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18"/>
  </p:notesMasterIdLst>
  <p:handoutMasterIdLst>
    <p:handoutMasterId r:id="rId19"/>
  </p:handoutMasterIdLst>
  <p:sldIdLst>
    <p:sldId id="283" r:id="rId2"/>
    <p:sldId id="291" r:id="rId3"/>
    <p:sldId id="292" r:id="rId4"/>
    <p:sldId id="287" r:id="rId5"/>
    <p:sldId id="293" r:id="rId6"/>
    <p:sldId id="295" r:id="rId7"/>
    <p:sldId id="300" r:id="rId8"/>
    <p:sldId id="301" r:id="rId9"/>
    <p:sldId id="309" r:id="rId10"/>
    <p:sldId id="302" r:id="rId11"/>
    <p:sldId id="303" r:id="rId12"/>
    <p:sldId id="305" r:id="rId13"/>
    <p:sldId id="304" r:id="rId14"/>
    <p:sldId id="308" r:id="rId15"/>
    <p:sldId id="306" r:id="rId16"/>
    <p:sldId id="307" r:id="rId1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813" autoAdjust="0"/>
    <p:restoredTop sz="81305"/>
  </p:normalViewPr>
  <p:slideViewPr>
    <p:cSldViewPr snapToGrid="0">
      <p:cViewPr varScale="1">
        <p:scale>
          <a:sx n="74" d="100"/>
          <a:sy n="74" d="100"/>
        </p:scale>
        <p:origin x="8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0B73C53-4D57-4D35-9D52-08D28DD1DFC2}" type="datetimeFigureOut">
              <a:rPr lang="en-US" smtClean="0"/>
              <a:t>11/6/2019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1F56573A-EF53-46DB-810D-E2D88F938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78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A53DF5C4-970B-664A-B502-B6ED3B56F5B6}" type="datetimeFigureOut">
              <a:rPr lang="en-US" smtClean="0"/>
              <a:t>11/6/2019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598" y="4693521"/>
            <a:ext cx="5335893" cy="3840295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6AB26003-50EF-C944-A8E1-7199B9107B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06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822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82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Identify the What Matters</a:t>
            </a:r>
          </a:p>
          <a:p>
            <a:r>
              <a:rPr lang="en-GB" dirty="0" smtClean="0"/>
              <a:t>Comment</a:t>
            </a:r>
            <a:r>
              <a:rPr lang="en-GB" baseline="0" dirty="0" smtClean="0"/>
              <a:t> on how the </a:t>
            </a:r>
            <a:r>
              <a:rPr lang="en-GB" baseline="0" dirty="0" err="1" smtClean="0"/>
              <a:t>AoLE</a:t>
            </a:r>
            <a:r>
              <a:rPr lang="en-GB" baseline="0" dirty="0" smtClean="0"/>
              <a:t> develops numeracy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5023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9363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3002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gwsmeriaid</a:t>
            </a:r>
            <a:r>
              <a:rPr lang="en-GB" baseline="0" dirty="0" smtClean="0"/>
              <a:t> doeth</a:t>
            </a:r>
          </a:p>
          <a:p>
            <a:r>
              <a:rPr lang="en-GB" baseline="0" dirty="0" smtClean="0"/>
              <a:t>Being critical consumers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2190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Look at Section 9 – Case Studies</a:t>
            </a:r>
          </a:p>
          <a:p>
            <a:r>
              <a:rPr lang="en-US" dirty="0" smtClean="0"/>
              <a:t>Case Study 1 – FP</a:t>
            </a:r>
          </a:p>
          <a:p>
            <a:r>
              <a:rPr lang="en-US" dirty="0" smtClean="0"/>
              <a:t>Case Study 3 – KS2</a:t>
            </a:r>
          </a:p>
          <a:p>
            <a:r>
              <a:rPr lang="en-US" dirty="0" smtClean="0"/>
              <a:t>How is </a:t>
            </a:r>
            <a:r>
              <a:rPr lang="en-US" dirty="0" err="1" smtClean="0"/>
              <a:t>AfL</a:t>
            </a:r>
            <a:r>
              <a:rPr lang="en-US" dirty="0" smtClean="0"/>
              <a:t> supporting progression in Literacy and Numeracy?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096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Adnoddau</a:t>
            </a:r>
            <a:r>
              <a:rPr lang="en-GB" dirty="0" smtClean="0"/>
              <a:t> o </a:t>
            </a:r>
            <a:r>
              <a:rPr lang="en-GB" dirty="0" err="1" smtClean="0"/>
              <a:t>FfLlRh</a:t>
            </a:r>
            <a:r>
              <a:rPr lang="en-GB" dirty="0" smtClean="0"/>
              <a:t> </a:t>
            </a:r>
            <a:r>
              <a:rPr lang="en-GB" dirty="0" err="1" smtClean="0"/>
              <a:t>Rhyngweithiol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Llywodraeth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Cymru</a:t>
            </a:r>
            <a:r>
              <a:rPr lang="en-GB" baseline="0" dirty="0" smtClean="0"/>
              <a:t> </a:t>
            </a:r>
          </a:p>
          <a:p>
            <a:r>
              <a:rPr lang="en-GB" dirty="0" smtClean="0"/>
              <a:t>https://hwb.gov.wales/cwricwlwm-cymru-2008/fframwaith-llythrennedd-a-rhifedd-cenedlaethol-fersiwn-cwricwlwm-cymru-2008/fframwaith/</a:t>
            </a:r>
          </a:p>
          <a:p>
            <a:endParaRPr lang="en-GB" dirty="0" smtClean="0"/>
          </a:p>
          <a:p>
            <a:r>
              <a:rPr lang="en-GB" dirty="0" smtClean="0"/>
              <a:t>Resources</a:t>
            </a:r>
            <a:r>
              <a:rPr lang="en-GB" baseline="0" dirty="0" smtClean="0"/>
              <a:t> from WG interactive LNF</a:t>
            </a:r>
          </a:p>
          <a:p>
            <a:r>
              <a:rPr lang="en-GB" dirty="0" smtClean="0"/>
              <a:t>https://hwb.gov.wales/curriculum-for-wales-2008/national-literacy-and-numeracy-framework-curriculum-for-wales-2008-version/framework/?lang=en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378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34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097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5FEC9-8563-4013-BFAA-01C62513A0D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63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earch?query=financial%20education&amp;strict=true&amp;popupUri=%2FResource%2F6b047e3f-e914-48f8-af06-f5e80a7e1762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WSkiGlot2c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199a18b5-672f-449b-ab04-dc0a1f58793c/asesu-ar-gyfer-dysgu-ar-fframwaith-llythrennedd-a-rhifedd-cenedlaethol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hyperlink" Target="https://hwb.gov.wales/curriculum-for-wales-2008/national-literacy-and-numeracy-framework-curriculum-for-wales-2008-version/assessment-for-learning-and-the-national-literacy-and-numeracy-framework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</a:rPr>
              <a:t>ECAD6012/C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8708" y="4535605"/>
            <a:ext cx="11557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 smtClean="0">
                <a:solidFill>
                  <a:schemeClr val="bg1"/>
                </a:solidFill>
              </a:rPr>
              <a:t>07-11-2019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89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09" y="585500"/>
            <a:ext cx="1627188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098615" y="1113087"/>
            <a:ext cx="3835835" cy="25766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cy-GB" altLang="en-US" dirty="0" smtClean="0">
                <a:ea typeface="ＭＳ Ｐゴシック" charset="-128"/>
              </a:rPr>
              <a:t>O’ch gwaith darllen, crynhowch brif neges y bennod yn eich barn chi, mewn un brawddeg.</a:t>
            </a:r>
            <a:endParaRPr lang="en-GB" altLang="en-US" dirty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2099444" y="76019"/>
            <a:ext cx="8111355" cy="11430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mtClean="0"/>
              <a:t>Tasg dan Arweiniad - Directed Task</a:t>
            </a:r>
            <a:endParaRPr lang="en-GB" dirty="0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8141685" y="1028311"/>
            <a:ext cx="3776365" cy="26555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cy-GB" altLang="en-US" dirty="0" smtClean="0">
                <a:ea typeface="ＭＳ Ｐゴシック" charset="-128"/>
              </a:rPr>
              <a:t>Based on your reading, summarise the chapter’s main message in your opinion, in a single sentence.</a:t>
            </a:r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00" y="3018997"/>
            <a:ext cx="2411663" cy="2411663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124358" y="3735511"/>
            <a:ext cx="3955273" cy="16951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128971" y="3795642"/>
            <a:ext cx="4255460" cy="2030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en-GB" altLang="en-US" dirty="0">
                <a:ea typeface="ＭＳ Ｐゴシック" charset="-128"/>
              </a:rPr>
              <a:t>Pound, L. and Lee, T. (2010) </a:t>
            </a:r>
            <a:r>
              <a:rPr lang="en-GB" altLang="en-US" i="1" dirty="0">
                <a:ea typeface="ＭＳ Ｐゴシック" charset="-128"/>
              </a:rPr>
              <a:t>Teaching Mathematics Creatively</a:t>
            </a:r>
            <a:r>
              <a:rPr lang="en-GB" altLang="en-US" dirty="0">
                <a:ea typeface="ＭＳ Ｐゴシック" charset="-128"/>
              </a:rPr>
              <a:t>, Routledge: Oxon </a:t>
            </a: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0986" y="1374518"/>
            <a:ext cx="1733916" cy="225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057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09" y="585500"/>
            <a:ext cx="1627188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180287" y="1219019"/>
            <a:ext cx="3932082" cy="25766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cy-GB" altLang="en-US" sz="3600" dirty="0" smtClean="0">
                <a:ea typeface="ＭＳ Ｐゴシック" charset="-128"/>
              </a:rPr>
              <a:t>Beth sy’n debyg?</a:t>
            </a:r>
          </a:p>
          <a:p>
            <a:pPr marL="114300" indent="0">
              <a:buFont typeface="Arial"/>
              <a:buNone/>
            </a:pPr>
            <a:r>
              <a:rPr lang="cy-GB" altLang="en-US" sz="3600" dirty="0" smtClean="0">
                <a:ea typeface="ＭＳ Ｐゴシック" charset="-128"/>
              </a:rPr>
              <a:t>Beth sy’n wahanol?</a:t>
            </a:r>
            <a:endParaRPr lang="en-GB" altLang="en-US" sz="3600" dirty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8112369" y="1179582"/>
            <a:ext cx="3776365" cy="26555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cy-GB" altLang="en-US" sz="3600" dirty="0" smtClean="0">
                <a:ea typeface="ＭＳ Ｐゴシック" charset="-128"/>
              </a:rPr>
              <a:t>What’s the same?</a:t>
            </a:r>
          </a:p>
          <a:p>
            <a:pPr marL="114300" indent="0">
              <a:buFont typeface="Arial"/>
              <a:buNone/>
            </a:pPr>
            <a:r>
              <a:rPr lang="cy-GB" altLang="en-US" sz="3600" dirty="0" smtClean="0">
                <a:ea typeface="ＭＳ Ｐゴシック" charset="-128"/>
              </a:rPr>
              <a:t>What’s different?</a:t>
            </a:r>
            <a:endParaRPr lang="en-GB" altLang="en-US" sz="3600" dirty="0" smtClean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6164" y="2668785"/>
            <a:ext cx="2411663" cy="2411663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124358" y="3735511"/>
            <a:ext cx="3955273" cy="16951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128971" y="3795642"/>
            <a:ext cx="4255460" cy="2030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en-GB" altLang="en-US" dirty="0">
                <a:ea typeface="ＭＳ Ｐゴシック" charset="-128"/>
              </a:rPr>
              <a:t>Pound, L. and Lee, T. (2010) </a:t>
            </a:r>
            <a:r>
              <a:rPr lang="en-GB" altLang="en-US" i="1" dirty="0">
                <a:ea typeface="ＭＳ Ｐゴシック" charset="-128"/>
              </a:rPr>
              <a:t>Teaching Mathematics Creatively</a:t>
            </a:r>
            <a:r>
              <a:rPr lang="en-GB" altLang="en-US" dirty="0">
                <a:ea typeface="ＭＳ Ｐゴシック" charset="-128"/>
              </a:rPr>
              <a:t>, Routledge: Oxon </a:t>
            </a: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0986" y="1374518"/>
            <a:ext cx="1733916" cy="225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227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/>
          <p:cNvSpPr txBox="1">
            <a:spLocks/>
          </p:cNvSpPr>
          <p:nvPr/>
        </p:nvSpPr>
        <p:spPr>
          <a:xfrm>
            <a:off x="669073" y="1455185"/>
            <a:ext cx="5757127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1446415" y="491129"/>
            <a:ext cx="9493134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000" b="1" dirty="0" err="1" smtClean="0"/>
              <a:t>Amcanion</a:t>
            </a:r>
            <a:r>
              <a:rPr lang="en-GB" sz="4000" b="1" dirty="0" smtClean="0"/>
              <a:t> y </a:t>
            </a:r>
            <a:r>
              <a:rPr lang="en-GB" sz="4000" b="1" dirty="0" err="1" smtClean="0"/>
              <a:t>sesiwn</a:t>
            </a:r>
            <a:r>
              <a:rPr lang="en-GB" sz="4000" b="1" dirty="0" smtClean="0"/>
              <a:t> </a:t>
            </a:r>
            <a:r>
              <a:rPr lang="mr-IN" sz="4000" b="1" dirty="0" smtClean="0"/>
              <a:t>–</a:t>
            </a:r>
            <a:r>
              <a:rPr lang="en-GB" sz="4000" b="1" dirty="0" smtClean="0"/>
              <a:t> Session objectives</a:t>
            </a:r>
            <a:endParaRPr lang="en-US" sz="4000" b="1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57200" y="1628800"/>
            <a:ext cx="5361709" cy="371067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dirty="0" err="1" smtClean="0"/>
              <a:t>Ystyried</a:t>
            </a:r>
            <a:r>
              <a:rPr lang="en-US" dirty="0" smtClean="0"/>
              <a:t>,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modd</a:t>
            </a:r>
            <a:r>
              <a:rPr lang="en-US" dirty="0" smtClean="0"/>
              <a:t> </a:t>
            </a:r>
            <a:r>
              <a:rPr lang="en-US" dirty="0" err="1" smtClean="0"/>
              <a:t>critigol</a:t>
            </a:r>
            <a:r>
              <a:rPr lang="en-US" dirty="0" smtClean="0"/>
              <a:t>, y </a:t>
            </a:r>
            <a:r>
              <a:rPr lang="en-US" dirty="0" err="1" smtClean="0"/>
              <a:t>berthynas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rhifedd</a:t>
            </a:r>
            <a:r>
              <a:rPr lang="en-US" dirty="0" smtClean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Dyniaethau</a:t>
            </a:r>
            <a:r>
              <a:rPr lang="en-US" dirty="0"/>
              <a:t> a </a:t>
            </a:r>
            <a:r>
              <a:rPr lang="en-US" dirty="0" err="1" smtClean="0"/>
              <a:t>Iechyd</a:t>
            </a:r>
            <a:r>
              <a:rPr lang="en-US" dirty="0" smtClean="0"/>
              <a:t> a </a:t>
            </a:r>
            <a:r>
              <a:rPr lang="en-US" dirty="0" err="1" smtClean="0"/>
              <a:t>Lles</a:t>
            </a:r>
            <a:r>
              <a:rPr lang="en-US" dirty="0" smtClean="0"/>
              <a:t>.</a:t>
            </a:r>
          </a:p>
          <a:p>
            <a:pPr>
              <a:lnSpc>
                <a:spcPct val="100000"/>
              </a:lnSpc>
            </a:pPr>
            <a:r>
              <a:rPr lang="en-US" dirty="0" err="1" smtClean="0"/>
              <a:t>Ffocysu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</a:t>
            </a:r>
            <a:r>
              <a:rPr lang="en-US" dirty="0" err="1" smtClean="0"/>
              <a:t>benodol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gyfwyno</a:t>
            </a:r>
            <a:r>
              <a:rPr lang="en-US" dirty="0" smtClean="0"/>
              <a:t> </a:t>
            </a:r>
            <a:r>
              <a:rPr lang="en-US" dirty="0" err="1" smtClean="0"/>
              <a:t>cysylltiadau</a:t>
            </a:r>
            <a:r>
              <a:rPr lang="en-US" dirty="0" smtClean="0"/>
              <a:t> </a:t>
            </a:r>
            <a:r>
              <a:rPr lang="en-US" dirty="0" err="1" smtClean="0"/>
              <a:t>posib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rhifedd</a:t>
            </a:r>
            <a:r>
              <a:rPr lang="en-US" dirty="0" smtClean="0"/>
              <a:t>.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030782" y="1628800"/>
            <a:ext cx="5361709" cy="329233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To consider, in a critical way, the relationship between numeracy </a:t>
            </a:r>
            <a:r>
              <a:rPr lang="en-GB" dirty="0" smtClean="0"/>
              <a:t>and Humanities </a:t>
            </a:r>
            <a:r>
              <a:rPr lang="en-GB" dirty="0"/>
              <a:t>and </a:t>
            </a:r>
            <a:r>
              <a:rPr lang="en-GB" dirty="0" smtClean="0"/>
              <a:t>Health and well-being. </a:t>
            </a:r>
          </a:p>
          <a:p>
            <a:r>
              <a:rPr lang="en-GB" dirty="0" smtClean="0"/>
              <a:t>Focus on a specific area of learning and present possible links with numeracy.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23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09" y="585500"/>
            <a:ext cx="1627188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180287" y="1219019"/>
            <a:ext cx="3932082" cy="25766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None/>
            </a:pPr>
            <a:r>
              <a:rPr lang="en-GB" sz="3600" dirty="0" err="1" smtClean="0"/>
              <a:t>Edrychwch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</a:t>
            </a:r>
            <a:r>
              <a:rPr lang="en-GB" sz="3600" dirty="0" err="1" smtClean="0"/>
              <a:t>manylder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y </a:t>
            </a:r>
            <a:r>
              <a:rPr lang="en-GB" sz="3600" dirty="0" err="1" smtClean="0"/>
              <a:t>ddwy</a:t>
            </a:r>
            <a:r>
              <a:rPr lang="en-GB" sz="3600" dirty="0" smtClean="0"/>
              <a:t> </a:t>
            </a:r>
            <a:r>
              <a:rPr lang="en-GB" sz="3600" dirty="0" err="1" smtClean="0"/>
              <a:t>astudiaeth</a:t>
            </a:r>
            <a:r>
              <a:rPr lang="en-GB" sz="3600" dirty="0" smtClean="0"/>
              <a:t> </a:t>
            </a:r>
            <a:r>
              <a:rPr lang="en-GB" sz="3600" dirty="0" err="1" smtClean="0"/>
              <a:t>achos</a:t>
            </a:r>
            <a:r>
              <a:rPr lang="en-GB" sz="3600" dirty="0" smtClean="0"/>
              <a:t> o </a:t>
            </a:r>
            <a:r>
              <a:rPr lang="en-GB" sz="3600" dirty="0" err="1" smtClean="0"/>
              <a:t>fewn</a:t>
            </a:r>
            <a:r>
              <a:rPr lang="en-GB" sz="3600" dirty="0" smtClean="0"/>
              <a:t> y </a:t>
            </a:r>
            <a:r>
              <a:rPr lang="en-GB" sz="3600" dirty="0" err="1" smtClean="0"/>
              <a:t>bennod</a:t>
            </a:r>
            <a:r>
              <a:rPr lang="en-GB" sz="3600" dirty="0" smtClean="0"/>
              <a:t>.</a:t>
            </a:r>
            <a:endParaRPr lang="en-GB" altLang="en-US" dirty="0">
              <a:ea typeface="ＭＳ Ｐゴシック" charset="-128"/>
            </a:endParaRPr>
          </a:p>
          <a:p>
            <a:pPr marL="114300" indent="0">
              <a:buFont typeface="Arial"/>
              <a:buNone/>
            </a:pPr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8112369" y="1219019"/>
            <a:ext cx="3776365" cy="265559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3600" dirty="0" smtClean="0"/>
              <a:t>Look in detail at the two case studies outlined within the chapter.</a:t>
            </a:r>
            <a:endParaRPr lang="en-GB" sz="3600" dirty="0"/>
          </a:p>
          <a:p>
            <a:pPr marL="114300" indent="0">
              <a:buFont typeface="Arial"/>
              <a:buNone/>
            </a:pPr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 smtClean="0">
              <a:ea typeface="ＭＳ Ｐゴシック" charset="-128"/>
            </a:endParaRP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124358" y="3735511"/>
            <a:ext cx="3955273" cy="16951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128971" y="3795642"/>
            <a:ext cx="4255460" cy="20308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/>
              <a:buNone/>
            </a:pPr>
            <a:r>
              <a:rPr lang="en-GB" altLang="en-US" dirty="0">
                <a:ea typeface="ＭＳ Ｐゴシック" charset="-128"/>
              </a:rPr>
              <a:t>Pound, L. and Lee, T. (2010) </a:t>
            </a:r>
            <a:r>
              <a:rPr lang="en-GB" altLang="en-US" i="1" dirty="0">
                <a:ea typeface="ＭＳ Ｐゴシック" charset="-128"/>
              </a:rPr>
              <a:t>Teaching Mathematics Creatively</a:t>
            </a:r>
            <a:r>
              <a:rPr lang="en-GB" altLang="en-US" dirty="0">
                <a:ea typeface="ＭＳ Ｐゴシック" charset="-128"/>
              </a:rPr>
              <a:t>, Routledge: Oxon </a:t>
            </a:r>
          </a:p>
          <a:p>
            <a:pPr marL="114300" indent="0"/>
            <a:endParaRPr lang="en-GB" altLang="en-US" dirty="0">
              <a:ea typeface="ＭＳ Ｐゴシック" charset="-128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0986" y="1374518"/>
            <a:ext cx="1733916" cy="2253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003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68708" y="1184482"/>
            <a:ext cx="6000942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What is the relationship between </a:t>
            </a:r>
            <a:r>
              <a:rPr lang="en-US" sz="3600" dirty="0">
                <a:solidFill>
                  <a:srgbClr val="000000"/>
                </a:solidFill>
                <a:latin typeface="Calibri" charset="0"/>
              </a:rPr>
              <a:t>mathematics and numeracy </a:t>
            </a:r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and:</a:t>
            </a:r>
          </a:p>
          <a:p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a) Humanities </a:t>
            </a:r>
          </a:p>
          <a:p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b) Health and Well-being</a:t>
            </a:r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?</a:t>
            </a:r>
          </a:p>
          <a:p>
            <a:endParaRPr lang="en-US" sz="3600" dirty="0" smtClean="0">
              <a:solidFill>
                <a:srgbClr val="000000"/>
              </a:solidFill>
              <a:latin typeface="Calibri" charset="0"/>
            </a:endParaRPr>
          </a:p>
          <a:p>
            <a:endParaRPr lang="en-US" sz="1000" dirty="0" smtClean="0">
              <a:solidFill>
                <a:srgbClr val="000000"/>
              </a:solidFill>
              <a:latin typeface="Calibri" charset="0"/>
            </a:endParaRPr>
          </a:p>
          <a:p>
            <a:r>
              <a:rPr lang="en-US" sz="2000" dirty="0"/>
              <a:t>https://hwb.gov.wales/draft-curriculum-for-wales-2022</a:t>
            </a:r>
          </a:p>
        </p:txBody>
      </p:sp>
      <p:sp>
        <p:nvSpPr>
          <p:cNvPr id="3" name="Rectangle 2"/>
          <p:cNvSpPr/>
          <p:nvPr/>
        </p:nvSpPr>
        <p:spPr>
          <a:xfrm>
            <a:off x="102367" y="1184482"/>
            <a:ext cx="5966341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</a:pPr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Beth </a:t>
            </a:r>
            <a:r>
              <a:rPr lang="en-US" sz="3600" dirty="0" err="1" smtClean="0">
                <a:solidFill>
                  <a:srgbClr val="000000"/>
                </a:solidFill>
                <a:latin typeface="Calibri" charset="0"/>
              </a:rPr>
              <a:t>yw’r</a:t>
            </a:r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en-US" sz="3600" dirty="0" err="1" smtClean="0">
                <a:solidFill>
                  <a:srgbClr val="000000"/>
                </a:solidFill>
                <a:latin typeface="Calibri" charset="0"/>
              </a:rPr>
              <a:t>berthynas</a:t>
            </a:r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en-US" sz="3600" dirty="0" err="1" smtClean="0">
                <a:solidFill>
                  <a:srgbClr val="000000"/>
                </a:solidFill>
                <a:latin typeface="Calibri" charset="0"/>
              </a:rPr>
              <a:t>rhwng</a:t>
            </a:r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en-US" sz="3600" dirty="0" err="1" smtClean="0">
                <a:solidFill>
                  <a:srgbClr val="000000"/>
                </a:solidFill>
                <a:latin typeface="Calibri" charset="0"/>
              </a:rPr>
              <a:t>mathemateg</a:t>
            </a:r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 a </a:t>
            </a:r>
            <a:r>
              <a:rPr lang="en-US" sz="3600" dirty="0" err="1" smtClean="0">
                <a:solidFill>
                  <a:srgbClr val="000000"/>
                </a:solidFill>
                <a:latin typeface="Calibri" charset="0"/>
              </a:rPr>
              <a:t>rhifedd</a:t>
            </a:r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en-US" sz="3600" dirty="0" err="1" smtClean="0">
                <a:solidFill>
                  <a:srgbClr val="000000"/>
                </a:solidFill>
                <a:latin typeface="Calibri" charset="0"/>
              </a:rPr>
              <a:t>a’r</a:t>
            </a:r>
            <a:r>
              <a:rPr lang="en-US" sz="3600" dirty="0" smtClean="0">
                <a:solidFill>
                  <a:srgbClr val="000000"/>
                </a:solidFill>
                <a:latin typeface="Calibri" charset="0"/>
              </a:rPr>
              <a:t>:</a:t>
            </a:r>
          </a:p>
          <a:p>
            <a:pPr marL="742950" indent="-742950">
              <a:lnSpc>
                <a:spcPct val="100000"/>
              </a:lnSpc>
              <a:buAutoNum type="alphaLcParenR"/>
            </a:pPr>
            <a:r>
              <a:rPr lang="en-US" sz="3600" dirty="0" err="1">
                <a:solidFill>
                  <a:srgbClr val="000000"/>
                </a:solidFill>
                <a:latin typeface="Calibri" charset="0"/>
              </a:rPr>
              <a:t>D</a:t>
            </a:r>
            <a:r>
              <a:rPr lang="en-US" sz="3600" dirty="0" err="1" smtClean="0">
                <a:solidFill>
                  <a:srgbClr val="000000"/>
                </a:solidFill>
                <a:latin typeface="Calibri" charset="0"/>
              </a:rPr>
              <a:t>yniaethau</a:t>
            </a:r>
            <a:endParaRPr lang="en-US" sz="3600" dirty="0" smtClean="0">
              <a:solidFill>
                <a:srgbClr val="000000"/>
              </a:solidFill>
              <a:latin typeface="Calibri" charset="0"/>
            </a:endParaRPr>
          </a:p>
          <a:p>
            <a:pPr marL="742950" indent="-742950">
              <a:lnSpc>
                <a:spcPct val="100000"/>
              </a:lnSpc>
              <a:buAutoNum type="alphaLcParenR"/>
            </a:pPr>
            <a:r>
              <a:rPr lang="en-US" sz="3600" dirty="0" err="1" smtClean="0"/>
              <a:t>Iechyd</a:t>
            </a:r>
            <a:r>
              <a:rPr lang="en-US" sz="3600" dirty="0" smtClean="0"/>
              <a:t> a </a:t>
            </a:r>
            <a:r>
              <a:rPr lang="en-US" sz="3600" dirty="0" err="1" smtClean="0"/>
              <a:t>Lles</a:t>
            </a:r>
            <a:r>
              <a:rPr lang="en-US" sz="3600" dirty="0" smtClean="0"/>
              <a:t>?</a:t>
            </a:r>
          </a:p>
          <a:p>
            <a:pPr marL="742950" indent="-742950">
              <a:lnSpc>
                <a:spcPct val="100000"/>
              </a:lnSpc>
              <a:buAutoNum type="alphaLcParenR"/>
            </a:pPr>
            <a:endParaRPr lang="en-US" sz="3600" dirty="0"/>
          </a:p>
          <a:p>
            <a:pPr marL="742950" indent="-742950">
              <a:lnSpc>
                <a:spcPct val="100000"/>
              </a:lnSpc>
              <a:buAutoNum type="alphaLcParenR"/>
            </a:pPr>
            <a:endParaRPr lang="en-US" sz="3600" dirty="0" smtClean="0"/>
          </a:p>
          <a:p>
            <a:pPr>
              <a:lnSpc>
                <a:spcPct val="100000"/>
              </a:lnSpc>
            </a:pPr>
            <a:endParaRPr lang="en-US" sz="2000" dirty="0"/>
          </a:p>
          <a:p>
            <a:pPr>
              <a:lnSpc>
                <a:spcPct val="100000"/>
              </a:lnSpc>
            </a:pPr>
            <a:r>
              <a:rPr lang="en-US" sz="2000" dirty="0"/>
              <a:t>https://hwb.gov.wales/cwricwlwm-drafft-i-gymru-2022</a:t>
            </a:r>
          </a:p>
        </p:txBody>
      </p:sp>
    </p:spTree>
    <p:extLst>
      <p:ext uri="{BB962C8B-B14F-4D97-AF65-F5344CB8AC3E}">
        <p14:creationId xmlns:p14="http://schemas.microsoft.com/office/powerpoint/2010/main" val="625073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182C64-0B79-44BD-B536-CA7E0008AED1}"/>
              </a:ext>
            </a:extLst>
          </p:cNvPr>
          <p:cNvSpPr txBox="1"/>
          <p:nvPr/>
        </p:nvSpPr>
        <p:spPr>
          <a:xfrm>
            <a:off x="7993393" y="541502"/>
            <a:ext cx="3989325" cy="36009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Around four in ten adults in Wales do not manage their money day-to-day as well as they might and only a quarter of working-age adults in Wales have a savings buffer equivalent to three months income or more </a:t>
            </a:r>
          </a:p>
          <a:p>
            <a:endParaRPr lang="en-US" dirty="0"/>
          </a:p>
          <a:p>
            <a:r>
              <a:rPr lang="en-US" dirty="0"/>
              <a:t>(WG, 2016, p.</a:t>
            </a:r>
            <a:r>
              <a:rPr lang="en-US" dirty="0">
                <a:cs typeface="Calibri"/>
              </a:rPr>
              <a:t>2)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383F24-7B6F-4766-8586-4ADCD2135070}"/>
              </a:ext>
            </a:extLst>
          </p:cNvPr>
          <p:cNvSpPr txBox="1"/>
          <p:nvPr/>
        </p:nvSpPr>
        <p:spPr>
          <a:xfrm>
            <a:off x="155531" y="422507"/>
            <a:ext cx="3700272" cy="397031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Mae tua phedwar o bob deg oedolyn yng Nghymru yn methu rheoli eu harian o ddydd i ddydd cystal ag y gallent, a dim ond chwarter yr oedolion o oedran gweithio yng Nghymru sydd â chynilion sy’n gyfwerth ag </a:t>
            </a:r>
            <a:r>
              <a:rPr lang="en-US" sz="2400" dirty="0" err="1"/>
              <a:t>incwm</a:t>
            </a:r>
            <a:r>
              <a:rPr lang="en-US" sz="2400" dirty="0"/>
              <a:t> tri mis neu </a:t>
            </a:r>
            <a:r>
              <a:rPr lang="en-US" sz="2400" dirty="0" err="1"/>
              <a:t>fwy</a:t>
            </a:r>
            <a:r>
              <a:rPr lang="en-US" sz="2400" dirty="0"/>
              <a:t> </a:t>
            </a:r>
            <a:endParaRPr lang="en-US" sz="2400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(</a:t>
            </a:r>
            <a:r>
              <a:rPr lang="en-US" dirty="0" err="1" smtClean="0">
                <a:cs typeface="Calibri"/>
              </a:rPr>
              <a:t>LlC</a:t>
            </a:r>
            <a:r>
              <a:rPr lang="en-US" dirty="0">
                <a:cs typeface="Calibri"/>
              </a:rPr>
              <a:t>, 2016, </a:t>
            </a:r>
            <a:r>
              <a:rPr lang="en-US" dirty="0" smtClean="0">
                <a:cs typeface="Calibri"/>
              </a:rPr>
              <a:t>t.2</a:t>
            </a:r>
            <a:r>
              <a:rPr lang="en-US" dirty="0">
                <a:cs typeface="Calibri"/>
              </a:rPr>
              <a:t>)</a:t>
            </a:r>
          </a:p>
        </p:txBody>
      </p:sp>
      <p:pic>
        <p:nvPicPr>
          <p:cNvPr id="4" name="Picture 4" descr="A picture containing cup&#10;&#10;Description generated with high confidence">
            <a:extLst>
              <a:ext uri="{FF2B5EF4-FFF2-40B4-BE49-F238E27FC236}">
                <a16:creationId xmlns:a16="http://schemas.microsoft.com/office/drawing/2014/main" id="{56A1020C-D8DC-47B5-AB7E-5CB091237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9839" y="363633"/>
            <a:ext cx="2068279" cy="301804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Picture 6" descr="A picture containing cup&#10;&#10;Description generated with very high confidence">
            <a:extLst>
              <a:ext uri="{FF2B5EF4-FFF2-40B4-BE49-F238E27FC236}">
                <a16:creationId xmlns:a16="http://schemas.microsoft.com/office/drawing/2014/main" id="{83319AAF-5B0C-40BC-B8AC-C26887972A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803" y="1450527"/>
            <a:ext cx="2213554" cy="319753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396240" y="490329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llyw.cymru</a:t>
            </a:r>
            <a:r>
              <a:rPr lang="en-US" dirty="0"/>
              <a:t>/docs/</a:t>
            </a:r>
            <a:r>
              <a:rPr lang="en-US" dirty="0" err="1"/>
              <a:t>dsjlg</a:t>
            </a:r>
            <a:r>
              <a:rPr lang="en-US" dirty="0"/>
              <a:t>/publications/</a:t>
            </a:r>
            <a:r>
              <a:rPr lang="en-US" dirty="0" err="1"/>
              <a:t>comm</a:t>
            </a:r>
            <a:r>
              <a:rPr lang="en-US" dirty="0"/>
              <a:t>/161214-delivery-plan-cy.pdf</a:t>
            </a:r>
          </a:p>
        </p:txBody>
      </p:sp>
      <p:sp>
        <p:nvSpPr>
          <p:cNvPr id="7" name="Rectangle 6"/>
          <p:cNvSpPr/>
          <p:nvPr/>
        </p:nvSpPr>
        <p:spPr>
          <a:xfrm>
            <a:off x="6492240" y="490329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llyw.cymru</a:t>
            </a:r>
            <a:r>
              <a:rPr lang="en-US" dirty="0"/>
              <a:t>/docs/</a:t>
            </a:r>
            <a:r>
              <a:rPr lang="en-US" dirty="0" err="1"/>
              <a:t>dsjlg</a:t>
            </a:r>
            <a:r>
              <a:rPr lang="en-US" dirty="0"/>
              <a:t>/publications/</a:t>
            </a:r>
            <a:r>
              <a:rPr lang="en-US" dirty="0" err="1"/>
              <a:t>comm</a:t>
            </a:r>
            <a:r>
              <a:rPr lang="en-US" dirty="0"/>
              <a:t>/160316-financial-inclusion-strategy-2016-en.pdf</a:t>
            </a:r>
          </a:p>
        </p:txBody>
      </p:sp>
    </p:spTree>
    <p:extLst>
      <p:ext uri="{BB962C8B-B14F-4D97-AF65-F5344CB8AC3E}">
        <p14:creationId xmlns:p14="http://schemas.microsoft.com/office/powerpoint/2010/main" val="41349233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4359" y="0"/>
            <a:ext cx="2690564" cy="1088991"/>
          </a:xfrm>
          <a:prstGeom prst="rect">
            <a:avLst/>
          </a:prstGeom>
        </p:spPr>
      </p:pic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7889" y="700452"/>
            <a:ext cx="8402484" cy="48692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/>
          <a:p>
            <a:pPr marL="8929">
              <a:lnSpc>
                <a:spcPct val="100000"/>
              </a:lnSpc>
            </a:pPr>
            <a:r>
              <a:rPr lang="en-GB" sz="3164" b="1" spc="-7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3164" b="1" spc="-7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164" b="1" spc="-7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ganfyddiadau</a:t>
            </a:r>
            <a:endParaRPr sz="3164" b="1" spc="-7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97889" y="1244043"/>
            <a:ext cx="4148286" cy="41539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3572">
              <a:tabLst>
                <a:tab pos="3857041" algn="l"/>
              </a:tabLst>
            </a:pPr>
            <a:r>
              <a:rPr lang="cy-GB" sz="1687" b="1" dirty="0">
                <a:latin typeface="Arial"/>
                <a:cs typeface="Arial"/>
              </a:rPr>
              <a:t>Yn yr arfer orau, mae ysgolion yn datblygu medrau ariannol disgyblion yn raddol trwy weithgareddau a’u dealltwriaeth o gyfrifoldeb ariannol trwy gyd-destunau addysg bersonol a chymdeithasol ystyrlon.  </a:t>
            </a:r>
            <a:r>
              <a:rPr lang="cy-GB" sz="1687" dirty="0">
                <a:latin typeface="Arial"/>
                <a:cs typeface="Arial"/>
              </a:rPr>
              <a:t>Nid yw lleiafrif o ysgolion cynradd a mwyafrif o ysgolion uwchradd yn rhoi digon o gyfleoedd i ddisgyblion ddatblygu a chymhwyso eu galluoedd ariannol mewn gweithgareddau heriol a pherthnasol ar draws ystod o feysydd a chyd-destunau’r cwricwlwm. </a:t>
            </a:r>
            <a:r>
              <a:rPr lang="en-GB" sz="1687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/>
            </a:r>
            <a:br>
              <a:rPr lang="en-GB" sz="1687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endParaRPr lang="en-GB" sz="1687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241093" marR="3572" indent="-241093">
              <a:buFont typeface="Arial" panose="020B0604020202020204" pitchFamily="34" charset="0"/>
              <a:buChar char="•"/>
              <a:tabLst>
                <a:tab pos="3857041" algn="l"/>
              </a:tabLst>
            </a:pPr>
            <a:endParaRPr lang="en-GB" sz="1687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241093" marR="3572" indent="-241093">
              <a:buFont typeface="Arial" panose="020B0604020202020204" pitchFamily="34" charset="0"/>
              <a:buChar char="•"/>
              <a:tabLst>
                <a:tab pos="3857041" algn="l"/>
              </a:tabLst>
            </a:pPr>
            <a:endParaRPr lang="en-GB" sz="1687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241093" marR="3572" indent="-241093">
              <a:buFont typeface="Arial" panose="020B0604020202020204" pitchFamily="34" charset="0"/>
              <a:buChar char="•"/>
              <a:tabLst>
                <a:tab pos="3857041" algn="l"/>
              </a:tabLst>
            </a:pPr>
            <a:endParaRPr sz="1687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94758" y="6186946"/>
            <a:ext cx="72777" cy="2380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929"/>
            <a:r>
              <a:rPr sz="1547" dirty="0">
                <a:solidFill>
                  <a:srgbClr val="2EAAE1"/>
                </a:solidFill>
                <a:latin typeface="Arial"/>
                <a:cs typeface="Arial"/>
              </a:rPr>
              <a:t> </a:t>
            </a:r>
            <a:endParaRPr sz="1547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341350" y="796411"/>
            <a:ext cx="4175075" cy="4869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929"/>
            <a:r>
              <a:rPr lang="en-GB" sz="3164" b="1" spc="-4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Main findings</a:t>
            </a:r>
            <a:endParaRPr sz="3164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341351" y="1379298"/>
            <a:ext cx="4175075" cy="415395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R="3572">
              <a:tabLst>
                <a:tab pos="3857041" algn="l"/>
              </a:tabLst>
            </a:pPr>
            <a:r>
              <a:rPr lang="en-GB" sz="1687" b="1" dirty="0">
                <a:latin typeface="Arial"/>
                <a:cs typeface="Arial"/>
              </a:rPr>
              <a:t>In best practice, schools develop pupils’ financial skills progressively through numeracy activities and their understanding of financial responsibility through meaningful personal and social education contexts.  </a:t>
            </a:r>
            <a:r>
              <a:rPr lang="en-GB" sz="1687" dirty="0">
                <a:latin typeface="Arial"/>
                <a:cs typeface="Arial"/>
              </a:rPr>
              <a:t>A minority of primary schools and a majority of secondary schools do not provide pupils with enough opportunities to develop and apply their financial capabilities in challenging and relevant activities across a range of curriculum areas and contexts. </a:t>
            </a:r>
            <a:r>
              <a:rPr lang="en-GB" sz="1687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/>
            </a:r>
            <a:br>
              <a:rPr lang="en-GB" sz="1687" dirty="0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</a:br>
            <a:endParaRPr lang="en-GB" sz="1687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R="3572">
              <a:tabLst>
                <a:tab pos="3857041" algn="l"/>
              </a:tabLst>
            </a:pPr>
            <a:endParaRPr lang="en-GB" sz="1687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241093" marR="3572" indent="-241093">
              <a:buFont typeface="Arial" panose="020B0604020202020204" pitchFamily="34" charset="0"/>
              <a:buChar char="•"/>
              <a:tabLst>
                <a:tab pos="3857041" algn="l"/>
              </a:tabLst>
            </a:pPr>
            <a:endParaRPr lang="en-GB" sz="1687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marL="241093" marR="3572" indent="-241093">
              <a:buFont typeface="Arial" panose="020B0604020202020204" pitchFamily="34" charset="0"/>
              <a:buChar char="•"/>
              <a:tabLst>
                <a:tab pos="3857041" algn="l"/>
              </a:tabLst>
            </a:pPr>
            <a:endParaRPr lang="en-GB" sz="1687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75608" y="5951203"/>
            <a:ext cx="72777" cy="2380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929"/>
            <a:r>
              <a:rPr sz="1547" dirty="0">
                <a:solidFill>
                  <a:srgbClr val="414042"/>
                </a:solidFill>
                <a:latin typeface="Arial"/>
                <a:cs typeface="Arial"/>
              </a:rPr>
              <a:t> </a:t>
            </a:r>
            <a:endParaRPr sz="1547">
              <a:latin typeface="Arial"/>
              <a:cs typeface="Arial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70260" y="3895031"/>
            <a:ext cx="1722590" cy="245034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1162" y="3984048"/>
            <a:ext cx="1737291" cy="246326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1" name="Rectangle 10"/>
          <p:cNvSpPr/>
          <p:nvPr/>
        </p:nvSpPr>
        <p:spPr>
          <a:xfrm>
            <a:off x="389220" y="5120206"/>
            <a:ext cx="287841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https://</a:t>
            </a:r>
            <a:r>
              <a:rPr lang="en-US" sz="1200" dirty="0" err="1"/>
              <a:t>www.estyn.llyw.cymru</a:t>
            </a:r>
            <a:r>
              <a:rPr lang="en-US" sz="1200" dirty="0"/>
              <a:t>/</a:t>
            </a:r>
            <a:r>
              <a:rPr lang="en-US" sz="1200" dirty="0" err="1"/>
              <a:t>adroddiadau-thematig</a:t>
            </a:r>
            <a:r>
              <a:rPr lang="en-US" sz="1200" dirty="0"/>
              <a:t>/rheoli-arian-addysg-ariannol-mewn-ysgolion-cynradd-ac-uwchradd-yng-nghymru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298604" y="5120206"/>
            <a:ext cx="308991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https://</a:t>
            </a:r>
            <a:r>
              <a:rPr lang="en-US" sz="1200" dirty="0" err="1"/>
              <a:t>www.estyn.gov.wales</a:t>
            </a:r>
            <a:r>
              <a:rPr lang="en-US" sz="1200" dirty="0"/>
              <a:t>/thematic-reports/managing-money-financial-education-primary-and-secondary-schools-wales?_ga=2.75176411.813739667.1541084536-1648532451.1516399885</a:t>
            </a:r>
          </a:p>
        </p:txBody>
      </p:sp>
    </p:spTree>
    <p:extLst>
      <p:ext uri="{BB962C8B-B14F-4D97-AF65-F5344CB8AC3E}">
        <p14:creationId xmlns:p14="http://schemas.microsoft.com/office/powerpoint/2010/main" val="3063742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144589"/>
          </a:xfrm>
        </p:spPr>
        <p:txBody>
          <a:bodyPr/>
          <a:lstStyle/>
          <a:p>
            <a:pPr algn="ctr"/>
            <a:r>
              <a:rPr lang="en-GB" b="1" dirty="0" err="1" smtClean="0"/>
              <a:t>Tasg</a:t>
            </a:r>
            <a:r>
              <a:rPr lang="en-GB" b="1" dirty="0" smtClean="0"/>
              <a:t> - Task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4989" y="980894"/>
            <a:ext cx="5894885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 err="1" smtClean="0"/>
              <a:t>Rheoli</a:t>
            </a:r>
            <a:r>
              <a:rPr lang="en-GB" b="1" dirty="0" smtClean="0"/>
              <a:t> </a:t>
            </a:r>
            <a:r>
              <a:rPr lang="en-GB" b="1" dirty="0" err="1" smtClean="0"/>
              <a:t>arian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draws y </a:t>
            </a:r>
            <a:r>
              <a:rPr lang="en-GB" b="1" dirty="0" err="1" smtClean="0"/>
              <a:t>cwricwlwm</a:t>
            </a:r>
            <a:endParaRPr lang="en-GB" b="1" dirty="0" smtClean="0"/>
          </a:p>
          <a:p>
            <a:r>
              <a:rPr lang="en-GB" dirty="0" err="1" smtClean="0"/>
              <a:t>Ystyriwch</a:t>
            </a:r>
            <a:r>
              <a:rPr lang="en-GB" dirty="0" smtClean="0"/>
              <a:t> un </a:t>
            </a:r>
            <a:r>
              <a:rPr lang="en-GB" dirty="0" err="1" smtClean="0"/>
              <a:t>MDaPH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Casglwch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/>
              <a:t> </a:t>
            </a:r>
            <a:r>
              <a:rPr lang="en-GB" dirty="0" smtClean="0"/>
              <a:t>all y </a:t>
            </a:r>
            <a:r>
              <a:rPr lang="en-GB" dirty="0" err="1" smtClean="0"/>
              <a:t>MDaPh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gysylltu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adeiladu</a:t>
            </a:r>
            <a:r>
              <a:rPr lang="en-GB" dirty="0" smtClean="0"/>
              <a:t> </a:t>
            </a:r>
            <a:r>
              <a:rPr lang="en-GB" dirty="0" err="1" smtClean="0"/>
              <a:t>dealltwriaeth</a:t>
            </a:r>
            <a:r>
              <a:rPr lang="en-GB" dirty="0" smtClean="0"/>
              <a:t> o </a:t>
            </a:r>
            <a:r>
              <a:rPr lang="en-GB" dirty="0" err="1" smtClean="0"/>
              <a:t>reoli</a:t>
            </a:r>
            <a:r>
              <a:rPr lang="en-GB" dirty="0" smtClean="0"/>
              <a:t> </a:t>
            </a:r>
            <a:r>
              <a:rPr lang="en-GB" dirty="0" err="1" smtClean="0"/>
              <a:t>arian</a:t>
            </a:r>
            <a:endParaRPr lang="en-GB" sz="1600" dirty="0"/>
          </a:p>
          <a:p>
            <a:pPr marL="0" indent="0">
              <a:buNone/>
            </a:pPr>
            <a:r>
              <a:rPr lang="en-GB" sz="1600" dirty="0">
                <a:hlinkClick r:id="rId3"/>
              </a:rPr>
              <a:t>https://hwb.gov.wales/search?query=financial%20education&amp;strict=true&amp;popupUri=%</a:t>
            </a:r>
            <a:r>
              <a:rPr lang="en-GB" sz="1600" dirty="0" smtClean="0">
                <a:hlinkClick r:id="rId3"/>
              </a:rPr>
              <a:t>2FResource%2F6b047e3f-e914-48f8-af06-f5e80a7e1762</a:t>
            </a:r>
            <a:r>
              <a:rPr lang="en-GB" sz="1600" dirty="0" smtClean="0"/>
              <a:t> </a:t>
            </a:r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4863" y="980894"/>
            <a:ext cx="5947137" cy="295538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 smtClean="0"/>
              <a:t>Managing money across the curriculum</a:t>
            </a:r>
          </a:p>
          <a:p>
            <a:r>
              <a:rPr lang="en-GB" dirty="0" smtClean="0"/>
              <a:t>Consider a particular </a:t>
            </a:r>
            <a:r>
              <a:rPr lang="en-GB" dirty="0" err="1" smtClean="0"/>
              <a:t>AoLE</a:t>
            </a:r>
            <a:r>
              <a:rPr lang="en-GB" dirty="0" smtClean="0"/>
              <a:t> </a:t>
            </a:r>
          </a:p>
          <a:p>
            <a:r>
              <a:rPr lang="en-GB" dirty="0"/>
              <a:t>C</a:t>
            </a:r>
            <a:r>
              <a:rPr lang="en-GB" dirty="0" smtClean="0"/>
              <a:t>ollate ideas of how your </a:t>
            </a:r>
            <a:r>
              <a:rPr lang="en-GB" dirty="0" err="1" smtClean="0"/>
              <a:t>AoLE</a:t>
            </a:r>
            <a:r>
              <a:rPr lang="en-GB" dirty="0" smtClean="0"/>
              <a:t> can be linked with understanding of managing </a:t>
            </a:r>
            <a:r>
              <a:rPr lang="en-GB" dirty="0"/>
              <a:t>m</a:t>
            </a:r>
            <a:r>
              <a:rPr lang="en-GB" dirty="0" smtClean="0"/>
              <a:t>oney </a:t>
            </a:r>
            <a:endParaRPr lang="en-GB" sz="1600" dirty="0" smtClean="0"/>
          </a:p>
          <a:p>
            <a:pPr marL="0" indent="0">
              <a:buNone/>
            </a:pPr>
            <a:r>
              <a:rPr lang="en-GB" sz="1600" dirty="0">
                <a:hlinkClick r:id="rId3"/>
              </a:rPr>
              <a:t>https://hwb.gov.wales/search?query=financial%20education&amp;strict=true&amp;popupUri=%</a:t>
            </a:r>
            <a:r>
              <a:rPr lang="en-GB" sz="1600" dirty="0" smtClean="0">
                <a:hlinkClick r:id="rId3"/>
              </a:rPr>
              <a:t>2FResource%2F6b047e3f-e914-48f8-af06-f5e80a7e1762</a:t>
            </a:r>
            <a:r>
              <a:rPr lang="en-GB" sz="1600" dirty="0" smtClean="0"/>
              <a:t> </a:t>
            </a:r>
            <a:endParaRPr lang="en-GB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759" y="3735975"/>
            <a:ext cx="4013835" cy="307531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1027" y="3809277"/>
            <a:ext cx="3979819" cy="3048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125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463331" y="4793047"/>
            <a:ext cx="4938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www.youtube.com/watch?v=GWSkiGlot2c</a:t>
            </a:r>
            <a:r>
              <a:rPr lang="en-GB" u="sng" dirty="0" smtClean="0"/>
              <a:t> </a:t>
            </a:r>
            <a:endParaRPr lang="en-GB" dirty="0"/>
          </a:p>
        </p:txBody>
      </p:sp>
      <p:sp>
        <p:nvSpPr>
          <p:cNvPr id="6" name="Cloud Callout 5"/>
          <p:cNvSpPr/>
          <p:nvPr/>
        </p:nvSpPr>
        <p:spPr>
          <a:xfrm>
            <a:off x="5890053" y="444843"/>
            <a:ext cx="5362833" cy="37811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882712" y="996598"/>
            <a:ext cx="33775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How could you develop this idea to promote cross-curricular learning whilst also developing financial awareness? </a:t>
            </a:r>
          </a:p>
        </p:txBody>
      </p:sp>
      <p:sp>
        <p:nvSpPr>
          <p:cNvPr id="8" name="Cloud Callout 7"/>
          <p:cNvSpPr/>
          <p:nvPr/>
        </p:nvSpPr>
        <p:spPr>
          <a:xfrm>
            <a:off x="300021" y="444843"/>
            <a:ext cx="5362833" cy="37811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292680" y="996598"/>
            <a:ext cx="33775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>
                <a:solidFill>
                  <a:schemeClr val="bg1"/>
                </a:solidFill>
              </a:rPr>
              <a:t>Sut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allech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ddatblygu</a:t>
            </a:r>
            <a:r>
              <a:rPr lang="en-GB" sz="2800" dirty="0" smtClean="0">
                <a:solidFill>
                  <a:schemeClr val="bg1"/>
                </a:solidFill>
              </a:rPr>
              <a:t> y </a:t>
            </a:r>
            <a:r>
              <a:rPr lang="en-GB" sz="2800" dirty="0" err="1" smtClean="0">
                <a:solidFill>
                  <a:schemeClr val="bg1"/>
                </a:solidFill>
              </a:rPr>
              <a:t>syniad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hwn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i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hyrwyddo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dysgu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tra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hefyd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yn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datblygu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ymwybyddiaeth</a:t>
            </a:r>
            <a:r>
              <a:rPr lang="en-GB" sz="2800" dirty="0" smtClean="0">
                <a:solidFill>
                  <a:schemeClr val="bg1"/>
                </a:solidFill>
              </a:rPr>
              <a:t> </a:t>
            </a:r>
            <a:r>
              <a:rPr lang="en-GB" sz="2800" dirty="0" err="1" smtClean="0">
                <a:solidFill>
                  <a:schemeClr val="bg1"/>
                </a:solidFill>
              </a:rPr>
              <a:t>ariannol</a:t>
            </a:r>
            <a:r>
              <a:rPr lang="en-GB" sz="2800" dirty="0" smtClean="0">
                <a:solidFill>
                  <a:schemeClr val="bg1"/>
                </a:solidFill>
              </a:rPr>
              <a:t>? 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2443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store&#10;&#10;Description generated with high confidence">
            <a:extLst>
              <a:ext uri="{FF2B5EF4-FFF2-40B4-BE49-F238E27FC236}">
                <a16:creationId xmlns:a16="http://schemas.microsoft.com/office/drawing/2014/main" id="{E52D4B19-4EB8-4809-B40D-7675EC1393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485" y="316674"/>
            <a:ext cx="3779023" cy="2619241"/>
          </a:xfrm>
          <a:prstGeom prst="rect">
            <a:avLst/>
          </a:prstGeom>
        </p:spPr>
      </p:pic>
      <p:pic>
        <p:nvPicPr>
          <p:cNvPr id="4" name="Picture 4" descr="A picture containing bottle, indoor, food, filled&#10;&#10;Description generated with very high confidence">
            <a:extLst>
              <a:ext uri="{FF2B5EF4-FFF2-40B4-BE49-F238E27FC236}">
                <a16:creationId xmlns:a16="http://schemas.microsoft.com/office/drawing/2014/main" id="{E45CFF7B-4688-4C37-94DC-09800D68B6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9850" y="256097"/>
            <a:ext cx="3921418" cy="2678012"/>
          </a:xfrm>
          <a:prstGeom prst="rect">
            <a:avLst/>
          </a:prstGeom>
        </p:spPr>
      </p:pic>
      <p:pic>
        <p:nvPicPr>
          <p:cNvPr id="6" name="Picture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5383059E-61B9-4D99-A7DD-C352EA1DD8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2864" y="3080992"/>
            <a:ext cx="3920150" cy="2308395"/>
          </a:xfrm>
          <a:prstGeom prst="rect">
            <a:avLst/>
          </a:prstGeom>
        </p:spPr>
      </p:pic>
      <p:pic>
        <p:nvPicPr>
          <p:cNvPr id="8" name="Picture 8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366FFA5B-72EF-4F34-8873-C282DBA885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80104" y="3079970"/>
            <a:ext cx="4222376" cy="2375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3585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320" y="146305"/>
            <a:ext cx="11740896" cy="1261872"/>
          </a:xfrm>
        </p:spPr>
        <p:txBody>
          <a:bodyPr>
            <a:normAutofit fontScale="90000"/>
          </a:bodyPr>
          <a:lstStyle/>
          <a:p>
            <a:r>
              <a:rPr lang="en-GB" b="1" dirty="0" err="1" smtClean="0"/>
              <a:t>Esiamplau</a:t>
            </a:r>
            <a:r>
              <a:rPr lang="en-GB" b="1" dirty="0" smtClean="0"/>
              <a:t> o </a:t>
            </a:r>
            <a:r>
              <a:rPr lang="en-GB" b="1" dirty="0" err="1" smtClean="0"/>
              <a:t>gwestiynau</a:t>
            </a:r>
            <a:r>
              <a:rPr lang="en-GB" b="1" dirty="0" smtClean="0"/>
              <a:t> ‘Beth </a:t>
            </a:r>
            <a:r>
              <a:rPr lang="en-GB" b="1" dirty="0" err="1" smtClean="0"/>
              <a:t>sydd</a:t>
            </a:r>
            <a:r>
              <a:rPr lang="en-GB" b="1" dirty="0" smtClean="0"/>
              <a:t> </a:t>
            </a:r>
            <a:r>
              <a:rPr lang="en-GB" b="1" dirty="0" err="1" smtClean="0"/>
              <a:t>orau</a:t>
            </a:r>
            <a:r>
              <a:rPr lang="en-GB" b="1" dirty="0" smtClean="0"/>
              <a:t>?’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Examples of ‘would you rather’ money questions…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9853" y="1752599"/>
            <a:ext cx="9273170" cy="510540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orau</a:t>
            </a:r>
            <a:r>
              <a:rPr lang="en-GB" dirty="0" smtClean="0"/>
              <a:t>: </a:t>
            </a:r>
            <a:r>
              <a:rPr lang="en-GB" dirty="0" err="1" smtClean="0"/>
              <a:t>cynilo</a:t>
            </a:r>
            <a:r>
              <a:rPr lang="en-GB" dirty="0" smtClean="0"/>
              <a:t> £50 y </a:t>
            </a:r>
            <a:r>
              <a:rPr lang="en-GB" dirty="0" err="1" smtClean="0"/>
              <a:t>mis</a:t>
            </a:r>
            <a:r>
              <a:rPr lang="en-GB" dirty="0" smtClean="0"/>
              <a:t> am </a:t>
            </a:r>
            <a:r>
              <a:rPr lang="en-GB" dirty="0" err="1" smtClean="0"/>
              <a:t>flwyddyn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ynilo</a:t>
            </a:r>
            <a:r>
              <a:rPr lang="en-GB" dirty="0" smtClean="0"/>
              <a:t> punt bob </a:t>
            </a:r>
            <a:r>
              <a:rPr lang="en-GB" dirty="0" err="1" smtClean="0"/>
              <a:t>diwrnod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flwyddyn</a:t>
            </a:r>
            <a:r>
              <a:rPr lang="en-GB" dirty="0" smtClean="0"/>
              <a:t>? / </a:t>
            </a:r>
            <a:r>
              <a:rPr lang="en-GB" b="1" i="1" dirty="0" smtClean="0"/>
              <a:t>Would you rather save £50 a month for a year or a save pound every day of the year?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orau</a:t>
            </a:r>
            <a:r>
              <a:rPr lang="en-GB" dirty="0" smtClean="0"/>
              <a:t>: </a:t>
            </a:r>
            <a:r>
              <a:rPr lang="en-GB" dirty="0" err="1" smtClean="0"/>
              <a:t>prynu</a:t>
            </a:r>
            <a:r>
              <a:rPr lang="en-GB" dirty="0" smtClean="0"/>
              <a:t> </a:t>
            </a:r>
            <a:r>
              <a:rPr lang="en-GB" dirty="0" err="1" smtClean="0"/>
              <a:t>deg</a:t>
            </a:r>
            <a:r>
              <a:rPr lang="en-GB" dirty="0" smtClean="0"/>
              <a:t> </a:t>
            </a:r>
            <a:r>
              <a:rPr lang="en-GB" dirty="0" err="1" smtClean="0"/>
              <a:t>losin</a:t>
            </a:r>
            <a:r>
              <a:rPr lang="en-GB" dirty="0" smtClean="0"/>
              <a:t> am 1c </a:t>
            </a:r>
            <a:r>
              <a:rPr lang="en-GB" dirty="0" err="1" smtClean="0"/>
              <a:t>yr</a:t>
            </a:r>
            <a:r>
              <a:rPr lang="en-GB" dirty="0" smtClean="0"/>
              <a:t> un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pedwar</a:t>
            </a:r>
            <a:r>
              <a:rPr lang="en-GB" dirty="0" smtClean="0"/>
              <a:t> </a:t>
            </a:r>
            <a:r>
              <a:rPr lang="en-GB" dirty="0" err="1" smtClean="0"/>
              <a:t>losin</a:t>
            </a:r>
            <a:r>
              <a:rPr lang="en-GB" dirty="0" smtClean="0"/>
              <a:t> am 2c </a:t>
            </a:r>
            <a:r>
              <a:rPr lang="en-GB" dirty="0" err="1" smtClean="0"/>
              <a:t>yr</a:t>
            </a:r>
            <a:r>
              <a:rPr lang="en-GB" dirty="0" smtClean="0"/>
              <a:t> un? </a:t>
            </a:r>
            <a:r>
              <a:rPr lang="en-GB" i="1" dirty="0" smtClean="0"/>
              <a:t>/ </a:t>
            </a:r>
            <a:r>
              <a:rPr lang="en-GB" b="1" i="1" dirty="0" smtClean="0"/>
              <a:t>Would you rather buy ten 1p sweets or four 2p sweets?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orau</a:t>
            </a:r>
            <a:r>
              <a:rPr lang="en-GB" dirty="0" smtClean="0"/>
              <a:t>: 10% o £34.99 </a:t>
            </a:r>
            <a:r>
              <a:rPr lang="en-GB" dirty="0" err="1" smtClean="0"/>
              <a:t>neu</a:t>
            </a:r>
            <a:r>
              <a:rPr lang="en-GB" dirty="0" smtClean="0"/>
              <a:t> 20% o £17.00? / </a:t>
            </a:r>
            <a:r>
              <a:rPr lang="en-GB" b="1" i="1" dirty="0" smtClean="0"/>
              <a:t>Would you rather 10% of £34.99 or 20% of £17.00?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orau</a:t>
            </a:r>
            <a:r>
              <a:rPr lang="en-GB" dirty="0" smtClean="0"/>
              <a:t>: </a:t>
            </a:r>
            <a:r>
              <a:rPr lang="en-GB" dirty="0" err="1" smtClean="0"/>
              <a:t>cynilo</a:t>
            </a:r>
            <a:r>
              <a:rPr lang="en-GB" dirty="0" smtClean="0"/>
              <a:t> 50c bob </a:t>
            </a:r>
            <a:r>
              <a:rPr lang="en-GB" dirty="0" err="1" smtClean="0"/>
              <a:t>dydd</a:t>
            </a:r>
            <a:r>
              <a:rPr lang="en-GB" dirty="0" smtClean="0"/>
              <a:t> am 5 </a:t>
            </a:r>
            <a:r>
              <a:rPr lang="en-GB" dirty="0" err="1" smtClean="0"/>
              <a:t>diwrnod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£1 bob </a:t>
            </a:r>
            <a:r>
              <a:rPr lang="en-GB" dirty="0" err="1" smtClean="0"/>
              <a:t>dydd</a:t>
            </a:r>
            <a:r>
              <a:rPr lang="en-GB" dirty="0" smtClean="0"/>
              <a:t> am 3 </a:t>
            </a:r>
            <a:r>
              <a:rPr lang="en-GB" dirty="0" err="1" smtClean="0"/>
              <a:t>diwrnod</a:t>
            </a:r>
            <a:r>
              <a:rPr lang="en-GB" dirty="0" smtClean="0"/>
              <a:t>? / </a:t>
            </a:r>
            <a:r>
              <a:rPr lang="en-GB" b="1" i="1" dirty="0" smtClean="0"/>
              <a:t>Would you rather save 50p every day for 5 days or have £1 a day for 3 days?</a:t>
            </a:r>
          </a:p>
          <a:p>
            <a:r>
              <a:rPr lang="en-GB" dirty="0"/>
              <a:t>Cael </a:t>
            </a:r>
            <a:r>
              <a:rPr lang="en-GB" dirty="0" err="1"/>
              <a:t>miliwn</a:t>
            </a:r>
            <a:r>
              <a:rPr lang="en-GB" dirty="0"/>
              <a:t> o </a:t>
            </a:r>
            <a:r>
              <a:rPr lang="en-GB" dirty="0" err="1"/>
              <a:t>bunnoedd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ceiniog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dyblu</a:t>
            </a:r>
            <a:r>
              <a:rPr lang="en-GB" dirty="0"/>
              <a:t> bob </a:t>
            </a:r>
            <a:r>
              <a:rPr lang="en-GB" dirty="0" err="1"/>
              <a:t>dydd</a:t>
            </a:r>
            <a:r>
              <a:rPr lang="en-GB" dirty="0"/>
              <a:t> am 30 </a:t>
            </a:r>
            <a:r>
              <a:rPr lang="en-GB" dirty="0" err="1"/>
              <a:t>diwrnod</a:t>
            </a:r>
            <a:r>
              <a:rPr lang="en-GB" dirty="0" smtClean="0"/>
              <a:t>? / </a:t>
            </a:r>
            <a:r>
              <a:rPr lang="en-GB" b="1" i="1" dirty="0" smtClean="0"/>
              <a:t>Receive a million pounds today or receive 1p doubled each day for 30 days?</a:t>
            </a:r>
            <a:endParaRPr lang="en-GB" dirty="0"/>
          </a:p>
          <a:p>
            <a:endParaRPr lang="en-GB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49" y="2879500"/>
            <a:ext cx="1626402" cy="1885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301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344424" y="145618"/>
            <a:ext cx="4898136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263723" y="4225665"/>
            <a:ext cx="5181600" cy="128016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hlinkClick r:id="rId3"/>
              </a:rPr>
              <a:t>https://</a:t>
            </a:r>
            <a:r>
              <a:rPr lang="en-GB" sz="2000" dirty="0" smtClean="0">
                <a:hlinkClick r:id="rId3"/>
              </a:rPr>
              <a:t>hwb.gov.wales/storage/199a18b5-672f-449b-ab04-dc0a1f58793c/asesu-ar-gyfer-dysgu-ar-fframwaith-llythrennedd-a-rhifedd-cenedlaethol.pdf</a:t>
            </a:r>
            <a:r>
              <a:rPr lang="en-GB" sz="2000" dirty="0" smtClean="0"/>
              <a:t> </a:t>
            </a:r>
            <a:endParaRPr lang="en-GB" sz="2000" dirty="0"/>
          </a:p>
        </p:txBody>
      </p:sp>
      <p:sp>
        <p:nvSpPr>
          <p:cNvPr id="4" name="Content Placeholder 4"/>
          <p:cNvSpPr txBox="1">
            <a:spLocks/>
          </p:cNvSpPr>
          <p:nvPr/>
        </p:nvSpPr>
        <p:spPr>
          <a:xfrm>
            <a:off x="6146074" y="4225665"/>
            <a:ext cx="5181600" cy="128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hlinkClick r:id="rId4"/>
              </a:rPr>
              <a:t>https://hwb.gov.wales/curriculum-for-wales-2008/national-literacy-and-numeracy-framework-curriculum-for-wales-2008-version/assessment-for-learning-and-the-national-literacy-and-numeracy-framework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</a:t>
            </a:r>
            <a:endParaRPr lang="en-GB" dirty="0"/>
          </a:p>
          <a:p>
            <a:pPr marL="0" indent="0">
              <a:buFont typeface="Arial"/>
              <a:buNone/>
            </a:pPr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287806" y="145618"/>
            <a:ext cx="4898136" cy="7438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Task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723" y="883500"/>
            <a:ext cx="4891186" cy="32443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/>
          <a:srcRect t="21976"/>
          <a:stretch/>
        </p:blipFill>
        <p:spPr>
          <a:xfrm>
            <a:off x="6146074" y="942017"/>
            <a:ext cx="5933756" cy="309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4861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566C8-C091-4A6B-AF4B-D0650F394BA4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 smtClean="0">
                <a:cs typeface="Calibri Light"/>
              </a:rPr>
              <a:t>Asesu</a:t>
            </a:r>
            <a:r>
              <a:rPr lang="en-US" dirty="0" smtClean="0">
                <a:cs typeface="Calibri Light"/>
              </a:rPr>
              <a:t> </a:t>
            </a:r>
            <a:r>
              <a:rPr lang="en-US" dirty="0" err="1" smtClean="0">
                <a:cs typeface="Calibri Light"/>
              </a:rPr>
              <a:t>Rhifedd</a:t>
            </a:r>
            <a:r>
              <a:rPr lang="en-US" dirty="0" smtClean="0">
                <a:cs typeface="Calibri Light"/>
              </a:rPr>
              <a:t> - Assessing Numeracy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52D74-0164-4E10-A08C-BC1E4B1CA869}"/>
              </a:ext>
            </a:extLst>
          </p:cNvPr>
          <p:cNvSpPr txBox="1">
            <a:spLocks/>
          </p:cNvSpPr>
          <p:nvPr/>
        </p:nvSpPr>
        <p:spPr>
          <a:xfrm>
            <a:off x="431800" y="1346200"/>
            <a:ext cx="5588000" cy="48307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err="1" smtClean="0"/>
              <a:t>Edrychwch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</a:t>
            </a:r>
            <a:r>
              <a:rPr lang="en-US" dirty="0" err="1" smtClean="0"/>
              <a:t>sylwadau</a:t>
            </a:r>
            <a:r>
              <a:rPr lang="en-US" dirty="0" smtClean="0"/>
              <a:t> a </a:t>
            </a:r>
            <a:r>
              <a:rPr lang="en-US" dirty="0" err="1" smtClean="0"/>
              <a:t>ddarparwyd</a:t>
            </a:r>
            <a:r>
              <a:rPr lang="en-US" dirty="0" smtClean="0"/>
              <a:t>.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esiampl</a:t>
            </a:r>
            <a:r>
              <a:rPr lang="en-US" dirty="0" smtClean="0"/>
              <a:t>, </a:t>
            </a:r>
            <a:r>
              <a:rPr lang="en-US" dirty="0" err="1" smtClean="0"/>
              <a:t>ystyriwch</a:t>
            </a:r>
            <a:r>
              <a:rPr lang="en-US" dirty="0" smtClean="0"/>
              <a:t>:</a:t>
            </a:r>
          </a:p>
          <a:p>
            <a:pPr marL="514350" indent="-514350">
              <a:buFont typeface="+mj-lt"/>
              <a:buAutoNum type="arabicParenR"/>
            </a:pP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rhifedd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pPr marL="514350" indent="-514350">
              <a:buFont typeface="+mj-lt"/>
              <a:buAutoNum type="arabicParenR"/>
            </a:pPr>
            <a:r>
              <a:rPr lang="en-US" dirty="0" smtClean="0"/>
              <a:t>Y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rhifedd</a:t>
            </a:r>
            <a:endParaRPr lang="en-US" dirty="0" smtClean="0"/>
          </a:p>
          <a:p>
            <a:pPr marL="514350" indent="-514350">
              <a:buFont typeface="+mj-lt"/>
              <a:buAutoNum type="arabicParenR"/>
            </a:pPr>
            <a:r>
              <a:rPr lang="en-US" dirty="0" smtClean="0"/>
              <a:t>Beth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esiampl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ddangos</a:t>
            </a:r>
            <a:r>
              <a:rPr lang="en-US" dirty="0" smtClean="0"/>
              <a:t> am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rhifedd</a:t>
            </a:r>
            <a:r>
              <a:rPr lang="en-US" dirty="0" smtClean="0"/>
              <a:t> y </a:t>
            </a:r>
            <a:r>
              <a:rPr lang="en-US" dirty="0" err="1" smtClean="0"/>
              <a:t>plentyn</a:t>
            </a:r>
            <a:r>
              <a:rPr lang="en-US" dirty="0" smtClean="0"/>
              <a:t> a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fyddech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sicrhau</a:t>
            </a:r>
            <a:r>
              <a:rPr lang="en-US" dirty="0" smtClean="0"/>
              <a:t> </a:t>
            </a:r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67AC30-0B69-4F91-B429-D2BE4901427D}"/>
              </a:ext>
            </a:extLst>
          </p:cNvPr>
          <p:cNvSpPr txBox="1">
            <a:spLocks/>
          </p:cNvSpPr>
          <p:nvPr/>
        </p:nvSpPr>
        <p:spPr>
          <a:xfrm>
            <a:off x="6426200" y="1346199"/>
            <a:ext cx="5765800" cy="48307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smtClean="0">
                <a:cs typeface="Calibri"/>
              </a:rPr>
              <a:t>Look at the commentaries provided.  For each example, consider:</a:t>
            </a:r>
            <a:endParaRPr lang="en-US" dirty="0" smtClean="0"/>
          </a:p>
          <a:p>
            <a:pPr>
              <a:buFont typeface="Arial"/>
              <a:buNone/>
            </a:pPr>
            <a:r>
              <a:rPr lang="en-US" dirty="0" smtClean="0">
                <a:cs typeface="Calibri"/>
              </a:rPr>
              <a:t>1) How numeracy has been </a:t>
            </a:r>
            <a:r>
              <a:rPr lang="en-US" dirty="0" err="1" smtClean="0">
                <a:cs typeface="Calibri"/>
              </a:rPr>
              <a:t>incor-porated</a:t>
            </a:r>
            <a:r>
              <a:rPr lang="en-US" dirty="0" smtClean="0">
                <a:cs typeface="Calibri"/>
              </a:rPr>
              <a:t> as a learning opportunity </a:t>
            </a:r>
            <a:endParaRPr lang="en-US" dirty="0" smtClean="0"/>
          </a:p>
          <a:p>
            <a:pPr>
              <a:buFont typeface="Arial"/>
              <a:buNone/>
            </a:pPr>
            <a:r>
              <a:rPr lang="en-US" dirty="0" smtClean="0">
                <a:cs typeface="Calibri"/>
              </a:rPr>
              <a:t>2) The opportunity for assessment of numeracy skills</a:t>
            </a:r>
            <a:endParaRPr lang="en-US" dirty="0" smtClean="0"/>
          </a:p>
          <a:p>
            <a:pPr>
              <a:buFont typeface="Arial"/>
              <a:buNone/>
            </a:pPr>
            <a:r>
              <a:rPr lang="en-US" dirty="0" smtClean="0">
                <a:cs typeface="Calibri"/>
              </a:rPr>
              <a:t>3) What the example shows you about the child’s numeracy skills and what you would do to ensure further progress</a:t>
            </a:r>
            <a:endParaRPr lang="en-US" dirty="0" smtClean="0"/>
          </a:p>
          <a:p>
            <a:pPr marL="0" indent="0">
              <a:buFont typeface="Arial"/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2933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5571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Cyfeiriadau</a:t>
            </a:r>
            <a:r>
              <a:rPr lang="en-GB" dirty="0" smtClean="0"/>
              <a:t> -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803" y="1307206"/>
            <a:ext cx="11641428" cy="541581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altLang="en-US" dirty="0" err="1" smtClean="0">
                <a:ea typeface="ＭＳ Ｐゴシック" charset="-128"/>
              </a:rPr>
              <a:t>Burningham</a:t>
            </a:r>
            <a:r>
              <a:rPr lang="en-GB" altLang="en-US" dirty="0" smtClean="0">
                <a:ea typeface="ＭＳ Ｐゴシック" charset="-128"/>
              </a:rPr>
              <a:t>, J. (2002) </a:t>
            </a:r>
            <a:r>
              <a:rPr lang="en-GB" altLang="en-US" i="1" dirty="0" smtClean="0">
                <a:ea typeface="ＭＳ Ｐゴシック" charset="-128"/>
              </a:rPr>
              <a:t>Would you rather</a:t>
            </a:r>
            <a:r>
              <a:rPr lang="en-GB" altLang="en-US" dirty="0" smtClean="0">
                <a:ea typeface="ＭＳ Ｐゴシック" charset="-128"/>
              </a:rPr>
              <a:t>… Red House Picture Books</a:t>
            </a:r>
          </a:p>
          <a:p>
            <a:pPr marL="0" indent="0">
              <a:buNone/>
            </a:pPr>
            <a:endParaRPr lang="en-GB" altLang="en-US" dirty="0" smtClean="0">
              <a:ea typeface="ＭＳ Ｐゴシック" charset="-128"/>
            </a:endParaRPr>
          </a:p>
          <a:p>
            <a:pPr marL="0" indent="0">
              <a:buNone/>
            </a:pPr>
            <a:r>
              <a:rPr lang="en-GB" altLang="en-US" dirty="0" err="1" smtClean="0">
                <a:ea typeface="ＭＳ Ｐゴシック" charset="-128"/>
              </a:rPr>
              <a:t>Estyn</a:t>
            </a:r>
            <a:r>
              <a:rPr lang="en-GB" altLang="en-US" dirty="0" smtClean="0">
                <a:ea typeface="ＭＳ Ｐゴシック" charset="-128"/>
              </a:rPr>
              <a:t> (2017) </a:t>
            </a:r>
            <a:r>
              <a:rPr lang="en-GB" altLang="en-US" i="1" dirty="0" smtClean="0">
                <a:ea typeface="ＭＳ Ｐゴシック" charset="-128"/>
              </a:rPr>
              <a:t>Managing money: Financial education in primary and secondary schools in Wales</a:t>
            </a:r>
            <a:r>
              <a:rPr lang="en-GB" altLang="en-US" dirty="0" smtClean="0">
                <a:ea typeface="ＭＳ Ｐゴシック" charset="-128"/>
              </a:rPr>
              <a:t>. Cardiff: </a:t>
            </a:r>
            <a:r>
              <a:rPr lang="en-GB" altLang="en-US" dirty="0" err="1" smtClean="0">
                <a:ea typeface="ＭＳ Ｐゴシック" charset="-128"/>
              </a:rPr>
              <a:t>Estyn</a:t>
            </a:r>
            <a:r>
              <a:rPr lang="en-GB" altLang="en-US" dirty="0" smtClean="0">
                <a:ea typeface="ＭＳ Ｐゴシック" charset="-128"/>
              </a:rPr>
              <a:t>.</a:t>
            </a:r>
          </a:p>
          <a:p>
            <a:pPr marL="0" indent="0">
              <a:buNone/>
            </a:pPr>
            <a:endParaRPr lang="en-GB" altLang="en-US" dirty="0" smtClean="0">
              <a:ea typeface="ＭＳ Ｐゴシック" charset="-128"/>
            </a:endParaRPr>
          </a:p>
          <a:p>
            <a:pPr marL="0" indent="0">
              <a:buNone/>
            </a:pPr>
            <a:r>
              <a:rPr lang="en-GB" altLang="en-US" dirty="0" err="1" smtClean="0">
                <a:ea typeface="ＭＳ Ｐゴシック" charset="-128"/>
              </a:rPr>
              <a:t>Estyn</a:t>
            </a:r>
            <a:r>
              <a:rPr lang="en-GB" altLang="en-US" dirty="0" smtClean="0">
                <a:ea typeface="ＭＳ Ｐゴシック" charset="-128"/>
              </a:rPr>
              <a:t> (2017) </a:t>
            </a:r>
            <a:r>
              <a:rPr lang="en-GB" altLang="en-US" i="1" dirty="0" err="1" smtClean="0">
                <a:ea typeface="ＭＳ Ｐゴシック" charset="-128"/>
              </a:rPr>
              <a:t>Rheoli</a:t>
            </a:r>
            <a:r>
              <a:rPr lang="en-GB" altLang="en-US" i="1" dirty="0" smtClean="0">
                <a:ea typeface="ＭＳ Ｐゴシック" charset="-128"/>
              </a:rPr>
              <a:t> </a:t>
            </a:r>
            <a:r>
              <a:rPr lang="en-GB" altLang="en-US" i="1" dirty="0" err="1" smtClean="0">
                <a:ea typeface="ＭＳ Ｐゴシック" charset="-128"/>
              </a:rPr>
              <a:t>arian</a:t>
            </a:r>
            <a:r>
              <a:rPr lang="en-GB" altLang="en-US" i="1" dirty="0" smtClean="0">
                <a:ea typeface="ＭＳ Ｐゴシック" charset="-128"/>
              </a:rPr>
              <a:t>: </a:t>
            </a:r>
            <a:r>
              <a:rPr lang="en-GB" altLang="en-US" i="1" dirty="0" err="1" smtClean="0">
                <a:ea typeface="ＭＳ Ｐゴシック" charset="-128"/>
              </a:rPr>
              <a:t>Addysg</a:t>
            </a:r>
            <a:r>
              <a:rPr lang="en-GB" altLang="en-US" i="1" dirty="0" smtClean="0">
                <a:ea typeface="ＭＳ Ｐゴシック" charset="-128"/>
              </a:rPr>
              <a:t> </a:t>
            </a:r>
            <a:r>
              <a:rPr lang="en-GB" altLang="en-US" i="1" dirty="0" err="1" smtClean="0">
                <a:ea typeface="ＭＳ Ｐゴシック" charset="-128"/>
              </a:rPr>
              <a:t>ariannol</a:t>
            </a:r>
            <a:r>
              <a:rPr lang="en-GB" altLang="en-US" i="1" dirty="0" smtClean="0">
                <a:ea typeface="ＭＳ Ｐゴシック" charset="-128"/>
              </a:rPr>
              <a:t> </a:t>
            </a:r>
            <a:r>
              <a:rPr lang="en-GB" altLang="en-US" i="1" dirty="0" err="1" smtClean="0">
                <a:ea typeface="ＭＳ Ｐゴシック" charset="-128"/>
              </a:rPr>
              <a:t>mewn</a:t>
            </a:r>
            <a:r>
              <a:rPr lang="en-GB" altLang="en-US" i="1" dirty="0" smtClean="0">
                <a:ea typeface="ＭＳ Ｐゴシック" charset="-128"/>
              </a:rPr>
              <a:t> </a:t>
            </a:r>
            <a:r>
              <a:rPr lang="en-GB" altLang="en-US" i="1" dirty="0" err="1" smtClean="0">
                <a:ea typeface="ＭＳ Ｐゴシック" charset="-128"/>
              </a:rPr>
              <a:t>ysgolion</a:t>
            </a:r>
            <a:r>
              <a:rPr lang="en-GB" altLang="en-US" i="1" dirty="0" smtClean="0">
                <a:ea typeface="ＭＳ Ｐゴシック" charset="-128"/>
              </a:rPr>
              <a:t> </a:t>
            </a:r>
            <a:r>
              <a:rPr lang="en-GB" altLang="en-US" i="1" dirty="0" err="1" smtClean="0">
                <a:ea typeface="ＭＳ Ｐゴシック" charset="-128"/>
              </a:rPr>
              <a:t>cynradd</a:t>
            </a:r>
            <a:r>
              <a:rPr lang="en-GB" altLang="en-US" i="1" dirty="0" smtClean="0">
                <a:ea typeface="ＭＳ Ｐゴシック" charset="-128"/>
              </a:rPr>
              <a:t> ac </a:t>
            </a:r>
            <a:r>
              <a:rPr lang="en-GB" altLang="en-US" i="1" dirty="0" err="1" smtClean="0">
                <a:ea typeface="ＭＳ Ｐゴシック" charset="-128"/>
              </a:rPr>
              <a:t>uwchradd</a:t>
            </a:r>
            <a:r>
              <a:rPr lang="en-GB" altLang="en-US" i="1" dirty="0" smtClean="0">
                <a:ea typeface="ＭＳ Ｐゴシック" charset="-128"/>
              </a:rPr>
              <a:t> </a:t>
            </a:r>
            <a:r>
              <a:rPr lang="en-GB" altLang="en-US" i="1" dirty="0" err="1" smtClean="0">
                <a:ea typeface="ＭＳ Ｐゴシック" charset="-128"/>
              </a:rPr>
              <a:t>yng</a:t>
            </a:r>
            <a:r>
              <a:rPr lang="en-GB" altLang="en-US" i="1" dirty="0" smtClean="0">
                <a:ea typeface="ＭＳ Ｐゴシック" charset="-128"/>
              </a:rPr>
              <a:t> </a:t>
            </a:r>
            <a:r>
              <a:rPr lang="en-GB" altLang="en-US" i="1" dirty="0" err="1" smtClean="0">
                <a:ea typeface="ＭＳ Ｐゴシック" charset="-128"/>
              </a:rPr>
              <a:t>Nghymru</a:t>
            </a:r>
            <a:r>
              <a:rPr lang="en-GB" altLang="en-US" dirty="0" smtClean="0">
                <a:ea typeface="ＭＳ Ｐゴシック" charset="-128"/>
              </a:rPr>
              <a:t>. </a:t>
            </a:r>
            <a:r>
              <a:rPr lang="en-GB" altLang="en-US" dirty="0" err="1" smtClean="0">
                <a:ea typeface="ＭＳ Ｐゴシック" charset="-128"/>
              </a:rPr>
              <a:t>Caerdydd</a:t>
            </a:r>
            <a:r>
              <a:rPr lang="en-GB" altLang="en-US" dirty="0" smtClean="0">
                <a:ea typeface="ＭＳ Ｐゴシック" charset="-128"/>
              </a:rPr>
              <a:t>: </a:t>
            </a:r>
            <a:r>
              <a:rPr lang="en-GB" altLang="en-US" dirty="0" err="1" smtClean="0">
                <a:ea typeface="ＭＳ Ｐゴシック" charset="-128"/>
              </a:rPr>
              <a:t>Estyn</a:t>
            </a:r>
            <a:r>
              <a:rPr lang="en-GB" altLang="en-US" dirty="0" smtClean="0">
                <a:ea typeface="ＭＳ Ｐゴシック" charset="-128"/>
              </a:rPr>
              <a:t>. </a:t>
            </a:r>
          </a:p>
          <a:p>
            <a:pPr marL="0" indent="0">
              <a:buNone/>
            </a:pPr>
            <a:endParaRPr lang="en-GB" altLang="en-US" dirty="0" smtClean="0">
              <a:ea typeface="ＭＳ Ｐゴシック" charset="-128"/>
            </a:endParaRPr>
          </a:p>
          <a:p>
            <a:pPr marL="0" indent="0">
              <a:buNone/>
            </a:pPr>
            <a:r>
              <a:rPr lang="en-GB" altLang="en-US" dirty="0" err="1" smtClean="0">
                <a:ea typeface="ＭＳ Ｐゴシック" charset="-128"/>
              </a:rPr>
              <a:t>Llywodraeth</a:t>
            </a:r>
            <a:r>
              <a:rPr lang="en-GB" altLang="en-US" dirty="0" smtClean="0">
                <a:ea typeface="ＭＳ Ｐゴシック" charset="-128"/>
              </a:rPr>
              <a:t> </a:t>
            </a:r>
            <a:r>
              <a:rPr lang="en-GB" altLang="en-US" dirty="0" err="1" smtClean="0">
                <a:ea typeface="ＭＳ Ｐゴシック" charset="-128"/>
              </a:rPr>
              <a:t>Cymru</a:t>
            </a:r>
            <a:r>
              <a:rPr lang="en-GB" altLang="en-US" dirty="0" smtClean="0">
                <a:ea typeface="ＭＳ Ｐゴシック" charset="-128"/>
              </a:rPr>
              <a:t> (2013) </a:t>
            </a:r>
            <a:r>
              <a:rPr lang="en-GB" i="1" dirty="0" err="1"/>
              <a:t>Asesu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gyfer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r>
              <a:rPr lang="en-GB" i="1" dirty="0" err="1"/>
              <a:t>a’r</a:t>
            </a:r>
            <a:r>
              <a:rPr lang="en-GB" i="1" dirty="0"/>
              <a:t> </a:t>
            </a:r>
            <a:r>
              <a:rPr lang="en-GB" i="1" dirty="0" err="1"/>
              <a:t>Fframwaith</a:t>
            </a:r>
            <a:r>
              <a:rPr lang="en-GB" i="1" dirty="0"/>
              <a:t> </a:t>
            </a:r>
            <a:r>
              <a:rPr lang="en-GB" i="1" dirty="0" err="1"/>
              <a:t>Llythrennedd</a:t>
            </a:r>
            <a:r>
              <a:rPr lang="en-GB" i="1" dirty="0"/>
              <a:t> a </a:t>
            </a:r>
            <a:r>
              <a:rPr lang="en-GB" i="1" dirty="0" err="1"/>
              <a:t>Rhifedd</a:t>
            </a:r>
            <a:r>
              <a:rPr lang="en-GB" i="1" dirty="0"/>
              <a:t> </a:t>
            </a:r>
            <a:r>
              <a:rPr lang="en-GB" i="1" dirty="0" err="1" smtClean="0"/>
              <a:t>Cenedlaethol</a:t>
            </a:r>
            <a:r>
              <a:rPr lang="en-GB" dirty="0" smtClean="0"/>
              <a:t>. </a:t>
            </a:r>
            <a:r>
              <a:rPr lang="en-GB" altLang="en-US" dirty="0" err="1" smtClean="0">
                <a:ea typeface="ＭＳ Ｐゴシック" charset="-128"/>
              </a:rPr>
              <a:t>Caerdydd</a:t>
            </a:r>
            <a:r>
              <a:rPr lang="en-GB" altLang="en-US" dirty="0">
                <a:ea typeface="ＭＳ Ｐゴシック" charset="-128"/>
              </a:rPr>
              <a:t>: </a:t>
            </a:r>
            <a:r>
              <a:rPr lang="en-GB" altLang="en-US" dirty="0" err="1">
                <a:ea typeface="ＭＳ Ｐゴシック" charset="-128"/>
              </a:rPr>
              <a:t>Llywodraeth</a:t>
            </a:r>
            <a:r>
              <a:rPr lang="en-GB" altLang="en-US" dirty="0">
                <a:ea typeface="ＭＳ Ｐゴシック" charset="-128"/>
              </a:rPr>
              <a:t> </a:t>
            </a:r>
            <a:r>
              <a:rPr lang="en-GB" altLang="en-US" dirty="0" err="1">
                <a:ea typeface="ＭＳ Ｐゴシック" charset="-128"/>
              </a:rPr>
              <a:t>Cymru</a:t>
            </a:r>
            <a:endParaRPr lang="en-GB" altLang="en-US" dirty="0">
              <a:ea typeface="ＭＳ Ｐゴシック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charset="-128"/>
            </a:endParaRPr>
          </a:p>
          <a:p>
            <a:pPr marL="0" indent="0">
              <a:buNone/>
            </a:pPr>
            <a:r>
              <a:rPr lang="en-GB" altLang="en-US" dirty="0" err="1" smtClean="0">
                <a:ea typeface="ＭＳ Ｐゴシック" charset="-128"/>
              </a:rPr>
              <a:t>Llywodraeth</a:t>
            </a:r>
            <a:r>
              <a:rPr lang="en-GB" altLang="en-US" dirty="0" smtClean="0">
                <a:ea typeface="ＭＳ Ｐゴシック" charset="-128"/>
              </a:rPr>
              <a:t> </a:t>
            </a:r>
            <a:r>
              <a:rPr lang="en-GB" altLang="en-US" dirty="0" err="1" smtClean="0">
                <a:ea typeface="ＭＳ Ｐゴシック" charset="-128"/>
              </a:rPr>
              <a:t>Cymru</a:t>
            </a:r>
            <a:r>
              <a:rPr lang="en-GB" altLang="en-US" dirty="0" smtClean="0">
                <a:ea typeface="ＭＳ Ｐゴシック" charset="-128"/>
              </a:rPr>
              <a:t> (2016) </a:t>
            </a:r>
            <a:r>
              <a:rPr lang="en-GB" altLang="en-US" i="1" dirty="0" err="1" smtClean="0">
                <a:ea typeface="ＭＳ Ｐゴシック" charset="-128"/>
              </a:rPr>
              <a:t>Strategaeth</a:t>
            </a:r>
            <a:r>
              <a:rPr lang="en-GB" altLang="en-US" i="1" dirty="0" smtClean="0">
                <a:ea typeface="ＭＳ Ｐゴシック" charset="-128"/>
              </a:rPr>
              <a:t> </a:t>
            </a:r>
            <a:r>
              <a:rPr lang="en-GB" altLang="en-US" i="1" dirty="0" err="1" smtClean="0">
                <a:ea typeface="ＭＳ Ｐゴシック" charset="-128"/>
              </a:rPr>
              <a:t>Cynhwysiant</a:t>
            </a:r>
            <a:r>
              <a:rPr lang="en-GB" altLang="en-US" i="1" dirty="0" smtClean="0">
                <a:ea typeface="ＭＳ Ｐゴシック" charset="-128"/>
              </a:rPr>
              <a:t> </a:t>
            </a:r>
            <a:r>
              <a:rPr lang="en-GB" altLang="en-US" i="1" dirty="0" err="1" smtClean="0">
                <a:ea typeface="ＭＳ Ｐゴシック" charset="-128"/>
              </a:rPr>
              <a:t>ariannol</a:t>
            </a:r>
            <a:r>
              <a:rPr lang="en-GB" altLang="en-US" i="1" dirty="0" smtClean="0">
                <a:ea typeface="ＭＳ Ｐゴシック" charset="-128"/>
              </a:rPr>
              <a:t> </a:t>
            </a:r>
            <a:r>
              <a:rPr lang="en-GB" altLang="en-US" i="1" dirty="0" err="1" smtClean="0">
                <a:ea typeface="ＭＳ Ｐゴシック" charset="-128"/>
              </a:rPr>
              <a:t>i</a:t>
            </a:r>
            <a:r>
              <a:rPr lang="en-GB" altLang="en-US" i="1" dirty="0" smtClean="0">
                <a:ea typeface="ＭＳ Ｐゴシック" charset="-128"/>
              </a:rPr>
              <a:t> </a:t>
            </a:r>
            <a:r>
              <a:rPr lang="en-GB" altLang="en-US" i="1" dirty="0" err="1" smtClean="0">
                <a:ea typeface="ＭＳ Ｐゴシック" charset="-128"/>
              </a:rPr>
              <a:t>Gymru</a:t>
            </a:r>
            <a:r>
              <a:rPr lang="en-GB" altLang="en-US" i="1" dirty="0" smtClean="0">
                <a:ea typeface="ＭＳ Ｐゴシック" charset="-128"/>
              </a:rPr>
              <a:t> 2016</a:t>
            </a:r>
            <a:r>
              <a:rPr lang="en-GB" altLang="en-US" dirty="0" smtClean="0">
                <a:ea typeface="ＭＳ Ｐゴシック" charset="-128"/>
              </a:rPr>
              <a:t>. </a:t>
            </a:r>
            <a:r>
              <a:rPr lang="en-GB" altLang="en-US" dirty="0" err="1" smtClean="0">
                <a:ea typeface="ＭＳ Ｐゴシック" charset="-128"/>
              </a:rPr>
              <a:t>Caerdydd</a:t>
            </a:r>
            <a:r>
              <a:rPr lang="en-GB" altLang="en-US" dirty="0" smtClean="0">
                <a:ea typeface="ＭＳ Ｐゴシック" charset="-128"/>
              </a:rPr>
              <a:t>: </a:t>
            </a:r>
            <a:r>
              <a:rPr lang="en-GB" altLang="en-US" dirty="0" err="1" smtClean="0">
                <a:ea typeface="ＭＳ Ｐゴシック" charset="-128"/>
              </a:rPr>
              <a:t>Llywodraeth</a:t>
            </a:r>
            <a:r>
              <a:rPr lang="en-GB" altLang="en-US" dirty="0" smtClean="0">
                <a:ea typeface="ＭＳ Ｐゴシック" charset="-128"/>
              </a:rPr>
              <a:t> </a:t>
            </a:r>
            <a:r>
              <a:rPr lang="en-GB" altLang="en-US" dirty="0" err="1" smtClean="0">
                <a:ea typeface="ＭＳ Ｐゴシック" charset="-128"/>
              </a:rPr>
              <a:t>Cymru</a:t>
            </a:r>
            <a:r>
              <a:rPr lang="en-GB" altLang="en-US" dirty="0" smtClean="0">
                <a:ea typeface="ＭＳ Ｐゴシック" charset="-128"/>
              </a:rPr>
              <a:t>. </a:t>
            </a:r>
          </a:p>
          <a:p>
            <a:pPr marL="0" indent="0">
              <a:buNone/>
            </a:pPr>
            <a:endParaRPr lang="en-GB" altLang="en-US" dirty="0">
              <a:ea typeface="ＭＳ Ｐゴシック" charset="-128"/>
            </a:endParaRPr>
          </a:p>
          <a:p>
            <a:pPr marL="0" indent="0">
              <a:buNone/>
            </a:pPr>
            <a:r>
              <a:rPr lang="en-GB" altLang="en-US" dirty="0" smtClean="0">
                <a:ea typeface="ＭＳ Ｐゴシック" charset="-128"/>
              </a:rPr>
              <a:t>Pound</a:t>
            </a:r>
            <a:r>
              <a:rPr lang="en-GB" altLang="en-US" dirty="0">
                <a:ea typeface="ＭＳ Ｐゴシック" charset="-128"/>
              </a:rPr>
              <a:t>, L. and Lee, T. (2010) </a:t>
            </a:r>
            <a:r>
              <a:rPr lang="en-GB" altLang="en-US" i="1" dirty="0">
                <a:ea typeface="ＭＳ Ｐゴシック" charset="-128"/>
              </a:rPr>
              <a:t>Teaching Mathematics Creatively</a:t>
            </a:r>
            <a:r>
              <a:rPr lang="en-GB" altLang="en-US" dirty="0">
                <a:ea typeface="ＭＳ Ｐゴシック" charset="-128"/>
              </a:rPr>
              <a:t>, Routledge: Oxon </a:t>
            </a:r>
            <a:endParaRPr lang="en-GB" altLang="en-US" dirty="0" smtClean="0">
              <a:ea typeface="ＭＳ Ｐゴシック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charset="-128"/>
            </a:endParaRPr>
          </a:p>
          <a:p>
            <a:pPr marL="0" indent="0">
              <a:buNone/>
            </a:pPr>
            <a:r>
              <a:rPr lang="en-GB" altLang="en-US" dirty="0" smtClean="0">
                <a:ea typeface="ＭＳ Ｐゴシック" charset="-128"/>
              </a:rPr>
              <a:t>Welsh Government (2013) </a:t>
            </a:r>
            <a:r>
              <a:rPr lang="en-GB" i="1" dirty="0"/>
              <a:t>Assessment for learning and the National Literacy and Numeracy </a:t>
            </a:r>
            <a:r>
              <a:rPr lang="en-GB" i="1" dirty="0" smtClean="0"/>
              <a:t>Framework</a:t>
            </a:r>
            <a:r>
              <a:rPr lang="en-GB" dirty="0" smtClean="0"/>
              <a:t>. Cardiff: Welsh Government.</a:t>
            </a:r>
            <a:endParaRPr lang="en-GB" altLang="en-US" dirty="0" smtClean="0">
              <a:ea typeface="ＭＳ Ｐゴシック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charset="-128"/>
            </a:endParaRPr>
          </a:p>
          <a:p>
            <a:pPr marL="0" indent="0">
              <a:buNone/>
            </a:pPr>
            <a:r>
              <a:rPr lang="en-GB" altLang="en-US" dirty="0" smtClean="0">
                <a:ea typeface="ＭＳ Ｐゴシック" charset="-128"/>
              </a:rPr>
              <a:t>Welsh Government (2016) </a:t>
            </a:r>
            <a:r>
              <a:rPr lang="en-GB" altLang="en-US" i="1" dirty="0" smtClean="0">
                <a:ea typeface="ＭＳ Ｐゴシック" charset="-128"/>
              </a:rPr>
              <a:t>Financial Inclusion Strategy for Wales 2016</a:t>
            </a:r>
            <a:r>
              <a:rPr lang="en-GB" altLang="en-US" dirty="0" smtClean="0">
                <a:ea typeface="ＭＳ Ｐゴシック" charset="-128"/>
              </a:rPr>
              <a:t>. Cardiff: Welsh Government. </a:t>
            </a:r>
            <a:endParaRPr lang="en-GB" altLang="en-US" dirty="0">
              <a:ea typeface="ＭＳ Ｐゴシック" charset="-128"/>
            </a:endParaRP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082108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2550017"/>
            <a:ext cx="5181600" cy="36269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 err="1" smtClean="0"/>
              <a:t>Cefnogaeth</a:t>
            </a:r>
            <a:r>
              <a:rPr lang="en-GB" sz="4000" dirty="0" smtClean="0"/>
              <a:t> </a:t>
            </a:r>
            <a:r>
              <a:rPr lang="en-GB" sz="4000" dirty="0" err="1" smtClean="0"/>
              <a:t>aseiniad</a:t>
            </a:r>
            <a:endParaRPr lang="en-GB" sz="40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2550017"/>
            <a:ext cx="5181600" cy="362694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 smtClean="0"/>
              <a:t>Assignment support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82645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1753</TotalTime>
  <Words>1084</Words>
  <Application>Microsoft Office PowerPoint</Application>
  <PresentationFormat>Widescreen</PresentationFormat>
  <Paragraphs>157</Paragraphs>
  <Slides>16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ＭＳ Ｐゴシック</vt:lpstr>
      <vt:lpstr>Arial</vt:lpstr>
      <vt:lpstr>Calibri</vt:lpstr>
      <vt:lpstr>Calibri Light</vt:lpstr>
      <vt:lpstr>Mangal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Prif ganfyddiadau</vt:lpstr>
      <vt:lpstr>Tasg - Task</vt:lpstr>
      <vt:lpstr>PowerPoint Presentation</vt:lpstr>
      <vt:lpstr>PowerPoint Presentation</vt:lpstr>
      <vt:lpstr>Esiamplau o gwestiynau ‘Beth sydd orau?’ Examples of ‘would you rather’ money questions…</vt:lpstr>
      <vt:lpstr>PowerPoint Presentation</vt:lpstr>
      <vt:lpstr>PowerPoint Presentation</vt:lpstr>
      <vt:lpstr>Cyfeiriadau - 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Nerys Defis</cp:lastModifiedBy>
  <cp:revision>78</cp:revision>
  <cp:lastPrinted>2019-11-06T14:07:06Z</cp:lastPrinted>
  <dcterms:created xsi:type="dcterms:W3CDTF">2016-11-03T15:01:41Z</dcterms:created>
  <dcterms:modified xsi:type="dcterms:W3CDTF">2019-11-06T16:24:07Z</dcterms:modified>
</cp:coreProperties>
</file>