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304" r:id="rId2"/>
    <p:sldId id="358" r:id="rId3"/>
    <p:sldId id="366" r:id="rId4"/>
    <p:sldId id="367" r:id="rId5"/>
    <p:sldId id="262" r:id="rId6"/>
    <p:sldId id="368" r:id="rId7"/>
    <p:sldId id="325" r:id="rId8"/>
    <p:sldId id="335" r:id="rId9"/>
    <p:sldId id="369" r:id="rId10"/>
    <p:sldId id="370" r:id="rId11"/>
    <p:sldId id="326" r:id="rId12"/>
    <p:sldId id="372" r:id="rId13"/>
    <p:sldId id="373" r:id="rId14"/>
    <p:sldId id="374" r:id="rId15"/>
    <p:sldId id="375" r:id="rId16"/>
    <p:sldId id="376" r:id="rId17"/>
    <p:sldId id="359" r:id="rId18"/>
    <p:sldId id="379" r:id="rId19"/>
    <p:sldId id="380" r:id="rId20"/>
    <p:sldId id="381" r:id="rId21"/>
    <p:sldId id="382" r:id="rId22"/>
    <p:sldId id="345" r:id="rId23"/>
    <p:sldId id="383" r:id="rId24"/>
    <p:sldId id="333" r:id="rId25"/>
    <p:sldId id="336" r:id="rId26"/>
    <p:sldId id="337" r:id="rId27"/>
    <p:sldId id="338" r:id="rId28"/>
    <p:sldId id="365" r:id="rId29"/>
    <p:sldId id="353" r:id="rId30"/>
    <p:sldId id="339" r:id="rId31"/>
    <p:sldId id="341" r:id="rId32"/>
    <p:sldId id="342" r:id="rId33"/>
    <p:sldId id="343" r:id="rId34"/>
    <p:sldId id="340" r:id="rId35"/>
    <p:sldId id="344" r:id="rId36"/>
    <p:sldId id="347" r:id="rId37"/>
    <p:sldId id="363" r:id="rId38"/>
    <p:sldId id="350" r:id="rId39"/>
    <p:sldId id="351" r:id="rId40"/>
    <p:sldId id="364" r:id="rId41"/>
    <p:sldId id="360" r:id="rId42"/>
    <p:sldId id="361" r:id="rId43"/>
    <p:sldId id="330" r:id="rId44"/>
    <p:sldId id="331" r:id="rId45"/>
    <p:sldId id="298" r:id="rId4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FF6308-BB19-43AD-8B63-86392A137325}" v="127" dt="2025-04-14T12:12:42.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12" autoAdjust="0"/>
    <p:restoredTop sz="95964" autoAdjust="0"/>
  </p:normalViewPr>
  <p:slideViewPr>
    <p:cSldViewPr>
      <p:cViewPr>
        <p:scale>
          <a:sx n="102" d="100"/>
          <a:sy n="102" d="100"/>
        </p:scale>
        <p:origin x="1062"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outu.be/uQHhYRuaEtM"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youtu.be/AAR1j6UfoG0"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solidFill>
                  <a:schemeClr val="tx1"/>
                </a:solidFill>
                <a:hlinkClick r:id="rId3">
                  <a:extLst>
                    <a:ext uri="{A12FA001-AC4F-418D-AE19-62706E023703}">
                      <ahyp:hlinkClr xmlns:ahyp="http://schemas.microsoft.com/office/drawing/2018/hyperlinkcolor" val="tx"/>
                    </a:ext>
                  </a:extLst>
                </a:hlinkClick>
              </a:rPr>
              <a:t>Emirate Airline:</a:t>
            </a:r>
          </a:p>
          <a:p>
            <a:r>
              <a:rPr lang="en-GB" dirty="0">
                <a:solidFill>
                  <a:schemeClr val="tx1"/>
                </a:solidFill>
                <a:hlinkClick r:id="rId3">
                  <a:extLst>
                    <a:ext uri="{A12FA001-AC4F-418D-AE19-62706E023703}">
                      <ahyp:hlinkClr xmlns:ahyp="http://schemas.microsoft.com/office/drawing/2018/hyperlinkcolor" val="tx"/>
                    </a:ext>
                  </a:extLst>
                </a:hlinkClick>
              </a:rPr>
              <a:t>Video 1 – The advert for Emirate Airline: https://youtu.be/uQHhYRuaEtM</a:t>
            </a:r>
            <a:r>
              <a:rPr lang="en-GB" dirty="0">
                <a:solidFill>
                  <a:schemeClr val="tx1"/>
                </a:solidFill>
              </a:rPr>
              <a:t> </a:t>
            </a:r>
          </a:p>
          <a:p>
            <a:r>
              <a:rPr lang="en-GB" dirty="0">
                <a:solidFill>
                  <a:schemeClr val="tx1"/>
                </a:solidFill>
                <a:hlinkClick r:id="rId4">
                  <a:extLst>
                    <a:ext uri="{A12FA001-AC4F-418D-AE19-62706E023703}">
                      <ahyp:hlinkClr xmlns:ahyp="http://schemas.microsoft.com/office/drawing/2018/hyperlinkcolor" val="tx"/>
                    </a:ext>
                  </a:extLst>
                </a:hlinkClick>
              </a:rPr>
              <a:t>Video 2 – Behind the scenes: https://youtu.be/AAR1j6UfoG0</a:t>
            </a:r>
            <a:endParaRPr lang="en-GB" dirty="0">
              <a:solidFill>
                <a:schemeClr val="tx1"/>
              </a:solidFill>
            </a:endParaRPr>
          </a:p>
          <a:p>
            <a:endParaRPr lang="en-GB" dirty="0">
              <a:solidFill>
                <a:schemeClr val="tx1"/>
              </a:solidFill>
            </a:endParaRPr>
          </a:p>
          <a:p>
            <a:r>
              <a:rPr lang="en-GB" dirty="0">
                <a:solidFill>
                  <a:schemeClr val="tx1"/>
                </a:solidFill>
              </a:rPr>
              <a:t>Critical Thinking Question: </a:t>
            </a:r>
            <a:r>
              <a:rPr lang="en-GB" b="0" i="0" u="none" strike="noStrike" dirty="0">
                <a:solidFill>
                  <a:srgbClr val="000000"/>
                </a:solidFill>
                <a:effectLst/>
                <a:latin typeface="-webkit-standard"/>
              </a:rPr>
              <a:t>Why do you think companies go the extra mile in their advertising to reinforce their brand identity? Do you think such high-cost, high-visibility campaigns are effective in building long-term brand loyalty, or are they more about gaining short-term attention?</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174442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Over time, these brands become part of our ‘extended self’. As Belk explains “we learn, define, and remind ourselves of who we are by our possessions … we seek to express ourselves through possessions, and use material possessions to seek happiness, remind ourselves of experiences, accomplishments, and other people in our lives, and even create a sense of immortality after death. Our accumulation of possessions provides a sense of past and tells us who we are, where we have come from, and perhaps where we are going (Belk, 1988, p. 160).</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868330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D</a:t>
            </a:r>
          </a:p>
          <a:p>
            <a:r>
              <a:rPr lang="en-GB" dirty="0"/>
              <a:t>2 – E</a:t>
            </a:r>
          </a:p>
          <a:p>
            <a:r>
              <a:rPr lang="en-GB" dirty="0"/>
              <a:t>3 – C</a:t>
            </a:r>
          </a:p>
          <a:p>
            <a:r>
              <a:rPr lang="en-GB" dirty="0"/>
              <a:t>4 – A</a:t>
            </a:r>
          </a:p>
          <a:p>
            <a:r>
              <a:rPr lang="en-GB" dirty="0"/>
              <a:t>5 – B</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708966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D3B49"/>
                </a:solidFill>
                <a:effectLst/>
                <a:latin typeface="Noto serif" panose="02020600060500020200" pitchFamily="18" charset="0"/>
              </a:rPr>
              <a:t>Based on the previous figure “</a:t>
            </a:r>
            <a:r>
              <a:rPr lang="en-GB" dirty="0"/>
              <a:t>Stages of brand development</a:t>
            </a:r>
            <a:r>
              <a:rPr lang="en-GB" b="0" i="0" u="none" strike="noStrike" dirty="0">
                <a:solidFill>
                  <a:srgbClr val="3D3B49"/>
                </a:solidFill>
                <a:effectLst/>
                <a:latin typeface="Noto serif" panose="02020600060500020200" pitchFamily="18" charset="0"/>
              </a:rPr>
              <a:t>”  process, Keller (2001) proposed the </a:t>
            </a:r>
            <a:r>
              <a:rPr lang="en-GB" b="0" i="1" u="none" strike="noStrike" dirty="0">
                <a:solidFill>
                  <a:srgbClr val="3D3B49"/>
                </a:solidFill>
                <a:effectLst/>
                <a:latin typeface="Noto serif" panose="02020600060500020200" pitchFamily="18" charset="0"/>
              </a:rPr>
              <a:t>Customer-Based Brand Equity (CBBE)</a:t>
            </a:r>
            <a:r>
              <a:rPr lang="en-GB" b="0" i="0" u="none" strike="noStrike" dirty="0">
                <a:solidFill>
                  <a:srgbClr val="3D3B49"/>
                </a:solidFill>
                <a:effectLst/>
                <a:latin typeface="Noto serif" panose="02020600060500020200" pitchFamily="18" charset="0"/>
              </a:rPr>
              <a:t> pyramid model, which has four levels and six building blocks in the first level at the bottom, </a:t>
            </a:r>
            <a:r>
              <a:rPr lang="en-GB" b="0" i="1" u="none" strike="noStrike" dirty="0">
                <a:solidFill>
                  <a:srgbClr val="3D3B49"/>
                </a:solidFill>
                <a:effectLst/>
                <a:latin typeface="Noto serif" panose="02020600060500020200" pitchFamily="18" charset="0"/>
              </a:rPr>
              <a:t>brand salience</a:t>
            </a:r>
            <a:r>
              <a:rPr lang="en-GB" b="0" i="0" u="none" strike="noStrike" dirty="0">
                <a:solidFill>
                  <a:srgbClr val="3D3B49"/>
                </a:solidFill>
                <a:effectLst/>
                <a:latin typeface="Noto serif" panose="02020600060500020200" pitchFamily="18" charset="0"/>
              </a:rPr>
              <a:t>, in the second level, </a:t>
            </a:r>
            <a:r>
              <a:rPr lang="en-GB" b="0" i="1" u="none" strike="noStrike" dirty="0">
                <a:solidFill>
                  <a:srgbClr val="3D3B49"/>
                </a:solidFill>
                <a:effectLst/>
                <a:latin typeface="Noto serif" panose="02020600060500020200" pitchFamily="18" charset="0"/>
              </a:rPr>
              <a:t>brand performance associations</a:t>
            </a:r>
            <a:r>
              <a:rPr lang="en-GB" b="0" i="0" u="none" strike="noStrike" dirty="0">
                <a:solidFill>
                  <a:srgbClr val="3D3B49"/>
                </a:solidFill>
                <a:effectLst/>
                <a:latin typeface="Noto serif" panose="02020600060500020200" pitchFamily="18" charset="0"/>
              </a:rPr>
              <a:t> and </a:t>
            </a:r>
            <a:r>
              <a:rPr lang="en-GB" b="0" i="1" u="none" strike="noStrike" dirty="0">
                <a:solidFill>
                  <a:srgbClr val="3D3B49"/>
                </a:solidFill>
                <a:effectLst/>
                <a:latin typeface="Noto serif" panose="02020600060500020200" pitchFamily="18" charset="0"/>
              </a:rPr>
              <a:t>brand imagery associations</a:t>
            </a:r>
            <a:r>
              <a:rPr lang="en-GB" b="0" i="0" u="none" strike="noStrike" dirty="0">
                <a:solidFill>
                  <a:srgbClr val="3D3B49"/>
                </a:solidFill>
                <a:effectLst/>
                <a:latin typeface="Noto serif" panose="02020600060500020200" pitchFamily="18" charset="0"/>
              </a:rPr>
              <a:t>, then in the third level, </a:t>
            </a:r>
            <a:r>
              <a:rPr lang="en-GB" b="0" i="1" u="none" strike="noStrike" dirty="0">
                <a:solidFill>
                  <a:srgbClr val="3D3B49"/>
                </a:solidFill>
                <a:effectLst/>
                <a:latin typeface="Noto serif" panose="02020600060500020200" pitchFamily="18" charset="0"/>
              </a:rPr>
              <a:t>consumer judgements</a:t>
            </a:r>
            <a:r>
              <a:rPr lang="en-GB" b="0" i="0" u="none" strike="noStrike" dirty="0">
                <a:solidFill>
                  <a:srgbClr val="3D3B49"/>
                </a:solidFill>
                <a:effectLst/>
                <a:latin typeface="Noto serif" panose="02020600060500020200" pitchFamily="18" charset="0"/>
              </a:rPr>
              <a:t> and </a:t>
            </a:r>
            <a:r>
              <a:rPr lang="en-GB" b="0" i="1" u="none" strike="noStrike" dirty="0">
                <a:solidFill>
                  <a:srgbClr val="3D3B49"/>
                </a:solidFill>
                <a:effectLst/>
                <a:latin typeface="Noto serif" panose="02020600060500020200" pitchFamily="18" charset="0"/>
              </a:rPr>
              <a:t>consumer feelings</a:t>
            </a:r>
            <a:r>
              <a:rPr lang="en-GB" b="0" i="0" u="none" strike="noStrike" dirty="0">
                <a:solidFill>
                  <a:srgbClr val="3D3B49"/>
                </a:solidFill>
                <a:effectLst/>
                <a:latin typeface="Noto serif" panose="02020600060500020200" pitchFamily="18" charset="0"/>
              </a:rPr>
              <a:t>, and finally at the top-level </a:t>
            </a:r>
            <a:r>
              <a:rPr lang="en-GB" b="0" i="1" u="none" strike="noStrike" dirty="0">
                <a:solidFill>
                  <a:srgbClr val="3D3B49"/>
                </a:solidFill>
                <a:effectLst/>
                <a:latin typeface="Noto serif" panose="02020600060500020200" pitchFamily="18" charset="0"/>
              </a:rPr>
              <a:t>brand resonance</a:t>
            </a:r>
            <a:r>
              <a:rPr lang="en-GB" b="0" i="0" u="none" strike="noStrike" dirty="0">
                <a:solidFill>
                  <a:srgbClr val="3D3B49"/>
                </a:solidFill>
                <a:effectLst/>
                <a:latin typeface="Noto serif" panose="02020600060500020200" pitchFamily="18" charset="0"/>
              </a:rPr>
              <a:t>.</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843817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Brand Salience and Consumer Awareness</a:t>
            </a:r>
            <a:r>
              <a:rPr lang="en-GB" dirty="0"/>
              <a:t>: Brand salience is the first level in building brand equity, focusing on consumer awareness. It's crucial for consumers to recognize and recall the brand, making them aware of the product category and the specific needs the brand addresses.</a:t>
            </a:r>
          </a:p>
          <a:p>
            <a:r>
              <a:rPr lang="en-GB" b="1" dirty="0"/>
              <a:t>Integrated Marketing Communications</a:t>
            </a:r>
            <a:r>
              <a:rPr lang="en-GB" dirty="0"/>
              <a:t>: To generate brand awareness, companies use a combination of traditional and digital marketing activities. These include advertising, sales promotions, and social media, with the balance between traditional and digital media varying based on the market.</a:t>
            </a:r>
          </a:p>
          <a:p>
            <a:r>
              <a:rPr lang="en-GB" b="1" dirty="0"/>
              <a:t>Impact on Consumer Choice</a:t>
            </a:r>
            <a:r>
              <a:rPr lang="en-GB" dirty="0"/>
              <a:t>: Brand awareness influences brand perception and consumer choice. Consumers are more likely to choose a brand they recognize, even if it is of lower quality compared to other options, demonstrating the power of brand familiarity in decision-making.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2426072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1038561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zh-CN" b="1" dirty="0">
                <a:ea typeface="+mn-lt"/>
                <a:cs typeface="Arial" panose="020B0604020202020204" pitchFamily="34" charset="0"/>
              </a:rPr>
              <a:t>Ultimate</a:t>
            </a:r>
            <a:r>
              <a:rPr lang="zh-CN" dirty="0">
                <a:ea typeface="+mn-lt"/>
                <a:cs typeface="Arial" panose="020B0604020202020204" pitchFamily="34" charset="0"/>
              </a:rPr>
              <a:t> </a:t>
            </a:r>
            <a:r>
              <a:rPr lang="zh-CN" b="1" dirty="0">
                <a:ea typeface="+mn-lt"/>
                <a:cs typeface="Arial" panose="020B0604020202020204" pitchFamily="34" charset="0"/>
              </a:rPr>
              <a:t>relationship</a:t>
            </a:r>
            <a:r>
              <a:rPr lang="en-GB" altLang="zh-CN" b="1" dirty="0">
                <a:ea typeface="+mn-lt"/>
                <a:cs typeface="Arial" panose="020B0604020202020204" pitchFamily="34" charset="0"/>
              </a:rPr>
              <a:t>s</a:t>
            </a:r>
            <a:r>
              <a:rPr lang="zh-CN" dirty="0">
                <a:ea typeface="+mn-lt"/>
                <a:cs typeface="Arial" panose="020B0604020202020204" pitchFamily="34" charset="0"/>
              </a:rPr>
              <a:t> that a customer has with a brand:</a:t>
            </a:r>
            <a:endParaRPr lang="en-GB" altLang="zh-CN" dirty="0">
              <a:cs typeface="Arial" panose="020B0604020202020204" pitchFamily="34" charset="0"/>
            </a:endParaRPr>
          </a:p>
          <a:p>
            <a:pPr marL="0" indent="0">
              <a:buNone/>
            </a:pPr>
            <a:r>
              <a:rPr lang="zh-CN" dirty="0">
                <a:ea typeface="+mn-lt"/>
                <a:cs typeface="Arial" panose="020B0604020202020204" pitchFamily="34" charset="0"/>
              </a:rPr>
              <a:t>Four categories of brand resonance:</a:t>
            </a:r>
            <a:endParaRPr lang="zh-CN" dirty="0">
              <a:cs typeface="Arial" panose="020B0604020202020204" pitchFamily="34" charset="0"/>
            </a:endParaRPr>
          </a:p>
          <a:p>
            <a:pPr marL="457200" lvl="1" indent="0">
              <a:buNone/>
            </a:pPr>
            <a:r>
              <a:rPr lang="en-US" altLang="zh-CN" b="1" dirty="0" err="1">
                <a:ea typeface="+mn-lt"/>
                <a:cs typeface="Arial" panose="020B0604020202020204" pitchFamily="34" charset="0"/>
              </a:rPr>
              <a:t>Behavioural</a:t>
            </a:r>
            <a:r>
              <a:rPr lang="en-US" altLang="zh-CN" b="1" dirty="0">
                <a:ea typeface="+mn-lt"/>
                <a:cs typeface="Arial" panose="020B0604020202020204" pitchFamily="34" charset="0"/>
              </a:rPr>
              <a:t> loyalty</a:t>
            </a:r>
            <a:r>
              <a:rPr lang="en-GB" altLang="zh-CN" b="1" dirty="0">
                <a:ea typeface="+mn-lt"/>
                <a:cs typeface="Arial" panose="020B0604020202020204" pitchFamily="34" charset="0"/>
              </a:rPr>
              <a:t> </a:t>
            </a:r>
            <a:r>
              <a:rPr lang="en-GB" altLang="zh-CN" dirty="0">
                <a:ea typeface="+mn-lt"/>
                <a:cs typeface="Arial" panose="020B0604020202020204" pitchFamily="34" charset="0"/>
              </a:rPr>
              <a:t>- </a:t>
            </a:r>
            <a:r>
              <a:rPr lang="en-GB" dirty="0">
                <a:cs typeface="Arial" panose="020B0604020202020204" pitchFamily="34" charset="0"/>
              </a:rPr>
              <a:t>Will buy no other</a:t>
            </a:r>
            <a:endParaRPr lang="zh-CN" altLang="en-US" dirty="0">
              <a:cs typeface="Arial" panose="020B0604020202020204" pitchFamily="34" charset="0"/>
            </a:endParaRPr>
          </a:p>
          <a:p>
            <a:pPr marL="457200" lvl="1" indent="0">
              <a:buNone/>
            </a:pPr>
            <a:r>
              <a:rPr lang="en-US" altLang="zh-CN" b="1" dirty="0">
                <a:ea typeface="+mn-lt"/>
                <a:cs typeface="Arial" panose="020B0604020202020204" pitchFamily="34" charset="0"/>
              </a:rPr>
              <a:t>Attitudinal attachment</a:t>
            </a:r>
            <a:r>
              <a:rPr lang="en-GB" altLang="zh-CN" b="1" dirty="0">
                <a:ea typeface="+mn-lt"/>
                <a:cs typeface="Arial" panose="020B0604020202020204" pitchFamily="34" charset="0"/>
              </a:rPr>
              <a:t> </a:t>
            </a:r>
            <a:r>
              <a:rPr lang="en-GB" altLang="zh-CN" dirty="0">
                <a:ea typeface="+mn-lt"/>
                <a:cs typeface="Arial" panose="020B0604020202020204" pitchFamily="34" charset="0"/>
              </a:rPr>
              <a:t>- </a:t>
            </a:r>
            <a:r>
              <a:rPr lang="en-GB" dirty="0">
                <a:cs typeface="Arial" panose="020B0604020202020204" pitchFamily="34" charset="0"/>
              </a:rPr>
              <a:t>Considers it superior</a:t>
            </a:r>
            <a:endParaRPr lang="zh-CN" altLang="en-US" dirty="0">
              <a:cs typeface="Arial" panose="020B0604020202020204" pitchFamily="34" charset="0"/>
            </a:endParaRPr>
          </a:p>
          <a:p>
            <a:pPr marL="457200" lvl="1" indent="0">
              <a:buNone/>
            </a:pPr>
            <a:r>
              <a:rPr lang="en-US" altLang="zh-CN" b="1" dirty="0">
                <a:ea typeface="+mn-lt"/>
                <a:cs typeface="Arial" panose="020B0604020202020204" pitchFamily="34" charset="0"/>
              </a:rPr>
              <a:t>Sense of community</a:t>
            </a:r>
            <a:r>
              <a:rPr lang="en-GB" altLang="zh-CN" b="1" dirty="0">
                <a:ea typeface="+mn-lt"/>
                <a:cs typeface="Arial" panose="020B0604020202020204" pitchFamily="34" charset="0"/>
              </a:rPr>
              <a:t> </a:t>
            </a:r>
            <a:r>
              <a:rPr lang="en-GB" altLang="zh-CN" dirty="0">
                <a:ea typeface="+mn-lt"/>
                <a:cs typeface="Arial" panose="020B0604020202020204" pitchFamily="34" charset="0"/>
              </a:rPr>
              <a:t>- Join </a:t>
            </a:r>
            <a:r>
              <a:rPr lang="en-GB" dirty="0">
                <a:cs typeface="Arial" panose="020B0604020202020204" pitchFamily="34" charset="0"/>
              </a:rPr>
              <a:t>a social media group</a:t>
            </a:r>
            <a:endParaRPr lang="zh-CN" altLang="en-US" dirty="0">
              <a:cs typeface="Arial" panose="020B0604020202020204" pitchFamily="34" charset="0"/>
            </a:endParaRPr>
          </a:p>
          <a:p>
            <a:pPr marL="457200" lvl="1" indent="0">
              <a:buNone/>
            </a:pPr>
            <a:r>
              <a:rPr lang="en-US" altLang="zh-CN" b="1" dirty="0">
                <a:ea typeface="+mn-lt"/>
                <a:cs typeface="Arial" panose="020B0604020202020204" pitchFamily="34" charset="0"/>
              </a:rPr>
              <a:t>Active engagement</a:t>
            </a:r>
            <a:r>
              <a:rPr lang="en-GB" altLang="zh-CN" b="1" dirty="0">
                <a:ea typeface="+mn-lt"/>
                <a:cs typeface="Arial" panose="020B0604020202020204" pitchFamily="34" charset="0"/>
              </a:rPr>
              <a:t> </a:t>
            </a:r>
            <a:r>
              <a:rPr lang="en-GB" altLang="zh-CN" dirty="0">
                <a:ea typeface="+mn-lt"/>
                <a:cs typeface="Arial" panose="020B0604020202020204" pitchFamily="34" charset="0"/>
              </a:rPr>
              <a:t>- </a:t>
            </a:r>
            <a:r>
              <a:rPr lang="en-GB" dirty="0">
                <a:cs typeface="Arial" panose="020B0604020202020204" pitchFamily="34" charset="0"/>
              </a:rPr>
              <a:t>Advocates its merits to others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22</a:t>
            </a:fld>
            <a:endParaRPr lang="en-GB" altLang="en-US"/>
          </a:p>
        </p:txBody>
      </p:sp>
    </p:spTree>
    <p:extLst>
      <p:ext uri="{BB962C8B-B14F-4D97-AF65-F5344CB8AC3E}">
        <p14:creationId xmlns:p14="http://schemas.microsoft.com/office/powerpoint/2010/main" val="2737592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t>Clarity in brand messaging</a:t>
            </a:r>
            <a:r>
              <a:rPr lang="en-GB" sz="1200" dirty="0"/>
              <a:t> is crucial. A brand should define a </a:t>
            </a:r>
            <a:r>
              <a:rPr lang="en-GB" sz="1200" b="1" dirty="0"/>
              <a:t>mission, vision, and promise</a:t>
            </a:r>
            <a:r>
              <a:rPr lang="en-GB" sz="1200" dirty="0"/>
              <a:t> that resonates with customers. For example, </a:t>
            </a:r>
            <a:r>
              <a:rPr lang="en-GB" sz="1200" b="1" dirty="0"/>
              <a:t>Formula 1 hotels</a:t>
            </a:r>
            <a:r>
              <a:rPr lang="en-GB" sz="1200" dirty="0"/>
              <a:t> emphasize affordability and cleanliness, while </a:t>
            </a:r>
            <a:r>
              <a:rPr lang="en-GB" sz="1200" b="1" dirty="0"/>
              <a:t>Ritz-Carlton</a:t>
            </a:r>
            <a:r>
              <a:rPr lang="en-GB" sz="1200" dirty="0"/>
              <a:t> focuses on luxury without promising low prices.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a:p>
        </p:txBody>
      </p:sp>
    </p:spTree>
    <p:extLst>
      <p:ext uri="{BB962C8B-B14F-4D97-AF65-F5344CB8AC3E}">
        <p14:creationId xmlns:p14="http://schemas.microsoft.com/office/powerpoint/2010/main" val="1031593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Manufacturer's Brands (National Brands)</a:t>
            </a:r>
          </a:p>
          <a:p>
            <a:r>
              <a:rPr lang="en-GB" b="1" dirty="0"/>
              <a:t>Definition:</a:t>
            </a:r>
            <a:br>
              <a:rPr lang="en-GB" dirty="0"/>
            </a:br>
            <a:r>
              <a:rPr lang="en-GB" dirty="0"/>
              <a:t>These are brands owned and managed by the producer or manufacturer. They are widely distributed and recognized across many retailers.</a:t>
            </a:r>
          </a:p>
          <a:p>
            <a:r>
              <a:rPr lang="en-GB" b="1" dirty="0"/>
              <a:t>Examples:</a:t>
            </a:r>
            <a:endParaRPr lang="en-GB" dirty="0"/>
          </a:p>
          <a:p>
            <a:r>
              <a:rPr lang="en-GB" b="1" dirty="0"/>
              <a:t>Nike</a:t>
            </a:r>
            <a:r>
              <a:rPr lang="en-GB" dirty="0"/>
              <a:t> – Nike manufactures and markets its own shoes, apparel, and sports gear.</a:t>
            </a:r>
          </a:p>
          <a:p>
            <a:r>
              <a:rPr lang="en-GB" b="1" dirty="0"/>
              <a:t>Coca-Cola</a:t>
            </a:r>
            <a:r>
              <a:rPr lang="en-GB" dirty="0"/>
              <a:t> – Available in supermarkets, restaurants, and vending machines globally.</a:t>
            </a:r>
          </a:p>
          <a:p>
            <a:r>
              <a:rPr lang="en-GB" b="1" dirty="0"/>
              <a:t>Apple</a:t>
            </a:r>
            <a:r>
              <a:rPr lang="en-GB" dirty="0"/>
              <a:t> – Manufactures its own products and sells them directly and through authorized retailers.</a:t>
            </a:r>
          </a:p>
          <a:p>
            <a:r>
              <a:rPr lang="en-GB" b="1" dirty="0"/>
              <a:t>Key Points:</a:t>
            </a:r>
            <a:endParaRPr lang="en-GB" dirty="0"/>
          </a:p>
          <a:p>
            <a:r>
              <a:rPr lang="en-GB" dirty="0"/>
              <a:t>Widely advertised.</a:t>
            </a:r>
          </a:p>
          <a:p>
            <a:r>
              <a:rPr lang="en-GB" dirty="0"/>
              <a:t>Found in many retail stores.</a:t>
            </a:r>
          </a:p>
          <a:p>
            <a:r>
              <a:rPr lang="en-GB" dirty="0"/>
              <a:t>Generally have strong brand equity.</a:t>
            </a:r>
          </a:p>
          <a:p>
            <a:r>
              <a:rPr lang="en-GB" b="1" dirty="0"/>
              <a:t>2. Store Brands (Private Labels)</a:t>
            </a:r>
          </a:p>
          <a:p>
            <a:r>
              <a:rPr lang="en-GB" b="1" dirty="0"/>
              <a:t>Definition:</a:t>
            </a:r>
            <a:br>
              <a:rPr lang="en-GB" dirty="0"/>
            </a:br>
            <a:r>
              <a:rPr lang="en-GB" dirty="0"/>
              <a:t>These are brands owned and sold exclusively by a particular retailer. The retailer either manufactures the products or contracts manufacturers to produce them under its brand name.</a:t>
            </a:r>
          </a:p>
          <a:p>
            <a:r>
              <a:rPr lang="en-GB" b="1" dirty="0"/>
              <a:t>Examples:</a:t>
            </a:r>
            <a:endParaRPr lang="en-GB" dirty="0"/>
          </a:p>
          <a:p>
            <a:r>
              <a:rPr lang="en-GB" b="1" dirty="0"/>
              <a:t>Kirkland Signature</a:t>
            </a:r>
            <a:r>
              <a:rPr lang="en-GB" dirty="0"/>
              <a:t> – Costco’s private label for groceries, vitamins, clothes, etc.</a:t>
            </a:r>
          </a:p>
          <a:p>
            <a:r>
              <a:rPr lang="en-GB" b="1" dirty="0"/>
              <a:t>Tesco Finest</a:t>
            </a:r>
            <a:r>
              <a:rPr lang="en-GB" dirty="0"/>
              <a:t> – Tesco’s premium food line.</a:t>
            </a:r>
          </a:p>
          <a:p>
            <a:r>
              <a:rPr lang="en-GB" b="1" dirty="0"/>
              <a:t>Great Value</a:t>
            </a:r>
            <a:r>
              <a:rPr lang="en-GB" dirty="0"/>
              <a:t> – Walmart’s private label for a wide range of consumer goods.</a:t>
            </a:r>
          </a:p>
          <a:p>
            <a:r>
              <a:rPr lang="en-GB" b="1" dirty="0"/>
              <a:t>Key Points:</a:t>
            </a:r>
            <a:endParaRPr lang="en-GB" dirty="0"/>
          </a:p>
          <a:p>
            <a:r>
              <a:rPr lang="en-GB" dirty="0"/>
              <a:t>Usually cheaper than national brands.</a:t>
            </a:r>
          </a:p>
          <a:p>
            <a:r>
              <a:rPr lang="en-GB" dirty="0"/>
              <a:t>Sold only in the retailer’s own stores.</a:t>
            </a:r>
          </a:p>
          <a:p>
            <a:r>
              <a:rPr lang="en-GB" dirty="0"/>
              <a:t>Increasingly competing on quality as well as price.</a:t>
            </a:r>
          </a:p>
          <a:p>
            <a:r>
              <a:rPr lang="en-GB" b="1" dirty="0"/>
              <a:t>3. Licensing</a:t>
            </a:r>
          </a:p>
          <a:p>
            <a:r>
              <a:rPr lang="en-GB" b="1" dirty="0"/>
              <a:t>Definition:</a:t>
            </a:r>
            <a:br>
              <a:rPr lang="en-GB" dirty="0"/>
            </a:br>
            <a:r>
              <a:rPr lang="en-GB" dirty="0"/>
              <a:t>Licensing involves one company (the licensee) paying another (the licensor) for the right to use its brand name, logo, character, or intellectual property.</a:t>
            </a:r>
          </a:p>
          <a:p>
            <a:r>
              <a:rPr lang="en-GB" b="1" dirty="0"/>
              <a:t>Examples:</a:t>
            </a:r>
            <a:endParaRPr lang="en-GB" dirty="0"/>
          </a:p>
          <a:p>
            <a:r>
              <a:rPr lang="en-GB" b="1" dirty="0"/>
              <a:t>Disney licenses Mickey Mouse</a:t>
            </a:r>
            <a:r>
              <a:rPr lang="en-GB" dirty="0"/>
              <a:t> to be used on children’s clothes, school supplies, and toys made by other companies.</a:t>
            </a:r>
          </a:p>
          <a:p>
            <a:r>
              <a:rPr lang="en-GB" b="1" dirty="0"/>
              <a:t>Manchester United</a:t>
            </a:r>
            <a:r>
              <a:rPr lang="en-GB" dirty="0"/>
              <a:t> licenses its logo to be used on sports merchandise and accessories.</a:t>
            </a:r>
          </a:p>
          <a:p>
            <a:r>
              <a:rPr lang="en-GB" b="1" dirty="0"/>
              <a:t>Hello Kitty</a:t>
            </a:r>
            <a:r>
              <a:rPr lang="en-GB" dirty="0"/>
              <a:t> appears on cosmetics, clothing, and stationery, thanks to licensing agreements.</a:t>
            </a:r>
          </a:p>
          <a:p>
            <a:r>
              <a:rPr lang="en-GB" b="1" dirty="0"/>
              <a:t>Key Points:</a:t>
            </a:r>
            <a:endParaRPr lang="en-GB" dirty="0"/>
          </a:p>
          <a:p>
            <a:r>
              <a:rPr lang="en-GB" dirty="0"/>
              <a:t>A way to extend brand reach without producing the product.</a:t>
            </a:r>
          </a:p>
          <a:p>
            <a:r>
              <a:rPr lang="en-GB" dirty="0"/>
              <a:t>Common in entertainment, fashion, and sports industries.</a:t>
            </a:r>
          </a:p>
          <a:p>
            <a:r>
              <a:rPr lang="en-GB" b="1" dirty="0"/>
              <a:t>4. Co-Branding</a:t>
            </a:r>
          </a:p>
          <a:p>
            <a:r>
              <a:rPr lang="en-GB" b="1" dirty="0"/>
              <a:t>Definition:</a:t>
            </a:r>
            <a:br>
              <a:rPr lang="en-GB" dirty="0"/>
            </a:br>
            <a:r>
              <a:rPr lang="en-GB" dirty="0"/>
              <a:t>This is when two or more brands collaborate on a product or marketing effort, combining their brand equity.</a:t>
            </a:r>
          </a:p>
          <a:p>
            <a:r>
              <a:rPr lang="en-GB" b="1" dirty="0"/>
              <a:t>Examples:</a:t>
            </a:r>
            <a:endParaRPr lang="en-GB" dirty="0"/>
          </a:p>
          <a:p>
            <a:r>
              <a:rPr lang="en-GB" b="1" dirty="0"/>
              <a:t>Nike + Apple</a:t>
            </a:r>
            <a:r>
              <a:rPr lang="en-GB" dirty="0"/>
              <a:t> – Created the Nike+ app and Apple Watch integration.</a:t>
            </a:r>
          </a:p>
          <a:p>
            <a:r>
              <a:rPr lang="en-GB" b="1" dirty="0"/>
              <a:t>Doritos + Taco Bell</a:t>
            </a:r>
            <a:r>
              <a:rPr lang="en-GB" dirty="0"/>
              <a:t> – The “Doritos Locos Tacos” used Doritos-</a:t>
            </a:r>
            <a:r>
              <a:rPr lang="en-GB" dirty="0" err="1"/>
              <a:t>flavored</a:t>
            </a:r>
            <a:r>
              <a:rPr lang="en-GB" dirty="0"/>
              <a:t> taco shells.</a:t>
            </a:r>
          </a:p>
          <a:p>
            <a:r>
              <a:rPr lang="en-GB" b="1" dirty="0"/>
              <a:t>Red Bull + GoPro</a:t>
            </a:r>
            <a:r>
              <a:rPr lang="en-GB" dirty="0"/>
              <a:t> – Joint marketing campaigns that highlight extreme sports.</a:t>
            </a:r>
          </a:p>
          <a:p>
            <a:r>
              <a:rPr lang="en-GB" b="1" dirty="0"/>
              <a:t>Key Points:</a:t>
            </a:r>
            <a:endParaRPr lang="en-GB" dirty="0"/>
          </a:p>
          <a:p>
            <a:r>
              <a:rPr lang="en-GB" dirty="0"/>
              <a:t>Aims to leverage the strengths of both brands.</a:t>
            </a:r>
          </a:p>
          <a:p>
            <a:r>
              <a:rPr lang="en-GB" dirty="0"/>
              <a:t>Can increase exposure, innovation, and perceived value.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30</a:t>
            </a:fld>
            <a:endParaRPr lang="en-GB" altLang="en-US"/>
          </a:p>
        </p:txBody>
      </p:sp>
    </p:spTree>
    <p:extLst>
      <p:ext uri="{BB962C8B-B14F-4D97-AF65-F5344CB8AC3E}">
        <p14:creationId xmlns:p14="http://schemas.microsoft.com/office/powerpoint/2010/main" val="33418177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KFC:</a:t>
            </a:r>
            <a:r>
              <a:rPr lang="en-GB" sz="1200" dirty="0"/>
              <a:t> Originally known for bone-in fried chicken, KFC expanded its lineup to include grilled chicken, boneless fried chicken, chicken tenders, hot wings, popcorn nuggets.</a:t>
            </a:r>
          </a:p>
          <a:p>
            <a:r>
              <a:rPr lang="en-GB" sz="1200" b="1" dirty="0"/>
              <a:t>McDonald's:</a:t>
            </a:r>
            <a:r>
              <a:rPr lang="en-GB" sz="1200" dirty="0"/>
              <a:t> In an attempt to serve different customer needs, McDonald's expanded its menu extensively. However, this led to a cluttered menu that slowed service, prompting recent efforts to simplify offerings.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35</a:t>
            </a:fld>
            <a:endParaRPr lang="en-GB" altLang="en-US"/>
          </a:p>
        </p:txBody>
      </p:sp>
    </p:spTree>
    <p:extLst>
      <p:ext uri="{BB962C8B-B14F-4D97-AF65-F5344CB8AC3E}">
        <p14:creationId xmlns:p14="http://schemas.microsoft.com/office/powerpoint/2010/main" val="4019844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Starbucks:</a:t>
            </a:r>
            <a:r>
              <a:rPr lang="en-GB" sz="1200" dirty="0"/>
              <a:t> Expanded beyond coffee shops by launching packaged supermarket products such as ready-to-drink coffee, coffee beans, and the Verismo coffee machine.</a:t>
            </a:r>
          </a:p>
          <a:p>
            <a:r>
              <a:rPr lang="en-GB" sz="1200" b="1" dirty="0"/>
              <a:t>Ferrari:</a:t>
            </a:r>
            <a:r>
              <a:rPr lang="en-GB" sz="1200" dirty="0"/>
              <a:t> Leveraged its luxury sports car brand into theme parks, fashion, and accessories.</a:t>
            </a:r>
          </a:p>
          <a:p>
            <a:r>
              <a:rPr lang="en-GB" sz="1200" b="1" dirty="0"/>
              <a:t>Kellogg’s:</a:t>
            </a:r>
            <a:r>
              <a:rPr lang="en-GB" sz="1200" dirty="0"/>
              <a:t> Moved from breakfast cereals into snack bars and protein shakes.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36</a:t>
            </a:fld>
            <a:endParaRPr lang="en-GB" altLang="en-US"/>
          </a:p>
        </p:txBody>
      </p:sp>
    </p:spTree>
    <p:extLst>
      <p:ext uri="{BB962C8B-B14F-4D97-AF65-F5344CB8AC3E}">
        <p14:creationId xmlns:p14="http://schemas.microsoft.com/office/powerpoint/2010/main" val="24712327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Read and discuss:</a:t>
            </a:r>
          </a:p>
          <a:p>
            <a:r>
              <a:rPr lang="en-GB" b="0" i="0" u="none" strike="noStrike" dirty="0">
                <a:solidFill>
                  <a:srgbClr val="000000"/>
                </a:solidFill>
                <a:effectLst/>
                <a:latin typeface="-webkit-standard"/>
              </a:rPr>
              <a:t>What potential advantages could Coca-Cola gain from a brand extension, and how might these benefits impact its market positioning, brand identity, and competitive landscape?</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37</a:t>
            </a:fld>
            <a:endParaRPr lang="en-GB" altLang="en-US"/>
          </a:p>
        </p:txBody>
      </p:sp>
    </p:spTree>
    <p:extLst>
      <p:ext uri="{BB962C8B-B14F-4D97-AF65-F5344CB8AC3E}">
        <p14:creationId xmlns:p14="http://schemas.microsoft.com/office/powerpoint/2010/main" val="1399378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For example, in the early 2000s, </a:t>
            </a:r>
            <a:r>
              <a:rPr lang="en-GB" b="1" i="0" u="none" strike="noStrike" dirty="0">
                <a:solidFill>
                  <a:srgbClr val="000000"/>
                </a:solidFill>
                <a:effectLst/>
              </a:rPr>
              <a:t>Unilever</a:t>
            </a:r>
            <a:r>
              <a:rPr lang="en-GB" b="0" i="0" u="none" strike="noStrike" dirty="0">
                <a:solidFill>
                  <a:srgbClr val="000000"/>
                </a:solidFill>
                <a:effectLst/>
              </a:rPr>
              <a:t> reduced its brands from 1,600 to 400, focusing on high-profit core brands such as:</a:t>
            </a:r>
          </a:p>
          <a:p>
            <a:pPr algn="l">
              <a:buFont typeface="Arial" panose="020B0604020202020204" pitchFamily="34" charset="0"/>
              <a:buChar char="•"/>
            </a:pPr>
            <a:r>
              <a:rPr lang="en-GB" b="1" i="0" u="none" strike="noStrike" dirty="0">
                <a:solidFill>
                  <a:srgbClr val="000000"/>
                </a:solidFill>
                <a:effectLst/>
              </a:rPr>
              <a:t>Food brands</a:t>
            </a:r>
            <a:r>
              <a:rPr lang="en-GB" b="0" i="0" u="none" strike="noStrike" dirty="0">
                <a:solidFill>
                  <a:srgbClr val="000000"/>
                </a:solidFill>
                <a:effectLst/>
              </a:rPr>
              <a:t> (e.g., Ben &amp; Jerry’s, Lipton Teas)</a:t>
            </a:r>
          </a:p>
          <a:p>
            <a:pPr algn="l">
              <a:buFont typeface="Arial" panose="020B0604020202020204" pitchFamily="34" charset="0"/>
              <a:buChar char="•"/>
            </a:pPr>
            <a:r>
              <a:rPr lang="en-GB" b="1" i="0" u="none" strike="noStrike" dirty="0">
                <a:solidFill>
                  <a:srgbClr val="000000"/>
                </a:solidFill>
                <a:effectLst/>
              </a:rPr>
              <a:t>Personal care</a:t>
            </a:r>
            <a:r>
              <a:rPr lang="en-GB" b="0" i="0" u="none" strike="noStrike" dirty="0">
                <a:solidFill>
                  <a:srgbClr val="000000"/>
                </a:solidFill>
                <a:effectLst/>
              </a:rPr>
              <a:t> (e.g., Dove, Lynx)</a:t>
            </a:r>
          </a:p>
          <a:p>
            <a:pPr algn="l">
              <a:buFont typeface="Arial" panose="020B0604020202020204" pitchFamily="34" charset="0"/>
              <a:buChar char="•"/>
            </a:pPr>
            <a:r>
              <a:rPr lang="en-GB" b="1" i="0" u="none" strike="noStrike" dirty="0">
                <a:solidFill>
                  <a:srgbClr val="000000"/>
                </a:solidFill>
                <a:effectLst/>
              </a:rPr>
              <a:t>Home care</a:t>
            </a:r>
            <a:r>
              <a:rPr lang="en-GB" b="0" i="0" u="none" strike="noStrike" dirty="0">
                <a:solidFill>
                  <a:srgbClr val="000000"/>
                </a:solidFill>
                <a:effectLst/>
              </a:rPr>
              <a:t> (e.g., Persil, Comfort)</a:t>
            </a:r>
          </a:p>
          <a:p>
            <a:pPr algn="l">
              <a:buFont typeface="Arial" panose="020B0604020202020204" pitchFamily="34" charset="0"/>
              <a:buChar char="•"/>
            </a:pPr>
            <a:endParaRPr lang="en-GB" b="0" i="0" u="none" strike="noStrike" dirty="0">
              <a:solidFill>
                <a:srgbClr val="000000"/>
              </a:solidFill>
              <a:effectLst/>
            </a:endParaRPr>
          </a:p>
          <a:p>
            <a:pPr marL="0" indent="0" algn="l">
              <a:buNone/>
            </a:pPr>
            <a:r>
              <a:rPr lang="en-GB" sz="1200" dirty="0">
                <a:solidFill>
                  <a:srgbClr val="000000"/>
                </a:solidFill>
              </a:rPr>
              <a:t>I</a:t>
            </a:r>
            <a:r>
              <a:rPr lang="en-GB" sz="1200" b="0" i="0" u="none" strike="noStrike" dirty="0">
                <a:solidFill>
                  <a:srgbClr val="000000"/>
                </a:solidFill>
                <a:effectLst/>
              </a:rPr>
              <a:t>n the U.S, </a:t>
            </a:r>
            <a:r>
              <a:rPr lang="en-GB" sz="1200" b="1" i="0" u="none" strike="noStrike" dirty="0">
                <a:solidFill>
                  <a:srgbClr val="000000"/>
                </a:solidFill>
                <a:effectLst/>
              </a:rPr>
              <a:t>PepsiCo</a:t>
            </a:r>
            <a:r>
              <a:rPr lang="en-GB" sz="1200" b="0" i="0" u="none" strike="noStrike" dirty="0">
                <a:solidFill>
                  <a:srgbClr val="000000"/>
                </a:solidFill>
                <a:effectLst/>
              </a:rPr>
              <a:t> markets:</a:t>
            </a:r>
          </a:p>
          <a:p>
            <a:pPr algn="l">
              <a:buFont typeface="Arial" panose="020B0604020202020204" pitchFamily="34" charset="0"/>
              <a:buChar char="•"/>
            </a:pPr>
            <a:r>
              <a:rPr lang="en-GB" sz="1200" b="0" i="0" u="none" strike="noStrike" dirty="0">
                <a:solidFill>
                  <a:srgbClr val="000000"/>
                </a:solidFill>
                <a:effectLst/>
              </a:rPr>
              <a:t>8 soft drink brands</a:t>
            </a:r>
          </a:p>
          <a:p>
            <a:pPr algn="l">
              <a:buFont typeface="Arial" panose="020B0604020202020204" pitchFamily="34" charset="0"/>
              <a:buChar char="•"/>
            </a:pPr>
            <a:r>
              <a:rPr lang="en-GB" sz="1200" b="0" i="0" u="none" strike="noStrike" dirty="0">
                <a:solidFill>
                  <a:srgbClr val="000000"/>
                </a:solidFill>
                <a:effectLst/>
              </a:rPr>
              <a:t>3 sports and energy drink brands</a:t>
            </a:r>
          </a:p>
          <a:p>
            <a:pPr algn="l">
              <a:buFont typeface="Arial" panose="020B0604020202020204" pitchFamily="34" charset="0"/>
              <a:buChar char="•"/>
            </a:pPr>
            <a:r>
              <a:rPr lang="en-GB" sz="1200" b="0" i="0" u="none" strike="noStrike" dirty="0">
                <a:solidFill>
                  <a:srgbClr val="000000"/>
                </a:solidFill>
                <a:effectLst/>
              </a:rPr>
              <a:t>4 bottled tea and coffee brands</a:t>
            </a:r>
          </a:p>
          <a:p>
            <a:pPr algn="l">
              <a:buFont typeface="Arial" panose="020B0604020202020204" pitchFamily="34" charset="0"/>
              <a:buChar char="•"/>
            </a:pPr>
            <a:r>
              <a:rPr lang="en-GB" sz="1200" b="0" i="0" u="none" strike="noStrike" dirty="0">
                <a:solidFill>
                  <a:srgbClr val="000000"/>
                </a:solidFill>
                <a:effectLst/>
              </a:rPr>
              <a:t>3 bottled water brands</a:t>
            </a:r>
          </a:p>
          <a:p>
            <a:pPr algn="l">
              <a:buFont typeface="Arial" panose="020B0604020202020204" pitchFamily="34" charset="0"/>
              <a:buChar char="•"/>
            </a:pPr>
            <a:r>
              <a:rPr lang="en-GB" sz="1200" b="0" i="0" u="none" strike="noStrike" dirty="0">
                <a:solidFill>
                  <a:srgbClr val="000000"/>
                </a:solidFill>
                <a:effectLst/>
              </a:rPr>
              <a:t>9 fruit drink brands</a:t>
            </a:r>
          </a:p>
          <a:p>
            <a:pPr algn="l">
              <a:buFont typeface="Arial" panose="020B0604020202020204" pitchFamily="34" charset="0"/>
              <a:buChar char="•"/>
            </a:pPr>
            <a:endParaRPr lang="en-GB" b="0" i="0" u="none" strike="noStrike" dirty="0">
              <a:solidFill>
                <a:srgbClr val="000000"/>
              </a:solidFill>
              <a:effectLst/>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38</a:t>
            </a:fld>
            <a:endParaRPr lang="en-GB" altLang="en-US"/>
          </a:p>
        </p:txBody>
      </p:sp>
    </p:spTree>
    <p:extLst>
      <p:ext uri="{BB962C8B-B14F-4D97-AF65-F5344CB8AC3E}">
        <p14:creationId xmlns:p14="http://schemas.microsoft.com/office/powerpoint/2010/main" val="5670673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u="none" strike="noStrike" dirty="0">
                <a:solidFill>
                  <a:srgbClr val="000000"/>
                </a:solidFill>
                <a:effectLst/>
              </a:rPr>
              <a:t>As a result, major companies like </a:t>
            </a:r>
            <a:r>
              <a:rPr lang="en-GB" b="1" i="0" u="none" strike="noStrike" dirty="0">
                <a:solidFill>
                  <a:srgbClr val="000000"/>
                </a:solidFill>
                <a:effectLst/>
              </a:rPr>
              <a:t>P&amp;G</a:t>
            </a:r>
            <a:r>
              <a:rPr lang="en-GB" b="0" i="0" u="none" strike="noStrike" dirty="0">
                <a:solidFill>
                  <a:srgbClr val="000000"/>
                </a:solidFill>
                <a:effectLst/>
              </a:rPr>
              <a:t> and </a:t>
            </a:r>
            <a:r>
              <a:rPr lang="en-GB" b="1" i="0" u="none" strike="noStrike" dirty="0">
                <a:solidFill>
                  <a:srgbClr val="000000"/>
                </a:solidFill>
                <a:effectLst/>
              </a:rPr>
              <a:t>PepsiCo</a:t>
            </a:r>
            <a:r>
              <a:rPr lang="en-GB" b="0" i="0" u="none" strike="noStrike" dirty="0">
                <a:solidFill>
                  <a:srgbClr val="000000"/>
                </a:solidFill>
                <a:effectLst/>
              </a:rPr>
              <a:t> are now focusing on </a:t>
            </a:r>
            <a:r>
              <a:rPr lang="en-GB" b="1" i="0" u="none" strike="noStrike" dirty="0">
                <a:solidFill>
                  <a:srgbClr val="000000"/>
                </a:solidFill>
                <a:effectLst/>
              </a:rPr>
              <a:t>megabrand strategies</a:t>
            </a:r>
            <a:r>
              <a:rPr lang="en-GB" b="0" i="0" u="none" strike="noStrike" dirty="0">
                <a:solidFill>
                  <a:srgbClr val="000000"/>
                </a:solidFill>
                <a:effectLst/>
              </a:rPr>
              <a:t>, eliminating weaker brands and prioritizing those with strong market potential.</a:t>
            </a:r>
          </a:p>
          <a:p>
            <a:pPr marL="0" indent="0" algn="l">
              <a:buNone/>
            </a:pPr>
            <a:r>
              <a:rPr lang="en-GB" sz="1200" b="1" i="0" u="none" strike="noStrike" dirty="0">
                <a:solidFill>
                  <a:srgbClr val="000000"/>
                </a:solidFill>
                <a:effectLst/>
              </a:rPr>
              <a:t>Toyota</a:t>
            </a:r>
            <a:r>
              <a:rPr lang="en-GB" sz="1200" b="0" i="0" u="none" strike="noStrike" dirty="0">
                <a:solidFill>
                  <a:srgbClr val="000000"/>
                </a:solidFill>
                <a:effectLst/>
              </a:rPr>
              <a:t> introduced:</a:t>
            </a:r>
          </a:p>
          <a:p>
            <a:pPr algn="l">
              <a:buFont typeface="Arial" panose="020B0604020202020204" pitchFamily="34" charset="0"/>
              <a:buChar char="•"/>
            </a:pPr>
            <a:r>
              <a:rPr lang="en-GB" sz="1200" b="1" i="0" u="none" strike="noStrike" dirty="0">
                <a:solidFill>
                  <a:srgbClr val="000000"/>
                </a:solidFill>
                <a:effectLst/>
              </a:rPr>
              <a:t>Lexus</a:t>
            </a:r>
            <a:r>
              <a:rPr lang="en-GB" sz="1200" b="0" i="0" u="none" strike="noStrike" dirty="0">
                <a:solidFill>
                  <a:srgbClr val="000000"/>
                </a:solidFill>
                <a:effectLst/>
              </a:rPr>
              <a:t> for luxury car consumers</a:t>
            </a:r>
          </a:p>
          <a:p>
            <a:pPr algn="l">
              <a:buFont typeface="Arial" panose="020B0604020202020204" pitchFamily="34" charset="0"/>
              <a:buChar char="•"/>
            </a:pPr>
            <a:r>
              <a:rPr lang="en-GB" sz="1200" b="1" i="0" u="none" strike="noStrike" dirty="0">
                <a:solidFill>
                  <a:srgbClr val="000000"/>
                </a:solidFill>
                <a:effectLst/>
              </a:rPr>
              <a:t>Scion</a:t>
            </a:r>
            <a:r>
              <a:rPr lang="en-GB" sz="1200" b="0" i="0" u="none" strike="noStrike" dirty="0">
                <a:solidFill>
                  <a:srgbClr val="000000"/>
                </a:solidFill>
                <a:effectLst/>
              </a:rPr>
              <a:t> for Millennial consumers</a:t>
            </a:r>
          </a:p>
          <a:p>
            <a:pPr marL="0" indent="0" algn="l">
              <a:buNone/>
            </a:pPr>
            <a:r>
              <a:rPr lang="en-GB" sz="1200" b="1" i="0" u="none" strike="noStrike" dirty="0">
                <a:solidFill>
                  <a:srgbClr val="000000"/>
                </a:solidFill>
                <a:effectLst/>
              </a:rPr>
              <a:t>Amazon</a:t>
            </a:r>
            <a:r>
              <a:rPr lang="en-GB" sz="1200" b="0" i="0" u="none" strike="noStrike" dirty="0">
                <a:solidFill>
                  <a:srgbClr val="000000"/>
                </a:solidFill>
                <a:effectLst/>
              </a:rPr>
              <a:t> introduced:</a:t>
            </a:r>
          </a:p>
          <a:p>
            <a:r>
              <a:rPr lang="en-GB" sz="1200" b="1" i="0" u="none" strike="noStrike" dirty="0">
                <a:solidFill>
                  <a:srgbClr val="000000"/>
                </a:solidFill>
                <a:effectLst/>
              </a:rPr>
              <a:t>Amazon Basics </a:t>
            </a:r>
            <a:r>
              <a:rPr lang="en-GB" sz="1200" b="0" i="0" u="none" strike="noStrike" dirty="0">
                <a:solidFill>
                  <a:srgbClr val="000000"/>
                </a:solidFill>
                <a:effectLst/>
              </a:rPr>
              <a:t>for affordable everyday products (electronics, home goods, cables, etc.).</a:t>
            </a:r>
          </a:p>
          <a:p>
            <a:pPr algn="l">
              <a:buFont typeface="Arial" panose="020B0604020202020204" pitchFamily="34" charset="0"/>
              <a:buChar char="•"/>
            </a:pPr>
            <a:r>
              <a:rPr lang="en-GB" sz="1200" b="1" i="0" u="none" strike="noStrike" dirty="0">
                <a:solidFill>
                  <a:srgbClr val="000000"/>
                </a:solidFill>
                <a:effectLst/>
              </a:rPr>
              <a:t>Amazon Fresh </a:t>
            </a:r>
            <a:r>
              <a:rPr lang="en-GB" sz="1200" i="0" u="none" strike="noStrike" dirty="0">
                <a:solidFill>
                  <a:srgbClr val="000000"/>
                </a:solidFill>
                <a:effectLst/>
              </a:rPr>
              <a:t>for</a:t>
            </a:r>
            <a:r>
              <a:rPr lang="en-GB" sz="1200" b="1" i="0" u="none" strike="noStrike" dirty="0">
                <a:solidFill>
                  <a:srgbClr val="000000"/>
                </a:solidFill>
                <a:effectLst/>
              </a:rPr>
              <a:t> </a:t>
            </a:r>
            <a:r>
              <a:rPr lang="en-GB" sz="1200" b="0" i="0" u="none" strike="noStrike" dirty="0">
                <a:solidFill>
                  <a:srgbClr val="000000"/>
                </a:solidFill>
                <a:effectLst/>
              </a:rPr>
              <a:t>grocery stores and meal delivery services.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39</a:t>
            </a:fld>
            <a:endParaRPr lang="en-GB" altLang="en-US"/>
          </a:p>
        </p:txBody>
      </p:sp>
    </p:spTree>
    <p:extLst>
      <p:ext uri="{BB962C8B-B14F-4D97-AF65-F5344CB8AC3E}">
        <p14:creationId xmlns:p14="http://schemas.microsoft.com/office/powerpoint/2010/main" val="3640716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jamestaylor.me/color-science-for-band-logos/"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interbrand.com/best-brand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3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3.jpeg"/></Relationships>
</file>

<file path=ppt/slides/_rels/slide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56.jpeg"/><Relationship Id="rId4" Type="http://schemas.openxmlformats.org/officeDocument/2006/relationships/image" Target="../media/image55.jpeg"/></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59.pn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2.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sz="4400" b="1" dirty="0">
                <a:solidFill>
                  <a:schemeClr val="tx1"/>
                </a:solidFill>
              </a:rPr>
            </a:br>
            <a:r>
              <a:rPr lang="en-GB" altLang="en-US" b="1" dirty="0"/>
              <a:t>LCMB7024</a:t>
            </a:r>
            <a:br>
              <a:rPr lang="en-GB" altLang="en-US" b="1" dirty="0"/>
            </a:br>
            <a:r>
              <a:rPr lang="en-GB" altLang="en-US" b="1" dirty="0"/>
              <a:t>Brand Strategies and </a:t>
            </a:r>
            <a:br>
              <a:rPr lang="en-GB" altLang="en-US" b="1" dirty="0"/>
            </a:br>
            <a:r>
              <a:rPr lang="en-GB" altLang="en-US" b="1" dirty="0"/>
              <a:t>Corporate Branding</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7  – Session 1 </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BD9F1-E63A-2536-56F0-9EFC2E0370F1}"/>
              </a:ext>
            </a:extLst>
          </p:cNvPr>
          <p:cNvSpPr>
            <a:spLocks noGrp="1"/>
          </p:cNvSpPr>
          <p:nvPr>
            <p:ph type="title"/>
          </p:nvPr>
        </p:nvSpPr>
        <p:spPr/>
        <p:txBody>
          <a:bodyPr/>
          <a:lstStyle/>
          <a:p>
            <a:r>
              <a:rPr lang="en-GB" sz="3600" b="1" dirty="0"/>
              <a:t>Content of the Sessions</a:t>
            </a:r>
            <a:endParaRPr lang="en-GB" sz="3600" dirty="0"/>
          </a:p>
        </p:txBody>
      </p:sp>
      <p:sp>
        <p:nvSpPr>
          <p:cNvPr id="3" name="Content Placeholder 2">
            <a:extLst>
              <a:ext uri="{FF2B5EF4-FFF2-40B4-BE49-F238E27FC236}">
                <a16:creationId xmlns:a16="http://schemas.microsoft.com/office/drawing/2014/main" id="{E821E391-F81E-5423-E685-7477971FE824}"/>
              </a:ext>
            </a:extLst>
          </p:cNvPr>
          <p:cNvSpPr>
            <a:spLocks noGrp="1"/>
          </p:cNvSpPr>
          <p:nvPr>
            <p:ph sz="half" idx="1"/>
          </p:nvPr>
        </p:nvSpPr>
        <p:spPr>
          <a:xfrm>
            <a:off x="457200" y="1484784"/>
            <a:ext cx="4038600" cy="3989040"/>
          </a:xfrm>
        </p:spPr>
        <p:txBody>
          <a:bodyPr/>
          <a:lstStyle/>
          <a:p>
            <a:pPr marL="457200" indent="-457200">
              <a:buFont typeface="+mj-lt"/>
              <a:buAutoNum type="arabicPeriod"/>
            </a:pPr>
            <a:r>
              <a:rPr lang="en-GB" sz="2000" dirty="0"/>
              <a:t>Brands</a:t>
            </a:r>
          </a:p>
          <a:p>
            <a:pPr marL="457200" indent="-457200">
              <a:buFont typeface="+mj-lt"/>
              <a:buAutoNum type="arabicPeriod"/>
            </a:pPr>
            <a:r>
              <a:rPr lang="en-GB" sz="2000" dirty="0"/>
              <a:t>How Does Branding Works?</a:t>
            </a:r>
          </a:p>
          <a:p>
            <a:pPr marL="457200" indent="-457200">
              <a:buFont typeface="+mj-lt"/>
              <a:buAutoNum type="arabicPeriod"/>
            </a:pPr>
            <a:r>
              <a:rPr lang="en-GB" sz="2000" dirty="0"/>
              <a:t>Building Strong Brands</a:t>
            </a:r>
          </a:p>
          <a:p>
            <a:pPr marL="857250" lvl="1" indent="-457200"/>
            <a:r>
              <a:rPr lang="en-GB" sz="2000" dirty="0"/>
              <a:t>Brand positioning </a:t>
            </a:r>
          </a:p>
          <a:p>
            <a:pPr marL="857250" lvl="1" indent="-457200"/>
            <a:r>
              <a:rPr lang="en-GB" sz="2000" dirty="0"/>
              <a:t>Brand Name Selection</a:t>
            </a:r>
          </a:p>
          <a:p>
            <a:pPr marL="857250" lvl="1" indent="-457200"/>
            <a:r>
              <a:rPr lang="en-GB" sz="2000" dirty="0"/>
              <a:t>Brand Sponsorship </a:t>
            </a:r>
          </a:p>
          <a:p>
            <a:pPr marL="857250" lvl="1" indent="-457200"/>
            <a:r>
              <a:rPr lang="en-GB" sz="2000" dirty="0"/>
              <a:t>Brand Development</a:t>
            </a:r>
          </a:p>
          <a:p>
            <a:pPr marL="1257300" lvl="2" indent="-457200"/>
            <a:r>
              <a:rPr lang="en-GB" dirty="0"/>
              <a:t>Line extensions</a:t>
            </a:r>
          </a:p>
          <a:p>
            <a:pPr marL="1257300" lvl="2" indent="-457200"/>
            <a:r>
              <a:rPr lang="en-GB" dirty="0"/>
              <a:t>Brand extensions</a:t>
            </a:r>
          </a:p>
          <a:p>
            <a:pPr marL="1257300" lvl="2" indent="-457200"/>
            <a:r>
              <a:rPr lang="en-GB" dirty="0"/>
              <a:t>Multi-brands</a:t>
            </a:r>
          </a:p>
          <a:p>
            <a:pPr marL="1257300" lvl="2" indent="-457200"/>
            <a:r>
              <a:rPr lang="en-GB" dirty="0"/>
              <a:t>New Brands</a:t>
            </a:r>
          </a:p>
          <a:p>
            <a:pPr marL="857250" lvl="1" indent="-457200"/>
            <a:endParaRPr lang="en-GB" sz="2000" dirty="0"/>
          </a:p>
          <a:p>
            <a:endParaRPr lang="en-GB" dirty="0"/>
          </a:p>
        </p:txBody>
      </p:sp>
      <p:sp>
        <p:nvSpPr>
          <p:cNvPr id="4" name="Content Placeholder 3">
            <a:extLst>
              <a:ext uri="{FF2B5EF4-FFF2-40B4-BE49-F238E27FC236}">
                <a16:creationId xmlns:a16="http://schemas.microsoft.com/office/drawing/2014/main" id="{8F074D0D-0C48-D9AC-EFA8-3743F594D089}"/>
              </a:ext>
            </a:extLst>
          </p:cNvPr>
          <p:cNvSpPr>
            <a:spLocks noGrp="1"/>
          </p:cNvSpPr>
          <p:nvPr>
            <p:ph sz="half" idx="2"/>
          </p:nvPr>
        </p:nvSpPr>
        <p:spPr>
          <a:xfrm>
            <a:off x="4648200" y="1484784"/>
            <a:ext cx="4038600" cy="3989040"/>
          </a:xfrm>
        </p:spPr>
        <p:txBody>
          <a:bodyPr/>
          <a:lstStyle/>
          <a:p>
            <a:pPr marL="457200" indent="-457200">
              <a:buFont typeface="+mj-lt"/>
              <a:buAutoNum type="arabicPeriod" startAt="4"/>
            </a:pPr>
            <a:r>
              <a:rPr lang="en-GB" sz="2000" dirty="0"/>
              <a:t>Corporate Branding</a:t>
            </a:r>
          </a:p>
          <a:p>
            <a:pPr marL="457200" indent="-457200">
              <a:buFont typeface="+mj-lt"/>
              <a:buAutoNum type="arabicPeriod" startAt="4"/>
            </a:pPr>
            <a:r>
              <a:rPr lang="en-GB" sz="2000" dirty="0"/>
              <a:t>Managing Brands</a:t>
            </a:r>
          </a:p>
        </p:txBody>
      </p:sp>
      <p:sp>
        <p:nvSpPr>
          <p:cNvPr id="5" name="Date Placeholder 4">
            <a:extLst>
              <a:ext uri="{FF2B5EF4-FFF2-40B4-BE49-F238E27FC236}">
                <a16:creationId xmlns:a16="http://schemas.microsoft.com/office/drawing/2014/main" id="{33667BA3-8D20-1039-424E-DAFC625D3A33}"/>
              </a:ext>
            </a:extLst>
          </p:cNvPr>
          <p:cNvSpPr>
            <a:spLocks noGrp="1"/>
          </p:cNvSpPr>
          <p:nvPr>
            <p:ph type="dt" sz="half" idx="10"/>
          </p:nvPr>
        </p:nvSpPr>
        <p:spPr/>
        <p:txBody>
          <a:bodyPr/>
          <a:lstStyle/>
          <a:p>
            <a:pPr>
              <a:defRPr/>
            </a:pPr>
            <a:fld id="{F7614AD2-EBEE-4B9C-B8EB-7B45076136C4}" type="datetime1">
              <a:rPr lang="en-GB" altLang="en-US" smtClean="0"/>
              <a:pPr>
                <a:defRPr/>
              </a:pPr>
              <a:t>20/07/2025</a:t>
            </a:fld>
            <a:endParaRPr lang="en-GB" altLang="en-US"/>
          </a:p>
        </p:txBody>
      </p:sp>
      <p:sp>
        <p:nvSpPr>
          <p:cNvPr id="6" name="Slide Number Placeholder 5">
            <a:extLst>
              <a:ext uri="{FF2B5EF4-FFF2-40B4-BE49-F238E27FC236}">
                <a16:creationId xmlns:a16="http://schemas.microsoft.com/office/drawing/2014/main" id="{03CE2655-11B2-0764-0B65-A29174D528E3}"/>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1676663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BC093-749E-CE61-1E05-9C1222688D7D}"/>
              </a:ext>
            </a:extLst>
          </p:cNvPr>
          <p:cNvSpPr>
            <a:spLocks noGrp="1"/>
          </p:cNvSpPr>
          <p:nvPr>
            <p:ph type="title"/>
          </p:nvPr>
        </p:nvSpPr>
        <p:spPr>
          <a:xfrm>
            <a:off x="457200" y="274638"/>
            <a:ext cx="8229600" cy="1143000"/>
          </a:xfrm>
        </p:spPr>
        <p:txBody>
          <a:bodyPr wrap="square" anchor="ctr">
            <a:normAutofit/>
          </a:bodyPr>
          <a:lstStyle/>
          <a:p>
            <a:r>
              <a:rPr lang="en-GB" sz="3600" b="1" dirty="0"/>
              <a:t>Did You Know?</a:t>
            </a:r>
          </a:p>
        </p:txBody>
      </p:sp>
      <p:sp>
        <p:nvSpPr>
          <p:cNvPr id="3" name="Content Placeholder 2">
            <a:extLst>
              <a:ext uri="{FF2B5EF4-FFF2-40B4-BE49-F238E27FC236}">
                <a16:creationId xmlns:a16="http://schemas.microsoft.com/office/drawing/2014/main" id="{BF00A628-1B2B-CFBC-440D-45211A8CA01C}"/>
              </a:ext>
            </a:extLst>
          </p:cNvPr>
          <p:cNvSpPr>
            <a:spLocks noGrp="1"/>
          </p:cNvSpPr>
          <p:nvPr>
            <p:ph sz="half" idx="1"/>
          </p:nvPr>
        </p:nvSpPr>
        <p:spPr>
          <a:xfrm>
            <a:off x="457200" y="1600201"/>
            <a:ext cx="4038600" cy="3989040"/>
          </a:xfrm>
        </p:spPr>
        <p:txBody>
          <a:bodyPr wrap="square" anchor="t">
            <a:noAutofit/>
          </a:bodyPr>
          <a:lstStyle/>
          <a:p>
            <a:pPr>
              <a:lnSpc>
                <a:spcPct val="90000"/>
              </a:lnSpc>
            </a:pPr>
            <a:r>
              <a:rPr lang="en-GB" sz="2000" b="0" i="0" dirty="0">
                <a:effectLst/>
              </a:rPr>
              <a:t>The word 'brand' originates from the old Norse word </a:t>
            </a:r>
            <a:r>
              <a:rPr lang="en-GB" sz="2000" b="0" i="0" dirty="0" err="1">
                <a:effectLst/>
              </a:rPr>
              <a:t>brandr</a:t>
            </a:r>
            <a:r>
              <a:rPr lang="en-GB" sz="2000" b="0" i="0" dirty="0">
                <a:effectLst/>
              </a:rPr>
              <a:t> meaning </a:t>
            </a:r>
            <a:r>
              <a:rPr lang="en-GB" sz="2000" b="1" i="0" dirty="0">
                <a:effectLst/>
              </a:rPr>
              <a:t>‘To </a:t>
            </a:r>
            <a:r>
              <a:rPr lang="en-GB" sz="2000" b="1" dirty="0"/>
              <a:t>B</a:t>
            </a:r>
            <a:r>
              <a:rPr lang="en-GB" sz="2000" b="1" i="0" dirty="0">
                <a:effectLst/>
              </a:rPr>
              <a:t>urn’. </a:t>
            </a:r>
          </a:p>
          <a:p>
            <a:pPr>
              <a:lnSpc>
                <a:spcPct val="90000"/>
              </a:lnSpc>
            </a:pPr>
            <a:r>
              <a:rPr lang="en-GB" sz="2000" b="0" i="0" dirty="0">
                <a:effectLst/>
              </a:rPr>
              <a:t>It referred to the mark that cowboys would burn into their </a:t>
            </a:r>
            <a:r>
              <a:rPr lang="en-GB" sz="2000" b="1" i="0" dirty="0">
                <a:effectLst/>
              </a:rPr>
              <a:t>livestock</a:t>
            </a:r>
            <a:r>
              <a:rPr lang="en-GB" sz="2000" b="0" i="0" dirty="0">
                <a:effectLst/>
              </a:rPr>
              <a:t>'s skin to </a:t>
            </a:r>
            <a:r>
              <a:rPr lang="en-GB" sz="2000" b="1" i="0" dirty="0">
                <a:effectLst/>
              </a:rPr>
              <a:t>identify</a:t>
            </a:r>
            <a:r>
              <a:rPr lang="en-GB" sz="2000" b="0" i="0" dirty="0">
                <a:effectLst/>
              </a:rPr>
              <a:t> the owner (Keller, 2008). </a:t>
            </a:r>
          </a:p>
          <a:p>
            <a:pPr>
              <a:lnSpc>
                <a:spcPct val="90000"/>
              </a:lnSpc>
            </a:pPr>
            <a:r>
              <a:rPr lang="en-GB" sz="2000" b="1" dirty="0"/>
              <a:t>Traditional artisans</a:t>
            </a:r>
            <a:r>
              <a:rPr lang="en-GB" sz="2000" dirty="0"/>
              <a:t>, like potters and weavers, often used </a:t>
            </a:r>
            <a:r>
              <a:rPr lang="en-GB" sz="2000" b="1" dirty="0"/>
              <a:t>unique symbols </a:t>
            </a:r>
            <a:r>
              <a:rPr lang="en-GB" sz="2000" dirty="0"/>
              <a:t>or </a:t>
            </a:r>
            <a:r>
              <a:rPr lang="en-GB" sz="2000" b="1" dirty="0"/>
              <a:t>stamps</a:t>
            </a:r>
            <a:r>
              <a:rPr lang="en-GB" sz="2000" dirty="0"/>
              <a:t> on their creations to distinguish their work.</a:t>
            </a:r>
          </a:p>
        </p:txBody>
      </p:sp>
      <p:pic>
        <p:nvPicPr>
          <p:cNvPr id="1026" name="Picture 2" descr="Hot-iron cattle branding: brand on the ...">
            <a:extLst>
              <a:ext uri="{FF2B5EF4-FFF2-40B4-BE49-F238E27FC236}">
                <a16:creationId xmlns:a16="http://schemas.microsoft.com/office/drawing/2014/main" id="{E4476449-B089-73EE-F4ED-39526E2BD1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129" r="19568"/>
          <a:stretch>
            <a:fillRect/>
          </a:stretch>
        </p:blipFill>
        <p:spPr bwMode="auto">
          <a:xfrm>
            <a:off x="4648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D922B677-8AFE-3E85-5304-12E5814D83B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20/07/2025</a:t>
            </a:fld>
            <a:endParaRPr lang="en-GB" altLang="en-US" sz="900"/>
          </a:p>
        </p:txBody>
      </p:sp>
      <p:sp>
        <p:nvSpPr>
          <p:cNvPr id="5" name="Slide Number Placeholder 4">
            <a:extLst>
              <a:ext uri="{FF2B5EF4-FFF2-40B4-BE49-F238E27FC236}">
                <a16:creationId xmlns:a16="http://schemas.microsoft.com/office/drawing/2014/main" id="{56D3143D-6479-4C7C-2C3D-EE1170DD160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47831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10A0463-DE01-4735-05F3-EAA5FB499D67}"/>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796E5454-28D2-C8C9-23CC-0D67BC20A0A6}"/>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6" name="Thought Bubble: Cloud 5">
            <a:extLst>
              <a:ext uri="{FF2B5EF4-FFF2-40B4-BE49-F238E27FC236}">
                <a16:creationId xmlns:a16="http://schemas.microsoft.com/office/drawing/2014/main" id="{5AFB6552-F941-9663-B602-1121A4B0AAC5}"/>
              </a:ext>
            </a:extLst>
          </p:cNvPr>
          <p:cNvSpPr/>
          <p:nvPr/>
        </p:nvSpPr>
        <p:spPr>
          <a:xfrm>
            <a:off x="2267744" y="136525"/>
            <a:ext cx="6734175" cy="3384376"/>
          </a:xfrm>
          <a:prstGeom prst="cloudCallout">
            <a:avLst/>
          </a:prstGeom>
          <a:solidFill>
            <a:schemeClr val="bg1"/>
          </a:solidFill>
          <a:ln>
            <a:solidFill>
              <a:srgbClr val="2723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tLang="zh-CN" sz="3200" b="1" dirty="0">
                <a:solidFill>
                  <a:sysClr val="windowText" lastClr="000000"/>
                </a:solidFill>
                <a:latin typeface="+mn-ea"/>
                <a:cs typeface="Arial" panose="020B0604020202020204" pitchFamily="34" charset="0"/>
              </a:rPr>
              <a:t>What’s the first word that comes to your mind when you think of 'Brand'?</a:t>
            </a:r>
          </a:p>
          <a:p>
            <a:pPr algn="ctr"/>
            <a:endParaRPr lang="en-GB" dirty="0"/>
          </a:p>
        </p:txBody>
      </p:sp>
      <p:pic>
        <p:nvPicPr>
          <p:cNvPr id="7" name="Picture 6">
            <a:extLst>
              <a:ext uri="{FF2B5EF4-FFF2-40B4-BE49-F238E27FC236}">
                <a16:creationId xmlns:a16="http://schemas.microsoft.com/office/drawing/2014/main" id="{C071ABAF-4173-76AD-0336-65E49A42AFFC}"/>
              </a:ext>
            </a:extLst>
          </p:cNvPr>
          <p:cNvPicPr>
            <a:picLocks noChangeAspect="1"/>
          </p:cNvPicPr>
          <p:nvPr/>
        </p:nvPicPr>
        <p:blipFill>
          <a:blip r:embed="rId2"/>
          <a:stretch>
            <a:fillRect/>
          </a:stretch>
        </p:blipFill>
        <p:spPr>
          <a:xfrm>
            <a:off x="7715312" y="4725144"/>
            <a:ext cx="1212726" cy="679127"/>
          </a:xfrm>
          <a:prstGeom prst="rect">
            <a:avLst/>
          </a:prstGeom>
        </p:spPr>
      </p:pic>
      <p:pic>
        <p:nvPicPr>
          <p:cNvPr id="9" name="Picture 8">
            <a:extLst>
              <a:ext uri="{FF2B5EF4-FFF2-40B4-BE49-F238E27FC236}">
                <a16:creationId xmlns:a16="http://schemas.microsoft.com/office/drawing/2014/main" id="{FFAE5BDA-AE99-F85C-A7DB-D0F8C3B7696C}"/>
              </a:ext>
            </a:extLst>
          </p:cNvPr>
          <p:cNvPicPr>
            <a:picLocks noChangeAspect="1"/>
          </p:cNvPicPr>
          <p:nvPr/>
        </p:nvPicPr>
        <p:blipFill>
          <a:blip r:embed="rId3"/>
          <a:stretch>
            <a:fillRect/>
          </a:stretch>
        </p:blipFill>
        <p:spPr>
          <a:xfrm>
            <a:off x="110026" y="114300"/>
            <a:ext cx="1033463" cy="1104900"/>
          </a:xfrm>
          <a:prstGeom prst="rect">
            <a:avLst/>
          </a:prstGeom>
        </p:spPr>
      </p:pic>
      <p:pic>
        <p:nvPicPr>
          <p:cNvPr id="10" name="Picture 9">
            <a:extLst>
              <a:ext uri="{FF2B5EF4-FFF2-40B4-BE49-F238E27FC236}">
                <a16:creationId xmlns:a16="http://schemas.microsoft.com/office/drawing/2014/main" id="{7DFCC282-5A42-0C7D-A230-3948A4AA7BE5}"/>
              </a:ext>
            </a:extLst>
          </p:cNvPr>
          <p:cNvPicPr>
            <a:picLocks noChangeAspect="1"/>
          </p:cNvPicPr>
          <p:nvPr/>
        </p:nvPicPr>
        <p:blipFill>
          <a:blip r:embed="rId4"/>
          <a:stretch>
            <a:fillRect/>
          </a:stretch>
        </p:blipFill>
        <p:spPr>
          <a:xfrm>
            <a:off x="144985" y="4725144"/>
            <a:ext cx="1428750" cy="800100"/>
          </a:xfrm>
          <a:prstGeom prst="rect">
            <a:avLst/>
          </a:prstGeom>
        </p:spPr>
      </p:pic>
      <p:pic>
        <p:nvPicPr>
          <p:cNvPr id="11" name="Picture 10">
            <a:extLst>
              <a:ext uri="{FF2B5EF4-FFF2-40B4-BE49-F238E27FC236}">
                <a16:creationId xmlns:a16="http://schemas.microsoft.com/office/drawing/2014/main" id="{37C49355-4A4A-193D-F440-734BB1CD33D1}"/>
              </a:ext>
            </a:extLst>
          </p:cNvPr>
          <p:cNvPicPr>
            <a:picLocks noChangeAspect="1"/>
          </p:cNvPicPr>
          <p:nvPr/>
        </p:nvPicPr>
        <p:blipFill>
          <a:blip r:embed="rId5"/>
          <a:stretch>
            <a:fillRect/>
          </a:stretch>
        </p:blipFill>
        <p:spPr>
          <a:xfrm>
            <a:off x="3635896" y="4293096"/>
            <a:ext cx="1474465" cy="1354743"/>
          </a:xfrm>
          <a:prstGeom prst="rect">
            <a:avLst/>
          </a:prstGeom>
        </p:spPr>
      </p:pic>
      <p:pic>
        <p:nvPicPr>
          <p:cNvPr id="12" name="Picture 11">
            <a:extLst>
              <a:ext uri="{FF2B5EF4-FFF2-40B4-BE49-F238E27FC236}">
                <a16:creationId xmlns:a16="http://schemas.microsoft.com/office/drawing/2014/main" id="{8332253E-BF09-CD98-7BCC-98A522B066FE}"/>
              </a:ext>
            </a:extLst>
          </p:cNvPr>
          <p:cNvPicPr>
            <a:picLocks noChangeAspect="1"/>
          </p:cNvPicPr>
          <p:nvPr/>
        </p:nvPicPr>
        <p:blipFill>
          <a:blip r:embed="rId6"/>
          <a:stretch>
            <a:fillRect/>
          </a:stretch>
        </p:blipFill>
        <p:spPr>
          <a:xfrm>
            <a:off x="250825" y="2235025"/>
            <a:ext cx="890588" cy="1285876"/>
          </a:xfrm>
          <a:prstGeom prst="rect">
            <a:avLst/>
          </a:prstGeom>
        </p:spPr>
      </p:pic>
      <p:pic>
        <p:nvPicPr>
          <p:cNvPr id="13" name="Picture 12">
            <a:extLst>
              <a:ext uri="{FF2B5EF4-FFF2-40B4-BE49-F238E27FC236}">
                <a16:creationId xmlns:a16="http://schemas.microsoft.com/office/drawing/2014/main" id="{6260E966-A583-AFB5-9836-67C4E2B95C7D}"/>
              </a:ext>
            </a:extLst>
          </p:cNvPr>
          <p:cNvPicPr>
            <a:picLocks noChangeAspect="1"/>
          </p:cNvPicPr>
          <p:nvPr/>
        </p:nvPicPr>
        <p:blipFill>
          <a:blip r:embed="rId7"/>
          <a:stretch>
            <a:fillRect/>
          </a:stretch>
        </p:blipFill>
        <p:spPr>
          <a:xfrm>
            <a:off x="5670153" y="3713573"/>
            <a:ext cx="1741736" cy="1159046"/>
          </a:xfrm>
          <a:prstGeom prst="rect">
            <a:avLst/>
          </a:prstGeom>
        </p:spPr>
      </p:pic>
      <p:pic>
        <p:nvPicPr>
          <p:cNvPr id="14" name="Picture 13">
            <a:extLst>
              <a:ext uri="{FF2B5EF4-FFF2-40B4-BE49-F238E27FC236}">
                <a16:creationId xmlns:a16="http://schemas.microsoft.com/office/drawing/2014/main" id="{1BDD7CFC-1AD4-8230-39B9-2BF440135811}"/>
              </a:ext>
            </a:extLst>
          </p:cNvPr>
          <p:cNvPicPr>
            <a:picLocks noChangeAspect="1"/>
          </p:cNvPicPr>
          <p:nvPr/>
        </p:nvPicPr>
        <p:blipFill>
          <a:blip r:embed="rId8"/>
          <a:stretch>
            <a:fillRect/>
          </a:stretch>
        </p:blipFill>
        <p:spPr>
          <a:xfrm>
            <a:off x="1682275" y="3357305"/>
            <a:ext cx="1646093" cy="1159047"/>
          </a:xfrm>
          <a:prstGeom prst="rect">
            <a:avLst/>
          </a:prstGeom>
        </p:spPr>
      </p:pic>
    </p:spTree>
    <p:extLst>
      <p:ext uri="{BB962C8B-B14F-4D97-AF65-F5344CB8AC3E}">
        <p14:creationId xmlns:p14="http://schemas.microsoft.com/office/powerpoint/2010/main" val="1718586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fontScale="90000"/>
          </a:bodyPr>
          <a:lstStyle/>
          <a:p>
            <a:br>
              <a:rPr lang="en-GB" dirty="0"/>
            </a:br>
            <a:r>
              <a:rPr lang="en-GB" sz="4000" b="1" dirty="0"/>
              <a:t>Brand</a:t>
            </a:r>
            <a:br>
              <a:rPr lang="en-GB" dirty="0"/>
            </a:br>
            <a:endParaRPr lang="en-GB" dirty="0"/>
          </a:p>
        </p:txBody>
      </p:sp>
      <p:sp>
        <p:nvSpPr>
          <p:cNvPr id="3" name="Content Placeholder 2"/>
          <p:cNvSpPr>
            <a:spLocks noGrp="1"/>
          </p:cNvSpPr>
          <p:nvPr>
            <p:ph idx="1"/>
          </p:nvPr>
        </p:nvSpPr>
        <p:spPr/>
        <p:txBody>
          <a:bodyPr/>
          <a:lstStyle/>
          <a:p>
            <a:r>
              <a:rPr lang="en-GB" sz="2800" b="0" i="0" u="none" strike="noStrike" dirty="0">
                <a:solidFill>
                  <a:srgbClr val="000000"/>
                </a:solidFill>
                <a:effectLst/>
              </a:rPr>
              <a:t>A brand is a unique </a:t>
            </a:r>
            <a:r>
              <a:rPr lang="en-GB" sz="2800" b="1" i="0" u="none" strike="noStrike" dirty="0">
                <a:solidFill>
                  <a:schemeClr val="accent1">
                    <a:lumMod val="75000"/>
                  </a:schemeClr>
                </a:solidFill>
                <a:effectLst/>
              </a:rPr>
              <a:t>design</a:t>
            </a:r>
            <a:r>
              <a:rPr lang="en-GB" sz="2800" b="0" i="0" u="none" strike="noStrike" dirty="0">
                <a:solidFill>
                  <a:srgbClr val="000000"/>
                </a:solidFill>
                <a:effectLst/>
              </a:rPr>
              <a:t>, </a:t>
            </a:r>
            <a:r>
              <a:rPr lang="en-GB" sz="2800" b="1" i="0" u="none" strike="noStrike" dirty="0">
                <a:solidFill>
                  <a:srgbClr val="FF0000"/>
                </a:solidFill>
                <a:effectLst/>
              </a:rPr>
              <a:t>sign</a:t>
            </a:r>
            <a:r>
              <a:rPr lang="en-GB" sz="2800" b="0" i="0" u="none" strike="noStrike" dirty="0">
                <a:solidFill>
                  <a:srgbClr val="000000"/>
                </a:solidFill>
                <a:effectLst/>
              </a:rPr>
              <a:t>, </a:t>
            </a:r>
            <a:r>
              <a:rPr lang="en-GB" sz="2800" b="1" i="0" u="none" strike="noStrike" dirty="0">
                <a:solidFill>
                  <a:srgbClr val="7030A0"/>
                </a:solidFill>
                <a:effectLst/>
              </a:rPr>
              <a:t>symbol</a:t>
            </a:r>
            <a:r>
              <a:rPr lang="en-GB" sz="2800" b="0" i="0" u="none" strike="noStrike" dirty="0">
                <a:solidFill>
                  <a:srgbClr val="000000"/>
                </a:solidFill>
                <a:effectLst/>
              </a:rPr>
              <a:t>, </a:t>
            </a:r>
            <a:r>
              <a:rPr lang="en-GB" sz="2800" b="1" i="0" u="none" strike="noStrike" dirty="0">
                <a:solidFill>
                  <a:srgbClr val="00B050"/>
                </a:solidFill>
                <a:effectLst/>
              </a:rPr>
              <a:t>word</a:t>
            </a:r>
            <a:r>
              <a:rPr lang="en-GB" sz="2800" b="0" i="0" u="none" strike="noStrike" dirty="0">
                <a:solidFill>
                  <a:srgbClr val="000000"/>
                </a:solidFill>
                <a:effectLst/>
              </a:rPr>
              <a:t>, or a combination of these elements used to create a distinct identity for a product, service, or organisation (CMI, 2019). </a:t>
            </a:r>
          </a:p>
          <a:p>
            <a:r>
              <a:rPr lang="en-GB" sz="2800" b="0" i="0" u="none" strike="noStrike" dirty="0">
                <a:solidFill>
                  <a:srgbClr val="000000"/>
                </a:solidFill>
                <a:effectLst/>
              </a:rPr>
              <a:t>It helps </a:t>
            </a:r>
            <a:r>
              <a:rPr lang="en-GB" sz="2800" b="1" i="0" u="none" strike="noStrike" dirty="0">
                <a:solidFill>
                  <a:srgbClr val="000000"/>
                </a:solidFill>
                <a:effectLst/>
              </a:rPr>
              <a:t>differentiate</a:t>
            </a:r>
            <a:r>
              <a:rPr lang="en-GB" sz="2800" b="0" i="0" u="none" strike="noStrike" dirty="0">
                <a:solidFill>
                  <a:srgbClr val="000000"/>
                </a:solidFill>
                <a:effectLst/>
              </a:rPr>
              <a:t> it from </a:t>
            </a:r>
            <a:r>
              <a:rPr lang="en-GB" sz="2800" b="1" i="0" u="none" strike="noStrike" dirty="0">
                <a:solidFill>
                  <a:srgbClr val="000000"/>
                </a:solidFill>
                <a:effectLst/>
              </a:rPr>
              <a:t>competitors</a:t>
            </a:r>
            <a:r>
              <a:rPr lang="en-GB" sz="2800" b="0" i="0" u="none" strike="noStrike" dirty="0">
                <a:solidFill>
                  <a:srgbClr val="000000"/>
                </a:solidFill>
                <a:effectLst/>
              </a:rPr>
              <a:t> and establishes a recognisable image and position in the market.</a:t>
            </a:r>
          </a:p>
          <a:p>
            <a:endParaRPr lang="en-GB" sz="2800" b="0" i="0" u="none" strike="noStrike" dirty="0">
              <a:solidFill>
                <a:srgbClr val="000000"/>
              </a:solidFill>
              <a:effectLst/>
            </a:endParaRPr>
          </a:p>
          <a:p>
            <a:endParaRPr lang="en-GB" dirty="0"/>
          </a:p>
        </p:txBody>
      </p:sp>
      <p:sp>
        <p:nvSpPr>
          <p:cNvPr id="4" name="Thought Bubble: Cloud 3">
            <a:extLst>
              <a:ext uri="{FF2B5EF4-FFF2-40B4-BE49-F238E27FC236}">
                <a16:creationId xmlns:a16="http://schemas.microsoft.com/office/drawing/2014/main" id="{DCCBE488-10A1-AA27-428B-9FD626B07E18}"/>
              </a:ext>
            </a:extLst>
          </p:cNvPr>
          <p:cNvSpPr/>
          <p:nvPr/>
        </p:nvSpPr>
        <p:spPr>
          <a:xfrm>
            <a:off x="4788024" y="4328521"/>
            <a:ext cx="3898776" cy="1188712"/>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000" b="1" i="0" u="none" strike="noStrike" dirty="0">
                <a:solidFill>
                  <a:srgbClr val="000000"/>
                </a:solidFill>
                <a:effectLst/>
              </a:rPr>
              <a:t>Is a brand limited to an organisation or a product?</a:t>
            </a:r>
          </a:p>
        </p:txBody>
      </p:sp>
    </p:spTree>
    <p:extLst>
      <p:ext uri="{BB962C8B-B14F-4D97-AF65-F5344CB8AC3E}">
        <p14:creationId xmlns:p14="http://schemas.microsoft.com/office/powerpoint/2010/main" val="2061654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FBC-F695-3969-ACDF-729FFB3CB0BF}"/>
              </a:ext>
            </a:extLst>
          </p:cNvPr>
          <p:cNvSpPr>
            <a:spLocks noGrp="1"/>
          </p:cNvSpPr>
          <p:nvPr>
            <p:ph type="title"/>
          </p:nvPr>
        </p:nvSpPr>
        <p:spPr/>
        <p:txBody>
          <a:bodyPr/>
          <a:lstStyle/>
          <a:p>
            <a:r>
              <a:rPr lang="en-GB" sz="3600" b="1" dirty="0">
                <a:solidFill>
                  <a:srgbClr val="000000"/>
                </a:solidFill>
                <a:latin typeface="+mn-lt"/>
                <a:ea typeface="+mn-ea"/>
                <a:cs typeface="+mn-cs"/>
              </a:rPr>
              <a:t>A Brand is </a:t>
            </a:r>
            <a:r>
              <a:rPr lang="en-GB" sz="3600" b="1" dirty="0">
                <a:solidFill>
                  <a:srgbClr val="FF0000"/>
                </a:solidFill>
                <a:latin typeface="+mn-lt"/>
                <a:ea typeface="+mn-ea"/>
                <a:cs typeface="+mn-cs"/>
              </a:rPr>
              <a:t>Not Limited </a:t>
            </a:r>
            <a:r>
              <a:rPr lang="en-GB" sz="3600" b="1" dirty="0">
                <a:solidFill>
                  <a:srgbClr val="000000"/>
                </a:solidFill>
                <a:latin typeface="+mn-lt"/>
                <a:ea typeface="+mn-ea"/>
                <a:cs typeface="+mn-cs"/>
              </a:rPr>
              <a:t>to an Organisation or a Product</a:t>
            </a:r>
          </a:p>
        </p:txBody>
      </p:sp>
      <p:sp>
        <p:nvSpPr>
          <p:cNvPr id="4" name="Date Placeholder 3">
            <a:extLst>
              <a:ext uri="{FF2B5EF4-FFF2-40B4-BE49-F238E27FC236}">
                <a16:creationId xmlns:a16="http://schemas.microsoft.com/office/drawing/2014/main" id="{E72CEA88-BB8B-A705-4EC2-46901337A624}"/>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2F2B04D5-ACBE-0229-9F77-BD65D89309C6}"/>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6" name="Rectangle 1">
            <a:extLst>
              <a:ext uri="{FF2B5EF4-FFF2-40B4-BE49-F238E27FC236}">
                <a16:creationId xmlns:a16="http://schemas.microsoft.com/office/drawing/2014/main" id="{71CDD981-D23A-E737-88BE-D44FDB013EFF}"/>
              </a:ext>
            </a:extLst>
          </p:cNvPr>
          <p:cNvSpPr>
            <a:spLocks noGrp="1" noChangeArrowheads="1"/>
          </p:cNvSpPr>
          <p:nvPr>
            <p:ph idx="1"/>
          </p:nvPr>
        </p:nvSpPr>
        <p:spPr bwMode="auto">
          <a:xfrm>
            <a:off x="123016" y="1486485"/>
            <a:ext cx="5254516"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2400" b="1" i="0" u="none" strike="noStrike" cap="none" normalizeH="0" baseline="0" dirty="0" err="1">
                <a:ln>
                  <a:noFill/>
                </a:ln>
                <a:solidFill>
                  <a:schemeClr val="tx1"/>
                </a:solidFill>
                <a:effectLst/>
                <a:latin typeface="Arial" panose="020B0604020202020204" pitchFamily="34" charset="0"/>
              </a:rPr>
              <a:t>Organisations</a:t>
            </a:r>
            <a:r>
              <a:rPr lang="en-US" altLang="en-US" sz="2400" b="1" dirty="0">
                <a:latin typeface="Arial" panose="020B0604020202020204" pitchFamily="34" charset="0"/>
              </a:rPr>
              <a:t>:</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a:ln>
                  <a:noFill/>
                </a:ln>
                <a:solidFill>
                  <a:srgbClr val="FF0000"/>
                </a:solidFill>
                <a:effectLst/>
                <a:latin typeface="Arial" panose="020B0604020202020204" pitchFamily="34" charset="0"/>
              </a:rPr>
              <a:t>Products/Services </a:t>
            </a:r>
            <a:r>
              <a:rPr kumimoji="0" lang="en-US" altLang="en-US" sz="2400" i="0" u="none" strike="noStrike" cap="none" normalizeH="0" baseline="0" dirty="0">
                <a:ln>
                  <a:noFill/>
                </a:ln>
                <a:solidFill>
                  <a:schemeClr val="tx1"/>
                </a:solidFill>
                <a:effectLst/>
                <a:latin typeface="Arial" panose="020B0604020202020204" pitchFamily="34" charset="0"/>
              </a:rPr>
              <a:t>– Apple and Nike -&gt;</a:t>
            </a:r>
            <a:r>
              <a:rPr lang="en-US" altLang="en-US" sz="2400" dirty="0">
                <a:latin typeface="Arial" panose="020B0604020202020204" pitchFamily="34" charset="0"/>
              </a:rPr>
              <a:t> </a:t>
            </a:r>
            <a:r>
              <a:rPr kumimoji="0" lang="en-US" altLang="en-US" sz="2400" i="0" u="none" strike="noStrike" cap="none" normalizeH="0" baseline="0" dirty="0">
                <a:ln>
                  <a:noFill/>
                </a:ln>
                <a:solidFill>
                  <a:schemeClr val="tx1"/>
                </a:solidFill>
                <a:effectLst/>
                <a:latin typeface="Arial" panose="020B0604020202020204" pitchFamily="34" charset="0"/>
              </a:rPr>
              <a:t>iPhone</a:t>
            </a:r>
            <a:r>
              <a:rPr lang="en-US" altLang="en-US" sz="2400" dirty="0">
                <a:latin typeface="Arial" panose="020B0604020202020204" pitchFamily="34" charset="0"/>
              </a:rPr>
              <a:t>.</a:t>
            </a:r>
            <a:endParaRPr kumimoji="0" lang="en-US" altLang="en-US" sz="240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2400" b="1" i="0" u="none" strike="noStrike" cap="none" normalizeH="0" baseline="0" dirty="0">
                <a:ln>
                  <a:noFill/>
                </a:ln>
                <a:solidFill>
                  <a:schemeClr val="tx1"/>
                </a:solidFill>
                <a:effectLst/>
                <a:latin typeface="Arial" panose="020B0604020202020204" pitchFamily="34" charset="0"/>
              </a:rPr>
              <a:t>People: </a:t>
            </a:r>
            <a:r>
              <a:rPr kumimoji="0" lang="en-US" altLang="en-US" sz="2400" b="1" i="0" u="none" strike="noStrike" cap="none" normalizeH="0" baseline="0" dirty="0">
                <a:ln>
                  <a:noFill/>
                </a:ln>
                <a:solidFill>
                  <a:srgbClr val="0070C0"/>
                </a:solidFill>
                <a:effectLst/>
                <a:latin typeface="Arial" panose="020B0604020202020204" pitchFamily="34" charset="0"/>
              </a:rPr>
              <a:t>Personal Branding </a:t>
            </a:r>
            <a:r>
              <a:rPr kumimoji="0" lang="en-US" altLang="en-US" sz="2400" i="0" u="none" strike="noStrike" cap="none" normalizeH="0" baseline="0" dirty="0">
                <a:ln>
                  <a:noFill/>
                </a:ln>
                <a:solidFill>
                  <a:schemeClr val="tx1"/>
                </a:solidFill>
                <a:effectLst/>
                <a:latin typeface="Arial" panose="020B0604020202020204" pitchFamily="34" charset="0"/>
              </a:rPr>
              <a:t>– Elon Musk,</a:t>
            </a:r>
            <a:r>
              <a:rPr lang="en-US" altLang="zh-CN" sz="2400" dirty="0">
                <a:solidFill>
                  <a:schemeClr val="bg2">
                    <a:lumMod val="75000"/>
                  </a:schemeClr>
                </a:solidFill>
                <a:latin typeface="Calibri" panose="020F0502020204030204" pitchFamily="34" charset="0"/>
                <a:cs typeface="Calibri" panose="020F0502020204030204" pitchFamily="34" charset="0"/>
              </a:rPr>
              <a:t> </a:t>
            </a:r>
            <a:r>
              <a:rPr lang="en-US" altLang="zh-CN" sz="2400" dirty="0">
                <a:latin typeface="Arial" panose="020B0604020202020204" pitchFamily="34" charset="0"/>
              </a:rPr>
              <a:t>Beyoncé</a:t>
            </a:r>
            <a:r>
              <a:rPr lang="en-US" altLang="en-US" sz="2400" dirty="0">
                <a:latin typeface="Arial" panose="020B0604020202020204" pitchFamily="34" charset="0"/>
              </a:rPr>
              <a:t> </a:t>
            </a:r>
            <a:r>
              <a:rPr kumimoji="0" lang="en-US" altLang="en-US" sz="2400" i="0" u="none" strike="noStrike" cap="none" normalizeH="0" baseline="0" dirty="0">
                <a:ln>
                  <a:noFill/>
                </a:ln>
                <a:solidFill>
                  <a:schemeClr val="tx1"/>
                </a:solidFill>
                <a:effectLst/>
                <a:latin typeface="Arial" panose="020B0604020202020204" pitchFamily="34" charset="0"/>
              </a:rPr>
              <a:t>represent strong personal brands.</a:t>
            </a:r>
          </a:p>
          <a:p>
            <a:pPr>
              <a:spcBef>
                <a:spcPct val="0"/>
              </a:spcBef>
              <a:buFont typeface="Wingdings" panose="05000000000000000000" pitchFamily="2" charset="2"/>
              <a:buChar char="q"/>
            </a:pPr>
            <a:r>
              <a:rPr kumimoji="0" lang="en-US" altLang="en-US" sz="2400" b="1" i="0" u="none" strike="noStrike" cap="none" normalizeH="0" baseline="0" dirty="0">
                <a:ln>
                  <a:noFill/>
                </a:ln>
                <a:solidFill>
                  <a:schemeClr val="tx1"/>
                </a:solidFill>
                <a:effectLst/>
                <a:latin typeface="Arial" panose="020B0604020202020204" pitchFamily="34" charset="0"/>
              </a:rPr>
              <a:t>Places/Nations: </a:t>
            </a:r>
            <a:r>
              <a:rPr kumimoji="0" lang="en-US" altLang="en-US" sz="2400" b="1" i="0" u="none" strike="noStrike" cap="none" normalizeH="0" baseline="0" dirty="0">
                <a:ln>
                  <a:noFill/>
                </a:ln>
                <a:solidFill>
                  <a:srgbClr val="7030A0"/>
                </a:solidFill>
                <a:effectLst/>
                <a:latin typeface="Arial" panose="020B0604020202020204" pitchFamily="34" charset="0"/>
              </a:rPr>
              <a:t>Tourism</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i="0" u="none" strike="noStrike" cap="none" normalizeH="0" baseline="0" dirty="0">
                <a:ln>
                  <a:noFill/>
                </a:ln>
                <a:solidFill>
                  <a:schemeClr val="tx1"/>
                </a:solidFill>
                <a:effectLst/>
                <a:latin typeface="Arial" panose="020B0604020202020204" pitchFamily="34" charset="0"/>
              </a:rPr>
              <a:t>– "Visit Dubai"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2400" b="1" i="0" u="none" strike="noStrike" cap="none" normalizeH="0" baseline="0" dirty="0">
                <a:ln>
                  <a:noFill/>
                </a:ln>
                <a:solidFill>
                  <a:schemeClr val="tx1"/>
                </a:solidFill>
                <a:effectLst/>
                <a:latin typeface="Arial" panose="020B0604020202020204" pitchFamily="34" charset="0"/>
              </a:rPr>
              <a:t>Ideas/Movements: </a:t>
            </a:r>
            <a:r>
              <a:rPr kumimoji="0" lang="en-US" altLang="en-US" sz="2400" b="1" i="0" u="none" strike="noStrike" cap="none" normalizeH="0" baseline="0" dirty="0">
                <a:ln>
                  <a:noFill/>
                </a:ln>
                <a:solidFill>
                  <a:srgbClr val="00B050"/>
                </a:solidFill>
                <a:effectLst/>
                <a:latin typeface="Arial" panose="020B0604020202020204" pitchFamily="34" charset="0"/>
              </a:rPr>
              <a:t>Sustainability</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i="0" u="none" strike="noStrike" cap="none" normalizeH="0" baseline="0" dirty="0">
                <a:ln>
                  <a:noFill/>
                </a:ln>
                <a:solidFill>
                  <a:schemeClr val="tx1"/>
                </a:solidFill>
                <a:effectLst/>
                <a:latin typeface="Arial" panose="020B0604020202020204" pitchFamily="34" charset="0"/>
              </a:rPr>
              <a:t>– Patagonia – Black Lives Matter (social movement). </a:t>
            </a:r>
          </a:p>
        </p:txBody>
      </p:sp>
      <p:pic>
        <p:nvPicPr>
          <p:cNvPr id="7" name="图片 9">
            <a:extLst>
              <a:ext uri="{FF2B5EF4-FFF2-40B4-BE49-F238E27FC236}">
                <a16:creationId xmlns:a16="http://schemas.microsoft.com/office/drawing/2014/main" id="{E385CD7D-F6E4-4A83-79DD-3435F9E862D4}"/>
              </a:ext>
            </a:extLst>
          </p:cNvPr>
          <p:cNvPicPr>
            <a:picLocks noChangeAspect="1"/>
          </p:cNvPicPr>
          <p:nvPr/>
        </p:nvPicPr>
        <p:blipFill>
          <a:blip r:embed="rId2"/>
          <a:stretch>
            <a:fillRect/>
          </a:stretch>
        </p:blipFill>
        <p:spPr>
          <a:xfrm>
            <a:off x="7035531" y="1464284"/>
            <a:ext cx="2108470" cy="2699429"/>
          </a:xfrm>
          <a:prstGeom prst="rect">
            <a:avLst/>
          </a:prstGeom>
        </p:spPr>
      </p:pic>
      <p:pic>
        <p:nvPicPr>
          <p:cNvPr id="8" name="Picture 7">
            <a:extLst>
              <a:ext uri="{FF2B5EF4-FFF2-40B4-BE49-F238E27FC236}">
                <a16:creationId xmlns:a16="http://schemas.microsoft.com/office/drawing/2014/main" id="{99A2453B-FA41-97C1-6FF9-7CD1CF2E4BDD}"/>
              </a:ext>
            </a:extLst>
          </p:cNvPr>
          <p:cNvPicPr>
            <a:picLocks noChangeAspect="1"/>
          </p:cNvPicPr>
          <p:nvPr/>
        </p:nvPicPr>
        <p:blipFill>
          <a:blip r:embed="rId3"/>
          <a:stretch>
            <a:fillRect/>
          </a:stretch>
        </p:blipFill>
        <p:spPr>
          <a:xfrm>
            <a:off x="5276977" y="3974512"/>
            <a:ext cx="3805729" cy="1735804"/>
          </a:xfrm>
          <a:prstGeom prst="rect">
            <a:avLst/>
          </a:prstGeom>
        </p:spPr>
      </p:pic>
      <p:pic>
        <p:nvPicPr>
          <p:cNvPr id="3" name="Picture 2">
            <a:extLst>
              <a:ext uri="{FF2B5EF4-FFF2-40B4-BE49-F238E27FC236}">
                <a16:creationId xmlns:a16="http://schemas.microsoft.com/office/drawing/2014/main" id="{BD4B93E5-A65F-ED91-1E10-36C5D982FF8F}"/>
              </a:ext>
            </a:extLst>
          </p:cNvPr>
          <p:cNvPicPr>
            <a:picLocks noChangeAspect="1"/>
          </p:cNvPicPr>
          <p:nvPr/>
        </p:nvPicPr>
        <p:blipFill>
          <a:blip r:embed="rId4"/>
          <a:stretch>
            <a:fillRect/>
          </a:stretch>
        </p:blipFill>
        <p:spPr>
          <a:xfrm>
            <a:off x="5153406" y="1601313"/>
            <a:ext cx="1802506" cy="901253"/>
          </a:xfrm>
          <a:prstGeom prst="rect">
            <a:avLst/>
          </a:prstGeom>
        </p:spPr>
      </p:pic>
      <p:pic>
        <p:nvPicPr>
          <p:cNvPr id="10" name="Picture 9">
            <a:extLst>
              <a:ext uri="{FF2B5EF4-FFF2-40B4-BE49-F238E27FC236}">
                <a16:creationId xmlns:a16="http://schemas.microsoft.com/office/drawing/2014/main" id="{2E97C9E9-CE06-5C72-5FAF-32A88C1D00FD}"/>
              </a:ext>
            </a:extLst>
          </p:cNvPr>
          <p:cNvPicPr>
            <a:picLocks noChangeAspect="1"/>
          </p:cNvPicPr>
          <p:nvPr/>
        </p:nvPicPr>
        <p:blipFill>
          <a:blip r:embed="rId5"/>
          <a:stretch>
            <a:fillRect/>
          </a:stretch>
        </p:blipFill>
        <p:spPr>
          <a:xfrm>
            <a:off x="5487553" y="2686242"/>
            <a:ext cx="1388740" cy="1498039"/>
          </a:xfrm>
          <a:prstGeom prst="rect">
            <a:avLst/>
          </a:prstGeom>
        </p:spPr>
      </p:pic>
    </p:spTree>
    <p:extLst>
      <p:ext uri="{BB962C8B-B14F-4D97-AF65-F5344CB8AC3E}">
        <p14:creationId xmlns:p14="http://schemas.microsoft.com/office/powerpoint/2010/main" val="1109484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5EAD-D7B2-0AE7-771A-A5145ECE6AEA}"/>
              </a:ext>
            </a:extLst>
          </p:cNvPr>
          <p:cNvSpPr>
            <a:spLocks noGrp="1"/>
          </p:cNvSpPr>
          <p:nvPr>
            <p:ph type="title"/>
          </p:nvPr>
        </p:nvSpPr>
        <p:spPr/>
        <p:txBody>
          <a:bodyPr/>
          <a:lstStyle/>
          <a:p>
            <a:r>
              <a:rPr lang="en-GB" sz="3600" b="1" i="0" u="none" strike="noStrike" dirty="0">
                <a:solidFill>
                  <a:srgbClr val="000000"/>
                </a:solidFill>
                <a:effectLst/>
                <a:latin typeface="+mn-lt"/>
              </a:rPr>
              <a:t>Brand - </a:t>
            </a:r>
            <a:r>
              <a:rPr lang="en-GB" sz="2800" b="1" i="1" u="none" strike="noStrike" dirty="0">
                <a:solidFill>
                  <a:srgbClr val="000000"/>
                </a:solidFill>
                <a:effectLst/>
                <a:latin typeface="+mn-lt"/>
              </a:rPr>
              <a:t>Continue</a:t>
            </a:r>
            <a:endParaRPr lang="en-GB" sz="3600" b="1" i="1" dirty="0">
              <a:latin typeface="+mn-lt"/>
            </a:endParaRPr>
          </a:p>
        </p:txBody>
      </p:sp>
      <p:sp>
        <p:nvSpPr>
          <p:cNvPr id="3" name="Content Placeholder 2">
            <a:extLst>
              <a:ext uri="{FF2B5EF4-FFF2-40B4-BE49-F238E27FC236}">
                <a16:creationId xmlns:a16="http://schemas.microsoft.com/office/drawing/2014/main" id="{DEE4A02A-6CE2-57A2-676E-F8845501FE25}"/>
              </a:ext>
            </a:extLst>
          </p:cNvPr>
          <p:cNvSpPr>
            <a:spLocks noGrp="1"/>
          </p:cNvSpPr>
          <p:nvPr>
            <p:ph idx="1"/>
          </p:nvPr>
        </p:nvSpPr>
        <p:spPr/>
        <p:txBody>
          <a:bodyPr/>
          <a:lstStyle/>
          <a:p>
            <a:r>
              <a:rPr lang="en-GB" sz="2800" b="0" i="0" u="none" strike="noStrike" dirty="0">
                <a:solidFill>
                  <a:srgbClr val="000000"/>
                </a:solidFill>
                <a:effectLst/>
              </a:rPr>
              <a:t>Some analysts consider brands to be a company's most </a:t>
            </a:r>
            <a:r>
              <a:rPr lang="en-GB" sz="2800" b="1" i="0" u="none" strike="noStrike" dirty="0">
                <a:solidFill>
                  <a:srgbClr val="000000"/>
                </a:solidFill>
                <a:effectLst/>
              </a:rPr>
              <a:t>lasting asset</a:t>
            </a:r>
            <a:r>
              <a:rPr lang="en-GB" sz="2800" b="0" i="0" u="none" strike="noStrike" dirty="0">
                <a:solidFill>
                  <a:srgbClr val="000000"/>
                </a:solidFill>
                <a:effectLst/>
              </a:rPr>
              <a:t>, surpassing the longevity of its individual products and facilities. </a:t>
            </a:r>
          </a:p>
          <a:p>
            <a:r>
              <a:rPr lang="en-GB" sz="2800" b="1" i="0" u="none" strike="noStrike" dirty="0">
                <a:solidFill>
                  <a:srgbClr val="C00000"/>
                </a:solidFill>
                <a:effectLst/>
              </a:rPr>
              <a:t>A former McDonald's CEO once stated that even if all their assets, buildings, and equipment were wiped out by a natural disaster, they could swiftly secure funding to rebuild solely due to the strength and value of their brand.</a:t>
            </a:r>
          </a:p>
          <a:p>
            <a:endParaRPr lang="en-GB" sz="2800" dirty="0"/>
          </a:p>
        </p:txBody>
      </p:sp>
      <p:sp>
        <p:nvSpPr>
          <p:cNvPr id="4" name="Date Placeholder 3">
            <a:extLst>
              <a:ext uri="{FF2B5EF4-FFF2-40B4-BE49-F238E27FC236}">
                <a16:creationId xmlns:a16="http://schemas.microsoft.com/office/drawing/2014/main" id="{72BF9976-9D0F-EA76-C18D-D12F85C99F81}"/>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58BA0083-FCB3-0065-7C88-16F7C3E83B30}"/>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643418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F5E4C-E14D-76AF-FDFB-550C977CC9D6}"/>
              </a:ext>
            </a:extLst>
          </p:cNvPr>
          <p:cNvSpPr>
            <a:spLocks noGrp="1"/>
          </p:cNvSpPr>
          <p:nvPr>
            <p:ph type="title"/>
          </p:nvPr>
        </p:nvSpPr>
        <p:spPr/>
        <p:txBody>
          <a:bodyPr/>
          <a:lstStyle/>
          <a:p>
            <a:r>
              <a:rPr lang="en-GB" sz="3600" b="1" dirty="0"/>
              <a:t>Branding</a:t>
            </a:r>
          </a:p>
        </p:txBody>
      </p:sp>
      <p:sp>
        <p:nvSpPr>
          <p:cNvPr id="3" name="Content Placeholder 2">
            <a:extLst>
              <a:ext uri="{FF2B5EF4-FFF2-40B4-BE49-F238E27FC236}">
                <a16:creationId xmlns:a16="http://schemas.microsoft.com/office/drawing/2014/main" id="{3A08BBE2-ADC7-3BD8-8BE6-23873F6D9DAC}"/>
              </a:ext>
            </a:extLst>
          </p:cNvPr>
          <p:cNvSpPr>
            <a:spLocks noGrp="1"/>
          </p:cNvSpPr>
          <p:nvPr>
            <p:ph idx="1"/>
          </p:nvPr>
        </p:nvSpPr>
        <p:spPr/>
        <p:txBody>
          <a:bodyPr/>
          <a:lstStyle/>
          <a:p>
            <a:pPr fontAlgn="ctr"/>
            <a:r>
              <a:rPr lang="en-GB" sz="2800" dirty="0">
                <a:effectLst/>
              </a:rPr>
              <a:t>According to the Chartered Management Institute (CMI), "branding" refers to the process of establishing a </a:t>
            </a:r>
            <a:r>
              <a:rPr lang="en-GB" sz="2800" b="1" dirty="0">
                <a:effectLst/>
              </a:rPr>
              <a:t>distinct identity</a:t>
            </a:r>
            <a:r>
              <a:rPr lang="en-GB" sz="2800" dirty="0">
                <a:effectLst/>
              </a:rPr>
              <a:t> for a company or individual, encompassing their </a:t>
            </a:r>
            <a:r>
              <a:rPr lang="en-GB" sz="2800" b="1" dirty="0">
                <a:effectLst/>
              </a:rPr>
              <a:t>values</a:t>
            </a:r>
            <a:r>
              <a:rPr lang="en-GB" sz="2800" dirty="0">
                <a:effectLst/>
              </a:rPr>
              <a:t>, </a:t>
            </a:r>
            <a:r>
              <a:rPr lang="en-GB" sz="2800" b="1" dirty="0">
                <a:effectLst/>
              </a:rPr>
              <a:t>personality</a:t>
            </a:r>
            <a:r>
              <a:rPr lang="en-GB" sz="2800" dirty="0">
                <a:effectLst/>
              </a:rPr>
              <a:t>, and </a:t>
            </a:r>
            <a:r>
              <a:rPr lang="en-GB" sz="2800" b="1" dirty="0">
                <a:effectLst/>
              </a:rPr>
              <a:t>messaging </a:t>
            </a:r>
            <a:r>
              <a:rPr lang="en-GB" sz="2800" dirty="0">
                <a:effectLst/>
              </a:rPr>
              <a:t>(2019)</a:t>
            </a:r>
            <a:r>
              <a:rPr lang="en-GB" sz="2800" b="1" dirty="0"/>
              <a:t>.</a:t>
            </a:r>
          </a:p>
          <a:p>
            <a:pPr fontAlgn="ctr"/>
            <a:r>
              <a:rPr lang="en-GB" sz="2800" dirty="0">
                <a:effectLst/>
              </a:rPr>
              <a:t>Branding is communicated through all interactions and helps differentiate them from competitors, essentially representing how they are perceived by their audience.</a:t>
            </a:r>
          </a:p>
          <a:p>
            <a:br>
              <a:rPr lang="en-GB" dirty="0"/>
            </a:br>
            <a:endParaRPr lang="en-GB" dirty="0"/>
          </a:p>
        </p:txBody>
      </p:sp>
      <p:sp>
        <p:nvSpPr>
          <p:cNvPr id="4" name="Date Placeholder 3">
            <a:extLst>
              <a:ext uri="{FF2B5EF4-FFF2-40B4-BE49-F238E27FC236}">
                <a16:creationId xmlns:a16="http://schemas.microsoft.com/office/drawing/2014/main" id="{D10BFEA9-592D-EFA1-5FE6-D32F69780269}"/>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21836F04-2625-8E6C-29B5-0316352E1F1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555790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1D0B8-E2D6-1308-1354-DD92AB0D4471}"/>
              </a:ext>
            </a:extLst>
          </p:cNvPr>
          <p:cNvSpPr>
            <a:spLocks noGrp="1"/>
          </p:cNvSpPr>
          <p:nvPr>
            <p:ph type="title"/>
          </p:nvPr>
        </p:nvSpPr>
        <p:spPr/>
        <p:txBody>
          <a:bodyPr/>
          <a:lstStyle/>
          <a:p>
            <a:r>
              <a:rPr lang="en-GB" sz="3600" b="1" dirty="0"/>
              <a:t>Importance of Brands </a:t>
            </a:r>
            <a:br>
              <a:rPr lang="en-GB" sz="3600" b="1" dirty="0"/>
            </a:br>
            <a:r>
              <a:rPr lang="en-GB" sz="3600" b="1" dirty="0"/>
              <a:t>to Consumers</a:t>
            </a:r>
          </a:p>
        </p:txBody>
      </p:sp>
      <p:sp>
        <p:nvSpPr>
          <p:cNvPr id="3" name="Content Placeholder 2">
            <a:extLst>
              <a:ext uri="{FF2B5EF4-FFF2-40B4-BE49-F238E27FC236}">
                <a16:creationId xmlns:a16="http://schemas.microsoft.com/office/drawing/2014/main" id="{02FDE2F2-4B73-1FD5-D846-98F9D4FE492A}"/>
              </a:ext>
            </a:extLst>
          </p:cNvPr>
          <p:cNvSpPr>
            <a:spLocks noGrp="1"/>
          </p:cNvSpPr>
          <p:nvPr>
            <p:ph idx="1"/>
          </p:nvPr>
        </p:nvSpPr>
        <p:spPr/>
        <p:txBody>
          <a:bodyPr/>
          <a:lstStyle/>
          <a:p>
            <a:r>
              <a:rPr lang="en-GB" sz="2800" b="0" i="0" u="none" strike="noStrike" dirty="0">
                <a:solidFill>
                  <a:srgbClr val="000000"/>
                </a:solidFill>
                <a:effectLst/>
              </a:rPr>
              <a:t>Brands serve as </a:t>
            </a:r>
            <a:r>
              <a:rPr lang="en-GB" sz="2800" b="1" i="0" u="none" strike="noStrike" dirty="0">
                <a:solidFill>
                  <a:srgbClr val="000000"/>
                </a:solidFill>
                <a:effectLst/>
              </a:rPr>
              <a:t>symbolic</a:t>
            </a:r>
            <a:r>
              <a:rPr lang="en-GB" sz="2800" b="0" i="0" u="none" strike="noStrike" dirty="0">
                <a:solidFill>
                  <a:srgbClr val="000000"/>
                </a:solidFill>
                <a:effectLst/>
              </a:rPr>
              <a:t> tools that help consumers meet both </a:t>
            </a:r>
            <a:r>
              <a:rPr lang="en-GB" sz="2800" b="1" i="0" u="none" strike="noStrike" dirty="0">
                <a:solidFill>
                  <a:srgbClr val="000000"/>
                </a:solidFill>
                <a:effectLst/>
              </a:rPr>
              <a:t>functional</a:t>
            </a:r>
            <a:r>
              <a:rPr lang="en-GB" sz="2800" b="0" i="0" u="none" strike="noStrike" dirty="0">
                <a:solidFill>
                  <a:srgbClr val="000000"/>
                </a:solidFill>
                <a:effectLst/>
              </a:rPr>
              <a:t> and emotional needs. </a:t>
            </a:r>
          </a:p>
          <a:p>
            <a:r>
              <a:rPr lang="en-GB" sz="2800" b="0" i="0" u="none" strike="noStrike" dirty="0">
                <a:solidFill>
                  <a:srgbClr val="000000"/>
                </a:solidFill>
                <a:effectLst/>
              </a:rPr>
              <a:t>Consumption is now </a:t>
            </a:r>
            <a:r>
              <a:rPr lang="en-GB" sz="2800" b="1" i="0" u="none" strike="noStrike" dirty="0">
                <a:solidFill>
                  <a:srgbClr val="000000"/>
                </a:solidFill>
                <a:effectLst/>
              </a:rPr>
              <a:t>meaning-based</a:t>
            </a:r>
            <a:r>
              <a:rPr lang="en-GB" sz="2800" b="0" i="0" u="none" strike="noStrike" dirty="0">
                <a:solidFill>
                  <a:srgbClr val="000000"/>
                </a:solidFill>
                <a:effectLst/>
              </a:rPr>
              <a:t>, allowing individuals to express their personality and values through a collection of brands rather than just a single product (Chaplin &amp; Lowrey, 2010; </a:t>
            </a:r>
            <a:r>
              <a:rPr lang="en-GB" sz="2800" b="0" i="0" u="none" strike="noStrike" dirty="0" err="1">
                <a:solidFill>
                  <a:srgbClr val="000000"/>
                </a:solidFill>
                <a:effectLst/>
              </a:rPr>
              <a:t>Lalaounis</a:t>
            </a:r>
            <a:r>
              <a:rPr lang="en-GB" sz="2800" b="0" i="0" u="none" strike="noStrike" dirty="0">
                <a:solidFill>
                  <a:srgbClr val="000000"/>
                </a:solidFill>
                <a:effectLst/>
              </a:rPr>
              <a:t>, 2020; Solomon, 1988).</a:t>
            </a:r>
            <a:endParaRPr lang="en-GB" dirty="0"/>
          </a:p>
        </p:txBody>
      </p:sp>
      <p:sp>
        <p:nvSpPr>
          <p:cNvPr id="4" name="Date Placeholder 3">
            <a:extLst>
              <a:ext uri="{FF2B5EF4-FFF2-40B4-BE49-F238E27FC236}">
                <a16:creationId xmlns:a16="http://schemas.microsoft.com/office/drawing/2014/main" id="{1E598CD2-0512-3B44-70D2-FEC4E5D3415E}"/>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4E932418-DC3F-8777-FBEA-2A8AAED3418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249714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7F28F-0407-B17A-9CA6-77A28E2E9839}"/>
              </a:ext>
            </a:extLst>
          </p:cNvPr>
          <p:cNvSpPr>
            <a:spLocks noGrp="1"/>
          </p:cNvSpPr>
          <p:nvPr>
            <p:ph type="title"/>
          </p:nvPr>
        </p:nvSpPr>
        <p:spPr/>
        <p:txBody>
          <a:bodyPr/>
          <a:lstStyle/>
          <a:p>
            <a:r>
              <a:rPr lang="en-GB" sz="3600" b="1" dirty="0"/>
              <a:t>Importance of Brands </a:t>
            </a:r>
            <a:br>
              <a:rPr lang="en-GB" sz="3600" b="1" dirty="0"/>
            </a:br>
            <a:r>
              <a:rPr lang="en-GB" sz="3600" b="1" dirty="0"/>
              <a:t>to Organisations</a:t>
            </a:r>
          </a:p>
        </p:txBody>
      </p:sp>
      <p:sp>
        <p:nvSpPr>
          <p:cNvPr id="3" name="Content Placeholder 2">
            <a:extLst>
              <a:ext uri="{FF2B5EF4-FFF2-40B4-BE49-F238E27FC236}">
                <a16:creationId xmlns:a16="http://schemas.microsoft.com/office/drawing/2014/main" id="{C2A73B26-48DA-94C6-7903-DCF71B50B6B7}"/>
              </a:ext>
            </a:extLst>
          </p:cNvPr>
          <p:cNvSpPr>
            <a:spLocks noGrp="1"/>
          </p:cNvSpPr>
          <p:nvPr>
            <p:ph idx="1"/>
          </p:nvPr>
        </p:nvSpPr>
        <p:spPr/>
        <p:txBody>
          <a:bodyPr/>
          <a:lstStyle/>
          <a:p>
            <a:r>
              <a:rPr lang="en-GB" sz="2800" dirty="0"/>
              <a:t>Brands help organisations </a:t>
            </a:r>
            <a:r>
              <a:rPr lang="en-GB" sz="2800" b="1" dirty="0"/>
              <a:t>identify</a:t>
            </a:r>
            <a:r>
              <a:rPr lang="en-GB" sz="2800" dirty="0"/>
              <a:t> and </a:t>
            </a:r>
            <a:r>
              <a:rPr lang="en-GB" sz="2800" b="1" dirty="0"/>
              <a:t>track</a:t>
            </a:r>
            <a:r>
              <a:rPr lang="en-GB" sz="2800" dirty="0"/>
              <a:t> their products while also providing legal protection for unique features. </a:t>
            </a:r>
          </a:p>
          <a:p>
            <a:r>
              <a:rPr lang="en-GB" sz="2800" dirty="0"/>
              <a:t>They </a:t>
            </a:r>
            <a:r>
              <a:rPr lang="en-GB" sz="2800" b="1" dirty="0"/>
              <a:t>prevent competitors </a:t>
            </a:r>
            <a:r>
              <a:rPr lang="en-GB" sz="2800" dirty="0"/>
              <a:t>from using the </a:t>
            </a:r>
            <a:r>
              <a:rPr lang="en-GB" sz="2800" b="1" dirty="0"/>
              <a:t>same name, colours, or brand elements</a:t>
            </a:r>
            <a:r>
              <a:rPr lang="en-GB" sz="2800" dirty="0"/>
              <a:t>, as seen with legally protected brands like British Airways and EasyJet’s orange insignia.</a:t>
            </a:r>
          </a:p>
        </p:txBody>
      </p:sp>
      <p:sp>
        <p:nvSpPr>
          <p:cNvPr id="4" name="Date Placeholder 3">
            <a:extLst>
              <a:ext uri="{FF2B5EF4-FFF2-40B4-BE49-F238E27FC236}">
                <a16:creationId xmlns:a16="http://schemas.microsoft.com/office/drawing/2014/main" id="{B8A65518-DFB1-C9FB-DB06-2AD81B4068CE}"/>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E21905F0-23FF-594B-DBB5-8E750630A79A}"/>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Picture 5">
            <a:extLst>
              <a:ext uri="{FF2B5EF4-FFF2-40B4-BE49-F238E27FC236}">
                <a16:creationId xmlns:a16="http://schemas.microsoft.com/office/drawing/2014/main" id="{4E7580C6-0774-E44C-F98C-002CC4B7C5BE}"/>
              </a:ext>
            </a:extLst>
          </p:cNvPr>
          <p:cNvPicPr>
            <a:picLocks noChangeAspect="1"/>
          </p:cNvPicPr>
          <p:nvPr/>
        </p:nvPicPr>
        <p:blipFill>
          <a:blip r:embed="rId2"/>
          <a:stretch>
            <a:fillRect/>
          </a:stretch>
        </p:blipFill>
        <p:spPr>
          <a:xfrm>
            <a:off x="7013959" y="4464498"/>
            <a:ext cx="1885181" cy="928921"/>
          </a:xfrm>
          <a:prstGeom prst="rect">
            <a:avLst/>
          </a:prstGeom>
        </p:spPr>
      </p:pic>
      <p:pic>
        <p:nvPicPr>
          <p:cNvPr id="7" name="Picture 6">
            <a:extLst>
              <a:ext uri="{FF2B5EF4-FFF2-40B4-BE49-F238E27FC236}">
                <a16:creationId xmlns:a16="http://schemas.microsoft.com/office/drawing/2014/main" id="{9706CA2A-997F-4F69-0E8C-4A48C62D8E95}"/>
              </a:ext>
            </a:extLst>
          </p:cNvPr>
          <p:cNvPicPr>
            <a:picLocks noChangeAspect="1"/>
          </p:cNvPicPr>
          <p:nvPr/>
        </p:nvPicPr>
        <p:blipFill>
          <a:blip r:embed="rId3"/>
          <a:stretch>
            <a:fillRect/>
          </a:stretch>
        </p:blipFill>
        <p:spPr>
          <a:xfrm>
            <a:off x="4860032" y="4681869"/>
            <a:ext cx="1788790" cy="1001722"/>
          </a:xfrm>
          <a:prstGeom prst="rect">
            <a:avLst/>
          </a:prstGeom>
        </p:spPr>
      </p:pic>
    </p:spTree>
    <p:extLst>
      <p:ext uri="{BB962C8B-B14F-4D97-AF65-F5344CB8AC3E}">
        <p14:creationId xmlns:p14="http://schemas.microsoft.com/office/powerpoint/2010/main" val="115380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7D4D2-CB2E-5A0B-E942-3CE057586EFF}"/>
              </a:ext>
            </a:extLst>
          </p:cNvPr>
          <p:cNvSpPr>
            <a:spLocks noGrp="1"/>
          </p:cNvSpPr>
          <p:nvPr>
            <p:ph type="title"/>
          </p:nvPr>
        </p:nvSpPr>
        <p:spPr/>
        <p:txBody>
          <a:bodyPr/>
          <a:lstStyle/>
          <a:p>
            <a:r>
              <a:rPr lang="en-GB" sz="3600" b="1" i="0" u="none" strike="noStrike" dirty="0">
                <a:solidFill>
                  <a:srgbClr val="000000"/>
                </a:solidFill>
                <a:effectLst/>
                <a:latin typeface="+mn-lt"/>
              </a:rPr>
              <a:t>Brand Management</a:t>
            </a:r>
            <a:endParaRPr lang="en-GB" sz="3600" b="1" dirty="0">
              <a:latin typeface="+mn-lt"/>
            </a:endParaRPr>
          </a:p>
        </p:txBody>
      </p:sp>
      <p:sp>
        <p:nvSpPr>
          <p:cNvPr id="3" name="Content Placeholder 2">
            <a:extLst>
              <a:ext uri="{FF2B5EF4-FFF2-40B4-BE49-F238E27FC236}">
                <a16:creationId xmlns:a16="http://schemas.microsoft.com/office/drawing/2014/main" id="{1C953D42-AADF-62BB-A0AF-FDB442B31B75}"/>
              </a:ext>
            </a:extLst>
          </p:cNvPr>
          <p:cNvSpPr>
            <a:spLocks noGrp="1"/>
          </p:cNvSpPr>
          <p:nvPr>
            <p:ph idx="1"/>
          </p:nvPr>
        </p:nvSpPr>
        <p:spPr/>
        <p:txBody>
          <a:bodyPr/>
          <a:lstStyle/>
          <a:p>
            <a:r>
              <a:rPr lang="en-GB" sz="2800" b="1" i="0" u="none" strike="noStrike" dirty="0">
                <a:solidFill>
                  <a:srgbClr val="000000"/>
                </a:solidFill>
                <a:effectLst/>
              </a:rPr>
              <a:t>Brand management</a:t>
            </a:r>
            <a:r>
              <a:rPr lang="en-GB" sz="2800" b="0" i="0" u="none" strike="noStrike" dirty="0">
                <a:solidFill>
                  <a:srgbClr val="000000"/>
                </a:solidFill>
                <a:effectLst/>
              </a:rPr>
              <a:t> is the process of </a:t>
            </a:r>
            <a:r>
              <a:rPr lang="en-GB" sz="2800" b="1" i="0" u="none" strike="noStrike" dirty="0">
                <a:solidFill>
                  <a:srgbClr val="000000"/>
                </a:solidFill>
                <a:effectLst/>
              </a:rPr>
              <a:t>creating</a:t>
            </a:r>
            <a:r>
              <a:rPr lang="en-GB" sz="2800" b="0" i="0" u="none" strike="noStrike" dirty="0">
                <a:solidFill>
                  <a:srgbClr val="000000"/>
                </a:solidFill>
                <a:effectLst/>
              </a:rPr>
              <a:t>, </a:t>
            </a:r>
            <a:r>
              <a:rPr lang="en-GB" sz="2800" b="1" i="0" u="none" strike="noStrike" dirty="0">
                <a:solidFill>
                  <a:srgbClr val="000000"/>
                </a:solidFill>
                <a:effectLst/>
              </a:rPr>
              <a:t>maintaining</a:t>
            </a:r>
            <a:r>
              <a:rPr lang="en-GB" sz="2800" b="0" i="0" u="none" strike="noStrike" dirty="0">
                <a:solidFill>
                  <a:srgbClr val="000000"/>
                </a:solidFill>
                <a:effectLst/>
              </a:rPr>
              <a:t>, and </a:t>
            </a:r>
            <a:r>
              <a:rPr lang="en-GB" sz="2800" b="1" i="0" u="none" strike="noStrike" dirty="0">
                <a:solidFill>
                  <a:srgbClr val="000000"/>
                </a:solidFill>
                <a:effectLst/>
              </a:rPr>
              <a:t>improving</a:t>
            </a:r>
            <a:r>
              <a:rPr lang="en-GB" sz="2800" b="0" i="0" u="none" strike="noStrike" dirty="0">
                <a:solidFill>
                  <a:srgbClr val="000000"/>
                </a:solidFill>
                <a:effectLst/>
              </a:rPr>
              <a:t> a </a:t>
            </a:r>
            <a:r>
              <a:rPr lang="en-GB" sz="2800" b="1" i="0" u="none" strike="noStrike" dirty="0">
                <a:solidFill>
                  <a:srgbClr val="000000"/>
                </a:solidFill>
                <a:effectLst/>
              </a:rPr>
              <a:t>brand’s identity</a:t>
            </a:r>
            <a:r>
              <a:rPr lang="en-GB" sz="2800" b="0" i="0" u="none" strike="noStrike" dirty="0">
                <a:solidFill>
                  <a:srgbClr val="000000"/>
                </a:solidFill>
                <a:effectLst/>
              </a:rPr>
              <a:t>, </a:t>
            </a:r>
            <a:r>
              <a:rPr lang="en-GB" sz="2800" b="1" i="0" u="none" strike="noStrike" dirty="0">
                <a:solidFill>
                  <a:srgbClr val="000000"/>
                </a:solidFill>
                <a:effectLst/>
              </a:rPr>
              <a:t>reputation</a:t>
            </a:r>
            <a:r>
              <a:rPr lang="en-GB" sz="2800" b="0" i="0" u="none" strike="noStrike" dirty="0">
                <a:solidFill>
                  <a:srgbClr val="000000"/>
                </a:solidFill>
                <a:effectLst/>
              </a:rPr>
              <a:t>, and </a:t>
            </a:r>
            <a:r>
              <a:rPr lang="en-GB" sz="2800" b="1" i="0" u="none" strike="noStrike" dirty="0">
                <a:solidFill>
                  <a:srgbClr val="000000"/>
                </a:solidFill>
                <a:effectLst/>
              </a:rPr>
              <a:t>value</a:t>
            </a:r>
            <a:r>
              <a:rPr lang="en-GB" sz="2800" b="0" i="0" u="none" strike="noStrike" dirty="0">
                <a:solidFill>
                  <a:srgbClr val="000000"/>
                </a:solidFill>
                <a:effectLst/>
              </a:rPr>
              <a:t> over time. </a:t>
            </a:r>
          </a:p>
          <a:p>
            <a:r>
              <a:rPr lang="en-GB" sz="2800" b="0" i="0" u="none" strike="noStrike" dirty="0">
                <a:solidFill>
                  <a:srgbClr val="000000"/>
                </a:solidFill>
                <a:effectLst/>
              </a:rPr>
              <a:t>It involves strategies to shape consumer perceptions, build loyalty, and enhance brand equity. </a:t>
            </a:r>
          </a:p>
        </p:txBody>
      </p:sp>
      <p:sp>
        <p:nvSpPr>
          <p:cNvPr id="4" name="Date Placeholder 3">
            <a:extLst>
              <a:ext uri="{FF2B5EF4-FFF2-40B4-BE49-F238E27FC236}">
                <a16:creationId xmlns:a16="http://schemas.microsoft.com/office/drawing/2014/main" id="{CE351B6A-9216-714F-2C35-FDF11D2D9F02}"/>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571BFDFC-1D56-ACE5-274D-8BD8F1FB699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2052" name="Picture 4" descr="Brand Matters' marketing consulting ...">
            <a:extLst>
              <a:ext uri="{FF2B5EF4-FFF2-40B4-BE49-F238E27FC236}">
                <a16:creationId xmlns:a16="http://schemas.microsoft.com/office/drawing/2014/main" id="{DA1BB859-C555-0255-193C-01AFC8AACD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3894954"/>
            <a:ext cx="2304256" cy="1725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71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50212D-BBA1-7568-14C0-C129FBED40D4}"/>
              </a:ext>
            </a:extLst>
          </p:cNvPr>
          <p:cNvSpPr>
            <a:spLocks noGrp="1"/>
          </p:cNvSpPr>
          <p:nvPr>
            <p:ph idx="1"/>
          </p:nvPr>
        </p:nvSpPr>
        <p:spPr>
          <a:xfrm>
            <a:off x="137696" y="2608312"/>
            <a:ext cx="4114800" cy="3917032"/>
          </a:xfrm>
        </p:spPr>
        <p:txBody>
          <a:bodyPr/>
          <a:lstStyle/>
          <a:p>
            <a:pPr marL="457200" indent="-457200">
              <a:buFont typeface="+mj-lt"/>
              <a:buAutoNum type="arabicPeriod"/>
            </a:pPr>
            <a:r>
              <a:rPr lang="en-GB" sz="2400" b="1" dirty="0">
                <a:solidFill>
                  <a:schemeClr val="tx1">
                    <a:lumMod val="95000"/>
                    <a:lumOff val="5000"/>
                  </a:schemeClr>
                </a:solidFill>
              </a:rPr>
              <a:t>BRAND IMAGE</a:t>
            </a:r>
          </a:p>
          <a:p>
            <a:pPr marL="457200" indent="-457200">
              <a:buFont typeface="+mj-lt"/>
              <a:buAutoNum type="arabicPeriod"/>
            </a:pPr>
            <a:r>
              <a:rPr lang="en-GB" sz="2400" b="1" dirty="0">
                <a:solidFill>
                  <a:srgbClr val="FF0000"/>
                </a:solidFill>
              </a:rPr>
              <a:t>BRAND IDENTITY</a:t>
            </a:r>
          </a:p>
          <a:p>
            <a:pPr marL="457200" indent="-457200">
              <a:buFont typeface="+mj-lt"/>
              <a:buAutoNum type="arabicPeriod"/>
            </a:pPr>
            <a:r>
              <a:rPr lang="en-GB" sz="2400" b="1" dirty="0">
                <a:solidFill>
                  <a:schemeClr val="accent4">
                    <a:lumMod val="75000"/>
                  </a:schemeClr>
                </a:solidFill>
              </a:rPr>
              <a:t>BRAND PROMISE</a:t>
            </a:r>
          </a:p>
          <a:p>
            <a:pPr marL="457200" indent="-457200">
              <a:buFont typeface="+mj-lt"/>
              <a:buAutoNum type="arabicPeriod"/>
            </a:pPr>
            <a:r>
              <a:rPr lang="en-GB" sz="2400" b="1" dirty="0">
                <a:solidFill>
                  <a:schemeClr val="accent3">
                    <a:lumMod val="50000"/>
                  </a:schemeClr>
                </a:solidFill>
              </a:rPr>
              <a:t>BRAND KNOWLEDGE</a:t>
            </a:r>
          </a:p>
          <a:p>
            <a:pPr marL="457200" indent="-457200">
              <a:buFont typeface="+mj-lt"/>
              <a:buAutoNum type="arabicPeriod"/>
            </a:pPr>
            <a:r>
              <a:rPr lang="en-GB" sz="2400" b="1" dirty="0">
                <a:solidFill>
                  <a:schemeClr val="accent1">
                    <a:lumMod val="50000"/>
                  </a:schemeClr>
                </a:solidFill>
              </a:rPr>
              <a:t>BRAND EQUITY</a:t>
            </a:r>
            <a:br>
              <a:rPr lang="en-GB" dirty="0"/>
            </a:br>
            <a:br>
              <a:rPr lang="en-GB" dirty="0"/>
            </a:br>
            <a:endParaRPr lang="en-GB" dirty="0"/>
          </a:p>
        </p:txBody>
      </p:sp>
      <p:sp>
        <p:nvSpPr>
          <p:cNvPr id="4" name="Date Placeholder 3">
            <a:extLst>
              <a:ext uri="{FF2B5EF4-FFF2-40B4-BE49-F238E27FC236}">
                <a16:creationId xmlns:a16="http://schemas.microsoft.com/office/drawing/2014/main" id="{440F22B3-720A-1626-FB97-9CAEA6748F91}"/>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D2CF62E5-6CA7-667F-E01F-E162C039242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8" name="TextBox 7">
            <a:extLst>
              <a:ext uri="{FF2B5EF4-FFF2-40B4-BE49-F238E27FC236}">
                <a16:creationId xmlns:a16="http://schemas.microsoft.com/office/drawing/2014/main" id="{93A63CDA-1843-DE1F-FA77-BF5CE6AB5547}"/>
              </a:ext>
            </a:extLst>
          </p:cNvPr>
          <p:cNvSpPr txBox="1"/>
          <p:nvPr/>
        </p:nvSpPr>
        <p:spPr>
          <a:xfrm>
            <a:off x="4644008" y="2061423"/>
            <a:ext cx="4114800" cy="4031873"/>
          </a:xfrm>
          <a:prstGeom prst="rect">
            <a:avLst/>
          </a:prstGeom>
          <a:noFill/>
        </p:spPr>
        <p:txBody>
          <a:bodyPr wrap="square">
            <a:spAutoFit/>
          </a:bodyPr>
          <a:lstStyle/>
          <a:p>
            <a:pPr marL="457200" indent="-457200">
              <a:buFont typeface="+mj-lt"/>
              <a:buAutoNum type="alphaUcPeriod"/>
            </a:pPr>
            <a:r>
              <a:rPr lang="en-GB" sz="2000" dirty="0"/>
              <a:t>Consumer awareness and associations with a brand.</a:t>
            </a:r>
          </a:p>
          <a:p>
            <a:pPr marL="457200" indent="-457200">
              <a:buFont typeface="+mj-lt"/>
              <a:buAutoNum type="alphaUcPeriod"/>
            </a:pPr>
            <a:r>
              <a:rPr lang="en-GB" sz="2000" dirty="0"/>
              <a:t>The brand’s value.</a:t>
            </a:r>
          </a:p>
          <a:p>
            <a:pPr marL="457200" indent="-457200">
              <a:buFont typeface="+mj-lt"/>
              <a:buAutoNum type="alphaUcPeriod"/>
            </a:pPr>
            <a:r>
              <a:rPr lang="en-GB" sz="2000" dirty="0"/>
              <a:t>The commitment a brand makes to customers.</a:t>
            </a:r>
          </a:p>
          <a:p>
            <a:pPr marL="457200" indent="-457200">
              <a:buFont typeface="+mj-lt"/>
              <a:buAutoNum type="alphaUcPeriod"/>
            </a:pPr>
            <a:r>
              <a:rPr lang="en-GB" sz="2000" dirty="0"/>
              <a:t>How consumers perceive a brand based on experiences and associations.</a:t>
            </a:r>
          </a:p>
          <a:p>
            <a:pPr marL="457200" indent="-457200">
              <a:buFont typeface="+mj-lt"/>
              <a:buAutoNum type="alphaUcPeriod"/>
            </a:pPr>
            <a:r>
              <a:rPr lang="en-GB" sz="2000" dirty="0"/>
              <a:t>The visual and verbal elements that a company creates to represent itself.</a:t>
            </a:r>
          </a:p>
          <a:p>
            <a:endParaRPr lang="en-GB" dirty="0"/>
          </a:p>
          <a:p>
            <a:endParaRPr lang="en-GB" dirty="0"/>
          </a:p>
        </p:txBody>
      </p:sp>
      <p:sp>
        <p:nvSpPr>
          <p:cNvPr id="10" name="Call-out: Double Bent Line with Border and Accent Bar 9">
            <a:extLst>
              <a:ext uri="{FF2B5EF4-FFF2-40B4-BE49-F238E27FC236}">
                <a16:creationId xmlns:a16="http://schemas.microsoft.com/office/drawing/2014/main" id="{D698CEDD-2A4E-1522-C2CE-56203E8C7568}"/>
              </a:ext>
            </a:extLst>
          </p:cNvPr>
          <p:cNvSpPr/>
          <p:nvPr/>
        </p:nvSpPr>
        <p:spPr>
          <a:xfrm>
            <a:off x="4355976" y="188487"/>
            <a:ext cx="4032448" cy="1584329"/>
          </a:xfrm>
          <a:prstGeom prst="accentBorderCallout3">
            <a:avLst>
              <a:gd name="adj1" fmla="val 18750"/>
              <a:gd name="adj2" fmla="val -8333"/>
              <a:gd name="adj3" fmla="val 19357"/>
              <a:gd name="adj4" fmla="val -21202"/>
              <a:gd name="adj5" fmla="val 19182"/>
              <a:gd name="adj6" fmla="val -67912"/>
              <a:gd name="adj7" fmla="val 145818"/>
              <a:gd name="adj8" fmla="val -97129"/>
            </a:avLst>
          </a:prstGeom>
        </p:spPr>
        <p:style>
          <a:lnRef idx="2">
            <a:schemeClr val="accent6"/>
          </a:lnRef>
          <a:fillRef idx="1">
            <a:schemeClr val="lt1"/>
          </a:fillRef>
          <a:effectRef idx="0">
            <a:schemeClr val="accent6"/>
          </a:effectRef>
          <a:fontRef idx="minor">
            <a:schemeClr val="dk1"/>
          </a:fontRef>
        </p:style>
        <p:txBody>
          <a:bodyPr rtlCol="0" anchor="ctr"/>
          <a:lstStyle/>
          <a:p>
            <a:r>
              <a:rPr lang="en-GB" altLang="zh-CN" sz="2400" b="1" dirty="0">
                <a:solidFill>
                  <a:sysClr val="windowText" lastClr="000000"/>
                </a:solidFill>
                <a:latin typeface="+mn-ea"/>
                <a:cs typeface="Arial" panose="020B0604020202020204" pitchFamily="34" charset="0"/>
              </a:rPr>
              <a:t>Quick research then, </a:t>
            </a:r>
          </a:p>
          <a:p>
            <a:r>
              <a:rPr lang="en-GB" altLang="zh-CN" sz="2400" b="1" dirty="0">
                <a:solidFill>
                  <a:sysClr val="windowText" lastClr="000000"/>
                </a:solidFill>
                <a:latin typeface="+mn-ea"/>
                <a:cs typeface="Arial" panose="020B0604020202020204" pitchFamily="34" charset="0"/>
              </a:rPr>
              <a:t>Match the terms with their meanings</a:t>
            </a:r>
            <a:endParaRPr lang="en-GB" sz="2400" dirty="0"/>
          </a:p>
        </p:txBody>
      </p:sp>
    </p:spTree>
    <p:extLst>
      <p:ext uri="{BB962C8B-B14F-4D97-AF65-F5344CB8AC3E}">
        <p14:creationId xmlns:p14="http://schemas.microsoft.com/office/powerpoint/2010/main" val="1103075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BC7D4-D268-4D4D-938E-37823883F50E}"/>
              </a:ext>
            </a:extLst>
          </p:cNvPr>
          <p:cNvSpPr>
            <a:spLocks noGrp="1"/>
          </p:cNvSpPr>
          <p:nvPr>
            <p:ph type="title"/>
          </p:nvPr>
        </p:nvSpPr>
        <p:spPr/>
        <p:txBody>
          <a:bodyPr/>
          <a:lstStyle/>
          <a:p>
            <a:r>
              <a:rPr lang="en-GB" sz="3600" b="1" dirty="0"/>
              <a:t>Brand Identity versus Brand Image</a:t>
            </a:r>
          </a:p>
        </p:txBody>
      </p:sp>
      <p:sp>
        <p:nvSpPr>
          <p:cNvPr id="4" name="Date Placeholder 3">
            <a:extLst>
              <a:ext uri="{FF2B5EF4-FFF2-40B4-BE49-F238E27FC236}">
                <a16:creationId xmlns:a16="http://schemas.microsoft.com/office/drawing/2014/main" id="{73F6748E-DE7A-A7D7-66BE-4B220604FA3E}"/>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16FDBF26-568B-0DB6-6F63-02A281882C5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6" name="Picture 2" descr="brand image vs brand identity">
            <a:extLst>
              <a:ext uri="{FF2B5EF4-FFF2-40B4-BE49-F238E27FC236}">
                <a16:creationId xmlns:a16="http://schemas.microsoft.com/office/drawing/2014/main" id="{D390CCAD-48E4-7045-AFBF-82BBA3356D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19672" y="1457088"/>
            <a:ext cx="6191351" cy="4060144"/>
          </a:xfrm>
          <a:prstGeom prst="rect">
            <a:avLst/>
          </a:prstGeom>
          <a:solidFill>
            <a:srgbClr val="FFFFFF"/>
          </a:solidFill>
        </p:spPr>
      </p:pic>
    </p:spTree>
    <p:extLst>
      <p:ext uri="{BB962C8B-B14F-4D97-AF65-F5344CB8AC3E}">
        <p14:creationId xmlns:p14="http://schemas.microsoft.com/office/powerpoint/2010/main" val="215390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lor emotion guide with brand examples">
            <a:extLst>
              <a:ext uri="{FF2B5EF4-FFF2-40B4-BE49-F238E27FC236}">
                <a16:creationId xmlns:a16="http://schemas.microsoft.com/office/drawing/2014/main" id="{E518266A-A15F-A188-E08A-B2360A37C1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32656"/>
            <a:ext cx="5976664" cy="5240146"/>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8858932C-070C-5C60-5C72-E414A6E72844}"/>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ACD4F3CB-28DE-10F2-9BAB-35189B5D8BD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2" name="TextBox 1">
            <a:extLst>
              <a:ext uri="{FF2B5EF4-FFF2-40B4-BE49-F238E27FC236}">
                <a16:creationId xmlns:a16="http://schemas.microsoft.com/office/drawing/2014/main" id="{B74E586B-7467-4567-090A-F1F952CD9521}"/>
              </a:ext>
            </a:extLst>
          </p:cNvPr>
          <p:cNvSpPr txBox="1"/>
          <p:nvPr/>
        </p:nvSpPr>
        <p:spPr>
          <a:xfrm>
            <a:off x="6372200" y="5236722"/>
            <a:ext cx="2399118" cy="369332"/>
          </a:xfrm>
          <a:prstGeom prst="rect">
            <a:avLst/>
          </a:prstGeom>
          <a:noFill/>
        </p:spPr>
        <p:txBody>
          <a:bodyPr wrap="none" rtlCol="0">
            <a:spAutoFit/>
          </a:bodyPr>
          <a:lstStyle/>
          <a:p>
            <a:r>
              <a:rPr lang="en-US" altLang="en-US" dirty="0"/>
              <a:t>Source: </a:t>
            </a:r>
            <a:r>
              <a:rPr lang="en-US" altLang="en-US" dirty="0">
                <a:hlinkClick r:id="rId3"/>
              </a:rPr>
              <a:t>James Taylor</a:t>
            </a:r>
            <a:endParaRPr lang="en-GB" dirty="0"/>
          </a:p>
        </p:txBody>
      </p:sp>
    </p:spTree>
    <p:extLst>
      <p:ext uri="{BB962C8B-B14F-4D97-AF65-F5344CB8AC3E}">
        <p14:creationId xmlns:p14="http://schemas.microsoft.com/office/powerpoint/2010/main" val="541701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A6C7-2FD4-47DF-FC67-08542A458BFB}"/>
              </a:ext>
            </a:extLst>
          </p:cNvPr>
          <p:cNvSpPr>
            <a:spLocks noGrp="1"/>
          </p:cNvSpPr>
          <p:nvPr>
            <p:ph type="title"/>
          </p:nvPr>
        </p:nvSpPr>
        <p:spPr/>
        <p:txBody>
          <a:bodyPr/>
          <a:lstStyle/>
          <a:p>
            <a:r>
              <a:rPr lang="en-GB" sz="3600" b="1" dirty="0"/>
              <a:t>Brand Value</a:t>
            </a:r>
          </a:p>
        </p:txBody>
      </p:sp>
      <p:sp>
        <p:nvSpPr>
          <p:cNvPr id="3" name="Content Placeholder 2">
            <a:extLst>
              <a:ext uri="{FF2B5EF4-FFF2-40B4-BE49-F238E27FC236}">
                <a16:creationId xmlns:a16="http://schemas.microsoft.com/office/drawing/2014/main" id="{02E7A19B-75BC-C0F1-4DEE-C681C3149AEB}"/>
              </a:ext>
            </a:extLst>
          </p:cNvPr>
          <p:cNvSpPr>
            <a:spLocks noGrp="1"/>
          </p:cNvSpPr>
          <p:nvPr>
            <p:ph idx="1"/>
          </p:nvPr>
        </p:nvSpPr>
        <p:spPr/>
        <p:txBody>
          <a:bodyPr/>
          <a:lstStyle/>
          <a:p>
            <a:pPr marL="0" indent="0">
              <a:buNone/>
            </a:pPr>
            <a:r>
              <a:rPr lang="en-GB" sz="2800" dirty="0"/>
              <a:t>According to </a:t>
            </a:r>
            <a:r>
              <a:rPr lang="en-GB" sz="2800" dirty="0">
                <a:effectLst/>
                <a:cs typeface="Arial" panose="020B0604020202020204" pitchFamily="34" charset="0"/>
              </a:rPr>
              <a:t>Kotler et al., a</a:t>
            </a:r>
            <a:r>
              <a:rPr lang="en-GB" sz="2800" dirty="0"/>
              <a:t> brand's value is encapsulated by two fundamental concepts (2021</a:t>
            </a:r>
            <a:r>
              <a:rPr lang="en-GB" sz="2800" dirty="0">
                <a:effectLst/>
                <a:cs typeface="Arial" panose="020B0604020202020204" pitchFamily="34" charset="0"/>
              </a:rPr>
              <a:t>)</a:t>
            </a:r>
            <a:r>
              <a:rPr lang="en-GB" sz="2800" dirty="0"/>
              <a:t>:</a:t>
            </a:r>
          </a:p>
          <a:p>
            <a:r>
              <a:rPr lang="en-GB" sz="2800" b="1" dirty="0"/>
              <a:t>Brand equity </a:t>
            </a:r>
          </a:p>
          <a:p>
            <a:r>
              <a:rPr lang="en-GB" sz="2800" b="1" dirty="0"/>
              <a:t>Brand power, </a:t>
            </a:r>
            <a:r>
              <a:rPr lang="en-GB" sz="2800" dirty="0"/>
              <a:t>also referred to as </a:t>
            </a:r>
            <a:r>
              <a:rPr lang="en-GB" sz="2800" b="1" dirty="0"/>
              <a:t>Customer-Based Brand Equity</a:t>
            </a:r>
          </a:p>
        </p:txBody>
      </p:sp>
      <p:sp>
        <p:nvSpPr>
          <p:cNvPr id="4" name="Date Placeholder 3">
            <a:extLst>
              <a:ext uri="{FF2B5EF4-FFF2-40B4-BE49-F238E27FC236}">
                <a16:creationId xmlns:a16="http://schemas.microsoft.com/office/drawing/2014/main" id="{00EF7A3D-3298-C6E8-0BA8-1ED08F2548BC}"/>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1BE7A0D3-EA14-BD41-48A8-8AF7147B869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649331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80B02-0CED-E660-B8D5-BB5F25C9CF24}"/>
              </a:ext>
            </a:extLst>
          </p:cNvPr>
          <p:cNvSpPr>
            <a:spLocks noGrp="1"/>
          </p:cNvSpPr>
          <p:nvPr>
            <p:ph type="title"/>
          </p:nvPr>
        </p:nvSpPr>
        <p:spPr>
          <a:xfrm>
            <a:off x="457200" y="274638"/>
            <a:ext cx="8229600" cy="1143000"/>
          </a:xfrm>
        </p:spPr>
        <p:txBody>
          <a:bodyPr wrap="square" anchor="ctr">
            <a:normAutofit/>
          </a:bodyPr>
          <a:lstStyle/>
          <a:p>
            <a:r>
              <a:rPr lang="en-GB" sz="3600" b="1" dirty="0"/>
              <a:t>Brand Equity</a:t>
            </a:r>
          </a:p>
        </p:txBody>
      </p:sp>
      <p:sp>
        <p:nvSpPr>
          <p:cNvPr id="3" name="Content Placeholder 2">
            <a:extLst>
              <a:ext uri="{FF2B5EF4-FFF2-40B4-BE49-F238E27FC236}">
                <a16:creationId xmlns:a16="http://schemas.microsoft.com/office/drawing/2014/main" id="{26C4C9A8-B559-DF4D-B479-A221EA68F006}"/>
              </a:ext>
            </a:extLst>
          </p:cNvPr>
          <p:cNvSpPr>
            <a:spLocks noGrp="1"/>
          </p:cNvSpPr>
          <p:nvPr>
            <p:ph sz="half" idx="1"/>
          </p:nvPr>
        </p:nvSpPr>
        <p:spPr>
          <a:xfrm>
            <a:off x="457200" y="1600201"/>
            <a:ext cx="5050904" cy="3989040"/>
          </a:xfrm>
        </p:spPr>
        <p:txBody>
          <a:bodyPr wrap="square" anchor="t">
            <a:normAutofit/>
          </a:bodyPr>
          <a:lstStyle/>
          <a:p>
            <a:pPr>
              <a:lnSpc>
                <a:spcPct val="90000"/>
              </a:lnSpc>
            </a:pPr>
            <a:r>
              <a:rPr lang="en-GB" sz="2400" b="1" i="0" u="none" strike="noStrike" dirty="0">
                <a:effectLst/>
              </a:rPr>
              <a:t>Brand equity </a:t>
            </a:r>
            <a:r>
              <a:rPr lang="en-GB" sz="2400" b="0" i="0" u="none" strike="noStrike" dirty="0">
                <a:effectLst/>
              </a:rPr>
              <a:t>is the additional value a brand gives to a product or service beyond its inherent quality (Farquhar, 1989). </a:t>
            </a:r>
          </a:p>
          <a:p>
            <a:pPr>
              <a:lnSpc>
                <a:spcPct val="90000"/>
              </a:lnSpc>
            </a:pPr>
            <a:r>
              <a:rPr lang="en-GB" sz="2400" b="0" i="0" u="none" strike="noStrike" dirty="0">
                <a:effectLst/>
              </a:rPr>
              <a:t>Strong brand equity allows businesses to charge </a:t>
            </a:r>
            <a:r>
              <a:rPr lang="en-GB" sz="2400" b="1" i="0" u="none" strike="noStrike" dirty="0">
                <a:effectLst/>
              </a:rPr>
              <a:t>premium prices</a:t>
            </a:r>
            <a:r>
              <a:rPr lang="en-GB" sz="2400" b="0" i="0" u="none" strike="noStrike" dirty="0">
                <a:effectLst/>
              </a:rPr>
              <a:t>, </a:t>
            </a:r>
            <a:r>
              <a:rPr lang="en-GB" sz="2400" b="1" i="0" u="none" strike="noStrike" dirty="0">
                <a:effectLst/>
              </a:rPr>
              <a:t>reduce supplier costs</a:t>
            </a:r>
            <a:r>
              <a:rPr lang="en-GB" sz="2400" b="0" i="0" u="none" strike="noStrike" dirty="0">
                <a:effectLst/>
              </a:rPr>
              <a:t>, and increase profit margins, making the brand a key driver of financial returns (</a:t>
            </a:r>
            <a:r>
              <a:rPr lang="en-GB" sz="2400" dirty="0" err="1">
                <a:effectLst/>
              </a:rPr>
              <a:t>Lalaounis</a:t>
            </a:r>
            <a:r>
              <a:rPr lang="en-GB" sz="2400" dirty="0">
                <a:effectLst/>
              </a:rPr>
              <a:t>, 2020)</a:t>
            </a:r>
            <a:r>
              <a:rPr lang="en-GB" sz="2400" b="0" i="0" u="none" strike="noStrike" dirty="0">
                <a:effectLst/>
              </a:rPr>
              <a:t>.</a:t>
            </a:r>
            <a:endParaRPr lang="en-GB" sz="2400" dirty="0"/>
          </a:p>
        </p:txBody>
      </p:sp>
      <p:pic>
        <p:nvPicPr>
          <p:cNvPr id="7" name="Picture 6" descr="A couple of coffee cups with price tags&#10;&#10;Description automatically generated">
            <a:extLst>
              <a:ext uri="{FF2B5EF4-FFF2-40B4-BE49-F238E27FC236}">
                <a16:creationId xmlns:a16="http://schemas.microsoft.com/office/drawing/2014/main" id="{CE217596-74FF-3962-2071-AACF34207F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2160" y="2208477"/>
            <a:ext cx="2704020" cy="2156627"/>
          </a:xfrm>
          <a:prstGeom prst="rect">
            <a:avLst/>
          </a:prstGeom>
          <a:noFill/>
        </p:spPr>
      </p:pic>
      <p:sp>
        <p:nvSpPr>
          <p:cNvPr id="4" name="Date Placeholder 3">
            <a:extLst>
              <a:ext uri="{FF2B5EF4-FFF2-40B4-BE49-F238E27FC236}">
                <a16:creationId xmlns:a16="http://schemas.microsoft.com/office/drawing/2014/main" id="{A8907FA6-8E55-53BE-62E3-CF773E74E28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20/07/2025</a:t>
            </a:fld>
            <a:endParaRPr lang="en-GB" altLang="en-US" sz="900"/>
          </a:p>
        </p:txBody>
      </p:sp>
      <p:sp>
        <p:nvSpPr>
          <p:cNvPr id="5" name="Slide Number Placeholder 4">
            <a:extLst>
              <a:ext uri="{FF2B5EF4-FFF2-40B4-BE49-F238E27FC236}">
                <a16:creationId xmlns:a16="http://schemas.microsoft.com/office/drawing/2014/main" id="{13843F5D-66CF-8CC0-2803-B1EC4FA2247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4016892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1D730-0576-6E24-F428-70F6E211CA60}"/>
              </a:ext>
            </a:extLst>
          </p:cNvPr>
          <p:cNvSpPr>
            <a:spLocks noGrp="1"/>
          </p:cNvSpPr>
          <p:nvPr>
            <p:ph type="title"/>
          </p:nvPr>
        </p:nvSpPr>
        <p:spPr/>
        <p:txBody>
          <a:bodyPr/>
          <a:lstStyle/>
          <a:p>
            <a:r>
              <a:rPr lang="en-GB" sz="3600" b="1" dirty="0"/>
              <a:t>Brand Power</a:t>
            </a:r>
          </a:p>
        </p:txBody>
      </p:sp>
      <p:sp>
        <p:nvSpPr>
          <p:cNvPr id="3" name="Content Placeholder 2">
            <a:extLst>
              <a:ext uri="{FF2B5EF4-FFF2-40B4-BE49-F238E27FC236}">
                <a16:creationId xmlns:a16="http://schemas.microsoft.com/office/drawing/2014/main" id="{B59ABEF3-1A72-DFE5-4512-66137AB6F99C}"/>
              </a:ext>
            </a:extLst>
          </p:cNvPr>
          <p:cNvSpPr>
            <a:spLocks noGrp="1"/>
          </p:cNvSpPr>
          <p:nvPr>
            <p:ph idx="1"/>
          </p:nvPr>
        </p:nvSpPr>
        <p:spPr/>
        <p:txBody>
          <a:bodyPr/>
          <a:lstStyle/>
          <a:p>
            <a:r>
              <a:rPr lang="en-GB" sz="2800" b="1" dirty="0"/>
              <a:t>Brand Power (Customer-Based Brand Equity) is</a:t>
            </a:r>
            <a:r>
              <a:rPr lang="en-GB" sz="2800" dirty="0"/>
              <a:t> the additional value a brand brings to a product or service.</a:t>
            </a:r>
          </a:p>
          <a:p>
            <a:r>
              <a:rPr lang="en-GB" sz="2800" dirty="0"/>
              <a:t>It shapes how customers perceive, feel about, and interact with the brand.</a:t>
            </a:r>
          </a:p>
        </p:txBody>
      </p:sp>
      <p:sp>
        <p:nvSpPr>
          <p:cNvPr id="4" name="Date Placeholder 3">
            <a:extLst>
              <a:ext uri="{FF2B5EF4-FFF2-40B4-BE49-F238E27FC236}">
                <a16:creationId xmlns:a16="http://schemas.microsoft.com/office/drawing/2014/main" id="{F1D64BEB-4552-7425-BBCF-62F7E0CD1A2B}"/>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7A4BE9E2-78F7-2A51-CF7A-5E11FAEEC379}"/>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6" name="Picture 5" descr="A black and yellow symbol with a black text&#10;&#10;Description automatically generated">
            <a:extLst>
              <a:ext uri="{FF2B5EF4-FFF2-40B4-BE49-F238E27FC236}">
                <a16:creationId xmlns:a16="http://schemas.microsoft.com/office/drawing/2014/main" id="{6B8EB1B5-8D18-08F7-5BEF-0C786C82CD8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60232" y="3558717"/>
            <a:ext cx="1224136" cy="1964481"/>
          </a:xfrm>
          <a:prstGeom prst="rect">
            <a:avLst/>
          </a:prstGeom>
        </p:spPr>
      </p:pic>
    </p:spTree>
    <p:extLst>
      <p:ext uri="{BB962C8B-B14F-4D97-AF65-F5344CB8AC3E}">
        <p14:creationId xmlns:p14="http://schemas.microsoft.com/office/powerpoint/2010/main" val="3881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E3DA4-058A-D125-81F2-FAE2A2944CFE}"/>
              </a:ext>
            </a:extLst>
          </p:cNvPr>
          <p:cNvSpPr>
            <a:spLocks noGrp="1"/>
          </p:cNvSpPr>
          <p:nvPr>
            <p:ph type="title"/>
          </p:nvPr>
        </p:nvSpPr>
        <p:spPr/>
        <p:txBody>
          <a:bodyPr/>
          <a:lstStyle/>
          <a:p>
            <a:r>
              <a:rPr lang="en-GB" sz="3600" b="1" dirty="0"/>
              <a:t>Customer-based Brand Equity Pyramid Model</a:t>
            </a:r>
          </a:p>
        </p:txBody>
      </p:sp>
      <p:pic>
        <p:nvPicPr>
          <p:cNvPr id="7" name="Content Placeholder 6" descr="A diagram of brand's components&#10;&#10;Description automatically generated">
            <a:extLst>
              <a:ext uri="{FF2B5EF4-FFF2-40B4-BE49-F238E27FC236}">
                <a16:creationId xmlns:a16="http://schemas.microsoft.com/office/drawing/2014/main" id="{19D96CC9-7F5C-917C-53B1-EB664D1AC8C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428553"/>
            <a:ext cx="4340044" cy="3011137"/>
          </a:xfrm>
        </p:spPr>
      </p:pic>
      <p:sp>
        <p:nvSpPr>
          <p:cNvPr id="4" name="Date Placeholder 3">
            <a:extLst>
              <a:ext uri="{FF2B5EF4-FFF2-40B4-BE49-F238E27FC236}">
                <a16:creationId xmlns:a16="http://schemas.microsoft.com/office/drawing/2014/main" id="{2860093D-14A0-55A9-EFAD-B174665B6606}"/>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85F229CF-9DFB-8B6A-9D07-59CF027CE49C}"/>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8" name="TextBox 7">
            <a:extLst>
              <a:ext uri="{FF2B5EF4-FFF2-40B4-BE49-F238E27FC236}">
                <a16:creationId xmlns:a16="http://schemas.microsoft.com/office/drawing/2014/main" id="{1ECBBF0B-61EF-F8A8-01D4-CCEA021D0941}"/>
              </a:ext>
            </a:extLst>
          </p:cNvPr>
          <p:cNvSpPr txBox="1"/>
          <p:nvPr/>
        </p:nvSpPr>
        <p:spPr>
          <a:xfrm>
            <a:off x="1415700" y="4365104"/>
            <a:ext cx="1616148" cy="307777"/>
          </a:xfrm>
          <a:prstGeom prst="rect">
            <a:avLst/>
          </a:prstGeom>
          <a:noFill/>
        </p:spPr>
        <p:txBody>
          <a:bodyPr wrap="none" rtlCol="0">
            <a:spAutoFit/>
          </a:bodyPr>
          <a:lstStyle/>
          <a:p>
            <a:r>
              <a:rPr lang="en-GB" sz="1400" dirty="0">
                <a:effectLst/>
                <a:latin typeface="+mn-lt"/>
                <a:cs typeface="Arial" panose="020B0604020202020204" pitchFamily="34" charset="0"/>
              </a:rPr>
              <a:t>(</a:t>
            </a:r>
            <a:r>
              <a:rPr lang="en-GB" sz="1400" dirty="0" err="1">
                <a:effectLst/>
                <a:latin typeface="+mn-lt"/>
                <a:cs typeface="Arial" panose="020B0604020202020204" pitchFamily="34" charset="0"/>
              </a:rPr>
              <a:t>Lalaounis</a:t>
            </a:r>
            <a:r>
              <a:rPr lang="en-GB" sz="1400" dirty="0">
                <a:effectLst/>
                <a:latin typeface="+mn-lt"/>
                <a:cs typeface="Arial" panose="020B0604020202020204" pitchFamily="34" charset="0"/>
              </a:rPr>
              <a:t>, 2020) </a:t>
            </a:r>
            <a:endParaRPr lang="en-GB" sz="1400" dirty="0">
              <a:latin typeface="+mn-lt"/>
            </a:endParaRPr>
          </a:p>
        </p:txBody>
      </p:sp>
      <p:pic>
        <p:nvPicPr>
          <p:cNvPr id="3" name="图片 4" descr="图示&#10;&#10;已自动生成说明">
            <a:extLst>
              <a:ext uri="{FF2B5EF4-FFF2-40B4-BE49-F238E27FC236}">
                <a16:creationId xmlns:a16="http://schemas.microsoft.com/office/drawing/2014/main" id="{E4465D19-10FB-3CF7-650E-FF6A38E930DF}"/>
              </a:ext>
            </a:extLst>
          </p:cNvPr>
          <p:cNvPicPr>
            <a:picLocks noChangeAspect="1"/>
          </p:cNvPicPr>
          <p:nvPr/>
        </p:nvPicPr>
        <p:blipFill>
          <a:blip r:embed="rId4"/>
          <a:stretch>
            <a:fillRect/>
          </a:stretch>
        </p:blipFill>
        <p:spPr>
          <a:xfrm>
            <a:off x="4416563" y="1772817"/>
            <a:ext cx="4727437" cy="3735106"/>
          </a:xfrm>
          <a:prstGeom prst="rect">
            <a:avLst/>
          </a:prstGeom>
        </p:spPr>
      </p:pic>
      <p:sp>
        <p:nvSpPr>
          <p:cNvPr id="10" name="Arrow: Left-Right 9">
            <a:extLst>
              <a:ext uri="{FF2B5EF4-FFF2-40B4-BE49-F238E27FC236}">
                <a16:creationId xmlns:a16="http://schemas.microsoft.com/office/drawing/2014/main" id="{2C9C85F1-463F-F349-FA6C-1339000773F9}"/>
              </a:ext>
            </a:extLst>
          </p:cNvPr>
          <p:cNvSpPr/>
          <p:nvPr/>
        </p:nvSpPr>
        <p:spPr>
          <a:xfrm>
            <a:off x="3963924" y="2577406"/>
            <a:ext cx="1216152" cy="484632"/>
          </a:xfrm>
          <a:prstGeom prst="lef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175155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DCB1-0AC8-CD6F-E252-EE2A91F0F37C}"/>
              </a:ext>
            </a:extLst>
          </p:cNvPr>
          <p:cNvSpPr>
            <a:spLocks noGrp="1"/>
          </p:cNvSpPr>
          <p:nvPr>
            <p:ph type="title"/>
          </p:nvPr>
        </p:nvSpPr>
        <p:spPr/>
        <p:txBody>
          <a:bodyPr/>
          <a:lstStyle/>
          <a:p>
            <a:r>
              <a:rPr lang="en-GB" sz="3600" b="1" dirty="0"/>
              <a:t>Brand Salience </a:t>
            </a:r>
            <a:br>
              <a:rPr lang="en-GB" sz="3600" b="1" dirty="0"/>
            </a:br>
            <a:r>
              <a:rPr lang="en-GB" sz="3600" b="1" dirty="0"/>
              <a:t>(Who are you?)</a:t>
            </a:r>
            <a:endParaRPr lang="en-GB" sz="3600" dirty="0"/>
          </a:p>
        </p:txBody>
      </p:sp>
      <p:sp>
        <p:nvSpPr>
          <p:cNvPr id="3" name="Content Placeholder 2">
            <a:extLst>
              <a:ext uri="{FF2B5EF4-FFF2-40B4-BE49-F238E27FC236}">
                <a16:creationId xmlns:a16="http://schemas.microsoft.com/office/drawing/2014/main" id="{3C1AA405-AB24-B8F4-733B-B73DB06F6FD6}"/>
              </a:ext>
            </a:extLst>
          </p:cNvPr>
          <p:cNvSpPr>
            <a:spLocks noGrp="1"/>
          </p:cNvSpPr>
          <p:nvPr>
            <p:ph idx="1"/>
          </p:nvPr>
        </p:nvSpPr>
        <p:spPr/>
        <p:txBody>
          <a:bodyPr/>
          <a:lstStyle/>
          <a:p>
            <a:r>
              <a:rPr lang="en-GB" sz="2400" b="1" dirty="0"/>
              <a:t>Brand salience </a:t>
            </a:r>
            <a:r>
              <a:rPr lang="en-GB" sz="2400" dirty="0"/>
              <a:t>is the first level in building brand equity, focusing on consumer awareness.</a:t>
            </a:r>
          </a:p>
          <a:p>
            <a:r>
              <a:rPr lang="en-GB" sz="2400" dirty="0"/>
              <a:t>To generate brand awareness, companies use a combination of </a:t>
            </a:r>
            <a:r>
              <a:rPr lang="en-GB" sz="2400" b="1" dirty="0"/>
              <a:t>Integrated Marketing Communications </a:t>
            </a:r>
            <a:r>
              <a:rPr lang="en-GB" sz="2400" dirty="0"/>
              <a:t>– traditional and digital marketing. </a:t>
            </a:r>
          </a:p>
          <a:p>
            <a:pPr lvl="1">
              <a:buFont typeface="Arial" panose="020B0604020202020204" pitchFamily="34" charset="0"/>
              <a:buChar char="•"/>
            </a:pPr>
            <a:r>
              <a:rPr lang="en-GB" sz="2400" b="1" i="0" u="none" strike="noStrike" dirty="0">
                <a:solidFill>
                  <a:srgbClr val="000000"/>
                </a:solidFill>
                <a:effectLst/>
              </a:rPr>
              <a:t>Example:</a:t>
            </a:r>
            <a:r>
              <a:rPr lang="en-GB" sz="2400" b="0" i="0" u="none" strike="noStrike" dirty="0">
                <a:solidFill>
                  <a:srgbClr val="000000"/>
                </a:solidFill>
                <a:effectLst/>
              </a:rPr>
              <a:t> Coca-Cola’s red and white logo and McDonald's golden arches are instantly recognisable worldwide.</a:t>
            </a:r>
          </a:p>
          <a:p>
            <a:endParaRPr lang="en-GB" sz="2800" dirty="0"/>
          </a:p>
          <a:p>
            <a:endParaRPr lang="en-GB" dirty="0"/>
          </a:p>
        </p:txBody>
      </p:sp>
      <p:sp>
        <p:nvSpPr>
          <p:cNvPr id="4" name="Date Placeholder 3">
            <a:extLst>
              <a:ext uri="{FF2B5EF4-FFF2-40B4-BE49-F238E27FC236}">
                <a16:creationId xmlns:a16="http://schemas.microsoft.com/office/drawing/2014/main" id="{B262D44A-DBF2-F3A2-B8D9-D9CEEE7638DF}"/>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ED8DE6E5-69C4-A359-5C8C-39854E06AE8F}"/>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2050" name="Picture 2">
            <a:extLst>
              <a:ext uri="{FF2B5EF4-FFF2-40B4-BE49-F238E27FC236}">
                <a16:creationId xmlns:a16="http://schemas.microsoft.com/office/drawing/2014/main" id="{ECC1D432-EA61-5B03-6F3E-24CB56D4E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146" y="348699"/>
            <a:ext cx="2011458" cy="63202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cDonald's Logo and symbol, meaning ...">
            <a:extLst>
              <a:ext uri="{FF2B5EF4-FFF2-40B4-BE49-F238E27FC236}">
                <a16:creationId xmlns:a16="http://schemas.microsoft.com/office/drawing/2014/main" id="{38F22872-599A-C5EA-C7A6-C1EA3DA9F8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4291" y="149195"/>
            <a:ext cx="1466914" cy="1318366"/>
          </a:xfrm>
          <a:prstGeom prst="rect">
            <a:avLst/>
          </a:prstGeom>
          <a:noFill/>
          <a:extLst>
            <a:ext uri="{909E8E84-426E-40DD-AFC4-6F175D3DCCD1}">
              <a14:hiddenFill xmlns:a14="http://schemas.microsoft.com/office/drawing/2010/main">
                <a:solidFill>
                  <a:srgbClr val="FFFFFF"/>
                </a:solidFill>
              </a14:hiddenFill>
            </a:ext>
          </a:extLst>
        </p:spPr>
      </p:pic>
      <p:pic>
        <p:nvPicPr>
          <p:cNvPr id="6" name="内容占位符 7" descr="绿色的球&#10;&#10;已自动生成说明">
            <a:extLst>
              <a:ext uri="{FF2B5EF4-FFF2-40B4-BE49-F238E27FC236}">
                <a16:creationId xmlns:a16="http://schemas.microsoft.com/office/drawing/2014/main" id="{547C1D0D-AF49-49E4-77E9-410E20D2CE11}"/>
              </a:ext>
            </a:extLst>
          </p:cNvPr>
          <p:cNvPicPr>
            <a:picLocks noChangeAspect="1"/>
          </p:cNvPicPr>
          <p:nvPr/>
        </p:nvPicPr>
        <p:blipFill>
          <a:blip r:embed="rId5"/>
          <a:srcRect b="2439"/>
          <a:stretch/>
        </p:blipFill>
        <p:spPr bwMode="auto">
          <a:xfrm>
            <a:off x="3131840" y="5290602"/>
            <a:ext cx="3551534" cy="409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Arrow: Down 7">
            <a:extLst>
              <a:ext uri="{FF2B5EF4-FFF2-40B4-BE49-F238E27FC236}">
                <a16:creationId xmlns:a16="http://schemas.microsoft.com/office/drawing/2014/main" id="{7922DA4D-8357-9B53-CADB-A1EF3305C3AB}"/>
              </a:ext>
            </a:extLst>
          </p:cNvPr>
          <p:cNvSpPr/>
          <p:nvPr/>
        </p:nvSpPr>
        <p:spPr>
          <a:xfrm>
            <a:off x="5940152" y="4591801"/>
            <a:ext cx="358710" cy="632481"/>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61028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0A45C-AFC6-D5E4-45EA-BA05299C7BDD}"/>
              </a:ext>
            </a:extLst>
          </p:cNvPr>
          <p:cNvSpPr>
            <a:spLocks noGrp="1"/>
          </p:cNvSpPr>
          <p:nvPr>
            <p:ph type="title"/>
          </p:nvPr>
        </p:nvSpPr>
        <p:spPr/>
        <p:txBody>
          <a:bodyPr/>
          <a:lstStyle/>
          <a:p>
            <a:r>
              <a:rPr lang="en-GB" sz="3600" b="1" dirty="0"/>
              <a:t>Brand Performance &amp; Brand Imagery (What are you?)</a:t>
            </a:r>
            <a:endParaRPr lang="en-GB" sz="3600" dirty="0"/>
          </a:p>
        </p:txBody>
      </p:sp>
      <p:sp>
        <p:nvSpPr>
          <p:cNvPr id="3" name="Content Placeholder 2">
            <a:extLst>
              <a:ext uri="{FF2B5EF4-FFF2-40B4-BE49-F238E27FC236}">
                <a16:creationId xmlns:a16="http://schemas.microsoft.com/office/drawing/2014/main" id="{F7602BAF-4CA0-96B2-AD97-FA3AF51EBA72}"/>
              </a:ext>
            </a:extLst>
          </p:cNvPr>
          <p:cNvSpPr>
            <a:spLocks noGrp="1"/>
          </p:cNvSpPr>
          <p:nvPr>
            <p:ph idx="1"/>
          </p:nvPr>
        </p:nvSpPr>
        <p:spPr>
          <a:xfrm>
            <a:off x="457200" y="1600201"/>
            <a:ext cx="8229600" cy="3412975"/>
          </a:xfrm>
        </p:spPr>
        <p:txBody>
          <a:bodyPr/>
          <a:lstStyle/>
          <a:p>
            <a:pPr>
              <a:buFont typeface="Arial" panose="020B0604020202020204" pitchFamily="34" charset="0"/>
              <a:buChar char="•"/>
            </a:pPr>
            <a:r>
              <a:rPr lang="en-GB" sz="2400" b="1" dirty="0"/>
              <a:t>Brand Performance:</a:t>
            </a:r>
            <a:r>
              <a:rPr lang="en-GB" sz="2400" dirty="0"/>
              <a:t> Functional aspects like product quality, reliability, and price.</a:t>
            </a:r>
          </a:p>
          <a:p>
            <a:pPr lvl="1">
              <a:buFont typeface="Arial" panose="020B0604020202020204" pitchFamily="34" charset="0"/>
              <a:buChar char="•"/>
            </a:pPr>
            <a:r>
              <a:rPr lang="en-GB" sz="2400" b="1" dirty="0"/>
              <a:t>Example:</a:t>
            </a:r>
            <a:r>
              <a:rPr lang="en-GB" sz="2400" dirty="0"/>
              <a:t> Tesla is known for high-performance electric cars with innovative technology.</a:t>
            </a:r>
          </a:p>
          <a:p>
            <a:pPr>
              <a:buFont typeface="Arial" panose="020B0604020202020204" pitchFamily="34" charset="0"/>
              <a:buChar char="•"/>
            </a:pPr>
            <a:r>
              <a:rPr lang="en-GB" sz="2400" b="1" dirty="0"/>
              <a:t>Brand Imagery:</a:t>
            </a:r>
            <a:r>
              <a:rPr lang="en-GB" sz="2400" dirty="0"/>
              <a:t> Emotional and psychological associations with the brand.</a:t>
            </a:r>
          </a:p>
          <a:p>
            <a:pPr lvl="1">
              <a:buFont typeface="Arial" panose="020B0604020202020204" pitchFamily="34" charset="0"/>
              <a:buChar char="•"/>
            </a:pPr>
            <a:r>
              <a:rPr lang="en-GB" sz="2400" b="1" dirty="0"/>
              <a:t>Example:</a:t>
            </a:r>
            <a:r>
              <a:rPr lang="en-GB" sz="2400" dirty="0"/>
              <a:t> Patagonia promotes an eco-conscious lifestyle through sustainability and environmental responsibility.</a:t>
            </a:r>
          </a:p>
          <a:p>
            <a:endParaRPr lang="en-GB" dirty="0"/>
          </a:p>
        </p:txBody>
      </p:sp>
      <p:sp>
        <p:nvSpPr>
          <p:cNvPr id="4" name="Date Placeholder 3">
            <a:extLst>
              <a:ext uri="{FF2B5EF4-FFF2-40B4-BE49-F238E27FC236}">
                <a16:creationId xmlns:a16="http://schemas.microsoft.com/office/drawing/2014/main" id="{4FA87E67-6679-A6FC-AAD5-A961E77B8B47}"/>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DF55C2F0-BEBB-AF58-15C6-AC30A3CFAB8A}"/>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6" name="图片 4" descr="图示&#10;&#10;已自动生成说明">
            <a:extLst>
              <a:ext uri="{FF2B5EF4-FFF2-40B4-BE49-F238E27FC236}">
                <a16:creationId xmlns:a16="http://schemas.microsoft.com/office/drawing/2014/main" id="{68803DFA-EF5D-B922-BE20-082FC85D11B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8111" b="86556" l="333" r="87333">
                        <a14:foregroundMark x1="14583" y1="58111" x2="333" y2="86556"/>
                      </a14:backgroundRemoval>
                    </a14:imgEffect>
                  </a14:imgLayer>
                </a14:imgProps>
              </a:ext>
            </a:extLst>
          </a:blip>
          <a:srcRect t="55974" r="2954" b="13465"/>
          <a:stretch/>
        </p:blipFill>
        <p:spPr>
          <a:xfrm>
            <a:off x="5724128" y="4830648"/>
            <a:ext cx="3888432" cy="901680"/>
          </a:xfrm>
          <a:prstGeom prst="rect">
            <a:avLst/>
          </a:prstGeom>
        </p:spPr>
      </p:pic>
      <p:sp>
        <p:nvSpPr>
          <p:cNvPr id="7" name="Arrow: Down 6">
            <a:extLst>
              <a:ext uri="{FF2B5EF4-FFF2-40B4-BE49-F238E27FC236}">
                <a16:creationId xmlns:a16="http://schemas.microsoft.com/office/drawing/2014/main" id="{721FD631-BA1C-D9E8-E1DC-3010CA024550}"/>
              </a:ext>
            </a:extLst>
          </p:cNvPr>
          <p:cNvSpPr/>
          <p:nvPr/>
        </p:nvSpPr>
        <p:spPr>
          <a:xfrm>
            <a:off x="8100392" y="4214599"/>
            <a:ext cx="344363" cy="536491"/>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1321743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5EB1-1848-7B11-43A5-37ADEFB816EC}"/>
              </a:ext>
            </a:extLst>
          </p:cNvPr>
          <p:cNvSpPr>
            <a:spLocks noGrp="1"/>
          </p:cNvSpPr>
          <p:nvPr>
            <p:ph type="title"/>
          </p:nvPr>
        </p:nvSpPr>
        <p:spPr/>
        <p:txBody>
          <a:bodyPr/>
          <a:lstStyle/>
          <a:p>
            <a:r>
              <a:rPr lang="en-GB" sz="3600" b="1" dirty="0"/>
              <a:t>Consumer Judgments &amp; Consumer Feelings  (What about you?)</a:t>
            </a:r>
            <a:endParaRPr lang="en-GB" sz="3600" dirty="0"/>
          </a:p>
        </p:txBody>
      </p:sp>
      <p:sp>
        <p:nvSpPr>
          <p:cNvPr id="3" name="Content Placeholder 2">
            <a:extLst>
              <a:ext uri="{FF2B5EF4-FFF2-40B4-BE49-F238E27FC236}">
                <a16:creationId xmlns:a16="http://schemas.microsoft.com/office/drawing/2014/main" id="{236A9519-F1BE-08C6-00DA-8CA03AF72F65}"/>
              </a:ext>
            </a:extLst>
          </p:cNvPr>
          <p:cNvSpPr>
            <a:spLocks noGrp="1"/>
          </p:cNvSpPr>
          <p:nvPr>
            <p:ph idx="1"/>
          </p:nvPr>
        </p:nvSpPr>
        <p:spPr/>
        <p:txBody>
          <a:bodyPr/>
          <a:lstStyle/>
          <a:p>
            <a:pPr algn="l">
              <a:buFont typeface="Arial" panose="020B0604020202020204" pitchFamily="34" charset="0"/>
              <a:buChar char="•"/>
            </a:pPr>
            <a:r>
              <a:rPr lang="en-GB" sz="2400" b="1" i="0" u="none" strike="noStrike" dirty="0">
                <a:solidFill>
                  <a:srgbClr val="000000"/>
                </a:solidFill>
                <a:effectLst/>
              </a:rPr>
              <a:t>Consumer Judgments:</a:t>
            </a:r>
            <a:r>
              <a:rPr lang="en-GB" sz="2400" b="0" i="0" u="none" strike="noStrike" dirty="0">
                <a:solidFill>
                  <a:srgbClr val="000000"/>
                </a:solidFill>
                <a:effectLst/>
              </a:rPr>
              <a:t> Customers' personal opinions about a brand based on quality, credibility, relevance, and superiority.</a:t>
            </a:r>
          </a:p>
          <a:p>
            <a:pPr lvl="1">
              <a:buFont typeface="Arial" panose="020B0604020202020204" pitchFamily="34" charset="0"/>
              <a:buChar char="•"/>
            </a:pPr>
            <a:r>
              <a:rPr lang="en-GB" sz="2400" b="1" i="0" u="none" strike="noStrike" dirty="0">
                <a:solidFill>
                  <a:srgbClr val="000000"/>
                </a:solidFill>
                <a:effectLst/>
              </a:rPr>
              <a:t>Example:</a:t>
            </a:r>
            <a:r>
              <a:rPr lang="en-GB" sz="2400" b="0" i="0" u="none" strike="noStrike" dirty="0">
                <a:solidFill>
                  <a:srgbClr val="000000"/>
                </a:solidFill>
                <a:effectLst/>
              </a:rPr>
              <a:t> Apple is judged as innovative. </a:t>
            </a:r>
          </a:p>
          <a:p>
            <a:pPr algn="l">
              <a:buFont typeface="Arial" panose="020B0604020202020204" pitchFamily="34" charset="0"/>
              <a:buChar char="•"/>
            </a:pPr>
            <a:r>
              <a:rPr lang="en-GB" sz="2400" b="1" i="0" u="none" strike="noStrike" dirty="0">
                <a:solidFill>
                  <a:srgbClr val="000000"/>
                </a:solidFill>
                <a:effectLst/>
              </a:rPr>
              <a:t>Consumer Feelings:</a:t>
            </a:r>
            <a:r>
              <a:rPr lang="en-GB" sz="2400" b="0" i="0" u="none" strike="noStrike" dirty="0">
                <a:solidFill>
                  <a:srgbClr val="000000"/>
                </a:solidFill>
                <a:effectLst/>
              </a:rPr>
              <a:t> Emotional responses a brand evokes (e.g., joy, security, trust).</a:t>
            </a:r>
          </a:p>
          <a:p>
            <a:pPr lvl="1">
              <a:buFont typeface="Arial" panose="020B0604020202020204" pitchFamily="34" charset="0"/>
              <a:buChar char="•"/>
            </a:pPr>
            <a:r>
              <a:rPr lang="en-GB" sz="2400" b="1" i="0" u="none" strike="noStrike" dirty="0">
                <a:solidFill>
                  <a:srgbClr val="000000"/>
                </a:solidFill>
                <a:effectLst/>
              </a:rPr>
              <a:t>Example:</a:t>
            </a:r>
            <a:r>
              <a:rPr lang="en-GB" sz="2400" b="0" i="0" u="none" strike="noStrike" dirty="0">
                <a:solidFill>
                  <a:srgbClr val="000000"/>
                </a:solidFill>
                <a:effectLst/>
              </a:rPr>
              <a:t> Disney creates a feeling of nostalgia and happiness.</a:t>
            </a:r>
          </a:p>
          <a:p>
            <a:endParaRPr lang="en-GB" dirty="0"/>
          </a:p>
        </p:txBody>
      </p:sp>
      <p:sp>
        <p:nvSpPr>
          <p:cNvPr id="4" name="Date Placeholder 3">
            <a:extLst>
              <a:ext uri="{FF2B5EF4-FFF2-40B4-BE49-F238E27FC236}">
                <a16:creationId xmlns:a16="http://schemas.microsoft.com/office/drawing/2014/main" id="{C016D559-BB1D-9FE1-9DBE-EE2C693E3D9E}"/>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8EBB0529-6041-2BB6-634A-44D975C7BDFA}"/>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6" name="图片 4" descr="图示&#10;&#10;已自动生成说明">
            <a:extLst>
              <a:ext uri="{FF2B5EF4-FFF2-40B4-BE49-F238E27FC236}">
                <a16:creationId xmlns:a16="http://schemas.microsoft.com/office/drawing/2014/main" id="{CA014FAD-604D-2615-2548-376426EE0EB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33222" b="87111" l="167" r="88500">
                        <a14:foregroundMark x1="21667" y1="40667" x2="167" y2="87222"/>
                        <a14:foregroundMark x1="57500" y1="52111" x2="13833" y2="48444"/>
                        <a14:foregroundMark x1="13833" y1="48444" x2="22750" y2="37333"/>
                        <a14:foregroundMark x1="22750" y1="37333" x2="50250" y2="33222"/>
                        <a14:foregroundMark x1="50250" y1="33222" x2="62500" y2="47333"/>
                        <a14:foregroundMark x1="62500" y1="47333" x2="60000" y2="50778"/>
                      </a14:backgroundRemoval>
                    </a14:imgEffect>
                  </a14:imgLayer>
                </a14:imgProps>
              </a:ext>
            </a:extLst>
          </a:blip>
          <a:srcRect t="38051" r="1521" b="15568"/>
          <a:stretch/>
        </p:blipFill>
        <p:spPr>
          <a:xfrm>
            <a:off x="6269965" y="4509120"/>
            <a:ext cx="3486611" cy="1209132"/>
          </a:xfrm>
          <a:prstGeom prst="rect">
            <a:avLst/>
          </a:prstGeom>
        </p:spPr>
      </p:pic>
      <p:sp>
        <p:nvSpPr>
          <p:cNvPr id="7" name="Arrow: Down 6">
            <a:extLst>
              <a:ext uri="{FF2B5EF4-FFF2-40B4-BE49-F238E27FC236}">
                <a16:creationId xmlns:a16="http://schemas.microsoft.com/office/drawing/2014/main" id="{83E33E70-3909-8FD1-4CCC-EFA4673A72BD}"/>
              </a:ext>
            </a:extLst>
          </p:cNvPr>
          <p:cNvSpPr/>
          <p:nvPr/>
        </p:nvSpPr>
        <p:spPr>
          <a:xfrm>
            <a:off x="8321675" y="3909126"/>
            <a:ext cx="344363" cy="536491"/>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810258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9A97E-0617-086B-6ED0-8B7A464B40CE}"/>
              </a:ext>
            </a:extLst>
          </p:cNvPr>
          <p:cNvSpPr>
            <a:spLocks noGrp="1"/>
          </p:cNvSpPr>
          <p:nvPr>
            <p:ph type="title"/>
          </p:nvPr>
        </p:nvSpPr>
        <p:spPr/>
        <p:txBody>
          <a:bodyPr/>
          <a:lstStyle/>
          <a:p>
            <a:r>
              <a:rPr lang="en-GB" sz="3600" b="1" i="0" u="none" strike="noStrike" dirty="0">
                <a:solidFill>
                  <a:srgbClr val="000000"/>
                </a:solidFill>
                <a:effectLst/>
              </a:rPr>
              <a:t>Brand Resonance </a:t>
            </a:r>
            <a:br>
              <a:rPr lang="en-GB" sz="3600" b="1" i="0" u="none" strike="noStrike" dirty="0">
                <a:solidFill>
                  <a:srgbClr val="000000"/>
                </a:solidFill>
                <a:effectLst/>
              </a:rPr>
            </a:br>
            <a:r>
              <a:rPr lang="en-GB" sz="3600" b="1" i="0" u="none" strike="noStrike" dirty="0">
                <a:solidFill>
                  <a:srgbClr val="000000"/>
                </a:solidFill>
                <a:effectLst/>
              </a:rPr>
              <a:t>(What about you and me?)</a:t>
            </a:r>
            <a:endParaRPr lang="en-GB" dirty="0"/>
          </a:p>
        </p:txBody>
      </p:sp>
      <p:sp>
        <p:nvSpPr>
          <p:cNvPr id="3" name="Content Placeholder 2">
            <a:extLst>
              <a:ext uri="{FF2B5EF4-FFF2-40B4-BE49-F238E27FC236}">
                <a16:creationId xmlns:a16="http://schemas.microsoft.com/office/drawing/2014/main" id="{C1438BF9-4F6B-D8F1-AF6A-A14A770811EF}"/>
              </a:ext>
            </a:extLst>
          </p:cNvPr>
          <p:cNvSpPr>
            <a:spLocks noGrp="1"/>
          </p:cNvSpPr>
          <p:nvPr>
            <p:ph idx="1"/>
          </p:nvPr>
        </p:nvSpPr>
        <p:spPr/>
        <p:txBody>
          <a:bodyPr/>
          <a:lstStyle/>
          <a:p>
            <a:pPr algn="l">
              <a:buFont typeface="Arial" panose="020B0604020202020204" pitchFamily="34" charset="0"/>
              <a:buChar char="•"/>
            </a:pPr>
            <a:r>
              <a:rPr lang="en-GB" sz="2400" b="0" i="0" u="none" strike="noStrike" dirty="0">
                <a:solidFill>
                  <a:srgbClr val="000000"/>
                </a:solidFill>
                <a:effectLst/>
              </a:rPr>
              <a:t>This is the highest level, where customers feel a deep connection and loyalty.</a:t>
            </a:r>
          </a:p>
          <a:p>
            <a:pPr lvl="1">
              <a:buFont typeface="Arial" panose="020B0604020202020204" pitchFamily="34" charset="0"/>
              <a:buChar char="•"/>
            </a:pPr>
            <a:r>
              <a:rPr lang="en-GB" sz="2400" b="1" i="0" u="none" strike="noStrike" dirty="0">
                <a:solidFill>
                  <a:srgbClr val="000000"/>
                </a:solidFill>
                <a:effectLst/>
              </a:rPr>
              <a:t>Example:</a:t>
            </a:r>
            <a:r>
              <a:rPr lang="en-GB" sz="2400" b="0" i="0" u="none" strike="noStrike" dirty="0">
                <a:solidFill>
                  <a:srgbClr val="000000"/>
                </a:solidFill>
                <a:effectLst/>
              </a:rPr>
              <a:t> Harley-Davidson riders form strong brand communities and remain fiercely loyal.</a:t>
            </a:r>
          </a:p>
          <a:p>
            <a:endParaRPr lang="en-GB" dirty="0"/>
          </a:p>
        </p:txBody>
      </p:sp>
      <p:sp>
        <p:nvSpPr>
          <p:cNvPr id="4" name="Date Placeholder 3">
            <a:extLst>
              <a:ext uri="{FF2B5EF4-FFF2-40B4-BE49-F238E27FC236}">
                <a16:creationId xmlns:a16="http://schemas.microsoft.com/office/drawing/2014/main" id="{F0317598-9888-FA9E-2474-CF30B242A8CE}"/>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9705B363-270A-AFDF-3A77-47717C810073}"/>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pic>
        <p:nvPicPr>
          <p:cNvPr id="1028" name="Picture 4" descr="The million-member Harley Owners Group">
            <a:extLst>
              <a:ext uri="{FF2B5EF4-FFF2-40B4-BE49-F238E27FC236}">
                <a16:creationId xmlns:a16="http://schemas.microsoft.com/office/drawing/2014/main" id="{34BE8429-D64C-2962-ECC5-9EC7D2F9A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460" y="3485841"/>
            <a:ext cx="3721410" cy="2107913"/>
          </a:xfrm>
          <a:prstGeom prst="rect">
            <a:avLst/>
          </a:prstGeom>
          <a:noFill/>
          <a:extLst>
            <a:ext uri="{909E8E84-426E-40DD-AFC4-6F175D3DCCD1}">
              <a14:hiddenFill xmlns:a14="http://schemas.microsoft.com/office/drawing/2010/main">
                <a:solidFill>
                  <a:srgbClr val="FFFFFF"/>
                </a:solidFill>
              </a14:hiddenFill>
            </a:ext>
          </a:extLst>
        </p:spPr>
      </p:pic>
      <p:pic>
        <p:nvPicPr>
          <p:cNvPr id="6" name="图片 4" descr="图示&#10;&#10;已自动生成说明">
            <a:extLst>
              <a:ext uri="{FF2B5EF4-FFF2-40B4-BE49-F238E27FC236}">
                <a16:creationId xmlns:a16="http://schemas.microsoft.com/office/drawing/2014/main" id="{F8C3DB03-C46E-EB31-C677-B3D03F28CCB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000" b="90000" l="1167" r="90000">
                        <a14:foregroundMark x1="3417" y1="81778" x2="4250" y2="74778"/>
                        <a14:foregroundMark x1="4250" y1="74778" x2="8167" y2="67778"/>
                        <a14:foregroundMark x1="8167" y1="67778" x2="11583" y2="80222"/>
                        <a14:foregroundMark x1="11583" y1="80222" x2="7667" y2="86333"/>
                        <a14:foregroundMark x1="7667" y1="86333" x2="1167" y2="84333"/>
                        <a14:foregroundMark x1="1167" y1="84333" x2="3167" y2="81667"/>
                        <a14:foregroundMark x1="40083" y1="13333" x2="36500" y2="3889"/>
                        <a14:foregroundMark x1="36500" y1="3889" x2="43667" y2="4000"/>
                        <a14:foregroundMark x1="43667" y1="4000" x2="40000" y2="13556"/>
                        <a14:foregroundMark x1="40000" y1="13556" x2="39583" y2="13667"/>
                      </a14:backgroundRemoval>
                    </a14:imgEffect>
                  </a14:imgLayer>
                </a14:imgProps>
              </a:ext>
            </a:extLst>
          </a:blip>
          <a:stretch>
            <a:fillRect/>
          </a:stretch>
        </p:blipFill>
        <p:spPr>
          <a:xfrm>
            <a:off x="6012160" y="2996952"/>
            <a:ext cx="3282096" cy="2751203"/>
          </a:xfrm>
          <a:prstGeom prst="rect">
            <a:avLst/>
          </a:prstGeom>
        </p:spPr>
      </p:pic>
      <p:sp>
        <p:nvSpPr>
          <p:cNvPr id="7" name="Arrow: Down 6">
            <a:extLst>
              <a:ext uri="{FF2B5EF4-FFF2-40B4-BE49-F238E27FC236}">
                <a16:creationId xmlns:a16="http://schemas.microsoft.com/office/drawing/2014/main" id="{762F8BDA-E89F-C9C1-DD11-905177F2E9B9}"/>
              </a:ext>
            </a:extLst>
          </p:cNvPr>
          <p:cNvSpPr/>
          <p:nvPr/>
        </p:nvSpPr>
        <p:spPr>
          <a:xfrm>
            <a:off x="7547245" y="2814389"/>
            <a:ext cx="344363" cy="536491"/>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969097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3C6C-7F6E-88C1-EB2C-635FEE8897C1}"/>
              </a:ext>
            </a:extLst>
          </p:cNvPr>
          <p:cNvSpPr>
            <a:spLocks noGrp="1"/>
          </p:cNvSpPr>
          <p:nvPr>
            <p:ph type="title"/>
          </p:nvPr>
        </p:nvSpPr>
        <p:spPr/>
        <p:txBody>
          <a:bodyPr/>
          <a:lstStyle/>
          <a:p>
            <a:r>
              <a:rPr lang="en-GB" dirty="0"/>
              <a:t>15 Minutes Reflection</a:t>
            </a:r>
          </a:p>
        </p:txBody>
      </p:sp>
      <p:sp>
        <p:nvSpPr>
          <p:cNvPr id="3" name="Content Placeholder 2">
            <a:extLst>
              <a:ext uri="{FF2B5EF4-FFF2-40B4-BE49-F238E27FC236}">
                <a16:creationId xmlns:a16="http://schemas.microsoft.com/office/drawing/2014/main" id="{A6393C4D-4976-87DB-4DD7-FBD908F01F90}"/>
              </a:ext>
            </a:extLst>
          </p:cNvPr>
          <p:cNvSpPr>
            <a:spLocks noGrp="1"/>
          </p:cNvSpPr>
          <p:nvPr>
            <p:ph idx="1"/>
          </p:nvPr>
        </p:nvSpPr>
        <p:spPr/>
        <p:txBody>
          <a:bodyPr/>
          <a:lstStyle/>
          <a:p>
            <a:r>
              <a:rPr lang="en-GB" dirty="0"/>
              <a:t>Reflect on a brand you feel personally connected to. What elements of the brand’s identity, values, or marketing approach contribute to this connection? </a:t>
            </a:r>
          </a:p>
          <a:p>
            <a:r>
              <a:rPr lang="en-GB" dirty="0"/>
              <a:t>How does the brand engage or attract you on an emotional, psychological, or practical level?</a:t>
            </a:r>
          </a:p>
        </p:txBody>
      </p:sp>
      <p:sp>
        <p:nvSpPr>
          <p:cNvPr id="4" name="Date Placeholder 3">
            <a:extLst>
              <a:ext uri="{FF2B5EF4-FFF2-40B4-BE49-F238E27FC236}">
                <a16:creationId xmlns:a16="http://schemas.microsoft.com/office/drawing/2014/main" id="{FDEBA4C5-A3C3-D0BC-9827-ED9C539906EC}"/>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FAFE4502-56BF-4B80-CF71-A5BD07B959D9}"/>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82176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018F3-6A73-DF49-B74E-3CF42193FC06}"/>
              </a:ext>
            </a:extLst>
          </p:cNvPr>
          <p:cNvSpPr>
            <a:spLocks noGrp="1"/>
          </p:cNvSpPr>
          <p:nvPr>
            <p:ph type="title"/>
          </p:nvPr>
        </p:nvSpPr>
        <p:spPr/>
        <p:txBody>
          <a:bodyPr/>
          <a:lstStyle/>
          <a:p>
            <a:r>
              <a:rPr lang="en-GB" sz="3600" b="1" dirty="0"/>
              <a:t>How Does Branding Work?</a:t>
            </a:r>
          </a:p>
        </p:txBody>
      </p:sp>
      <p:sp>
        <p:nvSpPr>
          <p:cNvPr id="3" name="Content Placeholder 2">
            <a:extLst>
              <a:ext uri="{FF2B5EF4-FFF2-40B4-BE49-F238E27FC236}">
                <a16:creationId xmlns:a16="http://schemas.microsoft.com/office/drawing/2014/main" id="{0EA19E1D-BB4E-12E5-C35C-B220F2DD167C}"/>
              </a:ext>
            </a:extLst>
          </p:cNvPr>
          <p:cNvSpPr>
            <a:spLocks noGrp="1"/>
          </p:cNvSpPr>
          <p:nvPr>
            <p:ph idx="1"/>
          </p:nvPr>
        </p:nvSpPr>
        <p:spPr/>
        <p:txBody>
          <a:bodyPr/>
          <a:lstStyle/>
          <a:p>
            <a:r>
              <a:rPr lang="en-GB" sz="2800" dirty="0"/>
              <a:t>The most </a:t>
            </a:r>
            <a:r>
              <a:rPr lang="en-GB" sz="2800" b="1" dirty="0"/>
              <a:t>distinctive skill </a:t>
            </a:r>
            <a:r>
              <a:rPr lang="en-GB" sz="2800" dirty="0"/>
              <a:t>of professional marketers is their ability to </a:t>
            </a:r>
            <a:r>
              <a:rPr lang="en-GB" sz="2800" b="1" dirty="0"/>
              <a:t>create</a:t>
            </a:r>
            <a:r>
              <a:rPr lang="en-GB" sz="2800" dirty="0"/>
              <a:t>, </a:t>
            </a:r>
            <a:r>
              <a:rPr lang="en-GB" sz="2800" b="1" dirty="0"/>
              <a:t>maintain</a:t>
            </a:r>
            <a:r>
              <a:rPr lang="en-GB" sz="2800" dirty="0"/>
              <a:t>, </a:t>
            </a:r>
            <a:r>
              <a:rPr lang="en-GB" sz="2800" b="1" dirty="0"/>
              <a:t>enhance</a:t>
            </a:r>
            <a:r>
              <a:rPr lang="en-GB" sz="2800" dirty="0"/>
              <a:t>, and </a:t>
            </a:r>
            <a:r>
              <a:rPr lang="en-GB" sz="2800" b="1" dirty="0"/>
              <a:t>protect brands</a:t>
            </a:r>
            <a:r>
              <a:rPr lang="en-GB" sz="2800" dirty="0"/>
              <a:t>.</a:t>
            </a:r>
          </a:p>
        </p:txBody>
      </p:sp>
      <p:sp>
        <p:nvSpPr>
          <p:cNvPr id="4" name="Date Placeholder 3">
            <a:extLst>
              <a:ext uri="{FF2B5EF4-FFF2-40B4-BE49-F238E27FC236}">
                <a16:creationId xmlns:a16="http://schemas.microsoft.com/office/drawing/2014/main" id="{C7F33CC4-42C0-FFF5-C208-21CCDFC3E376}"/>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FECC1922-60AC-98BE-3838-20B47860D9AB}"/>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pic>
        <p:nvPicPr>
          <p:cNvPr id="1026" name="Picture 2">
            <a:extLst>
              <a:ext uri="{FF2B5EF4-FFF2-40B4-BE49-F238E27FC236}">
                <a16:creationId xmlns:a16="http://schemas.microsoft.com/office/drawing/2014/main" id="{CF51AA90-EEC8-9A49-E381-15B29AB0C4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0334" y="4940579"/>
            <a:ext cx="2148508" cy="5431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yd Logo PNG Vectors Free Download">
            <a:extLst>
              <a:ext uri="{FF2B5EF4-FFF2-40B4-BE49-F238E27FC236}">
                <a16:creationId xmlns:a16="http://schemas.microsoft.com/office/drawing/2014/main" id="{147CDC52-2FB6-F29C-3699-FB2BB3DEFA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610" y="3212976"/>
            <a:ext cx="1132070" cy="113207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ata Logo and symbol, meaning, history ...">
            <a:extLst>
              <a:ext uri="{FF2B5EF4-FFF2-40B4-BE49-F238E27FC236}">
                <a16:creationId xmlns:a16="http://schemas.microsoft.com/office/drawing/2014/main" id="{C59F5028-630F-81FD-10DC-6452B00BEA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5596" y="4679270"/>
            <a:ext cx="1512168" cy="84681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D350574B-11CB-6227-8E83-7B6D0A7F27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48264" y="3501008"/>
            <a:ext cx="1738536" cy="57505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P logo transparent PNG - StickPNG">
            <a:extLst>
              <a:ext uri="{FF2B5EF4-FFF2-40B4-BE49-F238E27FC236}">
                <a16:creationId xmlns:a16="http://schemas.microsoft.com/office/drawing/2014/main" id="{FE392F60-4909-E0E4-26E3-F028B524436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05200" y="3429000"/>
            <a:ext cx="890936" cy="89093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The story of the Nike 'Swoosh' logo">
            <a:extLst>
              <a:ext uri="{FF2B5EF4-FFF2-40B4-BE49-F238E27FC236}">
                <a16:creationId xmlns:a16="http://schemas.microsoft.com/office/drawing/2014/main" id="{F6736F3C-6546-012A-C45D-E716F1A30DD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74633" y="4736741"/>
            <a:ext cx="1512170" cy="84681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Evian Water Logo transparent PNG - StickPNG">
            <a:extLst>
              <a:ext uri="{FF2B5EF4-FFF2-40B4-BE49-F238E27FC236}">
                <a16:creationId xmlns:a16="http://schemas.microsoft.com/office/drawing/2014/main" id="{EC1C9820-35AD-6448-CC20-A9269130114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00429" y="3333315"/>
            <a:ext cx="1239594" cy="743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078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5E0E-C5F9-C158-2047-778F484C151D}"/>
              </a:ext>
            </a:extLst>
          </p:cNvPr>
          <p:cNvSpPr>
            <a:spLocks noGrp="1"/>
          </p:cNvSpPr>
          <p:nvPr>
            <p:ph type="title"/>
          </p:nvPr>
        </p:nvSpPr>
        <p:spPr/>
        <p:txBody>
          <a:bodyPr/>
          <a:lstStyle/>
          <a:p>
            <a:r>
              <a:rPr lang="en-GB" sz="3600" b="1" dirty="0"/>
              <a:t>Building Strong Brands</a:t>
            </a:r>
          </a:p>
        </p:txBody>
      </p:sp>
      <p:sp>
        <p:nvSpPr>
          <p:cNvPr id="4" name="Date Placeholder 3">
            <a:extLst>
              <a:ext uri="{FF2B5EF4-FFF2-40B4-BE49-F238E27FC236}">
                <a16:creationId xmlns:a16="http://schemas.microsoft.com/office/drawing/2014/main" id="{9C5D9F68-9F42-33B9-3F59-5C5DB85EEE9A}"/>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F4BC8A80-0B14-ACB7-4BBA-BF51302A590C}"/>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
        <p:nvSpPr>
          <p:cNvPr id="3" name="TextBox 2">
            <a:extLst>
              <a:ext uri="{FF2B5EF4-FFF2-40B4-BE49-F238E27FC236}">
                <a16:creationId xmlns:a16="http://schemas.microsoft.com/office/drawing/2014/main" id="{6A3A66AC-AD26-DBDB-C8DB-357ECBE46F2A}"/>
              </a:ext>
            </a:extLst>
          </p:cNvPr>
          <p:cNvSpPr txBox="1"/>
          <p:nvPr/>
        </p:nvSpPr>
        <p:spPr>
          <a:xfrm>
            <a:off x="3707904" y="5301207"/>
            <a:ext cx="2085956" cy="338554"/>
          </a:xfrm>
          <a:prstGeom prst="rect">
            <a:avLst/>
          </a:prstGeom>
          <a:noFill/>
        </p:spPr>
        <p:txBody>
          <a:bodyPr wrap="none" rtlCol="0">
            <a:spAutoFit/>
          </a:bodyPr>
          <a:lstStyle/>
          <a:p>
            <a:r>
              <a:rPr lang="en-GB" sz="1600" b="0" i="0" u="none" strike="noStrike" dirty="0">
                <a:solidFill>
                  <a:srgbClr val="3A3A3A"/>
                </a:solidFill>
                <a:effectLst/>
                <a:latin typeface="+mn-lt"/>
              </a:rPr>
              <a:t>(Kotler, P.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2020)</a:t>
            </a:r>
            <a:endParaRPr lang="en-GB" sz="1600" dirty="0">
              <a:latin typeface="+mn-lt"/>
            </a:endParaRPr>
          </a:p>
        </p:txBody>
      </p:sp>
      <p:sp>
        <p:nvSpPr>
          <p:cNvPr id="7" name="TextBox 6">
            <a:extLst>
              <a:ext uri="{FF2B5EF4-FFF2-40B4-BE49-F238E27FC236}">
                <a16:creationId xmlns:a16="http://schemas.microsoft.com/office/drawing/2014/main" id="{EBDEB876-8E84-F12E-5F8B-A53D57D71B51}"/>
              </a:ext>
            </a:extLst>
          </p:cNvPr>
          <p:cNvSpPr txBox="1"/>
          <p:nvPr/>
        </p:nvSpPr>
        <p:spPr>
          <a:xfrm>
            <a:off x="179512" y="2043425"/>
            <a:ext cx="2880320" cy="1169551"/>
          </a:xfrm>
          <a:prstGeom prst="rect">
            <a:avLst/>
          </a:prstGeom>
          <a:noFill/>
        </p:spPr>
        <p:txBody>
          <a:bodyPr wrap="square" rtlCol="0">
            <a:spAutoFit/>
          </a:bodyPr>
          <a:lstStyle/>
          <a:p>
            <a:pPr algn="just"/>
            <a:r>
              <a:rPr lang="en-GB" sz="1400" dirty="0"/>
              <a:t>Brand are powerful assets that must be carefully developed and managed. As this figure suggests, building strong brands involves many challenging decisions.</a:t>
            </a:r>
          </a:p>
        </p:txBody>
      </p:sp>
      <p:pic>
        <p:nvPicPr>
          <p:cNvPr id="10" name="Content Placeholder 9" descr="A blue arrow pointing to a white box&#10;&#10;Description automatically generated">
            <a:extLst>
              <a:ext uri="{FF2B5EF4-FFF2-40B4-BE49-F238E27FC236}">
                <a16:creationId xmlns:a16="http://schemas.microsoft.com/office/drawing/2014/main" id="{35807D0E-3BE3-197D-CFFC-FF3BC932593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3634886"/>
            <a:ext cx="8916015" cy="1255323"/>
          </a:xfrm>
        </p:spPr>
      </p:pic>
    </p:spTree>
    <p:extLst>
      <p:ext uri="{BB962C8B-B14F-4D97-AF65-F5344CB8AC3E}">
        <p14:creationId xmlns:p14="http://schemas.microsoft.com/office/powerpoint/2010/main" val="19087432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49DFA-39E4-2CAD-BFB9-147FB84B20BD}"/>
              </a:ext>
            </a:extLst>
          </p:cNvPr>
          <p:cNvSpPr>
            <a:spLocks noGrp="1"/>
          </p:cNvSpPr>
          <p:nvPr>
            <p:ph type="title"/>
          </p:nvPr>
        </p:nvSpPr>
        <p:spPr/>
        <p:txBody>
          <a:bodyPr/>
          <a:lstStyle/>
          <a:p>
            <a:r>
              <a:rPr lang="en-GB" sz="3600" b="1" dirty="0"/>
              <a:t>Brand Positioning</a:t>
            </a:r>
          </a:p>
        </p:txBody>
      </p:sp>
      <p:sp>
        <p:nvSpPr>
          <p:cNvPr id="3" name="Content Placeholder 2">
            <a:extLst>
              <a:ext uri="{FF2B5EF4-FFF2-40B4-BE49-F238E27FC236}">
                <a16:creationId xmlns:a16="http://schemas.microsoft.com/office/drawing/2014/main" id="{4E0BC101-A1CA-6D59-97EC-55187C66787D}"/>
              </a:ext>
            </a:extLst>
          </p:cNvPr>
          <p:cNvSpPr>
            <a:spLocks noGrp="1"/>
          </p:cNvSpPr>
          <p:nvPr>
            <p:ph idx="1"/>
          </p:nvPr>
        </p:nvSpPr>
        <p:spPr/>
        <p:txBody>
          <a:bodyPr/>
          <a:lstStyle/>
          <a:p>
            <a:r>
              <a:rPr lang="en-GB" sz="2400" b="1" dirty="0"/>
              <a:t>Brand positioning</a:t>
            </a:r>
            <a:r>
              <a:rPr lang="en-GB" sz="2400" dirty="0"/>
              <a:t> can occur at three levels: </a:t>
            </a:r>
          </a:p>
          <a:p>
            <a:pPr lvl="2"/>
            <a:r>
              <a:rPr lang="en-GB" b="1" dirty="0"/>
              <a:t>Product attributes</a:t>
            </a:r>
            <a:r>
              <a:rPr lang="en-GB" dirty="0"/>
              <a:t> (e.g., quality, selection) </a:t>
            </a:r>
          </a:p>
          <a:p>
            <a:pPr lvl="2"/>
            <a:r>
              <a:rPr lang="en-GB" b="1" dirty="0"/>
              <a:t>Benefits</a:t>
            </a:r>
            <a:r>
              <a:rPr lang="en-GB" dirty="0"/>
              <a:t> (e.g., convenience, efficiency) </a:t>
            </a:r>
          </a:p>
          <a:p>
            <a:pPr lvl="2"/>
            <a:r>
              <a:rPr lang="en-GB" b="1" dirty="0"/>
              <a:t>Beliefs/values</a:t>
            </a:r>
            <a:r>
              <a:rPr lang="en-GB" dirty="0"/>
              <a:t> (emotional connections) </a:t>
            </a:r>
          </a:p>
          <a:p>
            <a:r>
              <a:rPr lang="en-GB" sz="2400" b="1" dirty="0"/>
              <a:t>Emotional connections</a:t>
            </a:r>
            <a:r>
              <a:rPr lang="en-GB" sz="2400" dirty="0"/>
              <a:t> drive strong brands. </a:t>
            </a:r>
          </a:p>
          <a:p>
            <a:r>
              <a:rPr lang="en-GB" sz="2400" dirty="0"/>
              <a:t>For example, Whirlpool uses storytelling to highlight the emotional impact of its products in family life. </a:t>
            </a:r>
            <a:r>
              <a:rPr lang="en-GB" sz="2400" dirty="0" err="1"/>
              <a:t>Lovemark</a:t>
            </a:r>
            <a:r>
              <a:rPr lang="en-GB" sz="2400" dirty="0"/>
              <a:t> brands like Disney, Apple, and Nike create deep, lasting emotional bonds. </a:t>
            </a:r>
          </a:p>
        </p:txBody>
      </p:sp>
      <p:sp>
        <p:nvSpPr>
          <p:cNvPr id="4" name="Date Placeholder 3">
            <a:extLst>
              <a:ext uri="{FF2B5EF4-FFF2-40B4-BE49-F238E27FC236}">
                <a16:creationId xmlns:a16="http://schemas.microsoft.com/office/drawing/2014/main" id="{65344792-D91A-4415-9FC8-2C7FDBDF93FA}"/>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14590618-A41E-D460-2EAA-B61D14AC97A6}"/>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136161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66D4A-321D-2E85-B1A0-0D5F3903C686}"/>
              </a:ext>
            </a:extLst>
          </p:cNvPr>
          <p:cNvSpPr>
            <a:spLocks noGrp="1"/>
          </p:cNvSpPr>
          <p:nvPr>
            <p:ph type="title"/>
          </p:nvPr>
        </p:nvSpPr>
        <p:spPr/>
        <p:txBody>
          <a:bodyPr/>
          <a:lstStyle/>
          <a:p>
            <a:r>
              <a:rPr lang="en-GB" sz="3600" b="1" dirty="0"/>
              <a:t>Brand Name Selection</a:t>
            </a:r>
          </a:p>
        </p:txBody>
      </p:sp>
      <p:sp>
        <p:nvSpPr>
          <p:cNvPr id="3" name="Content Placeholder 2">
            <a:extLst>
              <a:ext uri="{FF2B5EF4-FFF2-40B4-BE49-F238E27FC236}">
                <a16:creationId xmlns:a16="http://schemas.microsoft.com/office/drawing/2014/main" id="{C64699B4-8CC0-72E6-1926-C33EDD0F33CE}"/>
              </a:ext>
            </a:extLst>
          </p:cNvPr>
          <p:cNvSpPr>
            <a:spLocks noGrp="1"/>
          </p:cNvSpPr>
          <p:nvPr>
            <p:ph idx="1"/>
          </p:nvPr>
        </p:nvSpPr>
        <p:spPr/>
        <p:txBody>
          <a:bodyPr/>
          <a:lstStyle/>
          <a:p>
            <a:r>
              <a:rPr lang="en-GB" sz="2800" b="0" i="0" u="none" strike="noStrike" dirty="0">
                <a:solidFill>
                  <a:srgbClr val="000000"/>
                </a:solidFill>
                <a:effectLst/>
              </a:rPr>
              <a:t>A good </a:t>
            </a:r>
            <a:r>
              <a:rPr lang="en-GB" sz="2800" b="1" i="0" u="none" strike="noStrike" dirty="0">
                <a:solidFill>
                  <a:srgbClr val="000000"/>
                </a:solidFill>
                <a:effectLst/>
              </a:rPr>
              <a:t>brand name </a:t>
            </a:r>
            <a:r>
              <a:rPr lang="en-GB" sz="2800" b="0" i="0" u="none" strike="noStrike" dirty="0">
                <a:solidFill>
                  <a:srgbClr val="000000"/>
                </a:solidFill>
                <a:effectLst/>
              </a:rPr>
              <a:t>can significantly contribute to a product’s success. However, finding the right name is a challenging task. </a:t>
            </a:r>
          </a:p>
          <a:p>
            <a:r>
              <a:rPr lang="en-GB" sz="2800" b="0" i="0" u="none" strike="noStrike" dirty="0">
                <a:solidFill>
                  <a:srgbClr val="000000"/>
                </a:solidFill>
                <a:effectLst/>
              </a:rPr>
              <a:t>The process begins with a thorough review of the product and its benefits, the target market, and the proposed marketing strategies.</a:t>
            </a:r>
            <a:endParaRPr lang="en-GB" sz="2800" dirty="0"/>
          </a:p>
        </p:txBody>
      </p:sp>
      <p:sp>
        <p:nvSpPr>
          <p:cNvPr id="4" name="Date Placeholder 3">
            <a:extLst>
              <a:ext uri="{FF2B5EF4-FFF2-40B4-BE49-F238E27FC236}">
                <a16:creationId xmlns:a16="http://schemas.microsoft.com/office/drawing/2014/main" id="{778FD0FE-373C-D812-CCAE-EBF1716DAED8}"/>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7F101579-7B5D-4F15-FC97-41947846FD44}"/>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42520426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EE1CB91-F07A-EA80-9EA1-3BDE337BA0E6}"/>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6550DA51-7F89-DDA8-284B-C25CE1642538}"/>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
        <p:nvSpPr>
          <p:cNvPr id="6" name="Thought Bubble: Cloud 5">
            <a:extLst>
              <a:ext uri="{FF2B5EF4-FFF2-40B4-BE49-F238E27FC236}">
                <a16:creationId xmlns:a16="http://schemas.microsoft.com/office/drawing/2014/main" id="{7AF7B408-1D09-F360-94B5-D7E327ED5AF1}"/>
              </a:ext>
            </a:extLst>
          </p:cNvPr>
          <p:cNvSpPr/>
          <p:nvPr/>
        </p:nvSpPr>
        <p:spPr>
          <a:xfrm>
            <a:off x="827585" y="332656"/>
            <a:ext cx="7992888" cy="4032448"/>
          </a:xfrm>
          <a:prstGeom prst="cloudCallou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dirty="0">
                <a:solidFill>
                  <a:schemeClr val="tx1"/>
                </a:solidFill>
              </a:rPr>
              <a:t>Let’s look into these brand </a:t>
            </a:r>
            <a:r>
              <a:rPr lang="en-GB" sz="2400" b="1" dirty="0">
                <a:hlinkClick r:id="rId2"/>
              </a:rPr>
              <a:t>Best Global Brands - The 100 Most Valuable Global Brands</a:t>
            </a:r>
            <a:r>
              <a:rPr lang="en-GB" sz="2400" b="1" dirty="0"/>
              <a:t> </a:t>
            </a:r>
            <a:r>
              <a:rPr lang="en-GB" sz="2400" b="1" dirty="0">
                <a:solidFill>
                  <a:schemeClr val="tx1"/>
                </a:solidFill>
              </a:rPr>
              <a:t>and see what do you think are the characteristics of the brand names?</a:t>
            </a:r>
            <a:r>
              <a:rPr lang="en-GB" sz="2400" b="1" dirty="0"/>
              <a:t> </a:t>
            </a:r>
          </a:p>
        </p:txBody>
      </p:sp>
      <p:pic>
        <p:nvPicPr>
          <p:cNvPr id="1028" name="Picture 4" descr="A lego person standing next to a ladder&#10;&#10;Description automatically generated">
            <a:extLst>
              <a:ext uri="{FF2B5EF4-FFF2-40B4-BE49-F238E27FC236}">
                <a16:creationId xmlns:a16="http://schemas.microsoft.com/office/drawing/2014/main" id="{B40F09ED-94A1-3230-71A7-E9C73C7654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3573016"/>
            <a:ext cx="1350640" cy="2649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172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34498-7CF3-DA9D-A1D4-7586207F1C26}"/>
              </a:ext>
            </a:extLst>
          </p:cNvPr>
          <p:cNvSpPr>
            <a:spLocks noGrp="1"/>
          </p:cNvSpPr>
          <p:nvPr>
            <p:ph type="title"/>
          </p:nvPr>
        </p:nvSpPr>
        <p:spPr/>
        <p:txBody>
          <a:bodyPr/>
          <a:lstStyle/>
          <a:p>
            <a:r>
              <a:rPr lang="en-GB" sz="3600" b="1" dirty="0"/>
              <a:t>Brand Name Selection</a:t>
            </a:r>
            <a:endParaRPr lang="en-GB" sz="3600" dirty="0"/>
          </a:p>
        </p:txBody>
      </p:sp>
      <p:sp>
        <p:nvSpPr>
          <p:cNvPr id="3" name="Content Placeholder 2">
            <a:extLst>
              <a:ext uri="{FF2B5EF4-FFF2-40B4-BE49-F238E27FC236}">
                <a16:creationId xmlns:a16="http://schemas.microsoft.com/office/drawing/2014/main" id="{CE993265-0CAF-B7D7-3775-80FA9F9B05F9}"/>
              </a:ext>
            </a:extLst>
          </p:cNvPr>
          <p:cNvSpPr>
            <a:spLocks noGrp="1"/>
          </p:cNvSpPr>
          <p:nvPr>
            <p:ph idx="1"/>
          </p:nvPr>
        </p:nvSpPr>
        <p:spPr>
          <a:xfrm>
            <a:off x="446856" y="1600201"/>
            <a:ext cx="8373616" cy="3917032"/>
          </a:xfrm>
        </p:spPr>
        <p:txBody>
          <a:bodyPr/>
          <a:lstStyle/>
          <a:p>
            <a:pPr marL="0" indent="0">
              <a:buNone/>
            </a:pPr>
            <a:r>
              <a:rPr lang="en-GB" sz="2400" dirty="0"/>
              <a:t>According to Kotler </a:t>
            </a:r>
            <a:r>
              <a:rPr lang="en-GB" sz="2400" i="1" dirty="0"/>
              <a:t>et al</a:t>
            </a:r>
            <a:r>
              <a:rPr lang="en-GB" sz="2400" dirty="0"/>
              <a:t>. (2019), a good brand name should:</a:t>
            </a:r>
          </a:p>
          <a:p>
            <a:pPr marL="457200" indent="-457200">
              <a:buFont typeface="+mj-lt"/>
              <a:buAutoNum type="arabicPeriod"/>
            </a:pPr>
            <a:r>
              <a:rPr lang="en-GB" sz="2400" dirty="0"/>
              <a:t>Suggest product </a:t>
            </a:r>
            <a:r>
              <a:rPr lang="en-GB" sz="2400" b="1" dirty="0">
                <a:solidFill>
                  <a:srgbClr val="C00000"/>
                </a:solidFill>
              </a:rPr>
              <a:t>benefits</a:t>
            </a:r>
            <a:r>
              <a:rPr lang="en-GB" sz="2400" dirty="0"/>
              <a:t> (e.g., </a:t>
            </a:r>
            <a:r>
              <a:rPr lang="en-GB" sz="2400" b="1" dirty="0"/>
              <a:t>Silentnight</a:t>
            </a:r>
            <a:r>
              <a:rPr lang="en-GB" sz="2400" dirty="0"/>
              <a:t>, </a:t>
            </a:r>
            <a:r>
              <a:rPr lang="en-GB" sz="2400" b="1" dirty="0" err="1"/>
              <a:t>Slimfast</a:t>
            </a:r>
            <a:r>
              <a:rPr lang="en-GB" sz="2400" dirty="0"/>
              <a:t>).</a:t>
            </a:r>
          </a:p>
          <a:p>
            <a:pPr marL="457200" indent="-457200">
              <a:buFont typeface="+mj-lt"/>
              <a:buAutoNum type="arabicPeriod"/>
            </a:pPr>
            <a:r>
              <a:rPr lang="en-GB" sz="2400" dirty="0"/>
              <a:t>Be easy to </a:t>
            </a:r>
            <a:r>
              <a:rPr lang="en-GB" sz="2400" b="1" dirty="0">
                <a:solidFill>
                  <a:schemeClr val="accent6">
                    <a:lumMod val="75000"/>
                  </a:schemeClr>
                </a:solidFill>
              </a:rPr>
              <a:t>pronounce</a:t>
            </a:r>
            <a:r>
              <a:rPr lang="en-GB" sz="2400" dirty="0"/>
              <a:t>, </a:t>
            </a:r>
            <a:r>
              <a:rPr lang="en-GB" sz="2400" b="1" dirty="0">
                <a:solidFill>
                  <a:schemeClr val="accent6">
                    <a:lumMod val="75000"/>
                  </a:schemeClr>
                </a:solidFill>
              </a:rPr>
              <a:t>recognize</a:t>
            </a:r>
            <a:r>
              <a:rPr lang="en-GB" sz="2400" dirty="0"/>
              <a:t>, and </a:t>
            </a:r>
            <a:r>
              <a:rPr lang="en-GB" sz="2400" b="1" dirty="0">
                <a:solidFill>
                  <a:schemeClr val="accent6">
                    <a:lumMod val="75000"/>
                  </a:schemeClr>
                </a:solidFill>
              </a:rPr>
              <a:t>remember</a:t>
            </a:r>
            <a:r>
              <a:rPr lang="en-GB" sz="2400" dirty="0"/>
              <a:t> (e.g., </a:t>
            </a:r>
            <a:r>
              <a:rPr lang="en-GB" sz="2400" b="1" dirty="0"/>
              <a:t>iPad</a:t>
            </a:r>
            <a:r>
              <a:rPr lang="en-GB" sz="2400" dirty="0"/>
              <a:t>, </a:t>
            </a:r>
            <a:r>
              <a:rPr lang="en-GB" sz="2400" b="1" dirty="0"/>
              <a:t>Google</a:t>
            </a:r>
            <a:r>
              <a:rPr lang="en-GB" sz="2400" dirty="0"/>
              <a:t>).</a:t>
            </a:r>
          </a:p>
          <a:p>
            <a:pPr marL="457200" indent="-457200">
              <a:buFont typeface="+mj-lt"/>
              <a:buAutoNum type="arabicPeriod"/>
            </a:pPr>
            <a:r>
              <a:rPr lang="en-GB" sz="2400" dirty="0"/>
              <a:t>Be </a:t>
            </a:r>
            <a:r>
              <a:rPr lang="en-GB" sz="2400" b="1" dirty="0">
                <a:solidFill>
                  <a:schemeClr val="accent4">
                    <a:lumMod val="75000"/>
                  </a:schemeClr>
                </a:solidFill>
              </a:rPr>
              <a:t>distinct</a:t>
            </a:r>
            <a:r>
              <a:rPr lang="en-GB" sz="2400" dirty="0"/>
              <a:t> (e.g., </a:t>
            </a:r>
            <a:r>
              <a:rPr lang="en-GB" sz="2400" b="1" dirty="0"/>
              <a:t>Rolex</a:t>
            </a:r>
            <a:r>
              <a:rPr lang="en-GB" sz="2400" dirty="0"/>
              <a:t>, </a:t>
            </a:r>
            <a:r>
              <a:rPr lang="en-GB" sz="2400" b="1" dirty="0"/>
              <a:t>UGG</a:t>
            </a:r>
            <a:r>
              <a:rPr lang="en-GB" sz="2400" dirty="0"/>
              <a:t>).</a:t>
            </a:r>
          </a:p>
          <a:p>
            <a:pPr marL="457200" indent="-457200">
              <a:buFont typeface="+mj-lt"/>
              <a:buAutoNum type="arabicPeriod"/>
            </a:pPr>
            <a:r>
              <a:rPr lang="en-GB" sz="2400" dirty="0"/>
              <a:t>Be </a:t>
            </a:r>
            <a:r>
              <a:rPr lang="en-GB" sz="2400" b="1" dirty="0">
                <a:solidFill>
                  <a:schemeClr val="accent1">
                    <a:lumMod val="75000"/>
                  </a:schemeClr>
                </a:solidFill>
              </a:rPr>
              <a:t>extendable</a:t>
            </a:r>
            <a:r>
              <a:rPr lang="en-GB" sz="2400" dirty="0"/>
              <a:t> (e.g., </a:t>
            </a:r>
            <a:r>
              <a:rPr lang="en-GB" sz="2400" b="1" dirty="0"/>
              <a:t>Amazon</a:t>
            </a:r>
            <a:r>
              <a:rPr lang="en-GB" sz="2400" dirty="0"/>
              <a:t> started with books but expanded).</a:t>
            </a:r>
          </a:p>
          <a:p>
            <a:pPr marL="457200" indent="-457200">
              <a:buFont typeface="+mj-lt"/>
              <a:buAutoNum type="arabicPeriod"/>
            </a:pPr>
            <a:r>
              <a:rPr lang="en-GB" sz="2400" dirty="0"/>
              <a:t>Be </a:t>
            </a:r>
            <a:r>
              <a:rPr lang="en-GB" sz="2400" b="1" dirty="0">
                <a:solidFill>
                  <a:srgbClr val="FFC000"/>
                </a:solidFill>
              </a:rPr>
              <a:t>easily translatable </a:t>
            </a:r>
            <a:r>
              <a:rPr lang="en-GB" sz="2400" dirty="0"/>
              <a:t>into other languages.</a:t>
            </a:r>
          </a:p>
          <a:p>
            <a:pPr marL="457200" indent="-457200">
              <a:buFont typeface="+mj-lt"/>
              <a:buAutoNum type="arabicPeriod"/>
            </a:pPr>
            <a:r>
              <a:rPr lang="en-GB" sz="2400" dirty="0"/>
              <a:t>Be </a:t>
            </a:r>
            <a:r>
              <a:rPr lang="en-GB" sz="2400" b="1" dirty="0">
                <a:solidFill>
                  <a:srgbClr val="FF0000"/>
                </a:solidFill>
              </a:rPr>
              <a:t>legally registrable </a:t>
            </a:r>
            <a:r>
              <a:rPr lang="en-GB" sz="2400" dirty="0"/>
              <a:t>and protectable.</a:t>
            </a:r>
          </a:p>
        </p:txBody>
      </p:sp>
      <p:sp>
        <p:nvSpPr>
          <p:cNvPr id="4" name="Date Placeholder 3">
            <a:extLst>
              <a:ext uri="{FF2B5EF4-FFF2-40B4-BE49-F238E27FC236}">
                <a16:creationId xmlns:a16="http://schemas.microsoft.com/office/drawing/2014/main" id="{5F763D3E-64DF-B6D5-1759-F0124CA11C7F}"/>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FA48937D-C9BD-3731-752D-6D8D41CCB9D7}"/>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2208973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1209-3040-E2AE-F002-DE86DBC072A5}"/>
              </a:ext>
            </a:extLst>
          </p:cNvPr>
          <p:cNvSpPr>
            <a:spLocks noGrp="1"/>
          </p:cNvSpPr>
          <p:nvPr>
            <p:ph type="title"/>
          </p:nvPr>
        </p:nvSpPr>
        <p:spPr/>
        <p:txBody>
          <a:bodyPr/>
          <a:lstStyle/>
          <a:p>
            <a:r>
              <a:rPr lang="en-GB" sz="3600" b="1" dirty="0"/>
              <a:t>Brand Sponsorship</a:t>
            </a:r>
            <a:br>
              <a:rPr lang="en-GB" sz="3600" b="1" dirty="0"/>
            </a:br>
            <a:r>
              <a:rPr lang="en-GB" sz="2000" dirty="0"/>
              <a:t>(1 of 4)</a:t>
            </a:r>
            <a:endParaRPr lang="en-GB" sz="3600" dirty="0"/>
          </a:p>
        </p:txBody>
      </p:sp>
      <p:sp>
        <p:nvSpPr>
          <p:cNvPr id="3" name="Content Placeholder 2">
            <a:extLst>
              <a:ext uri="{FF2B5EF4-FFF2-40B4-BE49-F238E27FC236}">
                <a16:creationId xmlns:a16="http://schemas.microsoft.com/office/drawing/2014/main" id="{33838B0E-1137-E81C-6C65-FB2B6EBCFE1C}"/>
              </a:ext>
            </a:extLst>
          </p:cNvPr>
          <p:cNvSpPr>
            <a:spLocks noGrp="1"/>
          </p:cNvSpPr>
          <p:nvPr>
            <p:ph idx="1"/>
          </p:nvPr>
        </p:nvSpPr>
        <p:spPr/>
        <p:txBody>
          <a:bodyPr/>
          <a:lstStyle/>
          <a:p>
            <a:r>
              <a:rPr lang="en-GB" sz="2800" dirty="0"/>
              <a:t>Manufacturers brands</a:t>
            </a:r>
          </a:p>
          <a:p>
            <a:r>
              <a:rPr lang="en-GB" sz="2800" dirty="0"/>
              <a:t>Store brands</a:t>
            </a:r>
          </a:p>
          <a:p>
            <a:r>
              <a:rPr lang="en-GB" sz="2800" dirty="0"/>
              <a:t>Licensing </a:t>
            </a:r>
          </a:p>
          <a:p>
            <a:r>
              <a:rPr lang="en-GB" sz="2800" dirty="0"/>
              <a:t>Co-Branding</a:t>
            </a:r>
          </a:p>
        </p:txBody>
      </p:sp>
      <p:sp>
        <p:nvSpPr>
          <p:cNvPr id="4" name="Date Placeholder 3">
            <a:extLst>
              <a:ext uri="{FF2B5EF4-FFF2-40B4-BE49-F238E27FC236}">
                <a16:creationId xmlns:a16="http://schemas.microsoft.com/office/drawing/2014/main" id="{AB5B8548-764F-CB29-5776-832E04A93E7D}"/>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8F8EEBE8-D7E3-768D-43D5-C1313B1FDA58}"/>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pic>
        <p:nvPicPr>
          <p:cNvPr id="7" name="Picture 6" descr="A group of logos on a white background">
            <a:extLst>
              <a:ext uri="{FF2B5EF4-FFF2-40B4-BE49-F238E27FC236}">
                <a16:creationId xmlns:a16="http://schemas.microsoft.com/office/drawing/2014/main" id="{5BE9F1BC-DA85-F849-9FCE-6466B91C320E}"/>
              </a:ext>
            </a:extLst>
          </p:cNvPr>
          <p:cNvPicPr>
            <a:picLocks noChangeAspect="1"/>
          </p:cNvPicPr>
          <p:nvPr/>
        </p:nvPicPr>
        <p:blipFill>
          <a:blip r:embed="rId3"/>
          <a:stretch>
            <a:fillRect/>
          </a:stretch>
        </p:blipFill>
        <p:spPr>
          <a:xfrm>
            <a:off x="5004048" y="1412776"/>
            <a:ext cx="3960440" cy="3960440"/>
          </a:xfrm>
          <a:prstGeom prst="rect">
            <a:avLst/>
          </a:prstGeom>
        </p:spPr>
      </p:pic>
    </p:spTree>
    <p:extLst>
      <p:ext uri="{BB962C8B-B14F-4D97-AF65-F5344CB8AC3E}">
        <p14:creationId xmlns:p14="http://schemas.microsoft.com/office/powerpoint/2010/main" val="23945159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7936A-08CB-9301-F867-CA3D0D6C749E}"/>
              </a:ext>
            </a:extLst>
          </p:cNvPr>
          <p:cNvSpPr>
            <a:spLocks noGrp="1"/>
          </p:cNvSpPr>
          <p:nvPr>
            <p:ph type="title"/>
          </p:nvPr>
        </p:nvSpPr>
        <p:spPr/>
        <p:txBody>
          <a:bodyPr/>
          <a:lstStyle/>
          <a:p>
            <a:r>
              <a:rPr lang="en-GB" sz="3600" b="1" dirty="0"/>
              <a:t>Manufacturers Brands </a:t>
            </a:r>
            <a:br>
              <a:rPr lang="en-GB" sz="3600" b="1" dirty="0"/>
            </a:br>
            <a:r>
              <a:rPr lang="en-GB" sz="3600" b="1" dirty="0"/>
              <a:t>Versus Store Brands </a:t>
            </a:r>
            <a:r>
              <a:rPr lang="en-GB" sz="2000" dirty="0"/>
              <a:t>(2 of 4)</a:t>
            </a:r>
            <a:endParaRPr lang="en-GB" sz="3600" b="1" dirty="0"/>
          </a:p>
        </p:txBody>
      </p:sp>
      <p:sp>
        <p:nvSpPr>
          <p:cNvPr id="3" name="Content Placeholder 2">
            <a:extLst>
              <a:ext uri="{FF2B5EF4-FFF2-40B4-BE49-F238E27FC236}">
                <a16:creationId xmlns:a16="http://schemas.microsoft.com/office/drawing/2014/main" id="{F42F3787-B3BC-8986-D6FF-462851738E5C}"/>
              </a:ext>
            </a:extLst>
          </p:cNvPr>
          <p:cNvSpPr>
            <a:spLocks noGrp="1"/>
          </p:cNvSpPr>
          <p:nvPr>
            <p:ph idx="1"/>
          </p:nvPr>
        </p:nvSpPr>
        <p:spPr/>
        <p:txBody>
          <a:bodyPr/>
          <a:lstStyle/>
          <a:p>
            <a:r>
              <a:rPr lang="en-GB" sz="2800" dirty="0"/>
              <a:t>Store brands (private labels) have grown significantly, with consumers increasingly choosing them over manufacturer brands. </a:t>
            </a:r>
          </a:p>
          <a:p>
            <a:r>
              <a:rPr lang="en-GB" sz="2800" dirty="0"/>
              <a:t>Studies indicate that private brands now account for 20-25% of sales.</a:t>
            </a:r>
          </a:p>
        </p:txBody>
      </p:sp>
      <p:sp>
        <p:nvSpPr>
          <p:cNvPr id="4" name="Date Placeholder 3">
            <a:extLst>
              <a:ext uri="{FF2B5EF4-FFF2-40B4-BE49-F238E27FC236}">
                <a16:creationId xmlns:a16="http://schemas.microsoft.com/office/drawing/2014/main" id="{0BC61A00-5B01-D1B9-2A0C-B4E0916CFE66}"/>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36D68D6F-A639-CCC3-28D8-0C9C0091DB26}"/>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pic>
        <p:nvPicPr>
          <p:cNvPr id="4098" name="Picture 2">
            <a:extLst>
              <a:ext uri="{FF2B5EF4-FFF2-40B4-BE49-F238E27FC236}">
                <a16:creationId xmlns:a16="http://schemas.microsoft.com/office/drawing/2014/main" id="{36864F82-8884-D15C-210A-18CFC35207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4458248"/>
            <a:ext cx="2016224" cy="62693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esco - YouTube">
            <a:extLst>
              <a:ext uri="{FF2B5EF4-FFF2-40B4-BE49-F238E27FC236}">
                <a16:creationId xmlns:a16="http://schemas.microsoft.com/office/drawing/2014/main" id="{E8BDB76B-939A-F05A-5A1E-AF47679C09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608" y="3946080"/>
            <a:ext cx="1653208" cy="165320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ALDI UK – Apps on Google Play">
            <a:extLst>
              <a:ext uri="{FF2B5EF4-FFF2-40B4-BE49-F238E27FC236}">
                <a16:creationId xmlns:a16="http://schemas.microsoft.com/office/drawing/2014/main" id="{1A5AC9C5-6265-6B4B-B14A-6835296025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8934" y="3946095"/>
            <a:ext cx="1571138" cy="1571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8213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C3305-FD22-7B43-DEA6-EF9BE96A3E94}"/>
              </a:ext>
            </a:extLst>
          </p:cNvPr>
          <p:cNvSpPr>
            <a:spLocks noGrp="1"/>
          </p:cNvSpPr>
          <p:nvPr>
            <p:ph type="title"/>
          </p:nvPr>
        </p:nvSpPr>
        <p:spPr/>
        <p:txBody>
          <a:bodyPr/>
          <a:lstStyle/>
          <a:p>
            <a:r>
              <a:rPr lang="en-GB" sz="3600" b="1" dirty="0"/>
              <a:t>Licensing </a:t>
            </a:r>
            <a:r>
              <a:rPr lang="en-GB" sz="2000" dirty="0"/>
              <a:t>(3 of 4)</a:t>
            </a:r>
            <a:r>
              <a:rPr lang="en-GB" sz="2000" b="1" dirty="0"/>
              <a:t> </a:t>
            </a:r>
            <a:endParaRPr lang="en-GB" sz="3600" b="1" dirty="0"/>
          </a:p>
        </p:txBody>
      </p:sp>
      <p:sp>
        <p:nvSpPr>
          <p:cNvPr id="3" name="Content Placeholder 2">
            <a:extLst>
              <a:ext uri="{FF2B5EF4-FFF2-40B4-BE49-F238E27FC236}">
                <a16:creationId xmlns:a16="http://schemas.microsoft.com/office/drawing/2014/main" id="{8C749E6D-67DE-4D72-6273-E0803C84CD67}"/>
              </a:ext>
            </a:extLst>
          </p:cNvPr>
          <p:cNvSpPr>
            <a:spLocks noGrp="1"/>
          </p:cNvSpPr>
          <p:nvPr>
            <p:ph idx="1"/>
          </p:nvPr>
        </p:nvSpPr>
        <p:spPr/>
        <p:txBody>
          <a:bodyPr/>
          <a:lstStyle/>
          <a:p>
            <a:r>
              <a:rPr lang="en-GB" sz="2800" b="0" i="0" u="none" strike="noStrike" dirty="0">
                <a:solidFill>
                  <a:srgbClr val="000000"/>
                </a:solidFill>
                <a:effectLst/>
              </a:rPr>
              <a:t>Most manufacturers spend years and millions to create their own brand names. However, some companies license names or symbols previously created by other manufacturers.</a:t>
            </a:r>
          </a:p>
          <a:p>
            <a:r>
              <a:rPr lang="en-GB" sz="2800" dirty="0">
                <a:solidFill>
                  <a:srgbClr val="000000"/>
                </a:solidFill>
              </a:rPr>
              <a:t>Other options are to licence</a:t>
            </a:r>
            <a:r>
              <a:rPr lang="en-GB" sz="2800" b="0" i="0" u="none" strike="noStrike" dirty="0">
                <a:solidFill>
                  <a:srgbClr val="000000"/>
                </a:solidFill>
                <a:effectLst/>
              </a:rPr>
              <a:t> names of well-known celebrities or characters from popular movies and books.</a:t>
            </a:r>
            <a:endParaRPr lang="en-GB" sz="2800" dirty="0"/>
          </a:p>
        </p:txBody>
      </p:sp>
      <p:sp>
        <p:nvSpPr>
          <p:cNvPr id="4" name="Date Placeholder 3">
            <a:extLst>
              <a:ext uri="{FF2B5EF4-FFF2-40B4-BE49-F238E27FC236}">
                <a16:creationId xmlns:a16="http://schemas.microsoft.com/office/drawing/2014/main" id="{15D463D1-78CB-07A9-81AB-FF9BA3A78B96}"/>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505976B7-BC3F-AFB1-FA94-2B06889539C0}"/>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pic>
        <p:nvPicPr>
          <p:cNvPr id="3074" name="Picture 2" descr="Air Jordan - Wikipedia">
            <a:extLst>
              <a:ext uri="{FF2B5EF4-FFF2-40B4-BE49-F238E27FC236}">
                <a16:creationId xmlns:a16="http://schemas.microsoft.com/office/drawing/2014/main" id="{89649B99-4555-0E4F-DC5A-AE4891A6FD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6678" y="4219721"/>
            <a:ext cx="1061826" cy="9161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Nike Air Jordan Brand ...">
            <a:extLst>
              <a:ext uri="{FF2B5EF4-FFF2-40B4-BE49-F238E27FC236}">
                <a16:creationId xmlns:a16="http://schemas.microsoft.com/office/drawing/2014/main" id="{B4BFFD59-D9DE-A064-A330-5EE5AF3A8E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6376" y="5135833"/>
            <a:ext cx="1152128" cy="56396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ihanna Wears Puma Sneakers and Fenty ...">
            <a:extLst>
              <a:ext uri="{FF2B5EF4-FFF2-40B4-BE49-F238E27FC236}">
                <a16:creationId xmlns:a16="http://schemas.microsoft.com/office/drawing/2014/main" id="{E29C1CA5-0F4E-8B76-4DA9-F1890A286C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6" y="22166"/>
            <a:ext cx="1872904" cy="1102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27269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12E5-9C1B-9C7C-D232-984D9B8C5755}"/>
              </a:ext>
            </a:extLst>
          </p:cNvPr>
          <p:cNvSpPr>
            <a:spLocks noGrp="1"/>
          </p:cNvSpPr>
          <p:nvPr>
            <p:ph type="title"/>
          </p:nvPr>
        </p:nvSpPr>
        <p:spPr/>
        <p:txBody>
          <a:bodyPr/>
          <a:lstStyle/>
          <a:p>
            <a:r>
              <a:rPr lang="en-GB" sz="3600" b="1" dirty="0"/>
              <a:t>Co-Branding </a:t>
            </a:r>
            <a:r>
              <a:rPr lang="en-GB" sz="2000" dirty="0"/>
              <a:t>(4 of 4)</a:t>
            </a:r>
            <a:endParaRPr lang="en-GB" sz="3600" b="1" dirty="0"/>
          </a:p>
        </p:txBody>
      </p:sp>
      <p:sp>
        <p:nvSpPr>
          <p:cNvPr id="3" name="Content Placeholder 2">
            <a:extLst>
              <a:ext uri="{FF2B5EF4-FFF2-40B4-BE49-F238E27FC236}">
                <a16:creationId xmlns:a16="http://schemas.microsoft.com/office/drawing/2014/main" id="{23749C08-54DF-C17B-8128-5B1DFAB441E0}"/>
              </a:ext>
            </a:extLst>
          </p:cNvPr>
          <p:cNvSpPr>
            <a:spLocks noGrp="1"/>
          </p:cNvSpPr>
          <p:nvPr>
            <p:ph idx="1"/>
          </p:nvPr>
        </p:nvSpPr>
        <p:spPr/>
        <p:txBody>
          <a:bodyPr/>
          <a:lstStyle/>
          <a:p>
            <a:r>
              <a:rPr lang="en-GB" sz="2800" b="0" i="0" u="none" strike="noStrike" dirty="0">
                <a:solidFill>
                  <a:srgbClr val="000000"/>
                </a:solidFill>
                <a:effectLst/>
              </a:rPr>
              <a:t>Co-branding is the practice of using the established brand names of two different companies in the same product. </a:t>
            </a:r>
          </a:p>
          <a:p>
            <a:r>
              <a:rPr lang="en-GB" sz="2800" b="0" i="0" u="none" strike="noStrike" dirty="0">
                <a:solidFill>
                  <a:srgbClr val="000000"/>
                </a:solidFill>
                <a:effectLst/>
              </a:rPr>
              <a:t>It allows companies to leverage the complementary strengths of both brands. </a:t>
            </a:r>
          </a:p>
          <a:p>
            <a:r>
              <a:rPr lang="en-GB" sz="2800" b="0" i="0" u="none" strike="noStrike" dirty="0">
                <a:solidFill>
                  <a:srgbClr val="000000"/>
                </a:solidFill>
                <a:effectLst/>
              </a:rPr>
              <a:t>For example, Nike and Apple, Red Bull and Go Pro, Starbucks and Sportify.</a:t>
            </a:r>
            <a:endParaRPr lang="en-GB" sz="2800" dirty="0"/>
          </a:p>
        </p:txBody>
      </p:sp>
      <p:sp>
        <p:nvSpPr>
          <p:cNvPr id="4" name="Date Placeholder 3">
            <a:extLst>
              <a:ext uri="{FF2B5EF4-FFF2-40B4-BE49-F238E27FC236}">
                <a16:creationId xmlns:a16="http://schemas.microsoft.com/office/drawing/2014/main" id="{AA7A8458-A443-2ACF-96C6-38641AEE912E}"/>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1E257672-FA52-191F-AFBE-048BA9D5FACD}"/>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pic>
        <p:nvPicPr>
          <p:cNvPr id="5122" name="Picture 2" descr="GoPro and Red Bull Exclusive Strategic ...">
            <a:extLst>
              <a:ext uri="{FF2B5EF4-FFF2-40B4-BE49-F238E27FC236}">
                <a16:creationId xmlns:a16="http://schemas.microsoft.com/office/drawing/2014/main" id="{DB79B827-D0C0-6694-A0F2-B15C635FC2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4288" y="4632996"/>
            <a:ext cx="1905000" cy="10668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DJ as Starbucks ties up with Spotify">
            <a:extLst>
              <a:ext uri="{FF2B5EF4-FFF2-40B4-BE49-F238E27FC236}">
                <a16:creationId xmlns:a16="http://schemas.microsoft.com/office/drawing/2014/main" id="{92CDFAB9-B1AE-1CCF-204B-765E9D01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95871"/>
            <a:ext cx="2521074" cy="965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51404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50B8F-BB4C-7526-3A16-B407E9DDCFFE}"/>
              </a:ext>
            </a:extLst>
          </p:cNvPr>
          <p:cNvSpPr>
            <a:spLocks noGrp="1"/>
          </p:cNvSpPr>
          <p:nvPr>
            <p:ph type="title"/>
          </p:nvPr>
        </p:nvSpPr>
        <p:spPr>
          <a:xfrm>
            <a:off x="457200" y="274638"/>
            <a:ext cx="8229600" cy="1143000"/>
          </a:xfrm>
        </p:spPr>
        <p:txBody>
          <a:bodyPr wrap="square" anchor="ctr">
            <a:normAutofit/>
          </a:bodyPr>
          <a:lstStyle/>
          <a:p>
            <a:r>
              <a:rPr lang="en-GB" sz="3600" b="1" dirty="0"/>
              <a:t>Brand Development</a:t>
            </a:r>
            <a:br>
              <a:rPr lang="en-GB" sz="3600" b="1" dirty="0"/>
            </a:br>
            <a:r>
              <a:rPr lang="en-GB" sz="2000" dirty="0"/>
              <a:t>(1 of 6)</a:t>
            </a:r>
            <a:endParaRPr lang="en-GB" sz="3600" dirty="0"/>
          </a:p>
        </p:txBody>
      </p:sp>
      <p:pic>
        <p:nvPicPr>
          <p:cNvPr id="6" name="Content Placeholder 6" descr="A diagram of brand category&#10;&#10;Description automatically generated">
            <a:extLst>
              <a:ext uri="{FF2B5EF4-FFF2-40B4-BE49-F238E27FC236}">
                <a16:creationId xmlns:a16="http://schemas.microsoft.com/office/drawing/2014/main" id="{9D68D815-D748-39BB-89A8-FEDBC32AE40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2036242"/>
            <a:ext cx="8229600" cy="3044950"/>
          </a:xfrm>
          <a:noFill/>
        </p:spPr>
      </p:pic>
      <p:sp>
        <p:nvSpPr>
          <p:cNvPr id="4" name="Date Placeholder 3">
            <a:extLst>
              <a:ext uri="{FF2B5EF4-FFF2-40B4-BE49-F238E27FC236}">
                <a16:creationId xmlns:a16="http://schemas.microsoft.com/office/drawing/2014/main" id="{4499F781-1518-0B29-1678-321471BC90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20/07/2025</a:t>
            </a:fld>
            <a:endParaRPr lang="en-GB" altLang="en-US" sz="900"/>
          </a:p>
        </p:txBody>
      </p:sp>
      <p:sp>
        <p:nvSpPr>
          <p:cNvPr id="5" name="Slide Number Placeholder 4">
            <a:extLst>
              <a:ext uri="{FF2B5EF4-FFF2-40B4-BE49-F238E27FC236}">
                <a16:creationId xmlns:a16="http://schemas.microsoft.com/office/drawing/2014/main" id="{111E3F41-3125-6222-CE84-0B9D827DEE9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34</a:t>
            </a:fld>
            <a:endParaRPr lang="en-GB" altLang="en-US"/>
          </a:p>
        </p:txBody>
      </p:sp>
      <p:sp>
        <p:nvSpPr>
          <p:cNvPr id="7" name="TextBox 6">
            <a:extLst>
              <a:ext uri="{FF2B5EF4-FFF2-40B4-BE49-F238E27FC236}">
                <a16:creationId xmlns:a16="http://schemas.microsoft.com/office/drawing/2014/main" id="{FC23F1EB-2FAC-D5DD-79C8-7206CC6BCE9D}"/>
              </a:ext>
            </a:extLst>
          </p:cNvPr>
          <p:cNvSpPr txBox="1"/>
          <p:nvPr/>
        </p:nvSpPr>
        <p:spPr>
          <a:xfrm>
            <a:off x="3995936" y="5195221"/>
            <a:ext cx="1873141" cy="338554"/>
          </a:xfrm>
          <a:prstGeom prst="rect">
            <a:avLst/>
          </a:prstGeom>
          <a:noFill/>
        </p:spPr>
        <p:txBody>
          <a:bodyPr wrap="none" rtlCol="0">
            <a:spAutoFit/>
          </a:bodyPr>
          <a:lstStyle/>
          <a:p>
            <a:r>
              <a:rPr lang="en-GB" sz="1600" b="0" i="0" u="none" strike="noStrike" dirty="0">
                <a:solidFill>
                  <a:srgbClr val="3A3A3A"/>
                </a:solidFill>
                <a:effectLst/>
                <a:latin typeface="+mn-lt"/>
              </a:rPr>
              <a:t>(Kotler</a:t>
            </a:r>
            <a:r>
              <a:rPr lang="en-GB" sz="1600" dirty="0">
                <a:solidFill>
                  <a:srgbClr val="3A3A3A"/>
                </a:solidFill>
                <a:latin typeface="+mn-lt"/>
              </a:rPr>
              <a:t>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2020)</a:t>
            </a:r>
            <a:endParaRPr lang="en-GB" sz="1600" dirty="0">
              <a:latin typeface="+mn-lt"/>
            </a:endParaRPr>
          </a:p>
        </p:txBody>
      </p:sp>
    </p:spTree>
    <p:extLst>
      <p:ext uri="{BB962C8B-B14F-4D97-AF65-F5344CB8AC3E}">
        <p14:creationId xmlns:p14="http://schemas.microsoft.com/office/powerpoint/2010/main" val="4086818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E7113-05D9-0BD4-3C57-D82E98F3CB6F}"/>
              </a:ext>
            </a:extLst>
          </p:cNvPr>
          <p:cNvSpPr>
            <a:spLocks noGrp="1"/>
          </p:cNvSpPr>
          <p:nvPr>
            <p:ph type="title"/>
          </p:nvPr>
        </p:nvSpPr>
        <p:spPr/>
        <p:txBody>
          <a:bodyPr/>
          <a:lstStyle/>
          <a:p>
            <a:r>
              <a:rPr lang="en-GB" sz="3600" b="1" dirty="0"/>
              <a:t>Line Extension</a:t>
            </a:r>
            <a:br>
              <a:rPr lang="en-GB" sz="3600" b="1" dirty="0"/>
            </a:br>
            <a:r>
              <a:rPr lang="en-GB" sz="2000" dirty="0"/>
              <a:t>(2 of 6)</a:t>
            </a:r>
            <a:endParaRPr lang="en-GB" sz="3600" b="1" dirty="0"/>
          </a:p>
        </p:txBody>
      </p:sp>
      <p:sp>
        <p:nvSpPr>
          <p:cNvPr id="3" name="Content Placeholder 2">
            <a:extLst>
              <a:ext uri="{FF2B5EF4-FFF2-40B4-BE49-F238E27FC236}">
                <a16:creationId xmlns:a16="http://schemas.microsoft.com/office/drawing/2014/main" id="{66E0BC43-DC2F-53B8-058B-3B05CBBFF155}"/>
              </a:ext>
            </a:extLst>
          </p:cNvPr>
          <p:cNvSpPr>
            <a:spLocks noGrp="1"/>
          </p:cNvSpPr>
          <p:nvPr>
            <p:ph idx="1"/>
          </p:nvPr>
        </p:nvSpPr>
        <p:spPr/>
        <p:txBody>
          <a:bodyPr/>
          <a:lstStyle/>
          <a:p>
            <a:r>
              <a:rPr lang="en-GB" sz="2800" dirty="0"/>
              <a:t>A company extends an existing brand name to new forms, colours, sizes, ingredients, or flavours within the same product category.</a:t>
            </a:r>
          </a:p>
          <a:p>
            <a:r>
              <a:rPr lang="en-GB" sz="2800" b="1" dirty="0"/>
              <a:t>Risks: </a:t>
            </a:r>
            <a:r>
              <a:rPr lang="en-GB" sz="2800" dirty="0"/>
              <a:t>Excessive extensions may confuse consumers, dilute brand meaning, or take shelf space away from more successful products.</a:t>
            </a:r>
          </a:p>
          <a:p>
            <a:endParaRPr lang="en-GB" dirty="0"/>
          </a:p>
        </p:txBody>
      </p:sp>
      <p:sp>
        <p:nvSpPr>
          <p:cNvPr id="4" name="Date Placeholder 3">
            <a:extLst>
              <a:ext uri="{FF2B5EF4-FFF2-40B4-BE49-F238E27FC236}">
                <a16:creationId xmlns:a16="http://schemas.microsoft.com/office/drawing/2014/main" id="{B94A1C4F-DA83-60E9-022F-32EDCAF1A744}"/>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BE12C669-24C4-0ABC-FED0-AB1627A7E434}"/>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pic>
        <p:nvPicPr>
          <p:cNvPr id="6" name="Picture 2" descr="sugar-laden Coca Cola or Diet Coke ...">
            <a:extLst>
              <a:ext uri="{FF2B5EF4-FFF2-40B4-BE49-F238E27FC236}">
                <a16:creationId xmlns:a16="http://schemas.microsoft.com/office/drawing/2014/main" id="{D1D082F7-C17E-1734-4482-A3CAFA2F92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8822" y="4509120"/>
            <a:ext cx="1771650" cy="117895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Phone - Apple (UK)">
            <a:extLst>
              <a:ext uri="{FF2B5EF4-FFF2-40B4-BE49-F238E27FC236}">
                <a16:creationId xmlns:a16="http://schemas.microsoft.com/office/drawing/2014/main" id="{A2BC4917-B367-527A-9D7D-3122EAE327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4437112"/>
            <a:ext cx="2952750" cy="1262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929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9BF8B-C69A-6A1F-2217-E12349D36E44}"/>
              </a:ext>
            </a:extLst>
          </p:cNvPr>
          <p:cNvSpPr>
            <a:spLocks noGrp="1"/>
          </p:cNvSpPr>
          <p:nvPr>
            <p:ph type="title"/>
          </p:nvPr>
        </p:nvSpPr>
        <p:spPr/>
        <p:txBody>
          <a:bodyPr/>
          <a:lstStyle/>
          <a:p>
            <a:r>
              <a:rPr lang="en-GB" sz="3600" b="1" dirty="0"/>
              <a:t>Brand Extension</a:t>
            </a:r>
            <a:br>
              <a:rPr lang="en-GB" sz="3600" b="1" dirty="0"/>
            </a:br>
            <a:r>
              <a:rPr lang="en-GB" sz="2000" dirty="0"/>
              <a:t>(3 of 6)</a:t>
            </a:r>
            <a:endParaRPr lang="en-GB" sz="3600" b="1" dirty="0"/>
          </a:p>
        </p:txBody>
      </p:sp>
      <p:sp>
        <p:nvSpPr>
          <p:cNvPr id="3" name="Content Placeholder 2">
            <a:extLst>
              <a:ext uri="{FF2B5EF4-FFF2-40B4-BE49-F238E27FC236}">
                <a16:creationId xmlns:a16="http://schemas.microsoft.com/office/drawing/2014/main" id="{6143114C-73A2-CF88-1CFA-CE17812FD2B0}"/>
              </a:ext>
            </a:extLst>
          </p:cNvPr>
          <p:cNvSpPr>
            <a:spLocks noGrp="1"/>
          </p:cNvSpPr>
          <p:nvPr>
            <p:ph idx="1"/>
          </p:nvPr>
        </p:nvSpPr>
        <p:spPr/>
        <p:txBody>
          <a:bodyPr/>
          <a:lstStyle/>
          <a:p>
            <a:r>
              <a:rPr lang="en-GB" sz="2800" dirty="0"/>
              <a:t>A brand extension occurs when a company uses an existing brand name to launch a new or modified product in a different product category. Successful brand extensions leverage existing brand equity to attract consumers in a new category.</a:t>
            </a:r>
          </a:p>
          <a:p>
            <a:pPr>
              <a:buFont typeface="Arial" panose="020B0604020202020204" pitchFamily="34" charset="0"/>
              <a:buChar char="•"/>
            </a:pPr>
            <a:r>
              <a:rPr lang="en-GB" sz="2800" b="1" dirty="0"/>
              <a:t>Risks: </a:t>
            </a:r>
            <a:r>
              <a:rPr lang="en-GB" sz="2800" dirty="0"/>
              <a:t>Poorly executed extensions can dilute the brand, create confusion, or fail if they don’t align with consumer expectations.</a:t>
            </a:r>
          </a:p>
          <a:p>
            <a:endParaRPr lang="en-GB" dirty="0"/>
          </a:p>
        </p:txBody>
      </p:sp>
      <p:sp>
        <p:nvSpPr>
          <p:cNvPr id="4" name="Date Placeholder 3">
            <a:extLst>
              <a:ext uri="{FF2B5EF4-FFF2-40B4-BE49-F238E27FC236}">
                <a16:creationId xmlns:a16="http://schemas.microsoft.com/office/drawing/2014/main" id="{B3558CFF-FEAC-E91F-4A4C-B5F0BB609CD0}"/>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B6BDE50C-7DE2-3FFD-879A-261A0AB67CFB}"/>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pic>
        <p:nvPicPr>
          <p:cNvPr id="6" name="Picture 4" descr="iPhone - Apple (UK)">
            <a:extLst>
              <a:ext uri="{FF2B5EF4-FFF2-40B4-BE49-F238E27FC236}">
                <a16:creationId xmlns:a16="http://schemas.microsoft.com/office/drawing/2014/main" id="{5FFC331D-7B31-7B19-DB47-B22CCA092F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14300"/>
            <a:ext cx="2448967" cy="148590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furbished Apple Watch Series 9 GPS ...">
            <a:extLst>
              <a:ext uri="{FF2B5EF4-FFF2-40B4-BE49-F238E27FC236}">
                <a16:creationId xmlns:a16="http://schemas.microsoft.com/office/drawing/2014/main" id="{487144DC-4D9D-6252-0FA7-4B1DE4B8BC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6336" y="202059"/>
            <a:ext cx="1215579" cy="1215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81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EBE2F-48DE-F990-FA12-296AE6956783}"/>
              </a:ext>
            </a:extLst>
          </p:cNvPr>
          <p:cNvSpPr>
            <a:spLocks noGrp="1"/>
          </p:cNvSpPr>
          <p:nvPr>
            <p:ph type="title"/>
          </p:nvPr>
        </p:nvSpPr>
        <p:spPr/>
        <p:txBody>
          <a:bodyPr/>
          <a:lstStyle/>
          <a:p>
            <a:r>
              <a:rPr lang="en-GB" sz="3600" b="1" dirty="0"/>
              <a:t>Brand Extension - Example</a:t>
            </a:r>
          </a:p>
        </p:txBody>
      </p:sp>
      <p:sp>
        <p:nvSpPr>
          <p:cNvPr id="4" name="Date Placeholder 3">
            <a:extLst>
              <a:ext uri="{FF2B5EF4-FFF2-40B4-BE49-F238E27FC236}">
                <a16:creationId xmlns:a16="http://schemas.microsoft.com/office/drawing/2014/main" id="{C03E518E-03FE-BDD5-28AA-02785DF456EA}"/>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4D5B6C0F-BD96-9CB7-F88A-AC4DC3B1ED19}"/>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pic>
        <p:nvPicPr>
          <p:cNvPr id="6" name="Content Placeholder 5">
            <a:extLst>
              <a:ext uri="{FF2B5EF4-FFF2-40B4-BE49-F238E27FC236}">
                <a16:creationId xmlns:a16="http://schemas.microsoft.com/office/drawing/2014/main" id="{ABCF035C-30E9-D626-2550-7C69C71B8142}"/>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32988" y="2103976"/>
            <a:ext cx="8903508" cy="2387222"/>
          </a:xfrm>
          <a:prstGeom prst="rect">
            <a:avLst/>
          </a:prstGeom>
        </p:spPr>
      </p:pic>
      <p:sp>
        <p:nvSpPr>
          <p:cNvPr id="7" name="TextBox 6">
            <a:extLst>
              <a:ext uri="{FF2B5EF4-FFF2-40B4-BE49-F238E27FC236}">
                <a16:creationId xmlns:a16="http://schemas.microsoft.com/office/drawing/2014/main" id="{ED8E7A1F-DE4A-57C0-929F-9BA3A975B97E}"/>
              </a:ext>
            </a:extLst>
          </p:cNvPr>
          <p:cNvSpPr txBox="1"/>
          <p:nvPr/>
        </p:nvSpPr>
        <p:spPr>
          <a:xfrm>
            <a:off x="3635896" y="5195221"/>
            <a:ext cx="1873141" cy="338554"/>
          </a:xfrm>
          <a:prstGeom prst="rect">
            <a:avLst/>
          </a:prstGeom>
          <a:noFill/>
        </p:spPr>
        <p:txBody>
          <a:bodyPr wrap="none" rtlCol="0">
            <a:spAutoFit/>
          </a:bodyPr>
          <a:lstStyle/>
          <a:p>
            <a:r>
              <a:rPr lang="en-GB" sz="1600" b="0" i="0" u="none" strike="noStrike" dirty="0">
                <a:solidFill>
                  <a:srgbClr val="3A3A3A"/>
                </a:solidFill>
                <a:effectLst/>
                <a:latin typeface="+mn-lt"/>
              </a:rPr>
              <a:t>(Kotler</a:t>
            </a:r>
            <a:r>
              <a:rPr lang="en-GB" sz="1600" dirty="0">
                <a:solidFill>
                  <a:srgbClr val="3A3A3A"/>
                </a:solidFill>
                <a:latin typeface="+mn-lt"/>
              </a:rPr>
              <a:t>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2021)</a:t>
            </a:r>
            <a:endParaRPr lang="en-GB" sz="1600" dirty="0">
              <a:latin typeface="+mn-lt"/>
            </a:endParaRPr>
          </a:p>
        </p:txBody>
      </p:sp>
      <p:pic>
        <p:nvPicPr>
          <p:cNvPr id="1026" name="Picture 2" descr="Coca-Cola Energy 250ml Can : Amazon.co ...">
            <a:extLst>
              <a:ext uri="{FF2B5EF4-FFF2-40B4-BE49-F238E27FC236}">
                <a16:creationId xmlns:a16="http://schemas.microsoft.com/office/drawing/2014/main" id="{838635E3-1728-2457-302C-59F970B384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19" y="70548"/>
            <a:ext cx="1644353" cy="203342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ca-Cola No Sugar Energy Drink 250ml">
            <a:extLst>
              <a:ext uri="{FF2B5EF4-FFF2-40B4-BE49-F238E27FC236}">
                <a16:creationId xmlns:a16="http://schemas.microsoft.com/office/drawing/2014/main" id="{B835EB00-0E24-7610-6000-4A6B87A81C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04" y="187731"/>
            <a:ext cx="1368152" cy="1944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143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B876C-F324-81AC-59D3-6CCD6CD617C7}"/>
              </a:ext>
            </a:extLst>
          </p:cNvPr>
          <p:cNvSpPr>
            <a:spLocks noGrp="1"/>
          </p:cNvSpPr>
          <p:nvPr>
            <p:ph type="title"/>
          </p:nvPr>
        </p:nvSpPr>
        <p:spPr/>
        <p:txBody>
          <a:bodyPr/>
          <a:lstStyle/>
          <a:p>
            <a:r>
              <a:rPr lang="en-GB" sz="3600" b="1" dirty="0"/>
              <a:t>Multi-brands</a:t>
            </a:r>
            <a:br>
              <a:rPr lang="en-GB" sz="3600" b="1" dirty="0"/>
            </a:br>
            <a:r>
              <a:rPr lang="en-GB" sz="2000" dirty="0"/>
              <a:t>(4 of 6)</a:t>
            </a:r>
            <a:endParaRPr lang="en-GB" sz="3600" dirty="0"/>
          </a:p>
        </p:txBody>
      </p:sp>
      <p:sp>
        <p:nvSpPr>
          <p:cNvPr id="3" name="Content Placeholder 2">
            <a:extLst>
              <a:ext uri="{FF2B5EF4-FFF2-40B4-BE49-F238E27FC236}">
                <a16:creationId xmlns:a16="http://schemas.microsoft.com/office/drawing/2014/main" id="{AEFA6D41-DAB2-7304-F503-06D2AB1CA94C}"/>
              </a:ext>
            </a:extLst>
          </p:cNvPr>
          <p:cNvSpPr>
            <a:spLocks noGrp="1"/>
          </p:cNvSpPr>
          <p:nvPr>
            <p:ph idx="1"/>
          </p:nvPr>
        </p:nvSpPr>
        <p:spPr/>
        <p:txBody>
          <a:bodyPr/>
          <a:lstStyle/>
          <a:p>
            <a:pPr algn="l"/>
            <a:r>
              <a:rPr lang="en-GB" sz="2800" b="0" i="0" u="none" strike="noStrike" dirty="0">
                <a:solidFill>
                  <a:srgbClr val="000000"/>
                </a:solidFill>
                <a:effectLst/>
              </a:rPr>
              <a:t>Multi-branding is a strategy where companies market multiple brands within the same product category to appeal to different customer segments, secure more shelf space, and increase market share.</a:t>
            </a:r>
          </a:p>
          <a:p>
            <a:pPr algn="l"/>
            <a:r>
              <a:rPr lang="en-GB" sz="2800" b="1" i="0" u="none" strike="noStrike" dirty="0">
                <a:solidFill>
                  <a:srgbClr val="000000"/>
                </a:solidFill>
                <a:effectLst/>
              </a:rPr>
              <a:t>Risks</a:t>
            </a:r>
            <a:r>
              <a:rPr lang="en-GB" sz="2800" b="0" i="0" u="none" strike="noStrike" dirty="0">
                <a:solidFill>
                  <a:srgbClr val="000000"/>
                </a:solidFill>
                <a:effectLst/>
              </a:rPr>
              <a:t>: a downside is that each brand may only capture a small market share, leading to inefficiencies. To counter this, some companies streamline their brand portfolio.</a:t>
            </a:r>
          </a:p>
          <a:p>
            <a:endParaRPr lang="en-GB" dirty="0"/>
          </a:p>
        </p:txBody>
      </p:sp>
      <p:sp>
        <p:nvSpPr>
          <p:cNvPr id="4" name="Date Placeholder 3">
            <a:extLst>
              <a:ext uri="{FF2B5EF4-FFF2-40B4-BE49-F238E27FC236}">
                <a16:creationId xmlns:a16="http://schemas.microsoft.com/office/drawing/2014/main" id="{88CF6B38-19FB-DE6D-7A49-9889665D7F68}"/>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273C6ACE-851C-CA50-7E55-DB0BAEE6364E}"/>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pic>
        <p:nvPicPr>
          <p:cNvPr id="6" name="Picture 5" descr="A group of men's body care products&#10;&#10;Description automatically generated">
            <a:extLst>
              <a:ext uri="{FF2B5EF4-FFF2-40B4-BE49-F238E27FC236}">
                <a16:creationId xmlns:a16="http://schemas.microsoft.com/office/drawing/2014/main" id="{F2F0074E-060C-1C33-9F2C-BE87104782C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528" y="210649"/>
            <a:ext cx="1512168" cy="1270978"/>
          </a:xfrm>
          <a:prstGeom prst="rect">
            <a:avLst/>
          </a:prstGeom>
        </p:spPr>
      </p:pic>
    </p:spTree>
    <p:extLst>
      <p:ext uri="{BB962C8B-B14F-4D97-AF65-F5344CB8AC3E}">
        <p14:creationId xmlns:p14="http://schemas.microsoft.com/office/powerpoint/2010/main" val="15920498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79C5F-1585-B26D-1AF8-19226E4078B6}"/>
              </a:ext>
            </a:extLst>
          </p:cNvPr>
          <p:cNvSpPr>
            <a:spLocks noGrp="1"/>
          </p:cNvSpPr>
          <p:nvPr>
            <p:ph type="title"/>
          </p:nvPr>
        </p:nvSpPr>
        <p:spPr/>
        <p:txBody>
          <a:bodyPr/>
          <a:lstStyle/>
          <a:p>
            <a:r>
              <a:rPr lang="en-GB" sz="3600" b="1" dirty="0"/>
              <a:t>New Brands</a:t>
            </a:r>
            <a:br>
              <a:rPr lang="en-GB" sz="3600" b="1" dirty="0"/>
            </a:br>
            <a:r>
              <a:rPr lang="en-GB" sz="2000" dirty="0"/>
              <a:t>(5 of 6)</a:t>
            </a:r>
            <a:endParaRPr lang="en-GB" sz="3600" b="1" dirty="0"/>
          </a:p>
        </p:txBody>
      </p:sp>
      <p:sp>
        <p:nvSpPr>
          <p:cNvPr id="3" name="Content Placeholder 2">
            <a:extLst>
              <a:ext uri="{FF2B5EF4-FFF2-40B4-BE49-F238E27FC236}">
                <a16:creationId xmlns:a16="http://schemas.microsoft.com/office/drawing/2014/main" id="{668BC81C-93EE-2271-7FF8-53FA2FDD9D27}"/>
              </a:ext>
            </a:extLst>
          </p:cNvPr>
          <p:cNvSpPr>
            <a:spLocks noGrp="1"/>
          </p:cNvSpPr>
          <p:nvPr>
            <p:ph idx="1"/>
          </p:nvPr>
        </p:nvSpPr>
        <p:spPr/>
        <p:txBody>
          <a:bodyPr/>
          <a:lstStyle/>
          <a:p>
            <a:pPr algn="l"/>
            <a:r>
              <a:rPr lang="en-GB" sz="2800" b="0" i="0" u="none" strike="noStrike" dirty="0">
                <a:solidFill>
                  <a:srgbClr val="000000"/>
                </a:solidFill>
                <a:effectLst/>
              </a:rPr>
              <a:t>Companies may create new brand names when their existing brand loses strength or when entering a new product category where their current brands are not suitable.</a:t>
            </a:r>
          </a:p>
          <a:p>
            <a:pPr algn="l"/>
            <a:r>
              <a:rPr lang="en-GB" sz="2800" b="1" dirty="0">
                <a:solidFill>
                  <a:srgbClr val="000000"/>
                </a:solidFill>
              </a:rPr>
              <a:t>Risks:</a:t>
            </a:r>
            <a:r>
              <a:rPr lang="en-GB" sz="2800" b="1" i="0" u="none" strike="noStrike" dirty="0">
                <a:solidFill>
                  <a:srgbClr val="000000"/>
                </a:solidFill>
                <a:effectLst/>
              </a:rPr>
              <a:t> </a:t>
            </a:r>
            <a:r>
              <a:rPr lang="en-GB" sz="2800" b="0" i="0" u="none" strike="noStrike" dirty="0">
                <a:solidFill>
                  <a:srgbClr val="000000"/>
                </a:solidFill>
                <a:effectLst/>
              </a:rPr>
              <a:t>launching too many new brands can stretch company resources too thin. In industries like consumer-packaged goods, too many similar brands can confuse consumers and retailers.</a:t>
            </a:r>
          </a:p>
          <a:p>
            <a:endParaRPr lang="en-GB" dirty="0"/>
          </a:p>
        </p:txBody>
      </p:sp>
      <p:sp>
        <p:nvSpPr>
          <p:cNvPr id="4" name="Date Placeholder 3">
            <a:extLst>
              <a:ext uri="{FF2B5EF4-FFF2-40B4-BE49-F238E27FC236}">
                <a16:creationId xmlns:a16="http://schemas.microsoft.com/office/drawing/2014/main" id="{64E4D1C0-C31B-D509-AFB1-0C4C89628C8A}"/>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495150F2-1BCB-3A5F-97F9-3C6841F285BE}"/>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pic>
        <p:nvPicPr>
          <p:cNvPr id="8" name="Picture 8" descr="Alphabet (GOOGL) Benefits from Strong ...">
            <a:extLst>
              <a:ext uri="{FF2B5EF4-FFF2-40B4-BE49-F238E27FC236}">
                <a16:creationId xmlns:a16="http://schemas.microsoft.com/office/drawing/2014/main" id="{FE16B44E-22F8-7140-4239-8A7F331528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5292" y="432541"/>
            <a:ext cx="1771650" cy="995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139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98D8F-B600-4ACF-10E1-9AC4808B6103}"/>
              </a:ext>
            </a:extLst>
          </p:cNvPr>
          <p:cNvSpPr>
            <a:spLocks noGrp="1"/>
          </p:cNvSpPr>
          <p:nvPr>
            <p:ph type="title"/>
          </p:nvPr>
        </p:nvSpPr>
        <p:spPr/>
        <p:txBody>
          <a:bodyPr/>
          <a:lstStyle/>
          <a:p>
            <a:r>
              <a:rPr lang="en-GB" sz="3600" b="1" dirty="0"/>
              <a:t>Brand Development</a:t>
            </a:r>
            <a:br>
              <a:rPr lang="en-GB" sz="3600" b="1" dirty="0"/>
            </a:br>
            <a:r>
              <a:rPr lang="en-GB" sz="2000" dirty="0"/>
              <a:t>(6 of 6)</a:t>
            </a:r>
            <a:endParaRPr lang="en-GB" sz="3600" dirty="0"/>
          </a:p>
        </p:txBody>
      </p:sp>
      <p:sp>
        <p:nvSpPr>
          <p:cNvPr id="4" name="Date Placeholder 3">
            <a:extLst>
              <a:ext uri="{FF2B5EF4-FFF2-40B4-BE49-F238E27FC236}">
                <a16:creationId xmlns:a16="http://schemas.microsoft.com/office/drawing/2014/main" id="{9E707520-4086-7914-9C4C-2385BEADC9F9}"/>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67C7D1E3-9FF4-0FBB-8C01-53F5E48197CD}"/>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pic>
        <p:nvPicPr>
          <p:cNvPr id="9" name="Content Placeholder 8" descr="A diagram of a product category&#10;&#10;Description automatically generated">
            <a:extLst>
              <a:ext uri="{FF2B5EF4-FFF2-40B4-BE49-F238E27FC236}">
                <a16:creationId xmlns:a16="http://schemas.microsoft.com/office/drawing/2014/main" id="{39E2A003-DE53-30CC-263C-75F25E8492A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1522817"/>
            <a:ext cx="6480720" cy="4129670"/>
          </a:xfrm>
        </p:spPr>
      </p:pic>
      <p:pic>
        <p:nvPicPr>
          <p:cNvPr id="1026" name="Picture 2" descr="sugar-laden Coca Cola or Diet Coke ...">
            <a:extLst>
              <a:ext uri="{FF2B5EF4-FFF2-40B4-BE49-F238E27FC236}">
                <a16:creationId xmlns:a16="http://schemas.microsoft.com/office/drawing/2014/main" id="{973A2BDB-1B89-DFBB-B11C-6614CEB368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8422" y="2584166"/>
            <a:ext cx="1771650" cy="117895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Phone - Apple (UK)">
            <a:extLst>
              <a:ext uri="{FF2B5EF4-FFF2-40B4-BE49-F238E27FC236}">
                <a16:creationId xmlns:a16="http://schemas.microsoft.com/office/drawing/2014/main" id="{A6CF8195-4476-589B-8D61-EEF05BAF00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691" y="2584166"/>
            <a:ext cx="1771650" cy="122949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group of men's body care products&#10;&#10;Description automatically generated">
            <a:extLst>
              <a:ext uri="{FF2B5EF4-FFF2-40B4-BE49-F238E27FC236}">
                <a16:creationId xmlns:a16="http://schemas.microsoft.com/office/drawing/2014/main" id="{F1095D87-641B-26B0-6223-830946016D5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63889" y="3843215"/>
            <a:ext cx="1512168" cy="1270978"/>
          </a:xfrm>
          <a:prstGeom prst="rect">
            <a:avLst/>
          </a:prstGeom>
        </p:spPr>
      </p:pic>
      <p:pic>
        <p:nvPicPr>
          <p:cNvPr id="1032" name="Picture 8" descr="Alphabet (GOOGL) Benefits from Strong ...">
            <a:extLst>
              <a:ext uri="{FF2B5EF4-FFF2-40B4-BE49-F238E27FC236}">
                <a16:creationId xmlns:a16="http://schemas.microsoft.com/office/drawing/2014/main" id="{1F71FA08-E3A4-61EB-7DB3-4761F75656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62691" y="3980983"/>
            <a:ext cx="1771650" cy="995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28061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46DF3-00E4-9889-0A1D-C16CF00F5BA6}"/>
              </a:ext>
            </a:extLst>
          </p:cNvPr>
          <p:cNvSpPr>
            <a:spLocks noGrp="1"/>
          </p:cNvSpPr>
          <p:nvPr>
            <p:ph type="title"/>
          </p:nvPr>
        </p:nvSpPr>
        <p:spPr/>
        <p:txBody>
          <a:bodyPr/>
          <a:lstStyle/>
          <a:p>
            <a:r>
              <a:rPr lang="en-GB" sz="3600" b="1" dirty="0"/>
              <a:t>Corporate Branding</a:t>
            </a:r>
          </a:p>
        </p:txBody>
      </p:sp>
      <p:sp>
        <p:nvSpPr>
          <p:cNvPr id="3" name="Content Placeholder 2">
            <a:extLst>
              <a:ext uri="{FF2B5EF4-FFF2-40B4-BE49-F238E27FC236}">
                <a16:creationId xmlns:a16="http://schemas.microsoft.com/office/drawing/2014/main" id="{1CAF17B5-FA87-B1A4-CB69-07C8FA01CF45}"/>
              </a:ext>
            </a:extLst>
          </p:cNvPr>
          <p:cNvSpPr>
            <a:spLocks noGrp="1"/>
          </p:cNvSpPr>
          <p:nvPr>
            <p:ph idx="1"/>
          </p:nvPr>
        </p:nvSpPr>
        <p:spPr/>
        <p:txBody>
          <a:bodyPr/>
          <a:lstStyle/>
          <a:p>
            <a:r>
              <a:rPr lang="en-GB" sz="2800" b="1" i="0" u="none" strike="noStrike" dirty="0">
                <a:solidFill>
                  <a:srgbClr val="000000"/>
                </a:solidFill>
                <a:effectLst/>
              </a:rPr>
              <a:t>Corporate branding </a:t>
            </a:r>
            <a:r>
              <a:rPr lang="en-GB" sz="2800" b="0" i="0" u="none" strike="noStrike" dirty="0">
                <a:solidFill>
                  <a:srgbClr val="000000"/>
                </a:solidFill>
                <a:effectLst/>
              </a:rPr>
              <a:t>is a strategic practice aimed at establishing a business in the market and promoting its </a:t>
            </a:r>
            <a:r>
              <a:rPr lang="en-GB" sz="2800" b="1" i="0" u="none" strike="noStrike" dirty="0">
                <a:solidFill>
                  <a:srgbClr val="000000"/>
                </a:solidFill>
                <a:effectLst/>
              </a:rPr>
              <a:t>core values </a:t>
            </a:r>
            <a:r>
              <a:rPr lang="en-GB" sz="2800" b="0" i="0" u="none" strike="noStrike" dirty="0">
                <a:solidFill>
                  <a:srgbClr val="000000"/>
                </a:solidFill>
                <a:effectLst/>
              </a:rPr>
              <a:t>across various </a:t>
            </a:r>
            <a:r>
              <a:rPr lang="en-GB" sz="2800" b="1" i="0" u="none" strike="noStrike" dirty="0">
                <a:solidFill>
                  <a:srgbClr val="000000"/>
                </a:solidFill>
                <a:effectLst/>
              </a:rPr>
              <a:t>distribution channels</a:t>
            </a:r>
            <a:r>
              <a:rPr lang="en-GB" sz="2800" b="0" i="0" u="none" strike="noStrike" dirty="0">
                <a:solidFill>
                  <a:srgbClr val="000000"/>
                </a:solidFill>
                <a:effectLst/>
              </a:rPr>
              <a:t>. </a:t>
            </a:r>
          </a:p>
          <a:p>
            <a:r>
              <a:rPr lang="en-GB" sz="2800" b="0" i="0" u="none" strike="noStrike" dirty="0">
                <a:solidFill>
                  <a:srgbClr val="000000"/>
                </a:solidFill>
                <a:effectLst/>
              </a:rPr>
              <a:t>It highlights the company’s identity and encompasses all actions and strategies implemented to ensure its success.</a:t>
            </a:r>
            <a:endParaRPr lang="en-GB" sz="2800" dirty="0"/>
          </a:p>
        </p:txBody>
      </p:sp>
      <p:sp>
        <p:nvSpPr>
          <p:cNvPr id="4" name="Date Placeholder 3">
            <a:extLst>
              <a:ext uri="{FF2B5EF4-FFF2-40B4-BE49-F238E27FC236}">
                <a16:creationId xmlns:a16="http://schemas.microsoft.com/office/drawing/2014/main" id="{AD9AD053-71E7-6B0C-2678-E02EC0697DA3}"/>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A84CCA0F-BA78-E4A1-CA18-0FDB31070EAE}"/>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404825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94B2A-D407-3A91-848E-B1C9FBE7580D}"/>
              </a:ext>
            </a:extLst>
          </p:cNvPr>
          <p:cNvSpPr>
            <a:spLocks noGrp="1"/>
          </p:cNvSpPr>
          <p:nvPr>
            <p:ph type="title"/>
          </p:nvPr>
        </p:nvSpPr>
        <p:spPr/>
        <p:txBody>
          <a:bodyPr/>
          <a:lstStyle/>
          <a:p>
            <a:r>
              <a:rPr lang="en-GB" sz="3600" b="1" dirty="0">
                <a:solidFill>
                  <a:srgbClr val="000000"/>
                </a:solidFill>
              </a:rPr>
              <a:t>O</a:t>
            </a:r>
            <a:r>
              <a:rPr lang="en-GB" sz="3600" b="1" i="0" u="none" strike="noStrike" dirty="0">
                <a:solidFill>
                  <a:srgbClr val="000000"/>
                </a:solidFill>
                <a:effectLst/>
              </a:rPr>
              <a:t>bjectives of Corporate </a:t>
            </a:r>
            <a:r>
              <a:rPr lang="en-GB" sz="3600" b="1" dirty="0">
                <a:solidFill>
                  <a:srgbClr val="000000"/>
                </a:solidFill>
              </a:rPr>
              <a:t>B</a:t>
            </a:r>
            <a:r>
              <a:rPr lang="en-GB" sz="3600" b="1" i="0" u="none" strike="noStrike" dirty="0">
                <a:solidFill>
                  <a:srgbClr val="000000"/>
                </a:solidFill>
                <a:effectLst/>
              </a:rPr>
              <a:t>randing</a:t>
            </a:r>
            <a:endParaRPr lang="en-GB" sz="3600" dirty="0"/>
          </a:p>
        </p:txBody>
      </p:sp>
      <p:sp>
        <p:nvSpPr>
          <p:cNvPr id="3" name="Content Placeholder 2">
            <a:extLst>
              <a:ext uri="{FF2B5EF4-FFF2-40B4-BE49-F238E27FC236}">
                <a16:creationId xmlns:a16="http://schemas.microsoft.com/office/drawing/2014/main" id="{880995DA-31CD-94C6-5442-365740A5BF82}"/>
              </a:ext>
            </a:extLst>
          </p:cNvPr>
          <p:cNvSpPr>
            <a:spLocks noGrp="1"/>
          </p:cNvSpPr>
          <p:nvPr>
            <p:ph idx="1"/>
          </p:nvPr>
        </p:nvSpPr>
        <p:spPr/>
        <p:txBody>
          <a:bodyPr/>
          <a:lstStyle/>
          <a:p>
            <a:pPr algn="l">
              <a:buFont typeface="Arial" panose="020B0604020202020204" pitchFamily="34" charset="0"/>
              <a:buChar char="•"/>
            </a:pPr>
            <a:r>
              <a:rPr lang="en-GB" sz="2400" b="0" i="0" u="none" strike="noStrike" dirty="0">
                <a:solidFill>
                  <a:srgbClr val="000000"/>
                </a:solidFill>
                <a:effectLst/>
              </a:rPr>
              <a:t>To make the company stand out from the competition.</a:t>
            </a:r>
          </a:p>
          <a:p>
            <a:pPr algn="l">
              <a:buFont typeface="Arial" panose="020B0604020202020204" pitchFamily="34" charset="0"/>
              <a:buChar char="•"/>
            </a:pPr>
            <a:r>
              <a:rPr lang="en-GB" sz="2400" b="0" i="0" u="none" strike="noStrike" dirty="0">
                <a:solidFill>
                  <a:srgbClr val="000000"/>
                </a:solidFill>
                <a:effectLst/>
              </a:rPr>
              <a:t>To differentiate the company from its competitors.</a:t>
            </a:r>
          </a:p>
          <a:p>
            <a:pPr algn="l">
              <a:buFont typeface="Arial" panose="020B0604020202020204" pitchFamily="34" charset="0"/>
              <a:buChar char="•"/>
            </a:pPr>
            <a:r>
              <a:rPr lang="en-GB" sz="2400" b="0" i="0" u="none" strike="noStrike" dirty="0">
                <a:solidFill>
                  <a:srgbClr val="000000"/>
                </a:solidFill>
                <a:effectLst/>
              </a:rPr>
              <a:t>To support publicity, advertising, sales, and other promotional activities.</a:t>
            </a:r>
          </a:p>
          <a:p>
            <a:pPr algn="l">
              <a:buFont typeface="Arial" panose="020B0604020202020204" pitchFamily="34" charset="0"/>
              <a:buChar char="•"/>
            </a:pPr>
            <a:r>
              <a:rPr lang="en-GB" sz="2400" b="0" i="0" u="none" strike="noStrike" dirty="0">
                <a:solidFill>
                  <a:srgbClr val="000000"/>
                </a:solidFill>
                <a:effectLst/>
              </a:rPr>
              <a:t>To reinforce the company’s position in the market.</a:t>
            </a:r>
          </a:p>
          <a:p>
            <a:pPr algn="l">
              <a:buFont typeface="Arial" panose="020B0604020202020204" pitchFamily="34" charset="0"/>
              <a:buChar char="•"/>
            </a:pPr>
            <a:r>
              <a:rPr lang="en-GB" sz="2400" b="0" i="0" u="none" strike="noStrike" dirty="0">
                <a:solidFill>
                  <a:srgbClr val="000000"/>
                </a:solidFill>
                <a:effectLst/>
              </a:rPr>
              <a:t>To maintain the quality of products and customer service.</a:t>
            </a:r>
          </a:p>
          <a:p>
            <a:pPr algn="l">
              <a:buFont typeface="Arial" panose="020B0604020202020204" pitchFamily="34" charset="0"/>
              <a:buChar char="•"/>
            </a:pPr>
            <a:r>
              <a:rPr lang="en-GB" sz="2400" b="0" i="0" u="none" strike="noStrike" dirty="0">
                <a:solidFill>
                  <a:srgbClr val="000000"/>
                </a:solidFill>
                <a:effectLst/>
              </a:rPr>
              <a:t>To build a strong reputation.</a:t>
            </a:r>
          </a:p>
          <a:p>
            <a:pPr algn="l">
              <a:buFont typeface="Arial" panose="020B0604020202020204" pitchFamily="34" charset="0"/>
              <a:buChar char="•"/>
            </a:pPr>
            <a:r>
              <a:rPr lang="en-GB" sz="2400" b="0" i="0" u="none" strike="noStrike" dirty="0">
                <a:solidFill>
                  <a:srgbClr val="000000"/>
                </a:solidFill>
                <a:effectLst/>
              </a:rPr>
              <a:t>To foster brand loyalty.</a:t>
            </a:r>
          </a:p>
          <a:p>
            <a:pPr marL="0" indent="0">
              <a:buNone/>
            </a:pPr>
            <a:endParaRPr lang="en-GB" dirty="0"/>
          </a:p>
        </p:txBody>
      </p:sp>
      <p:sp>
        <p:nvSpPr>
          <p:cNvPr id="4" name="Date Placeholder 3">
            <a:extLst>
              <a:ext uri="{FF2B5EF4-FFF2-40B4-BE49-F238E27FC236}">
                <a16:creationId xmlns:a16="http://schemas.microsoft.com/office/drawing/2014/main" id="{A78576D4-2F9E-D720-76D6-BE563AB1B59E}"/>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A740F009-B4E5-9D39-6711-A4F19D733BAB}"/>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35383403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AA5A-A5BE-15A6-6A5F-8A10B6E5EC2F}"/>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82238EF6-06BD-730E-B299-FA0522028D39}"/>
              </a:ext>
            </a:extLst>
          </p:cNvPr>
          <p:cNvSpPr>
            <a:spLocks noGrp="1"/>
          </p:cNvSpPr>
          <p:nvPr>
            <p:ph idx="1"/>
          </p:nvPr>
        </p:nvSpPr>
        <p:spPr>
          <a:xfrm>
            <a:off x="457200" y="1484784"/>
            <a:ext cx="8229600" cy="3917032"/>
          </a:xfrm>
        </p:spPr>
        <p:txBody>
          <a:bodyPr/>
          <a:lstStyle/>
          <a:p>
            <a:r>
              <a:rPr lang="en-GB" sz="2000" b="1" dirty="0"/>
              <a:t>Branding Essentials: </a:t>
            </a:r>
            <a:r>
              <a:rPr lang="en-GB" sz="2000" dirty="0"/>
              <a:t>Strong brands are valuable intangible assets, requiring continuous effort to create, maintain, and protect. </a:t>
            </a:r>
          </a:p>
          <a:p>
            <a:r>
              <a:rPr lang="en-GB" sz="2000" b="1" dirty="0"/>
              <a:t>Building Strong Brands: </a:t>
            </a:r>
            <a:r>
              <a:rPr lang="en-GB" sz="2000" dirty="0"/>
              <a:t>Includes</a:t>
            </a:r>
            <a:r>
              <a:rPr lang="en-GB" sz="2000" b="1" dirty="0"/>
              <a:t> </a:t>
            </a:r>
            <a:r>
              <a:rPr lang="en-GB" sz="2000" dirty="0"/>
              <a:t>brand positioning, brand name selection, brand sponsorship, and brand development. </a:t>
            </a:r>
            <a:endParaRPr lang="en-GB" sz="2000" b="1" dirty="0"/>
          </a:p>
          <a:p>
            <a:r>
              <a:rPr lang="en-GB" sz="2000" b="1" dirty="0"/>
              <a:t>Brand Development Strategies: </a:t>
            </a:r>
            <a:r>
              <a:rPr lang="en-GB" sz="2000" dirty="0"/>
              <a:t>Includes line extensions (new variations within the same category), brand extensions (applying a brand to a new category), multi-brands (multiple brands within a category), and new brands(created for distinct market needs).</a:t>
            </a:r>
          </a:p>
          <a:p>
            <a:r>
              <a:rPr lang="en-GB" sz="2000" b="1" dirty="0"/>
              <a:t>Brand Management</a:t>
            </a:r>
            <a:r>
              <a:rPr lang="en-GB" sz="2000" dirty="0"/>
              <a:t>: Effective branding requires advertising, customer engagement, internal branding, and regular audits to sustain brand relevance and competitive advantage.</a:t>
            </a:r>
          </a:p>
          <a:p>
            <a:endParaRPr lang="en-GB" dirty="0"/>
          </a:p>
        </p:txBody>
      </p:sp>
      <p:sp>
        <p:nvSpPr>
          <p:cNvPr id="4" name="Date Placeholder 3">
            <a:extLst>
              <a:ext uri="{FF2B5EF4-FFF2-40B4-BE49-F238E27FC236}">
                <a16:creationId xmlns:a16="http://schemas.microsoft.com/office/drawing/2014/main" id="{B814769D-DEC7-16AE-B641-F3E114B787F0}"/>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92E86AA2-C8F0-D271-B7C6-4D85B782E53E}"/>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17328340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3967-FA26-263B-BA5E-23AF348F15BC}"/>
              </a:ext>
            </a:extLst>
          </p:cNvPr>
          <p:cNvSpPr>
            <a:spLocks noGrp="1"/>
          </p:cNvSpPr>
          <p:nvPr>
            <p:ph type="title"/>
          </p:nvPr>
        </p:nvSpPr>
        <p:spPr>
          <a:solidFill>
            <a:schemeClr val="accent2"/>
          </a:solidFill>
        </p:spPr>
        <p:txBody>
          <a:bodyPr/>
          <a:lstStyle/>
          <a:p>
            <a:r>
              <a:rPr lang="en-GB" sz="3600" b="1" dirty="0"/>
              <a:t>Group Activity</a:t>
            </a:r>
          </a:p>
        </p:txBody>
      </p:sp>
      <p:sp>
        <p:nvSpPr>
          <p:cNvPr id="3" name="Content Placeholder 2">
            <a:extLst>
              <a:ext uri="{FF2B5EF4-FFF2-40B4-BE49-F238E27FC236}">
                <a16:creationId xmlns:a16="http://schemas.microsoft.com/office/drawing/2014/main" id="{EDF9E9F5-DF9F-C9A1-F142-3F75E09DAE11}"/>
              </a:ext>
            </a:extLst>
          </p:cNvPr>
          <p:cNvSpPr>
            <a:spLocks noGrp="1"/>
          </p:cNvSpPr>
          <p:nvPr>
            <p:ph idx="1"/>
          </p:nvPr>
        </p:nvSpPr>
        <p:spPr/>
        <p:txBody>
          <a:bodyPr/>
          <a:lstStyle/>
          <a:p>
            <a:r>
              <a:rPr lang="en-GB" sz="2400" dirty="0"/>
              <a:t>Individually, choose a company and develop a brand development strategy. </a:t>
            </a:r>
          </a:p>
          <a:p>
            <a:r>
              <a:rPr lang="en-GB" sz="2400" dirty="0"/>
              <a:t>Then, complete the STP (Segmentation, Targeting, and Positioning) for the brand development strategy chosen.</a:t>
            </a:r>
          </a:p>
          <a:p>
            <a:r>
              <a:rPr lang="en-GB" sz="2400" dirty="0"/>
              <a:t>Company examples: Nike, Samsung, Nutella, Innocent Drinks, Red Bull, Mercedes, Nissan, HP, Apple, Zara.</a:t>
            </a:r>
          </a:p>
          <a:p>
            <a:r>
              <a:rPr lang="en-GB" sz="2400" i="1" dirty="0"/>
              <a:t>Note: You must choose one strategy – Line Extension, Brand Extension, Multi-Brand, or New Brand – and provide a justification for your choice.</a:t>
            </a:r>
          </a:p>
        </p:txBody>
      </p:sp>
      <p:sp>
        <p:nvSpPr>
          <p:cNvPr id="4" name="Date Placeholder 3">
            <a:extLst>
              <a:ext uri="{FF2B5EF4-FFF2-40B4-BE49-F238E27FC236}">
                <a16:creationId xmlns:a16="http://schemas.microsoft.com/office/drawing/2014/main" id="{D97D9926-290D-A169-5747-223282E32754}"/>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3C1753A9-ED57-34B4-17F8-6139149BDC27}"/>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12040705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sz="3600" b="1" u="sng" dirty="0"/>
            </a:br>
            <a:r>
              <a:rPr lang="en-GB" sz="3600" b="1" dirty="0"/>
              <a:t>References</a:t>
            </a:r>
            <a:br>
              <a:rPr lang="en-GB" sz="3600" dirty="0"/>
            </a:br>
            <a:endParaRPr lang="en-GB" sz="3600"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pPr marL="0" lvl="0" indent="0">
              <a:buNone/>
              <a:tabLst>
                <a:tab pos="457200" algn="l"/>
              </a:tabLst>
            </a:pPr>
            <a:r>
              <a:rPr lang="en-GB" sz="2000" kern="100" dirty="0">
                <a:effectLst/>
                <a:ea typeface="Aptos" panose="020B0004020202020204" pitchFamily="34" charset="0"/>
                <a:cs typeface="Times New Roman" panose="02020603050405020304" pitchFamily="18" charset="0"/>
              </a:rPr>
              <a:t>Hague, P (2019) </a:t>
            </a:r>
            <a:r>
              <a:rPr lang="en-GB" sz="2000" i="1" kern="100" dirty="0">
                <a:effectLst/>
                <a:ea typeface="Aptos" panose="020B0004020202020204" pitchFamily="34" charset="0"/>
                <a:cs typeface="Times New Roman" panose="02020603050405020304" pitchFamily="18" charset="0"/>
              </a:rPr>
              <a:t>The Business Models Handbook: Templates, Theory and Case Studies</a:t>
            </a:r>
            <a:r>
              <a:rPr lang="en-GB" sz="2000" kern="100" dirty="0">
                <a:effectLst/>
                <a:ea typeface="Aptos" panose="020B0004020202020204" pitchFamily="34" charset="0"/>
                <a:cs typeface="Times New Roman" panose="02020603050405020304" pitchFamily="18" charset="0"/>
              </a:rPr>
              <a:t>. London, United Kingdom; New York, Ny, Kogan Page Limited.</a:t>
            </a:r>
          </a:p>
          <a:p>
            <a:pPr marL="0" lvl="0" indent="0">
              <a:buNone/>
              <a:tabLst>
                <a:tab pos="457200" algn="l"/>
              </a:tabLst>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marL="0" lvl="0" indent="0">
              <a:buNone/>
              <a:tabLst>
                <a:tab pos="457200" algn="l"/>
              </a:tabLst>
            </a:pPr>
            <a:r>
              <a:rPr lang="en-GB" sz="2000" dirty="0">
                <a:effectLst/>
                <a:cs typeface="Arial" panose="020B0604020202020204" pitchFamily="34" charset="0"/>
              </a:rPr>
              <a:t>Kotler, P., Keller, K. and </a:t>
            </a:r>
            <a:r>
              <a:rPr lang="en-GB" sz="2000" dirty="0" err="1">
                <a:effectLst/>
                <a:cs typeface="Arial" panose="020B0604020202020204" pitchFamily="34" charset="0"/>
              </a:rPr>
              <a:t>Chernev</a:t>
            </a:r>
            <a:r>
              <a:rPr lang="en-GB" sz="2000" dirty="0">
                <a:effectLst/>
                <a:cs typeface="Arial" panose="020B0604020202020204" pitchFamily="34" charset="0"/>
              </a:rPr>
              <a:t>, A. (2021) </a:t>
            </a:r>
            <a:r>
              <a:rPr lang="en-GB" sz="2000" i="1" dirty="0">
                <a:effectLst/>
                <a:cs typeface="Arial" panose="020B0604020202020204" pitchFamily="34" charset="0"/>
              </a:rPr>
              <a:t>Marketing management</a:t>
            </a:r>
            <a:r>
              <a:rPr lang="en-GB" sz="2000" dirty="0">
                <a:effectLst/>
                <a:cs typeface="Arial" panose="020B0604020202020204" pitchFamily="34" charset="0"/>
              </a:rPr>
              <a:t>. 16th ed.</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20/07/2025</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3146782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3539</Words>
  <Application>Microsoft Office PowerPoint</Application>
  <PresentationFormat>On-screen Show (4:3)</PresentationFormat>
  <Paragraphs>358</Paragraphs>
  <Slides>45</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Myriad Pro</vt:lpstr>
      <vt:lpstr>-webkit-standard</vt:lpstr>
      <vt:lpstr>Aptos</vt:lpstr>
      <vt:lpstr>Arial</vt:lpstr>
      <vt:lpstr>Calibri</vt:lpstr>
      <vt:lpstr>Noto serif</vt:lpstr>
      <vt:lpstr>Verdana</vt:lpstr>
      <vt:lpstr>Wingdings</vt:lpstr>
      <vt:lpstr>20140311PresentationUWTSDTemplate</vt:lpstr>
      <vt:lpstr> LCMB7024 Brand Strategies and  Corporate Branding            Week 7  – Session 1  </vt:lpstr>
      <vt:lpstr>Content of the Sessions</vt:lpstr>
      <vt:lpstr>Did You Know?</vt:lpstr>
      <vt:lpstr>PowerPoint Presentation</vt:lpstr>
      <vt:lpstr> Brand </vt:lpstr>
      <vt:lpstr>A Brand is Not Limited to an Organisation or a Product</vt:lpstr>
      <vt:lpstr>Brand - Continue</vt:lpstr>
      <vt:lpstr>Branding</vt:lpstr>
      <vt:lpstr>Importance of Brands  to Consumers</vt:lpstr>
      <vt:lpstr>Importance of Brands  to Organisations</vt:lpstr>
      <vt:lpstr>Brand Management</vt:lpstr>
      <vt:lpstr>PowerPoint Presentation</vt:lpstr>
      <vt:lpstr>Brand Identity versus Brand Image</vt:lpstr>
      <vt:lpstr>PowerPoint Presentation</vt:lpstr>
      <vt:lpstr>Brand Value</vt:lpstr>
      <vt:lpstr>Brand Equity</vt:lpstr>
      <vt:lpstr>Brand Power</vt:lpstr>
      <vt:lpstr>Customer-based Brand Equity Pyramid Model</vt:lpstr>
      <vt:lpstr>Brand Salience  (Who are you?)</vt:lpstr>
      <vt:lpstr>Brand Performance &amp; Brand Imagery (What are you?)</vt:lpstr>
      <vt:lpstr>Consumer Judgments &amp; Consumer Feelings  (What about you?)</vt:lpstr>
      <vt:lpstr>Brand Resonance  (What about you and me?)</vt:lpstr>
      <vt:lpstr>15 Minutes Reflection</vt:lpstr>
      <vt:lpstr>How Does Branding Work?</vt:lpstr>
      <vt:lpstr>Building Strong Brands</vt:lpstr>
      <vt:lpstr>Brand Positioning</vt:lpstr>
      <vt:lpstr>Brand Name Selection</vt:lpstr>
      <vt:lpstr>PowerPoint Presentation</vt:lpstr>
      <vt:lpstr>Brand Name Selection</vt:lpstr>
      <vt:lpstr>Brand Sponsorship (1 of 4)</vt:lpstr>
      <vt:lpstr>Manufacturers Brands  Versus Store Brands (2 of 4)</vt:lpstr>
      <vt:lpstr>Licensing (3 of 4) </vt:lpstr>
      <vt:lpstr>Co-Branding (4 of 4)</vt:lpstr>
      <vt:lpstr>Brand Development (1 of 6)</vt:lpstr>
      <vt:lpstr>Line Extension (2 of 6)</vt:lpstr>
      <vt:lpstr>Brand Extension (3 of 6)</vt:lpstr>
      <vt:lpstr>Brand Extension - Example</vt:lpstr>
      <vt:lpstr>Multi-brands (4 of 6)</vt:lpstr>
      <vt:lpstr>New Brands (5 of 6)</vt:lpstr>
      <vt:lpstr>Brand Development (6 of 6)</vt:lpstr>
      <vt:lpstr>Corporate Branding</vt:lpstr>
      <vt:lpstr>Objectives of Corporate Branding</vt:lpstr>
      <vt:lpstr>Summary</vt:lpstr>
      <vt:lpstr>Group Activity</vt:lpstr>
      <vt:lpstr> 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216</cp:revision>
  <cp:lastPrinted>2018-07-09T15:27:01Z</cp:lastPrinted>
  <dcterms:created xsi:type="dcterms:W3CDTF">2002-10-07T19:43:58Z</dcterms:created>
  <dcterms:modified xsi:type="dcterms:W3CDTF">2025-07-20T19:57:06Z</dcterms:modified>
</cp:coreProperties>
</file>