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1" r:id="rId1"/>
  </p:sldMasterIdLst>
  <p:notesMasterIdLst>
    <p:notesMasterId r:id="rId27"/>
  </p:notesMasterIdLst>
  <p:sldIdLst>
    <p:sldId id="276" r:id="rId2"/>
    <p:sldId id="256" r:id="rId3"/>
    <p:sldId id="271" r:id="rId4"/>
    <p:sldId id="257" r:id="rId5"/>
    <p:sldId id="258" r:id="rId6"/>
    <p:sldId id="260" r:id="rId7"/>
    <p:sldId id="259" r:id="rId8"/>
    <p:sldId id="261" r:id="rId9"/>
    <p:sldId id="262" r:id="rId10"/>
    <p:sldId id="263" r:id="rId11"/>
    <p:sldId id="264" r:id="rId12"/>
    <p:sldId id="265" r:id="rId13"/>
    <p:sldId id="268" r:id="rId14"/>
    <p:sldId id="269" r:id="rId15"/>
    <p:sldId id="270" r:id="rId16"/>
    <p:sldId id="272" r:id="rId17"/>
    <p:sldId id="273" r:id="rId18"/>
    <p:sldId id="274" r:id="rId19"/>
    <p:sldId id="266" r:id="rId20"/>
    <p:sldId id="279" r:id="rId21"/>
    <p:sldId id="280" r:id="rId22"/>
    <p:sldId id="275" r:id="rId23"/>
    <p:sldId id="267" r:id="rId24"/>
    <p:sldId id="278" r:id="rId25"/>
    <p:sldId id="277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71" autoAdjust="0"/>
    <p:restoredTop sz="93957" autoAdjust="0"/>
  </p:normalViewPr>
  <p:slideViewPr>
    <p:cSldViewPr snapToGrid="0">
      <p:cViewPr varScale="1">
        <p:scale>
          <a:sx n="97" d="100"/>
          <a:sy n="97" d="100"/>
        </p:scale>
        <p:origin x="1032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36" d="100"/>
          <a:sy n="136" d="100"/>
        </p:scale>
        <p:origin x="1032" y="-422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06DD6E-1E6E-4060-9891-6BCA03D19F2F}" type="datetimeFigureOut">
              <a:rPr lang="en-GB" smtClean="0"/>
              <a:t>16/04/2021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F752163-42D3-47DF-BC4E-88743AFB26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8865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595959"/>
                </a:solidFill>
                <a:effectLst/>
                <a:latin typeface="Roboto"/>
              </a:rPr>
              <a:t>  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4AED6E-CF37-4500-8716-102A47FDB8B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74222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733800"/>
          </a:xfrm>
        </p:spPr>
        <p:txBody>
          <a:bodyPr/>
          <a:lstStyle/>
          <a:p>
            <a:r>
              <a:rPr lang="en-GB" b="0" i="0" dirty="0">
                <a:solidFill>
                  <a:srgbClr val="1D2129"/>
                </a:solidFill>
                <a:effectLst/>
                <a:latin typeface="Noto Sans"/>
              </a:rPr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752163-42D3-47DF-BC4E-88743AFB26C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682787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752163-42D3-47DF-BC4E-88743AFB26C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86320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GB" dirty="0">
                <a:solidFill>
                  <a:srgbClr val="444444"/>
                </a:solidFill>
                <a:latin typeface="Arial" panose="020B0604020202020204" pitchFamily="34" charset="0"/>
              </a:rPr>
              <a:t> </a:t>
            </a:r>
            <a:endParaRPr lang="en-GB" b="0" i="0" u="none" strike="noStrike" dirty="0">
              <a:solidFill>
                <a:srgbClr val="444444"/>
              </a:solidFill>
              <a:effectLst/>
              <a:highlight>
                <a:srgbClr val="FFFF00"/>
              </a:highlight>
              <a:latin typeface="Arial" panose="020B0604020202020204" pitchFamily="34" charset="0"/>
            </a:endParaRPr>
          </a:p>
          <a:p>
            <a:pPr algn="l"/>
            <a:endParaRPr lang="en-GB" b="0" i="0" u="none" strike="noStrike" dirty="0">
              <a:solidFill>
                <a:srgbClr val="444444"/>
              </a:solidFill>
              <a:effectLst/>
              <a:latin typeface="Arial" panose="020B060402020202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endParaRPr lang="en-GB" b="0" i="0" u="none" strike="noStrike" dirty="0">
              <a:solidFill>
                <a:srgbClr val="444444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752163-42D3-47DF-BC4E-88743AFB26C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647776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49"/>
            <a:ext cx="5867400" cy="4284663"/>
          </a:xfrm>
        </p:spPr>
        <p:txBody>
          <a:bodyPr/>
          <a:lstStyle/>
          <a:p>
            <a:pPr algn="l"/>
            <a:r>
              <a:rPr lang="en-GB" sz="1400" b="0" i="0" dirty="0">
                <a:solidFill>
                  <a:srgbClr val="0D405F"/>
                </a:solidFill>
                <a:effectLst/>
                <a:latin typeface="Noto Sans"/>
              </a:rPr>
              <a:t> </a:t>
            </a:r>
            <a:endParaRPr lang="en-GB" sz="1400" b="0" i="0" dirty="0">
              <a:solidFill>
                <a:srgbClr val="1D2129"/>
              </a:solidFill>
              <a:effectLst/>
              <a:latin typeface="Noto Sans"/>
            </a:endParaRPr>
          </a:p>
          <a:p>
            <a:pPr algn="just" fontAlgn="base"/>
            <a:r>
              <a:rPr lang="en-GB" sz="1400" b="0" i="0" dirty="0">
                <a:solidFill>
                  <a:srgbClr val="1D2129"/>
                </a:solidFill>
                <a:effectLst/>
                <a:latin typeface="Noto Sans"/>
              </a:rPr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752163-42D3-47DF-BC4E-88743AFB26C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041297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409575" y="4400550"/>
            <a:ext cx="6162675" cy="4629150"/>
          </a:xfrm>
        </p:spPr>
        <p:txBody>
          <a:bodyPr/>
          <a:lstStyle/>
          <a:p>
            <a:r>
              <a:rPr lang="en-GB" sz="2000" b="1" i="0" dirty="0">
                <a:solidFill>
                  <a:srgbClr val="111111"/>
                </a:solidFill>
                <a:effectLst/>
                <a:latin typeface="Muli"/>
              </a:rPr>
              <a:t> </a:t>
            </a:r>
            <a:r>
              <a:rPr lang="en-GB" sz="2000" b="0" i="0" dirty="0">
                <a:solidFill>
                  <a:srgbClr val="1D2129"/>
                </a:solidFill>
                <a:effectLst/>
                <a:latin typeface="Noto Sans"/>
              </a:rPr>
              <a:t>  </a:t>
            </a:r>
            <a:endParaRPr lang="en-GB" sz="20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752163-42D3-47DF-BC4E-88743AFB26C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160052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GB" sz="1400" b="0" i="0" dirty="0">
                <a:solidFill>
                  <a:srgbClr val="0D405F"/>
                </a:solidFill>
                <a:effectLst/>
                <a:latin typeface="Noto Sans"/>
              </a:rPr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752163-42D3-47DF-BC4E-88743AFB26C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741847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b="1" i="0" dirty="0">
              <a:solidFill>
                <a:srgbClr val="1B2B68"/>
              </a:solidFill>
              <a:effectLst/>
              <a:latin typeface="Circular-Bold"/>
            </a:endParaRPr>
          </a:p>
          <a:p>
            <a:pPr algn="l"/>
            <a:r>
              <a:rPr lang="en-GB" b="0" i="0" dirty="0">
                <a:solidFill>
                  <a:srgbClr val="0D405F"/>
                </a:solidFill>
                <a:effectLst/>
                <a:latin typeface="Noto Sans"/>
              </a:rPr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752163-42D3-47DF-BC4E-88743AFB26C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593289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GB" b="1" i="0" dirty="0">
                <a:solidFill>
                  <a:srgbClr val="1B2B68"/>
                </a:solidFill>
                <a:effectLst/>
                <a:latin typeface="Circular-Bold"/>
              </a:rPr>
              <a:t> </a:t>
            </a:r>
            <a:endParaRPr lang="en-GB" b="0" i="0" dirty="0">
              <a:solidFill>
                <a:srgbClr val="0D405F"/>
              </a:solidFill>
              <a:effectLst/>
              <a:latin typeface="Noto San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752163-42D3-47DF-BC4E-88743AFB26C8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939979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0D405F"/>
                </a:solidFill>
                <a:effectLst/>
                <a:latin typeface="Noto Sans"/>
              </a:rPr>
              <a:t> </a:t>
            </a:r>
          </a:p>
          <a:p>
            <a:pPr algn="l"/>
            <a:endParaRPr lang="en-GB" b="0" i="0" dirty="0">
              <a:solidFill>
                <a:srgbClr val="0D405F"/>
              </a:solidFill>
              <a:effectLst/>
              <a:latin typeface="Noto San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752163-42D3-47DF-BC4E-88743AFB26C8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334850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GB" b="0" i="0" dirty="0">
                <a:solidFill>
                  <a:srgbClr val="0D405F"/>
                </a:solidFill>
                <a:effectLst/>
                <a:latin typeface="Noto Sans"/>
              </a:rPr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752163-42D3-47DF-BC4E-88743AFB26C8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616854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GB" b="0" i="0" dirty="0">
                <a:solidFill>
                  <a:srgbClr val="0D405F"/>
                </a:solidFill>
                <a:effectLst/>
                <a:latin typeface="Noto Sans"/>
              </a:rPr>
              <a:t> </a:t>
            </a:r>
          </a:p>
          <a:p>
            <a:pPr algn="l"/>
            <a:r>
              <a:rPr lang="en-GB" b="0" i="0" dirty="0">
                <a:solidFill>
                  <a:srgbClr val="0D405F"/>
                </a:solidFill>
                <a:effectLst/>
                <a:latin typeface="Noto Sans"/>
              </a:rPr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752163-42D3-47DF-BC4E-88743AFB26C8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581850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 fontAlgn="base"/>
            <a:r>
              <a:rPr lang="en-GB" b="0" i="0" dirty="0">
                <a:solidFill>
                  <a:srgbClr val="1D2129"/>
                </a:solidFill>
                <a:effectLst/>
                <a:latin typeface="Noto Sans"/>
              </a:rPr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752163-42D3-47DF-BC4E-88743AFB26C8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380746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GB" b="1" i="0" u="sng" dirty="0">
                <a:solidFill>
                  <a:srgbClr val="111111"/>
                </a:solidFill>
                <a:effectLst/>
                <a:latin typeface="Playfair Display"/>
              </a:rPr>
              <a:t> </a:t>
            </a:r>
            <a:endParaRPr lang="en-GB" b="1" i="0" dirty="0">
              <a:solidFill>
                <a:srgbClr val="1D2129"/>
              </a:solidFill>
              <a:effectLst/>
              <a:latin typeface="inherit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752163-42D3-47DF-BC4E-88743AFB26C8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135880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GB" b="1" i="0" dirty="0">
                <a:solidFill>
                  <a:srgbClr val="2A2A2A"/>
                </a:solidFill>
                <a:effectLst/>
                <a:latin typeface="Open Sans"/>
              </a:rPr>
              <a:t> </a:t>
            </a:r>
          </a:p>
          <a:p>
            <a:pPr algn="l"/>
            <a:r>
              <a:rPr lang="en-GB" b="0" i="0" dirty="0">
                <a:solidFill>
                  <a:srgbClr val="2A2A2A"/>
                </a:solidFill>
                <a:effectLst/>
                <a:latin typeface="Open Sans"/>
              </a:rPr>
              <a:t> </a:t>
            </a:r>
            <a:endParaRPr lang="en-GB" i="0" dirty="0">
              <a:solidFill>
                <a:srgbClr val="2A2A2A"/>
              </a:solidFill>
              <a:effectLst/>
              <a:latin typeface="Open Sans"/>
            </a:endParaRPr>
          </a:p>
          <a:p>
            <a:pPr algn="l"/>
            <a:r>
              <a:rPr lang="en-GB" i="0" dirty="0">
                <a:solidFill>
                  <a:srgbClr val="2A2A2A"/>
                </a:solidFill>
                <a:effectLst/>
                <a:latin typeface="Open Sans"/>
              </a:rPr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752163-42D3-47DF-BC4E-88743AFB26C8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142471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752163-42D3-47DF-BC4E-88743AFB26C8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428116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b="0" i="0" dirty="0">
              <a:solidFill>
                <a:srgbClr val="333333"/>
              </a:solidFill>
              <a:effectLst/>
              <a:latin typeface="Open San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752163-42D3-47DF-BC4E-88743AFB26C8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957656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752163-42D3-47DF-BC4E-88743AFB26C8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46327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lang="en-US" altLang="en-US" dirty="0">
              <a:solidFill>
                <a:srgbClr val="0D405F"/>
              </a:solidFill>
              <a:latin typeface="Noto San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en-US" altLang="en-US" dirty="0">
                <a:solidFill>
                  <a:srgbClr val="0D405F"/>
                </a:solidFill>
                <a:latin typeface="Noto Sans"/>
              </a:rPr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752163-42D3-47DF-BC4E-88743AFB26C8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689739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D405F"/>
                </a:solidFill>
                <a:effectLst/>
                <a:latin typeface="Noto Sans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lang="en-US" altLang="en-US" dirty="0">
              <a:solidFill>
                <a:srgbClr val="0D405F"/>
              </a:solidFill>
              <a:latin typeface="Noto San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752163-42D3-47DF-BC4E-88743AFB26C8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47456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solidFill>
                  <a:srgbClr val="0D405F"/>
                </a:solidFill>
                <a:latin typeface="Noto Sans"/>
              </a:rPr>
              <a:t>Remember that your conclusions are based on your findings, and your recommendations are based on your conclusions. Nothing should come ‘out of the blue’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D405F"/>
                </a:solidFill>
                <a:effectLst/>
                <a:latin typeface="Noto Sans"/>
              </a:rPr>
              <a:t>You may, if time, word count and your subject allows, also consider including a reflective piece.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rgbClr val="0D405F"/>
              </a:solidFill>
              <a:effectLst/>
              <a:latin typeface="Noto Sans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solidFill>
                  <a:srgbClr val="0D405F"/>
                </a:solidFill>
                <a:latin typeface="Noto Sans"/>
              </a:rPr>
              <a:t>Remember that your conclusions are based on your findings, and your recommendations are based on your conclusions. Nothing should come ‘out of the blue’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D405F"/>
                </a:solidFill>
                <a:effectLst/>
                <a:latin typeface="Noto Sans"/>
              </a:rPr>
              <a:t>You may, if time, word count and your subject allows, also consider including a reflective piece.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rgbClr val="0D405F"/>
              </a:solidFill>
              <a:effectLst/>
              <a:latin typeface="Noto San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752163-42D3-47DF-BC4E-88743AFB26C8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30984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752163-42D3-47DF-BC4E-88743AFB26C8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3672319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  <a:p>
            <a:endParaRPr lang="en-GB" dirty="0"/>
          </a:p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752163-42D3-47DF-BC4E-88743AFB26C8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8804017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752163-42D3-47DF-BC4E-88743AFB26C8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0667188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752163-42D3-47DF-BC4E-88743AFB26C8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55152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C9EA1E-98C4-4A2E-AAC3-800E357DC9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17904" y="1517904"/>
            <a:ext cx="9144000" cy="2798064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A96B1FA-5AE6-4D57-B37B-4AA0216007F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17904" y="4572000"/>
            <a:ext cx="9144000" cy="1527048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1F49B66-DBC3-45EE-A6E1-DE10A6C186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3F9AFA87-1417-4992-ABD9-27C3BC8CC883}" type="datetimeFigureOut">
              <a:rPr lang="en-US" smtClean="0"/>
              <a:pPr algn="r"/>
              <a:t>4/16/2021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41085F0-1967-4B4F-9824-58E9F2E051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0AEDEE5-31B5-4868-8C16-47FF43E276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42098104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4C5BB2-C09C-49B0-BAFA-DE1801CD3E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A47C21-944D-47FE-9519-A255188371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7CE36D-6B7B-4D5E-831E-34A4286D6E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4/16/2021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2AD668-6E19-425C-88F7-AF4220662C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905C53-CF7C-4936-9E35-1BEBD68362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4033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146C78-A717-4E1F-A742-FD5AECA03B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91440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A1270D-CCAE-4437-A0C0-052D111DFC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17904" y="4572000"/>
            <a:ext cx="91440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9F006A-7EEE-4DB0-8F92-D34C0D46C3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4/16/2021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A3F2ED-2B0E-44A9-8603-286CA06345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4D801C-6B4E-40B6-9D6E-558192264D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45610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C446AA-9418-4C3E-901B-8E2806122E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997482-2CA6-4707-976E-6FD4B57BFE6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17904" y="2980944"/>
            <a:ext cx="4334256" cy="31181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B909652-DD12-479C-B639-9452CBA8C0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36792" y="2980944"/>
            <a:ext cx="4334256" cy="31181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D0EC7A6-AFB1-4989-A0B4-B422D5B2C6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4/16/2021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D2117C-B497-4647-A66B-1887750FB5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E8C7AF-5092-416B-B61C-F41D3C573E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21448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90CDE0-3FEB-42A0-8BCC-7DADE7D4A6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17905" y="2944368"/>
            <a:ext cx="4334256" cy="606026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778B8B-E9A3-44BE-85A6-3E316659A9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517904" y="3644987"/>
            <a:ext cx="4334256" cy="24496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0BF1BCA-A435-4779-A6FE-15207141F51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36792" y="2944368"/>
            <a:ext cx="4334256" cy="606026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49B1923-9749-49E3-88FA-75C326E6719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36792" y="3644987"/>
            <a:ext cx="4334256" cy="24496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F3A70F0-5AFA-4C5A-812B-220C6A38DB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4/16/2021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76AF721-83FE-4B57-B910-C395D23FDE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56A5893-52F1-44A1-AE8E-CF094DB41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D9D22302-83E3-4E22-93DF-1E5D463B64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29246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ED85A6-A4E6-4160-BE43-8146A98946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BA24A80-0792-4B3B-BB5A-8B2BD91095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4/16/2021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526116E-7A6D-485F-9FA2-25F94D4F40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309ADCC-C5F2-4D90-B153-93DF558582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89637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7862271-51F6-4122-9709-D279042F88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4/16/2021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2CFE08-03FE-487B-8963-9FAD3049CF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935A50-18AE-4CB1-BB10-1CBDD8A7C2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77762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11F683-796D-458C-9B32-A385D604DB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3145536" cy="1792224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B1F0BD-641B-4148-BCB3-2704218C80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0952" y="1517904"/>
            <a:ext cx="5330952" cy="458114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28C843-B846-4456-9720-71B7D4FF40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17904" y="3483864"/>
            <a:ext cx="3145536" cy="2615184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3A3A03-31BD-4E7E-879A-A1C7184970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4/16/2021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A39078-7D38-4851-A363-B6BC179A50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1FF25E-A25D-47AA-94EB-580A74F01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30095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EE83B4-9B31-4F73-9767-163636522F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3145536" cy="1792224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C7CFC30-8163-47A0-A97F-3F2C3A3BE73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49240" y="764032"/>
            <a:ext cx="6089904" cy="5330952"/>
          </a:xfrm>
          <a:solidFill>
            <a:schemeClr val="bg1">
              <a:lumMod val="9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AF1B390-0C23-466E-987C-26420A5F098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17904" y="3483864"/>
            <a:ext cx="3145536" cy="2615184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C9CA7C-B9D0-4A72-8061-1E02AA15FE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4/16/2021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EFC84-C9FE-4BFA-9B4E-4516A13625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01A469-3EFC-4F94-8482-378582E1C1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99491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DF9454-6F74-46A8-B299-4AF451BFB9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F55CA9-A0BD-4609-9307-BAF987B262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5E4293-851E-4FA2-BFF2-B646A42369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4/16/2021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A907F5-F26D-4A91-8D70-AB54F8B43D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8ACBD8-D942-449E-A2B8-358CD1365C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82998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DA50897-0C2E-420B-9A38-A8D5C1D7278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450317" y="1517904"/>
            <a:ext cx="2220731" cy="454678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EDB2173-32A5-4677-A08F-DAB8FD430D1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517904" y="1517904"/>
            <a:ext cx="6562553" cy="454678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DB124D-B801-4A6A-9DAF-EBC1B98FE4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4/16/2021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DAF8DF-2544-45A5-B62B-BB7948FCCA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AC232D-131E-4BE6-8E2E-BAF5A30846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41896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B1D84C-7934-4E5B-B6E4-A1D6EC2995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9144000" cy="134416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6A990F-40AC-447A-964A-840C94A647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17904" y="2971800"/>
            <a:ext cx="9144000" cy="31272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D832A1-FFBA-48B6-B2D0-E5414F12838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805672" y="6400800"/>
            <a:ext cx="18653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pPr algn="r"/>
            <a:fld id="{3F9AFA87-1417-4992-ABD9-27C3BC8CC883}" type="datetimeFigureOut">
              <a:rPr lang="en-US" smtClean="0"/>
              <a:pPr algn="r"/>
              <a:t>4/16/2021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933EC1-4EE2-4453-841C-CFDFE708948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58952" y="6400800"/>
            <a:ext cx="60990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sz="100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CEBA78-E732-44EF-BA0B-FC42F79313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99648" y="6400800"/>
            <a:ext cx="5303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>
                <a:solidFill>
                  <a:schemeClr val="tx1"/>
                </a:solidFill>
              </a:defRPr>
            </a:lvl1pPr>
          </a:lstStyle>
          <a:p>
            <a:fld id="{CB1E4CB7-CB13-4810-BF18-BE31AFC64F93}" type="slidenum">
              <a:rPr lang="en-US" smtClean="0"/>
              <a:pPr/>
              <a:t>‹#›</a:t>
            </a:fld>
            <a:endParaRPr lang="en-US" sz="100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9306479-8C4D-4E4A-A330-DFC80A8A01BE}"/>
              </a:ext>
            </a:extLst>
          </p:cNvPr>
          <p:cNvSpPr/>
          <p:nvPr/>
        </p:nvSpPr>
        <p:spPr>
          <a:xfrm>
            <a:off x="0" y="0"/>
            <a:ext cx="12192000" cy="6105524"/>
          </a:xfrm>
          <a:custGeom>
            <a:avLst/>
            <a:gdLst>
              <a:gd name="connsiteX0" fmla="*/ 0 w 12192000"/>
              <a:gd name="connsiteY0" fmla="*/ 0 h 6105524"/>
              <a:gd name="connsiteX1" fmla="*/ 12192000 w 12192000"/>
              <a:gd name="connsiteY1" fmla="*/ 0 h 6105524"/>
              <a:gd name="connsiteX2" fmla="*/ 12192000 w 12192000"/>
              <a:gd name="connsiteY2" fmla="*/ 6105524 h 6105524"/>
              <a:gd name="connsiteX3" fmla="*/ 11435080 w 12192000"/>
              <a:gd name="connsiteY3" fmla="*/ 6105524 h 6105524"/>
              <a:gd name="connsiteX4" fmla="*/ 11435080 w 12192000"/>
              <a:gd name="connsiteY4" fmla="*/ 771523 h 6105524"/>
              <a:gd name="connsiteX5" fmla="*/ 767080 w 12192000"/>
              <a:gd name="connsiteY5" fmla="*/ 771523 h 6105524"/>
              <a:gd name="connsiteX6" fmla="*/ 767080 w 12192000"/>
              <a:gd name="connsiteY6" fmla="*/ 6105524 h 6105524"/>
              <a:gd name="connsiteX7" fmla="*/ 0 w 12192000"/>
              <a:gd name="connsiteY7" fmla="*/ 6105524 h 61055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105524">
                <a:moveTo>
                  <a:pt x="0" y="0"/>
                </a:moveTo>
                <a:lnTo>
                  <a:pt x="12192000" y="0"/>
                </a:lnTo>
                <a:lnTo>
                  <a:pt x="12192000" y="6105524"/>
                </a:lnTo>
                <a:lnTo>
                  <a:pt x="11435080" y="6105524"/>
                </a:lnTo>
                <a:lnTo>
                  <a:pt x="11435080" y="771523"/>
                </a:lnTo>
                <a:lnTo>
                  <a:pt x="767080" y="771523"/>
                </a:lnTo>
                <a:lnTo>
                  <a:pt x="767080" y="6105524"/>
                </a:lnTo>
                <a:lnTo>
                  <a:pt x="0" y="6105524"/>
                </a:lnTo>
                <a:close/>
              </a:path>
            </a:pathLst>
          </a:cu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65731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23" r:id="rId4"/>
    <p:sldLayoutId id="2147483724" r:id="rId5"/>
    <p:sldLayoutId id="2147483725" r:id="rId6"/>
    <p:sldLayoutId id="2147483726" r:id="rId7"/>
    <p:sldLayoutId id="2147483727" r:id="rId8"/>
    <p:sldLayoutId id="2147483728" r:id="rId9"/>
    <p:sldLayoutId id="2147483729" r:id="rId10"/>
    <p:sldLayoutId id="2147483730" r:id="rId11"/>
  </p:sldLayoutIdLst>
  <p:txStyles>
    <p:titleStyle>
      <a:lvl1pPr algn="l" defTabSz="914400" rtl="0" eaLnBrk="1" latinLnBrk="0" hangingPunct="1">
        <a:lnSpc>
          <a:spcPct val="95000"/>
        </a:lnSpc>
        <a:spcBef>
          <a:spcPct val="0"/>
        </a:spcBef>
        <a:buNone/>
        <a:defRPr sz="42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65760" indent="-365760" algn="l" defTabSz="914400" rtl="0" eaLnBrk="1" latinLnBrk="0" hangingPunct="1">
        <a:lnSpc>
          <a:spcPct val="105000"/>
        </a:lnSpc>
        <a:spcBef>
          <a:spcPts val="900"/>
        </a:spcBef>
        <a:buClr>
          <a:schemeClr val="accent5"/>
        </a:buClr>
        <a:buFont typeface="Avenir Next LT Pro" panose="020B0504020202020204" pitchFamily="34" charset="0"/>
        <a:buChar char="+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365760" indent="0" algn="l" defTabSz="914400" rtl="0" eaLnBrk="1" latinLnBrk="0" hangingPunct="1">
        <a:lnSpc>
          <a:spcPct val="105000"/>
        </a:lnSpc>
        <a:spcBef>
          <a:spcPts val="900"/>
        </a:spcBef>
        <a:buFont typeface="Arial" panose="020B0604020202020204" pitchFamily="34" charset="0"/>
        <a:buNone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640080" indent="-274320" algn="l" defTabSz="914400" rtl="0" eaLnBrk="1" latinLnBrk="0" hangingPunct="1">
        <a:lnSpc>
          <a:spcPct val="105000"/>
        </a:lnSpc>
        <a:spcBef>
          <a:spcPts val="600"/>
        </a:spcBef>
        <a:buClr>
          <a:schemeClr val="accent5"/>
        </a:buClr>
        <a:buFont typeface="Avenir Next LT Pro" panose="020B0504020202020204" pitchFamily="34" charset="0"/>
        <a:buChar char="+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640080" indent="0" algn="l" defTabSz="914400" rtl="0" eaLnBrk="1" latinLnBrk="0" hangingPunct="1">
        <a:lnSpc>
          <a:spcPct val="105000"/>
        </a:lnSpc>
        <a:spcBef>
          <a:spcPts val="600"/>
        </a:spcBef>
        <a:buFontTx/>
        <a:buNone/>
        <a:defRPr sz="1800" i="1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886968" indent="-274320" algn="l" defTabSz="914400" rtl="0" eaLnBrk="1" latinLnBrk="0" hangingPunct="1">
        <a:lnSpc>
          <a:spcPct val="105000"/>
        </a:lnSpc>
        <a:spcBef>
          <a:spcPts val="600"/>
        </a:spcBef>
        <a:buClr>
          <a:schemeClr val="accent5"/>
        </a:buClr>
        <a:buFont typeface="Avenir Next LT Pro" panose="020B0504020202020204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1.png"/><Relationship Id="rId5" Type="http://schemas.openxmlformats.org/officeDocument/2006/relationships/image" Target="../media/image2.jpe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1.png"/><Relationship Id="rId5" Type="http://schemas.openxmlformats.org/officeDocument/2006/relationships/image" Target="../media/image3.jpe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.pn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1.png"/><Relationship Id="rId5" Type="http://schemas.openxmlformats.org/officeDocument/2006/relationships/image" Target="../media/image6.jpe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.png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.png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.png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.png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6" Type="http://schemas.openxmlformats.org/officeDocument/2006/relationships/image" Target="../media/image1.png"/><Relationship Id="rId5" Type="http://schemas.openxmlformats.org/officeDocument/2006/relationships/image" Target="../media/image13.jpeg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6" Type="http://schemas.openxmlformats.org/officeDocument/2006/relationships/image" Target="../media/image1.png"/><Relationship Id="rId5" Type="http://schemas.openxmlformats.org/officeDocument/2006/relationships/image" Target="../media/image14.jpeg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6" Type="http://schemas.openxmlformats.org/officeDocument/2006/relationships/image" Target="../media/image1.png"/><Relationship Id="rId5" Type="http://schemas.openxmlformats.org/officeDocument/2006/relationships/image" Target="../media/image15.jpeg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6" Type="http://schemas.openxmlformats.org/officeDocument/2006/relationships/image" Target="../media/image16.jpeg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2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6" Type="http://schemas.openxmlformats.org/officeDocument/2006/relationships/image" Target="../media/image1.png"/><Relationship Id="rId5" Type="http://schemas.openxmlformats.org/officeDocument/2006/relationships/image" Target="../media/image17.jpeg"/><Relationship Id="rId4" Type="http://schemas.openxmlformats.org/officeDocument/2006/relationships/notesSlide" Target="../notesSlides/notesSlide2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6" Type="http://schemas.openxmlformats.org/officeDocument/2006/relationships/image" Target="../media/image1.png"/><Relationship Id="rId5" Type="http://schemas.openxmlformats.org/officeDocument/2006/relationships/image" Target="../media/image18.jpeg"/><Relationship Id="rId4" Type="http://schemas.openxmlformats.org/officeDocument/2006/relationships/notesSlide" Target="../notesSlides/notesSlide22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1.jpeg"/><Relationship Id="rId2" Type="http://schemas.openxmlformats.org/officeDocument/2006/relationships/audio" Target="../media/media23.m4a"/><Relationship Id="rId1" Type="http://schemas.microsoft.com/office/2007/relationships/media" Target="../media/media23.m4a"/><Relationship Id="rId6" Type="http://schemas.openxmlformats.org/officeDocument/2006/relationships/image" Target="../media/image20.jpeg"/><Relationship Id="rId5" Type="http://schemas.openxmlformats.org/officeDocument/2006/relationships/image" Target="../media/image19.png"/><Relationship Id="rId4" Type="http://schemas.openxmlformats.org/officeDocument/2006/relationships/notesSlide" Target="../notesSlides/notesSlide2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4.m4a"/><Relationship Id="rId1" Type="http://schemas.microsoft.com/office/2007/relationships/media" Target="../media/media24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2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5.m4a"/><Relationship Id="rId1" Type="http://schemas.microsoft.com/office/2007/relationships/media" Target="../media/media25.m4a"/><Relationship Id="rId6" Type="http://schemas.openxmlformats.org/officeDocument/2006/relationships/image" Target="../media/image1.png"/><Relationship Id="rId5" Type="http://schemas.openxmlformats.org/officeDocument/2006/relationships/image" Target="../media/image22.jpeg"/><Relationship Id="rId4" Type="http://schemas.openxmlformats.org/officeDocument/2006/relationships/notesSlide" Target="../notesSlides/notesSlide2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2F19628-9869-4534-AC60-FD07CA90502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FINISHING OFF YOUR DISSERTATION Part Two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AB1EE497-5983-4ED3-AC3D-EC702EDC370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39246" y="4315968"/>
            <a:ext cx="9144000" cy="1527048"/>
          </a:xfrm>
        </p:spPr>
        <p:txBody>
          <a:bodyPr>
            <a:normAutofit/>
          </a:bodyPr>
          <a:lstStyle/>
          <a:p>
            <a:r>
              <a:rPr lang="en-GB" sz="4000" dirty="0"/>
              <a:t>Writing your Analysis, Findings, Discussion and Conclusion Chapters </a:t>
            </a: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2095CB69-0676-4083-AF63-9EA3BF95BC1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383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229"/>
    </mc:Choice>
    <mc:Fallback xmlns="">
      <p:transition spd="slow" advTm="232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88FBF-EEC3-4358-84F3-BFACC780AD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47980" y="1030406"/>
            <a:ext cx="5068121" cy="3506879"/>
          </a:xfrm>
        </p:spPr>
        <p:txBody>
          <a:bodyPr anchor="ctr">
            <a:normAutofit/>
          </a:bodyPr>
          <a:lstStyle/>
          <a:p>
            <a:pPr algn="l"/>
            <a:r>
              <a:rPr lang="en-GB" sz="5600"/>
              <a:t>DISSERTATION MODULE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5C55DC-C770-4876-801B-2722745FEC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64196" y="3993599"/>
            <a:ext cx="5068121" cy="1136029"/>
          </a:xfrm>
        </p:spPr>
        <p:txBody>
          <a:bodyPr>
            <a:normAutofit fontScale="85000" lnSpcReduction="10000"/>
          </a:bodyPr>
          <a:lstStyle/>
          <a:p>
            <a:pPr algn="l">
              <a:lnSpc>
                <a:spcPct val="95000"/>
              </a:lnSpc>
            </a:pPr>
            <a:r>
              <a:rPr lang="en-GB" sz="3200" dirty="0">
                <a:solidFill>
                  <a:srgbClr val="0070C0"/>
                </a:solidFill>
              </a:rPr>
              <a:t>WRITING YOUR CONCLUSION</a:t>
            </a:r>
          </a:p>
          <a:p>
            <a:pPr algn="l">
              <a:lnSpc>
                <a:spcPct val="95000"/>
              </a:lnSpc>
            </a:pPr>
            <a:endParaRPr lang="en-GB" sz="1700" dirty="0">
              <a:solidFill>
                <a:srgbClr val="0070C0"/>
              </a:solidFill>
            </a:endParaRPr>
          </a:p>
          <a:p>
            <a:pPr algn="l">
              <a:lnSpc>
                <a:spcPct val="95000"/>
              </a:lnSpc>
            </a:pPr>
            <a:r>
              <a:rPr lang="en-GB" sz="1900" dirty="0">
                <a:solidFill>
                  <a:srgbClr val="0070C0"/>
                </a:solidFill>
              </a:rPr>
              <a:t>DR BEVERLY COLE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9C6F15A-8CC3-400F-B864-1FF4C841644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8813" r="28238" b="1"/>
          <a:stretch/>
        </p:blipFill>
        <p:spPr>
          <a:xfrm>
            <a:off x="20" y="10"/>
            <a:ext cx="5404493" cy="6857990"/>
          </a:xfrm>
          <a:prstGeom prst="rect">
            <a:avLst/>
          </a:prstGeom>
        </p:spPr>
      </p:pic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614992CA-85BA-4583-9D13-033EB1DCBF9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5230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1240"/>
    </mc:Choice>
    <mc:Fallback xmlns="">
      <p:transition spd="slow" advTm="1212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BC4A0336-662C-41C3-8DC8-3104A16947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98" name="Picture 2" descr=" Structuring a dissertation conclusion">
            <a:extLst>
              <a:ext uri="{FF2B5EF4-FFF2-40B4-BE49-F238E27FC236}">
                <a16:creationId xmlns:a16="http://schemas.microsoft.com/office/drawing/2014/main" id="{27D00275-6FBB-4ADA-BEAE-C7F76745F82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2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358E1132-24C0-4953-89CE-24524E354F5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61004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946"/>
    </mc:Choice>
    <mc:Fallback xmlns="">
      <p:transition spd="slow" advTm="109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87E445-018B-4575-A400-8DE1A1243E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2479" y="1134446"/>
            <a:ext cx="9144000" cy="1344168"/>
          </a:xfrm>
        </p:spPr>
        <p:txBody>
          <a:bodyPr/>
          <a:lstStyle/>
          <a:p>
            <a:r>
              <a:rPr lang="en-GB" dirty="0"/>
              <a:t>What goes into a conclusion of a dissertation: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0AAB5-285A-47E4-8092-1AE04AAB13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6413" y="2315497"/>
            <a:ext cx="10559845" cy="3783551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q"/>
            </a:pPr>
            <a:endParaRPr lang="en-GB" sz="4000" b="1" i="0" dirty="0">
              <a:solidFill>
                <a:srgbClr val="0D405F"/>
              </a:solidFill>
              <a:effectLst/>
              <a:latin typeface="Noto Sans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sz="3600" b="1" i="0" dirty="0">
                <a:solidFill>
                  <a:srgbClr val="0D405F"/>
                </a:solidFill>
                <a:effectLst/>
                <a:latin typeface="Noto Sans"/>
              </a:rPr>
              <a:t>The conclusion should … </a:t>
            </a:r>
            <a:r>
              <a:rPr lang="en-GB" sz="3600" b="0" i="0" dirty="0">
                <a:solidFill>
                  <a:srgbClr val="0D405F"/>
                </a:solidFill>
                <a:effectLst/>
                <a:latin typeface="Noto Sans"/>
              </a:rPr>
              <a:t>be concise and engaging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3600" b="1" i="0" dirty="0">
                <a:solidFill>
                  <a:srgbClr val="0D405F"/>
                </a:solidFill>
                <a:effectLst/>
                <a:latin typeface="Noto Sans"/>
              </a:rPr>
              <a:t>The conclusion should … </a:t>
            </a:r>
            <a:r>
              <a:rPr lang="en-GB" sz="3600" i="0" dirty="0">
                <a:solidFill>
                  <a:srgbClr val="0D405F"/>
                </a:solidFill>
                <a:effectLst/>
                <a:latin typeface="Noto Sans"/>
              </a:rPr>
              <a:t>a</a:t>
            </a:r>
            <a:r>
              <a:rPr lang="en-GB" sz="3600" b="0" i="0" dirty="0">
                <a:solidFill>
                  <a:srgbClr val="0D405F"/>
                </a:solidFill>
                <a:effectLst/>
                <a:latin typeface="Noto Sans"/>
              </a:rPr>
              <a:t>im to leave the reader with a clear understanding of the main discovery, or argument that your research has advanced</a:t>
            </a:r>
            <a:endParaRPr lang="en-GB" sz="3600" dirty="0"/>
          </a:p>
        </p:txBody>
      </p:sp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3515B2E7-31A9-4022-90F2-BBAE791F091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3629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6062"/>
    </mc:Choice>
    <mc:Fallback xmlns="">
      <p:transition spd="slow" advTm="860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6FAB73-9D74-49BE-8CA2-8F88DD0AC3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goes into a conclusion of a dissertation: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7EEF4F-9C4B-4E13-B19C-463DE1B577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9148" y="2971800"/>
            <a:ext cx="9732756" cy="3517490"/>
          </a:xfrm>
        </p:spPr>
        <p:txBody>
          <a:bodyPr>
            <a:normAutofit fontScale="55000" lnSpcReduction="20000"/>
          </a:bodyPr>
          <a:lstStyle/>
          <a:p>
            <a:pPr algn="l">
              <a:buFont typeface="Wingdings" panose="05000000000000000000" pitchFamily="2" charset="2"/>
              <a:buChar char="q"/>
            </a:pPr>
            <a:r>
              <a:rPr lang="en-GB" sz="9000" dirty="0">
                <a:solidFill>
                  <a:srgbClr val="0D405F"/>
                </a:solidFill>
                <a:latin typeface="Noto Sans"/>
              </a:rPr>
              <a:t>S</a:t>
            </a:r>
            <a:r>
              <a:rPr lang="en-GB" sz="9000" b="0" i="0" dirty="0">
                <a:solidFill>
                  <a:srgbClr val="0D405F"/>
                </a:solidFill>
                <a:effectLst/>
                <a:latin typeface="Noto Sans"/>
              </a:rPr>
              <a:t>tate the answer to the main research question</a:t>
            </a:r>
          </a:p>
          <a:p>
            <a:pPr algn="l">
              <a:buFont typeface="Wingdings" panose="05000000000000000000" pitchFamily="2" charset="2"/>
              <a:buChar char="q"/>
            </a:pPr>
            <a:r>
              <a:rPr lang="en-GB" sz="9000" b="0" i="0" dirty="0">
                <a:solidFill>
                  <a:srgbClr val="0D405F"/>
                </a:solidFill>
                <a:effectLst/>
                <a:latin typeface="Noto Sans"/>
              </a:rPr>
              <a:t>Consider - What new knowledge have you have contributed?</a:t>
            </a:r>
          </a:p>
          <a:p>
            <a:endParaRPr lang="en-GB" dirty="0"/>
          </a:p>
        </p:txBody>
      </p:sp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040CE224-0FE3-4219-975F-204A2014853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53378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830"/>
    </mc:Choice>
    <mc:Fallback xmlns="">
      <p:transition spd="slow" advTm="258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4136905-015B-4510-B514-027CBA846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6CD0F97-2E5B-4E84-8544-EB24DED104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099048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DB667490-DB81-488B-B0E9-A2D13C48B9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2000" y="758952"/>
            <a:ext cx="10668000" cy="5455920"/>
          </a:xfrm>
          <a:prstGeom prst="rect">
            <a:avLst/>
          </a:pr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1CE453-787C-4E5E-BDCF-1A49A768B3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3"/>
            <a:ext cx="4512858" cy="1345115"/>
          </a:xfrm>
        </p:spPr>
        <p:txBody>
          <a:bodyPr>
            <a:noAutofit/>
          </a:bodyPr>
          <a:lstStyle/>
          <a:p>
            <a:r>
              <a:rPr lang="en-GB" sz="3200" dirty="0"/>
              <a:t>What goes into a conclusion of a dissertation: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8216BE-EEAF-4D0E-86A1-B36A7A2882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7904" y="2970222"/>
            <a:ext cx="4512857" cy="3128825"/>
          </a:xfrm>
        </p:spPr>
        <p:txBody>
          <a:bodyPr>
            <a:normAutofit fontScale="92500"/>
          </a:bodyPr>
          <a:lstStyle/>
          <a:p>
            <a:pPr>
              <a:buFont typeface="Wingdings" panose="05000000000000000000" pitchFamily="2" charset="2"/>
              <a:buChar char="q"/>
            </a:pPr>
            <a:endParaRPr lang="en-GB" b="1" i="0" dirty="0">
              <a:solidFill>
                <a:srgbClr val="002060"/>
              </a:solidFill>
              <a:effectLst/>
              <a:latin typeface="Muli"/>
            </a:endParaRPr>
          </a:p>
          <a:p>
            <a:pPr>
              <a:buFont typeface="Wingdings" panose="05000000000000000000" pitchFamily="2" charset="2"/>
              <a:buChar char="q"/>
            </a:pPr>
            <a:endParaRPr lang="en-GB" b="1" dirty="0">
              <a:solidFill>
                <a:srgbClr val="002060"/>
              </a:solidFill>
              <a:latin typeface="Muli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sz="4000" b="1" i="0" dirty="0">
                <a:solidFill>
                  <a:srgbClr val="002060"/>
                </a:solidFill>
                <a:effectLst/>
                <a:latin typeface="Muli"/>
              </a:rPr>
              <a:t>Summarize the main points of your various chapters </a:t>
            </a:r>
            <a:endParaRPr lang="en-GB" sz="4000" dirty="0">
              <a:solidFill>
                <a:srgbClr val="002060"/>
              </a:solidFill>
            </a:endParaRPr>
          </a:p>
        </p:txBody>
      </p:sp>
      <p:pic>
        <p:nvPicPr>
          <p:cNvPr id="7" name="Graphic 6" descr="Research">
            <a:extLst>
              <a:ext uri="{FF2B5EF4-FFF2-40B4-BE49-F238E27FC236}">
                <a16:creationId xmlns:a16="http://schemas.microsoft.com/office/drawing/2014/main" id="{B144724A-907D-41C9-8B71-9CF869D32D9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857999" y="1888689"/>
            <a:ext cx="3839571" cy="3839571"/>
          </a:xfrm>
          <a:prstGeom prst="rect">
            <a:avLst/>
          </a:prstGeom>
        </p:spPr>
      </p:pic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9D28FE86-7F9F-4CE0-83C6-914C168ABF4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67053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0696"/>
    </mc:Choice>
    <mc:Fallback xmlns="">
      <p:transition spd="slow" advTm="406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5A1AE7-15FA-4C11-8541-D75A86EECC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goes into a conclusion of a dissertation: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6E65A6-58C8-410B-9CCC-470821461D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l"/>
            <a:endParaRPr lang="en-GB" b="0" i="0" dirty="0">
              <a:solidFill>
                <a:srgbClr val="0D405F"/>
              </a:solidFill>
              <a:effectLst/>
              <a:latin typeface="Noto Sans"/>
            </a:endParaRPr>
          </a:p>
          <a:p>
            <a:pPr algn="l">
              <a:buFont typeface="Wingdings" panose="05000000000000000000" pitchFamily="2" charset="2"/>
              <a:buChar char="q"/>
            </a:pPr>
            <a:r>
              <a:rPr lang="en-GB" sz="4000" b="0" i="0" dirty="0">
                <a:solidFill>
                  <a:srgbClr val="0D405F"/>
                </a:solidFill>
                <a:effectLst/>
                <a:latin typeface="Noto Sans"/>
              </a:rPr>
              <a:t>The conclusion contains similar elements to the Introduction and you need not to confuse a ‘discussion’ and a ‘conclusion’ – We will discuss this in class.</a:t>
            </a:r>
            <a:endParaRPr lang="en-GB" sz="4000" dirty="0"/>
          </a:p>
        </p:txBody>
      </p:sp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048F3423-DCCC-4BCA-82C1-8874F039522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98810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2493"/>
    </mc:Choice>
    <mc:Fallback xmlns="">
      <p:transition spd="slow" advTm="824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5" name="Rectangle 134">
            <a:extLst>
              <a:ext uri="{FF2B5EF4-FFF2-40B4-BE49-F238E27FC236}">
                <a16:creationId xmlns:a16="http://schemas.microsoft.com/office/drawing/2014/main" id="{84136905-015B-4510-B514-027CBA846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7" name="Rectangle 136">
            <a:extLst>
              <a:ext uri="{FF2B5EF4-FFF2-40B4-BE49-F238E27FC236}">
                <a16:creationId xmlns:a16="http://schemas.microsoft.com/office/drawing/2014/main" id="{36CD0F97-2E5B-4E84-8544-EB24DED104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099048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9" name="Rectangle 138">
            <a:extLst>
              <a:ext uri="{FF2B5EF4-FFF2-40B4-BE49-F238E27FC236}">
                <a16:creationId xmlns:a16="http://schemas.microsoft.com/office/drawing/2014/main" id="{867738BA-6281-40B8-B775-410D49E724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33400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8BCB19-AFD4-43E8-B654-6230D939FC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58953"/>
            <a:ext cx="4089779" cy="2028388"/>
          </a:xfrm>
        </p:spPr>
        <p:txBody>
          <a:bodyPr anchor="ctr">
            <a:normAutofit/>
          </a:bodyPr>
          <a:lstStyle/>
          <a:p>
            <a:r>
              <a:rPr lang="en-GB" dirty="0"/>
              <a:t>What goes into a conclusion of a dissertation: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FDE847-266C-457B-A38C-1018784134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893326"/>
            <a:ext cx="4089779" cy="3202674"/>
          </a:xfrm>
        </p:spPr>
        <p:txBody>
          <a:bodyPr anchor="t">
            <a:normAutofit fontScale="92500"/>
          </a:bodyPr>
          <a:lstStyle/>
          <a:p>
            <a:endParaRPr lang="en-GB" b="0" i="0" dirty="0">
              <a:effectLst/>
              <a:latin typeface="Noto Sans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sz="4000" b="0" i="0" dirty="0">
                <a:solidFill>
                  <a:srgbClr val="002060"/>
                </a:solidFill>
                <a:effectLst/>
                <a:latin typeface="Noto Sans"/>
              </a:rPr>
              <a:t>Tie all the chapters together in an overall argument.</a:t>
            </a:r>
          </a:p>
          <a:p>
            <a:endParaRPr lang="en-GB" dirty="0"/>
          </a:p>
        </p:txBody>
      </p:sp>
      <p:pic>
        <p:nvPicPr>
          <p:cNvPr id="1026" name="Picture 2" descr="Tied Up, Togetherness, Tying, Teamwork">
            <a:extLst>
              <a:ext uri="{FF2B5EF4-FFF2-40B4-BE49-F238E27FC236}">
                <a16:creationId xmlns:a16="http://schemas.microsoft.com/office/drawing/2014/main" id="{B9DE09E6-9138-4C65-B63E-E14E3572868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80" r="9378"/>
          <a:stretch/>
        </p:blipFill>
        <p:spPr bwMode="auto">
          <a:xfrm>
            <a:off x="5334003" y="762000"/>
            <a:ext cx="6095997" cy="5337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CDD181BC-1A0D-4232-AA4E-2CF14A0BF1F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00980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6381"/>
    </mc:Choice>
    <mc:Fallback xmlns="">
      <p:transition spd="slow" advTm="463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ABE555-6664-44A7-9EEA-C715AAFCBA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goes into a conclusion of a dissertation: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6B5084-8FA4-4B2B-BED9-166360FA28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l">
              <a:buFont typeface="Wingdings" panose="05000000000000000000" pitchFamily="2" charset="2"/>
              <a:buChar char="q"/>
            </a:pPr>
            <a:r>
              <a:rPr lang="en-GB" sz="3200" i="0" dirty="0">
                <a:solidFill>
                  <a:srgbClr val="1B2B68"/>
                </a:solidFill>
                <a:effectLst/>
                <a:latin typeface="Abadi" panose="020B0604020104020204" pitchFamily="34" charset="0"/>
                <a:cs typeface="Aharoni" panose="02010803020104030203" pitchFamily="2" charset="-79"/>
              </a:rPr>
              <a:t>Summarise and reflect on the research</a:t>
            </a:r>
          </a:p>
          <a:p>
            <a:pPr algn="l">
              <a:buFont typeface="Wingdings" panose="05000000000000000000" pitchFamily="2" charset="2"/>
              <a:buChar char="q"/>
            </a:pPr>
            <a:r>
              <a:rPr lang="en-GB" sz="3200" i="0" dirty="0">
                <a:solidFill>
                  <a:srgbClr val="0D405F"/>
                </a:solidFill>
                <a:effectLst/>
                <a:latin typeface="Abadi" panose="020B0604020104020204" pitchFamily="34" charset="0"/>
                <a:cs typeface="Aharoni" panose="02010803020104030203" pitchFamily="2" charset="-79"/>
              </a:rPr>
              <a:t>The conclusion is an opportunity to remind the reader why you took the approach you did, what you expected to find, and how well the results matched your expectations.  </a:t>
            </a:r>
          </a:p>
          <a:p>
            <a:endParaRPr lang="en-GB" dirty="0"/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33600965-EC6B-411E-941C-910FB25D7B3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06311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598"/>
    </mc:Choice>
    <mc:Fallback xmlns="">
      <p:transition spd="slow" advTm="435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4136905-015B-4510-B514-027CBA846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6CD0F97-2E5B-4E84-8544-EB24DED104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099048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EF37EE88-E359-4E69-A072-9959A84E11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430001" cy="6168789"/>
          </a:xfrm>
          <a:custGeom>
            <a:avLst/>
            <a:gdLst>
              <a:gd name="connsiteX0" fmla="*/ 0 w 11430001"/>
              <a:gd name="connsiteY0" fmla="*/ 0 h 6168789"/>
              <a:gd name="connsiteX1" fmla="*/ 5334002 w 11430001"/>
              <a:gd name="connsiteY1" fmla="*/ 0 h 6168789"/>
              <a:gd name="connsiteX2" fmla="*/ 5334002 w 11430001"/>
              <a:gd name="connsiteY2" fmla="*/ 771523 h 6168789"/>
              <a:gd name="connsiteX3" fmla="*/ 11430001 w 11430001"/>
              <a:gd name="connsiteY3" fmla="*/ 771523 h 6168789"/>
              <a:gd name="connsiteX4" fmla="*/ 11430001 w 11430001"/>
              <a:gd name="connsiteY4" fmla="*/ 6168789 h 6168789"/>
              <a:gd name="connsiteX5" fmla="*/ 0 w 11430001"/>
              <a:gd name="connsiteY5" fmla="*/ 6168789 h 61687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430001" h="6168789">
                <a:moveTo>
                  <a:pt x="0" y="0"/>
                </a:moveTo>
                <a:lnTo>
                  <a:pt x="5334002" y="0"/>
                </a:lnTo>
                <a:lnTo>
                  <a:pt x="5334002" y="771523"/>
                </a:lnTo>
                <a:lnTo>
                  <a:pt x="11430001" y="771523"/>
                </a:lnTo>
                <a:lnTo>
                  <a:pt x="11430001" y="6168789"/>
                </a:lnTo>
                <a:lnTo>
                  <a:pt x="0" y="6168789"/>
                </a:lnTo>
                <a:close/>
              </a:path>
            </a:pathLst>
          </a:cu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E0C301-4539-47A5-9045-85B8F0A745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1517650"/>
            <a:ext cx="4565650" cy="1344613"/>
          </a:xfrm>
        </p:spPr>
        <p:txBody>
          <a:bodyPr>
            <a:noAutofit/>
          </a:bodyPr>
          <a:lstStyle/>
          <a:p>
            <a:r>
              <a:rPr lang="en-GB" sz="4000" dirty="0"/>
              <a:t>What goes into a conclusion of a dissertation:</a:t>
            </a:r>
          </a:p>
        </p:txBody>
      </p:sp>
      <p:pic>
        <p:nvPicPr>
          <p:cNvPr id="7" name="Graphic 6" descr="Light Bulb and Gear">
            <a:extLst>
              <a:ext uri="{FF2B5EF4-FFF2-40B4-BE49-F238E27FC236}">
                <a16:creationId xmlns:a16="http://schemas.microsoft.com/office/drawing/2014/main" id="{9D9284C6-F379-4B97-B625-E6EDD6E04DA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54711" y="1140284"/>
            <a:ext cx="4573192" cy="457319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514C6A-C526-4C2D-B493-721D0F2D63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8" y="3429000"/>
            <a:ext cx="4565651" cy="266700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endParaRPr lang="en-GB" i="0" dirty="0">
              <a:effectLst/>
              <a:latin typeface="Circular-Bold"/>
            </a:endParaRPr>
          </a:p>
          <a:p>
            <a:pPr>
              <a:buFont typeface="Wingdings" panose="05000000000000000000" pitchFamily="2" charset="2"/>
              <a:buChar char="q"/>
            </a:pPr>
            <a:endParaRPr lang="en-GB" dirty="0">
              <a:latin typeface="Circular-Bold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sz="4000" i="0" dirty="0">
                <a:solidFill>
                  <a:srgbClr val="002060"/>
                </a:solidFill>
                <a:effectLst/>
                <a:latin typeface="Circular-Bold"/>
              </a:rPr>
              <a:t>Look back, and look ahead</a:t>
            </a:r>
          </a:p>
          <a:p>
            <a:endParaRPr lang="en-GB" dirty="0"/>
          </a:p>
        </p:txBody>
      </p:sp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74015B91-73CF-4C50-BCFA-54E83B844DD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76070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884"/>
    </mc:Choice>
    <mc:Fallback xmlns="">
      <p:transition spd="slow" advTm="3588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4136905-015B-4510-B514-027CBA846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6CD0F97-2E5B-4E84-8544-EB24DED104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099048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DB667490-DB81-488B-B0E9-A2D13C48B9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2000" y="758952"/>
            <a:ext cx="10668000" cy="5455920"/>
          </a:xfrm>
          <a:prstGeom prst="rect">
            <a:avLst/>
          </a:pr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B944A8-5BDF-4E1D-9F06-3EFD3F5FF7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9508" y="1245631"/>
            <a:ext cx="4512858" cy="1345115"/>
          </a:xfrm>
        </p:spPr>
        <p:txBody>
          <a:bodyPr>
            <a:noAutofit/>
          </a:bodyPr>
          <a:lstStyle/>
          <a:p>
            <a:r>
              <a:rPr lang="en-GB" sz="3200" dirty="0"/>
              <a:t>What goes into a conclusion of a dissertation: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B6E842-2520-4904-BA2A-93AD55AD55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7904" y="2970222"/>
            <a:ext cx="4512857" cy="3128825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endParaRPr lang="en-GB" b="1" i="0" dirty="0">
              <a:effectLst/>
              <a:latin typeface="Circular-Bold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sz="3600" b="1" i="0" dirty="0">
                <a:solidFill>
                  <a:srgbClr val="002060"/>
                </a:solidFill>
                <a:effectLst/>
                <a:latin typeface="Circular-Bold"/>
              </a:rPr>
              <a:t>Emphasise your contributions</a:t>
            </a:r>
          </a:p>
          <a:p>
            <a:pPr>
              <a:buFont typeface="Wingdings" panose="05000000000000000000" pitchFamily="2" charset="2"/>
              <a:buChar char="q"/>
            </a:pPr>
            <a:endParaRPr lang="en-GB" b="0" i="0" dirty="0">
              <a:effectLst/>
              <a:latin typeface="Noto Sans"/>
            </a:endParaRPr>
          </a:p>
          <a:p>
            <a:endParaRPr lang="en-GB" dirty="0"/>
          </a:p>
        </p:txBody>
      </p:sp>
      <p:pic>
        <p:nvPicPr>
          <p:cNvPr id="7" name="Graphic 6" descr="Quotes">
            <a:extLst>
              <a:ext uri="{FF2B5EF4-FFF2-40B4-BE49-F238E27FC236}">
                <a16:creationId xmlns:a16="http://schemas.microsoft.com/office/drawing/2014/main" id="{D04E949E-27CA-4FE6-9C6A-4B48A733C3B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857999" y="1888689"/>
            <a:ext cx="3839571" cy="3839571"/>
          </a:xfrm>
          <a:prstGeom prst="rect">
            <a:avLst/>
          </a:prstGeom>
        </p:spPr>
      </p:pic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64BDFD04-57E5-4FF9-8A3F-CCA2D6B704D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4438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3492"/>
    </mc:Choice>
    <mc:Fallback xmlns="">
      <p:transition spd="slow" advTm="634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4136905-015B-4510-B514-027CBA846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6CD0F97-2E5B-4E84-8544-EB24DED104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099048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DB667490-DB81-488B-B0E9-A2D13C48B9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2000" y="758952"/>
            <a:ext cx="10668000" cy="5455920"/>
          </a:xfrm>
          <a:prstGeom prst="rect">
            <a:avLst/>
          </a:pr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707CFF-B4E4-4121-893C-BE01A4EF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3"/>
            <a:ext cx="4512858" cy="1345115"/>
          </a:xfrm>
        </p:spPr>
        <p:txBody>
          <a:bodyPr>
            <a:noAutofit/>
          </a:bodyPr>
          <a:lstStyle/>
          <a:p>
            <a:r>
              <a:rPr lang="en-GB" sz="3200" dirty="0"/>
              <a:t>What goes into a conclusion of a dissertation: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4312DC-2224-440A-8EEB-980C7ACB55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17904" y="2970222"/>
            <a:ext cx="4512857" cy="3128825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endParaRPr lang="en-GB" b="1" i="0" dirty="0">
              <a:solidFill>
                <a:srgbClr val="002060"/>
              </a:solidFill>
              <a:effectLst/>
              <a:latin typeface="Circular-Bold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sz="3600" b="1" i="0" dirty="0">
                <a:solidFill>
                  <a:srgbClr val="002060"/>
                </a:solidFill>
                <a:effectLst/>
                <a:latin typeface="Circular-Bold"/>
              </a:rPr>
              <a:t>Finish your dissertation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3600" b="1" dirty="0">
                <a:solidFill>
                  <a:srgbClr val="002060"/>
                </a:solidFill>
                <a:latin typeface="Circular-Bold"/>
              </a:rPr>
              <a:t>Answer your research question</a:t>
            </a:r>
            <a:endParaRPr lang="en-GB" sz="3600" b="1" i="0" dirty="0">
              <a:solidFill>
                <a:srgbClr val="002060"/>
              </a:solidFill>
              <a:effectLst/>
              <a:latin typeface="Circular-Bold"/>
            </a:endParaRPr>
          </a:p>
          <a:p>
            <a:endParaRPr lang="en-GB" dirty="0"/>
          </a:p>
        </p:txBody>
      </p:sp>
      <p:pic>
        <p:nvPicPr>
          <p:cNvPr id="7" name="Graphic 6" descr="Research">
            <a:extLst>
              <a:ext uri="{FF2B5EF4-FFF2-40B4-BE49-F238E27FC236}">
                <a16:creationId xmlns:a16="http://schemas.microsoft.com/office/drawing/2014/main" id="{328A8382-6B1B-483E-B715-88024A3D605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857999" y="1888689"/>
            <a:ext cx="3839571" cy="3839571"/>
          </a:xfrm>
          <a:prstGeom prst="rect">
            <a:avLst/>
          </a:prstGeom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580D29B9-A641-423F-B10F-06A75247FC9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35176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5706"/>
    </mc:Choice>
    <mc:Fallback xmlns="">
      <p:transition spd="slow" advTm="7570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4B7FCF-D17C-45C9-B49C-6E8AD7AB19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 summary … …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766B66-8E58-4D63-8182-5F21EBBC59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en-GB" b="0" i="0" dirty="0">
                <a:solidFill>
                  <a:srgbClr val="002060"/>
                </a:solidFill>
                <a:effectLst/>
                <a:latin typeface="helvetica neue"/>
              </a:rPr>
              <a:t>Clearly state the answer to the main research question. Summarise and reflect on the research.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b="0" i="0" dirty="0">
                <a:solidFill>
                  <a:srgbClr val="002060"/>
                </a:solidFill>
                <a:effectLst/>
                <a:latin typeface="helvetica neue"/>
              </a:rPr>
              <a:t>Show what new knowledge you have contributed.</a:t>
            </a:r>
            <a:endParaRPr lang="en-GB" dirty="0">
              <a:solidFill>
                <a:srgbClr val="002060"/>
              </a:solidFill>
            </a:endParaRP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B05D09B8-1EB2-4571-A341-A560F2F586A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01956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1519"/>
    </mc:Choice>
    <mc:Fallback xmlns="">
      <p:transition spd="slow" advTm="9151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C4F99D-694E-44E4-BED2-D4A58746C6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i="0" u="sng" dirty="0">
                <a:solidFill>
                  <a:srgbClr val="111111"/>
                </a:solidFill>
                <a:effectLst/>
                <a:latin typeface="Playfair Display"/>
              </a:rPr>
              <a:t>Pitfalls to Avoid for your Dissertation Conclusion</a:t>
            </a:r>
            <a:br>
              <a:rPr lang="en-GB" b="1" i="0" dirty="0">
                <a:solidFill>
                  <a:srgbClr val="111111"/>
                </a:solidFill>
                <a:effectLst/>
                <a:latin typeface="Playfair Display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2A375F-0540-4C1C-A97A-01BB4F4418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q"/>
            </a:pPr>
            <a:endParaRPr lang="en-GB" b="0" i="0" dirty="0">
              <a:solidFill>
                <a:srgbClr val="111111"/>
              </a:solidFill>
              <a:effectLst/>
              <a:latin typeface="Muli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sz="4000" b="0" i="0" dirty="0">
                <a:solidFill>
                  <a:srgbClr val="002060"/>
                </a:solidFill>
                <a:effectLst/>
                <a:latin typeface="Muli"/>
              </a:rPr>
              <a:t>Main pitfalls you should always avoid when writing the conclusion for your dissertation.</a:t>
            </a:r>
          </a:p>
          <a:p>
            <a:endParaRPr lang="en-GB" dirty="0"/>
          </a:p>
        </p:txBody>
      </p:sp>
      <p:pic>
        <p:nvPicPr>
          <p:cNvPr id="24" name="Audio 23">
            <a:hlinkClick r:id="" action="ppaction://media"/>
            <a:extLst>
              <a:ext uri="{FF2B5EF4-FFF2-40B4-BE49-F238E27FC236}">
                <a16:creationId xmlns:a16="http://schemas.microsoft.com/office/drawing/2014/main" id="{FCF7D37F-5C96-49A7-8C86-04F381D2B0C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01337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9592"/>
    </mc:Choice>
    <mc:Fallback xmlns="">
      <p:transition spd="slow" advTm="1195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4136905-015B-4510-B514-027CBA846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6CD0F97-2E5B-4E84-8544-EB24DED104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1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3B272257-593A-402F-88FA-F1DECD9E3F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12192000" cy="6095999"/>
          </a:xfrm>
          <a:prstGeom prst="rect">
            <a:avLst/>
          </a:pr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ABA98E-854E-41F4-947D-F8976552AA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31940" y="1517650"/>
            <a:ext cx="5998059" cy="1344613"/>
          </a:xfrm>
        </p:spPr>
        <p:txBody>
          <a:bodyPr>
            <a:normAutofit/>
          </a:bodyPr>
          <a:lstStyle/>
          <a:p>
            <a:r>
              <a:rPr lang="en-GB" b="0" i="0" dirty="0">
                <a:effectLst/>
                <a:latin typeface="Arial" panose="020B0604020202020204" pitchFamily="34" charset="0"/>
              </a:rPr>
              <a:t>Finishing Off...</a:t>
            </a:r>
            <a:br>
              <a:rPr lang="en-GB" b="0" i="0" dirty="0">
                <a:effectLst/>
                <a:latin typeface="Arial" panose="020B0604020202020204" pitchFamily="34" charset="0"/>
              </a:rPr>
            </a:br>
            <a:endParaRPr lang="en-GB" dirty="0"/>
          </a:p>
        </p:txBody>
      </p:sp>
      <p:pic>
        <p:nvPicPr>
          <p:cNvPr id="7" name="Graphic 6" descr="Bank Check">
            <a:extLst>
              <a:ext uri="{FF2B5EF4-FFF2-40B4-BE49-F238E27FC236}">
                <a16:creationId xmlns:a16="http://schemas.microsoft.com/office/drawing/2014/main" id="{6F0E46DF-EF4D-4B4C-BEFE-98E6A2B2DC2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62000" y="1863852"/>
            <a:ext cx="3892291" cy="389229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454DD0-7F1D-429B-8E94-A9B41F1A20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1940" y="2970213"/>
            <a:ext cx="5998059" cy="3125787"/>
          </a:xfrm>
        </p:spPr>
        <p:txBody>
          <a:bodyPr>
            <a:normAutofit/>
          </a:bodyPr>
          <a:lstStyle/>
          <a:p>
            <a:endParaRPr lang="en-GB" b="0" i="0" dirty="0">
              <a:solidFill>
                <a:srgbClr val="002060"/>
              </a:solidFill>
              <a:effectLst/>
              <a:latin typeface="Arial" panose="020B0604020202020204" pitchFamily="34" charset="0"/>
            </a:endParaRPr>
          </a:p>
          <a:p>
            <a:pPr marL="722313" indent="-546100">
              <a:buFont typeface="Wingdings" panose="05000000000000000000" pitchFamily="2" charset="2"/>
              <a:buChar char="q"/>
            </a:pPr>
            <a:r>
              <a:rPr lang="en-GB" sz="4400" b="0" i="0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Check, Check and Check Again</a:t>
            </a:r>
          </a:p>
          <a:p>
            <a:endParaRPr lang="en-GB" dirty="0"/>
          </a:p>
        </p:txBody>
      </p:sp>
      <p:pic>
        <p:nvPicPr>
          <p:cNvPr id="23" name="Audio 22">
            <a:hlinkClick r:id="" action="ppaction://media"/>
            <a:extLst>
              <a:ext uri="{FF2B5EF4-FFF2-40B4-BE49-F238E27FC236}">
                <a16:creationId xmlns:a16="http://schemas.microsoft.com/office/drawing/2014/main" id="{2CB559CB-18D1-4284-A3E1-87F7C832B5C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9526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9313"/>
    </mc:Choice>
    <mc:Fallback xmlns="">
      <p:transition spd="slow" advTm="8931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1EB7C2-0720-4820-98A8-2BC4CD0CEA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i="0" dirty="0">
                <a:effectLst/>
                <a:latin typeface="Arial" panose="020B0604020202020204" pitchFamily="34" charset="0"/>
              </a:rPr>
              <a:t>Finishing Off...</a:t>
            </a:r>
            <a:br>
              <a:rPr lang="en-GB" b="0" i="0" dirty="0">
                <a:effectLst/>
                <a:latin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DAAAE9-D3CC-4931-BAED-E4DB1A6CF8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3394" y="2536723"/>
            <a:ext cx="9688510" cy="3562325"/>
          </a:xfrm>
        </p:spPr>
        <p:txBody>
          <a:bodyPr>
            <a:noAutofit/>
          </a:bodyPr>
          <a:lstStyle/>
          <a:p>
            <a:pPr algn="l" fontAlgn="base">
              <a:buFont typeface="Wingdings" panose="05000000000000000000" pitchFamily="2" charset="2"/>
              <a:buChar char="q"/>
            </a:pPr>
            <a:r>
              <a:rPr lang="en-GB" sz="4400" b="0" i="0" dirty="0">
                <a:solidFill>
                  <a:srgbClr val="0070C0"/>
                </a:solidFill>
                <a:effectLst/>
                <a:latin typeface="Open Sans"/>
              </a:rPr>
              <a:t>Edit </a:t>
            </a:r>
          </a:p>
          <a:p>
            <a:pPr algn="l" fontAlgn="base">
              <a:buFont typeface="Wingdings" panose="05000000000000000000" pitchFamily="2" charset="2"/>
              <a:buChar char="q"/>
            </a:pPr>
            <a:r>
              <a:rPr lang="en-GB" sz="4400" dirty="0">
                <a:solidFill>
                  <a:srgbClr val="0070C0"/>
                </a:solidFill>
                <a:latin typeface="Open Sans"/>
              </a:rPr>
              <a:t>Proofread</a:t>
            </a:r>
            <a:r>
              <a:rPr lang="en-GB" sz="4400" b="0" i="0" dirty="0">
                <a:solidFill>
                  <a:srgbClr val="0070C0"/>
                </a:solidFill>
                <a:effectLst/>
                <a:latin typeface="Open Sans"/>
              </a:rPr>
              <a:t> </a:t>
            </a:r>
          </a:p>
          <a:p>
            <a:pPr algn="l" fontAlgn="base">
              <a:buFont typeface="Wingdings" panose="05000000000000000000" pitchFamily="2" charset="2"/>
              <a:buChar char="q"/>
            </a:pPr>
            <a:r>
              <a:rPr lang="en-GB" sz="4400" b="0" i="0" dirty="0">
                <a:solidFill>
                  <a:srgbClr val="0070C0"/>
                </a:solidFill>
                <a:effectLst/>
                <a:latin typeface="Open Sans"/>
              </a:rPr>
              <a:t>Is this piece of work the best that it can be.</a:t>
            </a:r>
          </a:p>
          <a:p>
            <a:pPr marL="0" indent="0">
              <a:buNone/>
            </a:pPr>
            <a:br>
              <a:rPr lang="en-GB" sz="4400" dirty="0"/>
            </a:br>
            <a:endParaRPr lang="en-GB" sz="4400" dirty="0"/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34BCBD8B-9A21-401B-BB01-39BDD269697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2487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842"/>
    </mc:Choice>
    <mc:Fallback xmlns="">
      <p:transition spd="slow" advTm="328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Freeform: Shape 70">
            <a:extLst>
              <a:ext uri="{FF2B5EF4-FFF2-40B4-BE49-F238E27FC236}">
                <a16:creationId xmlns:a16="http://schemas.microsoft.com/office/drawing/2014/main" id="{49306479-8C4D-4E4A-A330-DFC80A8A01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105524"/>
          </a:xfrm>
          <a:custGeom>
            <a:avLst/>
            <a:gdLst>
              <a:gd name="connsiteX0" fmla="*/ 0 w 12192000"/>
              <a:gd name="connsiteY0" fmla="*/ 0 h 6105524"/>
              <a:gd name="connsiteX1" fmla="*/ 12192000 w 12192000"/>
              <a:gd name="connsiteY1" fmla="*/ 0 h 6105524"/>
              <a:gd name="connsiteX2" fmla="*/ 12192000 w 12192000"/>
              <a:gd name="connsiteY2" fmla="*/ 6105524 h 6105524"/>
              <a:gd name="connsiteX3" fmla="*/ 11435080 w 12192000"/>
              <a:gd name="connsiteY3" fmla="*/ 6105524 h 6105524"/>
              <a:gd name="connsiteX4" fmla="*/ 11435080 w 12192000"/>
              <a:gd name="connsiteY4" fmla="*/ 771523 h 6105524"/>
              <a:gd name="connsiteX5" fmla="*/ 767080 w 12192000"/>
              <a:gd name="connsiteY5" fmla="*/ 771523 h 6105524"/>
              <a:gd name="connsiteX6" fmla="*/ 767080 w 12192000"/>
              <a:gd name="connsiteY6" fmla="*/ 6105524 h 6105524"/>
              <a:gd name="connsiteX7" fmla="*/ 0 w 12192000"/>
              <a:gd name="connsiteY7" fmla="*/ 6105524 h 61055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105524">
                <a:moveTo>
                  <a:pt x="0" y="0"/>
                </a:moveTo>
                <a:lnTo>
                  <a:pt x="12192000" y="0"/>
                </a:lnTo>
                <a:lnTo>
                  <a:pt x="12192000" y="6105524"/>
                </a:lnTo>
                <a:lnTo>
                  <a:pt x="11435080" y="6105524"/>
                </a:lnTo>
                <a:lnTo>
                  <a:pt x="11435080" y="771523"/>
                </a:lnTo>
                <a:lnTo>
                  <a:pt x="767080" y="771523"/>
                </a:lnTo>
                <a:lnTo>
                  <a:pt x="767080" y="6105524"/>
                </a:lnTo>
                <a:lnTo>
                  <a:pt x="0" y="6105524"/>
                </a:lnTo>
                <a:close/>
              </a:path>
            </a:pathLst>
          </a:cu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1EC502BD-3766-4D83-94CC-391A4CD4E2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proofreading services - proofreading stock pictures, royalty-free photos &amp; images">
            <a:extLst>
              <a:ext uri="{FF2B5EF4-FFF2-40B4-BE49-F238E27FC236}">
                <a16:creationId xmlns:a16="http://schemas.microsoft.com/office/drawing/2014/main" id="{96E96EF0-EBD6-4BF4-AECB-DF0AC64206A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730"/>
          <a:stretch/>
        </p:blipFill>
        <p:spPr bwMode="auto">
          <a:xfrm>
            <a:off x="20" y="10"/>
            <a:ext cx="12191977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5" name="Rectangle 74">
            <a:extLst>
              <a:ext uri="{FF2B5EF4-FFF2-40B4-BE49-F238E27FC236}">
                <a16:creationId xmlns:a16="http://schemas.microsoft.com/office/drawing/2014/main" id="{2867CC89-052A-4B89-A1FF-972E522C65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799868" y="-1534136"/>
            <a:ext cx="4592270" cy="12192001"/>
          </a:xfrm>
          <a:prstGeom prst="rect">
            <a:avLst/>
          </a:prstGeom>
          <a:gradFill>
            <a:gsLst>
              <a:gs pos="35000">
                <a:schemeClr val="tx1">
                  <a:alpha val="46000"/>
                </a:schemeClr>
              </a:gs>
              <a:gs pos="21000">
                <a:schemeClr val="tx1">
                  <a:alpha val="30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8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603778-87BE-46B9-A373-3918C3A65B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3651624"/>
            <a:ext cx="10668000" cy="177501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000">
                <a:solidFill>
                  <a:schemeClr val="bg1"/>
                </a:solidFill>
              </a:rPr>
              <a:t>Finishing off ….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7461B22C-311A-44B1-8160-D58A0C78B8B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89172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7262"/>
    </mc:Choice>
    <mc:Fallback xmlns="">
      <p:transition spd="slow" advTm="772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6" name="Freeform: Shape 138">
            <a:extLst>
              <a:ext uri="{FF2B5EF4-FFF2-40B4-BE49-F238E27FC236}">
                <a16:creationId xmlns:a16="http://schemas.microsoft.com/office/drawing/2014/main" id="{49306479-8C4D-4E4A-A330-DFC80A8A01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105524"/>
          </a:xfrm>
          <a:custGeom>
            <a:avLst/>
            <a:gdLst>
              <a:gd name="connsiteX0" fmla="*/ 0 w 12192000"/>
              <a:gd name="connsiteY0" fmla="*/ 0 h 6105524"/>
              <a:gd name="connsiteX1" fmla="*/ 12192000 w 12192000"/>
              <a:gd name="connsiteY1" fmla="*/ 0 h 6105524"/>
              <a:gd name="connsiteX2" fmla="*/ 12192000 w 12192000"/>
              <a:gd name="connsiteY2" fmla="*/ 6105524 h 6105524"/>
              <a:gd name="connsiteX3" fmla="*/ 11435080 w 12192000"/>
              <a:gd name="connsiteY3" fmla="*/ 6105524 h 6105524"/>
              <a:gd name="connsiteX4" fmla="*/ 11435080 w 12192000"/>
              <a:gd name="connsiteY4" fmla="*/ 771523 h 6105524"/>
              <a:gd name="connsiteX5" fmla="*/ 767080 w 12192000"/>
              <a:gd name="connsiteY5" fmla="*/ 771523 h 6105524"/>
              <a:gd name="connsiteX6" fmla="*/ 767080 w 12192000"/>
              <a:gd name="connsiteY6" fmla="*/ 6105524 h 6105524"/>
              <a:gd name="connsiteX7" fmla="*/ 0 w 12192000"/>
              <a:gd name="connsiteY7" fmla="*/ 6105524 h 61055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105524">
                <a:moveTo>
                  <a:pt x="0" y="0"/>
                </a:moveTo>
                <a:lnTo>
                  <a:pt x="12192000" y="0"/>
                </a:lnTo>
                <a:lnTo>
                  <a:pt x="12192000" y="6105524"/>
                </a:lnTo>
                <a:lnTo>
                  <a:pt x="11435080" y="6105524"/>
                </a:lnTo>
                <a:lnTo>
                  <a:pt x="11435080" y="771523"/>
                </a:lnTo>
                <a:lnTo>
                  <a:pt x="767080" y="771523"/>
                </a:lnTo>
                <a:lnTo>
                  <a:pt x="767080" y="6105524"/>
                </a:lnTo>
                <a:lnTo>
                  <a:pt x="0" y="6105524"/>
                </a:lnTo>
                <a:close/>
              </a:path>
            </a:pathLst>
          </a:cu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2057" name="Rectangle 140">
            <a:extLst>
              <a:ext uri="{FF2B5EF4-FFF2-40B4-BE49-F238E27FC236}">
                <a16:creationId xmlns:a16="http://schemas.microsoft.com/office/drawing/2014/main" id="{220E33D0-A190-4F8A-9DB6-C531C95CA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58" name="Title 1">
            <a:extLst>
              <a:ext uri="{FF2B5EF4-FFF2-40B4-BE49-F238E27FC236}">
                <a16:creationId xmlns:a16="http://schemas.microsoft.com/office/drawing/2014/main" id="{47F917B4-3C41-4B30-B190-73FDA3A2BD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1" y="4714895"/>
            <a:ext cx="10668000" cy="104266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dirty="0"/>
              <a:t>Finishing off …   …   …</a:t>
            </a:r>
          </a:p>
        </p:txBody>
      </p:sp>
      <p:pic>
        <p:nvPicPr>
          <p:cNvPr id="2050" name="Picture 2" descr="Proofreading services Proofreading services concept.Proofreading concepts Lightbox: proofreading stock pictures, royalty-free photos &amp; images">
            <a:extLst>
              <a:ext uri="{FF2B5EF4-FFF2-40B4-BE49-F238E27FC236}">
                <a16:creationId xmlns:a16="http://schemas.microsoft.com/office/drawing/2014/main" id="{8B21BB53-0895-4A73-94F0-26B1F479E49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109019" y="545690"/>
            <a:ext cx="8008375" cy="3667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0D2ED161-EBB3-4B33-80FC-CC956B31BA2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06766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352"/>
    </mc:Choice>
    <mc:Fallback xmlns="">
      <p:transition spd="slow" advTm="3435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15374C-99D6-42E4-BCAA-756756C770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400" dirty="0"/>
              <a:t>What goes into the writing up of a dissertation:</a:t>
            </a:r>
            <a:endParaRPr lang="en-GB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7A199EED-35B0-4F53-A1E7-159C5BD38965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517904" y="4258425"/>
            <a:ext cx="65" cy="5539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2051" name="Picture 3" descr="After Effects - Checklist Animation with Stroke Effect ...">
            <a:extLst>
              <a:ext uri="{FF2B5EF4-FFF2-40B4-BE49-F238E27FC236}">
                <a16:creationId xmlns:a16="http://schemas.microsoft.com/office/drawing/2014/main" id="{9F6591FD-649A-404A-ADAF-57C88AF2DE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7905" y="3005138"/>
            <a:ext cx="7906314" cy="2717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Audio 26">
            <a:hlinkClick r:id="" action="ppaction://media"/>
            <a:extLst>
              <a:ext uri="{FF2B5EF4-FFF2-40B4-BE49-F238E27FC236}">
                <a16:creationId xmlns:a16="http://schemas.microsoft.com/office/drawing/2014/main" id="{CD4DBCA6-E828-4E69-B359-2937AA6F2F9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28978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1163"/>
    </mc:Choice>
    <mc:Fallback xmlns="">
      <p:transition spd="slow" advTm="511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7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C0C6F151-D4F2-46DD-8D80-94C846351F2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  <p:pic>
        <p:nvPicPr>
          <p:cNvPr id="1026" name="Picture 2" descr="Checklists and pens. Simple and easy to use.">
            <a:extLst>
              <a:ext uri="{FF2B5EF4-FFF2-40B4-BE49-F238E27FC236}">
                <a16:creationId xmlns:a16="http://schemas.microsoft.com/office/drawing/2014/main" id="{06574C30-47CE-41B5-9F3A-07E1605921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1025" y="798021"/>
            <a:ext cx="10435475" cy="65005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61650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239"/>
    </mc:Choice>
    <mc:Fallback xmlns="">
      <p:transition spd="slow" advTm="472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1463E9-8E2D-49EC-B47B-7B3CB08C6070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1517650"/>
            <a:ext cx="9144000" cy="1344613"/>
          </a:xfrm>
        </p:spPr>
        <p:txBody>
          <a:bodyPr/>
          <a:lstStyle/>
          <a:p>
            <a:r>
              <a:rPr lang="en-GB" dirty="0"/>
              <a:t> 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CD725213-3DCD-4C31-9646-008F8E3B67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895" y="764771"/>
            <a:ext cx="10773293" cy="5286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B04D11A8-5E23-4325-9BBE-0181BC55D7E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04873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5971"/>
    </mc:Choice>
    <mc:Fallback>
      <p:transition spd="slow" advTm="2597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4136905-015B-4510-B514-027CBA846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C46DEA-4C47-4DEF-A7D1-C5956CAB90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63464" y="755650"/>
            <a:ext cx="5266535" cy="1345115"/>
          </a:xfrm>
        </p:spPr>
        <p:txBody>
          <a:bodyPr>
            <a:normAutofit/>
          </a:bodyPr>
          <a:lstStyle/>
          <a:p>
            <a:r>
              <a:rPr lang="en-GB" dirty="0"/>
              <a:t>Well done!</a:t>
            </a:r>
          </a:p>
        </p:txBody>
      </p:sp>
      <p:pic>
        <p:nvPicPr>
          <p:cNvPr id="5" name="Picture 4" descr="Glasses on top of a book">
            <a:extLst>
              <a:ext uri="{FF2B5EF4-FFF2-40B4-BE49-F238E27FC236}">
                <a16:creationId xmlns:a16="http://schemas.microsoft.com/office/drawing/2014/main" id="{9F588687-668E-4DD8-BE13-E05DE4573A6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1229" r="36561" b="-1"/>
          <a:stretch/>
        </p:blipFill>
        <p:spPr>
          <a:xfrm>
            <a:off x="20" y="10"/>
            <a:ext cx="5404493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87A638-E0F3-4B92-BD6B-FE85E6F64E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63464" y="2207969"/>
            <a:ext cx="5266535" cy="3884983"/>
          </a:xfrm>
        </p:spPr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The important final chapter of your dissertation is now well underway!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D870411D-53E4-42E8-B784-159348BB06D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37969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734"/>
    </mc:Choice>
    <mc:Fallback xmlns="">
      <p:transition spd="slow" advTm="127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Freeform: Shape 74">
            <a:extLst>
              <a:ext uri="{FF2B5EF4-FFF2-40B4-BE49-F238E27FC236}">
                <a16:creationId xmlns:a16="http://schemas.microsoft.com/office/drawing/2014/main" id="{49306479-8C4D-4E4A-A330-DFC80A8A01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105524"/>
          </a:xfrm>
          <a:custGeom>
            <a:avLst/>
            <a:gdLst>
              <a:gd name="connsiteX0" fmla="*/ 0 w 12192000"/>
              <a:gd name="connsiteY0" fmla="*/ 0 h 6105524"/>
              <a:gd name="connsiteX1" fmla="*/ 12192000 w 12192000"/>
              <a:gd name="connsiteY1" fmla="*/ 0 h 6105524"/>
              <a:gd name="connsiteX2" fmla="*/ 12192000 w 12192000"/>
              <a:gd name="connsiteY2" fmla="*/ 6105524 h 6105524"/>
              <a:gd name="connsiteX3" fmla="*/ 11435080 w 12192000"/>
              <a:gd name="connsiteY3" fmla="*/ 6105524 h 6105524"/>
              <a:gd name="connsiteX4" fmla="*/ 11435080 w 12192000"/>
              <a:gd name="connsiteY4" fmla="*/ 771523 h 6105524"/>
              <a:gd name="connsiteX5" fmla="*/ 767080 w 12192000"/>
              <a:gd name="connsiteY5" fmla="*/ 771523 h 6105524"/>
              <a:gd name="connsiteX6" fmla="*/ 767080 w 12192000"/>
              <a:gd name="connsiteY6" fmla="*/ 6105524 h 6105524"/>
              <a:gd name="connsiteX7" fmla="*/ 0 w 12192000"/>
              <a:gd name="connsiteY7" fmla="*/ 6105524 h 61055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105524">
                <a:moveTo>
                  <a:pt x="0" y="0"/>
                </a:moveTo>
                <a:lnTo>
                  <a:pt x="12192000" y="0"/>
                </a:lnTo>
                <a:lnTo>
                  <a:pt x="12192000" y="6105524"/>
                </a:lnTo>
                <a:lnTo>
                  <a:pt x="11435080" y="6105524"/>
                </a:lnTo>
                <a:lnTo>
                  <a:pt x="11435080" y="771523"/>
                </a:lnTo>
                <a:lnTo>
                  <a:pt x="767080" y="771523"/>
                </a:lnTo>
                <a:lnTo>
                  <a:pt x="767080" y="6105524"/>
                </a:lnTo>
                <a:lnTo>
                  <a:pt x="0" y="6105524"/>
                </a:lnTo>
                <a:close/>
              </a:path>
            </a:pathLst>
          </a:cu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77" name="Rectangle 76">
            <a:extLst>
              <a:ext uri="{FF2B5EF4-FFF2-40B4-BE49-F238E27FC236}">
                <a16:creationId xmlns:a16="http://schemas.microsoft.com/office/drawing/2014/main" id="{4843B56B-DD63-40AB-85E1-E18901E137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419344E4-CB02-427C-9FF0-E063751679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1" name="Rectangle 80">
            <a:extLst>
              <a:ext uri="{FF2B5EF4-FFF2-40B4-BE49-F238E27FC236}">
                <a16:creationId xmlns:a16="http://schemas.microsoft.com/office/drawing/2014/main" id="{220E33D0-A190-4F8A-9DB6-C531C95CA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58952"/>
            <a:ext cx="12192000" cy="60990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083B85-5236-42BD-98BC-2077C8EA32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148536"/>
            <a:ext cx="10668000" cy="96407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/>
              <a:t>What’s next …   …   …</a:t>
            </a: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DA8BD2E8-4E06-402F-9FD4-52D3822B668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76525" y="2884805"/>
            <a:ext cx="3106367" cy="31063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Business people meeting at table in conference room  Meeting Stock Photo">
            <a:extLst>
              <a:ext uri="{FF2B5EF4-FFF2-40B4-BE49-F238E27FC236}">
                <a16:creationId xmlns:a16="http://schemas.microsoft.com/office/drawing/2014/main" id="{01832F69-BC5A-484E-82B0-CA2DA48320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422197" y="3289344"/>
            <a:ext cx="3341510" cy="2297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Audience at a conference">
            <a:extLst>
              <a:ext uri="{FF2B5EF4-FFF2-40B4-BE49-F238E27FC236}">
                <a16:creationId xmlns:a16="http://schemas.microsoft.com/office/drawing/2014/main" id="{22BA000F-6AF6-45B4-A718-4B8CE7CD44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085440" y="3498189"/>
            <a:ext cx="3341510" cy="1879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8F84F9B3-9853-4944-9449-1B2A8A2FC6E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12889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4181"/>
    </mc:Choice>
    <mc:Fallback xmlns="">
      <p:transition spd="slow" advTm="541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346C58-4C91-4C22-8A50-20D57E93C7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Further reading: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1233CD-135B-4D56-921A-BFB87BB930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 fontAlgn="base">
              <a:buFont typeface="Wingdings" panose="05000000000000000000" pitchFamily="2" charset="2"/>
              <a:buChar char="q"/>
            </a:pPr>
            <a:r>
              <a:rPr lang="en-GB" sz="3600" i="0" dirty="0" err="1">
                <a:solidFill>
                  <a:srgbClr val="11111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Biggam</a:t>
            </a:r>
            <a:r>
              <a:rPr lang="en-GB" sz="3600" i="0" dirty="0">
                <a:solidFill>
                  <a:srgbClr val="11111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, J. 2018. Succeeding with your master's dissertation: a step-by-step handbook. Fourth Edition. Open University Press: Berkshire. Chapters 8 and 9</a:t>
            </a:r>
          </a:p>
          <a:p>
            <a:pPr algn="l" fontAlgn="base"/>
            <a:endParaRPr lang="en-GB" b="0" i="0" dirty="0">
              <a:solidFill>
                <a:srgbClr val="222222"/>
              </a:solidFill>
              <a:effectLst/>
              <a:latin typeface="inherit"/>
            </a:endParaRPr>
          </a:p>
          <a:p>
            <a:endParaRPr lang="en-GB" dirty="0"/>
          </a:p>
        </p:txBody>
      </p:sp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99824784-19F1-4334-A5E1-B33D61E9866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11322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975"/>
    </mc:Choice>
    <mc:Fallback xmlns="">
      <p:transition spd="slow" advTm="319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08BFCF-F719-4CED-B61D-F3D4F195EB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That’s all for now…..</a:t>
            </a:r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65ECD9A3-BCD3-46A5-A311-384759B8B14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4359" y="2705793"/>
            <a:ext cx="5551090" cy="3127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A4525414-838B-478D-97FB-047B886EB6C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81846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975"/>
    </mc:Choice>
    <mc:Fallback xmlns="">
      <p:transition spd="slow" advTm="219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PrismaticVTI">
  <a:themeElements>
    <a:clrScheme name="AnalogousFromRegularSeedRightStep">
      <a:dk1>
        <a:srgbClr val="000000"/>
      </a:dk1>
      <a:lt1>
        <a:srgbClr val="FFFFFF"/>
      </a:lt1>
      <a:dk2>
        <a:srgbClr val="412D24"/>
      </a:dk2>
      <a:lt2>
        <a:srgbClr val="E2E8E5"/>
      </a:lt2>
      <a:accent1>
        <a:srgbClr val="E72990"/>
      </a:accent1>
      <a:accent2>
        <a:srgbClr val="D5172F"/>
      </a:accent2>
      <a:accent3>
        <a:srgbClr val="E76029"/>
      </a:accent3>
      <a:accent4>
        <a:srgbClr val="CF9917"/>
      </a:accent4>
      <a:accent5>
        <a:srgbClr val="9AAB1E"/>
      </a:accent5>
      <a:accent6>
        <a:srgbClr val="5FB714"/>
      </a:accent6>
      <a:hlink>
        <a:srgbClr val="31935D"/>
      </a:hlink>
      <a:folHlink>
        <a:srgbClr val="7F7F7F"/>
      </a:folHlink>
    </a:clrScheme>
    <a:fontScheme name="Custom 166">
      <a:majorFont>
        <a:latin typeface="Aharoni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ismaticVTI" id="{DA44D624-A564-4DE8-8446-0CD5C485C979}" vid="{8B2B1550-B69C-4156-BAEC-B2E559F94BD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5260</TotalTime>
  <Words>562</Words>
  <Application>Microsoft Office PowerPoint</Application>
  <PresentationFormat>Widescreen</PresentationFormat>
  <Paragraphs>121</Paragraphs>
  <Slides>25</Slides>
  <Notes>25</Notes>
  <HiddenSlides>0</HiddenSlides>
  <MMClips>25</MMClips>
  <ScaleCrop>false</ScaleCrop>
  <HeadingPairs>
    <vt:vector size="6" baseType="variant">
      <vt:variant>
        <vt:lpstr>Fonts Used</vt:lpstr>
      </vt:variant>
      <vt:variant>
        <vt:i4>14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40" baseType="lpstr">
      <vt:lpstr>Abadi</vt:lpstr>
      <vt:lpstr>Aharoni</vt:lpstr>
      <vt:lpstr>Arial</vt:lpstr>
      <vt:lpstr>Avenir Next LT Pro</vt:lpstr>
      <vt:lpstr>Calibri</vt:lpstr>
      <vt:lpstr>Circular-Bold</vt:lpstr>
      <vt:lpstr>helvetica neue</vt:lpstr>
      <vt:lpstr>inherit</vt:lpstr>
      <vt:lpstr>Muli</vt:lpstr>
      <vt:lpstr>Noto Sans</vt:lpstr>
      <vt:lpstr>Open Sans</vt:lpstr>
      <vt:lpstr>Playfair Display</vt:lpstr>
      <vt:lpstr>Roboto</vt:lpstr>
      <vt:lpstr>Wingdings</vt:lpstr>
      <vt:lpstr>PrismaticVTI</vt:lpstr>
      <vt:lpstr>FINISHING OFF YOUR DISSERTATION Part Two</vt:lpstr>
      <vt:lpstr>DISSERTATION MODULE</vt:lpstr>
      <vt:lpstr>PowerPoint Presentation</vt:lpstr>
      <vt:lpstr>What goes into a conclusion of a dissertation:</vt:lpstr>
      <vt:lpstr>What goes into a conclusion of a dissertation:</vt:lpstr>
      <vt:lpstr>What goes into a conclusion of a dissertation:</vt:lpstr>
      <vt:lpstr>What goes into a conclusion of a dissertation:</vt:lpstr>
      <vt:lpstr>What goes into a conclusion of a dissertation:</vt:lpstr>
      <vt:lpstr>What goes into a conclusion of a dissertation:</vt:lpstr>
      <vt:lpstr>What goes into a conclusion of a dissertation:</vt:lpstr>
      <vt:lpstr>What goes into a conclusion of a dissertation:</vt:lpstr>
      <vt:lpstr>What goes into a conclusion of a dissertation:</vt:lpstr>
      <vt:lpstr>In summary … … …</vt:lpstr>
      <vt:lpstr>Pitfalls to Avoid for your Dissertation Conclusion </vt:lpstr>
      <vt:lpstr>Finishing Off... </vt:lpstr>
      <vt:lpstr>Finishing Off... </vt:lpstr>
      <vt:lpstr>Finishing off ….</vt:lpstr>
      <vt:lpstr>Finishing off …   …   …</vt:lpstr>
      <vt:lpstr>What goes into the writing up of a dissertation:</vt:lpstr>
      <vt:lpstr>PowerPoint Presentation</vt:lpstr>
      <vt:lpstr> </vt:lpstr>
      <vt:lpstr>Well done!</vt:lpstr>
      <vt:lpstr>What’s next …   …   …</vt:lpstr>
      <vt:lpstr>Further reading:</vt:lpstr>
      <vt:lpstr>That’s all for now…..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DISSERTATION MODULE</dc:title>
  <dc:creator>Beverly Cole</dc:creator>
  <cp:lastModifiedBy>Beverly Cole</cp:lastModifiedBy>
  <cp:revision>52</cp:revision>
  <dcterms:created xsi:type="dcterms:W3CDTF">2021-04-08T18:34:41Z</dcterms:created>
  <dcterms:modified xsi:type="dcterms:W3CDTF">2021-04-16T10:04:43Z</dcterms:modified>
</cp:coreProperties>
</file>