
<file path=[Content_Types].xml><?xml version="1.0" encoding="utf-8"?>
<Types xmlns="http://schemas.openxmlformats.org/package/2006/content-types">
  <Default Extension="jpg" ContentType="image/jp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4" r:id="rId10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>
        <p:scale>
          <a:sx n="74" d="100"/>
          <a:sy n="74" d="100"/>
        </p:scale>
        <p:origin x="35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na Jevstafjeva" userId="5e845e1034342def" providerId="LiveId" clId="{9FFD1FC1-DE00-4798-9BC5-F37D11B15915}"/>
    <pc:docChg chg="modSld sldOrd">
      <pc:chgData name="anna Jevstafjeva" userId="5e845e1034342def" providerId="LiveId" clId="{9FFD1FC1-DE00-4798-9BC5-F37D11B15915}" dt="2026-08-05T09:32:30.958" v="73"/>
      <pc:docMkLst>
        <pc:docMk/>
      </pc:docMkLst>
      <pc:sldChg chg="modSp mod">
        <pc:chgData name="anna Jevstafjeva" userId="5e845e1034342def" providerId="LiveId" clId="{9FFD1FC1-DE00-4798-9BC5-F37D11B15915}" dt="2026-08-05T09:29:26.498" v="71" actId="14100"/>
        <pc:sldMkLst>
          <pc:docMk/>
          <pc:sldMk cId="0" sldId="256"/>
        </pc:sldMkLst>
        <pc:spChg chg="mod">
          <ac:chgData name="anna Jevstafjeva" userId="5e845e1034342def" providerId="LiveId" clId="{9FFD1FC1-DE00-4798-9BC5-F37D11B15915}" dt="2026-08-05T09:29:26.498" v="71" actId="14100"/>
          <ac:spMkLst>
            <pc:docMk/>
            <pc:sldMk cId="0" sldId="256"/>
            <ac:spMk id="8" creationId="{00000000-0000-0000-0000-000000000000}"/>
          </ac:spMkLst>
        </pc:spChg>
      </pc:sldChg>
      <pc:sldChg chg="ord">
        <pc:chgData name="anna Jevstafjeva" userId="5e845e1034342def" providerId="LiveId" clId="{9FFD1FC1-DE00-4798-9BC5-F37D11B15915}" dt="2026-08-05T09:32:30.958" v="73"/>
        <pc:sldMkLst>
          <pc:docMk/>
          <pc:sldMk cId="0" sldId="25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405034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AF3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home/user/workspace/stasyla_pptx/images/logo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7505" y="548640"/>
            <a:ext cx="3657600" cy="3657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2286000" y="4434840"/>
            <a:ext cx="7619695" cy="0"/>
          </a:xfrm>
          <a:prstGeom prst="line">
            <a:avLst/>
          </a:prstGeom>
          <a:noFill/>
          <a:ln w="15875">
            <a:solidFill>
              <a:srgbClr val="D48B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1"/>
          <p:cNvSpPr/>
          <p:nvPr/>
        </p:nvSpPr>
        <p:spPr>
          <a:xfrm>
            <a:off x="457200" y="4617720"/>
            <a:ext cx="11277295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4000" i="1" dirty="0">
                <a:solidFill>
                  <a:srgbClr val="3B2A2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Business Plan</a:t>
            </a:r>
            <a:endParaRPr lang="en-US" sz="4000" dirty="0"/>
          </a:p>
        </p:txBody>
      </p:sp>
      <p:sp>
        <p:nvSpPr>
          <p:cNvPr id="5" name="Text 2"/>
          <p:cNvSpPr/>
          <p:nvPr/>
        </p:nvSpPr>
        <p:spPr>
          <a:xfrm>
            <a:off x="3291840" y="5440680"/>
            <a:ext cx="21945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300" b="1" dirty="0">
                <a:solidFill>
                  <a:srgbClr val="B564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Presented by:</a:t>
            </a:r>
            <a:endParaRPr lang="en-US" sz="1300" dirty="0"/>
          </a:p>
        </p:txBody>
      </p:sp>
      <p:sp>
        <p:nvSpPr>
          <p:cNvPr id="6" name="Text 3"/>
          <p:cNvSpPr/>
          <p:nvPr/>
        </p:nvSpPr>
        <p:spPr>
          <a:xfrm>
            <a:off x="5577840" y="5440680"/>
            <a:ext cx="5029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3B2A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Anastasija Jevstafjeva</a:t>
            </a:r>
            <a:endParaRPr lang="en-US" sz="1300" dirty="0"/>
          </a:p>
        </p:txBody>
      </p:sp>
      <p:sp>
        <p:nvSpPr>
          <p:cNvPr id="7" name="Text 4"/>
          <p:cNvSpPr/>
          <p:nvPr/>
        </p:nvSpPr>
        <p:spPr>
          <a:xfrm>
            <a:off x="3291840" y="5733288"/>
            <a:ext cx="21945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300" b="1" dirty="0">
                <a:solidFill>
                  <a:srgbClr val="B564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Module:</a:t>
            </a:r>
            <a:endParaRPr lang="en-US" sz="1300" dirty="0"/>
          </a:p>
        </p:txBody>
      </p:sp>
      <p:sp>
        <p:nvSpPr>
          <p:cNvPr id="8" name="Text 5"/>
          <p:cNvSpPr/>
          <p:nvPr/>
        </p:nvSpPr>
        <p:spPr>
          <a:xfrm>
            <a:off x="5577840" y="5897880"/>
            <a:ext cx="5029200" cy="10972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3B2A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Enterprise &amp; Entrepreneurship</a:t>
            </a:r>
          </a:p>
          <a:p>
            <a:pPr marL="0" indent="0">
              <a:buNone/>
            </a:pPr>
            <a:endParaRPr lang="en-US" sz="1300" dirty="0"/>
          </a:p>
        </p:txBody>
      </p:sp>
      <p:sp>
        <p:nvSpPr>
          <p:cNvPr id="9" name="Text 6"/>
          <p:cNvSpPr/>
          <p:nvPr/>
        </p:nvSpPr>
        <p:spPr>
          <a:xfrm>
            <a:off x="3291840" y="6025896"/>
            <a:ext cx="21945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300" b="1" dirty="0">
                <a:solidFill>
                  <a:srgbClr val="B564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Submitted:</a:t>
            </a:r>
            <a:endParaRPr lang="en-US" sz="1300" dirty="0"/>
          </a:p>
        </p:txBody>
      </p:sp>
      <p:sp>
        <p:nvSpPr>
          <p:cNvPr id="10" name="Text 7"/>
          <p:cNvSpPr/>
          <p:nvPr/>
        </p:nvSpPr>
        <p:spPr>
          <a:xfrm>
            <a:off x="5577840" y="6025896"/>
            <a:ext cx="5029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3B2A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 July 2026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3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home/user/workspace/stasyla_pptx/images/logo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40" y="1554480"/>
            <a:ext cx="3474720" cy="347472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48640" y="5120640"/>
            <a:ext cx="34747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000" i="1" dirty="0">
                <a:solidFill>
                  <a:srgbClr val="B5647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StasyLa</a:t>
            </a:r>
            <a:endParaRPr lang="en-US" sz="3000" dirty="0"/>
          </a:p>
        </p:txBody>
      </p:sp>
      <p:sp>
        <p:nvSpPr>
          <p:cNvPr id="4" name="Text 1"/>
          <p:cNvSpPr/>
          <p:nvPr/>
        </p:nvSpPr>
        <p:spPr>
          <a:xfrm>
            <a:off x="548640" y="5623560"/>
            <a:ext cx="34747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kern="0" spc="400" dirty="0">
                <a:solidFill>
                  <a:srgbClr val="8FA89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Lash &amp; Beauty · London</a:t>
            </a:r>
            <a:endParaRPr lang="en-US" sz="1200" dirty="0"/>
          </a:p>
        </p:txBody>
      </p:sp>
      <p:sp>
        <p:nvSpPr>
          <p:cNvPr id="5" name="Text 2"/>
          <p:cNvSpPr/>
          <p:nvPr/>
        </p:nvSpPr>
        <p:spPr>
          <a:xfrm>
            <a:off x="4572000" y="822960"/>
            <a:ext cx="73152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i="1" dirty="0">
                <a:solidFill>
                  <a:srgbClr val="3B2A2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Table of Contents</a:t>
            </a:r>
            <a:endParaRPr lang="en-US" sz="3400" dirty="0"/>
          </a:p>
        </p:txBody>
      </p:sp>
      <p:sp>
        <p:nvSpPr>
          <p:cNvPr id="6" name="Shape 3"/>
          <p:cNvSpPr/>
          <p:nvPr/>
        </p:nvSpPr>
        <p:spPr>
          <a:xfrm>
            <a:off x="4572000" y="1508760"/>
            <a:ext cx="5029200" cy="0"/>
          </a:xfrm>
          <a:prstGeom prst="line">
            <a:avLst/>
          </a:prstGeom>
          <a:noFill/>
          <a:ln w="15875">
            <a:solidFill>
              <a:srgbClr val="D48B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4572000" y="1828800"/>
            <a:ext cx="8229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i="1" dirty="0">
                <a:solidFill>
                  <a:srgbClr val="D48BA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01</a:t>
            </a:r>
            <a:endParaRPr lang="en-US" sz="2200" dirty="0"/>
          </a:p>
        </p:txBody>
      </p:sp>
      <p:sp>
        <p:nvSpPr>
          <p:cNvPr id="8" name="Text 5"/>
          <p:cNvSpPr/>
          <p:nvPr/>
        </p:nvSpPr>
        <p:spPr>
          <a:xfrm>
            <a:off x="5486400" y="1874520"/>
            <a:ext cx="59436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3B2A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About the Studio</a:t>
            </a:r>
            <a:endParaRPr lang="en-US" sz="1700" dirty="0"/>
          </a:p>
        </p:txBody>
      </p:sp>
      <p:sp>
        <p:nvSpPr>
          <p:cNvPr id="9" name="Shape 6"/>
          <p:cNvSpPr/>
          <p:nvPr/>
        </p:nvSpPr>
        <p:spPr>
          <a:xfrm>
            <a:off x="4572000" y="2377440"/>
            <a:ext cx="6858000" cy="0"/>
          </a:xfrm>
          <a:prstGeom prst="line">
            <a:avLst/>
          </a:prstGeom>
          <a:noFill/>
          <a:ln w="9525">
            <a:solidFill>
              <a:srgbClr val="E8DAD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4572000" y="2423160"/>
            <a:ext cx="8229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i="1" dirty="0">
                <a:solidFill>
                  <a:srgbClr val="D48BA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02</a:t>
            </a:r>
            <a:endParaRPr lang="en-US" sz="2200" dirty="0"/>
          </a:p>
        </p:txBody>
      </p:sp>
      <p:sp>
        <p:nvSpPr>
          <p:cNvPr id="11" name="Text 8"/>
          <p:cNvSpPr/>
          <p:nvPr/>
        </p:nvSpPr>
        <p:spPr>
          <a:xfrm>
            <a:off x="5486400" y="2468880"/>
            <a:ext cx="59436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3B2A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Services &amp; Pricing</a:t>
            </a:r>
            <a:endParaRPr lang="en-US" sz="1700" dirty="0"/>
          </a:p>
        </p:txBody>
      </p:sp>
      <p:sp>
        <p:nvSpPr>
          <p:cNvPr id="12" name="Shape 9"/>
          <p:cNvSpPr/>
          <p:nvPr/>
        </p:nvSpPr>
        <p:spPr>
          <a:xfrm>
            <a:off x="4572000" y="2971800"/>
            <a:ext cx="6858000" cy="0"/>
          </a:xfrm>
          <a:prstGeom prst="line">
            <a:avLst/>
          </a:prstGeom>
          <a:noFill/>
          <a:ln w="9525">
            <a:solidFill>
              <a:srgbClr val="E8DAD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4572000" y="3017520"/>
            <a:ext cx="8229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i="1" dirty="0">
                <a:solidFill>
                  <a:srgbClr val="D48BA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03</a:t>
            </a:r>
            <a:endParaRPr lang="en-US" sz="2200" dirty="0"/>
          </a:p>
        </p:txBody>
      </p:sp>
      <p:sp>
        <p:nvSpPr>
          <p:cNvPr id="14" name="Text 11"/>
          <p:cNvSpPr/>
          <p:nvPr/>
        </p:nvSpPr>
        <p:spPr>
          <a:xfrm>
            <a:off x="5486400" y="3063240"/>
            <a:ext cx="59436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3B2A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Target Customers</a:t>
            </a:r>
            <a:endParaRPr lang="en-US" sz="1700" dirty="0"/>
          </a:p>
        </p:txBody>
      </p:sp>
      <p:sp>
        <p:nvSpPr>
          <p:cNvPr id="15" name="Shape 12"/>
          <p:cNvSpPr/>
          <p:nvPr/>
        </p:nvSpPr>
        <p:spPr>
          <a:xfrm>
            <a:off x="4572000" y="3566160"/>
            <a:ext cx="6858000" cy="0"/>
          </a:xfrm>
          <a:prstGeom prst="line">
            <a:avLst/>
          </a:prstGeom>
          <a:noFill/>
          <a:ln w="9525">
            <a:solidFill>
              <a:srgbClr val="E8DAD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4572000" y="3611880"/>
            <a:ext cx="8229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i="1" dirty="0">
                <a:solidFill>
                  <a:srgbClr val="D48BA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04</a:t>
            </a:r>
            <a:endParaRPr lang="en-US" sz="2200" dirty="0"/>
          </a:p>
        </p:txBody>
      </p:sp>
      <p:sp>
        <p:nvSpPr>
          <p:cNvPr id="17" name="Text 14"/>
          <p:cNvSpPr/>
          <p:nvPr/>
        </p:nvSpPr>
        <p:spPr>
          <a:xfrm>
            <a:off x="5486400" y="3657600"/>
            <a:ext cx="59436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3B2A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SWOT Analysis</a:t>
            </a:r>
            <a:endParaRPr lang="en-US" sz="1700" dirty="0"/>
          </a:p>
        </p:txBody>
      </p:sp>
      <p:sp>
        <p:nvSpPr>
          <p:cNvPr id="18" name="Shape 15"/>
          <p:cNvSpPr/>
          <p:nvPr/>
        </p:nvSpPr>
        <p:spPr>
          <a:xfrm>
            <a:off x="4572000" y="4160520"/>
            <a:ext cx="6858000" cy="0"/>
          </a:xfrm>
          <a:prstGeom prst="line">
            <a:avLst/>
          </a:prstGeom>
          <a:noFill/>
          <a:ln w="9525">
            <a:solidFill>
              <a:srgbClr val="E8DAD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6"/>
          <p:cNvSpPr/>
          <p:nvPr/>
        </p:nvSpPr>
        <p:spPr>
          <a:xfrm>
            <a:off x="4572000" y="4206240"/>
            <a:ext cx="8229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i="1" dirty="0">
                <a:solidFill>
                  <a:srgbClr val="D48BA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05</a:t>
            </a:r>
            <a:endParaRPr lang="en-US" sz="2200" dirty="0"/>
          </a:p>
        </p:txBody>
      </p:sp>
      <p:sp>
        <p:nvSpPr>
          <p:cNvPr id="20" name="Text 17"/>
          <p:cNvSpPr/>
          <p:nvPr/>
        </p:nvSpPr>
        <p:spPr>
          <a:xfrm>
            <a:off x="5486400" y="4251960"/>
            <a:ext cx="59436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3B2A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Team &amp; Key Milestones</a:t>
            </a:r>
            <a:endParaRPr lang="en-US" sz="1700" dirty="0"/>
          </a:p>
        </p:txBody>
      </p:sp>
      <p:sp>
        <p:nvSpPr>
          <p:cNvPr id="21" name="Shape 18"/>
          <p:cNvSpPr/>
          <p:nvPr/>
        </p:nvSpPr>
        <p:spPr>
          <a:xfrm>
            <a:off x="4572000" y="4754880"/>
            <a:ext cx="6858000" cy="0"/>
          </a:xfrm>
          <a:prstGeom prst="line">
            <a:avLst/>
          </a:prstGeom>
          <a:noFill/>
          <a:ln w="9525">
            <a:solidFill>
              <a:srgbClr val="E8DAD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19"/>
          <p:cNvSpPr/>
          <p:nvPr/>
        </p:nvSpPr>
        <p:spPr>
          <a:xfrm>
            <a:off x="4572000" y="4800600"/>
            <a:ext cx="8229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i="1" dirty="0">
                <a:solidFill>
                  <a:srgbClr val="D48BA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06</a:t>
            </a:r>
            <a:endParaRPr lang="en-US" sz="2200" dirty="0"/>
          </a:p>
        </p:txBody>
      </p:sp>
      <p:sp>
        <p:nvSpPr>
          <p:cNvPr id="23" name="Text 20"/>
          <p:cNvSpPr/>
          <p:nvPr/>
        </p:nvSpPr>
        <p:spPr>
          <a:xfrm>
            <a:off x="5486400" y="4846320"/>
            <a:ext cx="59436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3B2A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Financial Plan</a:t>
            </a:r>
            <a:endParaRPr lang="en-US" sz="1700" dirty="0"/>
          </a:p>
        </p:txBody>
      </p:sp>
      <p:sp>
        <p:nvSpPr>
          <p:cNvPr id="24" name="Shape 21"/>
          <p:cNvSpPr/>
          <p:nvPr/>
        </p:nvSpPr>
        <p:spPr>
          <a:xfrm>
            <a:off x="4572000" y="5349240"/>
            <a:ext cx="6858000" cy="0"/>
          </a:xfrm>
          <a:prstGeom prst="line">
            <a:avLst/>
          </a:prstGeom>
          <a:noFill/>
          <a:ln w="9525">
            <a:solidFill>
              <a:srgbClr val="E8DAD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2"/>
          <p:cNvSpPr/>
          <p:nvPr/>
        </p:nvSpPr>
        <p:spPr>
          <a:xfrm>
            <a:off x="4572000" y="5394960"/>
            <a:ext cx="8229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i="1" dirty="0">
                <a:solidFill>
                  <a:srgbClr val="D48BA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07</a:t>
            </a:r>
            <a:endParaRPr lang="en-US" sz="2200" dirty="0"/>
          </a:p>
        </p:txBody>
      </p:sp>
      <p:sp>
        <p:nvSpPr>
          <p:cNvPr id="26" name="Text 23"/>
          <p:cNvSpPr/>
          <p:nvPr/>
        </p:nvSpPr>
        <p:spPr>
          <a:xfrm>
            <a:off x="5486400" y="5440680"/>
            <a:ext cx="594360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dirty="0">
                <a:solidFill>
                  <a:srgbClr val="3B2A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Long-term Vision</a:t>
            </a:r>
            <a:endParaRPr lang="en-US" sz="1700" dirty="0"/>
          </a:p>
        </p:txBody>
      </p:sp>
      <p:sp>
        <p:nvSpPr>
          <p:cNvPr id="27" name="Text 24"/>
          <p:cNvSpPr/>
          <p:nvPr/>
        </p:nvSpPr>
        <p:spPr>
          <a:xfrm>
            <a:off x="11430000" y="6537960"/>
            <a:ext cx="5486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8A7A7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 / 9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3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home/user/workspace/stasyla_pptx/images/logo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040" y="182880"/>
            <a:ext cx="777240" cy="77724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1234440" y="594360"/>
            <a:ext cx="822960" cy="0"/>
          </a:xfrm>
          <a:prstGeom prst="line">
            <a:avLst/>
          </a:prstGeom>
          <a:noFill/>
          <a:ln w="12700">
            <a:solidFill>
              <a:srgbClr val="D48B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1"/>
          <p:cNvSpPr/>
          <p:nvPr/>
        </p:nvSpPr>
        <p:spPr>
          <a:xfrm>
            <a:off x="457200" y="1097280"/>
            <a:ext cx="73152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i="1" dirty="0">
                <a:solidFill>
                  <a:srgbClr val="3B2A2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About the Studio</a:t>
            </a:r>
            <a:endParaRPr lang="en-US" sz="3400" dirty="0"/>
          </a:p>
        </p:txBody>
      </p:sp>
      <p:sp>
        <p:nvSpPr>
          <p:cNvPr id="5" name="Shape 2"/>
          <p:cNvSpPr/>
          <p:nvPr/>
        </p:nvSpPr>
        <p:spPr>
          <a:xfrm>
            <a:off x="457200" y="1783080"/>
            <a:ext cx="4114800" cy="0"/>
          </a:xfrm>
          <a:prstGeom prst="line">
            <a:avLst/>
          </a:prstGeom>
          <a:noFill/>
          <a:ln w="15875">
            <a:solidFill>
              <a:srgbClr val="D48B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457200" y="2148840"/>
            <a:ext cx="5669280" cy="1371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spcAft>
                <a:spcPts val="600"/>
              </a:spcAft>
              <a:buNone/>
            </a:pPr>
            <a:r>
              <a:rPr lang="en-US" sz="1400" dirty="0">
                <a:solidFill>
                  <a:srgbClr val="3B2A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StasyLa is a boutique beauty studio in central London specialising in professional makeup and premium eyelash extensions, complemented by brow lamination and lash lift treatments.</a:t>
            </a:r>
            <a:endParaRPr lang="en-US" sz="1400" dirty="0"/>
          </a:p>
        </p:txBody>
      </p:sp>
      <p:sp>
        <p:nvSpPr>
          <p:cNvPr id="7" name="Text 4"/>
          <p:cNvSpPr/>
          <p:nvPr/>
        </p:nvSpPr>
        <p:spPr>
          <a:xfrm>
            <a:off x="457200" y="3520440"/>
            <a:ext cx="566928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8A7A7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Two dedicated work stations under a “master + assistant” model — a calm, one-to-one alternative to high-volume chain salons.</a:t>
            </a:r>
            <a:endParaRPr lang="en-US" sz="1300" dirty="0"/>
          </a:p>
        </p:txBody>
      </p:sp>
      <p:sp>
        <p:nvSpPr>
          <p:cNvPr id="8" name="Text 5"/>
          <p:cNvSpPr/>
          <p:nvPr/>
        </p:nvSpPr>
        <p:spPr>
          <a:xfrm>
            <a:off x="457200" y="5029200"/>
            <a:ext cx="1371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b="1" kern="0" spc="300" dirty="0">
                <a:solidFill>
                  <a:srgbClr val="6E8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STRUCTURE</a:t>
            </a:r>
            <a:endParaRPr lang="en-US" sz="900" dirty="0"/>
          </a:p>
        </p:txBody>
      </p:sp>
      <p:sp>
        <p:nvSpPr>
          <p:cNvPr id="9" name="Text 6"/>
          <p:cNvSpPr/>
          <p:nvPr/>
        </p:nvSpPr>
        <p:spPr>
          <a:xfrm>
            <a:off x="457200" y="5303520"/>
            <a:ext cx="1371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i="1" dirty="0">
                <a:solidFill>
                  <a:srgbClr val="3B2A2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Private Ltd</a:t>
            </a:r>
            <a:endParaRPr lang="en-US" sz="1500" dirty="0"/>
          </a:p>
        </p:txBody>
      </p:sp>
      <p:sp>
        <p:nvSpPr>
          <p:cNvPr id="10" name="Text 7"/>
          <p:cNvSpPr/>
          <p:nvPr/>
        </p:nvSpPr>
        <p:spPr>
          <a:xfrm>
            <a:off x="1965960" y="5029200"/>
            <a:ext cx="1371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b="1" kern="0" spc="300" dirty="0">
                <a:solidFill>
                  <a:srgbClr val="6E8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LOCATION</a:t>
            </a:r>
            <a:endParaRPr lang="en-US" sz="900" dirty="0"/>
          </a:p>
        </p:txBody>
      </p:sp>
      <p:sp>
        <p:nvSpPr>
          <p:cNvPr id="11" name="Text 8"/>
          <p:cNvSpPr/>
          <p:nvPr/>
        </p:nvSpPr>
        <p:spPr>
          <a:xfrm>
            <a:off x="1965960" y="5303520"/>
            <a:ext cx="1371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i="1" dirty="0">
                <a:solidFill>
                  <a:srgbClr val="3B2A2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Central London</a:t>
            </a:r>
            <a:endParaRPr lang="en-US" sz="1500" dirty="0"/>
          </a:p>
        </p:txBody>
      </p:sp>
      <p:sp>
        <p:nvSpPr>
          <p:cNvPr id="12" name="Text 9"/>
          <p:cNvSpPr/>
          <p:nvPr/>
        </p:nvSpPr>
        <p:spPr>
          <a:xfrm>
            <a:off x="3474720" y="5029200"/>
            <a:ext cx="1371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b="1" kern="0" spc="300" dirty="0">
                <a:solidFill>
                  <a:srgbClr val="6E8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SERVICES</a:t>
            </a:r>
            <a:endParaRPr lang="en-US" sz="900" dirty="0"/>
          </a:p>
        </p:txBody>
      </p:sp>
      <p:sp>
        <p:nvSpPr>
          <p:cNvPr id="13" name="Text 10"/>
          <p:cNvSpPr/>
          <p:nvPr/>
        </p:nvSpPr>
        <p:spPr>
          <a:xfrm>
            <a:off x="3474720" y="5303520"/>
            <a:ext cx="1371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i="1" dirty="0">
                <a:solidFill>
                  <a:srgbClr val="3B2A2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Makeup + Lashes</a:t>
            </a:r>
            <a:endParaRPr lang="en-US" sz="1500" dirty="0"/>
          </a:p>
        </p:txBody>
      </p:sp>
      <p:sp>
        <p:nvSpPr>
          <p:cNvPr id="14" name="Text 11"/>
          <p:cNvSpPr/>
          <p:nvPr/>
        </p:nvSpPr>
        <p:spPr>
          <a:xfrm>
            <a:off x="4983480" y="5029200"/>
            <a:ext cx="1371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b="1" kern="0" spc="300" dirty="0">
                <a:solidFill>
                  <a:srgbClr val="6E8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STANDARD</a:t>
            </a:r>
            <a:endParaRPr lang="en-US" sz="900" dirty="0"/>
          </a:p>
        </p:txBody>
      </p:sp>
      <p:sp>
        <p:nvSpPr>
          <p:cNvPr id="15" name="Text 12"/>
          <p:cNvSpPr/>
          <p:nvPr/>
        </p:nvSpPr>
        <p:spPr>
          <a:xfrm>
            <a:off x="4983480" y="5303520"/>
            <a:ext cx="1371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i="1" dirty="0">
                <a:solidFill>
                  <a:srgbClr val="3B2A2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Cruelty-free</a:t>
            </a:r>
            <a:endParaRPr lang="en-US" sz="1500" dirty="0"/>
          </a:p>
        </p:txBody>
      </p:sp>
      <p:pic>
        <p:nvPicPr>
          <p:cNvPr id="16" name="Image 1" descr="/home/user/workspace/stasyla_pptx/images/salon_clean.jp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6858000" y="1097280"/>
            <a:ext cx="4846320" cy="4937760"/>
          </a:xfrm>
          <a:prstGeom prst="rect">
            <a:avLst/>
          </a:prstGeom>
        </p:spPr>
      </p:pic>
      <p:sp>
        <p:nvSpPr>
          <p:cNvPr id="17" name="Text 13"/>
          <p:cNvSpPr/>
          <p:nvPr/>
        </p:nvSpPr>
        <p:spPr>
          <a:xfrm>
            <a:off x="11430000" y="6537960"/>
            <a:ext cx="5486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8A7A7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 / 9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3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home/user/workspace/stasyla_pptx/images/logo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040" y="182880"/>
            <a:ext cx="777240" cy="77724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1234440" y="594360"/>
            <a:ext cx="822960" cy="0"/>
          </a:xfrm>
          <a:prstGeom prst="line">
            <a:avLst/>
          </a:prstGeom>
          <a:noFill/>
          <a:ln w="12700">
            <a:solidFill>
              <a:srgbClr val="D48B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1"/>
          <p:cNvSpPr/>
          <p:nvPr/>
        </p:nvSpPr>
        <p:spPr>
          <a:xfrm>
            <a:off x="457200" y="1097280"/>
            <a:ext cx="91440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i="1" dirty="0">
                <a:solidFill>
                  <a:srgbClr val="3B2A2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Target Customers</a:t>
            </a:r>
            <a:endParaRPr lang="en-US" sz="3400" dirty="0"/>
          </a:p>
        </p:txBody>
      </p:sp>
      <p:sp>
        <p:nvSpPr>
          <p:cNvPr id="5" name="Shape 2"/>
          <p:cNvSpPr/>
          <p:nvPr/>
        </p:nvSpPr>
        <p:spPr>
          <a:xfrm>
            <a:off x="457200" y="1783080"/>
            <a:ext cx="4114800" cy="0"/>
          </a:xfrm>
          <a:prstGeom prst="line">
            <a:avLst/>
          </a:prstGeom>
          <a:noFill/>
          <a:ln w="15875">
            <a:solidFill>
              <a:srgbClr val="D48B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457200" y="1920240"/>
            <a:ext cx="9144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8A7A7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Four core client segments in central London</a:t>
            </a:r>
            <a:endParaRPr lang="en-US" sz="1300" dirty="0"/>
          </a:p>
        </p:txBody>
      </p:sp>
      <p:sp>
        <p:nvSpPr>
          <p:cNvPr id="7" name="Shape 4"/>
          <p:cNvSpPr/>
          <p:nvPr/>
        </p:nvSpPr>
        <p:spPr>
          <a:xfrm>
            <a:off x="457200" y="2514600"/>
            <a:ext cx="5394960" cy="1828800"/>
          </a:xfrm>
          <a:prstGeom prst="rect">
            <a:avLst/>
          </a:prstGeom>
          <a:solidFill>
            <a:srgbClr val="FFFFFF"/>
          </a:solidFill>
          <a:ln w="9525">
            <a:solidFill>
              <a:srgbClr val="E8DAD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731520" y="2697480"/>
            <a:ext cx="7315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i="1" dirty="0">
                <a:solidFill>
                  <a:srgbClr val="D48BA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01</a:t>
            </a:r>
            <a:endParaRPr lang="en-US" sz="2000" dirty="0"/>
          </a:p>
        </p:txBody>
      </p:sp>
      <p:sp>
        <p:nvSpPr>
          <p:cNvPr id="9" name="Text 6"/>
          <p:cNvSpPr/>
          <p:nvPr/>
        </p:nvSpPr>
        <p:spPr>
          <a:xfrm>
            <a:off x="731520" y="3017520"/>
            <a:ext cx="49377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3B2A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Young professionals</a:t>
            </a:r>
            <a:endParaRPr lang="en-US" sz="1600" dirty="0"/>
          </a:p>
        </p:txBody>
      </p:sp>
      <p:sp>
        <p:nvSpPr>
          <p:cNvPr id="10" name="Text 7"/>
          <p:cNvSpPr/>
          <p:nvPr/>
        </p:nvSpPr>
        <p:spPr>
          <a:xfrm>
            <a:off x="731520" y="3429000"/>
            <a:ext cx="493776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8A7A7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Women 25–40 booking regular beauty maintenance after work or at weekends.</a:t>
            </a:r>
            <a:endParaRPr lang="en-US" sz="1200" dirty="0"/>
          </a:p>
        </p:txBody>
      </p:sp>
      <p:sp>
        <p:nvSpPr>
          <p:cNvPr id="11" name="Shape 8"/>
          <p:cNvSpPr/>
          <p:nvPr/>
        </p:nvSpPr>
        <p:spPr>
          <a:xfrm>
            <a:off x="6309360" y="2514600"/>
            <a:ext cx="5394960" cy="1828800"/>
          </a:xfrm>
          <a:prstGeom prst="rect">
            <a:avLst/>
          </a:prstGeom>
          <a:solidFill>
            <a:srgbClr val="FFFFFF"/>
          </a:solidFill>
          <a:ln w="9525">
            <a:solidFill>
              <a:srgbClr val="E8DAD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6583680" y="2697480"/>
            <a:ext cx="7315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i="1" dirty="0">
                <a:solidFill>
                  <a:srgbClr val="D48BA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02</a:t>
            </a:r>
            <a:endParaRPr lang="en-US" sz="2000" dirty="0"/>
          </a:p>
        </p:txBody>
      </p:sp>
      <p:sp>
        <p:nvSpPr>
          <p:cNvPr id="13" name="Text 10"/>
          <p:cNvSpPr/>
          <p:nvPr/>
        </p:nvSpPr>
        <p:spPr>
          <a:xfrm>
            <a:off x="6583680" y="3017520"/>
            <a:ext cx="49377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3B2A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Brides &amp; events</a:t>
            </a:r>
            <a:endParaRPr lang="en-US" sz="1600" dirty="0"/>
          </a:p>
        </p:txBody>
      </p:sp>
      <p:sp>
        <p:nvSpPr>
          <p:cNvPr id="14" name="Text 11"/>
          <p:cNvSpPr/>
          <p:nvPr/>
        </p:nvSpPr>
        <p:spPr>
          <a:xfrm>
            <a:off x="6583680" y="3429000"/>
            <a:ext cx="493776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8A7A7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Brides and occasion clients seeking bridal makeup and full-set lash extensions.</a:t>
            </a:r>
            <a:endParaRPr lang="en-US" sz="1200" dirty="0"/>
          </a:p>
        </p:txBody>
      </p:sp>
      <p:sp>
        <p:nvSpPr>
          <p:cNvPr id="15" name="Shape 12"/>
          <p:cNvSpPr/>
          <p:nvPr/>
        </p:nvSpPr>
        <p:spPr>
          <a:xfrm>
            <a:off x="457200" y="4617720"/>
            <a:ext cx="5394960" cy="1828800"/>
          </a:xfrm>
          <a:prstGeom prst="rect">
            <a:avLst/>
          </a:prstGeom>
          <a:solidFill>
            <a:srgbClr val="FFFFFF"/>
          </a:solidFill>
          <a:ln w="9525">
            <a:solidFill>
              <a:srgbClr val="E8DAD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731520" y="4800600"/>
            <a:ext cx="7315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i="1" dirty="0">
                <a:solidFill>
                  <a:srgbClr val="D48BA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03</a:t>
            </a:r>
            <a:endParaRPr lang="en-US" sz="2000" dirty="0"/>
          </a:p>
        </p:txBody>
      </p:sp>
      <p:sp>
        <p:nvSpPr>
          <p:cNvPr id="17" name="Text 14"/>
          <p:cNvSpPr/>
          <p:nvPr/>
        </p:nvSpPr>
        <p:spPr>
          <a:xfrm>
            <a:off x="731520" y="5120640"/>
            <a:ext cx="49377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3B2A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Local residents</a:t>
            </a:r>
            <a:endParaRPr lang="en-US" sz="1600" dirty="0"/>
          </a:p>
        </p:txBody>
      </p:sp>
      <p:sp>
        <p:nvSpPr>
          <p:cNvPr id="18" name="Text 15"/>
          <p:cNvSpPr/>
          <p:nvPr/>
        </p:nvSpPr>
        <p:spPr>
          <a:xfrm>
            <a:off x="731520" y="5532120"/>
            <a:ext cx="493776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8A7A7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Residents and commuters relying on lash infills, brow lamination and lash lift.</a:t>
            </a:r>
            <a:endParaRPr lang="en-US" sz="1200" dirty="0"/>
          </a:p>
        </p:txBody>
      </p:sp>
      <p:sp>
        <p:nvSpPr>
          <p:cNvPr id="19" name="Shape 16"/>
          <p:cNvSpPr/>
          <p:nvPr/>
        </p:nvSpPr>
        <p:spPr>
          <a:xfrm>
            <a:off x="6309360" y="4617720"/>
            <a:ext cx="5394960" cy="1828800"/>
          </a:xfrm>
          <a:prstGeom prst="rect">
            <a:avLst/>
          </a:prstGeom>
          <a:solidFill>
            <a:srgbClr val="FFFFFF"/>
          </a:solidFill>
          <a:ln w="9525">
            <a:solidFill>
              <a:srgbClr val="E8DAD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7"/>
          <p:cNvSpPr/>
          <p:nvPr/>
        </p:nvSpPr>
        <p:spPr>
          <a:xfrm>
            <a:off x="6583680" y="4800600"/>
            <a:ext cx="7315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i="1" dirty="0">
                <a:solidFill>
                  <a:srgbClr val="D48BA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04</a:t>
            </a:r>
            <a:endParaRPr lang="en-US" sz="2000" dirty="0"/>
          </a:p>
        </p:txBody>
      </p:sp>
      <p:sp>
        <p:nvSpPr>
          <p:cNvPr id="21" name="Text 18"/>
          <p:cNvSpPr/>
          <p:nvPr/>
        </p:nvSpPr>
        <p:spPr>
          <a:xfrm>
            <a:off x="6583680" y="5120640"/>
            <a:ext cx="493776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3B2A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Beauty-conscious</a:t>
            </a:r>
            <a:endParaRPr lang="en-US" sz="1600" dirty="0"/>
          </a:p>
        </p:txBody>
      </p:sp>
      <p:sp>
        <p:nvSpPr>
          <p:cNvPr id="22" name="Text 19"/>
          <p:cNvSpPr/>
          <p:nvPr/>
        </p:nvSpPr>
        <p:spPr>
          <a:xfrm>
            <a:off x="6583680" y="5532120"/>
            <a:ext cx="4937760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8A7A7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Trend-followers who value ethical, cruelty-free products and premium service.</a:t>
            </a:r>
            <a:endParaRPr lang="en-US" sz="1200" dirty="0"/>
          </a:p>
        </p:txBody>
      </p:sp>
      <p:sp>
        <p:nvSpPr>
          <p:cNvPr id="23" name="Text 20"/>
          <p:cNvSpPr/>
          <p:nvPr/>
        </p:nvSpPr>
        <p:spPr>
          <a:xfrm>
            <a:off x="11430000" y="6537960"/>
            <a:ext cx="5486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8A7A7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 / 9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3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home/user/workspace/stasyla_pptx/images/logo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040" y="182880"/>
            <a:ext cx="777240" cy="77724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1234440" y="594360"/>
            <a:ext cx="822960" cy="0"/>
          </a:xfrm>
          <a:prstGeom prst="line">
            <a:avLst/>
          </a:prstGeom>
          <a:noFill/>
          <a:ln w="12700">
            <a:solidFill>
              <a:srgbClr val="D48B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1"/>
          <p:cNvSpPr/>
          <p:nvPr/>
        </p:nvSpPr>
        <p:spPr>
          <a:xfrm>
            <a:off x="457200" y="1097280"/>
            <a:ext cx="73152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i="1" dirty="0">
                <a:solidFill>
                  <a:srgbClr val="3B2A2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Services &amp; Pricing</a:t>
            </a:r>
            <a:endParaRPr lang="en-US" sz="3400" dirty="0"/>
          </a:p>
        </p:txBody>
      </p:sp>
      <p:sp>
        <p:nvSpPr>
          <p:cNvPr id="5" name="Shape 2"/>
          <p:cNvSpPr/>
          <p:nvPr/>
        </p:nvSpPr>
        <p:spPr>
          <a:xfrm>
            <a:off x="457200" y="1783080"/>
            <a:ext cx="4114800" cy="0"/>
          </a:xfrm>
          <a:prstGeom prst="line">
            <a:avLst/>
          </a:prstGeom>
          <a:noFill/>
          <a:ln w="15875">
            <a:solidFill>
              <a:srgbClr val="D48B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" name="Image 1" descr="/home/user/workspace/stasyla_pptx/images/lashes_wet.jp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457200" y="2011680"/>
            <a:ext cx="4114800" cy="4114800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4937760" y="2011680"/>
            <a:ext cx="5029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3B2A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Eyelash extensions — full set</a:t>
            </a:r>
            <a:endParaRPr lang="en-US" sz="1400" dirty="0"/>
          </a:p>
        </p:txBody>
      </p:sp>
      <p:sp>
        <p:nvSpPr>
          <p:cNvPr id="8" name="Text 4"/>
          <p:cNvSpPr/>
          <p:nvPr/>
        </p:nvSpPr>
        <p:spPr>
          <a:xfrm>
            <a:off x="4937760" y="2377440"/>
            <a:ext cx="5029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8A7A7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classic / hybrid / volume</a:t>
            </a:r>
            <a:endParaRPr lang="en-US" sz="1100" dirty="0"/>
          </a:p>
        </p:txBody>
      </p:sp>
      <p:sp>
        <p:nvSpPr>
          <p:cNvPr id="9" name="Text 5"/>
          <p:cNvSpPr/>
          <p:nvPr/>
        </p:nvSpPr>
        <p:spPr>
          <a:xfrm>
            <a:off x="10058400" y="2057400"/>
            <a:ext cx="16459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2000" i="1" dirty="0">
                <a:solidFill>
                  <a:srgbClr val="B5647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£120</a:t>
            </a:r>
            <a:endParaRPr lang="en-US" sz="2000" dirty="0"/>
          </a:p>
        </p:txBody>
      </p:sp>
      <p:sp>
        <p:nvSpPr>
          <p:cNvPr id="10" name="Shape 6"/>
          <p:cNvSpPr/>
          <p:nvPr/>
        </p:nvSpPr>
        <p:spPr>
          <a:xfrm>
            <a:off x="4937760" y="2743200"/>
            <a:ext cx="6766560" cy="0"/>
          </a:xfrm>
          <a:prstGeom prst="line">
            <a:avLst/>
          </a:prstGeom>
          <a:noFill/>
          <a:ln w="9525">
            <a:solidFill>
              <a:srgbClr val="E8DAD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7"/>
          <p:cNvSpPr/>
          <p:nvPr/>
        </p:nvSpPr>
        <p:spPr>
          <a:xfrm>
            <a:off x="4937760" y="2788920"/>
            <a:ext cx="5029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3B2A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Lash infill</a:t>
            </a:r>
            <a:endParaRPr lang="en-US" sz="1400" dirty="0"/>
          </a:p>
        </p:txBody>
      </p:sp>
      <p:sp>
        <p:nvSpPr>
          <p:cNvPr id="12" name="Text 8"/>
          <p:cNvSpPr/>
          <p:nvPr/>
        </p:nvSpPr>
        <p:spPr>
          <a:xfrm>
            <a:off x="4937760" y="3154680"/>
            <a:ext cx="5029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8A7A7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maintenance session</a:t>
            </a:r>
            <a:endParaRPr lang="en-US" sz="1100" dirty="0"/>
          </a:p>
        </p:txBody>
      </p:sp>
      <p:sp>
        <p:nvSpPr>
          <p:cNvPr id="13" name="Text 9"/>
          <p:cNvSpPr/>
          <p:nvPr/>
        </p:nvSpPr>
        <p:spPr>
          <a:xfrm>
            <a:off x="10058400" y="2834640"/>
            <a:ext cx="16459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2000" i="1" dirty="0">
                <a:solidFill>
                  <a:srgbClr val="B5647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£65</a:t>
            </a:r>
            <a:endParaRPr lang="en-US" sz="2000" dirty="0"/>
          </a:p>
        </p:txBody>
      </p:sp>
      <p:sp>
        <p:nvSpPr>
          <p:cNvPr id="14" name="Shape 10"/>
          <p:cNvSpPr/>
          <p:nvPr/>
        </p:nvSpPr>
        <p:spPr>
          <a:xfrm>
            <a:off x="4937760" y="3520440"/>
            <a:ext cx="6766560" cy="0"/>
          </a:xfrm>
          <a:prstGeom prst="line">
            <a:avLst/>
          </a:prstGeom>
          <a:noFill/>
          <a:ln w="9525">
            <a:solidFill>
              <a:srgbClr val="E8DAD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1"/>
          <p:cNvSpPr/>
          <p:nvPr/>
        </p:nvSpPr>
        <p:spPr>
          <a:xfrm>
            <a:off x="4937760" y="3566160"/>
            <a:ext cx="5029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3B2A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Makeup — day / evening</a:t>
            </a:r>
            <a:endParaRPr lang="en-US" sz="1400" dirty="0"/>
          </a:p>
        </p:txBody>
      </p:sp>
      <p:sp>
        <p:nvSpPr>
          <p:cNvPr id="16" name="Text 12"/>
          <p:cNvSpPr/>
          <p:nvPr/>
        </p:nvSpPr>
        <p:spPr>
          <a:xfrm>
            <a:off x="4937760" y="3931920"/>
            <a:ext cx="5029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8A7A7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professional application</a:t>
            </a:r>
            <a:endParaRPr lang="en-US" sz="1100" dirty="0"/>
          </a:p>
        </p:txBody>
      </p:sp>
      <p:sp>
        <p:nvSpPr>
          <p:cNvPr id="17" name="Text 13"/>
          <p:cNvSpPr/>
          <p:nvPr/>
        </p:nvSpPr>
        <p:spPr>
          <a:xfrm>
            <a:off x="10058400" y="3611880"/>
            <a:ext cx="16459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2000" i="1" dirty="0">
                <a:solidFill>
                  <a:srgbClr val="B5647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£100</a:t>
            </a:r>
            <a:endParaRPr lang="en-US" sz="2000" dirty="0"/>
          </a:p>
        </p:txBody>
      </p:sp>
      <p:sp>
        <p:nvSpPr>
          <p:cNvPr id="18" name="Shape 14"/>
          <p:cNvSpPr/>
          <p:nvPr/>
        </p:nvSpPr>
        <p:spPr>
          <a:xfrm>
            <a:off x="4937760" y="4297680"/>
            <a:ext cx="6766560" cy="0"/>
          </a:xfrm>
          <a:prstGeom prst="line">
            <a:avLst/>
          </a:prstGeom>
          <a:noFill/>
          <a:ln w="9525">
            <a:solidFill>
              <a:srgbClr val="E8DAD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5"/>
          <p:cNvSpPr/>
          <p:nvPr/>
        </p:nvSpPr>
        <p:spPr>
          <a:xfrm>
            <a:off x="4937760" y="4343400"/>
            <a:ext cx="5029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3B2A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Bridal makeup + trial</a:t>
            </a:r>
            <a:endParaRPr lang="en-US" sz="1400" dirty="0"/>
          </a:p>
        </p:txBody>
      </p:sp>
      <p:sp>
        <p:nvSpPr>
          <p:cNvPr id="20" name="Text 16"/>
          <p:cNvSpPr/>
          <p:nvPr/>
        </p:nvSpPr>
        <p:spPr>
          <a:xfrm>
            <a:off x="4937760" y="4709160"/>
            <a:ext cx="5029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8A7A7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wedding-day look with trial</a:t>
            </a:r>
            <a:endParaRPr lang="en-US" sz="1100" dirty="0"/>
          </a:p>
        </p:txBody>
      </p:sp>
      <p:sp>
        <p:nvSpPr>
          <p:cNvPr id="21" name="Text 17"/>
          <p:cNvSpPr/>
          <p:nvPr/>
        </p:nvSpPr>
        <p:spPr>
          <a:xfrm>
            <a:off x="10058400" y="4389120"/>
            <a:ext cx="16459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2000" i="1" dirty="0">
                <a:solidFill>
                  <a:srgbClr val="B5647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£280</a:t>
            </a:r>
            <a:endParaRPr lang="en-US" sz="2000" dirty="0"/>
          </a:p>
        </p:txBody>
      </p:sp>
      <p:sp>
        <p:nvSpPr>
          <p:cNvPr id="22" name="Shape 18"/>
          <p:cNvSpPr/>
          <p:nvPr/>
        </p:nvSpPr>
        <p:spPr>
          <a:xfrm>
            <a:off x="4937760" y="5074920"/>
            <a:ext cx="6766560" cy="0"/>
          </a:xfrm>
          <a:prstGeom prst="line">
            <a:avLst/>
          </a:prstGeom>
          <a:noFill/>
          <a:ln w="9525">
            <a:solidFill>
              <a:srgbClr val="E8DAD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19"/>
          <p:cNvSpPr/>
          <p:nvPr/>
        </p:nvSpPr>
        <p:spPr>
          <a:xfrm>
            <a:off x="4937760" y="5120640"/>
            <a:ext cx="5029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3B2A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Brow lamination / lash lift</a:t>
            </a:r>
            <a:endParaRPr lang="en-US" sz="1400" dirty="0"/>
          </a:p>
        </p:txBody>
      </p:sp>
      <p:sp>
        <p:nvSpPr>
          <p:cNvPr id="24" name="Text 20"/>
          <p:cNvSpPr/>
          <p:nvPr/>
        </p:nvSpPr>
        <p:spPr>
          <a:xfrm>
            <a:off x="4937760" y="5486400"/>
            <a:ext cx="5029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8A7A7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includes tinting</a:t>
            </a:r>
            <a:endParaRPr lang="en-US" sz="1100" dirty="0"/>
          </a:p>
        </p:txBody>
      </p:sp>
      <p:sp>
        <p:nvSpPr>
          <p:cNvPr id="25" name="Text 21"/>
          <p:cNvSpPr/>
          <p:nvPr/>
        </p:nvSpPr>
        <p:spPr>
          <a:xfrm>
            <a:off x="10058400" y="5166360"/>
            <a:ext cx="164592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2000" i="1" dirty="0">
                <a:solidFill>
                  <a:srgbClr val="B5647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£55</a:t>
            </a:r>
            <a:endParaRPr lang="en-US" sz="2000" dirty="0"/>
          </a:p>
        </p:txBody>
      </p:sp>
      <p:sp>
        <p:nvSpPr>
          <p:cNvPr id="26" name="Text 22"/>
          <p:cNvSpPr/>
          <p:nvPr/>
        </p:nvSpPr>
        <p:spPr>
          <a:xfrm>
            <a:off x="11430000" y="6537960"/>
            <a:ext cx="5486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8A7A7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 / 9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3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home/user/workspace/stasyla_pptx/images/logo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040" y="182880"/>
            <a:ext cx="777240" cy="77724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1234440" y="594360"/>
            <a:ext cx="822960" cy="0"/>
          </a:xfrm>
          <a:prstGeom prst="line">
            <a:avLst/>
          </a:prstGeom>
          <a:noFill/>
          <a:ln w="12700">
            <a:solidFill>
              <a:srgbClr val="D48B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1"/>
          <p:cNvSpPr/>
          <p:nvPr/>
        </p:nvSpPr>
        <p:spPr>
          <a:xfrm>
            <a:off x="457200" y="1097280"/>
            <a:ext cx="73152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i="1" dirty="0">
                <a:solidFill>
                  <a:srgbClr val="3B2A2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SWOT Analysis</a:t>
            </a:r>
            <a:endParaRPr lang="en-US" sz="3400" dirty="0"/>
          </a:p>
        </p:txBody>
      </p:sp>
      <p:sp>
        <p:nvSpPr>
          <p:cNvPr id="5" name="Shape 2"/>
          <p:cNvSpPr/>
          <p:nvPr/>
        </p:nvSpPr>
        <p:spPr>
          <a:xfrm>
            <a:off x="457200" y="1783080"/>
            <a:ext cx="4114800" cy="0"/>
          </a:xfrm>
          <a:prstGeom prst="line">
            <a:avLst/>
          </a:prstGeom>
          <a:noFill/>
          <a:ln w="15875">
            <a:solidFill>
              <a:srgbClr val="D48B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457200" y="2057400"/>
            <a:ext cx="5394960" cy="2194560"/>
          </a:xfrm>
          <a:prstGeom prst="rect">
            <a:avLst/>
          </a:prstGeom>
          <a:solidFill>
            <a:srgbClr val="FFFFFF"/>
          </a:solidFill>
          <a:ln w="9525">
            <a:solidFill>
              <a:srgbClr val="E8DAD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731520" y="2194560"/>
            <a:ext cx="4937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B564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Strengths</a:t>
            </a:r>
            <a:endParaRPr lang="en-US" sz="1500" dirty="0"/>
          </a:p>
        </p:txBody>
      </p:sp>
      <p:sp>
        <p:nvSpPr>
          <p:cNvPr id="8" name="Text 5"/>
          <p:cNvSpPr/>
          <p:nvPr/>
        </p:nvSpPr>
        <p:spPr>
          <a:xfrm>
            <a:off x="731520" y="2606040"/>
            <a:ext cx="4937760" cy="1554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152400" indent="-152400">
              <a:spcAft>
                <a:spcPts val="300"/>
              </a:spcAft>
              <a:buSzPct val="100000"/>
              <a:buChar char="•"/>
            </a:pPr>
            <a:r>
              <a:rPr lang="en-US" sz="1150" dirty="0">
                <a:solidFill>
                  <a:srgbClr val="3B2A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Founder-led personal brand</a:t>
            </a:r>
            <a:endParaRPr lang="en-US" sz="1150" dirty="0"/>
          </a:p>
          <a:p>
            <a:pPr marL="152400" indent="-152400">
              <a:spcAft>
                <a:spcPts val="300"/>
              </a:spcAft>
              <a:buSzPct val="100000"/>
              <a:buChar char="•"/>
            </a:pPr>
            <a:r>
              <a:rPr lang="en-US" sz="1150" dirty="0">
                <a:solidFill>
                  <a:srgbClr val="3B2A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Makeup + lashes under one roof</a:t>
            </a:r>
            <a:endParaRPr lang="en-US" sz="1150" dirty="0"/>
          </a:p>
          <a:p>
            <a:pPr marL="152400" indent="-152400">
              <a:spcAft>
                <a:spcPts val="300"/>
              </a:spcAft>
              <a:buSzPct val="100000"/>
              <a:buChar char="•"/>
            </a:pPr>
            <a:r>
              <a:rPr lang="en-US" sz="1150" dirty="0">
                <a:solidFill>
                  <a:srgbClr val="3B2A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Boutique one-to-one experience</a:t>
            </a:r>
            <a:endParaRPr lang="en-US" sz="1150" dirty="0"/>
          </a:p>
          <a:p>
            <a:pPr marL="152400" indent="-152400">
              <a:spcAft>
                <a:spcPts val="300"/>
              </a:spcAft>
              <a:buSzPct val="100000"/>
              <a:buChar char="•"/>
            </a:pPr>
            <a:r>
              <a:rPr lang="en-US" sz="1150" dirty="0">
                <a:solidFill>
                  <a:srgbClr val="3B2A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Modern online booking &amp; loyalty tech</a:t>
            </a:r>
            <a:endParaRPr lang="en-US" sz="1150" dirty="0"/>
          </a:p>
        </p:txBody>
      </p:sp>
      <p:sp>
        <p:nvSpPr>
          <p:cNvPr id="9" name="Shape 6"/>
          <p:cNvSpPr/>
          <p:nvPr/>
        </p:nvSpPr>
        <p:spPr>
          <a:xfrm>
            <a:off x="6309360" y="2057400"/>
            <a:ext cx="5394960" cy="2194560"/>
          </a:xfrm>
          <a:prstGeom prst="rect">
            <a:avLst/>
          </a:prstGeom>
          <a:solidFill>
            <a:srgbClr val="FFFFFF"/>
          </a:solidFill>
          <a:ln w="9525">
            <a:solidFill>
              <a:srgbClr val="E8DAD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6583680" y="2194560"/>
            <a:ext cx="4937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8B6B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Weaknesses</a:t>
            </a:r>
            <a:endParaRPr lang="en-US" sz="1500" dirty="0"/>
          </a:p>
        </p:txBody>
      </p:sp>
      <p:sp>
        <p:nvSpPr>
          <p:cNvPr id="11" name="Text 8"/>
          <p:cNvSpPr/>
          <p:nvPr/>
        </p:nvSpPr>
        <p:spPr>
          <a:xfrm>
            <a:off x="6583680" y="2606040"/>
            <a:ext cx="4937760" cy="1554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152400" indent="-152400">
              <a:spcAft>
                <a:spcPts val="300"/>
              </a:spcAft>
              <a:buSzPct val="100000"/>
              <a:buChar char="•"/>
            </a:pPr>
            <a:r>
              <a:rPr lang="en-US" sz="1150" dirty="0">
                <a:solidFill>
                  <a:srgbClr val="3B2A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Single location in year 1</a:t>
            </a:r>
            <a:endParaRPr lang="en-US" sz="1150" dirty="0"/>
          </a:p>
          <a:p>
            <a:pPr marL="152400" indent="-152400">
              <a:spcAft>
                <a:spcPts val="300"/>
              </a:spcAft>
              <a:buSzPct val="100000"/>
              <a:buChar char="•"/>
            </a:pPr>
            <a:r>
              <a:rPr lang="en-US" sz="1150" dirty="0">
                <a:solidFill>
                  <a:srgbClr val="3B2A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 reliance on the founder</a:t>
            </a:r>
            <a:endParaRPr lang="en-US" sz="1150" dirty="0"/>
          </a:p>
          <a:p>
            <a:pPr marL="152400" indent="-152400">
              <a:spcAft>
                <a:spcPts val="300"/>
              </a:spcAft>
              <a:buSzPct val="100000"/>
              <a:buChar char="•"/>
            </a:pPr>
            <a:r>
              <a:rPr lang="en-US" sz="1150" dirty="0">
                <a:solidFill>
                  <a:srgbClr val="3B2A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Limited marketing budget</a:t>
            </a:r>
            <a:endParaRPr lang="en-US" sz="1150" dirty="0"/>
          </a:p>
          <a:p>
            <a:pPr marL="152400" indent="-152400">
              <a:spcAft>
                <a:spcPts val="300"/>
              </a:spcAft>
              <a:buSzPct val="100000"/>
              <a:buChar char="•"/>
            </a:pPr>
            <a:r>
              <a:rPr lang="en-US" sz="1150" dirty="0">
                <a:solidFill>
                  <a:srgbClr val="3B2A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established review history yet</a:t>
            </a:r>
            <a:endParaRPr lang="en-US" sz="1150" dirty="0"/>
          </a:p>
        </p:txBody>
      </p:sp>
      <p:sp>
        <p:nvSpPr>
          <p:cNvPr id="12" name="Shape 9"/>
          <p:cNvSpPr/>
          <p:nvPr/>
        </p:nvSpPr>
        <p:spPr>
          <a:xfrm>
            <a:off x="457200" y="4343400"/>
            <a:ext cx="5394960" cy="2194560"/>
          </a:xfrm>
          <a:prstGeom prst="rect">
            <a:avLst/>
          </a:prstGeom>
          <a:solidFill>
            <a:srgbClr val="FFFFFF"/>
          </a:solidFill>
          <a:ln w="9525">
            <a:solidFill>
              <a:srgbClr val="E8DAD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731520" y="4480560"/>
            <a:ext cx="4937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6E8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Opportunities</a:t>
            </a:r>
            <a:endParaRPr lang="en-US" sz="1500" dirty="0"/>
          </a:p>
        </p:txBody>
      </p:sp>
      <p:sp>
        <p:nvSpPr>
          <p:cNvPr id="14" name="Text 11"/>
          <p:cNvSpPr/>
          <p:nvPr/>
        </p:nvSpPr>
        <p:spPr>
          <a:xfrm>
            <a:off x="731520" y="4892040"/>
            <a:ext cx="4937760" cy="1554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152400" indent="-152400">
              <a:spcAft>
                <a:spcPts val="300"/>
              </a:spcAft>
              <a:buSzPct val="100000"/>
              <a:buChar char="•"/>
            </a:pPr>
            <a:r>
              <a:rPr lang="en-US" sz="1150" dirty="0">
                <a:solidFill>
                  <a:srgbClr val="3B2A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Growing demand for premium services</a:t>
            </a:r>
            <a:endParaRPr lang="en-US" sz="1150" dirty="0"/>
          </a:p>
          <a:p>
            <a:pPr marL="152400" indent="-152400">
              <a:spcAft>
                <a:spcPts val="300"/>
              </a:spcAft>
              <a:buSzPct val="100000"/>
              <a:buChar char="•"/>
            </a:pPr>
            <a:r>
              <a:rPr lang="en-US" sz="1150" dirty="0">
                <a:solidFill>
                  <a:srgbClr val="3B2A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Bridal and event market recovery</a:t>
            </a:r>
            <a:endParaRPr lang="en-US" sz="1150" dirty="0"/>
          </a:p>
          <a:p>
            <a:pPr marL="152400" indent="-152400">
              <a:spcAft>
                <a:spcPts val="300"/>
              </a:spcAft>
              <a:buSzPct val="100000"/>
              <a:buChar char="•"/>
            </a:pPr>
            <a:r>
              <a:rPr lang="en-US" sz="1150" dirty="0">
                <a:solidFill>
                  <a:srgbClr val="3B2A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Retail line and academy as future revenue</a:t>
            </a:r>
            <a:endParaRPr lang="en-US" sz="1150" dirty="0"/>
          </a:p>
          <a:p>
            <a:pPr marL="152400" indent="-152400">
              <a:spcAft>
                <a:spcPts val="300"/>
              </a:spcAft>
              <a:buSzPct val="100000"/>
              <a:buChar char="•"/>
            </a:pPr>
            <a:r>
              <a:rPr lang="en-US" sz="1150" dirty="0">
                <a:solidFill>
                  <a:srgbClr val="3B2A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Cross-sell between makeup and lash clients</a:t>
            </a:r>
            <a:endParaRPr lang="en-US" sz="1150" dirty="0"/>
          </a:p>
        </p:txBody>
      </p:sp>
      <p:sp>
        <p:nvSpPr>
          <p:cNvPr id="15" name="Shape 12"/>
          <p:cNvSpPr/>
          <p:nvPr/>
        </p:nvSpPr>
        <p:spPr>
          <a:xfrm>
            <a:off x="6309360" y="4343400"/>
            <a:ext cx="5394960" cy="2194560"/>
          </a:xfrm>
          <a:prstGeom prst="rect">
            <a:avLst/>
          </a:prstGeom>
          <a:solidFill>
            <a:srgbClr val="FFFFFF"/>
          </a:solidFill>
          <a:ln w="9525">
            <a:solidFill>
              <a:srgbClr val="E8DAD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6583680" y="4480560"/>
            <a:ext cx="4937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8A3E3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Threats</a:t>
            </a:r>
            <a:endParaRPr lang="en-US" sz="1500" dirty="0"/>
          </a:p>
        </p:txBody>
      </p:sp>
      <p:sp>
        <p:nvSpPr>
          <p:cNvPr id="17" name="Text 14"/>
          <p:cNvSpPr/>
          <p:nvPr/>
        </p:nvSpPr>
        <p:spPr>
          <a:xfrm>
            <a:off x="6583680" y="4892040"/>
            <a:ext cx="4937760" cy="1554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152400" indent="-152400">
              <a:spcAft>
                <a:spcPts val="300"/>
              </a:spcAft>
              <a:buSzPct val="100000"/>
              <a:buChar char="•"/>
            </a:pPr>
            <a:r>
              <a:rPr lang="en-US" sz="1150" dirty="0">
                <a:solidFill>
                  <a:srgbClr val="3B2A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Rising rent and energy costs in London</a:t>
            </a:r>
            <a:endParaRPr lang="en-US" sz="1150" dirty="0"/>
          </a:p>
          <a:p>
            <a:pPr marL="152400" indent="-152400">
              <a:spcAft>
                <a:spcPts val="300"/>
              </a:spcAft>
              <a:buSzPct val="100000"/>
              <a:buChar char="•"/>
            </a:pPr>
            <a:r>
              <a:rPr lang="en-US" sz="1150" dirty="0">
                <a:solidFill>
                  <a:srgbClr val="3B2A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New independent studios opening nearby</a:t>
            </a:r>
            <a:endParaRPr lang="en-US" sz="1150" dirty="0"/>
          </a:p>
          <a:p>
            <a:pPr marL="152400" indent="-152400">
              <a:spcAft>
                <a:spcPts val="300"/>
              </a:spcAft>
              <a:buSzPct val="100000"/>
              <a:buChar char="•"/>
            </a:pPr>
            <a:r>
              <a:rPr lang="en-US" sz="1150" dirty="0">
                <a:solidFill>
                  <a:srgbClr val="3B2A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Consumer spending pressure from inflation</a:t>
            </a:r>
            <a:endParaRPr lang="en-US" sz="1150" dirty="0"/>
          </a:p>
          <a:p>
            <a:pPr marL="152400" indent="-152400">
              <a:spcAft>
                <a:spcPts val="300"/>
              </a:spcAft>
              <a:buSzPct val="100000"/>
              <a:buChar char="•"/>
            </a:pPr>
            <a:r>
              <a:rPr lang="en-US" sz="1150" dirty="0">
                <a:solidFill>
                  <a:srgbClr val="3B2A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Tightening beauty and hygiene regulations</a:t>
            </a:r>
            <a:endParaRPr lang="en-US" sz="1150" dirty="0"/>
          </a:p>
        </p:txBody>
      </p:sp>
      <p:sp>
        <p:nvSpPr>
          <p:cNvPr id="18" name="Text 15"/>
          <p:cNvSpPr/>
          <p:nvPr/>
        </p:nvSpPr>
        <p:spPr>
          <a:xfrm>
            <a:off x="11430000" y="6537960"/>
            <a:ext cx="5486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8A7A7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 / 9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3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home/user/workspace/stasyla_pptx/images/logo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040" y="182880"/>
            <a:ext cx="777240" cy="77724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1234440" y="594360"/>
            <a:ext cx="822960" cy="0"/>
          </a:xfrm>
          <a:prstGeom prst="line">
            <a:avLst/>
          </a:prstGeom>
          <a:noFill/>
          <a:ln w="12700">
            <a:solidFill>
              <a:srgbClr val="D48B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1"/>
          <p:cNvSpPr/>
          <p:nvPr/>
        </p:nvSpPr>
        <p:spPr>
          <a:xfrm>
            <a:off x="457200" y="1097280"/>
            <a:ext cx="91440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i="1" dirty="0">
                <a:solidFill>
                  <a:srgbClr val="3B2A2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Team &amp; Key Milestones</a:t>
            </a:r>
            <a:endParaRPr lang="en-US" sz="3400" dirty="0"/>
          </a:p>
        </p:txBody>
      </p:sp>
      <p:sp>
        <p:nvSpPr>
          <p:cNvPr id="5" name="Shape 2"/>
          <p:cNvSpPr/>
          <p:nvPr/>
        </p:nvSpPr>
        <p:spPr>
          <a:xfrm>
            <a:off x="457200" y="1783080"/>
            <a:ext cx="4114800" cy="0"/>
          </a:xfrm>
          <a:prstGeom prst="line">
            <a:avLst/>
          </a:prstGeom>
          <a:noFill/>
          <a:ln w="15875">
            <a:solidFill>
              <a:srgbClr val="D48B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" name="Image 1" descr="/home/user/workspace/stasyla_pptx/images/makeup_artist.jp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457200" y="2011680"/>
            <a:ext cx="4114800" cy="2743200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457200" y="4892040"/>
            <a:ext cx="41148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300" dirty="0">
                <a:solidFill>
                  <a:srgbClr val="6E8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Team</a:t>
            </a:r>
            <a:endParaRPr lang="en-US" sz="1200" dirty="0"/>
          </a:p>
        </p:txBody>
      </p:sp>
      <p:sp>
        <p:nvSpPr>
          <p:cNvPr id="8" name="Text 4"/>
          <p:cNvSpPr/>
          <p:nvPr/>
        </p:nvSpPr>
        <p:spPr>
          <a:xfrm>
            <a:off x="457200" y="5212080"/>
            <a:ext cx="411480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3B2A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Ms A. Jevstafjeva</a:t>
            </a:r>
            <a:endParaRPr lang="en-US" sz="1300" dirty="0"/>
          </a:p>
          <a:p>
            <a:pPr marL="0" indent="0">
              <a:buNone/>
            </a:pPr>
            <a:r>
              <a:rPr lang="en-US" sz="1100" dirty="0">
                <a:solidFill>
                  <a:srgbClr val="8A7A7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Founder &amp; Creative Director</a:t>
            </a:r>
            <a:endParaRPr lang="en-US" sz="1300" dirty="0"/>
          </a:p>
          <a:p>
            <a:pPr marL="0" indent="0">
              <a:buNone/>
            </a:pPr>
            <a:r>
              <a:rPr lang="en-US" sz="600" dirty="0">
                <a:solidFill>
                  <a:srgbClr val="3B2A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endParaRPr lang="en-US" sz="1300" dirty="0"/>
          </a:p>
          <a:p>
            <a:pPr marL="0" indent="0">
              <a:buNone/>
            </a:pPr>
            <a:r>
              <a:rPr lang="en-US" sz="1100" dirty="0">
                <a:solidFill>
                  <a:srgbClr val="3B2A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Studio Manager · Senior Therapist · Assistant</a:t>
            </a:r>
            <a:endParaRPr lang="en-US" sz="1300" dirty="0"/>
          </a:p>
        </p:txBody>
      </p:sp>
      <p:sp>
        <p:nvSpPr>
          <p:cNvPr id="9" name="Text 5"/>
          <p:cNvSpPr/>
          <p:nvPr/>
        </p:nvSpPr>
        <p:spPr>
          <a:xfrm>
            <a:off x="4937760" y="2011680"/>
            <a:ext cx="67665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300" dirty="0">
                <a:solidFill>
                  <a:srgbClr val="6E8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milestones</a:t>
            </a:r>
            <a:endParaRPr lang="en-US" sz="1200" dirty="0"/>
          </a:p>
        </p:txBody>
      </p:sp>
      <p:sp>
        <p:nvSpPr>
          <p:cNvPr id="10" name="Shape 6"/>
          <p:cNvSpPr/>
          <p:nvPr/>
        </p:nvSpPr>
        <p:spPr>
          <a:xfrm>
            <a:off x="5029200" y="2532888"/>
            <a:ext cx="164592" cy="164592"/>
          </a:xfrm>
          <a:prstGeom prst="ellipse">
            <a:avLst/>
          </a:prstGeom>
          <a:solidFill>
            <a:srgbClr val="D48BA0"/>
          </a:solidFill>
          <a:ln w="12700">
            <a:solidFill>
              <a:srgbClr val="D48B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7"/>
          <p:cNvSpPr/>
          <p:nvPr/>
        </p:nvSpPr>
        <p:spPr>
          <a:xfrm>
            <a:off x="5106924" y="2697480"/>
            <a:ext cx="18288" cy="384048"/>
          </a:xfrm>
          <a:prstGeom prst="rect">
            <a:avLst/>
          </a:prstGeom>
          <a:solidFill>
            <a:srgbClr val="D48BA0"/>
          </a:solidFill>
          <a:ln w="12700">
            <a:solidFill>
              <a:srgbClr val="D48B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8"/>
          <p:cNvSpPr/>
          <p:nvPr/>
        </p:nvSpPr>
        <p:spPr>
          <a:xfrm>
            <a:off x="5349240" y="2423160"/>
            <a:ext cx="1371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i="1" dirty="0">
                <a:solidFill>
                  <a:srgbClr val="B5647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Month 0</a:t>
            </a:r>
            <a:endParaRPr lang="en-US" sz="1400" dirty="0"/>
          </a:p>
        </p:txBody>
      </p:sp>
      <p:sp>
        <p:nvSpPr>
          <p:cNvPr id="13" name="Text 9"/>
          <p:cNvSpPr/>
          <p:nvPr/>
        </p:nvSpPr>
        <p:spPr>
          <a:xfrm>
            <a:off x="6766560" y="2441448"/>
            <a:ext cx="5029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3B2A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Company registered, lease signed, £50k funding secured</a:t>
            </a:r>
            <a:endParaRPr lang="en-US" sz="1200" dirty="0"/>
          </a:p>
        </p:txBody>
      </p:sp>
      <p:sp>
        <p:nvSpPr>
          <p:cNvPr id="14" name="Shape 10"/>
          <p:cNvSpPr/>
          <p:nvPr/>
        </p:nvSpPr>
        <p:spPr>
          <a:xfrm>
            <a:off x="5029200" y="3081528"/>
            <a:ext cx="164592" cy="164592"/>
          </a:xfrm>
          <a:prstGeom prst="ellipse">
            <a:avLst/>
          </a:prstGeom>
          <a:solidFill>
            <a:srgbClr val="D48BA0"/>
          </a:solidFill>
          <a:ln w="12700">
            <a:solidFill>
              <a:srgbClr val="D48B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1"/>
          <p:cNvSpPr/>
          <p:nvPr/>
        </p:nvSpPr>
        <p:spPr>
          <a:xfrm>
            <a:off x="5106924" y="3246120"/>
            <a:ext cx="18288" cy="384048"/>
          </a:xfrm>
          <a:prstGeom prst="rect">
            <a:avLst/>
          </a:prstGeom>
          <a:solidFill>
            <a:srgbClr val="D48BA0"/>
          </a:solidFill>
          <a:ln w="12700">
            <a:solidFill>
              <a:srgbClr val="D48B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2"/>
          <p:cNvSpPr/>
          <p:nvPr/>
        </p:nvSpPr>
        <p:spPr>
          <a:xfrm>
            <a:off x="5349240" y="2971800"/>
            <a:ext cx="1371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i="1" dirty="0">
                <a:solidFill>
                  <a:srgbClr val="B5647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Month 1</a:t>
            </a:r>
            <a:endParaRPr lang="en-US" sz="1400" dirty="0"/>
          </a:p>
        </p:txBody>
      </p:sp>
      <p:sp>
        <p:nvSpPr>
          <p:cNvPr id="17" name="Text 13"/>
          <p:cNvSpPr/>
          <p:nvPr/>
        </p:nvSpPr>
        <p:spPr>
          <a:xfrm>
            <a:off x="6766560" y="2990088"/>
            <a:ext cx="5029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3B2A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Fit-out completed, equipment installed, licences obtained</a:t>
            </a:r>
            <a:endParaRPr lang="en-US" sz="1200" dirty="0"/>
          </a:p>
        </p:txBody>
      </p:sp>
      <p:sp>
        <p:nvSpPr>
          <p:cNvPr id="18" name="Shape 14"/>
          <p:cNvSpPr/>
          <p:nvPr/>
        </p:nvSpPr>
        <p:spPr>
          <a:xfrm>
            <a:off x="5029200" y="3630168"/>
            <a:ext cx="164592" cy="164592"/>
          </a:xfrm>
          <a:prstGeom prst="ellipse">
            <a:avLst/>
          </a:prstGeom>
          <a:solidFill>
            <a:srgbClr val="D48BA0"/>
          </a:solidFill>
          <a:ln w="12700">
            <a:solidFill>
              <a:srgbClr val="D48B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Shape 15"/>
          <p:cNvSpPr/>
          <p:nvPr/>
        </p:nvSpPr>
        <p:spPr>
          <a:xfrm>
            <a:off x="5106924" y="3794760"/>
            <a:ext cx="18288" cy="384048"/>
          </a:xfrm>
          <a:prstGeom prst="rect">
            <a:avLst/>
          </a:prstGeom>
          <a:solidFill>
            <a:srgbClr val="D48BA0"/>
          </a:solidFill>
          <a:ln w="12700">
            <a:solidFill>
              <a:srgbClr val="D48B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6"/>
          <p:cNvSpPr/>
          <p:nvPr/>
        </p:nvSpPr>
        <p:spPr>
          <a:xfrm>
            <a:off x="5349240" y="3520440"/>
            <a:ext cx="1371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i="1" dirty="0">
                <a:solidFill>
                  <a:srgbClr val="B5647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Month 2</a:t>
            </a:r>
            <a:endParaRPr lang="en-US" sz="1400" dirty="0"/>
          </a:p>
        </p:txBody>
      </p:sp>
      <p:sp>
        <p:nvSpPr>
          <p:cNvPr id="21" name="Text 17"/>
          <p:cNvSpPr/>
          <p:nvPr/>
        </p:nvSpPr>
        <p:spPr>
          <a:xfrm>
            <a:off x="6766560" y="3538728"/>
            <a:ext cx="5029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3B2A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Senior therapist recruited, soft launch</a:t>
            </a:r>
            <a:endParaRPr lang="en-US" sz="1200" dirty="0"/>
          </a:p>
        </p:txBody>
      </p:sp>
      <p:sp>
        <p:nvSpPr>
          <p:cNvPr id="22" name="Shape 18"/>
          <p:cNvSpPr/>
          <p:nvPr/>
        </p:nvSpPr>
        <p:spPr>
          <a:xfrm>
            <a:off x="5029200" y="4178808"/>
            <a:ext cx="164592" cy="164592"/>
          </a:xfrm>
          <a:prstGeom prst="ellipse">
            <a:avLst/>
          </a:prstGeom>
          <a:solidFill>
            <a:srgbClr val="D48BA0"/>
          </a:solidFill>
          <a:ln w="12700">
            <a:solidFill>
              <a:srgbClr val="D48B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Shape 19"/>
          <p:cNvSpPr/>
          <p:nvPr/>
        </p:nvSpPr>
        <p:spPr>
          <a:xfrm>
            <a:off x="5106924" y="4343400"/>
            <a:ext cx="18288" cy="384048"/>
          </a:xfrm>
          <a:prstGeom prst="rect">
            <a:avLst/>
          </a:prstGeom>
          <a:solidFill>
            <a:srgbClr val="D48BA0"/>
          </a:solidFill>
          <a:ln w="12700">
            <a:solidFill>
              <a:srgbClr val="D48B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0"/>
          <p:cNvSpPr/>
          <p:nvPr/>
        </p:nvSpPr>
        <p:spPr>
          <a:xfrm>
            <a:off x="5349240" y="4069080"/>
            <a:ext cx="1371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i="1" dirty="0">
                <a:solidFill>
                  <a:srgbClr val="B5647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Month 3</a:t>
            </a:r>
            <a:endParaRPr lang="en-US" sz="1400" dirty="0"/>
          </a:p>
        </p:txBody>
      </p:sp>
      <p:sp>
        <p:nvSpPr>
          <p:cNvPr id="25" name="Text 21"/>
          <p:cNvSpPr/>
          <p:nvPr/>
        </p:nvSpPr>
        <p:spPr>
          <a:xfrm>
            <a:off x="6766560" y="4087368"/>
            <a:ext cx="5029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3B2A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Grand opening, loyalty programme launched</a:t>
            </a:r>
            <a:endParaRPr lang="en-US" sz="1200" dirty="0"/>
          </a:p>
        </p:txBody>
      </p:sp>
      <p:sp>
        <p:nvSpPr>
          <p:cNvPr id="26" name="Shape 22"/>
          <p:cNvSpPr/>
          <p:nvPr/>
        </p:nvSpPr>
        <p:spPr>
          <a:xfrm>
            <a:off x="5029200" y="4727448"/>
            <a:ext cx="164592" cy="164592"/>
          </a:xfrm>
          <a:prstGeom prst="ellipse">
            <a:avLst/>
          </a:prstGeom>
          <a:solidFill>
            <a:srgbClr val="D48BA0"/>
          </a:solidFill>
          <a:ln w="12700">
            <a:solidFill>
              <a:srgbClr val="D48B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Shape 23"/>
          <p:cNvSpPr/>
          <p:nvPr/>
        </p:nvSpPr>
        <p:spPr>
          <a:xfrm>
            <a:off x="5106924" y="4892040"/>
            <a:ext cx="18288" cy="384048"/>
          </a:xfrm>
          <a:prstGeom prst="rect">
            <a:avLst/>
          </a:prstGeom>
          <a:solidFill>
            <a:srgbClr val="D48BA0"/>
          </a:solidFill>
          <a:ln w="12700">
            <a:solidFill>
              <a:srgbClr val="D48B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4"/>
          <p:cNvSpPr/>
          <p:nvPr/>
        </p:nvSpPr>
        <p:spPr>
          <a:xfrm>
            <a:off x="5349240" y="4617720"/>
            <a:ext cx="1371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i="1" dirty="0">
                <a:solidFill>
                  <a:srgbClr val="B5647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Month 5</a:t>
            </a:r>
            <a:endParaRPr lang="en-US" sz="1400" dirty="0"/>
          </a:p>
        </p:txBody>
      </p:sp>
      <p:sp>
        <p:nvSpPr>
          <p:cNvPr id="29" name="Text 25"/>
          <p:cNvSpPr/>
          <p:nvPr/>
        </p:nvSpPr>
        <p:spPr>
          <a:xfrm>
            <a:off x="6766560" y="4636008"/>
            <a:ext cx="5029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3B2A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Monthly break-even reached</a:t>
            </a:r>
            <a:endParaRPr lang="en-US" sz="1200" dirty="0"/>
          </a:p>
        </p:txBody>
      </p:sp>
      <p:sp>
        <p:nvSpPr>
          <p:cNvPr id="30" name="Shape 26"/>
          <p:cNvSpPr/>
          <p:nvPr/>
        </p:nvSpPr>
        <p:spPr>
          <a:xfrm>
            <a:off x="5029200" y="5276088"/>
            <a:ext cx="164592" cy="164592"/>
          </a:xfrm>
          <a:prstGeom prst="ellipse">
            <a:avLst/>
          </a:prstGeom>
          <a:solidFill>
            <a:srgbClr val="D48BA0"/>
          </a:solidFill>
          <a:ln w="12700">
            <a:solidFill>
              <a:srgbClr val="D48B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Shape 27"/>
          <p:cNvSpPr/>
          <p:nvPr/>
        </p:nvSpPr>
        <p:spPr>
          <a:xfrm>
            <a:off x="5106924" y="5440680"/>
            <a:ext cx="18288" cy="384048"/>
          </a:xfrm>
          <a:prstGeom prst="rect">
            <a:avLst/>
          </a:prstGeom>
          <a:solidFill>
            <a:srgbClr val="D48BA0"/>
          </a:solidFill>
          <a:ln w="12700">
            <a:solidFill>
              <a:srgbClr val="D48B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Text 28"/>
          <p:cNvSpPr/>
          <p:nvPr/>
        </p:nvSpPr>
        <p:spPr>
          <a:xfrm>
            <a:off x="5349240" y="5166360"/>
            <a:ext cx="1371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i="1" dirty="0">
                <a:solidFill>
                  <a:srgbClr val="B5647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Month 12</a:t>
            </a:r>
            <a:endParaRPr lang="en-US" sz="1400" dirty="0"/>
          </a:p>
        </p:txBody>
      </p:sp>
      <p:sp>
        <p:nvSpPr>
          <p:cNvPr id="33" name="Text 29"/>
          <p:cNvSpPr/>
          <p:nvPr/>
        </p:nvSpPr>
        <p:spPr>
          <a:xfrm>
            <a:off x="6766560" y="5184648"/>
            <a:ext cx="5029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3B2A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27 clients / week stable, 10k social followers</a:t>
            </a:r>
            <a:endParaRPr lang="en-US" sz="1200" dirty="0"/>
          </a:p>
        </p:txBody>
      </p:sp>
      <p:sp>
        <p:nvSpPr>
          <p:cNvPr id="34" name="Shape 30"/>
          <p:cNvSpPr/>
          <p:nvPr/>
        </p:nvSpPr>
        <p:spPr>
          <a:xfrm>
            <a:off x="5029200" y="5824728"/>
            <a:ext cx="164592" cy="164592"/>
          </a:xfrm>
          <a:prstGeom prst="ellipse">
            <a:avLst/>
          </a:prstGeom>
          <a:solidFill>
            <a:srgbClr val="D48BA0"/>
          </a:solidFill>
          <a:ln w="12700">
            <a:solidFill>
              <a:srgbClr val="D48B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5" name="Text 31"/>
          <p:cNvSpPr/>
          <p:nvPr/>
        </p:nvSpPr>
        <p:spPr>
          <a:xfrm>
            <a:off x="5349240" y="5715000"/>
            <a:ext cx="1371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i="1" dirty="0">
                <a:solidFill>
                  <a:srgbClr val="B5647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Month 17</a:t>
            </a:r>
            <a:endParaRPr lang="en-US" sz="1400" dirty="0"/>
          </a:p>
        </p:txBody>
      </p:sp>
      <p:sp>
        <p:nvSpPr>
          <p:cNvPr id="36" name="Text 32"/>
          <p:cNvSpPr/>
          <p:nvPr/>
        </p:nvSpPr>
        <p:spPr>
          <a:xfrm>
            <a:off x="6766560" y="5733288"/>
            <a:ext cx="5029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3B2A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 payback of the £50,000 investment</a:t>
            </a:r>
            <a:endParaRPr lang="en-US" sz="1200" dirty="0"/>
          </a:p>
        </p:txBody>
      </p:sp>
      <p:sp>
        <p:nvSpPr>
          <p:cNvPr id="37" name="Text 33"/>
          <p:cNvSpPr/>
          <p:nvPr/>
        </p:nvSpPr>
        <p:spPr>
          <a:xfrm>
            <a:off x="11430000" y="6537960"/>
            <a:ext cx="5486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8A7A7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 / 9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3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home/user/workspace/stasyla_pptx/images/logo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040" y="182880"/>
            <a:ext cx="777240" cy="77724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1234440" y="594360"/>
            <a:ext cx="822960" cy="0"/>
          </a:xfrm>
          <a:prstGeom prst="line">
            <a:avLst/>
          </a:prstGeom>
          <a:noFill/>
          <a:ln w="12700">
            <a:solidFill>
              <a:srgbClr val="D48B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1"/>
          <p:cNvSpPr/>
          <p:nvPr/>
        </p:nvSpPr>
        <p:spPr>
          <a:xfrm>
            <a:off x="457200" y="1097280"/>
            <a:ext cx="91440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i="1" dirty="0">
                <a:solidFill>
                  <a:srgbClr val="3B2A2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Financial Plan</a:t>
            </a:r>
            <a:endParaRPr lang="en-US" sz="3400" dirty="0"/>
          </a:p>
        </p:txBody>
      </p:sp>
      <p:sp>
        <p:nvSpPr>
          <p:cNvPr id="5" name="Shape 2"/>
          <p:cNvSpPr/>
          <p:nvPr/>
        </p:nvSpPr>
        <p:spPr>
          <a:xfrm>
            <a:off x="457200" y="1783080"/>
            <a:ext cx="4114800" cy="0"/>
          </a:xfrm>
          <a:prstGeom prst="line">
            <a:avLst/>
          </a:prstGeom>
          <a:noFill/>
          <a:ln w="15875">
            <a:solidFill>
              <a:srgbClr val="D48B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457200" y="1920240"/>
            <a:ext cx="10972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8A7A7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27 clients per week · steady state from month 6</a:t>
            </a:r>
            <a:endParaRPr lang="en-US" sz="1300" dirty="0"/>
          </a:p>
        </p:txBody>
      </p:sp>
      <p:sp>
        <p:nvSpPr>
          <p:cNvPr id="7" name="Shape 4"/>
          <p:cNvSpPr/>
          <p:nvPr/>
        </p:nvSpPr>
        <p:spPr>
          <a:xfrm>
            <a:off x="457200" y="2514600"/>
            <a:ext cx="2697480" cy="1554480"/>
          </a:xfrm>
          <a:prstGeom prst="rect">
            <a:avLst/>
          </a:prstGeom>
          <a:solidFill>
            <a:srgbClr val="FFFFFF"/>
          </a:solidFill>
          <a:ln w="9525">
            <a:solidFill>
              <a:srgbClr val="E8DAD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457200" y="2697480"/>
            <a:ext cx="26974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200" b="1" i="1" dirty="0">
                <a:solidFill>
                  <a:srgbClr val="B5647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£50,000</a:t>
            </a:r>
            <a:endParaRPr lang="en-US" sz="3200" dirty="0"/>
          </a:p>
        </p:txBody>
      </p:sp>
      <p:sp>
        <p:nvSpPr>
          <p:cNvPr id="9" name="Text 6"/>
          <p:cNvSpPr/>
          <p:nvPr/>
        </p:nvSpPr>
        <p:spPr>
          <a:xfrm>
            <a:off x="594360" y="3566160"/>
            <a:ext cx="24231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8A7A7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Start-up funding</a:t>
            </a:r>
            <a:endParaRPr lang="en-US" sz="1100" dirty="0"/>
          </a:p>
        </p:txBody>
      </p:sp>
      <p:sp>
        <p:nvSpPr>
          <p:cNvPr id="10" name="Shape 7"/>
          <p:cNvSpPr/>
          <p:nvPr/>
        </p:nvSpPr>
        <p:spPr>
          <a:xfrm>
            <a:off x="3337560" y="2514600"/>
            <a:ext cx="2697480" cy="1554480"/>
          </a:xfrm>
          <a:prstGeom prst="rect">
            <a:avLst/>
          </a:prstGeom>
          <a:solidFill>
            <a:srgbClr val="FFFFFF"/>
          </a:solidFill>
          <a:ln w="9525">
            <a:solidFill>
              <a:srgbClr val="E8DAD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3337560" y="2697480"/>
            <a:ext cx="26974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200" b="1" i="1" dirty="0">
                <a:solidFill>
                  <a:srgbClr val="B5647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£11,527</a:t>
            </a:r>
            <a:endParaRPr lang="en-US" sz="3200" dirty="0"/>
          </a:p>
        </p:txBody>
      </p:sp>
      <p:sp>
        <p:nvSpPr>
          <p:cNvPr id="12" name="Text 9"/>
          <p:cNvSpPr/>
          <p:nvPr/>
        </p:nvSpPr>
        <p:spPr>
          <a:xfrm>
            <a:off x="3474720" y="3566160"/>
            <a:ext cx="24231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8A7A7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Monthly revenue</a:t>
            </a:r>
            <a:endParaRPr lang="en-US" sz="1100" dirty="0"/>
          </a:p>
        </p:txBody>
      </p:sp>
      <p:sp>
        <p:nvSpPr>
          <p:cNvPr id="13" name="Shape 10"/>
          <p:cNvSpPr/>
          <p:nvPr/>
        </p:nvSpPr>
        <p:spPr>
          <a:xfrm>
            <a:off x="6217920" y="2514600"/>
            <a:ext cx="2697480" cy="1554480"/>
          </a:xfrm>
          <a:prstGeom prst="rect">
            <a:avLst/>
          </a:prstGeom>
          <a:solidFill>
            <a:srgbClr val="FFFFFF"/>
          </a:solidFill>
          <a:ln w="9525">
            <a:solidFill>
              <a:srgbClr val="E8DAD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6217920" y="2697480"/>
            <a:ext cx="26974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200" b="1" i="1" dirty="0">
                <a:solidFill>
                  <a:srgbClr val="B5647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£2,870</a:t>
            </a:r>
            <a:endParaRPr lang="en-US" sz="3200" dirty="0"/>
          </a:p>
        </p:txBody>
      </p:sp>
      <p:sp>
        <p:nvSpPr>
          <p:cNvPr id="15" name="Text 12"/>
          <p:cNvSpPr/>
          <p:nvPr/>
        </p:nvSpPr>
        <p:spPr>
          <a:xfrm>
            <a:off x="6355080" y="3566160"/>
            <a:ext cx="24231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8A7A7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Monthly net profit</a:t>
            </a:r>
            <a:endParaRPr lang="en-US" sz="1100" dirty="0"/>
          </a:p>
        </p:txBody>
      </p:sp>
      <p:sp>
        <p:nvSpPr>
          <p:cNvPr id="16" name="Shape 13"/>
          <p:cNvSpPr/>
          <p:nvPr/>
        </p:nvSpPr>
        <p:spPr>
          <a:xfrm>
            <a:off x="9098280" y="2514600"/>
            <a:ext cx="2697480" cy="1554480"/>
          </a:xfrm>
          <a:prstGeom prst="rect">
            <a:avLst/>
          </a:prstGeom>
          <a:solidFill>
            <a:srgbClr val="FFFFFF"/>
          </a:solidFill>
          <a:ln w="9525">
            <a:solidFill>
              <a:srgbClr val="E8DAD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9098280" y="2697480"/>
            <a:ext cx="269748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200" b="1" i="1" dirty="0">
                <a:solidFill>
                  <a:srgbClr val="B5647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17 mo.</a:t>
            </a:r>
            <a:endParaRPr lang="en-US" sz="3200" dirty="0"/>
          </a:p>
        </p:txBody>
      </p:sp>
      <p:sp>
        <p:nvSpPr>
          <p:cNvPr id="18" name="Text 15"/>
          <p:cNvSpPr/>
          <p:nvPr/>
        </p:nvSpPr>
        <p:spPr>
          <a:xfrm>
            <a:off x="9235440" y="3566160"/>
            <a:ext cx="24231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8A7A7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 investment payback</a:t>
            </a:r>
            <a:endParaRPr lang="en-US" sz="1100" dirty="0"/>
          </a:p>
        </p:txBody>
      </p:sp>
      <p:sp>
        <p:nvSpPr>
          <p:cNvPr id="19" name="Text 16"/>
          <p:cNvSpPr/>
          <p:nvPr/>
        </p:nvSpPr>
        <p:spPr>
          <a:xfrm>
            <a:off x="457200" y="443484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300" dirty="0">
                <a:solidFill>
                  <a:srgbClr val="6E8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Sources of finance</a:t>
            </a:r>
            <a:endParaRPr lang="en-US" sz="1200" dirty="0"/>
          </a:p>
        </p:txBody>
      </p:sp>
      <p:sp>
        <p:nvSpPr>
          <p:cNvPr id="20" name="Text 17"/>
          <p:cNvSpPr/>
          <p:nvPr/>
        </p:nvSpPr>
        <p:spPr>
          <a:xfrm>
            <a:off x="457200" y="4846320"/>
            <a:ext cx="4114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3B2A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Founder's personal investment</a:t>
            </a:r>
            <a:endParaRPr lang="en-US" sz="1300" dirty="0"/>
          </a:p>
        </p:txBody>
      </p:sp>
      <p:sp>
        <p:nvSpPr>
          <p:cNvPr id="21" name="Text 18"/>
          <p:cNvSpPr/>
          <p:nvPr/>
        </p:nvSpPr>
        <p:spPr>
          <a:xfrm>
            <a:off x="4572000" y="4846320"/>
            <a:ext cx="1371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500" b="1" i="1" dirty="0">
                <a:solidFill>
                  <a:srgbClr val="B5647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£20,000</a:t>
            </a:r>
            <a:endParaRPr lang="en-US" sz="1500" dirty="0"/>
          </a:p>
        </p:txBody>
      </p:sp>
      <p:sp>
        <p:nvSpPr>
          <p:cNvPr id="22" name="Text 19"/>
          <p:cNvSpPr/>
          <p:nvPr/>
        </p:nvSpPr>
        <p:spPr>
          <a:xfrm>
            <a:off x="457200" y="5257800"/>
            <a:ext cx="4114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3B2A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Bank loan (5-year, ~7%)</a:t>
            </a:r>
            <a:endParaRPr lang="en-US" sz="1300" dirty="0"/>
          </a:p>
        </p:txBody>
      </p:sp>
      <p:sp>
        <p:nvSpPr>
          <p:cNvPr id="23" name="Text 20"/>
          <p:cNvSpPr/>
          <p:nvPr/>
        </p:nvSpPr>
        <p:spPr>
          <a:xfrm>
            <a:off x="4572000" y="5257800"/>
            <a:ext cx="1371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500" b="1" i="1" dirty="0">
                <a:solidFill>
                  <a:srgbClr val="B5647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£25,000</a:t>
            </a:r>
            <a:endParaRPr lang="en-US" sz="1500" dirty="0"/>
          </a:p>
        </p:txBody>
      </p:sp>
      <p:sp>
        <p:nvSpPr>
          <p:cNvPr id="24" name="Text 21"/>
          <p:cNvSpPr/>
          <p:nvPr/>
        </p:nvSpPr>
        <p:spPr>
          <a:xfrm>
            <a:off x="457200" y="5669280"/>
            <a:ext cx="4114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3B2A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Start-up grant / rate relief</a:t>
            </a:r>
            <a:endParaRPr lang="en-US" sz="1300" dirty="0"/>
          </a:p>
        </p:txBody>
      </p:sp>
      <p:sp>
        <p:nvSpPr>
          <p:cNvPr id="25" name="Text 22"/>
          <p:cNvSpPr/>
          <p:nvPr/>
        </p:nvSpPr>
        <p:spPr>
          <a:xfrm>
            <a:off x="4572000" y="5669280"/>
            <a:ext cx="1371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500" b="1" i="1" dirty="0">
                <a:solidFill>
                  <a:srgbClr val="B56478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£5,000</a:t>
            </a:r>
            <a:endParaRPr lang="en-US" sz="1500" dirty="0"/>
          </a:p>
        </p:txBody>
      </p:sp>
      <p:sp>
        <p:nvSpPr>
          <p:cNvPr id="26" name="Text 23"/>
          <p:cNvSpPr/>
          <p:nvPr/>
        </p:nvSpPr>
        <p:spPr>
          <a:xfrm>
            <a:off x="6858000" y="4434840"/>
            <a:ext cx="5029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300" dirty="0">
                <a:solidFill>
                  <a:srgbClr val="6E877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Break-even analysis</a:t>
            </a:r>
            <a:endParaRPr lang="en-US" sz="1200" dirty="0"/>
          </a:p>
        </p:txBody>
      </p:sp>
      <p:sp>
        <p:nvSpPr>
          <p:cNvPr id="27" name="Text 24"/>
          <p:cNvSpPr/>
          <p:nvPr/>
        </p:nvSpPr>
        <p:spPr>
          <a:xfrm>
            <a:off x="6858000" y="4846320"/>
            <a:ext cx="34747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3B2A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Monthly fixed costs</a:t>
            </a:r>
            <a:endParaRPr lang="en-US" sz="1200" dirty="0"/>
          </a:p>
        </p:txBody>
      </p:sp>
      <p:sp>
        <p:nvSpPr>
          <p:cNvPr id="28" name="Text 25"/>
          <p:cNvSpPr/>
          <p:nvPr/>
        </p:nvSpPr>
        <p:spPr>
          <a:xfrm>
            <a:off x="10332720" y="4846320"/>
            <a:ext cx="1371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200" b="1" dirty="0">
                <a:solidFill>
                  <a:srgbClr val="B564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£5,950</a:t>
            </a:r>
            <a:endParaRPr lang="en-US" sz="1200" dirty="0"/>
          </a:p>
        </p:txBody>
      </p:sp>
      <p:sp>
        <p:nvSpPr>
          <p:cNvPr id="29" name="Text 26"/>
          <p:cNvSpPr/>
          <p:nvPr/>
        </p:nvSpPr>
        <p:spPr>
          <a:xfrm>
            <a:off x="6858000" y="5230368"/>
            <a:ext cx="34747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3B2A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Contribution margin</a:t>
            </a:r>
            <a:endParaRPr lang="en-US" sz="1200" dirty="0"/>
          </a:p>
        </p:txBody>
      </p:sp>
      <p:sp>
        <p:nvSpPr>
          <p:cNvPr id="30" name="Text 27"/>
          <p:cNvSpPr/>
          <p:nvPr/>
        </p:nvSpPr>
        <p:spPr>
          <a:xfrm>
            <a:off x="10332720" y="5230368"/>
            <a:ext cx="1371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200" b="1" dirty="0">
                <a:solidFill>
                  <a:srgbClr val="B564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82%</a:t>
            </a:r>
            <a:endParaRPr lang="en-US" sz="1200" dirty="0"/>
          </a:p>
        </p:txBody>
      </p:sp>
      <p:sp>
        <p:nvSpPr>
          <p:cNvPr id="31" name="Text 28"/>
          <p:cNvSpPr/>
          <p:nvPr/>
        </p:nvSpPr>
        <p:spPr>
          <a:xfrm>
            <a:off x="6858000" y="5614416"/>
            <a:ext cx="34747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3B2A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Break-even clients / week</a:t>
            </a:r>
            <a:endParaRPr lang="en-US" sz="1200" dirty="0"/>
          </a:p>
        </p:txBody>
      </p:sp>
      <p:sp>
        <p:nvSpPr>
          <p:cNvPr id="32" name="Text 29"/>
          <p:cNvSpPr/>
          <p:nvPr/>
        </p:nvSpPr>
        <p:spPr>
          <a:xfrm>
            <a:off x="10332720" y="5614416"/>
            <a:ext cx="1371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200" b="1" dirty="0">
                <a:solidFill>
                  <a:srgbClr val="B564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~19</a:t>
            </a:r>
            <a:endParaRPr lang="en-US" sz="1200" dirty="0"/>
          </a:p>
        </p:txBody>
      </p:sp>
      <p:sp>
        <p:nvSpPr>
          <p:cNvPr id="33" name="Text 30"/>
          <p:cNvSpPr/>
          <p:nvPr/>
        </p:nvSpPr>
        <p:spPr>
          <a:xfrm>
            <a:off x="6858000" y="5998464"/>
            <a:ext cx="34747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3B2A2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Safety margin above BE</a:t>
            </a:r>
            <a:endParaRPr lang="en-US" sz="1200" dirty="0"/>
          </a:p>
        </p:txBody>
      </p:sp>
      <p:sp>
        <p:nvSpPr>
          <p:cNvPr id="34" name="Text 31"/>
          <p:cNvSpPr/>
          <p:nvPr/>
        </p:nvSpPr>
        <p:spPr>
          <a:xfrm>
            <a:off x="10332720" y="5998464"/>
            <a:ext cx="1371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200" b="1" dirty="0">
                <a:solidFill>
                  <a:srgbClr val="B564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~37%</a:t>
            </a:r>
            <a:endParaRPr lang="en-US" sz="1200" dirty="0"/>
          </a:p>
        </p:txBody>
      </p:sp>
      <p:sp>
        <p:nvSpPr>
          <p:cNvPr id="35" name="Text 32"/>
          <p:cNvSpPr/>
          <p:nvPr/>
        </p:nvSpPr>
        <p:spPr>
          <a:xfrm>
            <a:off x="11430000" y="6537960"/>
            <a:ext cx="5486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8A7A7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 / 9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2E212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home/user/workspace/stasyla_pptx/images/lashes_model.jp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7315200" y="0"/>
            <a:ext cx="4876495" cy="68580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40080" y="731520"/>
            <a:ext cx="6400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400" dirty="0">
                <a:solidFill>
                  <a:srgbClr val="D48BA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Long-term vision</a:t>
            </a:r>
            <a:endParaRPr lang="en-US" sz="1200" dirty="0"/>
          </a:p>
        </p:txBody>
      </p:sp>
      <p:sp>
        <p:nvSpPr>
          <p:cNvPr id="4" name="Text 1"/>
          <p:cNvSpPr/>
          <p:nvPr/>
        </p:nvSpPr>
        <p:spPr>
          <a:xfrm>
            <a:off x="640080" y="1188720"/>
            <a:ext cx="640080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400" i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From boutique to brand.</a:t>
            </a:r>
            <a:endParaRPr lang="en-US" sz="4400" dirty="0"/>
          </a:p>
        </p:txBody>
      </p:sp>
      <p:sp>
        <p:nvSpPr>
          <p:cNvPr id="5" name="Shape 2"/>
          <p:cNvSpPr/>
          <p:nvPr/>
        </p:nvSpPr>
        <p:spPr>
          <a:xfrm>
            <a:off x="640080" y="2331720"/>
            <a:ext cx="1371600" cy="0"/>
          </a:xfrm>
          <a:prstGeom prst="line">
            <a:avLst/>
          </a:prstGeom>
          <a:noFill/>
          <a:ln w="19050">
            <a:solidFill>
              <a:srgbClr val="D48B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640080" y="2788920"/>
            <a:ext cx="17373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i="1" dirty="0">
                <a:solidFill>
                  <a:srgbClr val="D48BA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30 months</a:t>
            </a:r>
            <a:endParaRPr lang="en-US" sz="1600" dirty="0"/>
          </a:p>
        </p:txBody>
      </p:sp>
      <p:sp>
        <p:nvSpPr>
          <p:cNvPr id="7" name="Text 4"/>
          <p:cNvSpPr/>
          <p:nvPr/>
        </p:nvSpPr>
        <p:spPr>
          <a:xfrm>
            <a:off x="2468880" y="2816352"/>
            <a:ext cx="47548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Second StasyLa studio in Greater London</a:t>
            </a:r>
            <a:endParaRPr lang="en-US" sz="1300" dirty="0"/>
          </a:p>
        </p:txBody>
      </p:sp>
      <p:sp>
        <p:nvSpPr>
          <p:cNvPr id="8" name="Text 5"/>
          <p:cNvSpPr/>
          <p:nvPr/>
        </p:nvSpPr>
        <p:spPr>
          <a:xfrm>
            <a:off x="640080" y="3291840"/>
            <a:ext cx="17373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i="1" dirty="0">
                <a:solidFill>
                  <a:srgbClr val="D48BA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Year 3</a:t>
            </a:r>
            <a:endParaRPr lang="en-US" sz="1600" dirty="0"/>
          </a:p>
        </p:txBody>
      </p:sp>
      <p:sp>
        <p:nvSpPr>
          <p:cNvPr id="9" name="Text 6"/>
          <p:cNvSpPr/>
          <p:nvPr/>
        </p:nvSpPr>
        <p:spPr>
          <a:xfrm>
            <a:off x="2468880" y="3319272"/>
            <a:ext cx="47548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Own aftercare and retail product line</a:t>
            </a:r>
            <a:endParaRPr lang="en-US" sz="1300" dirty="0"/>
          </a:p>
        </p:txBody>
      </p:sp>
      <p:sp>
        <p:nvSpPr>
          <p:cNvPr id="10" name="Text 7"/>
          <p:cNvSpPr/>
          <p:nvPr/>
        </p:nvSpPr>
        <p:spPr>
          <a:xfrm>
            <a:off x="640080" y="3794760"/>
            <a:ext cx="17373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i="1" dirty="0">
                <a:solidFill>
                  <a:srgbClr val="D48BA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Year 4</a:t>
            </a:r>
            <a:endParaRPr lang="en-US" sz="1600" dirty="0"/>
          </a:p>
        </p:txBody>
      </p:sp>
      <p:sp>
        <p:nvSpPr>
          <p:cNvPr id="11" name="Text 8"/>
          <p:cNvSpPr/>
          <p:nvPr/>
        </p:nvSpPr>
        <p:spPr>
          <a:xfrm>
            <a:off x="2468880" y="3822192"/>
            <a:ext cx="47548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Training academy for makeup and lash artists</a:t>
            </a:r>
            <a:endParaRPr lang="en-US" sz="1300" dirty="0"/>
          </a:p>
        </p:txBody>
      </p:sp>
      <p:sp>
        <p:nvSpPr>
          <p:cNvPr id="12" name="Text 9"/>
          <p:cNvSpPr/>
          <p:nvPr/>
        </p:nvSpPr>
        <p:spPr>
          <a:xfrm>
            <a:off x="640080" y="4297680"/>
            <a:ext cx="17373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i="1" dirty="0">
                <a:solidFill>
                  <a:srgbClr val="D48BA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Year 3+</a:t>
            </a:r>
            <a:endParaRPr lang="en-US" sz="1600" dirty="0"/>
          </a:p>
        </p:txBody>
      </p:sp>
      <p:sp>
        <p:nvSpPr>
          <p:cNvPr id="13" name="Text 10"/>
          <p:cNvSpPr/>
          <p:nvPr/>
        </p:nvSpPr>
        <p:spPr>
          <a:xfrm>
            <a:off x="2468880" y="4325112"/>
            <a:ext cx="47548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Annual revenue £250,000+ · net margin above 20%</a:t>
            </a:r>
            <a:endParaRPr lang="en-US" sz="1300" dirty="0"/>
          </a:p>
        </p:txBody>
      </p:sp>
      <p:sp>
        <p:nvSpPr>
          <p:cNvPr id="14" name="Text 11"/>
          <p:cNvSpPr/>
          <p:nvPr/>
        </p:nvSpPr>
        <p:spPr>
          <a:xfrm>
            <a:off x="640080" y="4800600"/>
            <a:ext cx="17373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i="1" dirty="0">
                <a:solidFill>
                  <a:srgbClr val="D48BA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Always</a:t>
            </a:r>
            <a:endParaRPr lang="en-US" sz="1600" dirty="0"/>
          </a:p>
        </p:txBody>
      </p:sp>
      <p:sp>
        <p:nvSpPr>
          <p:cNvPr id="15" name="Text 12"/>
          <p:cNvSpPr/>
          <p:nvPr/>
        </p:nvSpPr>
        <p:spPr>
          <a:xfrm>
            <a:off x="2468880" y="4828032"/>
            <a:ext cx="47548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Google / Trustpilot rating of 4.8 or higher</a:t>
            </a:r>
            <a:endParaRPr lang="en-US" sz="1300" dirty="0"/>
          </a:p>
        </p:txBody>
      </p:sp>
      <p:sp>
        <p:nvSpPr>
          <p:cNvPr id="16" name="Text 13"/>
          <p:cNvSpPr/>
          <p:nvPr/>
        </p:nvSpPr>
        <p:spPr>
          <a:xfrm>
            <a:off x="640080" y="5943600"/>
            <a:ext cx="45720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i="1" dirty="0">
                <a:solidFill>
                  <a:srgbClr val="D48BA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Thank you</a:t>
            </a:r>
            <a:endParaRPr lang="en-US" sz="2200" dirty="0"/>
          </a:p>
        </p:txBody>
      </p:sp>
      <p:sp>
        <p:nvSpPr>
          <p:cNvPr id="17" name="Text 14"/>
          <p:cNvSpPr/>
          <p:nvPr/>
        </p:nvSpPr>
        <p:spPr>
          <a:xfrm>
            <a:off x="640080" y="644652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kern="0" spc="200" dirty="0">
                <a:solidFill>
                  <a:srgbClr val="C9BCC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StasyLa · Lash &amp; Beauty · London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582</Words>
  <Application>Microsoft Office PowerPoint</Application>
  <PresentationFormat>Widescreen</PresentationFormat>
  <Paragraphs>163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Georgia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StasyLa Beauty Studio — Business Plan</dc:title>
  <dc:subject>PptxGenJS Presentation</dc:subject>
  <dc:creator>Anastasija Jevstafjeva</dc:creator>
  <cp:lastModifiedBy>anna Jevstafjeva</cp:lastModifiedBy>
  <cp:revision>1</cp:revision>
  <dcterms:created xsi:type="dcterms:W3CDTF">2026-08-04T21:15:15Z</dcterms:created>
  <dcterms:modified xsi:type="dcterms:W3CDTF">2026-08-05T09:32:42Z</dcterms:modified>
</cp:coreProperties>
</file>