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478" r:id="rId3"/>
    <p:sldId id="450" r:id="rId4"/>
    <p:sldId id="451" r:id="rId5"/>
    <p:sldId id="452" r:id="rId6"/>
    <p:sldId id="453" r:id="rId7"/>
    <p:sldId id="454" r:id="rId8"/>
    <p:sldId id="455" r:id="rId9"/>
    <p:sldId id="467" r:id="rId10"/>
    <p:sldId id="456" r:id="rId11"/>
    <p:sldId id="466" r:id="rId12"/>
    <p:sldId id="457" r:id="rId13"/>
    <p:sldId id="458" r:id="rId14"/>
    <p:sldId id="459" r:id="rId15"/>
    <p:sldId id="473" r:id="rId16"/>
    <p:sldId id="474" r:id="rId17"/>
    <p:sldId id="475" r:id="rId18"/>
    <p:sldId id="476" r:id="rId19"/>
    <p:sldId id="477" r:id="rId20"/>
    <p:sldId id="460" r:id="rId21"/>
    <p:sldId id="468" r:id="rId22"/>
    <p:sldId id="465" r:id="rId23"/>
    <p:sldId id="470" r:id="rId24"/>
    <p:sldId id="461" r:id="rId25"/>
    <p:sldId id="462" r:id="rId26"/>
    <p:sldId id="469" r:id="rId27"/>
    <p:sldId id="463" r:id="rId28"/>
    <p:sldId id="464" r:id="rId29"/>
    <p:sldId id="479" r:id="rId30"/>
    <p:sldId id="480" r:id="rId31"/>
    <p:sldId id="471" r:id="rId32"/>
    <p:sldId id="472" r:id="rId33"/>
    <p:sldId id="481" r:id="rId34"/>
    <p:sldId id="482" r:id="rId35"/>
    <p:sldId id="483" r:id="rId36"/>
    <p:sldId id="387" r:id="rId37"/>
    <p:sldId id="44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41" autoAdjust="0"/>
    <p:restoredTop sz="76229" autoAdjust="0"/>
  </p:normalViewPr>
  <p:slideViewPr>
    <p:cSldViewPr snapToGrid="0" snapToObjects="1">
      <p:cViewPr>
        <p:scale>
          <a:sx n="64" d="100"/>
          <a:sy n="64" d="100"/>
        </p:scale>
        <p:origin x="-2994" y="-624"/>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10/29/2013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Nyquist’s</a:t>
            </a:r>
            <a:r>
              <a:rPr lang="en-US" dirty="0" smtClean="0"/>
              <a:t> theorem relates the data rate to the bandwidth (B) and number of signal levels (V):</a:t>
            </a:r>
          </a:p>
          <a:p>
            <a:r>
              <a:rPr lang="en-US" dirty="0" smtClean="0"/>
              <a:t>	Max. data rate = 2B log</a:t>
            </a:r>
            <a:r>
              <a:rPr lang="en-US" baseline="-25000" dirty="0" smtClean="0"/>
              <a:t>2</a:t>
            </a:r>
            <a:r>
              <a:rPr lang="en-US" dirty="0" smtClean="0"/>
              <a:t>V bits/sec</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Shannon's theorem relates the data rate to the bandwidth (B) and signal strength (S) relative to the noise (N):</a:t>
            </a:r>
          </a:p>
          <a:p>
            <a:r>
              <a:rPr lang="en-GB" dirty="0" smtClean="0"/>
              <a:t>	Max data rate = B </a:t>
            </a:r>
            <a:r>
              <a:rPr lang="en-US" dirty="0" smtClean="0"/>
              <a:t>log</a:t>
            </a:r>
            <a:r>
              <a:rPr lang="en-US" baseline="-25000" dirty="0" smtClean="0"/>
              <a:t>2</a:t>
            </a:r>
            <a:r>
              <a:rPr lang="en-GB" dirty="0" smtClean="0"/>
              <a:t> (1+S/N)</a:t>
            </a:r>
            <a:r>
              <a:rPr lang="en-GB" baseline="0" dirty="0" smtClean="0"/>
              <a:t> bits/sec</a:t>
            </a:r>
          </a:p>
          <a:p>
            <a:r>
              <a:rPr lang="en-US" dirty="0" smtClean="0"/>
              <a:t>These are fundamental limits; real systems can only approach them.</a:t>
            </a:r>
          </a:p>
          <a:p>
            <a:r>
              <a:rPr lang="en-US" dirty="0" smtClean="0"/>
              <a:t>B – how fast signal</a:t>
            </a:r>
            <a:r>
              <a:rPr lang="en-US" baseline="0" dirty="0" smtClean="0"/>
              <a:t> can change</a:t>
            </a:r>
          </a:p>
          <a:p>
            <a:r>
              <a:rPr lang="en-US" baseline="0" dirty="0" smtClean="0"/>
              <a:t>S/N – How many levels can be seen</a:t>
            </a:r>
            <a:endParaRPr lang="en-US" dirty="0" smtClean="0"/>
          </a:p>
          <a:p>
            <a:r>
              <a:rPr lang="en-US" dirty="0" smtClean="0"/>
              <a:t>S/N is called the signal</a:t>
            </a:r>
            <a:r>
              <a:rPr lang="en-US" baseline="0" dirty="0" smtClean="0"/>
              <a:t> to noise ratio SNR, and it is commonly measured in decibels on a logarithmic scale e.g., 10dB means the signal is 10X noise, 20dB means 100X noise, etc.</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One binary digit represented by presence of carrier, at constant amplitude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Two binary digits represented by two different frequencies near the carrier frequency</a:t>
            </a:r>
          </a:p>
          <a:p>
            <a:r>
              <a:rPr lang="en-US" b="1" dirty="0" smtClean="0"/>
              <a:t>Binary Frequency-Shift</a:t>
            </a:r>
            <a:r>
              <a:rPr lang="en-US" b="1" baseline="0" dirty="0" smtClean="0"/>
              <a:t> keying</a:t>
            </a:r>
            <a:endParaRPr lang="en-US" b="1" dirty="0" smtClean="0"/>
          </a:p>
          <a:p>
            <a:pPr>
              <a:buFont typeface="Arial" pitchFamily="34" charset="0"/>
              <a:buChar char="•"/>
            </a:pPr>
            <a:r>
              <a:rPr lang="en-US" dirty="0" smtClean="0"/>
              <a:t>Less susceptible to error than ASK</a:t>
            </a:r>
          </a:p>
          <a:p>
            <a:pPr>
              <a:buFont typeface="Arial" pitchFamily="34" charset="0"/>
              <a:buChar char="•"/>
            </a:pPr>
            <a:r>
              <a:rPr lang="en-US" dirty="0" smtClean="0"/>
              <a:t>On voice-grade lines, used up to 1200bps</a:t>
            </a:r>
          </a:p>
          <a:p>
            <a:pPr>
              <a:buFont typeface="Arial" pitchFamily="34" charset="0"/>
              <a:buChar char="•"/>
            </a:pPr>
            <a:r>
              <a:rPr lang="en-US" dirty="0" smtClean="0"/>
              <a:t>Used for high-frequency (3 to 30 MHz) radio transmission</a:t>
            </a:r>
          </a:p>
          <a:p>
            <a:pPr>
              <a:buFont typeface="Arial" pitchFamily="34" charset="0"/>
              <a:buChar char="•"/>
            </a:pPr>
            <a:r>
              <a:rPr lang="en-US" dirty="0" smtClean="0"/>
              <a:t>Can be used at higher frequencies on LANs that use coaxial cable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smtClean="0"/>
              <a:t>Multiple Frequency-shift</a:t>
            </a:r>
            <a:r>
              <a:rPr lang="en-US" sz="1200" b="1" baseline="0" dirty="0" smtClean="0"/>
              <a:t> keying (MFSK)</a:t>
            </a:r>
          </a:p>
          <a:p>
            <a:pPr>
              <a:lnSpc>
                <a:spcPct val="90000"/>
              </a:lnSpc>
              <a:buFont typeface="Arial" pitchFamily="34" charset="0"/>
              <a:buChar char="•"/>
            </a:pPr>
            <a:r>
              <a:rPr lang="en-US" sz="1200" dirty="0" smtClean="0"/>
              <a:t>More than two frequencies are used</a:t>
            </a:r>
          </a:p>
          <a:p>
            <a:pPr>
              <a:lnSpc>
                <a:spcPct val="90000"/>
              </a:lnSpc>
              <a:buFont typeface="Arial" pitchFamily="34" charset="0"/>
              <a:buChar char="•"/>
            </a:pPr>
            <a:r>
              <a:rPr lang="en-US" sz="1200" dirty="0" smtClean="0"/>
              <a:t>More bandwidth efficient but more susceptible to error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smtClean="0"/>
              <a:t>QAM is a combination of ASK and PSK</a:t>
            </a:r>
          </a:p>
          <a:p>
            <a:pPr lvl="1"/>
            <a:r>
              <a:rPr lang="en-US" dirty="0" smtClean="0"/>
              <a:t>Two different signals sent simultaneously on the same carrier frequency</a:t>
            </a:r>
          </a:p>
          <a:p>
            <a:pPr lvl="0"/>
            <a:r>
              <a:rPr lang="en-US" b="1" dirty="0" smtClean="0"/>
              <a:t>PCM:</a:t>
            </a:r>
          </a:p>
          <a:p>
            <a:pPr>
              <a:lnSpc>
                <a:spcPct val="90000"/>
              </a:lnSpc>
              <a:buFont typeface="Arial" pitchFamily="34" charset="0"/>
              <a:buChar char="•"/>
            </a:pPr>
            <a:r>
              <a:rPr lang="en-US" dirty="0" smtClean="0"/>
              <a:t>Based on the sampling theorem</a:t>
            </a:r>
          </a:p>
          <a:p>
            <a:pPr>
              <a:lnSpc>
                <a:spcPct val="90000"/>
              </a:lnSpc>
              <a:buFont typeface="Arial" pitchFamily="34" charset="0"/>
              <a:buChar char="•"/>
            </a:pPr>
            <a:r>
              <a:rPr lang="en-US" dirty="0" smtClean="0"/>
              <a:t>Each analog sample is assigned a binary code</a:t>
            </a:r>
          </a:p>
          <a:p>
            <a:pPr lvl="0">
              <a:lnSpc>
                <a:spcPct val="90000"/>
              </a:lnSpc>
              <a:buFont typeface="Arial" pitchFamily="34" charset="0"/>
              <a:buChar char="•"/>
            </a:pPr>
            <a:r>
              <a:rPr lang="en-US" dirty="0" smtClean="0"/>
              <a:t>Analog samples are referred to as pulse amplitude modulation (PAM) samples</a:t>
            </a:r>
          </a:p>
          <a:p>
            <a:pPr>
              <a:lnSpc>
                <a:spcPct val="90000"/>
              </a:lnSpc>
              <a:buFont typeface="Arial" pitchFamily="34" charset="0"/>
              <a:buChar char="•"/>
            </a:pPr>
            <a:r>
              <a:rPr lang="en-US" dirty="0" smtClean="0"/>
              <a:t>The digital signal consists of block of </a:t>
            </a:r>
            <a:r>
              <a:rPr lang="en-US" i="1" dirty="0" smtClean="0"/>
              <a:t>n</a:t>
            </a:r>
            <a:r>
              <a:rPr lang="en-US" dirty="0" smtClean="0"/>
              <a:t> bits, where each </a:t>
            </a:r>
            <a:r>
              <a:rPr lang="en-US" i="1" dirty="0" smtClean="0"/>
              <a:t>n</a:t>
            </a:r>
            <a:r>
              <a:rPr lang="en-US" dirty="0" smtClean="0"/>
              <a:t>-bit number is the amplitude of a PCM pulse</a:t>
            </a:r>
          </a:p>
          <a:p>
            <a:pPr lvl="0"/>
            <a:r>
              <a:rPr lang="en-US" b="1" dirty="0" smtClean="0"/>
              <a:t>DM:</a:t>
            </a:r>
          </a:p>
          <a:p>
            <a:pPr>
              <a:buFont typeface="Arial" pitchFamily="34" charset="0"/>
              <a:buChar char="•"/>
            </a:pPr>
            <a:r>
              <a:rPr lang="en-US" dirty="0" smtClean="0"/>
              <a:t>Analog input is approximated by staircase function</a:t>
            </a:r>
          </a:p>
          <a:p>
            <a:pPr lvl="1">
              <a:buFont typeface="Arial" pitchFamily="34" charset="0"/>
              <a:buChar char="•"/>
            </a:pPr>
            <a:r>
              <a:rPr lang="en-US" dirty="0" smtClean="0"/>
              <a:t>Moves up or down by one quantization level (</a:t>
            </a:r>
            <a:r>
              <a:rPr lang="en-US" dirty="0" smtClean="0">
                <a:cs typeface="Times New Roman" pitchFamily="18" charset="0"/>
                <a:sym typeface="Symbol" pitchFamily="18" charset="2"/>
              </a:rPr>
              <a:t></a:t>
            </a:r>
            <a:r>
              <a:rPr lang="en-US" dirty="0" smtClean="0"/>
              <a:t>) at each sampling interval</a:t>
            </a:r>
          </a:p>
          <a:p>
            <a:pPr>
              <a:buFont typeface="Arial" pitchFamily="34" charset="0"/>
              <a:buChar char="•"/>
            </a:pPr>
            <a:r>
              <a:rPr lang="en-US" dirty="0" smtClean="0"/>
              <a:t>The bit stream approximates derivative of analog signal (rather than amplitude)</a:t>
            </a:r>
          </a:p>
          <a:p>
            <a:pPr lvl="1">
              <a:buFont typeface="Arial" pitchFamily="34" charset="0"/>
              <a:buChar char="•"/>
            </a:pPr>
            <a:r>
              <a:rPr lang="en-US" dirty="0" smtClean="0"/>
              <a:t>1 is generated if function goes up</a:t>
            </a:r>
          </a:p>
          <a:p>
            <a:pPr lvl="1">
              <a:buFont typeface="Arial" pitchFamily="34" charset="0"/>
              <a:buChar char="•"/>
            </a:pPr>
            <a:r>
              <a:rPr lang="en-US" dirty="0" smtClean="0"/>
              <a:t>0 otherwise</a:t>
            </a:r>
          </a:p>
          <a:p>
            <a:pPr>
              <a:buFont typeface="Arial" pitchFamily="34" charset="0"/>
              <a:buChar char="•"/>
            </a:pPr>
            <a:r>
              <a:rPr lang="en-US" sz="2800" dirty="0" smtClean="0"/>
              <a:t>Two important parameters</a:t>
            </a:r>
          </a:p>
          <a:p>
            <a:pPr lvl="1">
              <a:buFont typeface="Arial" pitchFamily="34" charset="0"/>
              <a:buChar char="•"/>
            </a:pPr>
            <a:r>
              <a:rPr lang="en-US" sz="2400" dirty="0" smtClean="0"/>
              <a:t>Size of step assigned to each binary digit (</a:t>
            </a:r>
            <a:r>
              <a:rPr lang="en-US" sz="2400" dirty="0" smtClean="0">
                <a:cs typeface="Times New Roman" pitchFamily="18" charset="0"/>
                <a:sym typeface="Symbol" pitchFamily="18" charset="2"/>
              </a:rPr>
              <a:t></a:t>
            </a:r>
            <a:r>
              <a:rPr lang="en-US" sz="2400" dirty="0" smtClean="0"/>
              <a:t>)</a:t>
            </a:r>
          </a:p>
          <a:p>
            <a:pPr lvl="1">
              <a:buFont typeface="Arial" pitchFamily="34" charset="0"/>
              <a:buChar char="•"/>
            </a:pPr>
            <a:r>
              <a:rPr lang="en-US" sz="2400" dirty="0" smtClean="0"/>
              <a:t>Sampling rate</a:t>
            </a:r>
          </a:p>
          <a:p>
            <a:pPr>
              <a:buFont typeface="Arial" pitchFamily="34" charset="0"/>
              <a:buChar char="•"/>
            </a:pPr>
            <a:r>
              <a:rPr lang="en-US" sz="2800" dirty="0" smtClean="0"/>
              <a:t>Accuracy improved by increasing sampling rate</a:t>
            </a:r>
          </a:p>
          <a:p>
            <a:pPr lvl="1">
              <a:buFont typeface="Arial" pitchFamily="34" charset="0"/>
              <a:buChar char="•"/>
            </a:pPr>
            <a:r>
              <a:rPr lang="en-US" sz="2400" dirty="0" smtClean="0"/>
              <a:t>However, this increases the data rate</a:t>
            </a:r>
          </a:p>
          <a:p>
            <a:pPr>
              <a:buFont typeface="Arial" pitchFamily="34" charset="0"/>
              <a:buChar char="•"/>
            </a:pPr>
            <a:r>
              <a:rPr lang="en-US" sz="2800" dirty="0" smtClean="0"/>
              <a:t>Advantage of DM over PCM is the simplicity of its implementation</a:t>
            </a:r>
          </a:p>
          <a:p>
            <a:pPr lvl="0"/>
            <a:endParaRPr lang="en-US" dirty="0" smtClean="0"/>
          </a:p>
          <a:p>
            <a:pPr>
              <a:lnSpc>
                <a:spcPct val="90000"/>
              </a:lnSpc>
            </a:pPr>
            <a:r>
              <a:rPr lang="en-US" dirty="0" smtClean="0"/>
              <a:t>Modulation of digital signals</a:t>
            </a:r>
          </a:p>
          <a:p>
            <a:pPr lvl="1">
              <a:lnSpc>
                <a:spcPct val="90000"/>
              </a:lnSpc>
            </a:pPr>
            <a:r>
              <a:rPr lang="en-US" dirty="0" smtClean="0"/>
              <a:t>When only analog transmission facilities are available, digital to analog conversion required</a:t>
            </a:r>
          </a:p>
          <a:p>
            <a:pPr>
              <a:lnSpc>
                <a:spcPct val="90000"/>
              </a:lnSpc>
            </a:pPr>
            <a:r>
              <a:rPr lang="en-US" dirty="0" smtClean="0"/>
              <a:t>Modulation of analog signals</a:t>
            </a:r>
          </a:p>
          <a:p>
            <a:pPr lvl="1">
              <a:lnSpc>
                <a:spcPct val="90000"/>
              </a:lnSpc>
            </a:pPr>
            <a:r>
              <a:rPr lang="en-US" dirty="0" smtClean="0"/>
              <a:t>A higher frequency may be needed for effective transmission</a:t>
            </a:r>
          </a:p>
          <a:p>
            <a:pPr lvl="1">
              <a:lnSpc>
                <a:spcPct val="90000"/>
              </a:lnSpc>
            </a:pPr>
            <a:r>
              <a:rPr lang="en-US" dirty="0" smtClean="0"/>
              <a:t>Modulation permits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Digital modulation</a:t>
            </a:r>
            <a:r>
              <a:rPr lang="en-GB" dirty="0" smtClean="0"/>
              <a:t> is the process of converting between bits and signals that represent them.</a:t>
            </a:r>
          </a:p>
          <a:p>
            <a:r>
              <a:rPr lang="en-GB" b="1" dirty="0" smtClean="0"/>
              <a:t>Multiplexing</a:t>
            </a:r>
            <a:r>
              <a:rPr lang="en-GB" dirty="0" smtClean="0"/>
              <a:t> is the sharing of multiple signals called channels.</a:t>
            </a:r>
          </a:p>
          <a:p>
            <a:r>
              <a:rPr lang="en-GB" b="1" dirty="0" smtClean="0"/>
              <a:t>Baseband transmission </a:t>
            </a:r>
            <a:r>
              <a:rPr lang="en-GB" dirty="0" smtClean="0"/>
              <a:t>is where the signal occupies frequencies</a:t>
            </a:r>
            <a:r>
              <a:rPr lang="en-GB" baseline="0" dirty="0" smtClean="0"/>
              <a:t> from zero up to a maximum that depends on the signalling rate.</a:t>
            </a:r>
          </a:p>
          <a:p>
            <a:r>
              <a:rPr lang="en-GB" baseline="0" dirty="0" err="1" smtClean="0"/>
              <a:t>Passband</a:t>
            </a:r>
            <a:r>
              <a:rPr lang="en-GB" baseline="0" dirty="0" smtClean="0"/>
              <a:t> transmission is where signal occupies a band of frequencies around the frequency of the carrier signal.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Frequency Division Multiple Access (FDMA) environment all users can transmit signal simultaneously and they are separated from</a:t>
            </a:r>
            <a:r>
              <a:rPr lang="en-GB" baseline="0" dirty="0" smtClean="0"/>
              <a:t> one another by their frequency of operation.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Radio waves are electromagnetic waves of wavelength 10</a:t>
            </a:r>
            <a:r>
              <a:rPr lang="en-GB" sz="1200" b="0" i="0" kern="1200" baseline="30000" dirty="0" smtClean="0">
                <a:solidFill>
                  <a:schemeClr val="tx1"/>
                </a:solidFill>
                <a:latin typeface="+mn-lt"/>
                <a:ea typeface="+mn-ea"/>
                <a:cs typeface="+mn-cs"/>
              </a:rPr>
              <a:t>-3</a:t>
            </a:r>
            <a:r>
              <a:rPr lang="en-GB" sz="1200" b="0" i="0" kern="1200" dirty="0" smtClean="0">
                <a:solidFill>
                  <a:schemeClr val="tx1"/>
                </a:solidFill>
                <a:latin typeface="+mn-lt"/>
                <a:ea typeface="+mn-ea"/>
                <a:cs typeface="+mn-cs"/>
              </a:rPr>
              <a:t>m and higher. Their frequency range is from a few kHz to nearly a few hundred </a:t>
            </a:r>
            <a:r>
              <a:rPr lang="en-GB" sz="1200" b="0" i="0" kern="1200" dirty="0" err="1" smtClean="0">
                <a:solidFill>
                  <a:schemeClr val="tx1"/>
                </a:solidFill>
                <a:latin typeface="+mn-lt"/>
                <a:ea typeface="+mn-ea"/>
                <a:cs typeface="+mn-cs"/>
              </a:rPr>
              <a:t>MHz.</a:t>
            </a:r>
            <a:r>
              <a:rPr lang="en-GB" sz="1200" b="0" i="0" kern="1200" dirty="0" smtClean="0">
                <a:solidFill>
                  <a:schemeClr val="tx1"/>
                </a:solidFill>
                <a:latin typeface="+mn-lt"/>
                <a:ea typeface="+mn-ea"/>
                <a:cs typeface="+mn-cs"/>
              </a:rPr>
              <a:t> The propagation of radio waves through the atmosphere is relevant in all modern forms of communication: radio, television, microwaves etc.</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i="0" dirty="0" smtClean="0">
                <a:solidFill>
                  <a:srgbClr val="000000"/>
                </a:solidFill>
                <a:latin typeface="Times New Roman" pitchFamily="16" charset="0"/>
              </a:rPr>
              <a:t>Random-access implies no station is superior to another station and none is assigned control over another.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Stations use a procedure defined by the protocol on whether or not to send  a message.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This decision depends on the state of the medium (idle or busy).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smtClean="0">
              <a:solidFill>
                <a:srgbClr val="000000"/>
              </a:solidFill>
              <a:latin typeface="Times New Roman" pitchFamily="16" charset="0"/>
            </a:endParaRP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lang="en-US" b="0" i="0" dirty="0" smtClean="0">
                <a:solidFill>
                  <a:srgbClr val="000000"/>
                </a:solidFill>
                <a:latin typeface="Times New Roman" pitchFamily="16" charset="0"/>
              </a:rPr>
              <a:t>In controlled access, the stations consult one another to find which station has the right to send. A station cannot send unless it has been authorized to send. </a:t>
            </a: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endParaRPr lang="en-US" b="0" i="0" dirty="0" smtClean="0">
              <a:solidFill>
                <a:srgbClr val="000000"/>
              </a:solidFill>
              <a:latin typeface="Times New Roman" pitchFamily="16" charset="0"/>
            </a:endParaRP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Channelization is a multiple-access</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method where the available bandwidth of a link is shared among stations by: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time</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frequency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code</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smtClean="0">
              <a:solidFill>
                <a:srgbClr val="000000"/>
              </a:solidFill>
              <a:latin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In reality, much of the spectrum sits idle at any given time, this is because system designers usually give each system exclusive access to a block of spectrum in order to prevent interference between adjacent systems. Therefore, a model that allows different wireless systems share spectrum without causing excessive harmful interference to other </a:t>
            </a:r>
            <a:r>
              <a:rPr lang="en-GB" sz="1200" kern="1200" dirty="0" err="1" smtClean="0">
                <a:solidFill>
                  <a:schemeClr val="tx1"/>
                </a:solidFill>
                <a:latin typeface="+mn-lt"/>
                <a:ea typeface="+mn-ea"/>
                <a:cs typeface="+mn-cs"/>
              </a:rPr>
              <a:t>neighbors</a:t>
            </a:r>
            <a:r>
              <a:rPr lang="en-GB" sz="1200" kern="1200" dirty="0" smtClean="0">
                <a:solidFill>
                  <a:schemeClr val="tx1"/>
                </a:solidFill>
                <a:latin typeface="+mn-lt"/>
                <a:ea typeface="+mn-ea"/>
                <a:cs typeface="+mn-cs"/>
              </a:rPr>
              <a:t> is needed</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Conventionally, the use of radio frequency bands has been regulated through spectrum allocations with licensing procedure. However, measurements on the licensed bands show severe temporal and / or spatial underutilization of the assigned spectral resources. </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A Cognitive Radio is a software-defined radio that processes the attributes of being RF and spatially aware with the ability to autonomously adjust to its environment accordingly frequency, power, and modulation.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FCC - </a:t>
            </a:r>
            <a:r>
              <a:rPr lang="en-GB" sz="1200" b="1" i="0" kern="1200" dirty="0" smtClean="0">
                <a:solidFill>
                  <a:schemeClr val="tx1"/>
                </a:solidFill>
                <a:latin typeface="+mn-lt"/>
                <a:ea typeface="+mn-ea"/>
                <a:cs typeface="+mn-cs"/>
              </a:rPr>
              <a:t>Federal Communications Commission</a:t>
            </a:r>
          </a:p>
          <a:p>
            <a:pPr>
              <a:buNone/>
            </a:pPr>
            <a:r>
              <a:rPr lang="en-GB" dirty="0" smtClean="0"/>
              <a:t>Definition by FCC: </a:t>
            </a:r>
          </a:p>
          <a:p>
            <a:r>
              <a:rPr lang="en-GB" dirty="0" smtClean="0"/>
              <a:t>“A radio or system that senses its operational electromagnetic environment and can dynamically and autonomously adjust its radio operating parameters to modify system operation, such as maximize throughput, mitigate interference, facilitate interoperability, access secondary markets.” </a:t>
            </a:r>
          </a:p>
          <a:p>
            <a:r>
              <a:rPr lang="en-GB" sz="1200" kern="1200" baseline="0" dirty="0" smtClean="0">
                <a:solidFill>
                  <a:schemeClr val="tx1"/>
                </a:solidFill>
                <a:latin typeface="+mn-lt"/>
                <a:ea typeface="+mn-ea"/>
                <a:cs typeface="+mn-cs"/>
              </a:rPr>
              <a:t>In addition to SDRs, which have to meet the local regulations regarding the new downloaded software, CRs have to be designed in a way that their choices of the operational parameters will meet the regulatory limits. This means that in an SDR only the current software has to be compliant to the local regulations, but in a CR all possible decisions for parameter selection have to meet the limits of regulation.</a:t>
            </a:r>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Generally, the SDR is at the base of the model including the hardware and the software-defined physical layer. The cognition layer is directly above the physical layer. In this model the CR engine</a:t>
            </a:r>
          </a:p>
          <a:p>
            <a:r>
              <a:rPr lang="en-GB" sz="1200" kern="1200" baseline="0" dirty="0" smtClean="0">
                <a:solidFill>
                  <a:schemeClr val="tx1"/>
                </a:solidFill>
                <a:latin typeface="+mn-lt"/>
                <a:ea typeface="+mn-ea"/>
                <a:cs typeface="+mn-cs"/>
              </a:rPr>
              <a:t>gets inputs from, and controls, the SDR. Furthermore, status information from the hardware and from the application layer is given to the cognitive engine. The logical position on the MAC layer level points</a:t>
            </a:r>
          </a:p>
          <a:p>
            <a:r>
              <a:rPr lang="en-GB" sz="1200" kern="1200" baseline="0" dirty="0" smtClean="0">
                <a:solidFill>
                  <a:schemeClr val="tx1"/>
                </a:solidFill>
                <a:latin typeface="+mn-lt"/>
                <a:ea typeface="+mn-ea"/>
                <a:cs typeface="+mn-cs"/>
              </a:rPr>
              <a:t>out the basic potential function of the cognitive engine: the mapping of application layer requirements, like data rate, to the radio link layer regarding the available device and spectral resources. Therefore, the</a:t>
            </a:r>
          </a:p>
          <a:p>
            <a:r>
              <a:rPr lang="en-GB" sz="1200" kern="1200" baseline="0" dirty="0" smtClean="0">
                <a:solidFill>
                  <a:schemeClr val="tx1"/>
                </a:solidFill>
                <a:latin typeface="+mn-lt"/>
                <a:ea typeface="+mn-ea"/>
                <a:cs typeface="+mn-cs"/>
              </a:rPr>
              <a:t>cognitive layer knows the available hardware resources, e.g., the capabilities and characteristics of the available modulations. In addition, a Policy engine would watch and control the decisions of</a:t>
            </a:r>
          </a:p>
          <a:p>
            <a:r>
              <a:rPr lang="en-GB" sz="1200" kern="1200" baseline="0" dirty="0" smtClean="0">
                <a:solidFill>
                  <a:schemeClr val="tx1"/>
                </a:solidFill>
                <a:latin typeface="+mn-lt"/>
                <a:ea typeface="+mn-ea"/>
                <a:cs typeface="+mn-cs"/>
              </a:rPr>
              <a:t>radio in order to prevent the violation of any restrictions defined by transmission modes that adhere to the local regulations. A waveform library provides all transmission modes that adhere to the local regulations. Thus, a minimal user interaction would be necessary to control the physical layer.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'Game Theory' </a:t>
            </a:r>
            <a:r>
              <a:rPr lang="en-GB" sz="1200" kern="1200" dirty="0" smtClean="0">
                <a:solidFill>
                  <a:schemeClr val="tx1"/>
                </a:solidFill>
                <a:latin typeface="+mn-lt"/>
                <a:ea typeface="+mn-ea"/>
                <a:cs typeface="+mn-cs"/>
              </a:rPr>
              <a:t>is a mathematical concept, which deals with the formulation of the correct strategy that will enable an individual or entity (i.e., player), when confronted by a complex challenge, to succeed in addressing that challenge. It was developed based on the premise that for whatever circumstance, or for whatever 'game', there exists a strategy that will allow one player to 'win'. Any business can be considered as a game played against competitors, or even against customers. Economists have long used it as a tool for examining the actions of economic agents such as firms in a market.</a:t>
            </a:r>
          </a:p>
          <a:p>
            <a:endParaRPr lang="en-GB" sz="1200" b="1"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Machine-to-machine applications: ETSI sets the standards</a:t>
            </a:r>
          </a:p>
          <a:p>
            <a:r>
              <a:rPr lang="en-GB" sz="1200" b="0" i="0" kern="1200" dirty="0" smtClean="0">
                <a:solidFill>
                  <a:schemeClr val="tx1"/>
                </a:solidFill>
                <a:latin typeface="+mn-lt"/>
                <a:ea typeface="+mn-ea"/>
                <a:cs typeface="+mn-cs"/>
              </a:rPr>
              <a:t>Component-level standards exist for various radio interfaces, different meshed or routed networking choices, choices of identity schemes and so on, but for machine-to-machine applications little effort has been made to bring all the pieces together and identify the standardisation gaps.</a:t>
            </a:r>
          </a:p>
          <a:p>
            <a:r>
              <a:rPr lang="en-GB" sz="1200" b="0" i="0" kern="1200" dirty="0" smtClean="0">
                <a:solidFill>
                  <a:schemeClr val="tx1"/>
                </a:solidFill>
                <a:latin typeface="+mn-lt"/>
                <a:ea typeface="+mn-ea"/>
                <a:cs typeface="+mn-cs"/>
              </a:rPr>
              <a:t>The European Telecommunications Standards Institute (ETSI) is addressing this task through its M2M Technical Committee. The goal is to define an end-to-end M2M service platform and intermediate service layer standard, which will support multiple vertical M2M applications (such as healthcare monitoring, smart metering, automated services on consumer devices, public safety sensors and so on) while remaining network agnostic. On the access side, the aim is to integrate the sensor access network technology, ranging from general Wi-Fi to specific technologies such as </a:t>
            </a:r>
            <a:r>
              <a:rPr lang="en-GB" sz="1200" b="0" i="0" kern="1200" dirty="0" err="1" smtClean="0">
                <a:solidFill>
                  <a:schemeClr val="tx1"/>
                </a:solidFill>
                <a:latin typeface="+mn-lt"/>
                <a:ea typeface="+mn-ea"/>
                <a:cs typeface="+mn-cs"/>
              </a:rPr>
              <a:t>ZigBee</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ETSI defines an M2M device as one that is able to autonomously reply to requests for data or autonomously transmit data contained within the device. M2M gateways are appliances that ensure M2M devices work with, and connect to the communications network, for example, </a:t>
            </a:r>
            <a:r>
              <a:rPr lang="en-GB" sz="1200" b="0" i="0" kern="1200" dirty="0" err="1" smtClean="0">
                <a:solidFill>
                  <a:schemeClr val="tx1"/>
                </a:solidFill>
                <a:latin typeface="+mn-lt"/>
                <a:ea typeface="+mn-ea"/>
                <a:cs typeface="+mn-cs"/>
              </a:rPr>
              <a:t>xDSL</a:t>
            </a:r>
            <a:r>
              <a:rPr lang="en-GB" sz="1200" b="0" i="0" kern="1200" dirty="0" smtClean="0">
                <a:solidFill>
                  <a:schemeClr val="tx1"/>
                </a:solidFill>
                <a:latin typeface="+mn-lt"/>
                <a:ea typeface="+mn-ea"/>
                <a:cs typeface="+mn-cs"/>
              </a:rPr>
              <a:t>, satellite, LTE, </a:t>
            </a:r>
            <a:r>
              <a:rPr lang="en-GB" sz="1200" b="0" i="0" kern="1200" dirty="0" err="1" smtClean="0">
                <a:solidFill>
                  <a:schemeClr val="tx1"/>
                </a:solidFill>
                <a:latin typeface="+mn-lt"/>
                <a:ea typeface="+mn-ea"/>
                <a:cs typeface="+mn-cs"/>
              </a:rPr>
              <a:t>WiMax</a:t>
            </a:r>
            <a:r>
              <a:rPr lang="en-GB" sz="1200" b="0" i="0" kern="1200" dirty="0" smtClean="0">
                <a:solidFill>
                  <a:schemeClr val="tx1"/>
                </a:solidFill>
                <a:latin typeface="+mn-lt"/>
                <a:ea typeface="+mn-ea"/>
                <a:cs typeface="+mn-cs"/>
              </a:rPr>
              <a:t> and so on. Another element is the M2M applications (server), which contain the middleware layer where data goes through various application services and is used by the specific business-processing engines.</a:t>
            </a:r>
          </a:p>
          <a:p>
            <a:endParaRPr lang="en-GB" dirty="0" smtClean="0"/>
          </a:p>
          <a:p>
            <a:r>
              <a:rPr lang="en-GB" sz="1200" b="1" i="0" kern="1200" dirty="0" smtClean="0">
                <a:solidFill>
                  <a:schemeClr val="tx1"/>
                </a:solidFill>
                <a:latin typeface="+mn-lt"/>
                <a:ea typeface="+mn-ea"/>
                <a:cs typeface="+mn-cs"/>
              </a:rPr>
              <a:t>White space race: Minding the gaps</a:t>
            </a:r>
          </a:p>
          <a:p>
            <a:r>
              <a:rPr lang="en-GB" sz="1200" b="0" i="0" kern="1200" dirty="0" smtClean="0">
                <a:solidFill>
                  <a:schemeClr val="tx1"/>
                </a:solidFill>
                <a:latin typeface="+mn-lt"/>
                <a:ea typeface="+mn-ea"/>
                <a:cs typeface="+mn-cs"/>
              </a:rPr>
              <a:t>White Space networks allow wireless devices to transmit and receive data in the broadcast television spectrum between around 400MHz and 800MHz at locations where the spectrum is unused.</a:t>
            </a:r>
          </a:p>
          <a:p>
            <a:r>
              <a:rPr lang="en-GB" sz="1200" b="0" i="0" kern="1200" dirty="0" smtClean="0">
                <a:solidFill>
                  <a:schemeClr val="tx1"/>
                </a:solidFill>
                <a:latin typeface="+mn-lt"/>
                <a:ea typeface="+mn-ea"/>
                <a:cs typeface="+mn-cs"/>
              </a:rPr>
              <a:t>There are two technical approaches to finding the gaps. One is to use a spectrum-sensing radio to find which communication channels are occupied and vacant. The other is to dial up an online database managed by a third party to discover free channels in the location.</a:t>
            </a:r>
          </a:p>
          <a:p>
            <a:r>
              <a:rPr lang="en-GB" sz="1200" b="0" i="0" kern="1200" dirty="0" smtClean="0">
                <a:solidFill>
                  <a:schemeClr val="tx1"/>
                </a:solidFill>
                <a:latin typeface="+mn-lt"/>
                <a:ea typeface="+mn-ea"/>
                <a:cs typeface="+mn-cs"/>
              </a:rPr>
              <a:t>In January this year, the US Federal Communications Commission (FCC) designated nine companies to be white-space database administrators including Google, </a:t>
            </a:r>
            <a:r>
              <a:rPr lang="en-GB" sz="1200" b="0" i="0" kern="1200" dirty="0" err="1" smtClean="0">
                <a:solidFill>
                  <a:schemeClr val="tx1"/>
                </a:solidFill>
                <a:latin typeface="+mn-lt"/>
                <a:ea typeface="+mn-ea"/>
                <a:cs typeface="+mn-cs"/>
              </a:rPr>
              <a:t>Comsearch</a:t>
            </a:r>
            <a:r>
              <a:rPr lang="en-GB" sz="1200" b="0" i="0" kern="1200" dirty="0" smtClean="0">
                <a:solidFill>
                  <a:schemeClr val="tx1"/>
                </a:solidFill>
                <a:latin typeface="+mn-lt"/>
                <a:ea typeface="+mn-ea"/>
                <a:cs typeface="+mn-cs"/>
              </a:rPr>
              <a:t>, Frequency Finder, KB Enterprises and LS </a:t>
            </a:r>
            <a:r>
              <a:rPr lang="en-GB" sz="1200" b="0" i="0" kern="1200" dirty="0" err="1" smtClean="0">
                <a:solidFill>
                  <a:schemeClr val="tx1"/>
                </a:solidFill>
                <a:latin typeface="+mn-lt"/>
                <a:ea typeface="+mn-ea"/>
                <a:cs typeface="+mn-cs"/>
              </a:rPr>
              <a:t>Telcom</a:t>
            </a:r>
            <a:r>
              <a:rPr lang="en-GB" sz="1200" b="0" i="0" kern="1200" dirty="0" smtClean="0">
                <a:solidFill>
                  <a:schemeClr val="tx1"/>
                </a:solidFill>
                <a:latin typeface="+mn-lt"/>
                <a:ea typeface="+mn-ea"/>
                <a:cs typeface="+mn-cs"/>
              </a:rPr>
              <a:t>, Key Bridge, </a:t>
            </a:r>
            <a:r>
              <a:rPr lang="en-GB" sz="1200" b="0" i="0" kern="1200" dirty="0" err="1" smtClean="0">
                <a:solidFill>
                  <a:schemeClr val="tx1"/>
                </a:solidFill>
                <a:latin typeface="+mn-lt"/>
                <a:ea typeface="+mn-ea"/>
                <a:cs typeface="+mn-cs"/>
              </a:rPr>
              <a:t>Neustar</a:t>
            </a:r>
            <a:r>
              <a:rPr lang="en-GB" sz="1200" b="0" i="0" kern="1200" dirty="0" smtClean="0">
                <a:solidFill>
                  <a:schemeClr val="tx1"/>
                </a:solidFill>
                <a:latin typeface="+mn-lt"/>
                <a:ea typeface="+mn-ea"/>
                <a:cs typeface="+mn-cs"/>
              </a:rPr>
              <a:t>, Spectrum Bridge, </a:t>
            </a:r>
            <a:r>
              <a:rPr lang="en-GB" sz="1200" b="0" i="0" kern="1200" dirty="0" err="1" smtClean="0">
                <a:solidFill>
                  <a:schemeClr val="tx1"/>
                </a:solidFill>
                <a:latin typeface="+mn-lt"/>
                <a:ea typeface="+mn-ea"/>
                <a:cs typeface="+mn-cs"/>
              </a:rPr>
              <a:t>Telcordia</a:t>
            </a:r>
            <a:r>
              <a:rPr lang="en-GB" sz="1200" b="0" i="0" kern="1200" dirty="0" smtClean="0">
                <a:solidFill>
                  <a:schemeClr val="tx1"/>
                </a:solidFill>
                <a:latin typeface="+mn-lt"/>
                <a:ea typeface="+mn-ea"/>
                <a:cs typeface="+mn-cs"/>
              </a:rPr>
              <a:t> Technologies and </a:t>
            </a:r>
            <a:r>
              <a:rPr lang="en-GB" sz="1200" b="0" i="0" kern="1200" dirty="0" err="1" smtClean="0">
                <a:solidFill>
                  <a:schemeClr val="tx1"/>
                </a:solidFill>
                <a:latin typeface="+mn-lt"/>
                <a:ea typeface="+mn-ea"/>
                <a:cs typeface="+mn-cs"/>
              </a:rPr>
              <a:t>WSdb</a:t>
            </a:r>
            <a:r>
              <a:rPr lang="en-GB" sz="1200" b="0" i="0" kern="1200" dirty="0" smtClean="0">
                <a:solidFill>
                  <a:schemeClr val="tx1"/>
                </a:solidFill>
                <a:latin typeface="+mn-lt"/>
                <a:ea typeface="+mn-ea"/>
                <a:cs typeface="+mn-cs"/>
              </a:rPr>
              <a:t>. All administrators will have to pass a 45-day trial period before they can operate their databases, under a contract that will run for five years.</a:t>
            </a:r>
          </a:p>
          <a:p>
            <a:r>
              <a:rPr lang="en-GB" sz="1200" b="0" i="0" kern="1200" dirty="0" smtClean="0">
                <a:solidFill>
                  <a:schemeClr val="tx1"/>
                </a:solidFill>
                <a:latin typeface="+mn-lt"/>
                <a:ea typeface="+mn-ea"/>
                <a:cs typeface="+mn-cs"/>
              </a:rPr>
              <a:t>FCC has various rules to avoid interference with other services. All white-space devices are subject to equipment certification by the FCC Laboratory, and must include a geo-location capability and the ability to access the databases over the Internet, in addition to spectrum-sensing technology.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b="1" dirty="0" smtClean="0"/>
              <a:t>Multiple interfaces:</a:t>
            </a:r>
          </a:p>
          <a:p>
            <a:r>
              <a:rPr lang="en-US" dirty="0" smtClean="0"/>
              <a:t>Nodes may be equipped with multiple interfaces</a:t>
            </a:r>
          </a:p>
          <a:p>
            <a:pPr lvl="1"/>
            <a:r>
              <a:rPr lang="en-US" dirty="0" smtClean="0"/>
              <a:t>Common case may be small number of interfaces</a:t>
            </a:r>
          </a:p>
          <a:p>
            <a:r>
              <a:rPr lang="en-US" dirty="0" smtClean="0"/>
              <a:t>Wireless radio interfaces typically support one channel at a time</a:t>
            </a:r>
          </a:p>
          <a:p>
            <a:pPr lvl="1"/>
            <a:r>
              <a:rPr lang="en-US" dirty="0" smtClean="0"/>
              <a:t>We assume a half-duplex </a:t>
            </a:r>
            <a:r>
              <a:rPr lang="en-US" dirty="0" err="1" smtClean="0"/>
              <a:t>transreceiver</a:t>
            </a:r>
            <a:endParaRPr lang="en-US" dirty="0" smtClean="0"/>
          </a:p>
          <a:p>
            <a:pPr lvl="1"/>
            <a:r>
              <a:rPr lang="en-US" dirty="0" smtClean="0"/>
              <a:t>Interface can switch to any channel</a:t>
            </a:r>
          </a:p>
          <a:p>
            <a:pPr algn="ctr">
              <a:buFont typeface="Wingdings" pitchFamily="2" charset="2"/>
              <a:buNone/>
            </a:pPr>
            <a:endParaRPr lang="en-US" dirty="0" smtClean="0">
              <a:solidFill>
                <a:schemeClr val="hlink"/>
              </a:solidFill>
            </a:endParaRPr>
          </a:p>
          <a:p>
            <a:pPr algn="ctr">
              <a:buFont typeface="Wingdings" pitchFamily="2" charset="2"/>
              <a:buNone/>
            </a:pPr>
            <a:r>
              <a:rPr lang="en-US" dirty="0" smtClean="0">
                <a:solidFill>
                  <a:schemeClr val="hlink"/>
                </a:solidFill>
              </a:rPr>
              <a:t>Number of interfaces per node expected to be smaller than number of channels</a:t>
            </a:r>
          </a:p>
          <a:p>
            <a:endParaRPr lang="en-GB" dirty="0" smtClean="0"/>
          </a:p>
          <a:p>
            <a:r>
              <a:rPr lang="en-US" sz="2400" dirty="0" smtClean="0"/>
              <a:t>IEEE 802.11 has multiple channels</a:t>
            </a:r>
          </a:p>
          <a:p>
            <a:pPr lvl="1"/>
            <a:r>
              <a:rPr lang="en-US" sz="2000" dirty="0" smtClean="0"/>
              <a:t>12 in IEEE 802.11a</a:t>
            </a:r>
          </a:p>
          <a:p>
            <a:pPr lvl="1"/>
            <a:endParaRPr lang="en-US" sz="2000" dirty="0" smtClean="0"/>
          </a:p>
          <a:p>
            <a:r>
              <a:rPr lang="en-US" sz="2400" dirty="0" smtClean="0"/>
              <a:t>Devices can be equipped with multiple interfaces</a:t>
            </a:r>
          </a:p>
          <a:p>
            <a:pPr lvl="1"/>
            <a:r>
              <a:rPr lang="en-US" sz="2000" dirty="0" smtClean="0"/>
              <a:t>E.g., one interface per PCMCIA/ mini-PCI slot</a:t>
            </a:r>
          </a:p>
          <a:p>
            <a:pPr lvl="1"/>
            <a:endParaRPr lang="en-US" sz="2000" dirty="0" smtClean="0">
              <a:solidFill>
                <a:schemeClr val="folHlink"/>
              </a:solidFill>
            </a:endParaRPr>
          </a:p>
          <a:p>
            <a:r>
              <a:rPr lang="en-US" sz="2400" dirty="0" smtClean="0"/>
              <a:t>Typically, fewer interfaces than channels</a:t>
            </a:r>
          </a:p>
          <a:p>
            <a:pPr lvl="1"/>
            <a:r>
              <a:rPr lang="en-US" sz="2000" dirty="0" smtClean="0"/>
              <a:t>2 interfaces, 12 channels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Possible ways to handle RF challenges in CR :</a:t>
            </a:r>
          </a:p>
          <a:p>
            <a:pPr>
              <a:buFont typeface="Arial" pitchFamily="34" charset="0"/>
              <a:buChar char="•"/>
            </a:pPr>
            <a:r>
              <a:rPr lang="en-GB" sz="1200" kern="1200" baseline="0" dirty="0" smtClean="0">
                <a:solidFill>
                  <a:schemeClr val="tx1"/>
                </a:solidFill>
                <a:latin typeface="+mn-lt"/>
                <a:ea typeface="+mn-ea"/>
                <a:cs typeface="+mn-cs"/>
              </a:rPr>
              <a:t>Co-operative sensing </a:t>
            </a:r>
          </a:p>
          <a:p>
            <a:pPr>
              <a:buFont typeface="Arial" pitchFamily="34" charset="0"/>
              <a:buChar char="•"/>
            </a:pPr>
            <a:r>
              <a:rPr lang="en-GB" sz="1200" kern="1200" baseline="0" dirty="0" smtClean="0">
                <a:solidFill>
                  <a:schemeClr val="tx1"/>
                </a:solidFill>
                <a:latin typeface="+mn-lt"/>
                <a:ea typeface="+mn-ea"/>
                <a:cs typeface="+mn-cs"/>
              </a:rPr>
              <a:t>Beam-forming </a:t>
            </a:r>
          </a:p>
          <a:p>
            <a:pPr>
              <a:buFont typeface="Arial" pitchFamily="34" charset="0"/>
              <a:buChar char="•"/>
            </a:pPr>
            <a:r>
              <a:rPr lang="en-GB" sz="1200" kern="1200" baseline="0" dirty="0" smtClean="0">
                <a:solidFill>
                  <a:schemeClr val="tx1"/>
                </a:solidFill>
                <a:latin typeface="+mn-lt"/>
                <a:ea typeface="+mn-ea"/>
                <a:cs typeface="+mn-cs"/>
              </a:rPr>
              <a:t>Spectral awareness </a:t>
            </a:r>
          </a:p>
          <a:p>
            <a:pPr>
              <a:buFont typeface="Arial" pitchFamily="34" charset="0"/>
              <a:buChar char="•"/>
            </a:pPr>
            <a:r>
              <a:rPr lang="en-GB" sz="1200" kern="1200" baseline="0" dirty="0" smtClean="0">
                <a:solidFill>
                  <a:schemeClr val="tx1"/>
                </a:solidFill>
                <a:latin typeface="+mn-lt"/>
                <a:ea typeface="+mn-ea"/>
                <a:cs typeface="+mn-cs"/>
              </a:rPr>
              <a:t>DSP-enhanced RF techniques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10/29/2013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5292755" y="6085983"/>
            <a:ext cx="3595751"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Digital Communications</a:t>
            </a:r>
          </a:p>
          <a:p>
            <a:pPr algn="r"/>
            <a:r>
              <a:rPr lang="en-US" b="1" dirty="0" smtClean="0">
                <a:solidFill>
                  <a:schemeClr val="tx2">
                    <a:lumMod val="90000"/>
                    <a:lumOff val="10000"/>
                  </a:schemeClr>
                </a:solidFill>
                <a:latin typeface="Apple Chancery"/>
                <a:cs typeface="Apple Chancery"/>
              </a:rPr>
              <a:t>Lecture</a:t>
            </a:r>
            <a:r>
              <a:rPr lang="en-US" b="1" baseline="0" dirty="0" smtClean="0">
                <a:solidFill>
                  <a:schemeClr val="tx2">
                    <a:lumMod val="90000"/>
                    <a:lumOff val="10000"/>
                  </a:schemeClr>
                </a:solidFill>
                <a:latin typeface="Apple Chancery"/>
                <a:cs typeface="Apple Chancery"/>
              </a:rPr>
              <a:t> 5</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104775" y="69476"/>
            <a:ext cx="2437071" cy="654424"/>
          </a:xfrm>
          <a:prstGeom prst="rect">
            <a:avLst/>
          </a:prstGeom>
          <a:noFill/>
          <a:ln w="9525">
            <a:noFill/>
            <a:miter lim="800000"/>
            <a:headEnd/>
            <a:tailEnd/>
          </a:ln>
        </p:spPr>
      </p:pic>
      <p:pic>
        <p:nvPicPr>
          <p:cNvPr id="12" name="Picture 3" descr="C:\Users\arya\Documents\logo\fwdnewuniversityandschoolofappliedcomputinglogos\image005.png"/>
          <p:cNvPicPr>
            <a:picLocks noChangeAspect="1" noChangeArrowheads="1"/>
          </p:cNvPicPr>
          <p:nvPr userDrawn="1"/>
        </p:nvPicPr>
        <p:blipFill>
          <a:blip r:embed="rId15" cstate="email">
            <a:extLst>
              <a:ext uri="{28A0092B-C50C-407E-A947-70E740481C1C}">
                <a14:useLocalDpi xmlns:a14="http://schemas.microsoft.com/office/drawing/2010/main" val="0"/>
              </a:ext>
            </a:extLst>
          </a:blip>
          <a:srcRect/>
          <a:stretch>
            <a:fillRect/>
          </a:stretch>
        </p:blipFill>
        <p:spPr bwMode="auto">
          <a:xfrm>
            <a:off x="6836053" y="69476"/>
            <a:ext cx="2248650" cy="654424"/>
          </a:xfrm>
          <a:prstGeom prst="rect">
            <a:avLst/>
          </a:prstGeom>
          <a:noFill/>
          <a:extLst>
            <a:ext uri="{909E8E84-426E-40DD-AFC4-6F175D3DCCD1}">
              <a14:hiddenFill xmlns:a14="http://schemas.microsoft.com/office/drawing/2010/main">
                <a:solidFill>
                  <a:srgbClr val="FFFFFF"/>
                </a:solidFill>
              </a14:hiddenFill>
            </a:ext>
          </a:extLst>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rcpres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Digital Communications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5</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175" y="444500"/>
            <a:ext cx="4848225" cy="1038132"/>
          </a:xfrm>
        </p:spPr>
        <p:txBody>
          <a:bodyPr/>
          <a:lstStyle/>
          <a:p>
            <a:r>
              <a:rPr lang="en-GB" sz="3600" b="1" dirty="0" smtClean="0"/>
              <a:t>Learning Outcome</a:t>
            </a:r>
            <a:endParaRPr lang="en-GB" sz="3600" b="1" dirty="0"/>
          </a:p>
        </p:txBody>
      </p:sp>
      <p:sp>
        <p:nvSpPr>
          <p:cNvPr id="3" name="Content Placeholder 2"/>
          <p:cNvSpPr>
            <a:spLocks noGrp="1"/>
          </p:cNvSpPr>
          <p:nvPr>
            <p:ph idx="1"/>
          </p:nvPr>
        </p:nvSpPr>
        <p:spPr/>
        <p:txBody>
          <a:bodyPr>
            <a:normAutofit/>
          </a:bodyPr>
          <a:lstStyle/>
          <a:p>
            <a:r>
              <a:rPr lang="en-US" dirty="0" smtClean="0"/>
              <a:t>Upon completion of this material, you should be able to relate the impact of digital communications on the emerging technologies by having an underlining understanding on:</a:t>
            </a:r>
          </a:p>
          <a:p>
            <a:pPr lvl="1">
              <a:buFont typeface="Wingdings" pitchFamily="2" charset="2"/>
              <a:buChar char="§"/>
            </a:pPr>
            <a:r>
              <a:rPr lang="en-US" altLang="zh-TW" sz="2400" dirty="0" smtClean="0">
                <a:ea typeface="新細明體" pitchFamily="18" charset="-120"/>
              </a:rPr>
              <a:t>Signal encoding technique and schemes</a:t>
            </a:r>
          </a:p>
          <a:p>
            <a:pPr lvl="1">
              <a:buFont typeface="Wingdings" pitchFamily="2" charset="2"/>
              <a:buChar char="§"/>
            </a:pPr>
            <a:r>
              <a:rPr lang="en-US" altLang="zh-TW" sz="2400" dirty="0" smtClean="0">
                <a:ea typeface="新細明體" pitchFamily="18" charset="-120"/>
              </a:rPr>
              <a:t>Modulation and multiplexing scheme</a:t>
            </a:r>
          </a:p>
          <a:p>
            <a:pPr lvl="1">
              <a:buFont typeface="Wingdings" pitchFamily="2" charset="2"/>
              <a:buChar char="§"/>
            </a:pPr>
            <a:r>
              <a:rPr lang="en-US" altLang="zh-TW" sz="2400" dirty="0" smtClean="0">
                <a:ea typeface="新細明體" pitchFamily="18" charset="-120"/>
              </a:rPr>
              <a:t>Spread spectrum</a:t>
            </a:r>
          </a:p>
          <a:p>
            <a:pPr lvl="1">
              <a:buFont typeface="Wingdings" pitchFamily="2" charset="2"/>
              <a:buChar char="§"/>
            </a:pPr>
            <a:r>
              <a:rPr lang="en-US" altLang="zh-TW" sz="2400" dirty="0" smtClean="0">
                <a:ea typeface="新細明體" pitchFamily="18" charset="-120"/>
              </a:rPr>
              <a:t>Frequency and channels</a:t>
            </a:r>
          </a:p>
          <a:p>
            <a:pPr lvl="1">
              <a:buFont typeface="Wingdings" pitchFamily="2" charset="2"/>
              <a:buChar char="§"/>
            </a:pPr>
            <a:r>
              <a:rPr lang="en-US" altLang="zh-TW" sz="2400" dirty="0" smtClean="0">
                <a:ea typeface="新細明體" pitchFamily="18" charset="-120"/>
              </a:rPr>
              <a:t>Cognitive radio</a:t>
            </a:r>
          </a:p>
          <a:p>
            <a:pPr lvl="1">
              <a:buFont typeface="Wingdings" pitchFamily="2" charset="2"/>
              <a:buChar char="§"/>
            </a:pPr>
            <a:r>
              <a:rPr lang="en-US" altLang="zh-TW" sz="2400" dirty="0" smtClean="0">
                <a:ea typeface="新細明體" pitchFamily="18" charset="-120"/>
              </a:rPr>
              <a:t>Multi-channel assignment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0" y="635000"/>
            <a:ext cx="4724400" cy="1117600"/>
          </a:xfrm>
        </p:spPr>
        <p:txBody>
          <a:bodyPr/>
          <a:lstStyle/>
          <a:p>
            <a:r>
              <a:rPr lang="en-US" sz="3600" b="1" dirty="0" smtClean="0"/>
              <a:t>Signal Encoding Techniques</a:t>
            </a:r>
            <a:endParaRPr lang="en-GB" sz="3600" b="1" dirty="0"/>
          </a:p>
        </p:txBody>
      </p:sp>
      <p:sp>
        <p:nvSpPr>
          <p:cNvPr id="3" name="Content Placeholder 2"/>
          <p:cNvSpPr>
            <a:spLocks noGrp="1"/>
          </p:cNvSpPr>
          <p:nvPr>
            <p:ph idx="1"/>
          </p:nvPr>
        </p:nvSpPr>
        <p:spPr>
          <a:xfrm>
            <a:off x="549275" y="1841501"/>
            <a:ext cx="8042276" cy="4152899"/>
          </a:xfrm>
        </p:spPr>
        <p:txBody>
          <a:bodyPr>
            <a:normAutofit fontScale="92500" lnSpcReduction="10000"/>
          </a:bodyPr>
          <a:lstStyle/>
          <a:p>
            <a:r>
              <a:rPr lang="en-US" dirty="0" smtClean="0"/>
              <a:t>To send (digital) bits using only (analog) signals is called modulation</a:t>
            </a:r>
          </a:p>
          <a:p>
            <a:pPr lvl="1">
              <a:lnSpc>
                <a:spcPct val="90000"/>
              </a:lnSpc>
              <a:buFont typeface="Wingdings" pitchFamily="2" charset="2"/>
              <a:buChar char="§"/>
            </a:pPr>
            <a:r>
              <a:rPr lang="en-US" dirty="0" smtClean="0"/>
              <a:t>Digital Data, Analog Signals </a:t>
            </a:r>
            <a:r>
              <a:rPr lang="en-US" b="1" dirty="0" smtClean="0"/>
              <a:t>[</a:t>
            </a:r>
            <a:r>
              <a:rPr lang="en-US" sz="2600" b="1" dirty="0" smtClean="0">
                <a:solidFill>
                  <a:schemeClr val="accent1"/>
                </a:solidFill>
              </a:rPr>
              <a:t>modem</a:t>
            </a:r>
            <a:r>
              <a:rPr lang="en-US" b="1" dirty="0" smtClean="0"/>
              <a:t>]</a:t>
            </a:r>
          </a:p>
          <a:p>
            <a:pPr>
              <a:lnSpc>
                <a:spcPct val="90000"/>
              </a:lnSpc>
            </a:pPr>
            <a:r>
              <a:rPr lang="en-US" dirty="0" smtClean="0"/>
              <a:t>Digital Data, Digital Signals </a:t>
            </a:r>
            <a:r>
              <a:rPr lang="en-US" b="1" dirty="0" smtClean="0"/>
              <a:t>[</a:t>
            </a:r>
            <a:r>
              <a:rPr lang="en-US" sz="2800" b="1" dirty="0" smtClean="0">
                <a:solidFill>
                  <a:schemeClr val="accent1"/>
                </a:solidFill>
              </a:rPr>
              <a:t>wired LAN</a:t>
            </a:r>
            <a:r>
              <a:rPr lang="en-US" b="1" dirty="0" smtClean="0"/>
              <a:t>]</a:t>
            </a:r>
            <a:endParaRPr lang="en-US" dirty="0" smtClean="0"/>
          </a:p>
          <a:p>
            <a:pPr>
              <a:lnSpc>
                <a:spcPct val="90000"/>
              </a:lnSpc>
            </a:pPr>
            <a:r>
              <a:rPr lang="en-US" dirty="0" smtClean="0"/>
              <a:t>Analog Data, Digital Signals </a:t>
            </a:r>
            <a:r>
              <a:rPr lang="en-US" b="1" dirty="0" smtClean="0"/>
              <a:t>[</a:t>
            </a:r>
            <a:r>
              <a:rPr lang="en-US" sz="2800" b="1" dirty="0" smtClean="0">
                <a:solidFill>
                  <a:schemeClr val="accent1"/>
                </a:solidFill>
              </a:rPr>
              <a:t>codec</a:t>
            </a:r>
            <a:r>
              <a:rPr lang="en-US" b="1" dirty="0" smtClean="0"/>
              <a:t>]</a:t>
            </a:r>
          </a:p>
          <a:p>
            <a:pPr lvl="1">
              <a:lnSpc>
                <a:spcPct val="90000"/>
              </a:lnSpc>
            </a:pPr>
            <a:r>
              <a:rPr lang="en-US" dirty="0" smtClean="0"/>
              <a:t>Frequency Division Multiplexing (FDM)</a:t>
            </a:r>
          </a:p>
          <a:p>
            <a:pPr lvl="1">
              <a:lnSpc>
                <a:spcPct val="90000"/>
              </a:lnSpc>
            </a:pPr>
            <a:r>
              <a:rPr lang="en-US" dirty="0" smtClean="0"/>
              <a:t>Wave Division Multiplexing (WDM) </a:t>
            </a:r>
            <a:r>
              <a:rPr lang="en-US" sz="3200" b="1" dirty="0" smtClean="0"/>
              <a:t>[</a:t>
            </a:r>
            <a:r>
              <a:rPr lang="en-US" b="1" dirty="0" smtClean="0">
                <a:solidFill>
                  <a:schemeClr val="accent1"/>
                </a:solidFill>
              </a:rPr>
              <a:t>fiber</a:t>
            </a:r>
            <a:r>
              <a:rPr lang="en-US" sz="3200" b="1" dirty="0" smtClean="0"/>
              <a:t>]</a:t>
            </a:r>
            <a:endParaRPr lang="en-US" sz="3200" dirty="0" smtClean="0"/>
          </a:p>
          <a:p>
            <a:pPr lvl="1">
              <a:lnSpc>
                <a:spcPct val="90000"/>
              </a:lnSpc>
            </a:pPr>
            <a:r>
              <a:rPr lang="en-US" dirty="0" smtClean="0"/>
              <a:t>Time Division Multiplexing (TDM)</a:t>
            </a:r>
          </a:p>
          <a:p>
            <a:pPr lvl="1">
              <a:lnSpc>
                <a:spcPct val="90000"/>
              </a:lnSpc>
            </a:pPr>
            <a:r>
              <a:rPr lang="en-US" dirty="0" smtClean="0"/>
              <a:t>Pulse Code Modulation (PCM) </a:t>
            </a:r>
            <a:r>
              <a:rPr lang="en-US" sz="3200" b="1" dirty="0" smtClean="0"/>
              <a:t>[</a:t>
            </a:r>
            <a:r>
              <a:rPr lang="en-US" b="1" dirty="0" smtClean="0">
                <a:solidFill>
                  <a:schemeClr val="accent1"/>
                </a:solidFill>
              </a:rPr>
              <a:t>T1</a:t>
            </a:r>
            <a:r>
              <a:rPr lang="en-US" sz="3200" b="1" dirty="0" smtClean="0"/>
              <a:t>]</a:t>
            </a:r>
            <a:endParaRPr lang="en-US" sz="3200" dirty="0" smtClean="0"/>
          </a:p>
          <a:p>
            <a:pPr lvl="1">
              <a:lnSpc>
                <a:spcPct val="90000"/>
              </a:lnSpc>
            </a:pPr>
            <a:r>
              <a:rPr lang="en-US" dirty="0" smtClean="0"/>
              <a:t>Delta Modulation</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0" y="441045"/>
            <a:ext cx="6121399" cy="1336956"/>
          </a:xfrm>
        </p:spPr>
        <p:txBody>
          <a:bodyPr/>
          <a:lstStyle/>
          <a:p>
            <a:r>
              <a:rPr lang="en-US" sz="3600" b="1" dirty="0" smtClean="0"/>
              <a:t>Factors Used to Compare</a:t>
            </a:r>
            <a:br>
              <a:rPr lang="en-US" sz="3600" b="1" dirty="0" smtClean="0"/>
            </a:br>
            <a:r>
              <a:rPr lang="en-US" sz="3600" b="1" dirty="0" smtClean="0"/>
              <a:t>Encoding Schemes</a:t>
            </a:r>
            <a:endParaRPr lang="en-GB" sz="3600" b="1" dirty="0"/>
          </a:p>
        </p:txBody>
      </p:sp>
      <p:sp>
        <p:nvSpPr>
          <p:cNvPr id="3" name="Content Placeholder 2"/>
          <p:cNvSpPr>
            <a:spLocks noGrp="1"/>
          </p:cNvSpPr>
          <p:nvPr>
            <p:ph idx="1"/>
          </p:nvPr>
        </p:nvSpPr>
        <p:spPr>
          <a:xfrm>
            <a:off x="549275" y="1752601"/>
            <a:ext cx="8042276" cy="4343400"/>
          </a:xfrm>
        </p:spPr>
        <p:txBody>
          <a:bodyPr>
            <a:normAutofit fontScale="85000" lnSpcReduction="20000"/>
          </a:bodyPr>
          <a:lstStyle/>
          <a:p>
            <a:pPr>
              <a:lnSpc>
                <a:spcPct val="90000"/>
              </a:lnSpc>
            </a:pPr>
            <a:r>
              <a:rPr lang="en-US" sz="2800" dirty="0" smtClean="0"/>
              <a:t>Signal spectrum</a:t>
            </a:r>
          </a:p>
          <a:p>
            <a:pPr lvl="1">
              <a:lnSpc>
                <a:spcPct val="90000"/>
              </a:lnSpc>
              <a:buFont typeface="Wingdings" pitchFamily="2" charset="2"/>
              <a:buChar char="§"/>
            </a:pPr>
            <a:r>
              <a:rPr lang="en-US" sz="2400" dirty="0" smtClean="0"/>
              <a:t>With lack of high-frequency components, less bandwidth required</a:t>
            </a:r>
          </a:p>
          <a:p>
            <a:pPr lvl="1">
              <a:lnSpc>
                <a:spcPct val="90000"/>
              </a:lnSpc>
              <a:buFont typeface="Wingdings" pitchFamily="2" charset="2"/>
              <a:buChar char="§"/>
            </a:pPr>
            <a:r>
              <a:rPr lang="en-US" sz="2400" dirty="0" smtClean="0"/>
              <a:t>With no dc component, ac coupling via transformer possible</a:t>
            </a:r>
          </a:p>
          <a:p>
            <a:pPr lvl="1">
              <a:lnSpc>
                <a:spcPct val="90000"/>
              </a:lnSpc>
              <a:buFont typeface="Wingdings" pitchFamily="2" charset="2"/>
              <a:buChar char="§"/>
            </a:pPr>
            <a:r>
              <a:rPr lang="en-US" sz="2400" dirty="0" smtClean="0"/>
              <a:t>Transfer function of a channel is worse near band edges</a:t>
            </a:r>
          </a:p>
          <a:p>
            <a:pPr>
              <a:lnSpc>
                <a:spcPct val="90000"/>
              </a:lnSpc>
            </a:pPr>
            <a:r>
              <a:rPr lang="en-US" sz="2800" dirty="0" smtClean="0"/>
              <a:t>Clocking</a:t>
            </a:r>
          </a:p>
          <a:p>
            <a:pPr lvl="1">
              <a:lnSpc>
                <a:spcPct val="90000"/>
              </a:lnSpc>
              <a:buFont typeface="Wingdings" pitchFamily="2" charset="2"/>
              <a:buChar char="§"/>
            </a:pPr>
            <a:r>
              <a:rPr lang="en-US" sz="2400" dirty="0" smtClean="0"/>
              <a:t>Ease of determining beginning and end of each bit position</a:t>
            </a:r>
          </a:p>
          <a:p>
            <a:r>
              <a:rPr lang="en-US" sz="2800" dirty="0" smtClean="0"/>
              <a:t>Signal interference and noise immunity</a:t>
            </a:r>
          </a:p>
          <a:p>
            <a:pPr lvl="1">
              <a:buFont typeface="Wingdings" pitchFamily="2" charset="2"/>
              <a:buChar char="§"/>
            </a:pPr>
            <a:r>
              <a:rPr lang="en-US" sz="2400" dirty="0" smtClean="0"/>
              <a:t>Performance in the presence of noise</a:t>
            </a:r>
          </a:p>
          <a:p>
            <a:r>
              <a:rPr lang="en-US" sz="2800" dirty="0" smtClean="0"/>
              <a:t>Cost and complexity</a:t>
            </a:r>
          </a:p>
          <a:p>
            <a:pPr lvl="1">
              <a:buFont typeface="Wingdings" pitchFamily="2" charset="2"/>
              <a:buChar char="§"/>
            </a:pPr>
            <a:r>
              <a:rPr lang="en-US" sz="2400" dirty="0" smtClean="0"/>
              <a:t>The higher the signal rate to achieve a given data rate, the greater the cost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775" y="263245"/>
            <a:ext cx="5559425" cy="1336956"/>
          </a:xfrm>
        </p:spPr>
        <p:txBody>
          <a:bodyPr/>
          <a:lstStyle/>
          <a:p>
            <a:r>
              <a:rPr lang="en-US" sz="3600" b="1" dirty="0" smtClean="0"/>
              <a:t>Basic Encoding Techniques</a:t>
            </a:r>
            <a:endParaRPr lang="en-GB" sz="3600" b="1" dirty="0"/>
          </a:p>
        </p:txBody>
      </p:sp>
      <p:sp>
        <p:nvSpPr>
          <p:cNvPr id="3" name="Content Placeholder 2"/>
          <p:cNvSpPr>
            <a:spLocks noGrp="1"/>
          </p:cNvSpPr>
          <p:nvPr>
            <p:ph idx="1"/>
          </p:nvPr>
        </p:nvSpPr>
        <p:spPr>
          <a:xfrm>
            <a:off x="257175" y="1642324"/>
            <a:ext cx="5775325" cy="4343400"/>
          </a:xfrm>
        </p:spPr>
        <p:txBody>
          <a:bodyPr/>
          <a:lstStyle/>
          <a:p>
            <a:r>
              <a:rPr lang="en-US" dirty="0" smtClean="0"/>
              <a:t>Digital data to analog signal</a:t>
            </a:r>
          </a:p>
          <a:p>
            <a:pPr lvl="1">
              <a:buFont typeface="Wingdings" pitchFamily="2" charset="2"/>
              <a:buChar char="§"/>
            </a:pPr>
            <a:r>
              <a:rPr lang="en-US" dirty="0" smtClean="0"/>
              <a:t>Amplitude-shift keying (ASK)</a:t>
            </a:r>
          </a:p>
          <a:p>
            <a:pPr lvl="2">
              <a:buFont typeface="Courier New" pitchFamily="49" charset="0"/>
              <a:buChar char="o"/>
            </a:pPr>
            <a:r>
              <a:rPr lang="en-US" dirty="0" smtClean="0"/>
              <a:t>Amplitude difference of carrier frequency</a:t>
            </a:r>
          </a:p>
          <a:p>
            <a:pPr lvl="1">
              <a:buFont typeface="Wingdings" pitchFamily="2" charset="2"/>
              <a:buChar char="§"/>
            </a:pPr>
            <a:r>
              <a:rPr lang="en-US" dirty="0" smtClean="0"/>
              <a:t>Frequency-shift keying (FSK)</a:t>
            </a:r>
          </a:p>
          <a:p>
            <a:pPr lvl="2">
              <a:buFont typeface="Courier New" pitchFamily="49" charset="0"/>
              <a:buChar char="o"/>
            </a:pPr>
            <a:r>
              <a:rPr lang="en-US" dirty="0" smtClean="0"/>
              <a:t>Frequency difference near carrier frequency</a:t>
            </a:r>
          </a:p>
          <a:p>
            <a:pPr lvl="1">
              <a:buFont typeface="Wingdings" pitchFamily="2" charset="2"/>
              <a:buChar char="§"/>
            </a:pPr>
            <a:r>
              <a:rPr lang="en-US" dirty="0" smtClean="0"/>
              <a:t>Phase-shift keying (PSK)</a:t>
            </a:r>
          </a:p>
          <a:p>
            <a:pPr lvl="2">
              <a:buFont typeface="Courier New" pitchFamily="49" charset="0"/>
              <a:buChar char="o"/>
            </a:pPr>
            <a:r>
              <a:rPr lang="en-US" dirty="0" smtClean="0"/>
              <a:t>Phase of carrier signal shifted</a:t>
            </a:r>
            <a:endParaRPr lang="en-US" dirty="0"/>
          </a:p>
        </p:txBody>
      </p:sp>
      <p:pic>
        <p:nvPicPr>
          <p:cNvPr id="4" name="Picture 5"/>
          <p:cNvPicPr>
            <a:picLocks noChangeAspect="1" noChangeArrowheads="1"/>
          </p:cNvPicPr>
          <p:nvPr/>
        </p:nvPicPr>
        <p:blipFill>
          <a:blip r:embed="rId3" cstate="print"/>
          <a:srcRect b="6604"/>
          <a:stretch>
            <a:fillRect/>
          </a:stretch>
        </p:blipFill>
        <p:spPr bwMode="auto">
          <a:xfrm>
            <a:off x="5486400" y="2912324"/>
            <a:ext cx="3657600" cy="30734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8582" y="593538"/>
            <a:ext cx="5559425" cy="710606"/>
          </a:xfrm>
        </p:spPr>
        <p:txBody>
          <a:bodyPr/>
          <a:lstStyle/>
          <a:p>
            <a:r>
              <a:rPr lang="en-GB" sz="3600" b="1" dirty="0" smtClean="0"/>
              <a:t>Modulation techniques</a:t>
            </a:r>
            <a:endParaRPr lang="en-GB" sz="3600" b="1" dirty="0"/>
          </a:p>
        </p:txBody>
      </p:sp>
      <p:sp>
        <p:nvSpPr>
          <p:cNvPr id="3" name="Content Placeholder 2"/>
          <p:cNvSpPr>
            <a:spLocks noGrp="1"/>
          </p:cNvSpPr>
          <p:nvPr>
            <p:ph idx="1"/>
          </p:nvPr>
        </p:nvSpPr>
        <p:spPr/>
        <p:txBody>
          <a:bodyPr/>
          <a:lstStyle/>
          <a:p>
            <a:r>
              <a:rPr lang="en-GB" dirty="0" err="1" smtClean="0"/>
              <a:t>Quadrature</a:t>
            </a:r>
            <a:r>
              <a:rPr lang="en-GB" dirty="0" smtClean="0"/>
              <a:t> Amplitude Modulation (QAM)</a:t>
            </a:r>
          </a:p>
          <a:p>
            <a:r>
              <a:rPr lang="en-US" dirty="0" smtClean="0"/>
              <a:t>Analog data to analog signal</a:t>
            </a:r>
          </a:p>
          <a:p>
            <a:pPr lvl="1"/>
            <a:r>
              <a:rPr lang="en-US" dirty="0" smtClean="0"/>
              <a:t>Amplitude modulation (AM)</a:t>
            </a:r>
          </a:p>
          <a:p>
            <a:pPr lvl="1"/>
            <a:r>
              <a:rPr lang="en-US" dirty="0" smtClean="0"/>
              <a:t>Angle modulation</a:t>
            </a:r>
          </a:p>
          <a:p>
            <a:pPr lvl="2"/>
            <a:r>
              <a:rPr lang="en-US" dirty="0" smtClean="0"/>
              <a:t>Frequency modulation (FM)</a:t>
            </a:r>
          </a:p>
          <a:p>
            <a:pPr lvl="2"/>
            <a:r>
              <a:rPr lang="en-US" dirty="0" smtClean="0"/>
              <a:t>Phase modulation (PM)</a:t>
            </a:r>
          </a:p>
          <a:p>
            <a:r>
              <a:rPr lang="en-US" dirty="0" smtClean="0"/>
              <a:t>Analog data to digital signal</a:t>
            </a:r>
          </a:p>
          <a:p>
            <a:pPr lvl="1"/>
            <a:r>
              <a:rPr lang="en-US" dirty="0" smtClean="0"/>
              <a:t>Pulse code modulation (PCM)</a:t>
            </a:r>
          </a:p>
          <a:p>
            <a:pPr lvl="1"/>
            <a:r>
              <a:rPr lang="en-US" dirty="0" smtClean="0"/>
              <a:t>Delta modulation (DM)</a:t>
            </a:r>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Spread Spectrum</a:t>
            </a:r>
            <a:endParaRPr lang="en-GB" dirty="0"/>
          </a:p>
        </p:txBody>
      </p:sp>
      <p:pic>
        <p:nvPicPr>
          <p:cNvPr id="4" name="Picture 5"/>
          <p:cNvPicPr>
            <a:picLocks noChangeAspect="1" noChangeArrowheads="1"/>
          </p:cNvPicPr>
          <p:nvPr/>
        </p:nvPicPr>
        <p:blipFill>
          <a:blip r:embed="rId2" cstate="print"/>
          <a:srcRect b="15675"/>
          <a:stretch>
            <a:fillRect/>
          </a:stretch>
        </p:blipFill>
        <p:spPr bwMode="auto">
          <a:xfrm>
            <a:off x="0" y="2336800"/>
            <a:ext cx="9144000" cy="3441700"/>
          </a:xfrm>
          <a:prstGeom prst="rect">
            <a:avLst/>
          </a:prstGeom>
          <a:noFill/>
          <a:ln w="9525">
            <a:noFill/>
            <a:miter lim="800000"/>
            <a:headEnd/>
            <a:tailEnd/>
          </a:ln>
          <a:effectLst/>
        </p:spPr>
      </p:pic>
      <p:sp>
        <p:nvSpPr>
          <p:cNvPr id="5" name="TextBox 4"/>
          <p:cNvSpPr txBox="1"/>
          <p:nvPr/>
        </p:nvSpPr>
        <p:spPr>
          <a:xfrm>
            <a:off x="549275" y="1967468"/>
            <a:ext cx="8442325" cy="369332"/>
          </a:xfrm>
          <a:prstGeom prst="rect">
            <a:avLst/>
          </a:prstGeom>
          <a:noFill/>
        </p:spPr>
        <p:txBody>
          <a:bodyPr wrap="square" rtlCol="0">
            <a:spAutoFit/>
          </a:bodyPr>
          <a:lstStyle/>
          <a:p>
            <a:r>
              <a:rPr lang="en-GB" dirty="0" smtClean="0"/>
              <a:t>General model of spread spectrum digital communication system</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300" y="196475"/>
            <a:ext cx="4927600" cy="1492625"/>
          </a:xfrm>
        </p:spPr>
        <p:txBody>
          <a:bodyPr/>
          <a:lstStyle/>
          <a:p>
            <a:r>
              <a:rPr lang="en-US" sz="3600" b="1" dirty="0" smtClean="0"/>
              <a:t>Frequency Hoping Spread Spectrum (FHSS)</a:t>
            </a:r>
            <a:endParaRPr lang="en-GB" sz="3600" b="1" dirty="0"/>
          </a:p>
        </p:txBody>
      </p:sp>
      <p:sp>
        <p:nvSpPr>
          <p:cNvPr id="3" name="Content Placeholder 2"/>
          <p:cNvSpPr>
            <a:spLocks noGrp="1"/>
          </p:cNvSpPr>
          <p:nvPr>
            <p:ph idx="1"/>
          </p:nvPr>
        </p:nvSpPr>
        <p:spPr>
          <a:xfrm>
            <a:off x="549275" y="1866901"/>
            <a:ext cx="8042276" cy="4152899"/>
          </a:xfrm>
        </p:spPr>
        <p:txBody>
          <a:bodyPr>
            <a:normAutofit fontScale="62500" lnSpcReduction="20000"/>
          </a:bodyPr>
          <a:lstStyle/>
          <a:p>
            <a:pPr>
              <a:lnSpc>
                <a:spcPct val="90000"/>
              </a:lnSpc>
            </a:pPr>
            <a:r>
              <a:rPr lang="en-US" sz="2800" dirty="0" smtClean="0"/>
              <a:t>Signal is broadcast over seemingly random series of radio frequencies</a:t>
            </a:r>
          </a:p>
          <a:p>
            <a:pPr lvl="1">
              <a:lnSpc>
                <a:spcPct val="90000"/>
              </a:lnSpc>
              <a:buFont typeface="Wingdings" pitchFamily="2" charset="2"/>
              <a:buChar char="§"/>
            </a:pPr>
            <a:r>
              <a:rPr lang="en-US" sz="2400" dirty="0" smtClean="0"/>
              <a:t>A number of channels allocated for the FH signal</a:t>
            </a:r>
          </a:p>
          <a:p>
            <a:pPr lvl="1">
              <a:lnSpc>
                <a:spcPct val="90000"/>
              </a:lnSpc>
              <a:buFont typeface="Wingdings" pitchFamily="2" charset="2"/>
              <a:buChar char="§"/>
            </a:pPr>
            <a:r>
              <a:rPr lang="en-US" sz="2400" dirty="0" smtClean="0"/>
              <a:t>Width of each channel corresponds to bandwidth of input signal</a:t>
            </a:r>
          </a:p>
          <a:p>
            <a:pPr>
              <a:lnSpc>
                <a:spcPct val="90000"/>
              </a:lnSpc>
            </a:pPr>
            <a:r>
              <a:rPr lang="en-US" sz="2800" dirty="0" smtClean="0"/>
              <a:t>Signal hops from frequency to frequency at fixed intervals</a:t>
            </a:r>
          </a:p>
          <a:p>
            <a:pPr lvl="1">
              <a:lnSpc>
                <a:spcPct val="90000"/>
              </a:lnSpc>
              <a:buFont typeface="Wingdings" pitchFamily="2" charset="2"/>
              <a:buChar char="§"/>
            </a:pPr>
            <a:r>
              <a:rPr lang="en-US" sz="2400" dirty="0" smtClean="0"/>
              <a:t>Transmitter operates in one channel at a time</a:t>
            </a:r>
          </a:p>
          <a:p>
            <a:pPr lvl="1">
              <a:lnSpc>
                <a:spcPct val="90000"/>
              </a:lnSpc>
              <a:buFont typeface="Wingdings" pitchFamily="2" charset="2"/>
              <a:buChar char="§"/>
            </a:pPr>
            <a:r>
              <a:rPr lang="en-US" sz="2400" dirty="0" smtClean="0"/>
              <a:t>Bits are transmitted using some encoding scheme</a:t>
            </a:r>
          </a:p>
          <a:p>
            <a:pPr lvl="1">
              <a:lnSpc>
                <a:spcPct val="90000"/>
              </a:lnSpc>
              <a:buFont typeface="Wingdings" pitchFamily="2" charset="2"/>
              <a:buChar char="§"/>
            </a:pPr>
            <a:r>
              <a:rPr lang="en-US" sz="2400" dirty="0" smtClean="0"/>
              <a:t>At each successive interval, a new carrier frequency is selected</a:t>
            </a:r>
          </a:p>
          <a:p>
            <a:r>
              <a:rPr lang="en-US" sz="2800" dirty="0" smtClean="0"/>
              <a:t>Channel sequence dictated by spreading code</a:t>
            </a:r>
          </a:p>
          <a:p>
            <a:r>
              <a:rPr lang="en-US" sz="2800" dirty="0" smtClean="0"/>
              <a:t>Receiver, hopping between frequencies in synchronization with transmitter, picks up message</a:t>
            </a:r>
          </a:p>
          <a:p>
            <a:r>
              <a:rPr lang="en-US" sz="2800" dirty="0" smtClean="0"/>
              <a:t>Advantages</a:t>
            </a:r>
          </a:p>
          <a:p>
            <a:pPr lvl="1">
              <a:buFont typeface="Wingdings" pitchFamily="2" charset="2"/>
              <a:buChar char="§"/>
            </a:pPr>
            <a:r>
              <a:rPr lang="en-US" sz="2400" dirty="0" smtClean="0"/>
              <a:t>Eavesdroppers hear only unintelligible blips</a:t>
            </a:r>
          </a:p>
          <a:p>
            <a:pPr lvl="1">
              <a:buFont typeface="Wingdings" pitchFamily="2" charset="2"/>
              <a:buChar char="§"/>
            </a:pPr>
            <a:r>
              <a:rPr lang="en-US" sz="2400" dirty="0" smtClean="0"/>
              <a:t>Attempts to jam signal on one frequency succeed only at knocking out a few bits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7300" y="129707"/>
            <a:ext cx="4432300" cy="1492625"/>
          </a:xfrm>
        </p:spPr>
        <p:txBody>
          <a:bodyPr/>
          <a:lstStyle/>
          <a:p>
            <a:r>
              <a:rPr lang="en-US" sz="3600" b="1" dirty="0" smtClean="0"/>
              <a:t>Frequency Hoping Spread Spectrum (FHSS)</a:t>
            </a:r>
            <a:endParaRPr lang="en-GB" sz="3600" dirty="0"/>
          </a:p>
        </p:txBody>
      </p:sp>
      <p:sp>
        <p:nvSpPr>
          <p:cNvPr id="3" name="Content Placeholder 2"/>
          <p:cNvSpPr>
            <a:spLocks noGrp="1"/>
          </p:cNvSpPr>
          <p:nvPr>
            <p:ph idx="1"/>
          </p:nvPr>
        </p:nvSpPr>
        <p:spPr/>
        <p:txBody>
          <a:bodyPr/>
          <a:lstStyle/>
          <a:p>
            <a:endParaRPr lang="en-GB"/>
          </a:p>
        </p:txBody>
      </p:sp>
      <p:pic>
        <p:nvPicPr>
          <p:cNvPr id="18434" name="Picture 2"/>
          <p:cNvPicPr>
            <a:picLocks noChangeAspect="1" noChangeArrowheads="1"/>
          </p:cNvPicPr>
          <p:nvPr/>
        </p:nvPicPr>
        <p:blipFill>
          <a:blip r:embed="rId2" cstate="print"/>
          <a:srcRect/>
          <a:stretch>
            <a:fillRect/>
          </a:stretch>
        </p:blipFill>
        <p:spPr bwMode="auto">
          <a:xfrm>
            <a:off x="1155701" y="1508032"/>
            <a:ext cx="6845300" cy="4489642"/>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875" y="419100"/>
            <a:ext cx="5521325" cy="1336956"/>
          </a:xfrm>
        </p:spPr>
        <p:txBody>
          <a:bodyPr/>
          <a:lstStyle/>
          <a:p>
            <a:r>
              <a:rPr lang="en-US" sz="3600" b="1" dirty="0" smtClean="0"/>
              <a:t>Direct Sequence Spread Spectrum (DSSS)</a:t>
            </a:r>
            <a:endParaRPr lang="en-GB" sz="3600" b="1" dirty="0"/>
          </a:p>
        </p:txBody>
      </p:sp>
      <p:sp>
        <p:nvSpPr>
          <p:cNvPr id="3" name="Content Placeholder 2"/>
          <p:cNvSpPr>
            <a:spLocks noGrp="1"/>
          </p:cNvSpPr>
          <p:nvPr>
            <p:ph idx="1"/>
          </p:nvPr>
        </p:nvSpPr>
        <p:spPr>
          <a:xfrm>
            <a:off x="549275" y="1756055"/>
            <a:ext cx="8042276" cy="4301845"/>
          </a:xfrm>
        </p:spPr>
        <p:txBody>
          <a:bodyPr/>
          <a:lstStyle/>
          <a:p>
            <a:r>
              <a:rPr lang="en-US" sz="2800" dirty="0" smtClean="0"/>
              <a:t>Each bit in original signal is represented by multiple bits in the transmitted signal</a:t>
            </a:r>
          </a:p>
          <a:p>
            <a:r>
              <a:rPr lang="en-US" sz="2800" dirty="0" smtClean="0"/>
              <a:t>Spreading code spreads signal across a wider frequency band </a:t>
            </a:r>
          </a:p>
          <a:p>
            <a:pPr lvl="1">
              <a:buFont typeface="Wingdings" pitchFamily="2" charset="2"/>
              <a:buChar char="§"/>
            </a:pPr>
            <a:r>
              <a:rPr lang="en-US" sz="2400" dirty="0" smtClean="0"/>
              <a:t>Spread is in direct proportion to number of bits used</a:t>
            </a:r>
          </a:p>
          <a:p>
            <a:r>
              <a:rPr lang="en-US" sz="2800" dirty="0" smtClean="0"/>
              <a:t>One technique combines digital information stream with the spreading code bit stream using exclusive-OR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875" y="381000"/>
            <a:ext cx="5546725" cy="1308101"/>
          </a:xfrm>
        </p:spPr>
        <p:txBody>
          <a:bodyPr/>
          <a:lstStyle/>
          <a:p>
            <a:r>
              <a:rPr lang="en-US" sz="3600" b="1" dirty="0" smtClean="0"/>
              <a:t>Direct Sequence Spread Spectrum (DSSS)</a:t>
            </a:r>
            <a:endParaRPr lang="en-GB" sz="3600" dirty="0"/>
          </a:p>
        </p:txBody>
      </p:sp>
      <p:sp>
        <p:nvSpPr>
          <p:cNvPr id="3" name="Content Placeholder 2"/>
          <p:cNvSpPr>
            <a:spLocks noGrp="1"/>
          </p:cNvSpPr>
          <p:nvPr>
            <p:ph idx="1"/>
          </p:nvPr>
        </p:nvSpPr>
        <p:spPr/>
        <p:txBody>
          <a:bodyPr/>
          <a:lstStyle/>
          <a:p>
            <a:endParaRPr lang="en-GB" dirty="0"/>
          </a:p>
        </p:txBody>
      </p:sp>
      <p:pic>
        <p:nvPicPr>
          <p:cNvPr id="17410" name="Picture 2"/>
          <p:cNvPicPr>
            <a:picLocks noChangeAspect="1" noChangeArrowheads="1"/>
          </p:cNvPicPr>
          <p:nvPr/>
        </p:nvPicPr>
        <p:blipFill>
          <a:blip r:embed="rId2" cstate="print"/>
          <a:srcRect/>
          <a:stretch>
            <a:fillRect/>
          </a:stretch>
        </p:blipFill>
        <p:spPr bwMode="auto">
          <a:xfrm>
            <a:off x="1181100" y="1672727"/>
            <a:ext cx="6565900" cy="435977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675" y="774699"/>
            <a:ext cx="5597525" cy="1117601"/>
          </a:xfrm>
        </p:spPr>
        <p:txBody>
          <a:bodyPr/>
          <a:lstStyle/>
          <a:p>
            <a:r>
              <a:rPr lang="en-US" sz="3600" b="1" dirty="0" smtClean="0"/>
              <a:t>Code-Division Multiple Access (CDMA)</a:t>
            </a:r>
            <a:endParaRPr lang="en-GB" sz="3600" b="1" dirty="0"/>
          </a:p>
        </p:txBody>
      </p:sp>
      <p:sp>
        <p:nvSpPr>
          <p:cNvPr id="3" name="Content Placeholder 2"/>
          <p:cNvSpPr>
            <a:spLocks noGrp="1"/>
          </p:cNvSpPr>
          <p:nvPr>
            <p:ph idx="1"/>
          </p:nvPr>
        </p:nvSpPr>
        <p:spPr>
          <a:xfrm>
            <a:off x="549275" y="2019301"/>
            <a:ext cx="8042276" cy="3898899"/>
          </a:xfrm>
        </p:spPr>
        <p:txBody>
          <a:bodyPr/>
          <a:lstStyle/>
          <a:p>
            <a:r>
              <a:rPr lang="en-US" dirty="0" smtClean="0"/>
              <a:t>Basic Principles of CDMA</a:t>
            </a:r>
          </a:p>
          <a:p>
            <a:pPr lvl="1"/>
            <a:r>
              <a:rPr lang="en-US" i="1" dirty="0" smtClean="0"/>
              <a:t>D</a:t>
            </a:r>
            <a:r>
              <a:rPr lang="en-US" dirty="0" smtClean="0"/>
              <a:t> = rate of data signal</a:t>
            </a:r>
          </a:p>
          <a:p>
            <a:pPr lvl="1"/>
            <a:r>
              <a:rPr lang="en-US" dirty="0" smtClean="0"/>
              <a:t>Break each bit into </a:t>
            </a:r>
            <a:r>
              <a:rPr lang="en-US" i="1" dirty="0" smtClean="0"/>
              <a:t>k</a:t>
            </a:r>
            <a:r>
              <a:rPr lang="en-US" dirty="0" smtClean="0"/>
              <a:t> </a:t>
            </a:r>
            <a:r>
              <a:rPr lang="en-US" i="1" dirty="0" smtClean="0"/>
              <a:t>chips</a:t>
            </a:r>
          </a:p>
          <a:p>
            <a:pPr lvl="2"/>
            <a:r>
              <a:rPr lang="en-US" dirty="0" smtClean="0"/>
              <a:t>Chips are a user-specific fixed pattern </a:t>
            </a:r>
          </a:p>
          <a:p>
            <a:pPr lvl="1"/>
            <a:r>
              <a:rPr lang="en-US" dirty="0" smtClean="0"/>
              <a:t>Chip data rate of new channel = </a:t>
            </a:r>
            <a:r>
              <a:rPr lang="en-US" i="1" dirty="0" err="1" smtClean="0"/>
              <a:t>kD</a:t>
            </a:r>
            <a:endParaRPr lang="en-US" i="1" dirty="0" smtClean="0"/>
          </a:p>
          <a:p>
            <a:r>
              <a:rPr lang="en-US" dirty="0" smtClean="0"/>
              <a:t>CDMA shares the channel by giving users a code</a:t>
            </a:r>
          </a:p>
          <a:p>
            <a:pPr lvl="1"/>
            <a:r>
              <a:rPr lang="en-US" dirty="0" smtClean="0"/>
              <a:t>Codes are orthogonal; can be sent at the same time</a:t>
            </a:r>
          </a:p>
          <a:p>
            <a:pPr lvl="1"/>
            <a:r>
              <a:rPr lang="en-US" dirty="0" smtClean="0"/>
              <a:t>Widely used as part of 3G networks</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075" y="390245"/>
            <a:ext cx="5559425" cy="1336956"/>
          </a:xfrm>
        </p:spPr>
        <p:txBody>
          <a:bodyPr/>
          <a:lstStyle/>
          <a:p>
            <a:r>
              <a:rPr lang="en-US" sz="3600" b="1" dirty="0" smtClean="0"/>
              <a:t>Categories of Spreading Sequences</a:t>
            </a:r>
            <a:endParaRPr lang="en-GB" sz="3600" b="1" dirty="0"/>
          </a:p>
        </p:txBody>
      </p:sp>
      <p:sp>
        <p:nvSpPr>
          <p:cNvPr id="3" name="Content Placeholder 2"/>
          <p:cNvSpPr>
            <a:spLocks noGrp="1"/>
          </p:cNvSpPr>
          <p:nvPr>
            <p:ph idx="1"/>
          </p:nvPr>
        </p:nvSpPr>
        <p:spPr>
          <a:xfrm>
            <a:off x="549275" y="1816099"/>
            <a:ext cx="8042276" cy="4127501"/>
          </a:xfrm>
        </p:spPr>
        <p:txBody>
          <a:bodyPr>
            <a:normAutofit fontScale="92500" lnSpcReduction="20000"/>
          </a:bodyPr>
          <a:lstStyle/>
          <a:p>
            <a:pPr>
              <a:lnSpc>
                <a:spcPct val="90000"/>
              </a:lnSpc>
            </a:pPr>
            <a:r>
              <a:rPr lang="en-US" sz="2800" dirty="0" smtClean="0"/>
              <a:t>Spreading Sequence Categories </a:t>
            </a:r>
          </a:p>
          <a:p>
            <a:pPr lvl="1">
              <a:lnSpc>
                <a:spcPct val="90000"/>
              </a:lnSpc>
              <a:buFont typeface="Wingdings" pitchFamily="2" charset="2"/>
              <a:buChar char="§"/>
            </a:pPr>
            <a:r>
              <a:rPr lang="en-US" sz="2400" dirty="0" smtClean="0"/>
              <a:t>PN sequences</a:t>
            </a:r>
          </a:p>
          <a:p>
            <a:pPr lvl="1">
              <a:lnSpc>
                <a:spcPct val="90000"/>
              </a:lnSpc>
              <a:buFont typeface="Wingdings" pitchFamily="2" charset="2"/>
              <a:buChar char="§"/>
            </a:pPr>
            <a:r>
              <a:rPr lang="en-US" sz="2400" dirty="0" smtClean="0"/>
              <a:t>Orthogonal codes</a:t>
            </a:r>
          </a:p>
          <a:p>
            <a:pPr>
              <a:lnSpc>
                <a:spcPct val="90000"/>
              </a:lnSpc>
            </a:pPr>
            <a:r>
              <a:rPr lang="en-US" sz="2800" dirty="0" smtClean="0"/>
              <a:t>For FHSS systems</a:t>
            </a:r>
          </a:p>
          <a:p>
            <a:pPr lvl="1">
              <a:lnSpc>
                <a:spcPct val="90000"/>
              </a:lnSpc>
              <a:buFont typeface="Wingdings" pitchFamily="2" charset="2"/>
              <a:buChar char="§"/>
            </a:pPr>
            <a:r>
              <a:rPr lang="en-US" sz="2400" dirty="0" smtClean="0"/>
              <a:t>PN sequences most common</a:t>
            </a:r>
          </a:p>
          <a:p>
            <a:pPr>
              <a:lnSpc>
                <a:spcPct val="90000"/>
              </a:lnSpc>
            </a:pPr>
            <a:r>
              <a:rPr lang="en-US" sz="2800" dirty="0" smtClean="0"/>
              <a:t>For DSSS systems not employing CDMA</a:t>
            </a:r>
          </a:p>
          <a:p>
            <a:pPr lvl="1">
              <a:lnSpc>
                <a:spcPct val="90000"/>
              </a:lnSpc>
              <a:buFont typeface="Wingdings" pitchFamily="2" charset="2"/>
              <a:buChar char="§"/>
            </a:pPr>
            <a:r>
              <a:rPr lang="en-US" sz="2400" dirty="0" smtClean="0"/>
              <a:t>PN sequences most common</a:t>
            </a:r>
          </a:p>
          <a:p>
            <a:pPr>
              <a:lnSpc>
                <a:spcPct val="90000"/>
              </a:lnSpc>
            </a:pPr>
            <a:r>
              <a:rPr lang="en-US" sz="2800" dirty="0" smtClean="0"/>
              <a:t>For DSSS CDMA systems</a:t>
            </a:r>
          </a:p>
          <a:p>
            <a:pPr lvl="1">
              <a:lnSpc>
                <a:spcPct val="90000"/>
              </a:lnSpc>
              <a:buFont typeface="Wingdings" pitchFamily="2" charset="2"/>
              <a:buChar char="§"/>
            </a:pPr>
            <a:r>
              <a:rPr lang="en-US" sz="2400" dirty="0" smtClean="0"/>
              <a:t>PN sequences</a:t>
            </a:r>
          </a:p>
          <a:p>
            <a:pPr lvl="1">
              <a:lnSpc>
                <a:spcPct val="90000"/>
              </a:lnSpc>
              <a:buFont typeface="Wingdings" pitchFamily="2" charset="2"/>
              <a:buChar char="§"/>
            </a:pPr>
            <a:r>
              <a:rPr lang="en-US" sz="2400" dirty="0" smtClean="0"/>
              <a:t>Orthogonal codes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575" y="491845"/>
            <a:ext cx="5495925" cy="1336956"/>
          </a:xfrm>
        </p:spPr>
        <p:txBody>
          <a:bodyPr/>
          <a:lstStyle/>
          <a:p>
            <a:r>
              <a:rPr lang="en-US" sz="3600" b="1" dirty="0" smtClean="0"/>
              <a:t>Digital Modulation and Multiplexing</a:t>
            </a:r>
            <a:endParaRPr lang="en-GB" sz="3600" b="1" dirty="0"/>
          </a:p>
        </p:txBody>
      </p:sp>
      <p:sp>
        <p:nvSpPr>
          <p:cNvPr id="3" name="Content Placeholder 2"/>
          <p:cNvSpPr>
            <a:spLocks noGrp="1"/>
          </p:cNvSpPr>
          <p:nvPr>
            <p:ph idx="1"/>
          </p:nvPr>
        </p:nvSpPr>
        <p:spPr>
          <a:xfrm>
            <a:off x="549275" y="2095499"/>
            <a:ext cx="8042276" cy="3848101"/>
          </a:xfrm>
        </p:spPr>
        <p:txBody>
          <a:bodyPr/>
          <a:lstStyle/>
          <a:p>
            <a:pPr>
              <a:spcAft>
                <a:spcPts val="1800"/>
              </a:spcAft>
            </a:pPr>
            <a:r>
              <a:rPr lang="en-US" u="sng" dirty="0" smtClean="0"/>
              <a:t>Modulation</a:t>
            </a:r>
            <a:r>
              <a:rPr lang="en-US" dirty="0" smtClean="0"/>
              <a:t> schemes send bits as signals; </a:t>
            </a:r>
            <a:r>
              <a:rPr lang="en-US" u="sng" dirty="0" smtClean="0"/>
              <a:t>multiplexing</a:t>
            </a:r>
            <a:r>
              <a:rPr lang="en-US" dirty="0" smtClean="0"/>
              <a:t> schemes share a channel among users.</a:t>
            </a:r>
          </a:p>
          <a:p>
            <a:pPr lvl="1"/>
            <a:r>
              <a:rPr lang="en-US" dirty="0" smtClean="0"/>
              <a:t>Baseband Transmission </a:t>
            </a:r>
            <a:r>
              <a:rPr lang="en-US" dirty="0" smtClean="0">
                <a:solidFill>
                  <a:srgbClr val="0000FF"/>
                </a:solidFill>
              </a:rPr>
              <a:t>»</a:t>
            </a:r>
            <a:endParaRPr lang="en-US" dirty="0" smtClean="0"/>
          </a:p>
          <a:p>
            <a:pPr lvl="1"/>
            <a:r>
              <a:rPr lang="en-US" dirty="0" err="1" smtClean="0"/>
              <a:t>Passband</a:t>
            </a:r>
            <a:r>
              <a:rPr lang="en-US" dirty="0" smtClean="0"/>
              <a:t> Transmission </a:t>
            </a:r>
            <a:r>
              <a:rPr lang="en-US" dirty="0" smtClean="0">
                <a:solidFill>
                  <a:srgbClr val="0000FF"/>
                </a:solidFill>
              </a:rPr>
              <a:t>»</a:t>
            </a:r>
            <a:endParaRPr lang="en-US" dirty="0" smtClean="0"/>
          </a:p>
          <a:p>
            <a:pPr lvl="1"/>
            <a:r>
              <a:rPr lang="en-US" dirty="0" smtClean="0"/>
              <a:t>Frequency Division Multiplexing </a:t>
            </a:r>
            <a:r>
              <a:rPr lang="en-US" dirty="0" smtClean="0">
                <a:solidFill>
                  <a:srgbClr val="0000FF"/>
                </a:solidFill>
              </a:rPr>
              <a:t>»</a:t>
            </a:r>
            <a:endParaRPr lang="en-US" dirty="0" smtClean="0"/>
          </a:p>
          <a:p>
            <a:pPr lvl="1"/>
            <a:r>
              <a:rPr lang="en-US" dirty="0" smtClean="0"/>
              <a:t>Time Division Multiplexing </a:t>
            </a:r>
            <a:r>
              <a:rPr lang="en-US" dirty="0" smtClean="0">
                <a:solidFill>
                  <a:srgbClr val="0000FF"/>
                </a:solidFill>
              </a:rPr>
              <a:t>»</a:t>
            </a:r>
            <a:endParaRPr lang="en-US" dirty="0" smtClean="0"/>
          </a:p>
          <a:p>
            <a:pPr lvl="1"/>
            <a:r>
              <a:rPr lang="en-US" dirty="0" smtClean="0"/>
              <a:t>Code Division Multiple Access </a:t>
            </a:r>
            <a:r>
              <a:rPr lang="en-US" dirty="0" smtClean="0">
                <a:solidFill>
                  <a:srgbClr val="0000FF"/>
                </a:solidFill>
              </a:rPr>
              <a:t>»</a:t>
            </a:r>
          </a:p>
          <a:p>
            <a:pPr lvl="1"/>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675" y="107576"/>
            <a:ext cx="5483225" cy="1060824"/>
          </a:xfrm>
        </p:spPr>
        <p:txBody>
          <a:bodyPr/>
          <a:lstStyle/>
          <a:p>
            <a:r>
              <a:rPr lang="en-US" sz="3600" b="1" dirty="0" smtClean="0"/>
              <a:t>Multiplexing</a:t>
            </a:r>
            <a:endParaRPr lang="en-GB" sz="3600" b="1" dirty="0"/>
          </a:p>
        </p:txBody>
      </p:sp>
      <p:sp>
        <p:nvSpPr>
          <p:cNvPr id="4" name="Rectangle 2"/>
          <p:cNvSpPr txBox="1">
            <a:spLocks noChangeArrowheads="1"/>
          </p:cNvSpPr>
          <p:nvPr/>
        </p:nvSpPr>
        <p:spPr>
          <a:xfrm>
            <a:off x="368300" y="1511300"/>
            <a:ext cx="4483100" cy="4525963"/>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Multiplexing in 4 dimensions</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space (</a:t>
            </a:r>
            <a:r>
              <a:rPr kumimoji="0" lang="en-US" sz="2200" b="0"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s</a:t>
            </a:r>
            <a:r>
              <a:rPr kumimoji="0" lang="en-US" sz="2200" b="0" i="0" u="none" strike="noStrike" kern="1200" cap="none" spc="0" normalizeH="0" baseline="-25000" noProof="0" dirty="0" err="1" smtClean="0">
                <a:ln>
                  <a:noFill/>
                </a:ln>
                <a:solidFill>
                  <a:schemeClr val="tx1">
                    <a:lumMod val="65000"/>
                    <a:lumOff val="35000"/>
                  </a:schemeClr>
                </a:solidFill>
                <a:effectLst/>
                <a:uLnTx/>
                <a:uFillTx/>
                <a:latin typeface="+mn-lt"/>
                <a:ea typeface="+mn-ea"/>
                <a:cs typeface="+mn-cs"/>
              </a:rPr>
              <a:t>i</a:t>
            </a: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time (t)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frequency (f)</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code (c)</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Goal: multiple use </a:t>
            </a:r>
            <a:b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b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of a shared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Important: guard spaces needed!</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grpSp>
        <p:nvGrpSpPr>
          <p:cNvPr id="33" name="Group 32"/>
          <p:cNvGrpSpPr/>
          <p:nvPr/>
        </p:nvGrpSpPr>
        <p:grpSpPr>
          <a:xfrm>
            <a:off x="5029199" y="1511300"/>
            <a:ext cx="3922713" cy="4279900"/>
            <a:chOff x="4708525" y="822325"/>
            <a:chExt cx="4243388" cy="4968875"/>
          </a:xfrm>
        </p:grpSpPr>
        <p:sp>
          <p:nvSpPr>
            <p:cNvPr id="5" name="Oval 3"/>
            <p:cNvSpPr>
              <a:spLocks noChangeArrowheads="1"/>
            </p:cNvSpPr>
            <p:nvPr/>
          </p:nvSpPr>
          <p:spPr bwMode="auto">
            <a:xfrm>
              <a:off x="6858000" y="2819400"/>
              <a:ext cx="1371600" cy="1371600"/>
            </a:xfrm>
            <a:prstGeom prst="ellipse">
              <a:avLst/>
            </a:prstGeom>
            <a:solidFill>
              <a:schemeClr val="accent1"/>
            </a:solidFill>
            <a:ln w="9525">
              <a:solidFill>
                <a:schemeClr val="tx1"/>
              </a:solidFill>
              <a:round/>
              <a:headEnd/>
              <a:tailEnd/>
            </a:ln>
            <a:effectLst/>
          </p:spPr>
          <p:txBody>
            <a:bodyPr wrap="none" anchor="ctr"/>
            <a:lstStyle/>
            <a:p>
              <a:pPr eaLnBrk="0" hangingPunct="0"/>
              <a:r>
                <a:rPr lang="en-US" sz="1600"/>
                <a:t>s</a:t>
              </a:r>
              <a:r>
                <a:rPr lang="en-US" sz="1600" baseline="-25000"/>
                <a:t>2</a:t>
              </a:r>
              <a:endParaRPr lang="en-US" sz="1600"/>
            </a:p>
          </p:txBody>
        </p:sp>
        <p:sp>
          <p:nvSpPr>
            <p:cNvPr id="6" name="Oval 4"/>
            <p:cNvSpPr>
              <a:spLocks noChangeArrowheads="1"/>
            </p:cNvSpPr>
            <p:nvPr/>
          </p:nvSpPr>
          <p:spPr bwMode="auto">
            <a:xfrm>
              <a:off x="5867400" y="4419600"/>
              <a:ext cx="1371600" cy="1371600"/>
            </a:xfrm>
            <a:prstGeom prst="ellipse">
              <a:avLst/>
            </a:prstGeom>
            <a:solidFill>
              <a:srgbClr val="FF6699"/>
            </a:solidFill>
            <a:ln w="9525">
              <a:solidFill>
                <a:schemeClr val="tx1"/>
              </a:solidFill>
              <a:round/>
              <a:headEnd/>
              <a:tailEnd/>
            </a:ln>
            <a:effectLst/>
          </p:spPr>
          <p:txBody>
            <a:bodyPr wrap="none" anchor="ctr"/>
            <a:lstStyle/>
            <a:p>
              <a:pPr eaLnBrk="0" hangingPunct="0"/>
              <a:r>
                <a:rPr lang="en-US" sz="1600"/>
                <a:t>s</a:t>
              </a:r>
              <a:r>
                <a:rPr lang="en-US" sz="1600" baseline="-25000"/>
                <a:t>3</a:t>
              </a:r>
              <a:endParaRPr lang="en-US" sz="1600"/>
            </a:p>
          </p:txBody>
        </p:sp>
        <p:sp>
          <p:nvSpPr>
            <p:cNvPr id="7" name="Oval 5"/>
            <p:cNvSpPr>
              <a:spLocks noChangeArrowheads="1"/>
            </p:cNvSpPr>
            <p:nvPr/>
          </p:nvSpPr>
          <p:spPr bwMode="auto">
            <a:xfrm>
              <a:off x="4724400" y="2438400"/>
              <a:ext cx="1371600" cy="1371600"/>
            </a:xfrm>
            <a:prstGeom prst="ellipse">
              <a:avLst/>
            </a:prstGeom>
            <a:solidFill>
              <a:srgbClr val="DADAF6"/>
            </a:solidFill>
            <a:ln w="9525">
              <a:solidFill>
                <a:schemeClr val="tx1"/>
              </a:solidFill>
              <a:round/>
              <a:headEnd/>
              <a:tailEnd/>
            </a:ln>
            <a:effectLst/>
          </p:spPr>
          <p:txBody>
            <a:bodyPr wrap="none" anchor="ctr"/>
            <a:lstStyle/>
            <a:p>
              <a:pPr eaLnBrk="0" hangingPunct="0"/>
              <a:r>
                <a:rPr lang="en-US" sz="1600"/>
                <a:t>s</a:t>
              </a:r>
              <a:r>
                <a:rPr lang="en-US" sz="1600" baseline="-25000"/>
                <a:t>1</a:t>
              </a:r>
              <a:endParaRPr lang="en-US" sz="1600"/>
            </a:p>
          </p:txBody>
        </p:sp>
        <p:sp>
          <p:nvSpPr>
            <p:cNvPr id="8" name="Line 7"/>
            <p:cNvSpPr>
              <a:spLocks noChangeShapeType="1"/>
            </p:cNvSpPr>
            <p:nvPr/>
          </p:nvSpPr>
          <p:spPr bwMode="auto">
            <a:xfrm flipV="1">
              <a:off x="5410200" y="2501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9" name="Line 8"/>
            <p:cNvSpPr>
              <a:spLocks noChangeShapeType="1"/>
            </p:cNvSpPr>
            <p:nvPr/>
          </p:nvSpPr>
          <p:spPr bwMode="auto">
            <a:xfrm>
              <a:off x="5410200" y="1997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10" name="Line 9"/>
            <p:cNvSpPr>
              <a:spLocks noChangeShapeType="1"/>
            </p:cNvSpPr>
            <p:nvPr/>
          </p:nvSpPr>
          <p:spPr bwMode="auto">
            <a:xfrm>
              <a:off x="5410200" y="3124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11" name="Text Box 10"/>
            <p:cNvSpPr txBox="1">
              <a:spLocks noChangeArrowheads="1"/>
            </p:cNvSpPr>
            <p:nvPr/>
          </p:nvSpPr>
          <p:spPr bwMode="auto">
            <a:xfrm>
              <a:off x="6577013" y="3124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12" name="Text Box 11"/>
            <p:cNvSpPr txBox="1">
              <a:spLocks noChangeArrowheads="1"/>
            </p:cNvSpPr>
            <p:nvPr/>
          </p:nvSpPr>
          <p:spPr bwMode="auto">
            <a:xfrm>
              <a:off x="6062663" y="2219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13" name="Text Box 12"/>
            <p:cNvSpPr txBox="1">
              <a:spLocks noChangeArrowheads="1"/>
            </p:cNvSpPr>
            <p:nvPr/>
          </p:nvSpPr>
          <p:spPr bwMode="auto">
            <a:xfrm>
              <a:off x="5148263" y="1838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14" name="AutoShape 13"/>
            <p:cNvSpPr>
              <a:spLocks noChangeArrowheads="1"/>
            </p:cNvSpPr>
            <p:nvPr/>
          </p:nvSpPr>
          <p:spPr bwMode="auto">
            <a:xfrm>
              <a:off x="5638800" y="1143000"/>
              <a:ext cx="457200" cy="488950"/>
            </a:xfrm>
            <a:prstGeom prst="cube">
              <a:avLst>
                <a:gd name="adj" fmla="val 25000"/>
              </a:avLst>
            </a:prstGeom>
            <a:solidFill>
              <a:schemeClr val="accent1"/>
            </a:solidFill>
            <a:ln w="9525">
              <a:solidFill>
                <a:schemeClr val="tx1"/>
              </a:solidFill>
              <a:miter lim="800000"/>
              <a:headEnd/>
              <a:tailEnd/>
            </a:ln>
            <a:effectLst/>
          </p:spPr>
          <p:txBody>
            <a:bodyPr wrap="none" anchor="ctr"/>
            <a:lstStyle/>
            <a:p>
              <a:pPr algn="ctr" eaLnBrk="0" hangingPunct="0"/>
              <a:r>
                <a:rPr lang="en-US" sz="1600"/>
                <a:t>k</a:t>
              </a:r>
              <a:r>
                <a:rPr lang="en-US" sz="1600" baseline="-25000"/>
                <a:t>2</a:t>
              </a:r>
              <a:endParaRPr lang="en-US" sz="1600"/>
            </a:p>
          </p:txBody>
        </p:sp>
        <p:sp>
          <p:nvSpPr>
            <p:cNvPr id="15" name="AutoShape 14"/>
            <p:cNvSpPr>
              <a:spLocks noChangeArrowheads="1"/>
            </p:cNvSpPr>
            <p:nvPr/>
          </p:nvSpPr>
          <p:spPr bwMode="auto">
            <a:xfrm>
              <a:off x="6248400" y="1143000"/>
              <a:ext cx="457200" cy="488950"/>
            </a:xfrm>
            <a:prstGeom prst="cube">
              <a:avLst>
                <a:gd name="adj" fmla="val 25000"/>
              </a:avLst>
            </a:prstGeom>
            <a:solidFill>
              <a:srgbClr val="FF6699"/>
            </a:solidFill>
            <a:ln w="9525">
              <a:solidFill>
                <a:schemeClr val="tx1"/>
              </a:solidFill>
              <a:miter lim="800000"/>
              <a:headEnd/>
              <a:tailEnd/>
            </a:ln>
            <a:effectLst/>
          </p:spPr>
          <p:txBody>
            <a:bodyPr wrap="none" anchor="ctr"/>
            <a:lstStyle/>
            <a:p>
              <a:pPr algn="ctr" eaLnBrk="0" hangingPunct="0"/>
              <a:r>
                <a:rPr lang="en-US" sz="1600"/>
                <a:t>k</a:t>
              </a:r>
              <a:r>
                <a:rPr lang="en-US" sz="1600" baseline="-25000"/>
                <a:t>3</a:t>
              </a:r>
              <a:endParaRPr lang="en-US" sz="1600"/>
            </a:p>
          </p:txBody>
        </p:sp>
        <p:sp>
          <p:nvSpPr>
            <p:cNvPr id="16" name="AutoShape 15"/>
            <p:cNvSpPr>
              <a:spLocks noChangeArrowheads="1"/>
            </p:cNvSpPr>
            <p:nvPr/>
          </p:nvSpPr>
          <p:spPr bwMode="auto">
            <a:xfrm>
              <a:off x="6858000" y="1143000"/>
              <a:ext cx="457200" cy="488950"/>
            </a:xfrm>
            <a:prstGeom prst="cube">
              <a:avLst>
                <a:gd name="adj" fmla="val 25000"/>
              </a:avLst>
            </a:prstGeom>
            <a:solidFill>
              <a:srgbClr val="FFFF66"/>
            </a:solidFill>
            <a:ln w="9525">
              <a:solidFill>
                <a:schemeClr val="tx1"/>
              </a:solidFill>
              <a:miter lim="800000"/>
              <a:headEnd/>
              <a:tailEnd/>
            </a:ln>
            <a:effectLst/>
          </p:spPr>
          <p:txBody>
            <a:bodyPr wrap="none" anchor="ctr"/>
            <a:lstStyle/>
            <a:p>
              <a:pPr algn="ctr" eaLnBrk="0" hangingPunct="0"/>
              <a:r>
                <a:rPr lang="en-US" sz="1600"/>
                <a:t>k</a:t>
              </a:r>
              <a:r>
                <a:rPr lang="en-US" sz="1600" baseline="-25000"/>
                <a:t>4</a:t>
              </a:r>
              <a:endParaRPr lang="en-US" sz="1600"/>
            </a:p>
          </p:txBody>
        </p:sp>
        <p:sp>
          <p:nvSpPr>
            <p:cNvPr id="17" name="AutoShape 16"/>
            <p:cNvSpPr>
              <a:spLocks noChangeArrowheads="1"/>
            </p:cNvSpPr>
            <p:nvPr/>
          </p:nvSpPr>
          <p:spPr bwMode="auto">
            <a:xfrm>
              <a:off x="7467600" y="1143000"/>
              <a:ext cx="457200" cy="488950"/>
            </a:xfrm>
            <a:prstGeom prst="cube">
              <a:avLst>
                <a:gd name="adj" fmla="val 25000"/>
              </a:avLst>
            </a:prstGeom>
            <a:solidFill>
              <a:schemeClr val="accent2"/>
            </a:solidFill>
            <a:ln w="9525">
              <a:solidFill>
                <a:schemeClr val="tx1"/>
              </a:solidFill>
              <a:miter lim="800000"/>
              <a:headEnd/>
              <a:tailEnd/>
            </a:ln>
            <a:effectLst/>
          </p:spPr>
          <p:txBody>
            <a:bodyPr wrap="none" anchor="ctr"/>
            <a:lstStyle/>
            <a:p>
              <a:pPr algn="ctr" eaLnBrk="0" hangingPunct="0"/>
              <a:r>
                <a:rPr lang="en-US" sz="1600"/>
                <a:t>k</a:t>
              </a:r>
              <a:r>
                <a:rPr lang="en-US" sz="1600" baseline="-25000"/>
                <a:t>5</a:t>
              </a:r>
              <a:endParaRPr lang="en-US" sz="1600"/>
            </a:p>
          </p:txBody>
        </p:sp>
        <p:sp>
          <p:nvSpPr>
            <p:cNvPr id="18" name="AutoShape 17"/>
            <p:cNvSpPr>
              <a:spLocks noChangeArrowheads="1"/>
            </p:cNvSpPr>
            <p:nvPr/>
          </p:nvSpPr>
          <p:spPr bwMode="auto">
            <a:xfrm>
              <a:off x="8077200" y="1143000"/>
              <a:ext cx="457200" cy="488950"/>
            </a:xfrm>
            <a:prstGeom prst="cube">
              <a:avLst>
                <a:gd name="adj" fmla="val 25000"/>
              </a:avLst>
            </a:prstGeom>
            <a:solidFill>
              <a:srgbClr val="FF00FF"/>
            </a:solidFill>
            <a:ln w="9525">
              <a:solidFill>
                <a:schemeClr val="tx1"/>
              </a:solidFill>
              <a:miter lim="800000"/>
              <a:headEnd/>
              <a:tailEnd/>
            </a:ln>
            <a:effectLst/>
          </p:spPr>
          <p:txBody>
            <a:bodyPr wrap="none" anchor="ctr"/>
            <a:lstStyle/>
            <a:p>
              <a:pPr algn="ctr" eaLnBrk="0" hangingPunct="0"/>
              <a:r>
                <a:rPr lang="en-US" sz="1600"/>
                <a:t>k</a:t>
              </a:r>
              <a:r>
                <a:rPr lang="en-US" sz="1600" baseline="-25000"/>
                <a:t>6</a:t>
              </a:r>
              <a:endParaRPr lang="en-US" sz="1600"/>
            </a:p>
          </p:txBody>
        </p:sp>
        <p:sp>
          <p:nvSpPr>
            <p:cNvPr id="19" name="AutoShape 18"/>
            <p:cNvSpPr>
              <a:spLocks noChangeArrowheads="1"/>
            </p:cNvSpPr>
            <p:nvPr/>
          </p:nvSpPr>
          <p:spPr bwMode="auto">
            <a:xfrm>
              <a:off x="5029200" y="1143000"/>
              <a:ext cx="457200" cy="488950"/>
            </a:xfrm>
            <a:prstGeom prst="cube">
              <a:avLst>
                <a:gd name="adj" fmla="val 25000"/>
              </a:avLst>
            </a:prstGeom>
            <a:solidFill>
              <a:srgbClr val="DADAF6"/>
            </a:solidFill>
            <a:ln w="9525">
              <a:solidFill>
                <a:schemeClr val="tx1"/>
              </a:solidFill>
              <a:miter lim="800000"/>
              <a:headEnd/>
              <a:tailEnd/>
            </a:ln>
            <a:effectLst/>
          </p:spPr>
          <p:txBody>
            <a:bodyPr wrap="none" anchor="ctr"/>
            <a:lstStyle/>
            <a:p>
              <a:pPr algn="ctr" eaLnBrk="0" hangingPunct="0"/>
              <a:r>
                <a:rPr lang="en-US" sz="1600" dirty="0"/>
                <a:t>k</a:t>
              </a:r>
              <a:r>
                <a:rPr lang="en-US" sz="1600" baseline="-25000" dirty="0"/>
                <a:t>1</a:t>
              </a:r>
              <a:endParaRPr lang="en-US" sz="1600" dirty="0"/>
            </a:p>
          </p:txBody>
        </p:sp>
        <p:sp>
          <p:nvSpPr>
            <p:cNvPr id="20" name="Line 19"/>
            <p:cNvSpPr>
              <a:spLocks noChangeShapeType="1"/>
            </p:cNvSpPr>
            <p:nvPr/>
          </p:nvSpPr>
          <p:spPr bwMode="auto">
            <a:xfrm flipV="1">
              <a:off x="7543800" y="2882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1" name="Line 20"/>
            <p:cNvSpPr>
              <a:spLocks noChangeShapeType="1"/>
            </p:cNvSpPr>
            <p:nvPr/>
          </p:nvSpPr>
          <p:spPr bwMode="auto">
            <a:xfrm>
              <a:off x="7543800" y="2378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2" name="Line 21"/>
            <p:cNvSpPr>
              <a:spLocks noChangeShapeType="1"/>
            </p:cNvSpPr>
            <p:nvPr/>
          </p:nvSpPr>
          <p:spPr bwMode="auto">
            <a:xfrm>
              <a:off x="7543800" y="3505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2"/>
            <p:cNvSpPr txBox="1">
              <a:spLocks noChangeArrowheads="1"/>
            </p:cNvSpPr>
            <p:nvPr/>
          </p:nvSpPr>
          <p:spPr bwMode="auto">
            <a:xfrm>
              <a:off x="8710613" y="3505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24" name="Text Box 23"/>
            <p:cNvSpPr txBox="1">
              <a:spLocks noChangeArrowheads="1"/>
            </p:cNvSpPr>
            <p:nvPr/>
          </p:nvSpPr>
          <p:spPr bwMode="auto">
            <a:xfrm>
              <a:off x="8196263" y="2600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25" name="Text Box 24"/>
            <p:cNvSpPr txBox="1">
              <a:spLocks noChangeArrowheads="1"/>
            </p:cNvSpPr>
            <p:nvPr/>
          </p:nvSpPr>
          <p:spPr bwMode="auto">
            <a:xfrm>
              <a:off x="7281863" y="2219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26" name="Line 25"/>
            <p:cNvSpPr>
              <a:spLocks noChangeShapeType="1"/>
            </p:cNvSpPr>
            <p:nvPr/>
          </p:nvSpPr>
          <p:spPr bwMode="auto">
            <a:xfrm flipV="1">
              <a:off x="6553200" y="44831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7" name="Line 26"/>
            <p:cNvSpPr>
              <a:spLocks noChangeShapeType="1"/>
            </p:cNvSpPr>
            <p:nvPr/>
          </p:nvSpPr>
          <p:spPr bwMode="auto">
            <a:xfrm>
              <a:off x="6553200" y="39782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8" name="Line 27"/>
            <p:cNvSpPr>
              <a:spLocks noChangeShapeType="1"/>
            </p:cNvSpPr>
            <p:nvPr/>
          </p:nvSpPr>
          <p:spPr bwMode="auto">
            <a:xfrm>
              <a:off x="6553200" y="51054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9" name="Text Box 28"/>
            <p:cNvSpPr txBox="1">
              <a:spLocks noChangeArrowheads="1"/>
            </p:cNvSpPr>
            <p:nvPr/>
          </p:nvSpPr>
          <p:spPr bwMode="auto">
            <a:xfrm>
              <a:off x="7720013" y="51054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30" name="Text Box 29"/>
            <p:cNvSpPr txBox="1">
              <a:spLocks noChangeArrowheads="1"/>
            </p:cNvSpPr>
            <p:nvPr/>
          </p:nvSpPr>
          <p:spPr bwMode="auto">
            <a:xfrm>
              <a:off x="7205663" y="42005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31" name="Text Box 30"/>
            <p:cNvSpPr txBox="1">
              <a:spLocks noChangeArrowheads="1"/>
            </p:cNvSpPr>
            <p:nvPr/>
          </p:nvSpPr>
          <p:spPr bwMode="auto">
            <a:xfrm>
              <a:off x="6291263" y="38195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32" name="Text Box 31"/>
            <p:cNvSpPr txBox="1">
              <a:spLocks noChangeArrowheads="1"/>
            </p:cNvSpPr>
            <p:nvPr/>
          </p:nvSpPr>
          <p:spPr bwMode="auto">
            <a:xfrm>
              <a:off x="4708525" y="822325"/>
              <a:ext cx="1185863" cy="336550"/>
            </a:xfrm>
            <a:prstGeom prst="rect">
              <a:avLst/>
            </a:prstGeom>
            <a:noFill/>
            <a:ln w="9525">
              <a:noFill/>
              <a:miter lim="800000"/>
              <a:headEnd/>
              <a:tailEnd/>
            </a:ln>
            <a:effectLst/>
          </p:spPr>
          <p:txBody>
            <a:bodyPr wrap="none">
              <a:spAutoFit/>
            </a:bodyPr>
            <a:lstStyle/>
            <a:p>
              <a:pPr eaLnBrk="0" hangingPunct="0"/>
              <a:r>
                <a:rPr lang="en-US" sz="1600"/>
                <a:t>channels k</a:t>
              </a:r>
              <a:r>
                <a:rPr lang="en-US" sz="1600" baseline="-25000"/>
                <a:t>i</a:t>
              </a:r>
              <a:endParaRPr lang="en-US" sz="1600"/>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875" y="508000"/>
            <a:ext cx="5483225" cy="673100"/>
          </a:xfrm>
        </p:spPr>
        <p:txBody>
          <a:bodyPr/>
          <a:lstStyle/>
          <a:p>
            <a:r>
              <a:rPr lang="en-US" sz="3600" b="1" dirty="0" smtClean="0"/>
              <a:t>Frequency multiplex</a:t>
            </a:r>
            <a:endParaRPr lang="en-GB" sz="3600" b="1" dirty="0"/>
          </a:p>
        </p:txBody>
      </p:sp>
      <p:sp>
        <p:nvSpPr>
          <p:cNvPr id="3" name="Content Placeholder 2"/>
          <p:cNvSpPr>
            <a:spLocks noGrp="1"/>
          </p:cNvSpPr>
          <p:nvPr>
            <p:ph idx="1"/>
          </p:nvPr>
        </p:nvSpPr>
        <p:spPr>
          <a:xfrm>
            <a:off x="549275" y="1371600"/>
            <a:ext cx="8042276" cy="4572001"/>
          </a:xfrm>
        </p:spPr>
        <p:txBody>
          <a:bodyPr>
            <a:normAutofit fontScale="92500" lnSpcReduction="20000"/>
          </a:bodyPr>
          <a:lstStyle/>
          <a:p>
            <a:r>
              <a:rPr lang="en-US" dirty="0" smtClean="0"/>
              <a:t>Separation of the whole spectrum into smaller frequency bands</a:t>
            </a:r>
          </a:p>
          <a:p>
            <a:r>
              <a:rPr lang="en-US" dirty="0" smtClean="0"/>
              <a:t>A channel gets a certain band of the spectrum for the whole time</a:t>
            </a:r>
          </a:p>
          <a:p>
            <a:r>
              <a:rPr lang="en-US" dirty="0" smtClean="0"/>
              <a:t>Advantages:</a:t>
            </a:r>
          </a:p>
          <a:p>
            <a:pPr lvl="1">
              <a:buFont typeface="Wingdings" pitchFamily="2" charset="2"/>
              <a:buChar char="§"/>
            </a:pPr>
            <a:r>
              <a:rPr lang="en-US" dirty="0" smtClean="0"/>
              <a:t>no dynamic coordination necessary</a:t>
            </a:r>
          </a:p>
          <a:p>
            <a:pPr lvl="1">
              <a:buFont typeface="Wingdings" pitchFamily="2" charset="2"/>
              <a:buChar char="§"/>
            </a:pPr>
            <a:r>
              <a:rPr lang="en-US" dirty="0" smtClean="0"/>
              <a:t>works also for analog signals</a:t>
            </a:r>
          </a:p>
          <a:p>
            <a:r>
              <a:rPr lang="en-US" dirty="0" smtClean="0"/>
              <a:t>Disadvantages:</a:t>
            </a:r>
          </a:p>
          <a:p>
            <a:pPr lvl="1">
              <a:buFont typeface="Wingdings" pitchFamily="2" charset="2"/>
              <a:buChar char="§"/>
            </a:pPr>
            <a:r>
              <a:rPr lang="en-US" dirty="0" smtClean="0"/>
              <a:t>waste of bandwidth </a:t>
            </a:r>
            <a:br>
              <a:rPr lang="en-US" dirty="0" smtClean="0"/>
            </a:br>
            <a:r>
              <a:rPr lang="en-US" dirty="0" smtClean="0"/>
              <a:t>if the traffic is </a:t>
            </a:r>
            <a:br>
              <a:rPr lang="en-US" dirty="0" smtClean="0"/>
            </a:br>
            <a:r>
              <a:rPr lang="en-US" dirty="0" smtClean="0"/>
              <a:t>distributed unevenly</a:t>
            </a:r>
          </a:p>
          <a:p>
            <a:pPr lvl="1">
              <a:buFont typeface="Wingdings" pitchFamily="2" charset="2"/>
              <a:buChar char="§"/>
            </a:pPr>
            <a:r>
              <a:rPr lang="en-US" dirty="0" smtClean="0"/>
              <a:t>inflexible</a:t>
            </a:r>
          </a:p>
          <a:p>
            <a:pPr lvl="1">
              <a:buFont typeface="Wingdings" pitchFamily="2" charset="2"/>
              <a:buChar char="§"/>
            </a:pPr>
            <a:r>
              <a:rPr lang="en-US" dirty="0" smtClean="0"/>
              <a:t>guard spaces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9575" y="298076"/>
            <a:ext cx="5483225" cy="895724"/>
          </a:xfrm>
        </p:spPr>
        <p:txBody>
          <a:bodyPr/>
          <a:lstStyle/>
          <a:p>
            <a:r>
              <a:rPr lang="en-US" sz="3600" b="1" dirty="0" smtClean="0"/>
              <a:t>Time multiplex</a:t>
            </a:r>
            <a:endParaRPr lang="en-GB" sz="3600" b="1" dirty="0"/>
          </a:p>
        </p:txBody>
      </p:sp>
      <p:sp>
        <p:nvSpPr>
          <p:cNvPr id="3" name="Content Placeholder 2"/>
          <p:cNvSpPr>
            <a:spLocks noGrp="1"/>
          </p:cNvSpPr>
          <p:nvPr>
            <p:ph idx="1"/>
          </p:nvPr>
        </p:nvSpPr>
        <p:spPr>
          <a:xfrm>
            <a:off x="549275" y="1638300"/>
            <a:ext cx="8042276" cy="4305301"/>
          </a:xfrm>
        </p:spPr>
        <p:txBody>
          <a:bodyPr>
            <a:normAutofit/>
          </a:bodyPr>
          <a:lstStyle/>
          <a:p>
            <a:r>
              <a:rPr lang="en-US" dirty="0" smtClean="0"/>
              <a:t>A channel gets the whole spectrum for a certain amount of time</a:t>
            </a:r>
          </a:p>
          <a:p>
            <a:r>
              <a:rPr lang="en-US" dirty="0" smtClean="0"/>
              <a:t>Advantages:</a:t>
            </a:r>
          </a:p>
          <a:p>
            <a:pPr lvl="1">
              <a:buFont typeface="Wingdings" pitchFamily="2" charset="2"/>
              <a:buChar char="§"/>
            </a:pPr>
            <a:r>
              <a:rPr lang="en-US" dirty="0" smtClean="0"/>
              <a:t>only one carrier in the medium at any time</a:t>
            </a:r>
          </a:p>
          <a:p>
            <a:pPr lvl="1">
              <a:buFont typeface="Wingdings" pitchFamily="2" charset="2"/>
              <a:buChar char="§"/>
            </a:pPr>
            <a:r>
              <a:rPr lang="en-US" dirty="0" smtClean="0"/>
              <a:t>throughput high even for many users</a:t>
            </a:r>
          </a:p>
          <a:p>
            <a:r>
              <a:rPr lang="en-US" dirty="0" smtClean="0"/>
              <a:t>Disadvantages:</a:t>
            </a:r>
          </a:p>
          <a:p>
            <a:pPr lvl="1">
              <a:buFont typeface="Wingdings" pitchFamily="2" charset="2"/>
              <a:buChar char="§"/>
            </a:pPr>
            <a:r>
              <a:rPr lang="en-US" dirty="0" smtClean="0"/>
              <a:t>Precise synchronization necessary</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375" y="425076"/>
            <a:ext cx="5508625" cy="1137024"/>
          </a:xfrm>
        </p:spPr>
        <p:txBody>
          <a:bodyPr/>
          <a:lstStyle/>
          <a:p>
            <a:r>
              <a:rPr lang="en-US" sz="3600" b="1" dirty="0" smtClean="0"/>
              <a:t>Time and frequency multiplex</a:t>
            </a:r>
            <a:endParaRPr lang="en-GB" sz="3600" b="1" dirty="0"/>
          </a:p>
        </p:txBody>
      </p:sp>
      <p:sp>
        <p:nvSpPr>
          <p:cNvPr id="3" name="Content Placeholder 2"/>
          <p:cNvSpPr>
            <a:spLocks noGrp="1"/>
          </p:cNvSpPr>
          <p:nvPr>
            <p:ph idx="1"/>
          </p:nvPr>
        </p:nvSpPr>
        <p:spPr>
          <a:xfrm>
            <a:off x="549275" y="1485900"/>
            <a:ext cx="8042276" cy="4546601"/>
          </a:xfrm>
        </p:spPr>
        <p:txBody>
          <a:bodyPr>
            <a:normAutofit fontScale="92500" lnSpcReduction="10000"/>
          </a:bodyPr>
          <a:lstStyle/>
          <a:p>
            <a:r>
              <a:rPr lang="en-US" dirty="0" smtClean="0"/>
              <a:t>Combination of both methods</a:t>
            </a:r>
          </a:p>
          <a:p>
            <a:r>
              <a:rPr lang="en-US" dirty="0" smtClean="0"/>
              <a:t>A channel gets a certain frequency band for a certain amount of time</a:t>
            </a:r>
          </a:p>
          <a:p>
            <a:r>
              <a:rPr lang="en-US" dirty="0" smtClean="0"/>
              <a:t>Example: GSM </a:t>
            </a:r>
          </a:p>
          <a:p>
            <a:r>
              <a:rPr lang="en-US" dirty="0" smtClean="0"/>
              <a:t>Advantages:</a:t>
            </a:r>
          </a:p>
          <a:p>
            <a:pPr lvl="1">
              <a:buFont typeface="Wingdings" pitchFamily="2" charset="2"/>
              <a:buChar char="§"/>
            </a:pPr>
            <a:r>
              <a:rPr lang="en-US" dirty="0" smtClean="0"/>
              <a:t>better protection against  tapping</a:t>
            </a:r>
          </a:p>
          <a:p>
            <a:pPr lvl="1">
              <a:buFont typeface="Wingdings" pitchFamily="2" charset="2"/>
              <a:buChar char="§"/>
            </a:pPr>
            <a:r>
              <a:rPr lang="en-US" dirty="0" smtClean="0"/>
              <a:t>protection against frequency selective interference</a:t>
            </a:r>
          </a:p>
          <a:p>
            <a:pPr lvl="1">
              <a:buFont typeface="Wingdings" pitchFamily="2" charset="2"/>
              <a:buChar char="§"/>
            </a:pPr>
            <a:r>
              <a:rPr lang="en-US" dirty="0" smtClean="0"/>
              <a:t>higher data rates compared to code multiplex</a:t>
            </a:r>
          </a:p>
          <a:p>
            <a:r>
              <a:rPr lang="en-US" dirty="0" smtClean="0"/>
              <a:t>Disadvantage:</a:t>
            </a:r>
          </a:p>
          <a:p>
            <a:pPr lvl="1">
              <a:buFont typeface="Wingdings" pitchFamily="2" charset="2"/>
              <a:buChar char="§"/>
            </a:pPr>
            <a:r>
              <a:rPr lang="en-US" dirty="0" smtClean="0"/>
              <a:t>precise coordination required</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6875" y="196476"/>
            <a:ext cx="5597525" cy="883024"/>
          </a:xfrm>
        </p:spPr>
        <p:txBody>
          <a:bodyPr/>
          <a:lstStyle/>
          <a:p>
            <a:r>
              <a:rPr lang="en-US" sz="3600" b="1" dirty="0" smtClean="0"/>
              <a:t>Code multiplex</a:t>
            </a:r>
            <a:endParaRPr lang="en-GB" sz="3600" b="1" dirty="0"/>
          </a:p>
        </p:txBody>
      </p:sp>
      <p:sp>
        <p:nvSpPr>
          <p:cNvPr id="3" name="Content Placeholder 2"/>
          <p:cNvSpPr>
            <a:spLocks noGrp="1"/>
          </p:cNvSpPr>
          <p:nvPr>
            <p:ph idx="1"/>
          </p:nvPr>
        </p:nvSpPr>
        <p:spPr>
          <a:xfrm>
            <a:off x="549275" y="1244600"/>
            <a:ext cx="8042276" cy="4699001"/>
          </a:xfrm>
        </p:spPr>
        <p:txBody>
          <a:bodyPr>
            <a:normAutofit fontScale="92500" lnSpcReduction="10000"/>
          </a:bodyPr>
          <a:lstStyle/>
          <a:p>
            <a:r>
              <a:rPr lang="en-US" dirty="0" smtClean="0"/>
              <a:t>Each channel has a unique code</a:t>
            </a:r>
          </a:p>
          <a:p>
            <a:r>
              <a:rPr lang="en-US" dirty="0" smtClean="0"/>
              <a:t>All channels use the same spectrum </a:t>
            </a:r>
            <a:br>
              <a:rPr lang="en-US" dirty="0" smtClean="0"/>
            </a:br>
            <a:r>
              <a:rPr lang="en-US" dirty="0" smtClean="0"/>
              <a:t>at the same time</a:t>
            </a:r>
          </a:p>
          <a:p>
            <a:r>
              <a:rPr lang="en-US" dirty="0" smtClean="0"/>
              <a:t>Advantages:</a:t>
            </a:r>
          </a:p>
          <a:p>
            <a:pPr lvl="1">
              <a:buFont typeface="Wingdings" pitchFamily="2" charset="2"/>
              <a:buChar char="§"/>
            </a:pPr>
            <a:r>
              <a:rPr lang="en-US" dirty="0" smtClean="0"/>
              <a:t>bandwidth efficient</a:t>
            </a:r>
          </a:p>
          <a:p>
            <a:pPr lvl="1">
              <a:buFont typeface="Wingdings" pitchFamily="2" charset="2"/>
              <a:buChar char="§"/>
            </a:pPr>
            <a:r>
              <a:rPr lang="en-US" dirty="0" smtClean="0"/>
              <a:t>no coordination and synchronization necessary</a:t>
            </a:r>
          </a:p>
          <a:p>
            <a:pPr lvl="1">
              <a:buFont typeface="Wingdings" pitchFamily="2" charset="2"/>
              <a:buChar char="§"/>
            </a:pPr>
            <a:r>
              <a:rPr lang="en-US" dirty="0" smtClean="0"/>
              <a:t>good protection against interference and tapping</a:t>
            </a:r>
          </a:p>
          <a:p>
            <a:r>
              <a:rPr lang="en-US" dirty="0" smtClean="0"/>
              <a:t>Disadvantages:</a:t>
            </a:r>
          </a:p>
          <a:p>
            <a:pPr lvl="1">
              <a:buFont typeface="Wingdings" pitchFamily="2" charset="2"/>
              <a:buChar char="§"/>
            </a:pPr>
            <a:r>
              <a:rPr lang="en-US" dirty="0" smtClean="0"/>
              <a:t>lower user data rates</a:t>
            </a:r>
          </a:p>
          <a:p>
            <a:pPr lvl="1">
              <a:buFont typeface="Wingdings" pitchFamily="2" charset="2"/>
              <a:buChar char="§"/>
            </a:pPr>
            <a:r>
              <a:rPr lang="en-US" dirty="0" smtClean="0"/>
              <a:t>more complex signal regeneration</a:t>
            </a:r>
          </a:p>
          <a:p>
            <a:r>
              <a:rPr lang="en-US" dirty="0" smtClean="0"/>
              <a:t>Implemented using spread spectrum technology</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375" y="120276"/>
            <a:ext cx="5572125" cy="1336956"/>
          </a:xfrm>
        </p:spPr>
        <p:txBody>
          <a:bodyPr/>
          <a:lstStyle/>
          <a:p>
            <a:r>
              <a:rPr lang="en-US" sz="3600" b="1" dirty="0" smtClean="0"/>
              <a:t>Frequency Division Multiplexing</a:t>
            </a:r>
            <a:endParaRPr lang="en-GB" sz="3600" b="1" dirty="0"/>
          </a:p>
        </p:txBody>
      </p:sp>
      <p:sp>
        <p:nvSpPr>
          <p:cNvPr id="3" name="Content Placeholder 2"/>
          <p:cNvSpPr>
            <a:spLocks noGrp="1"/>
          </p:cNvSpPr>
          <p:nvPr>
            <p:ph idx="1"/>
          </p:nvPr>
        </p:nvSpPr>
        <p:spPr>
          <a:xfrm>
            <a:off x="455756" y="1600200"/>
            <a:ext cx="4340225" cy="4343400"/>
          </a:xfrm>
        </p:spPr>
        <p:txBody>
          <a:bodyPr>
            <a:normAutofit fontScale="85000" lnSpcReduction="20000"/>
          </a:bodyPr>
          <a:lstStyle/>
          <a:p>
            <a:r>
              <a:rPr lang="en-US" dirty="0" smtClean="0"/>
              <a:t>FDM (Frequency Division Multiplexing) shares the channel by placing users on different frequencies:</a:t>
            </a:r>
          </a:p>
          <a:p>
            <a:endParaRPr lang="en-US" dirty="0" smtClean="0"/>
          </a:p>
          <a:p>
            <a:r>
              <a:rPr lang="en-US" dirty="0" smtClean="0"/>
              <a:t>OFDM (Orthogonal FDM) is an efficient FDM technique used for 802.11, 4G cellular and other communications</a:t>
            </a:r>
          </a:p>
          <a:p>
            <a:pPr lvl="1">
              <a:buFont typeface="Wingdings" pitchFamily="2" charset="2"/>
              <a:buChar char="§"/>
            </a:pPr>
            <a:r>
              <a:rPr lang="en-US" dirty="0" smtClean="0"/>
              <a:t>It’s a methods of implementing multicarrier modulation (MCM) using </a:t>
            </a:r>
            <a:r>
              <a:rPr lang="en-US" dirty="0" err="1" smtClean="0"/>
              <a:t>orthogonality</a:t>
            </a:r>
            <a:r>
              <a:rPr lang="en-US" dirty="0" smtClean="0"/>
              <a:t> of the adjacent carriers.</a:t>
            </a:r>
          </a:p>
          <a:p>
            <a:pPr lvl="1">
              <a:buFont typeface="Wingdings" pitchFamily="2" charset="2"/>
              <a:buChar char="§"/>
            </a:pPr>
            <a:r>
              <a:rPr lang="en-US" dirty="0" smtClean="0"/>
              <a:t>Subcarriers are coordinated to be tightly packed</a:t>
            </a:r>
          </a:p>
          <a:p>
            <a:endParaRPr lang="en-GB" dirty="0"/>
          </a:p>
        </p:txBody>
      </p:sp>
      <p:grpSp>
        <p:nvGrpSpPr>
          <p:cNvPr id="4" name="Group 3"/>
          <p:cNvGrpSpPr/>
          <p:nvPr/>
        </p:nvGrpSpPr>
        <p:grpSpPr>
          <a:xfrm>
            <a:off x="4877684" y="1444532"/>
            <a:ext cx="3065090" cy="1968499"/>
            <a:chOff x="1466850" y="2305050"/>
            <a:chExt cx="6862624" cy="3784609"/>
          </a:xfrm>
        </p:grpSpPr>
        <p:pic>
          <p:nvPicPr>
            <p:cNvPr id="5" name="Picture 2"/>
            <p:cNvPicPr>
              <a:picLocks noChangeAspect="1" noChangeArrowheads="1"/>
            </p:cNvPicPr>
            <p:nvPr/>
          </p:nvPicPr>
          <p:blipFill>
            <a:blip r:embed="rId3" cstate="print"/>
            <a:srcRect/>
            <a:stretch>
              <a:fillRect/>
            </a:stretch>
          </p:blipFill>
          <p:spPr bwMode="auto">
            <a:xfrm>
              <a:off x="1466850" y="2305050"/>
              <a:ext cx="6267450" cy="3784609"/>
            </a:xfrm>
            <a:prstGeom prst="rect">
              <a:avLst/>
            </a:prstGeom>
            <a:noFill/>
            <a:ln w="9525">
              <a:noFill/>
              <a:miter lim="800000"/>
              <a:headEnd/>
              <a:tailEnd/>
            </a:ln>
          </p:spPr>
        </p:pic>
        <p:sp>
          <p:nvSpPr>
            <p:cNvPr id="6" name="TextBox 5"/>
            <p:cNvSpPr txBox="1"/>
            <p:nvPr/>
          </p:nvSpPr>
          <p:spPr>
            <a:xfrm>
              <a:off x="5977549" y="5267325"/>
              <a:ext cx="2351925" cy="369331"/>
            </a:xfrm>
            <a:prstGeom prst="rect">
              <a:avLst/>
            </a:prstGeom>
            <a:noFill/>
          </p:spPr>
          <p:txBody>
            <a:bodyPr wrap="none" rtlCol="0">
              <a:spAutoFit/>
            </a:bodyPr>
            <a:lstStyle/>
            <a:p>
              <a:r>
                <a:rPr lang="en-US" dirty="0" smtClean="0"/>
                <a:t>Overall FDM channel</a:t>
              </a:r>
              <a:endParaRPr lang="en-US" dirty="0"/>
            </a:p>
          </p:txBody>
        </p:sp>
        <p:cxnSp>
          <p:nvCxnSpPr>
            <p:cNvPr id="7" name="Straight Arrow Connector 6"/>
            <p:cNvCxnSpPr/>
            <p:nvPr/>
          </p:nvCxnSpPr>
          <p:spPr>
            <a:xfrm rot="16200000" flipV="1">
              <a:off x="6786563" y="4862512"/>
              <a:ext cx="476250" cy="352425"/>
            </a:xfrm>
            <a:prstGeom prst="straightConnector1">
              <a:avLst/>
            </a:prstGeom>
            <a:ln w="19050">
              <a:solidFill>
                <a:schemeClr val="accent3">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auto">
            <a:xfrm>
              <a:off x="6219825" y="472440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Rectangle 8"/>
            <p:cNvSpPr/>
            <p:nvPr/>
          </p:nvSpPr>
          <p:spPr bwMode="auto">
            <a:xfrm>
              <a:off x="3771900" y="577215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a:off x="2085975" y="5743575"/>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pic>
        <p:nvPicPr>
          <p:cNvPr id="11" name="Picture 2"/>
          <p:cNvPicPr>
            <a:picLocks noChangeAspect="1" noChangeArrowheads="1"/>
          </p:cNvPicPr>
          <p:nvPr/>
        </p:nvPicPr>
        <p:blipFill>
          <a:blip r:embed="rId4" cstate="print"/>
          <a:srcRect/>
          <a:stretch>
            <a:fillRect/>
          </a:stretch>
        </p:blipFill>
        <p:spPr bwMode="auto">
          <a:xfrm>
            <a:off x="4877684" y="3899846"/>
            <a:ext cx="3593216" cy="204375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475" y="107576"/>
            <a:ext cx="5470525" cy="1336956"/>
          </a:xfrm>
        </p:spPr>
        <p:txBody>
          <a:bodyPr/>
          <a:lstStyle/>
          <a:p>
            <a:r>
              <a:rPr lang="en-GB" sz="3600" b="1" dirty="0" smtClean="0"/>
              <a:t>Frequency and Channels</a:t>
            </a:r>
            <a:endParaRPr lang="en-GB" sz="3600" b="1" dirty="0"/>
          </a:p>
        </p:txBody>
      </p:sp>
      <p:sp>
        <p:nvSpPr>
          <p:cNvPr id="3" name="Content Placeholder 2"/>
          <p:cNvSpPr>
            <a:spLocks noGrp="1"/>
          </p:cNvSpPr>
          <p:nvPr>
            <p:ph idx="1"/>
          </p:nvPr>
        </p:nvSpPr>
        <p:spPr/>
        <p:txBody>
          <a:bodyPr/>
          <a:lstStyle/>
          <a:p>
            <a:endParaRPr lang="en-GB" dirty="0"/>
          </a:p>
        </p:txBody>
      </p:sp>
      <p:pic>
        <p:nvPicPr>
          <p:cNvPr id="1026" name="Picture 2" descr="http://images.tutorvista.com/content/communication-systems/radio-frequency-bands.gif"/>
          <p:cNvPicPr>
            <a:picLocks noChangeAspect="1" noChangeArrowheads="1"/>
          </p:cNvPicPr>
          <p:nvPr/>
        </p:nvPicPr>
        <p:blipFill>
          <a:blip r:embed="rId3" cstate="print"/>
          <a:srcRect/>
          <a:stretch>
            <a:fillRect/>
          </a:stretch>
        </p:blipFill>
        <p:spPr bwMode="auto">
          <a:xfrm>
            <a:off x="4457701" y="1600201"/>
            <a:ext cx="4133850" cy="2517776"/>
          </a:xfrm>
          <a:prstGeom prst="rect">
            <a:avLst/>
          </a:prstGeom>
          <a:noFill/>
        </p:spPr>
      </p:pic>
      <p:pic>
        <p:nvPicPr>
          <p:cNvPr id="1028" name="Picture 4" descr="http://upload.wikimedia.org/wikipedia/commons/a/af/Wireless_USB_frequency_band_assignment.PNG"/>
          <p:cNvPicPr>
            <a:picLocks noChangeAspect="1" noChangeArrowheads="1"/>
          </p:cNvPicPr>
          <p:nvPr/>
        </p:nvPicPr>
        <p:blipFill>
          <a:blip r:embed="rId4" cstate="print"/>
          <a:srcRect/>
          <a:stretch>
            <a:fillRect/>
          </a:stretch>
        </p:blipFill>
        <p:spPr bwMode="auto">
          <a:xfrm>
            <a:off x="553894" y="1600201"/>
            <a:ext cx="3675205" cy="2517776"/>
          </a:xfrm>
          <a:prstGeom prst="rect">
            <a:avLst/>
          </a:prstGeom>
          <a:noFill/>
        </p:spPr>
      </p:pic>
      <p:pic>
        <p:nvPicPr>
          <p:cNvPr id="1029" name="Picture 5"/>
          <p:cNvPicPr>
            <a:picLocks noChangeAspect="1" noChangeArrowheads="1"/>
          </p:cNvPicPr>
          <p:nvPr/>
        </p:nvPicPr>
        <p:blipFill>
          <a:blip r:embed="rId5" cstate="print"/>
          <a:srcRect/>
          <a:stretch>
            <a:fillRect/>
          </a:stretch>
        </p:blipFill>
        <p:spPr bwMode="auto">
          <a:xfrm>
            <a:off x="2044700" y="4130677"/>
            <a:ext cx="4813299" cy="182562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975" y="107576"/>
            <a:ext cx="5559425" cy="1336956"/>
          </a:xfrm>
        </p:spPr>
        <p:txBody>
          <a:bodyPr/>
          <a:lstStyle/>
          <a:p>
            <a:r>
              <a:rPr lang="en-GB" sz="3600" b="1" dirty="0" smtClean="0"/>
              <a:t>Multiple access methods</a:t>
            </a:r>
            <a:endParaRPr lang="en-GB" sz="3600" b="1" dirty="0"/>
          </a:p>
        </p:txBody>
      </p:sp>
      <p:sp>
        <p:nvSpPr>
          <p:cNvPr id="3" name="Content Placeholder 2"/>
          <p:cNvSpPr>
            <a:spLocks noGrp="1"/>
          </p:cNvSpPr>
          <p:nvPr>
            <p:ph idx="1"/>
          </p:nvPr>
        </p:nvSpPr>
        <p:spPr/>
        <p:txBody>
          <a:bodyPr/>
          <a:lstStyle/>
          <a:p>
            <a:r>
              <a:rPr lang="en-US" altLang="en-US" dirty="0" smtClean="0"/>
              <a:t>Multiple access schemes are used to allow many mobile users to share simultaneously a finite amount of radio spectrum.</a:t>
            </a:r>
          </a:p>
          <a:p>
            <a:r>
              <a:rPr lang="en-US" altLang="en-US" dirty="0" smtClean="0"/>
              <a:t>For high quality communications, this must be done without severe degradation in the performance of the system.</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4875" y="412376"/>
            <a:ext cx="5394325" cy="1336956"/>
          </a:xfrm>
        </p:spPr>
        <p:txBody>
          <a:bodyPr/>
          <a:lstStyle/>
          <a:p>
            <a:r>
              <a:rPr lang="en-US" sz="3600" b="1" dirty="0" smtClean="0">
                <a:latin typeface="Times-BoldItalic" charset="0"/>
              </a:rPr>
              <a:t>Taxonomy of multiple-access protocols</a:t>
            </a:r>
            <a:endParaRPr lang="en-GB" sz="3600" b="1" dirty="0"/>
          </a:p>
        </p:txBody>
      </p:sp>
      <p:sp>
        <p:nvSpPr>
          <p:cNvPr id="3" name="Content Placeholder 2"/>
          <p:cNvSpPr>
            <a:spLocks noGrp="1"/>
          </p:cNvSpPr>
          <p:nvPr>
            <p:ph idx="1"/>
          </p:nvPr>
        </p:nvSpPr>
        <p:spPr>
          <a:xfrm>
            <a:off x="549275" y="1600201"/>
            <a:ext cx="8042276" cy="1358899"/>
          </a:xfrm>
        </p:spPr>
        <p:txBody>
          <a:bodyPr/>
          <a:lstStyle/>
          <a:p>
            <a:endParaRPr lang="en-GB" dirty="0"/>
          </a:p>
        </p:txBody>
      </p:sp>
      <p:grpSp>
        <p:nvGrpSpPr>
          <p:cNvPr id="8" name="Group 7"/>
          <p:cNvGrpSpPr/>
          <p:nvPr/>
        </p:nvGrpSpPr>
        <p:grpSpPr>
          <a:xfrm>
            <a:off x="309563" y="2527300"/>
            <a:ext cx="8453437" cy="2625725"/>
            <a:chOff x="309563" y="1714500"/>
            <a:chExt cx="8453437" cy="2625725"/>
          </a:xfrm>
        </p:grpSpPr>
        <p:pic>
          <p:nvPicPr>
            <p:cNvPr id="6" name="Picture 3"/>
            <p:cNvPicPr>
              <a:picLocks noChangeAspect="1" noChangeArrowheads="1"/>
            </p:cNvPicPr>
            <p:nvPr/>
          </p:nvPicPr>
          <p:blipFill>
            <a:blip r:embed="rId3" cstate="print"/>
            <a:srcRect/>
            <a:stretch>
              <a:fillRect/>
            </a:stretch>
          </p:blipFill>
          <p:spPr bwMode="auto">
            <a:xfrm>
              <a:off x="309563" y="1714500"/>
              <a:ext cx="8453437" cy="1638300"/>
            </a:xfrm>
            <a:prstGeom prst="rect">
              <a:avLst/>
            </a:prstGeom>
            <a:noFill/>
            <a:ln w="9525">
              <a:noFill/>
              <a:round/>
              <a:headEnd/>
              <a:tailEnd/>
            </a:ln>
            <a:effectLst/>
          </p:spPr>
        </p:pic>
        <p:pic>
          <p:nvPicPr>
            <p:cNvPr id="7" name="Picture 4"/>
            <p:cNvPicPr>
              <a:picLocks noChangeAspect="1" noChangeArrowheads="1"/>
            </p:cNvPicPr>
            <p:nvPr/>
          </p:nvPicPr>
          <p:blipFill>
            <a:blip r:embed="rId4" cstate="print"/>
            <a:srcRect/>
            <a:stretch>
              <a:fillRect/>
            </a:stretch>
          </p:blipFill>
          <p:spPr bwMode="auto">
            <a:xfrm>
              <a:off x="498475" y="3352800"/>
              <a:ext cx="7834313" cy="987425"/>
            </a:xfrm>
            <a:prstGeom prst="rect">
              <a:avLst/>
            </a:prstGeom>
            <a:noFill/>
            <a:ln w="9525">
              <a:noFill/>
              <a:round/>
              <a:headEnd/>
              <a:tailEnd/>
            </a:ln>
            <a:effectLst/>
          </p:spPr>
        </p:pic>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375" y="374276"/>
            <a:ext cx="5584825" cy="984624"/>
          </a:xfrm>
        </p:spPr>
        <p:txBody>
          <a:bodyPr/>
          <a:lstStyle/>
          <a:p>
            <a:r>
              <a:rPr lang="en-GB" sz="3600" b="1" dirty="0" smtClean="0"/>
              <a:t>Cognitive Radio</a:t>
            </a:r>
            <a:endParaRPr lang="en-GB" sz="3600" b="1" dirty="0"/>
          </a:p>
        </p:txBody>
      </p:sp>
      <p:sp>
        <p:nvSpPr>
          <p:cNvPr id="3" name="Content Placeholder 2"/>
          <p:cNvSpPr>
            <a:spLocks noGrp="1"/>
          </p:cNvSpPr>
          <p:nvPr>
            <p:ph idx="1"/>
          </p:nvPr>
        </p:nvSpPr>
        <p:spPr/>
        <p:txBody>
          <a:bodyPr>
            <a:normAutofit/>
          </a:bodyPr>
          <a:lstStyle/>
          <a:p>
            <a:r>
              <a:rPr lang="en-GB" dirty="0" smtClean="0"/>
              <a:t>Cognitive radios are software defined radios that are perform according to algorithms are the basic building blocks.</a:t>
            </a:r>
          </a:p>
          <a:p>
            <a:r>
              <a:rPr lang="en-GB" dirty="0" smtClean="0"/>
              <a:t>It takes advantage of waveform programmable hardware platform, that is so called software-defined radio. Signal processing and machine learning are the core of the whole learning.</a:t>
            </a:r>
          </a:p>
          <a:p>
            <a:r>
              <a:rPr lang="en-GB" dirty="0" smtClean="0"/>
              <a:t>It also autonomously exploit locally vacant or unused spectrum in order to achieve new options of spectrum access.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75" y="69476"/>
            <a:ext cx="5521325" cy="1336956"/>
          </a:xfrm>
        </p:spPr>
        <p:txBody>
          <a:bodyPr/>
          <a:lstStyle/>
          <a:p>
            <a:r>
              <a:rPr lang="en-GB" sz="3600" b="1" dirty="0" smtClean="0"/>
              <a:t>Cognitive radio architecture (CRA)</a:t>
            </a:r>
            <a:endParaRPr lang="en-GB" sz="3600" b="1" dirty="0"/>
          </a:p>
        </p:txBody>
      </p:sp>
      <p:sp>
        <p:nvSpPr>
          <p:cNvPr id="3" name="Content Placeholder 2"/>
          <p:cNvSpPr>
            <a:spLocks noGrp="1"/>
          </p:cNvSpPr>
          <p:nvPr>
            <p:ph idx="1"/>
          </p:nvPr>
        </p:nvSpPr>
        <p:spPr>
          <a:xfrm>
            <a:off x="368300" y="1600201"/>
            <a:ext cx="4508499" cy="4343400"/>
          </a:xfrm>
        </p:spPr>
        <p:txBody>
          <a:bodyPr>
            <a:normAutofit fontScale="77500" lnSpcReduction="20000"/>
          </a:bodyPr>
          <a:lstStyle/>
          <a:p>
            <a:r>
              <a:rPr lang="en-GB" sz="2600" dirty="0" smtClean="0"/>
              <a:t>Build upon Software Define Radios (SDRs)</a:t>
            </a:r>
          </a:p>
          <a:p>
            <a:r>
              <a:rPr lang="en-GB" sz="2600" dirty="0" smtClean="0"/>
              <a:t>Has the ability to operate on several bands simultaneously which increases the utility for a dynamic resource allocation over different transmission standards. </a:t>
            </a:r>
          </a:p>
          <a:p>
            <a:r>
              <a:rPr lang="en-GB" sz="2600" dirty="0" smtClean="0"/>
              <a:t>The CRA is made up of two subsystem:</a:t>
            </a:r>
          </a:p>
          <a:p>
            <a:pPr lvl="1">
              <a:buFont typeface="Wingdings" pitchFamily="2" charset="2"/>
              <a:buChar char="§"/>
            </a:pPr>
            <a:r>
              <a:rPr lang="en-GB" sz="2300" dirty="0" smtClean="0"/>
              <a:t>Cognitive unit which makes decisions based on various output.</a:t>
            </a:r>
          </a:p>
          <a:p>
            <a:pPr lvl="1">
              <a:buFont typeface="Wingdings" pitchFamily="2" charset="2"/>
              <a:buChar char="§"/>
            </a:pPr>
            <a:r>
              <a:rPr lang="en-GB" sz="2300" dirty="0" smtClean="0"/>
              <a:t>A flexible SDR whose operating software provides a range of possible operating modes</a:t>
            </a:r>
            <a:r>
              <a:rPr lang="en-GB" dirty="0" smtClean="0"/>
              <a:t>.</a:t>
            </a:r>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4876800" y="1444532"/>
            <a:ext cx="4165600" cy="4493786"/>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475" y="107576"/>
            <a:ext cx="5546725" cy="1137024"/>
          </a:xfrm>
        </p:spPr>
        <p:txBody>
          <a:bodyPr/>
          <a:lstStyle/>
          <a:p>
            <a:r>
              <a:rPr lang="en-GB" sz="3600" b="1" dirty="0" smtClean="0"/>
              <a:t>Cognitive radio architecture (CRA)</a:t>
            </a:r>
            <a:endParaRPr lang="en-GB" sz="3600" b="1" dirty="0"/>
          </a:p>
        </p:txBody>
      </p:sp>
      <p:sp>
        <p:nvSpPr>
          <p:cNvPr id="3" name="Content Placeholder 2"/>
          <p:cNvSpPr>
            <a:spLocks noGrp="1"/>
          </p:cNvSpPr>
          <p:nvPr>
            <p:ph idx="1"/>
          </p:nvPr>
        </p:nvSpPr>
        <p:spPr>
          <a:xfrm>
            <a:off x="393700" y="1244600"/>
            <a:ext cx="8197851" cy="4699001"/>
          </a:xfrm>
        </p:spPr>
        <p:txBody>
          <a:bodyPr>
            <a:normAutofit fontScale="77500" lnSpcReduction="20000"/>
          </a:bodyPr>
          <a:lstStyle/>
          <a:p>
            <a:r>
              <a:rPr lang="en-GB" dirty="0" smtClean="0"/>
              <a:t>The SDR including the hardware and the software-defined at the physical layer. </a:t>
            </a:r>
          </a:p>
          <a:p>
            <a:r>
              <a:rPr lang="en-GB" dirty="0" smtClean="0"/>
              <a:t>The cognition layer is directly above the physical layer. </a:t>
            </a:r>
          </a:p>
          <a:p>
            <a:pPr lvl="1"/>
            <a:r>
              <a:rPr lang="en-GB" dirty="0" smtClean="0"/>
              <a:t>the CR engine gets inputs from, and controls, the SDR. </a:t>
            </a:r>
          </a:p>
          <a:p>
            <a:r>
              <a:rPr lang="en-GB" dirty="0" smtClean="0"/>
              <a:t>The logical position on the MAC layer level points out the basic potential function of the cognitive engine</a:t>
            </a:r>
          </a:p>
          <a:p>
            <a:r>
              <a:rPr lang="en-GB" dirty="0" smtClean="0"/>
              <a:t>The cognitive layer knows the available hardware resources, e.g., the capabilities and characteristics of the available modulations. </a:t>
            </a:r>
          </a:p>
          <a:p>
            <a:r>
              <a:rPr lang="en-GB" dirty="0" smtClean="0"/>
              <a:t>The Policy engine would watch and control the decisions of radio in order to prevent the violation of any restrictions defined by the operator or regulation bodies. </a:t>
            </a:r>
          </a:p>
          <a:p>
            <a:r>
              <a:rPr lang="en-GB" dirty="0" smtClean="0"/>
              <a:t>A waveform library provides all transmission modes that adhere to the local regulations. Thus, a minimal user interaction would be necessary to control the physical layer.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2975" y="767975"/>
            <a:ext cx="5597525" cy="1492625"/>
          </a:xfrm>
        </p:spPr>
        <p:txBody>
          <a:bodyPr/>
          <a:lstStyle/>
          <a:p>
            <a:r>
              <a:rPr lang="en-GB" sz="3600" dirty="0" smtClean="0"/>
              <a:t>Dynamic spectrum access and cognitive radio techniques </a:t>
            </a:r>
            <a:endParaRPr lang="en-GB" sz="3600" dirty="0"/>
          </a:p>
        </p:txBody>
      </p:sp>
      <p:sp>
        <p:nvSpPr>
          <p:cNvPr id="3" name="Content Placeholder 2"/>
          <p:cNvSpPr>
            <a:spLocks noGrp="1"/>
          </p:cNvSpPr>
          <p:nvPr>
            <p:ph idx="1"/>
          </p:nvPr>
        </p:nvSpPr>
        <p:spPr>
          <a:xfrm>
            <a:off x="355601" y="2654300"/>
            <a:ext cx="4241800" cy="3289300"/>
          </a:xfrm>
        </p:spPr>
        <p:txBody>
          <a:bodyPr/>
          <a:lstStyle/>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Cognitive radio to exploit </a:t>
            </a:r>
            <a:r>
              <a:rPr lang="en-GB" sz="2000" dirty="0" err="1" smtClean="0">
                <a:latin typeface="Arial" charset="0"/>
              </a:rPr>
              <a:t>sparsity</a:t>
            </a:r>
            <a:r>
              <a:rPr lang="en-GB" sz="2000" dirty="0" smtClean="0">
                <a:latin typeface="Arial" charset="0"/>
              </a:rPr>
              <a:t> of the spectrum.</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smtClean="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Licensed users as primary users (PU).</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smtClean="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Cognitive radios as secondary users (SU).</a:t>
            </a:r>
          </a:p>
          <a:p>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4711700" y="2489201"/>
            <a:ext cx="4051300" cy="335279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6075" y="590176"/>
            <a:ext cx="5584825" cy="1336956"/>
          </a:xfrm>
        </p:spPr>
        <p:txBody>
          <a:bodyPr/>
          <a:lstStyle/>
          <a:p>
            <a:r>
              <a:rPr lang="en-GB" sz="3600" b="1" dirty="0" smtClean="0"/>
              <a:t>Distributed and Collaborative Approach</a:t>
            </a:r>
            <a:endParaRPr lang="en-GB" sz="3600" b="1" dirty="0"/>
          </a:p>
        </p:txBody>
      </p:sp>
      <p:sp>
        <p:nvSpPr>
          <p:cNvPr id="3" name="Content Placeholder 2"/>
          <p:cNvSpPr>
            <a:spLocks noGrp="1"/>
          </p:cNvSpPr>
          <p:nvPr>
            <p:ph idx="1"/>
          </p:nvPr>
        </p:nvSpPr>
        <p:spPr>
          <a:xfrm>
            <a:off x="549275" y="2349499"/>
            <a:ext cx="8042276" cy="3594101"/>
          </a:xfrm>
        </p:spPr>
        <p:txBody>
          <a:bodyPr/>
          <a:lstStyle/>
          <a:p>
            <a:r>
              <a:rPr lang="en-GB" dirty="0" smtClean="0"/>
              <a:t>Several measurements performed by the Shared Spectrum:</a:t>
            </a:r>
          </a:p>
          <a:p>
            <a:pPr lvl="1"/>
            <a:r>
              <a:rPr lang="en-GB" dirty="0" smtClean="0"/>
              <a:t>Machine Learning</a:t>
            </a:r>
          </a:p>
          <a:p>
            <a:pPr lvl="1"/>
            <a:r>
              <a:rPr lang="en-GB" dirty="0" smtClean="0"/>
              <a:t>Game Theory</a:t>
            </a:r>
          </a:p>
          <a:p>
            <a:pPr lvl="1"/>
            <a:r>
              <a:rPr lang="en-GB" dirty="0" smtClean="0"/>
              <a:t>Artificial Intelligence</a:t>
            </a:r>
          </a:p>
          <a:p>
            <a:pPr lvl="1"/>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5675" y="285376"/>
            <a:ext cx="5407025" cy="1336956"/>
          </a:xfrm>
        </p:spPr>
        <p:txBody>
          <a:bodyPr/>
          <a:lstStyle/>
          <a:p>
            <a:r>
              <a:rPr lang="en-GB" sz="3600" b="1" dirty="0" smtClean="0"/>
              <a:t>Contention based and Contention free</a:t>
            </a:r>
            <a:endParaRPr lang="en-GB" sz="3600" b="1" dirty="0"/>
          </a:p>
        </p:txBody>
      </p:sp>
      <p:sp>
        <p:nvSpPr>
          <p:cNvPr id="3" name="Content Placeholder 2"/>
          <p:cNvSpPr>
            <a:spLocks noGrp="1"/>
          </p:cNvSpPr>
          <p:nvPr>
            <p:ph idx="1"/>
          </p:nvPr>
        </p:nvSpPr>
        <p:spPr/>
        <p:txBody>
          <a:bodyPr>
            <a:normAutofit fontScale="85000" lnSpcReduction="20000"/>
          </a:bodyPr>
          <a:lstStyle/>
          <a:p>
            <a:r>
              <a:rPr lang="en-GB" dirty="0" smtClean="0"/>
              <a:t>The contention free  protocols are more efficient than those of the contention based: </a:t>
            </a:r>
          </a:p>
          <a:p>
            <a:pPr lvl="1">
              <a:buFont typeface="Wingdings" pitchFamily="2" charset="2"/>
              <a:buChar char="§"/>
            </a:pPr>
            <a:r>
              <a:rPr lang="en-GB" dirty="0" smtClean="0"/>
              <a:t>they do not make the assumption that network traffic is intrinsically random, instead traffic are ordered in a bounded channel assignment. </a:t>
            </a:r>
          </a:p>
          <a:p>
            <a:pPr lvl="1">
              <a:buFont typeface="Wingdings" pitchFamily="2" charset="2"/>
              <a:buChar char="§"/>
            </a:pPr>
            <a:r>
              <a:rPr lang="en-GB" dirty="0" smtClean="0"/>
              <a:t>These schemes are generally based on TDMA, FDMA or CDMA </a:t>
            </a:r>
          </a:p>
          <a:p>
            <a:pPr lvl="2">
              <a:buFont typeface="Courier New" pitchFamily="49" charset="0"/>
              <a:buChar char="o"/>
            </a:pPr>
            <a:r>
              <a:rPr lang="en-GB" dirty="0" smtClean="0"/>
              <a:t>they utilizes the synchronization technique and the channel access mechanism of the physical layer</a:t>
            </a:r>
          </a:p>
          <a:p>
            <a:pPr lvl="2">
              <a:buFont typeface="Courier New" pitchFamily="49" charset="0"/>
              <a:buChar char="o"/>
            </a:pPr>
            <a:r>
              <a:rPr lang="en-GB" dirty="0" smtClean="0"/>
              <a:t>the network structure is spatially divided into slots or cells </a:t>
            </a:r>
          </a:p>
          <a:p>
            <a:pPr lvl="2">
              <a:buFont typeface="Courier New" pitchFamily="49" charset="0"/>
              <a:buChar char="o"/>
            </a:pPr>
            <a:r>
              <a:rPr lang="en-GB" dirty="0" smtClean="0"/>
              <a:t>These protocols works well for multimedia traffic</a:t>
            </a:r>
          </a:p>
          <a:p>
            <a:pPr lvl="1">
              <a:buFont typeface="Wingdings" pitchFamily="2" charset="2"/>
              <a:buChar char="§"/>
            </a:pPr>
            <a:r>
              <a:rPr lang="en-GB" dirty="0" smtClean="0"/>
              <a:t>They are more applicable for static networks with centralize control. </a:t>
            </a:r>
          </a:p>
          <a:p>
            <a:pPr lvl="1">
              <a:buFont typeface="Wingdings" pitchFamily="2" charset="2"/>
              <a:buChar char="§"/>
            </a:pPr>
            <a:r>
              <a:rPr lang="en-GB" dirty="0" smtClean="0"/>
              <a:t>However, these schemes are more complex, require centralize control, use multiple channels simultaneously</a:t>
            </a:r>
          </a:p>
          <a:p>
            <a:pPr lvl="1">
              <a:buFont typeface="Wingdings" pitchFamily="2" charset="2"/>
              <a:buChar char="§"/>
            </a:pPr>
            <a:r>
              <a:rPr lang="en-GB" dirty="0" smtClean="0"/>
              <a:t>there is a dependency on the physical layer.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6775" y="310776"/>
            <a:ext cx="5445125" cy="1336956"/>
          </a:xfrm>
        </p:spPr>
        <p:txBody>
          <a:bodyPr/>
          <a:lstStyle/>
          <a:p>
            <a:r>
              <a:rPr lang="en-GB" sz="3600" b="1" dirty="0" smtClean="0"/>
              <a:t>Contention based and Contention free</a:t>
            </a:r>
            <a:endParaRPr lang="en-GB" sz="3600" dirty="0"/>
          </a:p>
        </p:txBody>
      </p:sp>
      <p:sp>
        <p:nvSpPr>
          <p:cNvPr id="3" name="Content Placeholder 2"/>
          <p:cNvSpPr>
            <a:spLocks noGrp="1"/>
          </p:cNvSpPr>
          <p:nvPr>
            <p:ph idx="1"/>
          </p:nvPr>
        </p:nvSpPr>
        <p:spPr>
          <a:xfrm>
            <a:off x="549275" y="1663701"/>
            <a:ext cx="8042276" cy="4343400"/>
          </a:xfrm>
        </p:spPr>
        <p:txBody>
          <a:bodyPr>
            <a:normAutofit fontScale="85000" lnSpcReduction="20000"/>
          </a:bodyPr>
          <a:lstStyle/>
          <a:p>
            <a:r>
              <a:rPr lang="en-GB" dirty="0" smtClean="0"/>
              <a:t>The contention based protocols use the Carrier Sense Multiple Access (CSMA) scheme</a:t>
            </a:r>
          </a:p>
          <a:p>
            <a:pPr lvl="1">
              <a:buFont typeface="Wingdings" pitchFamily="2" charset="2"/>
              <a:buChar char="§"/>
            </a:pPr>
            <a:r>
              <a:rPr lang="en-GB" dirty="0" smtClean="0"/>
              <a:t>for a station (STA) to transmit, it must sense the medium to determine if another station is transmitting. </a:t>
            </a:r>
          </a:p>
          <a:p>
            <a:pPr lvl="1">
              <a:buFont typeface="Wingdings" pitchFamily="2" charset="2"/>
              <a:buChar char="§"/>
            </a:pPr>
            <a:r>
              <a:rPr lang="en-GB" dirty="0" smtClean="0"/>
              <a:t>If the medium is busy, the STA will defer until the end of the current transmission. </a:t>
            </a:r>
          </a:p>
          <a:p>
            <a:pPr lvl="1">
              <a:buFont typeface="Wingdings" pitchFamily="2" charset="2"/>
              <a:buChar char="§"/>
            </a:pPr>
            <a:r>
              <a:rPr lang="en-GB" dirty="0" smtClean="0"/>
              <a:t>After deferral or just before attempting to transmit again, the STA shall select a random back-off interval and shall decrement the back-off interval counter while the medium is idle.</a:t>
            </a:r>
          </a:p>
          <a:p>
            <a:pPr lvl="1">
              <a:buFont typeface="Wingdings" pitchFamily="2" charset="2"/>
              <a:buChar char="§"/>
            </a:pPr>
            <a:r>
              <a:rPr lang="en-GB" dirty="0" smtClean="0"/>
              <a:t>The transmitting and receiving STA exchange short control frames (RTS and CTS frames) after determining that the medium is idle and after any deferrals or back-offs, prior to data transmission.</a:t>
            </a:r>
          </a:p>
          <a:p>
            <a:pPr lvl="1">
              <a:buFont typeface="Wingdings" pitchFamily="2" charset="2"/>
              <a:buChar char="§"/>
            </a:pPr>
            <a:r>
              <a:rPr lang="en-GB" dirty="0" smtClean="0"/>
              <a:t>The CSMA/CA protocol is designed to reduce collision between multiple stations accessing the medium.</a:t>
            </a:r>
          </a:p>
          <a:p>
            <a:pPr lvl="1">
              <a:buFont typeface="Wingdings" pitchFamily="2" charset="2"/>
              <a:buChar char="§"/>
            </a:pPr>
            <a:r>
              <a:rPr lang="en-GB" dirty="0" smtClean="0"/>
              <a:t>However CSAM/CA tends to suffer from hidden and exposed node problems.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5775" y="107576"/>
            <a:ext cx="5572125" cy="1336956"/>
          </a:xfrm>
        </p:spPr>
        <p:txBody>
          <a:bodyPr/>
          <a:lstStyle/>
          <a:p>
            <a:r>
              <a:rPr lang="en-GB" sz="3600" b="1" dirty="0" smtClean="0"/>
              <a:t>Multi-Channel assignment</a:t>
            </a:r>
            <a:endParaRPr lang="en-GB" sz="3600" b="1" dirty="0"/>
          </a:p>
        </p:txBody>
      </p:sp>
      <p:sp>
        <p:nvSpPr>
          <p:cNvPr id="3" name="Content Placeholder 2"/>
          <p:cNvSpPr>
            <a:spLocks noGrp="1"/>
          </p:cNvSpPr>
          <p:nvPr>
            <p:ph idx="1"/>
          </p:nvPr>
        </p:nvSpPr>
        <p:spPr>
          <a:xfrm>
            <a:off x="549275" y="1444532"/>
            <a:ext cx="8042276" cy="4499069"/>
          </a:xfrm>
        </p:spPr>
        <p:txBody>
          <a:bodyPr/>
          <a:lstStyle/>
          <a:p>
            <a:r>
              <a:rPr lang="en-US" dirty="0" smtClean="0"/>
              <a:t>Typically, available frequency spectrum is split into multiple channels</a:t>
            </a:r>
          </a:p>
          <a:p>
            <a:pPr lvl="1">
              <a:buFont typeface="Wingdings" pitchFamily="2" charset="2"/>
              <a:buChar char="§"/>
            </a:pPr>
            <a:r>
              <a:rPr lang="en-US" dirty="0" smtClean="0"/>
              <a:t>Large number of channels may be available</a:t>
            </a:r>
          </a:p>
          <a:p>
            <a:pPr lvl="1">
              <a:buFont typeface="Wingdings" pitchFamily="2" charset="2"/>
              <a:buChar char="§"/>
            </a:pPr>
            <a:r>
              <a:rPr lang="en-US" dirty="0" smtClean="0"/>
              <a:t>Using all the available channels is beneficial</a:t>
            </a:r>
          </a:p>
          <a:p>
            <a:endParaRPr lang="en-GB" dirty="0"/>
          </a:p>
        </p:txBody>
      </p:sp>
      <p:grpSp>
        <p:nvGrpSpPr>
          <p:cNvPr id="30" name="Group 29"/>
          <p:cNvGrpSpPr/>
          <p:nvPr/>
        </p:nvGrpSpPr>
        <p:grpSpPr>
          <a:xfrm>
            <a:off x="381000" y="3162300"/>
            <a:ext cx="8229600" cy="2781301"/>
            <a:chOff x="381000" y="3505200"/>
            <a:chExt cx="8229600" cy="2987675"/>
          </a:xfrm>
        </p:grpSpPr>
        <p:sp>
          <p:nvSpPr>
            <p:cNvPr id="4" name="Line 4"/>
            <p:cNvSpPr>
              <a:spLocks noChangeShapeType="1"/>
            </p:cNvSpPr>
            <p:nvPr/>
          </p:nvSpPr>
          <p:spPr bwMode="auto">
            <a:xfrm>
              <a:off x="457200" y="4495800"/>
              <a:ext cx="8153400" cy="0"/>
            </a:xfrm>
            <a:prstGeom prst="line">
              <a:avLst/>
            </a:prstGeom>
            <a:noFill/>
            <a:ln w="9525">
              <a:solidFill>
                <a:srgbClr val="663300"/>
              </a:solidFill>
              <a:round/>
              <a:headEnd/>
              <a:tailEnd/>
            </a:ln>
            <a:effectLst/>
          </p:spPr>
          <p:txBody>
            <a:bodyPr/>
            <a:lstStyle/>
            <a:p>
              <a:endParaRPr lang="en-GB"/>
            </a:p>
          </p:txBody>
        </p:sp>
        <p:sp>
          <p:nvSpPr>
            <p:cNvPr id="5" name="Rectangle 5"/>
            <p:cNvSpPr>
              <a:spLocks noChangeArrowheads="1"/>
            </p:cNvSpPr>
            <p:nvPr/>
          </p:nvSpPr>
          <p:spPr bwMode="auto">
            <a:xfrm>
              <a:off x="1066800" y="3962400"/>
              <a:ext cx="990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26 MHz</a:t>
              </a:r>
            </a:p>
          </p:txBody>
        </p:sp>
        <p:sp>
          <p:nvSpPr>
            <p:cNvPr id="6" name="Rectangle 6"/>
            <p:cNvSpPr>
              <a:spLocks noChangeArrowheads="1"/>
            </p:cNvSpPr>
            <p:nvPr/>
          </p:nvSpPr>
          <p:spPr bwMode="auto">
            <a:xfrm>
              <a:off x="31242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100 MHz</a:t>
              </a:r>
            </a:p>
          </p:txBody>
        </p:sp>
        <p:sp>
          <p:nvSpPr>
            <p:cNvPr id="7" name="Rectangle 7"/>
            <p:cNvSpPr>
              <a:spLocks noChangeArrowheads="1"/>
            </p:cNvSpPr>
            <p:nvPr/>
          </p:nvSpPr>
          <p:spPr bwMode="auto">
            <a:xfrm>
              <a:off x="5334000" y="3962400"/>
              <a:ext cx="1524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8" name="Rectangle 8"/>
            <p:cNvSpPr>
              <a:spLocks noChangeArrowheads="1"/>
            </p:cNvSpPr>
            <p:nvPr/>
          </p:nvSpPr>
          <p:spPr bwMode="auto">
            <a:xfrm>
              <a:off x="72390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9" name="Text Box 9"/>
            <p:cNvSpPr txBox="1">
              <a:spLocks noChangeArrowheads="1"/>
            </p:cNvSpPr>
            <p:nvPr/>
          </p:nvSpPr>
          <p:spPr bwMode="auto">
            <a:xfrm>
              <a:off x="29718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0" name="Line 10"/>
            <p:cNvSpPr>
              <a:spLocks noChangeShapeType="1"/>
            </p:cNvSpPr>
            <p:nvPr/>
          </p:nvSpPr>
          <p:spPr bwMode="auto">
            <a:xfrm>
              <a:off x="1524000" y="4495800"/>
              <a:ext cx="0" cy="152400"/>
            </a:xfrm>
            <a:prstGeom prst="line">
              <a:avLst/>
            </a:prstGeom>
            <a:noFill/>
            <a:ln w="9525">
              <a:solidFill>
                <a:srgbClr val="663300"/>
              </a:solidFill>
              <a:round/>
              <a:headEnd/>
              <a:tailEnd/>
            </a:ln>
            <a:effectLst/>
          </p:spPr>
          <p:txBody>
            <a:bodyPr/>
            <a:lstStyle/>
            <a:p>
              <a:endParaRPr lang="en-GB"/>
            </a:p>
          </p:txBody>
        </p:sp>
        <p:sp>
          <p:nvSpPr>
            <p:cNvPr id="11" name="Line 11"/>
            <p:cNvSpPr>
              <a:spLocks noChangeShapeType="1"/>
            </p:cNvSpPr>
            <p:nvPr/>
          </p:nvSpPr>
          <p:spPr bwMode="auto">
            <a:xfrm>
              <a:off x="3657600" y="4495800"/>
              <a:ext cx="0" cy="152400"/>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6096000" y="4495800"/>
              <a:ext cx="0" cy="152400"/>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7772400" y="4495800"/>
              <a:ext cx="0" cy="152400"/>
            </a:xfrm>
            <a:prstGeom prst="line">
              <a:avLst/>
            </a:prstGeom>
            <a:noFill/>
            <a:ln w="9525">
              <a:solidFill>
                <a:srgbClr val="663300"/>
              </a:solidFill>
              <a:round/>
              <a:headEnd/>
              <a:tailEnd/>
            </a:ln>
            <a:effectLst/>
          </p:spPr>
          <p:txBody>
            <a:bodyPr/>
            <a:lstStyle/>
            <a:p>
              <a:endParaRPr lang="en-GB"/>
            </a:p>
          </p:txBody>
        </p:sp>
        <p:sp>
          <p:nvSpPr>
            <p:cNvPr id="14" name="Text Box 14"/>
            <p:cNvSpPr txBox="1">
              <a:spLocks noChangeArrowheads="1"/>
            </p:cNvSpPr>
            <p:nvPr/>
          </p:nvSpPr>
          <p:spPr bwMode="auto">
            <a:xfrm>
              <a:off x="9144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915 MHz</a:t>
              </a:r>
            </a:p>
          </p:txBody>
        </p:sp>
        <p:sp>
          <p:nvSpPr>
            <p:cNvPr id="15" name="Text Box 15"/>
            <p:cNvSpPr txBox="1">
              <a:spLocks noChangeArrowheads="1"/>
            </p:cNvSpPr>
            <p:nvPr/>
          </p:nvSpPr>
          <p:spPr bwMode="auto">
            <a:xfrm>
              <a:off x="54102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6" name="Text Box 17"/>
            <p:cNvSpPr txBox="1">
              <a:spLocks noChangeArrowheads="1"/>
            </p:cNvSpPr>
            <p:nvPr/>
          </p:nvSpPr>
          <p:spPr bwMode="auto">
            <a:xfrm>
              <a:off x="70866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7" name="Text Box 18"/>
            <p:cNvSpPr txBox="1">
              <a:spLocks noChangeArrowheads="1"/>
            </p:cNvSpPr>
            <p:nvPr/>
          </p:nvSpPr>
          <p:spPr bwMode="auto">
            <a:xfrm>
              <a:off x="30480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8" name="Text Box 19"/>
            <p:cNvSpPr txBox="1">
              <a:spLocks noChangeArrowheads="1"/>
            </p:cNvSpPr>
            <p:nvPr/>
          </p:nvSpPr>
          <p:spPr bwMode="auto">
            <a:xfrm>
              <a:off x="54102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19" name="Text Box 20"/>
            <p:cNvSpPr txBox="1">
              <a:spLocks noChangeArrowheads="1"/>
            </p:cNvSpPr>
            <p:nvPr/>
          </p:nvSpPr>
          <p:spPr bwMode="auto">
            <a:xfrm>
              <a:off x="70866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sp>
          <p:nvSpPr>
            <p:cNvPr id="20" name="Line 21"/>
            <p:cNvSpPr>
              <a:spLocks noChangeShapeType="1"/>
            </p:cNvSpPr>
            <p:nvPr/>
          </p:nvSpPr>
          <p:spPr bwMode="auto">
            <a:xfrm>
              <a:off x="381000" y="5943600"/>
              <a:ext cx="8153400" cy="0"/>
            </a:xfrm>
            <a:prstGeom prst="line">
              <a:avLst/>
            </a:prstGeom>
            <a:noFill/>
            <a:ln w="9525">
              <a:solidFill>
                <a:srgbClr val="663300"/>
              </a:solidFill>
              <a:round/>
              <a:headEnd/>
              <a:tailEnd/>
            </a:ln>
            <a:effectLst/>
          </p:spPr>
          <p:txBody>
            <a:bodyPr/>
            <a:lstStyle/>
            <a:p>
              <a:endParaRPr lang="en-GB"/>
            </a:p>
          </p:txBody>
        </p:sp>
        <p:sp>
          <p:nvSpPr>
            <p:cNvPr id="21" name="Rectangle 22"/>
            <p:cNvSpPr>
              <a:spLocks noChangeArrowheads="1"/>
            </p:cNvSpPr>
            <p:nvPr/>
          </p:nvSpPr>
          <p:spPr bwMode="auto">
            <a:xfrm>
              <a:off x="609600" y="5410200"/>
              <a:ext cx="1371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250 MHz</a:t>
              </a:r>
            </a:p>
          </p:txBody>
        </p:sp>
        <p:sp>
          <p:nvSpPr>
            <p:cNvPr id="22" name="Rectangle 23"/>
            <p:cNvSpPr>
              <a:spLocks noChangeArrowheads="1"/>
            </p:cNvSpPr>
            <p:nvPr/>
          </p:nvSpPr>
          <p:spPr bwMode="auto">
            <a:xfrm>
              <a:off x="2667000" y="5410200"/>
              <a:ext cx="1905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500 MHz</a:t>
              </a:r>
            </a:p>
          </p:txBody>
        </p:sp>
        <p:sp>
          <p:nvSpPr>
            <p:cNvPr id="23" name="Rectangle 25"/>
            <p:cNvSpPr>
              <a:spLocks noChangeArrowheads="1"/>
            </p:cNvSpPr>
            <p:nvPr/>
          </p:nvSpPr>
          <p:spPr bwMode="auto">
            <a:xfrm>
              <a:off x="5715000" y="5410200"/>
              <a:ext cx="25908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1000 MHz</a:t>
              </a:r>
            </a:p>
          </p:txBody>
        </p:sp>
        <p:sp>
          <p:nvSpPr>
            <p:cNvPr id="24" name="Text Box 26"/>
            <p:cNvSpPr txBox="1">
              <a:spLocks noChangeArrowheads="1"/>
            </p:cNvSpPr>
            <p:nvPr/>
          </p:nvSpPr>
          <p:spPr bwMode="auto">
            <a:xfrm>
              <a:off x="28956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61.25 GHz</a:t>
              </a:r>
            </a:p>
          </p:txBody>
        </p:sp>
        <p:sp>
          <p:nvSpPr>
            <p:cNvPr id="25" name="Line 27"/>
            <p:cNvSpPr>
              <a:spLocks noChangeShapeType="1"/>
            </p:cNvSpPr>
            <p:nvPr/>
          </p:nvSpPr>
          <p:spPr bwMode="auto">
            <a:xfrm>
              <a:off x="1295400" y="5943600"/>
              <a:ext cx="0" cy="152400"/>
            </a:xfrm>
            <a:prstGeom prst="line">
              <a:avLst/>
            </a:prstGeom>
            <a:noFill/>
            <a:ln w="9525">
              <a:solidFill>
                <a:srgbClr val="663300"/>
              </a:solidFill>
              <a:round/>
              <a:headEnd/>
              <a:tailEnd/>
            </a:ln>
            <a:effectLst/>
          </p:spPr>
          <p:txBody>
            <a:bodyPr/>
            <a:lstStyle/>
            <a:p>
              <a:endParaRPr lang="en-GB"/>
            </a:p>
          </p:txBody>
        </p:sp>
        <p:sp>
          <p:nvSpPr>
            <p:cNvPr id="26" name="Line 28"/>
            <p:cNvSpPr>
              <a:spLocks noChangeShapeType="1"/>
            </p:cNvSpPr>
            <p:nvPr/>
          </p:nvSpPr>
          <p:spPr bwMode="auto">
            <a:xfrm>
              <a:off x="3581400" y="5943600"/>
              <a:ext cx="0" cy="152400"/>
            </a:xfrm>
            <a:prstGeom prst="line">
              <a:avLst/>
            </a:prstGeom>
            <a:noFill/>
            <a:ln w="9525">
              <a:solidFill>
                <a:srgbClr val="663300"/>
              </a:solidFill>
              <a:round/>
              <a:headEnd/>
              <a:tailEnd/>
            </a:ln>
            <a:effectLst/>
          </p:spPr>
          <p:txBody>
            <a:bodyPr/>
            <a:lstStyle/>
            <a:p>
              <a:endParaRPr lang="en-GB"/>
            </a:p>
          </p:txBody>
        </p:sp>
        <p:sp>
          <p:nvSpPr>
            <p:cNvPr id="27" name="Line 30"/>
            <p:cNvSpPr>
              <a:spLocks noChangeShapeType="1"/>
            </p:cNvSpPr>
            <p:nvPr/>
          </p:nvSpPr>
          <p:spPr bwMode="auto">
            <a:xfrm>
              <a:off x="6934200" y="5943600"/>
              <a:ext cx="0" cy="152400"/>
            </a:xfrm>
            <a:prstGeom prst="line">
              <a:avLst/>
            </a:prstGeom>
            <a:noFill/>
            <a:ln w="9525">
              <a:solidFill>
                <a:srgbClr val="663300"/>
              </a:solidFill>
              <a:round/>
              <a:headEnd/>
              <a:tailEnd/>
            </a:ln>
            <a:effectLst/>
          </p:spPr>
          <p:txBody>
            <a:bodyPr/>
            <a:lstStyle/>
            <a:p>
              <a:endParaRPr lang="en-GB"/>
            </a:p>
          </p:txBody>
        </p:sp>
        <p:sp>
          <p:nvSpPr>
            <p:cNvPr id="28" name="Text Box 31"/>
            <p:cNvSpPr txBox="1">
              <a:spLocks noChangeArrowheads="1"/>
            </p:cNvSpPr>
            <p:nvPr/>
          </p:nvSpPr>
          <p:spPr bwMode="auto">
            <a:xfrm>
              <a:off x="457200" y="6096000"/>
              <a:ext cx="17526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24.125 GHz</a:t>
              </a:r>
            </a:p>
          </p:txBody>
        </p:sp>
        <p:sp>
          <p:nvSpPr>
            <p:cNvPr id="29" name="Text Box 33"/>
            <p:cNvSpPr txBox="1">
              <a:spLocks noChangeArrowheads="1"/>
            </p:cNvSpPr>
            <p:nvPr/>
          </p:nvSpPr>
          <p:spPr bwMode="auto">
            <a:xfrm>
              <a:off x="62484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122.5 GHz</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3075" y="234576"/>
            <a:ext cx="5546725" cy="908424"/>
          </a:xfrm>
        </p:spPr>
        <p:txBody>
          <a:bodyPr/>
          <a:lstStyle/>
          <a:p>
            <a:r>
              <a:rPr lang="en-GB" sz="3600" b="1" dirty="0" smtClean="0"/>
              <a:t>Assumptions</a:t>
            </a:r>
            <a:endParaRPr lang="en-GB" sz="3600" b="1" dirty="0"/>
          </a:p>
        </p:txBody>
      </p:sp>
      <p:sp>
        <p:nvSpPr>
          <p:cNvPr id="3" name="Content Placeholder 2"/>
          <p:cNvSpPr>
            <a:spLocks noGrp="1"/>
          </p:cNvSpPr>
          <p:nvPr>
            <p:ph idx="1"/>
          </p:nvPr>
        </p:nvSpPr>
        <p:spPr>
          <a:xfrm>
            <a:off x="568324" y="3187700"/>
            <a:ext cx="8042276" cy="2654300"/>
          </a:xfrm>
        </p:spPr>
        <p:txBody>
          <a:bodyPr>
            <a:normAutofit fontScale="92500"/>
          </a:bodyPr>
          <a:lstStyle/>
          <a:p>
            <a:r>
              <a:rPr lang="en-US" u="sng" dirty="0" smtClean="0"/>
              <a:t>Homogeneous channels: </a:t>
            </a:r>
            <a:r>
              <a:rPr lang="en-US" dirty="0" smtClean="0"/>
              <a:t>Channels with similar ranges and rates</a:t>
            </a:r>
          </a:p>
          <a:p>
            <a:pPr lvl="1"/>
            <a:r>
              <a:rPr lang="en-US" dirty="0" smtClean="0"/>
              <a:t>Possibly channels in same frequency band</a:t>
            </a:r>
          </a:p>
          <a:p>
            <a:pPr lvl="1"/>
            <a:r>
              <a:rPr lang="en-US" dirty="0" smtClean="0"/>
              <a:t>Alternatively, use appropriate power control</a:t>
            </a:r>
          </a:p>
          <a:p>
            <a:r>
              <a:rPr lang="en-US" altLang="zh-TW" dirty="0" smtClean="0"/>
              <a:t>IEEE 802.11 provides several non-overlapping channels which could be used simultaneously within a neighborhood.</a:t>
            </a:r>
          </a:p>
          <a:p>
            <a:endParaRPr lang="en-GB" dirty="0"/>
          </a:p>
        </p:txBody>
      </p:sp>
      <p:grpSp>
        <p:nvGrpSpPr>
          <p:cNvPr id="4" name="Group 4"/>
          <p:cNvGrpSpPr>
            <a:grpSpLocks/>
          </p:cNvGrpSpPr>
          <p:nvPr/>
        </p:nvGrpSpPr>
        <p:grpSpPr bwMode="auto">
          <a:xfrm>
            <a:off x="457200" y="1485900"/>
            <a:ext cx="8153400" cy="1539875"/>
            <a:chOff x="288" y="816"/>
            <a:chExt cx="5136" cy="970"/>
          </a:xfrm>
        </p:grpSpPr>
        <p:sp>
          <p:nvSpPr>
            <p:cNvPr id="5" name="Line 5"/>
            <p:cNvSpPr>
              <a:spLocks noChangeShapeType="1"/>
            </p:cNvSpPr>
            <p:nvPr/>
          </p:nvSpPr>
          <p:spPr bwMode="auto">
            <a:xfrm>
              <a:off x="288" y="1440"/>
              <a:ext cx="5136" cy="0"/>
            </a:xfrm>
            <a:prstGeom prst="line">
              <a:avLst/>
            </a:prstGeom>
            <a:noFill/>
            <a:ln w="9525">
              <a:solidFill>
                <a:srgbClr val="663300"/>
              </a:solidFill>
              <a:round/>
              <a:headEnd/>
              <a:tailEnd/>
            </a:ln>
            <a:effectLst/>
          </p:spPr>
          <p:txBody>
            <a:bodyPr/>
            <a:lstStyle/>
            <a:p>
              <a:endParaRPr lang="en-GB"/>
            </a:p>
          </p:txBody>
        </p:sp>
        <p:sp>
          <p:nvSpPr>
            <p:cNvPr id="6" name="Rectangle 6"/>
            <p:cNvSpPr>
              <a:spLocks noChangeArrowheads="1"/>
            </p:cNvSpPr>
            <p:nvPr/>
          </p:nvSpPr>
          <p:spPr bwMode="auto">
            <a:xfrm>
              <a:off x="672" y="1104"/>
              <a:ext cx="624"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26 MHz</a:t>
              </a:r>
            </a:p>
          </p:txBody>
        </p:sp>
        <p:sp>
          <p:nvSpPr>
            <p:cNvPr id="7" name="Rectangle 7"/>
            <p:cNvSpPr>
              <a:spLocks noChangeArrowheads="1"/>
            </p:cNvSpPr>
            <p:nvPr/>
          </p:nvSpPr>
          <p:spPr bwMode="auto">
            <a:xfrm>
              <a:off x="1968"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 MHz</a:t>
              </a:r>
            </a:p>
          </p:txBody>
        </p:sp>
        <p:sp>
          <p:nvSpPr>
            <p:cNvPr id="8" name="Rectangle 8"/>
            <p:cNvSpPr>
              <a:spLocks noChangeArrowheads="1"/>
            </p:cNvSpPr>
            <p:nvPr/>
          </p:nvSpPr>
          <p:spPr bwMode="auto">
            <a:xfrm>
              <a:off x="3360" y="1104"/>
              <a:ext cx="96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9" name="Rectangle 9"/>
            <p:cNvSpPr>
              <a:spLocks noChangeArrowheads="1"/>
            </p:cNvSpPr>
            <p:nvPr/>
          </p:nvSpPr>
          <p:spPr bwMode="auto">
            <a:xfrm>
              <a:off x="4560"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10" name="Text Box 10"/>
            <p:cNvSpPr txBox="1">
              <a:spLocks noChangeArrowheads="1"/>
            </p:cNvSpPr>
            <p:nvPr/>
          </p:nvSpPr>
          <p:spPr bwMode="auto">
            <a:xfrm>
              <a:off x="1872"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1" name="Line 11"/>
            <p:cNvSpPr>
              <a:spLocks noChangeShapeType="1"/>
            </p:cNvSpPr>
            <p:nvPr/>
          </p:nvSpPr>
          <p:spPr bwMode="auto">
            <a:xfrm>
              <a:off x="960" y="1440"/>
              <a:ext cx="0" cy="96"/>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2304" y="1440"/>
              <a:ext cx="0" cy="96"/>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3840" y="1440"/>
              <a:ext cx="0" cy="96"/>
            </a:xfrm>
            <a:prstGeom prst="line">
              <a:avLst/>
            </a:prstGeom>
            <a:noFill/>
            <a:ln w="9525">
              <a:solidFill>
                <a:srgbClr val="663300"/>
              </a:solidFill>
              <a:round/>
              <a:headEnd/>
              <a:tailEnd/>
            </a:ln>
            <a:effectLst/>
          </p:spPr>
          <p:txBody>
            <a:bodyPr/>
            <a:lstStyle/>
            <a:p>
              <a:endParaRPr lang="en-GB"/>
            </a:p>
          </p:txBody>
        </p:sp>
        <p:sp>
          <p:nvSpPr>
            <p:cNvPr id="14" name="Line 14"/>
            <p:cNvSpPr>
              <a:spLocks noChangeShapeType="1"/>
            </p:cNvSpPr>
            <p:nvPr/>
          </p:nvSpPr>
          <p:spPr bwMode="auto">
            <a:xfrm>
              <a:off x="4896" y="1440"/>
              <a:ext cx="0" cy="96"/>
            </a:xfrm>
            <a:prstGeom prst="line">
              <a:avLst/>
            </a:prstGeom>
            <a:noFill/>
            <a:ln w="9525">
              <a:solidFill>
                <a:srgbClr val="663300"/>
              </a:solidFill>
              <a:round/>
              <a:headEnd/>
              <a:tailEnd/>
            </a:ln>
            <a:effectLst/>
          </p:spPr>
          <p:txBody>
            <a:bodyPr/>
            <a:lstStyle/>
            <a:p>
              <a:endParaRPr lang="en-GB"/>
            </a:p>
          </p:txBody>
        </p:sp>
        <p:sp>
          <p:nvSpPr>
            <p:cNvPr id="15" name="Text Box 15"/>
            <p:cNvSpPr txBox="1">
              <a:spLocks noChangeArrowheads="1"/>
            </p:cNvSpPr>
            <p:nvPr/>
          </p:nvSpPr>
          <p:spPr bwMode="auto">
            <a:xfrm>
              <a:off x="576"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dirty="0"/>
                <a:t> 915 MHz</a:t>
              </a:r>
            </a:p>
          </p:txBody>
        </p:sp>
        <p:sp>
          <p:nvSpPr>
            <p:cNvPr id="16" name="Text Box 16"/>
            <p:cNvSpPr txBox="1">
              <a:spLocks noChangeArrowheads="1"/>
            </p:cNvSpPr>
            <p:nvPr/>
          </p:nvSpPr>
          <p:spPr bwMode="auto">
            <a:xfrm>
              <a:off x="3408"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7" name="Text Box 17"/>
            <p:cNvSpPr txBox="1">
              <a:spLocks noChangeArrowheads="1"/>
            </p:cNvSpPr>
            <p:nvPr/>
          </p:nvSpPr>
          <p:spPr bwMode="auto">
            <a:xfrm>
              <a:off x="4464"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8" name="Text Box 18"/>
            <p:cNvSpPr txBox="1">
              <a:spLocks noChangeArrowheads="1"/>
            </p:cNvSpPr>
            <p:nvPr/>
          </p:nvSpPr>
          <p:spPr bwMode="auto">
            <a:xfrm>
              <a:off x="1920"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9" name="Text Box 19"/>
            <p:cNvSpPr txBox="1">
              <a:spLocks noChangeArrowheads="1"/>
            </p:cNvSpPr>
            <p:nvPr/>
          </p:nvSpPr>
          <p:spPr bwMode="auto">
            <a:xfrm>
              <a:off x="3408"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20" name="Text Box 20"/>
            <p:cNvSpPr txBox="1">
              <a:spLocks noChangeArrowheads="1"/>
            </p:cNvSpPr>
            <p:nvPr/>
          </p:nvSpPr>
          <p:spPr bwMode="auto">
            <a:xfrm>
              <a:off x="4464"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075" y="171076"/>
            <a:ext cx="5470525" cy="1336956"/>
          </a:xfrm>
        </p:spPr>
        <p:txBody>
          <a:bodyPr/>
          <a:lstStyle/>
          <a:p>
            <a:r>
              <a:rPr lang="en-US" sz="3600" b="1" dirty="0" smtClean="0"/>
              <a:t>Hybrid assignment example</a:t>
            </a:r>
            <a:endParaRPr lang="en-GB" sz="3600" b="1" dirty="0"/>
          </a:p>
        </p:txBody>
      </p:sp>
      <p:sp>
        <p:nvSpPr>
          <p:cNvPr id="3" name="Content Placeholder 2"/>
          <p:cNvSpPr>
            <a:spLocks noGrp="1"/>
          </p:cNvSpPr>
          <p:nvPr>
            <p:ph idx="1"/>
          </p:nvPr>
        </p:nvSpPr>
        <p:spPr>
          <a:xfrm>
            <a:off x="549275" y="5426075"/>
            <a:ext cx="8042276" cy="517526"/>
          </a:xfrm>
        </p:spPr>
        <p:txBody>
          <a:bodyPr>
            <a:normAutofit fontScale="92500"/>
          </a:bodyPr>
          <a:lstStyle/>
          <a:p>
            <a:r>
              <a:rPr lang="en-US" dirty="0" smtClean="0">
                <a:solidFill>
                  <a:schemeClr val="hlink"/>
                </a:solidFill>
              </a:rPr>
              <a:t>Any node pairs within transmission range can communicate</a:t>
            </a:r>
          </a:p>
          <a:p>
            <a:endParaRPr lang="en-GB" dirty="0"/>
          </a:p>
        </p:txBody>
      </p:sp>
      <p:grpSp>
        <p:nvGrpSpPr>
          <p:cNvPr id="4" name="Group 3"/>
          <p:cNvGrpSpPr>
            <a:grpSpLocks/>
          </p:cNvGrpSpPr>
          <p:nvPr/>
        </p:nvGrpSpPr>
        <p:grpSpPr bwMode="auto">
          <a:xfrm>
            <a:off x="457200" y="1676400"/>
            <a:ext cx="8229600" cy="3749675"/>
            <a:chOff x="288" y="1056"/>
            <a:chExt cx="5184" cy="2362"/>
          </a:xfrm>
        </p:grpSpPr>
        <p:grpSp>
          <p:nvGrpSpPr>
            <p:cNvPr id="5" name="Group 4"/>
            <p:cNvGrpSpPr>
              <a:grpSpLocks/>
            </p:cNvGrpSpPr>
            <p:nvPr/>
          </p:nvGrpSpPr>
          <p:grpSpPr bwMode="auto">
            <a:xfrm>
              <a:off x="288" y="1056"/>
              <a:ext cx="1008" cy="1571"/>
              <a:chOff x="288" y="1056"/>
              <a:chExt cx="1008" cy="1571"/>
            </a:xfrm>
          </p:grpSpPr>
          <p:sp>
            <p:nvSpPr>
              <p:cNvPr id="23" name="Rectangle 5"/>
              <p:cNvSpPr>
                <a:spLocks noChangeArrowheads="1"/>
              </p:cNvSpPr>
              <p:nvPr/>
            </p:nvSpPr>
            <p:spPr bwMode="auto">
              <a:xfrm>
                <a:off x="459" y="1056"/>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A</a:t>
                </a:r>
              </a:p>
            </p:txBody>
          </p:sp>
          <p:sp>
            <p:nvSpPr>
              <p:cNvPr id="24" name="Rectangle 6"/>
              <p:cNvSpPr>
                <a:spLocks noChangeArrowheads="1"/>
              </p:cNvSpPr>
              <p:nvPr/>
            </p:nvSpPr>
            <p:spPr bwMode="auto">
              <a:xfrm>
                <a:off x="318" y="1213"/>
                <a:ext cx="978" cy="314"/>
              </a:xfrm>
              <a:prstGeom prst="rect">
                <a:avLst/>
              </a:prstGeom>
              <a:solidFill>
                <a:srgbClr val="ECECEC"/>
              </a:solidFill>
              <a:ln w="9525" algn="ctr">
                <a:solidFill>
                  <a:srgbClr val="663300"/>
                </a:solidFill>
                <a:miter lim="800000"/>
                <a:headEnd/>
                <a:tailEnd/>
              </a:ln>
              <a:effectLst/>
            </p:spPr>
            <p:txBody>
              <a:bodyPr wrap="none" anchor="ctr"/>
              <a:lstStyle/>
              <a:p>
                <a:pPr algn="ctr" defTabSz="3292475">
                  <a:spcBef>
                    <a:spcPct val="0"/>
                  </a:spcBef>
                  <a:buClrTx/>
                  <a:buSzTx/>
                  <a:buFontTx/>
                  <a:buNone/>
                </a:pPr>
                <a:r>
                  <a:rPr lang="en-US"/>
                  <a:t>Fixed (ch 1)</a:t>
                </a:r>
              </a:p>
            </p:txBody>
          </p:sp>
          <p:sp>
            <p:nvSpPr>
              <p:cNvPr id="25" name="Rectangle 7"/>
              <p:cNvSpPr>
                <a:spLocks noChangeArrowheads="1"/>
              </p:cNvSpPr>
              <p:nvPr/>
            </p:nvSpPr>
            <p:spPr bwMode="auto">
              <a:xfrm>
                <a:off x="288" y="2025"/>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6" name="Group 8"/>
            <p:cNvGrpSpPr>
              <a:grpSpLocks/>
            </p:cNvGrpSpPr>
            <p:nvPr/>
          </p:nvGrpSpPr>
          <p:grpSpPr bwMode="auto">
            <a:xfrm>
              <a:off x="2374" y="1056"/>
              <a:ext cx="1007" cy="1571"/>
              <a:chOff x="2374" y="1056"/>
              <a:chExt cx="1007" cy="1571"/>
            </a:xfrm>
          </p:grpSpPr>
          <p:sp>
            <p:nvSpPr>
              <p:cNvPr id="20" name="Rectangle 9"/>
              <p:cNvSpPr>
                <a:spLocks noChangeArrowheads="1"/>
              </p:cNvSpPr>
              <p:nvPr/>
            </p:nvSpPr>
            <p:spPr bwMode="auto">
              <a:xfrm>
                <a:off x="2545" y="1056"/>
                <a:ext cx="715"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B</a:t>
                </a:r>
              </a:p>
            </p:txBody>
          </p:sp>
          <p:sp>
            <p:nvSpPr>
              <p:cNvPr id="21" name="Rectangle 10"/>
              <p:cNvSpPr>
                <a:spLocks noChangeArrowheads="1"/>
              </p:cNvSpPr>
              <p:nvPr/>
            </p:nvSpPr>
            <p:spPr bwMode="auto">
              <a:xfrm>
                <a:off x="2404" y="1213"/>
                <a:ext cx="97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2)</a:t>
                </a:r>
              </a:p>
            </p:txBody>
          </p:sp>
          <p:sp>
            <p:nvSpPr>
              <p:cNvPr id="22" name="Rectangle 11"/>
              <p:cNvSpPr>
                <a:spLocks noChangeArrowheads="1"/>
              </p:cNvSpPr>
              <p:nvPr/>
            </p:nvSpPr>
            <p:spPr bwMode="auto">
              <a:xfrm>
                <a:off x="2374" y="2025"/>
                <a:ext cx="99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7" name="Group 12"/>
            <p:cNvGrpSpPr>
              <a:grpSpLocks/>
            </p:cNvGrpSpPr>
            <p:nvPr/>
          </p:nvGrpSpPr>
          <p:grpSpPr bwMode="auto">
            <a:xfrm>
              <a:off x="4368" y="1069"/>
              <a:ext cx="1008" cy="1571"/>
              <a:chOff x="4368" y="1069"/>
              <a:chExt cx="1008" cy="1571"/>
            </a:xfrm>
          </p:grpSpPr>
          <p:sp>
            <p:nvSpPr>
              <p:cNvPr id="17" name="Rectangle 13"/>
              <p:cNvSpPr>
                <a:spLocks noChangeArrowheads="1"/>
              </p:cNvSpPr>
              <p:nvPr/>
            </p:nvSpPr>
            <p:spPr bwMode="auto">
              <a:xfrm>
                <a:off x="4539" y="1069"/>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C</a:t>
                </a:r>
              </a:p>
            </p:txBody>
          </p:sp>
          <p:sp>
            <p:nvSpPr>
              <p:cNvPr id="18" name="Rectangle 14"/>
              <p:cNvSpPr>
                <a:spLocks noChangeArrowheads="1"/>
              </p:cNvSpPr>
              <p:nvPr/>
            </p:nvSpPr>
            <p:spPr bwMode="auto">
              <a:xfrm>
                <a:off x="4398" y="1226"/>
                <a:ext cx="97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3)</a:t>
                </a:r>
              </a:p>
            </p:txBody>
          </p:sp>
          <p:sp>
            <p:nvSpPr>
              <p:cNvPr id="19" name="Rectangle 15"/>
              <p:cNvSpPr>
                <a:spLocks noChangeArrowheads="1"/>
              </p:cNvSpPr>
              <p:nvPr/>
            </p:nvSpPr>
            <p:spPr bwMode="auto">
              <a:xfrm>
                <a:off x="4368" y="2038"/>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sp>
          <p:nvSpPr>
            <p:cNvPr id="8" name="Line 16"/>
            <p:cNvSpPr>
              <a:spLocks noChangeShapeType="1"/>
            </p:cNvSpPr>
            <p:nvPr/>
          </p:nvSpPr>
          <p:spPr bwMode="auto">
            <a:xfrm flipH="1" flipV="1">
              <a:off x="1275" y="1331"/>
              <a:ext cx="1089" cy="812"/>
            </a:xfrm>
            <a:prstGeom prst="line">
              <a:avLst/>
            </a:prstGeom>
            <a:noFill/>
            <a:ln w="38100">
              <a:solidFill>
                <a:schemeClr val="tx1"/>
              </a:solidFill>
              <a:round/>
              <a:headEnd/>
              <a:tailEnd type="triangle" w="lg" len="lg"/>
            </a:ln>
            <a:effectLst/>
          </p:spPr>
          <p:txBody>
            <a:bodyPr/>
            <a:lstStyle/>
            <a:p>
              <a:endParaRPr lang="en-GB"/>
            </a:p>
          </p:txBody>
        </p:sp>
        <p:sp>
          <p:nvSpPr>
            <p:cNvPr id="9" name="Line 17"/>
            <p:cNvSpPr>
              <a:spLocks noChangeShapeType="1"/>
            </p:cNvSpPr>
            <p:nvPr/>
          </p:nvSpPr>
          <p:spPr bwMode="auto">
            <a:xfrm flipV="1">
              <a:off x="1285" y="1344"/>
              <a:ext cx="1149" cy="864"/>
            </a:xfrm>
            <a:prstGeom prst="line">
              <a:avLst/>
            </a:prstGeom>
            <a:noFill/>
            <a:ln w="38100">
              <a:solidFill>
                <a:schemeClr val="tx1"/>
              </a:solidFill>
              <a:round/>
              <a:headEnd/>
              <a:tailEnd type="triangle" w="lg" len="lg"/>
            </a:ln>
            <a:effectLst/>
          </p:spPr>
          <p:txBody>
            <a:bodyPr/>
            <a:lstStyle/>
            <a:p>
              <a:endParaRPr lang="en-GB"/>
            </a:p>
          </p:txBody>
        </p:sp>
        <p:sp>
          <p:nvSpPr>
            <p:cNvPr id="10" name="Line 18"/>
            <p:cNvSpPr>
              <a:spLocks noChangeShapeType="1"/>
            </p:cNvSpPr>
            <p:nvPr/>
          </p:nvSpPr>
          <p:spPr bwMode="auto">
            <a:xfrm flipH="1" flipV="1">
              <a:off x="3381" y="1370"/>
              <a:ext cx="987" cy="877"/>
            </a:xfrm>
            <a:prstGeom prst="line">
              <a:avLst/>
            </a:prstGeom>
            <a:noFill/>
            <a:ln w="38100">
              <a:solidFill>
                <a:schemeClr val="tx1"/>
              </a:solidFill>
              <a:round/>
              <a:headEnd/>
              <a:tailEnd type="triangle" w="lg" len="lg"/>
            </a:ln>
            <a:effectLst/>
          </p:spPr>
          <p:txBody>
            <a:bodyPr/>
            <a:lstStyle/>
            <a:p>
              <a:endParaRPr lang="en-GB"/>
            </a:p>
          </p:txBody>
        </p:sp>
        <p:sp>
          <p:nvSpPr>
            <p:cNvPr id="11" name="Line 19"/>
            <p:cNvSpPr>
              <a:spLocks noChangeShapeType="1"/>
            </p:cNvSpPr>
            <p:nvPr/>
          </p:nvSpPr>
          <p:spPr bwMode="auto">
            <a:xfrm flipV="1">
              <a:off x="3371" y="1383"/>
              <a:ext cx="1048" cy="812"/>
            </a:xfrm>
            <a:prstGeom prst="line">
              <a:avLst/>
            </a:prstGeom>
            <a:noFill/>
            <a:ln w="38100">
              <a:solidFill>
                <a:schemeClr val="tx1"/>
              </a:solidFill>
              <a:round/>
              <a:headEnd/>
              <a:tailEnd type="triangle" w="lg" len="lg"/>
            </a:ln>
            <a:effectLst/>
          </p:spPr>
          <p:txBody>
            <a:bodyPr/>
            <a:lstStyle/>
            <a:p>
              <a:endParaRPr lang="en-GB"/>
            </a:p>
          </p:txBody>
        </p:sp>
        <p:sp>
          <p:nvSpPr>
            <p:cNvPr id="12" name="Text Box 20"/>
            <p:cNvSpPr txBox="1">
              <a:spLocks noChangeArrowheads="1"/>
            </p:cNvSpPr>
            <p:nvPr/>
          </p:nvSpPr>
          <p:spPr bwMode="auto">
            <a:xfrm>
              <a:off x="2064"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1</a:t>
              </a:r>
            </a:p>
          </p:txBody>
        </p:sp>
        <p:sp>
          <p:nvSpPr>
            <p:cNvPr id="13" name="Text Box 21"/>
            <p:cNvSpPr txBox="1">
              <a:spLocks noChangeArrowheads="1"/>
            </p:cNvSpPr>
            <p:nvPr/>
          </p:nvSpPr>
          <p:spPr bwMode="auto">
            <a:xfrm>
              <a:off x="1488"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4" name="Text Box 22"/>
            <p:cNvSpPr txBox="1">
              <a:spLocks noChangeArrowheads="1"/>
            </p:cNvSpPr>
            <p:nvPr/>
          </p:nvSpPr>
          <p:spPr bwMode="auto">
            <a:xfrm>
              <a:off x="3504"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3</a:t>
              </a:r>
            </a:p>
          </p:txBody>
        </p:sp>
        <p:sp>
          <p:nvSpPr>
            <p:cNvPr id="15" name="Text Box 23"/>
            <p:cNvSpPr txBox="1">
              <a:spLocks noChangeArrowheads="1"/>
            </p:cNvSpPr>
            <p:nvPr/>
          </p:nvSpPr>
          <p:spPr bwMode="auto">
            <a:xfrm>
              <a:off x="4032"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6" name="Text Box 24"/>
            <p:cNvSpPr txBox="1">
              <a:spLocks noChangeArrowheads="1"/>
            </p:cNvSpPr>
            <p:nvPr/>
          </p:nvSpPr>
          <p:spPr bwMode="auto">
            <a:xfrm>
              <a:off x="288" y="2976"/>
              <a:ext cx="5184" cy="442"/>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a:t>Switchable interface of B switches to channel 3 when sending to node C, and to channel 1 when sending to node A</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5975" y="463176"/>
            <a:ext cx="5584825" cy="1162424"/>
          </a:xfrm>
        </p:spPr>
        <p:txBody>
          <a:bodyPr/>
          <a:lstStyle/>
          <a:p>
            <a:r>
              <a:rPr lang="en-GB" sz="3600" b="1" dirty="0" smtClean="0"/>
              <a:t>Challenges and Issues</a:t>
            </a:r>
            <a:br>
              <a:rPr lang="en-GB" sz="3600" b="1" dirty="0" smtClean="0"/>
            </a:br>
            <a:r>
              <a:rPr lang="en-GB" sz="3600" b="1" dirty="0" smtClean="0"/>
              <a:t>Cognitive Radios</a:t>
            </a:r>
            <a:endParaRPr lang="en-GB" sz="3600" b="1" dirty="0"/>
          </a:p>
        </p:txBody>
      </p:sp>
      <p:sp>
        <p:nvSpPr>
          <p:cNvPr id="3" name="Content Placeholder 2"/>
          <p:cNvSpPr>
            <a:spLocks noGrp="1"/>
          </p:cNvSpPr>
          <p:nvPr>
            <p:ph idx="1"/>
          </p:nvPr>
        </p:nvSpPr>
        <p:spPr>
          <a:xfrm>
            <a:off x="549275" y="1562101"/>
            <a:ext cx="8042276" cy="4483100"/>
          </a:xfrm>
        </p:spPr>
        <p:txBody>
          <a:bodyPr>
            <a:normAutofit fontScale="70000" lnSpcReduction="20000"/>
          </a:bodyPr>
          <a:lstStyle/>
          <a:p>
            <a:r>
              <a:rPr lang="en-GB" dirty="0" smtClean="0"/>
              <a:t>Basically the CR idea, in the most aggressive form, leads to extremely high dynamic range requirement for the receiver In traditional RF systems, the nearby adjacent channels and blockers are assumed to be at a reasonable level from the RF implementation point of view. </a:t>
            </a:r>
          </a:p>
          <a:p>
            <a:r>
              <a:rPr lang="en-GB" dirty="0" smtClean="0"/>
              <a:t>In the CR case, there are no specifications for spectral components close to the potential white spaces in the sensing phase or next to the frequency slot to be used for communication once it has been determined to be empty. </a:t>
            </a:r>
          </a:p>
          <a:p>
            <a:r>
              <a:rPr lang="en-GB" dirty="0" smtClean="0"/>
              <a:t>Due to the requirement of flexibility and spectral agility, advanced SDR technologies are expected to be used for the RF functions Wideband sampling with the related ADC-dynamic range and sampling jitter issues. </a:t>
            </a:r>
          </a:p>
          <a:p>
            <a:r>
              <a:rPr lang="en-GB" dirty="0" smtClean="0"/>
              <a:t>Also the effect of all other RF </a:t>
            </a:r>
            <a:r>
              <a:rPr lang="en-GB" dirty="0" err="1" smtClean="0"/>
              <a:t>imparements</a:t>
            </a:r>
            <a:r>
              <a:rPr lang="en-GB" dirty="0" smtClean="0"/>
              <a:t> becomes more critical. </a:t>
            </a:r>
          </a:p>
          <a:p>
            <a:r>
              <a:rPr lang="en-GB" dirty="0" smtClean="0"/>
              <a:t>High spectral purity requirement for the transmitter SU’s spectral leakage would introduce interference to nearby primary transmissions. </a:t>
            </a:r>
          </a:p>
          <a:p>
            <a:r>
              <a:rPr lang="en-GB" dirty="0" smtClean="0"/>
              <a:t>PU’s spectral leakage destroys SU’s transmission</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475" y="412376"/>
            <a:ext cx="5546725" cy="1336956"/>
          </a:xfrm>
        </p:spPr>
        <p:txBody>
          <a:bodyPr/>
          <a:lstStyle/>
          <a:p>
            <a:r>
              <a:rPr lang="en-GB" sz="3600" b="1" dirty="0" smtClean="0"/>
              <a:t>Challenges and Issues</a:t>
            </a:r>
            <a:br>
              <a:rPr lang="en-GB" sz="3600" b="1" dirty="0" smtClean="0"/>
            </a:br>
            <a:r>
              <a:rPr lang="en-GB" sz="3600" b="1" dirty="0" smtClean="0"/>
              <a:t>Multichannel</a:t>
            </a:r>
            <a:endParaRPr lang="en-GB" sz="3600" dirty="0"/>
          </a:p>
        </p:txBody>
      </p:sp>
      <p:sp>
        <p:nvSpPr>
          <p:cNvPr id="3" name="Content Placeholder 2"/>
          <p:cNvSpPr>
            <a:spLocks noGrp="1"/>
          </p:cNvSpPr>
          <p:nvPr>
            <p:ph idx="1"/>
          </p:nvPr>
        </p:nvSpPr>
        <p:spPr>
          <a:xfrm>
            <a:off x="549275" y="1765301"/>
            <a:ext cx="8042276" cy="4343400"/>
          </a:xfrm>
        </p:spPr>
        <p:txBody>
          <a:bodyPr>
            <a:normAutofit/>
          </a:bodyPr>
          <a:lstStyle/>
          <a:p>
            <a:r>
              <a:rPr lang="en-GB" dirty="0" smtClean="0"/>
              <a:t>multichannel hidden node: </a:t>
            </a:r>
          </a:p>
          <a:p>
            <a:pPr lvl="1"/>
            <a:r>
              <a:rPr lang="en-GB" dirty="0" smtClean="0"/>
              <a:t>The hidden node problem occurs when the node misses an RTS/CTS exchanged on one channel while listening on another </a:t>
            </a:r>
          </a:p>
          <a:p>
            <a:r>
              <a:rPr lang="en-GB" dirty="0" smtClean="0"/>
              <a:t>multichannel deaf node: </a:t>
            </a:r>
          </a:p>
          <a:p>
            <a:pPr lvl="1"/>
            <a:r>
              <a:rPr lang="en-GB" dirty="0" smtClean="0"/>
              <a:t>This occurs when the destination node and the sender are not tuned on the same channel.</a:t>
            </a:r>
          </a:p>
          <a:p>
            <a:r>
              <a:rPr lang="en-GB" dirty="0" smtClean="0"/>
              <a:t>interfering channels</a:t>
            </a:r>
          </a:p>
          <a:p>
            <a:r>
              <a:rPr lang="en-GB" dirty="0" smtClean="0"/>
              <a:t>channel switching</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48325" cy="870324"/>
          </a:xfrm>
        </p:spPr>
        <p:txBody>
          <a:bodyPr/>
          <a:lstStyle/>
          <a:p>
            <a:r>
              <a:rPr lang="en-GB" sz="3600" b="1" dirty="0" smtClean="0"/>
              <a:t>References</a:t>
            </a:r>
            <a:endParaRPr lang="en-GB" sz="3600" b="1" dirty="0"/>
          </a:p>
        </p:txBody>
      </p:sp>
      <p:sp>
        <p:nvSpPr>
          <p:cNvPr id="6" name="Content Placeholder 2"/>
          <p:cNvSpPr txBox="1">
            <a:spLocks/>
          </p:cNvSpPr>
          <p:nvPr/>
        </p:nvSpPr>
        <p:spPr>
          <a:xfrm>
            <a:off x="701675" y="1444532"/>
            <a:ext cx="8042276" cy="4651469"/>
          </a:xfrm>
          <a:prstGeom prst="rect">
            <a:avLst/>
          </a:prstGeom>
        </p:spPr>
        <p:txBody>
          <a:bodyPr vert="horz" lIns="91440" tIns="45720" rIns="91440" bIns="45720" rtlCol="0">
            <a:normAutofit fontScale="250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A. S.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Tanenbaum</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D. J.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Wetherall</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Computer Networks, Pearson Education Limited, 2014.</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K.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Pahlavan</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GB" sz="4000" dirty="0" smtClean="0">
                <a:latin typeface="Times New Roman" pitchFamily="18" charset="0"/>
                <a:cs typeface="Times New Roman" pitchFamily="18" charset="0"/>
              </a:rPr>
              <a:t>R. C. </a:t>
            </a:r>
            <a:r>
              <a:rPr lang="en-GB" sz="4000" dirty="0" err="1" smtClean="0">
                <a:latin typeface="Times New Roman" pitchFamily="18" charset="0"/>
                <a:cs typeface="Times New Roman" pitchFamily="18" charset="0"/>
              </a:rPr>
              <a:t>Qiu</a:t>
            </a:r>
            <a:r>
              <a:rPr lang="en-GB" sz="4000" dirty="0" smtClean="0">
                <a:latin typeface="Times New Roman" pitchFamily="18" charset="0"/>
                <a:cs typeface="Times New Roman" pitchFamily="18" charset="0"/>
              </a:rPr>
              <a:t>, Z. </a:t>
            </a:r>
            <a:r>
              <a:rPr lang="en-GB" sz="4000" dirty="0" err="1" smtClean="0">
                <a:latin typeface="Times New Roman" pitchFamily="18" charset="0"/>
                <a:cs typeface="Times New Roman" pitchFamily="18" charset="0"/>
              </a:rPr>
              <a:t>Hu</a:t>
            </a:r>
            <a:r>
              <a:rPr lang="en-GB" sz="4000" dirty="0" smtClean="0">
                <a:latin typeface="Times New Roman" pitchFamily="18" charset="0"/>
                <a:cs typeface="Times New Roman" pitchFamily="18" charset="0"/>
              </a:rPr>
              <a:t>, H. Li, M. Wicks, Cognitive Radio Communications and Networking, Principles and Practice, John Wiley and Sons Ltd 2012</a:t>
            </a:r>
            <a:endParaRPr kumimoji="0" lang="en-GB" sz="40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lvl="0" indent="-349250">
              <a:spcBef>
                <a:spcPts val="2000"/>
              </a:spcBef>
              <a:buClr>
                <a:schemeClr val="accent1">
                  <a:lumMod val="60000"/>
                  <a:lumOff val="40000"/>
                </a:schemeClr>
              </a:buClr>
              <a:buSzPct val="110000"/>
              <a:buFont typeface="Wingdings 2" pitchFamily="18" charset="2"/>
              <a:buChar char=""/>
            </a:pPr>
            <a:r>
              <a:rPr lang="en-GB" sz="4000" b="1" dirty="0" smtClean="0">
                <a:latin typeface="Times New Roman" pitchFamily="18" charset="0"/>
                <a:cs typeface="Times New Roman" pitchFamily="18" charset="0"/>
              </a:rPr>
              <a:t>C. Campbell</a:t>
            </a:r>
            <a:r>
              <a:rPr lang="en-GB" sz="4000" dirty="0" smtClean="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4000" dirty="0" err="1" smtClean="0">
                <a:latin typeface="Times New Roman" pitchFamily="18" charset="0"/>
                <a:cs typeface="Times New Roman" pitchFamily="18" charset="0"/>
              </a:rPr>
              <a:t>Auerbach</a:t>
            </a:r>
            <a:r>
              <a:rPr lang="en-GB" sz="4000" dirty="0" smtClean="0">
                <a:latin typeface="Times New Roman" pitchFamily="18" charset="0"/>
                <a:cs typeface="Times New Roman" pitchFamily="18" charset="0"/>
              </a:rPr>
              <a:t> Publications, </a:t>
            </a:r>
            <a:r>
              <a:rPr lang="en-GB" sz="4000" dirty="0" smtClean="0">
                <a:latin typeface="Times New Roman" pitchFamily="18" charset="0"/>
                <a:cs typeface="Times New Roman" pitchFamily="18" charset="0"/>
                <a:hlinkClick r:id="rId2"/>
              </a:rPr>
              <a:t>CRC Press, Taylor &amp; Francis Group</a:t>
            </a:r>
            <a:r>
              <a:rPr lang="en-GB" sz="4000" dirty="0" smtClean="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sz="4000" b="1" dirty="0" smtClean="0">
                <a:latin typeface="Times New Roman" pitchFamily="18" charset="0"/>
                <a:cs typeface="Times New Roman" pitchFamily="18" charset="0"/>
              </a:rPr>
              <a:t>S. Khan</a:t>
            </a:r>
            <a:r>
              <a:rPr lang="en-GB" sz="4000" dirty="0" smtClean="0">
                <a:latin typeface="Times New Roman" pitchFamily="18" charset="0"/>
                <a:cs typeface="Times New Roman" pitchFamily="18" charset="0"/>
              </a:rPr>
              <a:t>, A. K. </a:t>
            </a:r>
            <a:r>
              <a:rPr lang="en-GB" sz="4000" dirty="0" err="1" smtClean="0">
                <a:latin typeface="Times New Roman" pitchFamily="18" charset="0"/>
                <a:cs typeface="Times New Roman" pitchFamily="18" charset="0"/>
              </a:rPr>
              <a:t>Pathan</a:t>
            </a:r>
            <a:r>
              <a:rPr lang="en-GB" sz="4000" dirty="0" smtClean="0">
                <a:latin typeface="Times New Roman" pitchFamily="18" charset="0"/>
                <a:cs typeface="Times New Roman" pitchFamily="18" charset="0"/>
              </a:rPr>
              <a:t>, N. </a:t>
            </a:r>
            <a:r>
              <a:rPr lang="en-GB" sz="4000" dirty="0" err="1" smtClean="0">
                <a:latin typeface="Times New Roman" pitchFamily="18" charset="0"/>
                <a:cs typeface="Times New Roman" pitchFamily="18" charset="0"/>
              </a:rPr>
              <a:t>Alrajeh</a:t>
            </a:r>
            <a:r>
              <a:rPr lang="en-GB" sz="4000" u="sng" dirty="0" smtClean="0">
                <a:latin typeface="Times New Roman" pitchFamily="18" charset="0"/>
                <a:cs typeface="Times New Roman" pitchFamily="18" charset="0"/>
              </a:rPr>
              <a:t>,</a:t>
            </a:r>
            <a:r>
              <a:rPr lang="en-GB" sz="4000" dirty="0" smtClean="0">
                <a:latin typeface="Times New Roman" pitchFamily="18" charset="0"/>
                <a:cs typeface="Times New Roman" pitchFamily="18" charset="0"/>
              </a:rPr>
              <a:t> , Wireless Sensor Networks: Current Status and Future Trends , </a:t>
            </a:r>
            <a:r>
              <a:rPr lang="en-GB" sz="4000" dirty="0" err="1" smtClean="0">
                <a:latin typeface="Times New Roman" pitchFamily="18" charset="0"/>
                <a:cs typeface="Times New Roman" pitchFamily="18" charset="0"/>
              </a:rPr>
              <a:t>Auerbach</a:t>
            </a:r>
            <a:r>
              <a:rPr lang="en-GB" sz="4000" dirty="0" smtClean="0">
                <a:latin typeface="Times New Roman" pitchFamily="18" charset="0"/>
                <a:cs typeface="Times New Roman" pitchFamily="18" charset="0"/>
              </a:rPr>
              <a:t> Publications, </a:t>
            </a:r>
            <a:r>
              <a:rPr lang="en-GB" sz="4000" u="sng" dirty="0" smtClean="0">
                <a:latin typeface="Times New Roman" pitchFamily="18" charset="0"/>
                <a:cs typeface="Times New Roman" pitchFamily="18" charset="0"/>
                <a:hlinkClick r:id="rId2"/>
              </a:rPr>
              <a:t>CRC Press, Taylor &amp; Francis Group</a:t>
            </a:r>
            <a:r>
              <a:rPr lang="en-GB" sz="4000" dirty="0" smtClean="0">
                <a:latin typeface="Times New Roman" pitchFamily="18" charset="0"/>
                <a:cs typeface="Times New Roman" pitchFamily="18" charset="0"/>
              </a:rPr>
              <a:t>, USA, 2013.</a:t>
            </a:r>
            <a:endParaRPr kumimoji="0" lang="en-GB" sz="40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S. Khan, D. Singh, </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K.K. Loo</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4000" b="0" i="1" u="none" strike="noStrike" kern="1200" cap="none" spc="0" normalizeH="0" baseline="0" noProof="0" dirty="0" smtClean="0">
                <a:ln>
                  <a:noFill/>
                </a:ln>
                <a:effectLst/>
                <a:uLnTx/>
                <a:uFillTx/>
                <a:latin typeface="Times New Roman" pitchFamily="18" charset="0"/>
                <a:cs typeface="Times New Roman" pitchFamily="18" charset="0"/>
              </a:rPr>
              <a:t>Sensors </a:t>
            </a: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2011</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4000" b="0" i="1" u="none" strike="noStrike" kern="1200" cap="none" spc="0" normalizeH="0" baseline="0" noProof="0" dirty="0" smtClean="0">
                <a:ln>
                  <a:noFill/>
                </a:ln>
                <a:effectLst/>
                <a:uLnTx/>
                <a:uFillTx/>
                <a:latin typeface="Times New Roman" pitchFamily="18" charset="0"/>
                <a:cs typeface="Times New Roman" pitchFamily="18" charset="0"/>
              </a:rPr>
              <a:t>pp.</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4917-4942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K.K. Loo, H. A.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Kurdi</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I. A. Shah, K.K. </a:t>
            </a:r>
            <a:r>
              <a:rPr kumimoji="0" lang="en-US" sz="4000" b="0" i="0" u="none" strike="noStrike" kern="1200" cap="none" spc="0" normalizeH="0" baseline="0" noProof="0" dirty="0" err="1" smtClean="0">
                <a:ln>
                  <a:noFill/>
                </a:ln>
                <a:effectLst/>
                <a:uLnTx/>
                <a:uFillTx/>
                <a:latin typeface="Times New Roman" pitchFamily="18" charset="0"/>
                <a:cs typeface="Times New Roman" pitchFamily="18" charset="0"/>
              </a:rPr>
              <a:t>Loo</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small" spc="0" normalizeH="0" baseline="0" noProof="0" dirty="0" smtClean="0">
                <a:ln>
                  <a:noFill/>
                </a:ln>
                <a:effectLst/>
                <a:uLnTx/>
                <a:uFillTx/>
                <a:latin typeface="Times New Roman" pitchFamily="18" charset="0"/>
                <a:cs typeface="Times New Roman" pitchFamily="18" charset="0"/>
              </a:rPr>
              <a:t>C. </a:t>
            </a:r>
            <a:r>
              <a:rPr kumimoji="0" lang="en-GB" sz="4000" b="1" i="0" u="none" strike="noStrike" kern="1200" spc="0" normalizeH="0" baseline="0" noProof="0" dirty="0" smtClean="0">
                <a:ln>
                  <a:noFill/>
                </a:ln>
                <a:effectLst/>
                <a:uLnTx/>
                <a:uFillTx/>
                <a:latin typeface="Times New Roman" pitchFamily="18" charset="0"/>
                <a:cs typeface="Times New Roman" pitchFamily="18" charset="0"/>
              </a:rPr>
              <a:t>E-A Campbell</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 K.K. Loo, O. </a:t>
            </a:r>
            <a:r>
              <a:rPr kumimoji="0" lang="en-GB" sz="4000" b="0" i="0" u="none" strike="noStrike" kern="1200" spc="0" normalizeH="0" baseline="0" noProof="0" dirty="0" err="1" smtClean="0">
                <a:ln>
                  <a:noFill/>
                </a:ln>
                <a:effectLst/>
                <a:uLnTx/>
                <a:uFillTx/>
                <a:latin typeface="Times New Roman" pitchFamily="18" charset="0"/>
                <a:cs typeface="Times New Roman" pitchFamily="18" charset="0"/>
              </a:rPr>
              <a:t>Gemikonakli</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a:t>
            </a:r>
            <a:r>
              <a:rPr kumimoji="0" lang="en-GB" sz="4000" b="0" i="0" u="none" strike="noStrike" kern="1200" spc="0" normalizeH="0" baseline="30000" noProof="0" dirty="0" smtClean="0">
                <a:ln>
                  <a:noFill/>
                </a:ln>
                <a:effectLst/>
                <a:uLnTx/>
                <a:uFillTx/>
                <a:latin typeface="Times New Roman" pitchFamily="18" charset="0"/>
                <a:cs typeface="Times New Roman" pitchFamily="18" charset="0"/>
              </a:rPr>
              <a:t> </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4000" b="0" i="1" u="none" strike="noStrike" kern="1200" spc="0" normalizeH="0" baseline="0" noProof="0" dirty="0" smtClean="0">
                <a:ln>
                  <a:noFill/>
                </a:ln>
                <a:effectLst/>
                <a:uLnTx/>
                <a:uFillTx/>
                <a:latin typeface="Times New Roman" pitchFamily="18" charset="0"/>
                <a:cs typeface="Times New Roman" pitchFamily="18" charset="0"/>
              </a:rPr>
              <a:t>Sensors</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 </a:t>
            </a:r>
            <a:r>
              <a:rPr kumimoji="0" lang="en-GB" sz="4000" b="0" i="0" u="none" strike="noStrike" kern="1200" cap="small" spc="0" normalizeH="0" baseline="0" noProof="0" dirty="0" smtClean="0">
                <a:ln>
                  <a:noFill/>
                </a:ln>
                <a:effectLst/>
                <a:uLnTx/>
                <a:uFillTx/>
                <a:latin typeface="Times New Roman" pitchFamily="18" charset="0"/>
                <a:cs typeface="Times New Roman" pitchFamily="18" charset="0"/>
              </a:rPr>
              <a:t>2010, pp. 964-991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10867</TotalTime>
  <Words>3219</Words>
  <Application>Microsoft Office PowerPoint</Application>
  <PresentationFormat>On-screen Show (4:3)</PresentationFormat>
  <Paragraphs>428</Paragraphs>
  <Slides>37</Slides>
  <Notes>14</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Breeze</vt:lpstr>
      <vt:lpstr> Digital Communications</vt:lpstr>
      <vt:lpstr>Learning Outcome</vt:lpstr>
      <vt:lpstr>Signal Encoding Techniques</vt:lpstr>
      <vt:lpstr>Factors Used to Compare Encoding Schemes</vt:lpstr>
      <vt:lpstr>Basic Encoding Techniques</vt:lpstr>
      <vt:lpstr>Modulation techniques</vt:lpstr>
      <vt:lpstr>Spread Spectrum</vt:lpstr>
      <vt:lpstr>Frequency Hoping Spread Spectrum (FHSS)</vt:lpstr>
      <vt:lpstr>Frequency Hoping Spread Spectrum (FHSS)</vt:lpstr>
      <vt:lpstr>Direct Sequence Spread Spectrum (DSSS)</vt:lpstr>
      <vt:lpstr>Direct Sequence Spread Spectrum (DSSS)</vt:lpstr>
      <vt:lpstr>Code-Division Multiple Access (CDMA)</vt:lpstr>
      <vt:lpstr>Categories of Spreading Sequences</vt:lpstr>
      <vt:lpstr>Digital Modulation and Multiplexing</vt:lpstr>
      <vt:lpstr>Multiplexing</vt:lpstr>
      <vt:lpstr>Frequency multiplex</vt:lpstr>
      <vt:lpstr>Time multiplex</vt:lpstr>
      <vt:lpstr>Time and frequency multiplex</vt:lpstr>
      <vt:lpstr>Code multiplex</vt:lpstr>
      <vt:lpstr>Frequency Division Multiplexing</vt:lpstr>
      <vt:lpstr>Frequency and Channels</vt:lpstr>
      <vt:lpstr>Multiple access methods</vt:lpstr>
      <vt:lpstr>Taxonomy of multiple-access protocols</vt:lpstr>
      <vt:lpstr>Cognitive Radio</vt:lpstr>
      <vt:lpstr>Cognitive radio architecture (CRA)</vt:lpstr>
      <vt:lpstr>Cognitive radio architecture (CRA)</vt:lpstr>
      <vt:lpstr>Dynamic spectrum access and cognitive radio techniques </vt:lpstr>
      <vt:lpstr>Distributed and Collaborative Approach</vt:lpstr>
      <vt:lpstr>Contention based and Contention free</vt:lpstr>
      <vt:lpstr>Contention based and Contention free</vt:lpstr>
      <vt:lpstr>Multi-Channel assignment</vt:lpstr>
      <vt:lpstr>Assumptions</vt:lpstr>
      <vt:lpstr>Hybrid assignment example</vt:lpstr>
      <vt:lpstr>Challenges and Issues Cognitive Radios</vt:lpstr>
      <vt:lpstr>Challenges and Issues Multichannel</vt:lpstr>
      <vt:lpstr>PowerPoint Presentation</vt:lpstr>
      <vt:lpstr>References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802</cp:revision>
  <dcterms:created xsi:type="dcterms:W3CDTF">2011-10-03T10:20:59Z</dcterms:created>
  <dcterms:modified xsi:type="dcterms:W3CDTF">2013-10-29T10:30:57Z</dcterms:modified>
</cp:coreProperties>
</file>