
<file path=[Content_Types].xml><?xml version="1.0" encoding="utf-8"?>
<Types xmlns="http://schemas.openxmlformats.org/package/2006/content-types">
  <Default Extension="jfif" ContentType="image/jpeg"/>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778" r:id="rId2"/>
  </p:sldMasterIdLst>
  <p:notesMasterIdLst>
    <p:notesMasterId r:id="rId24"/>
  </p:notesMasterIdLst>
  <p:sldIdLst>
    <p:sldId id="256" r:id="rId3"/>
    <p:sldId id="261" r:id="rId4"/>
    <p:sldId id="260" r:id="rId5"/>
    <p:sldId id="262" r:id="rId6"/>
    <p:sldId id="263" r:id="rId7"/>
    <p:sldId id="264" r:id="rId8"/>
    <p:sldId id="265" r:id="rId9"/>
    <p:sldId id="266" r:id="rId10"/>
    <p:sldId id="267" r:id="rId11"/>
    <p:sldId id="268" r:id="rId12"/>
    <p:sldId id="269" r:id="rId13"/>
    <p:sldId id="270" r:id="rId14"/>
    <p:sldId id="271" r:id="rId15"/>
    <p:sldId id="272" r:id="rId16"/>
    <p:sldId id="273" r:id="rId17"/>
    <p:sldId id="274" r:id="rId18"/>
    <p:sldId id="275" r:id="rId19"/>
    <p:sldId id="276" r:id="rId20"/>
    <p:sldId id="277" r:id="rId21"/>
    <p:sldId id="278" r:id="rId22"/>
    <p:sldId id="259" r:id="rId2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94830"/>
  </p:normalViewPr>
  <p:slideViewPr>
    <p:cSldViewPr snapToGrid="0" snapToObjects="1">
      <p:cViewPr varScale="1">
        <p:scale>
          <a:sx n="106" d="100"/>
          <a:sy n="106" d="100"/>
        </p:scale>
        <p:origin x="1632" y="10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0544232-6529-4374-848A-75CC31121F16}" type="doc">
      <dgm:prSet loTypeId="urn:microsoft.com/office/officeart/2005/8/layout/radial3" loCatId="relationship" qsTypeId="urn:microsoft.com/office/officeart/2005/8/quickstyle/simple1" qsCatId="simple" csTypeId="urn:microsoft.com/office/officeart/2005/8/colors/colorful1" csCatId="colorful" phldr="1"/>
      <dgm:spPr/>
      <dgm:t>
        <a:bodyPr/>
        <a:lstStyle/>
        <a:p>
          <a:endParaRPr lang="en-GB"/>
        </a:p>
      </dgm:t>
    </dgm:pt>
    <dgm:pt modelId="{54CD55AC-C2FD-4D30-9271-1CCADA35D702}">
      <dgm:prSet phldrT="[Text]" custT="1"/>
      <dgm:spPr/>
      <dgm:t>
        <a:bodyPr/>
        <a:lstStyle/>
        <a:p>
          <a:endParaRPr lang="en-GB" sz="1800" dirty="0"/>
        </a:p>
      </dgm:t>
    </dgm:pt>
    <dgm:pt modelId="{0304D313-AC95-4A74-9184-51C264656519}" type="parTrans" cxnId="{E4D8019D-BBF5-4B42-97CD-60C0D64099B0}">
      <dgm:prSet/>
      <dgm:spPr/>
      <dgm:t>
        <a:bodyPr/>
        <a:lstStyle/>
        <a:p>
          <a:endParaRPr lang="en-GB"/>
        </a:p>
      </dgm:t>
    </dgm:pt>
    <dgm:pt modelId="{1FF4654E-3AD2-428E-9663-DB1C7C6A05A9}" type="sibTrans" cxnId="{E4D8019D-BBF5-4B42-97CD-60C0D64099B0}">
      <dgm:prSet/>
      <dgm:spPr/>
      <dgm:t>
        <a:bodyPr/>
        <a:lstStyle/>
        <a:p>
          <a:endParaRPr lang="en-GB"/>
        </a:p>
      </dgm:t>
    </dgm:pt>
    <dgm:pt modelId="{425A3777-1FD6-4B25-A944-98B1231CD24C}">
      <dgm:prSet phldrT="[Text]"/>
      <dgm:spPr/>
      <dgm:t>
        <a:bodyPr/>
        <a:lstStyle/>
        <a:p>
          <a:r>
            <a:rPr lang="en-GB" dirty="0"/>
            <a:t>Family</a:t>
          </a:r>
        </a:p>
      </dgm:t>
    </dgm:pt>
    <dgm:pt modelId="{B91CC09B-DB17-4BBA-9523-77578006D372}" type="parTrans" cxnId="{AECEBDB5-7D99-430A-A1C6-AA0506515DA5}">
      <dgm:prSet/>
      <dgm:spPr/>
      <dgm:t>
        <a:bodyPr/>
        <a:lstStyle/>
        <a:p>
          <a:endParaRPr lang="en-GB"/>
        </a:p>
      </dgm:t>
    </dgm:pt>
    <dgm:pt modelId="{B28E6288-D979-43D1-8F37-19DA9BBC1A41}" type="sibTrans" cxnId="{AECEBDB5-7D99-430A-A1C6-AA0506515DA5}">
      <dgm:prSet/>
      <dgm:spPr/>
      <dgm:t>
        <a:bodyPr/>
        <a:lstStyle/>
        <a:p>
          <a:endParaRPr lang="en-GB"/>
        </a:p>
      </dgm:t>
    </dgm:pt>
    <dgm:pt modelId="{39091BAF-8593-4494-B293-53EBCC454097}">
      <dgm:prSet phldrT="[Text]"/>
      <dgm:spPr/>
      <dgm:t>
        <a:bodyPr/>
        <a:lstStyle/>
        <a:p>
          <a:r>
            <a:rPr lang="en-GB" dirty="0"/>
            <a:t>Religion</a:t>
          </a:r>
        </a:p>
      </dgm:t>
    </dgm:pt>
    <dgm:pt modelId="{7E7374F9-660D-4939-AF3C-35F91B0E88FA}" type="parTrans" cxnId="{46E16BAE-375C-4CE5-9610-37202DC94DEC}">
      <dgm:prSet/>
      <dgm:spPr/>
      <dgm:t>
        <a:bodyPr/>
        <a:lstStyle/>
        <a:p>
          <a:endParaRPr lang="en-GB"/>
        </a:p>
      </dgm:t>
    </dgm:pt>
    <dgm:pt modelId="{56302412-2602-49A6-8A5A-5B30C1169D6E}" type="sibTrans" cxnId="{46E16BAE-375C-4CE5-9610-37202DC94DEC}">
      <dgm:prSet/>
      <dgm:spPr/>
      <dgm:t>
        <a:bodyPr/>
        <a:lstStyle/>
        <a:p>
          <a:endParaRPr lang="en-GB"/>
        </a:p>
      </dgm:t>
    </dgm:pt>
    <dgm:pt modelId="{556F0A1A-621D-4E84-920E-4D55D201FE3B}">
      <dgm:prSet phldrT="[Text]"/>
      <dgm:spPr/>
      <dgm:t>
        <a:bodyPr/>
        <a:lstStyle/>
        <a:p>
          <a:r>
            <a:rPr lang="en-GB" dirty="0"/>
            <a:t>Peer Group</a:t>
          </a:r>
        </a:p>
      </dgm:t>
    </dgm:pt>
    <dgm:pt modelId="{08EC3ECD-734F-4B93-B1FD-75FBC775772A}" type="parTrans" cxnId="{FB5894D7-8D48-4504-A0FB-3FCC817784FC}">
      <dgm:prSet/>
      <dgm:spPr/>
      <dgm:t>
        <a:bodyPr/>
        <a:lstStyle/>
        <a:p>
          <a:endParaRPr lang="en-GB"/>
        </a:p>
      </dgm:t>
    </dgm:pt>
    <dgm:pt modelId="{3B3EC874-705E-4E2B-8896-1DFD0F134575}" type="sibTrans" cxnId="{FB5894D7-8D48-4504-A0FB-3FCC817784FC}">
      <dgm:prSet/>
      <dgm:spPr/>
      <dgm:t>
        <a:bodyPr/>
        <a:lstStyle/>
        <a:p>
          <a:endParaRPr lang="en-GB"/>
        </a:p>
      </dgm:t>
    </dgm:pt>
    <dgm:pt modelId="{9FFE2F80-5433-4F81-9D82-90D57E5AFEAC}">
      <dgm:prSet phldrT="[Text]"/>
      <dgm:spPr/>
      <dgm:t>
        <a:bodyPr/>
        <a:lstStyle/>
        <a:p>
          <a:r>
            <a:rPr lang="en-GB" dirty="0"/>
            <a:t>Education</a:t>
          </a:r>
        </a:p>
      </dgm:t>
    </dgm:pt>
    <dgm:pt modelId="{24A8953E-638C-4CB6-9D3E-C03C2CFAADF2}" type="parTrans" cxnId="{2B3B7719-D021-4E93-80D9-E9819E3354F5}">
      <dgm:prSet/>
      <dgm:spPr/>
      <dgm:t>
        <a:bodyPr/>
        <a:lstStyle/>
        <a:p>
          <a:endParaRPr lang="en-GB"/>
        </a:p>
      </dgm:t>
    </dgm:pt>
    <dgm:pt modelId="{F84E8840-45AD-45EB-A381-383CAAA87DAE}" type="sibTrans" cxnId="{2B3B7719-D021-4E93-80D9-E9819E3354F5}">
      <dgm:prSet/>
      <dgm:spPr/>
      <dgm:t>
        <a:bodyPr/>
        <a:lstStyle/>
        <a:p>
          <a:endParaRPr lang="en-GB"/>
        </a:p>
      </dgm:t>
    </dgm:pt>
    <dgm:pt modelId="{64986F78-2000-4064-BC82-60CFC4FC91D5}">
      <dgm:prSet phldrT="[Text]"/>
      <dgm:spPr/>
      <dgm:t>
        <a:bodyPr/>
        <a:lstStyle/>
        <a:p>
          <a:r>
            <a:rPr lang="en-GB" dirty="0"/>
            <a:t>Charities</a:t>
          </a:r>
        </a:p>
      </dgm:t>
    </dgm:pt>
    <dgm:pt modelId="{745A0D9D-42C3-41FE-9BA4-FD479BC4E73A}" type="parTrans" cxnId="{101F93CA-758B-4AB7-BB34-0438004945C1}">
      <dgm:prSet/>
      <dgm:spPr/>
      <dgm:t>
        <a:bodyPr/>
        <a:lstStyle/>
        <a:p>
          <a:endParaRPr lang="en-GB"/>
        </a:p>
      </dgm:t>
    </dgm:pt>
    <dgm:pt modelId="{9E29BE60-F33B-4323-A104-31A8C602A300}" type="sibTrans" cxnId="{101F93CA-758B-4AB7-BB34-0438004945C1}">
      <dgm:prSet/>
      <dgm:spPr/>
      <dgm:t>
        <a:bodyPr/>
        <a:lstStyle/>
        <a:p>
          <a:endParaRPr lang="en-GB"/>
        </a:p>
      </dgm:t>
    </dgm:pt>
    <dgm:pt modelId="{6619D5C7-BBDD-4706-BAEF-573197732BA5}">
      <dgm:prSet/>
      <dgm:spPr/>
      <dgm:t>
        <a:bodyPr/>
        <a:lstStyle/>
        <a:p>
          <a:r>
            <a:rPr lang="en-GB" dirty="0"/>
            <a:t>Government</a:t>
          </a:r>
        </a:p>
      </dgm:t>
    </dgm:pt>
    <dgm:pt modelId="{B5AC640F-1825-470B-8AC4-6081BEE329B0}" type="parTrans" cxnId="{F70C8B24-EE2F-4350-BE84-933054F26FCC}">
      <dgm:prSet/>
      <dgm:spPr/>
      <dgm:t>
        <a:bodyPr/>
        <a:lstStyle/>
        <a:p>
          <a:endParaRPr lang="en-GB"/>
        </a:p>
      </dgm:t>
    </dgm:pt>
    <dgm:pt modelId="{881EE771-2AE2-4D23-BC08-EA84E4B54E6B}" type="sibTrans" cxnId="{F70C8B24-EE2F-4350-BE84-933054F26FCC}">
      <dgm:prSet/>
      <dgm:spPr/>
      <dgm:t>
        <a:bodyPr/>
        <a:lstStyle/>
        <a:p>
          <a:endParaRPr lang="en-GB"/>
        </a:p>
      </dgm:t>
    </dgm:pt>
    <dgm:pt modelId="{5696AAE5-789F-4E75-976E-4A31B28F58FB}">
      <dgm:prSet/>
      <dgm:spPr/>
      <dgm:t>
        <a:bodyPr/>
        <a:lstStyle/>
        <a:p>
          <a:r>
            <a:rPr lang="en-GB" dirty="0"/>
            <a:t>The Media</a:t>
          </a:r>
        </a:p>
      </dgm:t>
    </dgm:pt>
    <dgm:pt modelId="{FD6838F7-CF9C-41D3-8664-21E534681BBF}" type="parTrans" cxnId="{C2B1A952-CF8D-4202-851F-D52FD9F17E62}">
      <dgm:prSet/>
      <dgm:spPr/>
      <dgm:t>
        <a:bodyPr/>
        <a:lstStyle/>
        <a:p>
          <a:endParaRPr lang="en-GB"/>
        </a:p>
      </dgm:t>
    </dgm:pt>
    <dgm:pt modelId="{DA11509B-FD7B-43E0-BAFA-51FA54D21D2B}" type="sibTrans" cxnId="{C2B1A952-CF8D-4202-851F-D52FD9F17E62}">
      <dgm:prSet/>
      <dgm:spPr/>
      <dgm:t>
        <a:bodyPr/>
        <a:lstStyle/>
        <a:p>
          <a:endParaRPr lang="en-GB"/>
        </a:p>
      </dgm:t>
    </dgm:pt>
    <dgm:pt modelId="{DB311AB3-1372-4CDD-90C9-A7082C3BD6B4}" type="pres">
      <dgm:prSet presAssocID="{50544232-6529-4374-848A-75CC31121F16}" presName="composite" presStyleCnt="0">
        <dgm:presLayoutVars>
          <dgm:chMax val="1"/>
          <dgm:dir/>
          <dgm:resizeHandles val="exact"/>
        </dgm:presLayoutVars>
      </dgm:prSet>
      <dgm:spPr/>
    </dgm:pt>
    <dgm:pt modelId="{ADDDE461-74EE-4BF6-8D86-32E1040B6FF7}" type="pres">
      <dgm:prSet presAssocID="{50544232-6529-4374-848A-75CC31121F16}" presName="radial" presStyleCnt="0">
        <dgm:presLayoutVars>
          <dgm:animLvl val="ctr"/>
        </dgm:presLayoutVars>
      </dgm:prSet>
      <dgm:spPr/>
    </dgm:pt>
    <dgm:pt modelId="{CCE5468F-DA4F-4C3C-B814-03591ECE77B8}" type="pres">
      <dgm:prSet presAssocID="{54CD55AC-C2FD-4D30-9271-1CCADA35D702}" presName="centerShape" presStyleLbl="vennNode1" presStyleIdx="0" presStyleCnt="8"/>
      <dgm:spPr/>
    </dgm:pt>
    <dgm:pt modelId="{FD1F71BA-4FD7-4F5C-ACFD-8347FB611181}" type="pres">
      <dgm:prSet presAssocID="{425A3777-1FD6-4B25-A944-98B1231CD24C}" presName="node" presStyleLbl="vennNode1" presStyleIdx="1" presStyleCnt="8" custScaleX="139317" custRadScaleRad="97794" custRadScaleInc="-4576">
        <dgm:presLayoutVars>
          <dgm:bulletEnabled val="1"/>
        </dgm:presLayoutVars>
      </dgm:prSet>
      <dgm:spPr/>
    </dgm:pt>
    <dgm:pt modelId="{0D29C78F-A1CB-44AF-9504-BA4F7432598C}" type="pres">
      <dgm:prSet presAssocID="{39091BAF-8593-4494-B293-53EBCC454097}" presName="node" presStyleLbl="vennNode1" presStyleIdx="2" presStyleCnt="8" custScaleX="153705" custScaleY="96646" custRadScaleRad="117628" custRadScaleInc="9460">
        <dgm:presLayoutVars>
          <dgm:bulletEnabled val="1"/>
        </dgm:presLayoutVars>
      </dgm:prSet>
      <dgm:spPr/>
    </dgm:pt>
    <dgm:pt modelId="{FC8EA2FE-D250-4351-B67A-52B217646AE2}" type="pres">
      <dgm:prSet presAssocID="{556F0A1A-621D-4E84-920E-4D55D201FE3B}" presName="node" presStyleLbl="vennNode1" presStyleIdx="3" presStyleCnt="8" custScaleX="132865" custRadScaleRad="114622" custRadScaleInc="-7183">
        <dgm:presLayoutVars>
          <dgm:bulletEnabled val="1"/>
        </dgm:presLayoutVars>
      </dgm:prSet>
      <dgm:spPr/>
    </dgm:pt>
    <dgm:pt modelId="{A3A7D8F0-1AB6-4A6C-B448-85A4DEFED4B5}" type="pres">
      <dgm:prSet presAssocID="{9FFE2F80-5433-4F81-9D82-90D57E5AFEAC}" presName="node" presStyleLbl="vennNode1" presStyleIdx="4" presStyleCnt="8" custScaleX="145383" custRadScaleRad="105748" custRadScaleInc="-11387">
        <dgm:presLayoutVars>
          <dgm:bulletEnabled val="1"/>
        </dgm:presLayoutVars>
      </dgm:prSet>
      <dgm:spPr/>
    </dgm:pt>
    <dgm:pt modelId="{5512BD19-74BF-44D3-B9AB-97ADE36C3D7C}" type="pres">
      <dgm:prSet presAssocID="{64986F78-2000-4064-BC82-60CFC4FC91D5}" presName="node" presStyleLbl="vennNode1" presStyleIdx="5" presStyleCnt="8" custScaleX="138476" custRadScaleRad="108488" custRadScaleInc="24117">
        <dgm:presLayoutVars>
          <dgm:bulletEnabled val="1"/>
        </dgm:presLayoutVars>
      </dgm:prSet>
      <dgm:spPr/>
    </dgm:pt>
    <dgm:pt modelId="{8AE2871D-F231-42AA-8CDD-0839E3116A5C}" type="pres">
      <dgm:prSet presAssocID="{6619D5C7-BBDD-4706-BAEF-573197732BA5}" presName="node" presStyleLbl="vennNode1" presStyleIdx="6" presStyleCnt="8" custScaleX="147945" custRadScaleRad="117060" custRadScaleInc="12515">
        <dgm:presLayoutVars>
          <dgm:bulletEnabled val="1"/>
        </dgm:presLayoutVars>
      </dgm:prSet>
      <dgm:spPr/>
    </dgm:pt>
    <dgm:pt modelId="{5F06EA02-D4DE-4870-BDF8-7F8CA91B5030}" type="pres">
      <dgm:prSet presAssocID="{5696AAE5-789F-4E75-976E-4A31B28F58FB}" presName="node" presStyleLbl="vennNode1" presStyleIdx="7" presStyleCnt="8" custScaleX="148049" custRadScaleRad="119404" custRadScaleInc="-13793">
        <dgm:presLayoutVars>
          <dgm:bulletEnabled val="1"/>
        </dgm:presLayoutVars>
      </dgm:prSet>
      <dgm:spPr/>
    </dgm:pt>
  </dgm:ptLst>
  <dgm:cxnLst>
    <dgm:cxn modelId="{62FF7D10-9A3A-4B01-B8E2-CF04084815FA}" type="presOf" srcId="{425A3777-1FD6-4B25-A944-98B1231CD24C}" destId="{FD1F71BA-4FD7-4F5C-ACFD-8347FB611181}" srcOrd="0" destOrd="0" presId="urn:microsoft.com/office/officeart/2005/8/layout/radial3"/>
    <dgm:cxn modelId="{41966914-4121-4433-B2DE-B691F92B0CC3}" type="presOf" srcId="{54CD55AC-C2FD-4D30-9271-1CCADA35D702}" destId="{CCE5468F-DA4F-4C3C-B814-03591ECE77B8}" srcOrd="0" destOrd="0" presId="urn:microsoft.com/office/officeart/2005/8/layout/radial3"/>
    <dgm:cxn modelId="{2B3B7719-D021-4E93-80D9-E9819E3354F5}" srcId="{54CD55AC-C2FD-4D30-9271-1CCADA35D702}" destId="{9FFE2F80-5433-4F81-9D82-90D57E5AFEAC}" srcOrd="3" destOrd="0" parTransId="{24A8953E-638C-4CB6-9D3E-C03C2CFAADF2}" sibTransId="{F84E8840-45AD-45EB-A381-383CAAA87DAE}"/>
    <dgm:cxn modelId="{F70C8B24-EE2F-4350-BE84-933054F26FCC}" srcId="{54CD55AC-C2FD-4D30-9271-1CCADA35D702}" destId="{6619D5C7-BBDD-4706-BAEF-573197732BA5}" srcOrd="5" destOrd="0" parTransId="{B5AC640F-1825-470B-8AC4-6081BEE329B0}" sibTransId="{881EE771-2AE2-4D23-BC08-EA84E4B54E6B}"/>
    <dgm:cxn modelId="{2E6B0136-5335-4E4F-A197-5420995E9A74}" type="presOf" srcId="{50544232-6529-4374-848A-75CC31121F16}" destId="{DB311AB3-1372-4CDD-90C9-A7082C3BD6B4}" srcOrd="0" destOrd="0" presId="urn:microsoft.com/office/officeart/2005/8/layout/radial3"/>
    <dgm:cxn modelId="{D375F53D-6854-40A6-852D-D49D1A2E62B1}" type="presOf" srcId="{9FFE2F80-5433-4F81-9D82-90D57E5AFEAC}" destId="{A3A7D8F0-1AB6-4A6C-B448-85A4DEFED4B5}" srcOrd="0" destOrd="0" presId="urn:microsoft.com/office/officeart/2005/8/layout/radial3"/>
    <dgm:cxn modelId="{AAAA3350-41D0-4BC3-826B-A3666816F1AB}" type="presOf" srcId="{556F0A1A-621D-4E84-920E-4D55D201FE3B}" destId="{FC8EA2FE-D250-4351-B67A-52B217646AE2}" srcOrd="0" destOrd="0" presId="urn:microsoft.com/office/officeart/2005/8/layout/radial3"/>
    <dgm:cxn modelId="{F36B9C70-5AF9-4DB3-846F-F7198DC19C5C}" type="presOf" srcId="{39091BAF-8593-4494-B293-53EBCC454097}" destId="{0D29C78F-A1CB-44AF-9504-BA4F7432598C}" srcOrd="0" destOrd="0" presId="urn:microsoft.com/office/officeart/2005/8/layout/radial3"/>
    <dgm:cxn modelId="{C2B1A952-CF8D-4202-851F-D52FD9F17E62}" srcId="{54CD55AC-C2FD-4D30-9271-1CCADA35D702}" destId="{5696AAE5-789F-4E75-976E-4A31B28F58FB}" srcOrd="6" destOrd="0" parTransId="{FD6838F7-CF9C-41D3-8664-21E534681BBF}" sibTransId="{DA11509B-FD7B-43E0-BAFA-51FA54D21D2B}"/>
    <dgm:cxn modelId="{79641D57-AB76-44F5-9B06-DED9D852B15C}" type="presOf" srcId="{6619D5C7-BBDD-4706-BAEF-573197732BA5}" destId="{8AE2871D-F231-42AA-8CDD-0839E3116A5C}" srcOrd="0" destOrd="0" presId="urn:microsoft.com/office/officeart/2005/8/layout/radial3"/>
    <dgm:cxn modelId="{E4D8019D-BBF5-4B42-97CD-60C0D64099B0}" srcId="{50544232-6529-4374-848A-75CC31121F16}" destId="{54CD55AC-C2FD-4D30-9271-1CCADA35D702}" srcOrd="0" destOrd="0" parTransId="{0304D313-AC95-4A74-9184-51C264656519}" sibTransId="{1FF4654E-3AD2-428E-9663-DB1C7C6A05A9}"/>
    <dgm:cxn modelId="{46E16BAE-375C-4CE5-9610-37202DC94DEC}" srcId="{54CD55AC-C2FD-4D30-9271-1CCADA35D702}" destId="{39091BAF-8593-4494-B293-53EBCC454097}" srcOrd="1" destOrd="0" parTransId="{7E7374F9-660D-4939-AF3C-35F91B0E88FA}" sibTransId="{56302412-2602-49A6-8A5A-5B30C1169D6E}"/>
    <dgm:cxn modelId="{CEA864B4-7630-4D36-9B5F-13C62FC73A85}" type="presOf" srcId="{64986F78-2000-4064-BC82-60CFC4FC91D5}" destId="{5512BD19-74BF-44D3-B9AB-97ADE36C3D7C}" srcOrd="0" destOrd="0" presId="urn:microsoft.com/office/officeart/2005/8/layout/radial3"/>
    <dgm:cxn modelId="{AECEBDB5-7D99-430A-A1C6-AA0506515DA5}" srcId="{54CD55AC-C2FD-4D30-9271-1CCADA35D702}" destId="{425A3777-1FD6-4B25-A944-98B1231CD24C}" srcOrd="0" destOrd="0" parTransId="{B91CC09B-DB17-4BBA-9523-77578006D372}" sibTransId="{B28E6288-D979-43D1-8F37-19DA9BBC1A41}"/>
    <dgm:cxn modelId="{101F93CA-758B-4AB7-BB34-0438004945C1}" srcId="{54CD55AC-C2FD-4D30-9271-1CCADA35D702}" destId="{64986F78-2000-4064-BC82-60CFC4FC91D5}" srcOrd="4" destOrd="0" parTransId="{745A0D9D-42C3-41FE-9BA4-FD479BC4E73A}" sibTransId="{9E29BE60-F33B-4323-A104-31A8C602A300}"/>
    <dgm:cxn modelId="{FB5894D7-8D48-4504-A0FB-3FCC817784FC}" srcId="{54CD55AC-C2FD-4D30-9271-1CCADA35D702}" destId="{556F0A1A-621D-4E84-920E-4D55D201FE3B}" srcOrd="2" destOrd="0" parTransId="{08EC3ECD-734F-4B93-B1FD-75FBC775772A}" sibTransId="{3B3EC874-705E-4E2B-8896-1DFD0F134575}"/>
    <dgm:cxn modelId="{F1153FE8-F0A2-4F2D-AE4B-5A7ECBD3BA73}" type="presOf" srcId="{5696AAE5-789F-4E75-976E-4A31B28F58FB}" destId="{5F06EA02-D4DE-4870-BDF8-7F8CA91B5030}" srcOrd="0" destOrd="0" presId="urn:microsoft.com/office/officeart/2005/8/layout/radial3"/>
    <dgm:cxn modelId="{5601A036-F6B1-482C-B3C9-D4BF214F1C35}" type="presParOf" srcId="{DB311AB3-1372-4CDD-90C9-A7082C3BD6B4}" destId="{ADDDE461-74EE-4BF6-8D86-32E1040B6FF7}" srcOrd="0" destOrd="0" presId="urn:microsoft.com/office/officeart/2005/8/layout/radial3"/>
    <dgm:cxn modelId="{D8F413C3-EA79-4865-A1D3-D3D4DC589B38}" type="presParOf" srcId="{ADDDE461-74EE-4BF6-8D86-32E1040B6FF7}" destId="{CCE5468F-DA4F-4C3C-B814-03591ECE77B8}" srcOrd="0" destOrd="0" presId="urn:microsoft.com/office/officeart/2005/8/layout/radial3"/>
    <dgm:cxn modelId="{ED6F8117-BB63-4988-A5E0-ABEDA74622F0}" type="presParOf" srcId="{ADDDE461-74EE-4BF6-8D86-32E1040B6FF7}" destId="{FD1F71BA-4FD7-4F5C-ACFD-8347FB611181}" srcOrd="1" destOrd="0" presId="urn:microsoft.com/office/officeart/2005/8/layout/radial3"/>
    <dgm:cxn modelId="{14BD3685-A601-40E6-9B77-0AAF761C008E}" type="presParOf" srcId="{ADDDE461-74EE-4BF6-8D86-32E1040B6FF7}" destId="{0D29C78F-A1CB-44AF-9504-BA4F7432598C}" srcOrd="2" destOrd="0" presId="urn:microsoft.com/office/officeart/2005/8/layout/radial3"/>
    <dgm:cxn modelId="{79B9538A-4F31-4608-A2D7-170FD4B7EDC4}" type="presParOf" srcId="{ADDDE461-74EE-4BF6-8D86-32E1040B6FF7}" destId="{FC8EA2FE-D250-4351-B67A-52B217646AE2}" srcOrd="3" destOrd="0" presId="urn:microsoft.com/office/officeart/2005/8/layout/radial3"/>
    <dgm:cxn modelId="{8EF16DEC-C142-4C8A-85E9-7F7B6715E6F6}" type="presParOf" srcId="{ADDDE461-74EE-4BF6-8D86-32E1040B6FF7}" destId="{A3A7D8F0-1AB6-4A6C-B448-85A4DEFED4B5}" srcOrd="4" destOrd="0" presId="urn:microsoft.com/office/officeart/2005/8/layout/radial3"/>
    <dgm:cxn modelId="{DB9B10E7-15FE-4224-8686-1E7F99D2CC06}" type="presParOf" srcId="{ADDDE461-74EE-4BF6-8D86-32E1040B6FF7}" destId="{5512BD19-74BF-44D3-B9AB-97ADE36C3D7C}" srcOrd="5" destOrd="0" presId="urn:microsoft.com/office/officeart/2005/8/layout/radial3"/>
    <dgm:cxn modelId="{B262E11B-0F9D-4F2E-943F-E99C7CB3D4A3}" type="presParOf" srcId="{ADDDE461-74EE-4BF6-8D86-32E1040B6FF7}" destId="{8AE2871D-F231-42AA-8CDD-0839E3116A5C}" srcOrd="6" destOrd="0" presId="urn:microsoft.com/office/officeart/2005/8/layout/radial3"/>
    <dgm:cxn modelId="{E9BFC157-254E-4887-9ED0-1D1EBD45D106}" type="presParOf" srcId="{ADDDE461-74EE-4BF6-8D86-32E1040B6FF7}" destId="{5F06EA02-D4DE-4870-BDF8-7F8CA91B5030}" srcOrd="7" destOrd="0" presId="urn:microsoft.com/office/officeart/2005/8/layout/radial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E5468F-DA4F-4C3C-B814-03591ECE77B8}">
      <dsp:nvSpPr>
        <dsp:cNvPr id="0" name=""/>
        <dsp:cNvSpPr/>
      </dsp:nvSpPr>
      <dsp:spPr>
        <a:xfrm>
          <a:off x="1944271" y="959043"/>
          <a:ext cx="2293937" cy="2293937"/>
        </a:xfrm>
        <a:prstGeom prst="ellipse">
          <a:avLst/>
        </a:prstGeom>
        <a:solidFill>
          <a:schemeClr val="accent2">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GB" sz="1800" kern="1200" dirty="0"/>
        </a:p>
      </dsp:txBody>
      <dsp:txXfrm>
        <a:off x="2280210" y="1294982"/>
        <a:ext cx="1622059" cy="1622059"/>
      </dsp:txXfrm>
    </dsp:sp>
    <dsp:sp modelId="{FD1F71BA-4FD7-4F5C-ACFD-8347FB611181}">
      <dsp:nvSpPr>
        <dsp:cNvPr id="0" name=""/>
        <dsp:cNvSpPr/>
      </dsp:nvSpPr>
      <dsp:spPr>
        <a:xfrm>
          <a:off x="2232256" y="72010"/>
          <a:ext cx="1597922" cy="1146968"/>
        </a:xfrm>
        <a:prstGeom prst="ellipse">
          <a:avLst/>
        </a:prstGeom>
        <a:solidFill>
          <a:schemeClr val="accent3">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Family</a:t>
          </a:r>
        </a:p>
      </dsp:txBody>
      <dsp:txXfrm>
        <a:off x="2466266" y="239980"/>
        <a:ext cx="1129902" cy="811028"/>
      </dsp:txXfrm>
    </dsp:sp>
    <dsp:sp modelId="{0D29C78F-A1CB-44AF-9504-BA4F7432598C}">
      <dsp:nvSpPr>
        <dsp:cNvPr id="0" name=""/>
        <dsp:cNvSpPr/>
      </dsp:nvSpPr>
      <dsp:spPr>
        <a:xfrm>
          <a:off x="3672412" y="576066"/>
          <a:ext cx="1762948" cy="1108499"/>
        </a:xfrm>
        <a:prstGeom prst="ellipse">
          <a:avLst/>
        </a:prstGeom>
        <a:solidFill>
          <a:schemeClr val="accent4">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Religion</a:t>
          </a:r>
        </a:p>
      </dsp:txBody>
      <dsp:txXfrm>
        <a:off x="3930590" y="738402"/>
        <a:ext cx="1246592" cy="783827"/>
      </dsp:txXfrm>
    </dsp:sp>
    <dsp:sp modelId="{FC8EA2FE-D250-4351-B67A-52B217646AE2}">
      <dsp:nvSpPr>
        <dsp:cNvPr id="0" name=""/>
        <dsp:cNvSpPr/>
      </dsp:nvSpPr>
      <dsp:spPr>
        <a:xfrm>
          <a:off x="4020700" y="1805357"/>
          <a:ext cx="1523920" cy="1146968"/>
        </a:xfrm>
        <a:prstGeom prst="ellipse">
          <a:avLst/>
        </a:prstGeom>
        <a:solidFill>
          <a:schemeClr val="accent5">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Peer Group</a:t>
          </a:r>
        </a:p>
      </dsp:txBody>
      <dsp:txXfrm>
        <a:off x="4243873" y="1973327"/>
        <a:ext cx="1077574" cy="811028"/>
      </dsp:txXfrm>
    </dsp:sp>
    <dsp:sp modelId="{A3A7D8F0-1AB6-4A6C-B448-85A4DEFED4B5}">
      <dsp:nvSpPr>
        <dsp:cNvPr id="0" name=""/>
        <dsp:cNvSpPr/>
      </dsp:nvSpPr>
      <dsp:spPr>
        <a:xfrm>
          <a:off x="3085031" y="2879228"/>
          <a:ext cx="1667497" cy="1146968"/>
        </a:xfrm>
        <a:prstGeom prst="ellipse">
          <a:avLst/>
        </a:prstGeom>
        <a:solidFill>
          <a:schemeClr val="accent6">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Education</a:t>
          </a:r>
        </a:p>
      </dsp:txBody>
      <dsp:txXfrm>
        <a:off x="3329230" y="3047198"/>
        <a:ext cx="1179099" cy="811028"/>
      </dsp:txXfrm>
    </dsp:sp>
    <dsp:sp modelId="{5512BD19-74BF-44D3-B9AB-97ADE36C3D7C}">
      <dsp:nvSpPr>
        <dsp:cNvPr id="0" name=""/>
        <dsp:cNvSpPr/>
      </dsp:nvSpPr>
      <dsp:spPr>
        <a:xfrm>
          <a:off x="1296134" y="2808315"/>
          <a:ext cx="1588276" cy="1146968"/>
        </a:xfrm>
        <a:prstGeom prst="ellipse">
          <a:avLst/>
        </a:prstGeom>
        <a:solidFill>
          <a:schemeClr val="accent2">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Charities</a:t>
          </a:r>
        </a:p>
      </dsp:txBody>
      <dsp:txXfrm>
        <a:off x="1528732" y="2976285"/>
        <a:ext cx="1123080" cy="811028"/>
      </dsp:txXfrm>
    </dsp:sp>
    <dsp:sp modelId="{8AE2871D-F231-42AA-8CDD-0839E3116A5C}">
      <dsp:nvSpPr>
        <dsp:cNvPr id="0" name=""/>
        <dsp:cNvSpPr/>
      </dsp:nvSpPr>
      <dsp:spPr>
        <a:xfrm>
          <a:off x="504051" y="1728200"/>
          <a:ext cx="1696882" cy="1146968"/>
        </a:xfrm>
        <a:prstGeom prst="ellipse">
          <a:avLst/>
        </a:prstGeom>
        <a:solidFill>
          <a:schemeClr val="accent3">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Government</a:t>
          </a:r>
        </a:p>
      </dsp:txBody>
      <dsp:txXfrm>
        <a:off x="752554" y="1896170"/>
        <a:ext cx="1199876" cy="811028"/>
      </dsp:txXfrm>
    </dsp:sp>
    <dsp:sp modelId="{5F06EA02-D4DE-4870-BDF8-7F8CA91B5030}">
      <dsp:nvSpPr>
        <dsp:cNvPr id="0" name=""/>
        <dsp:cNvSpPr/>
      </dsp:nvSpPr>
      <dsp:spPr>
        <a:xfrm>
          <a:off x="720084" y="600580"/>
          <a:ext cx="1698075" cy="1146968"/>
        </a:xfrm>
        <a:prstGeom prst="ellipse">
          <a:avLst/>
        </a:prstGeom>
        <a:solidFill>
          <a:schemeClr val="accent4">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The Media</a:t>
          </a:r>
        </a:p>
      </dsp:txBody>
      <dsp:txXfrm>
        <a:off x="968761" y="768550"/>
        <a:ext cx="1200721" cy="811028"/>
      </dsp:txXfrm>
    </dsp:sp>
  </dsp:spTree>
</dsp:drawing>
</file>

<file path=ppt/diagrams/layout1.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2/11/2025</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Pause video at each ‘fade’.</a:t>
            </a:r>
            <a:r>
              <a:rPr lang="en-GB" baseline="0" dirty="0"/>
              <a:t> At each pause ask the group what they think they are witnessing.</a:t>
            </a:r>
          </a:p>
          <a:p>
            <a:r>
              <a:rPr lang="en-GB" baseline="0" dirty="0"/>
              <a:t>Pause video before the Guardian logo.</a:t>
            </a:r>
          </a:p>
          <a:p>
            <a:r>
              <a:rPr lang="en-GB" baseline="0" dirty="0"/>
              <a:t>Tell group that the video is an advert for a newspaper.</a:t>
            </a:r>
          </a:p>
          <a:p>
            <a:r>
              <a:rPr lang="en-GB" baseline="0" dirty="0"/>
              <a:t>Ask them to guess the ‘values’ of the newspaper.</a:t>
            </a:r>
            <a:endParaRPr lang="en-GB" dirty="0"/>
          </a:p>
        </p:txBody>
      </p:sp>
      <p:sp>
        <p:nvSpPr>
          <p:cNvPr id="4" name="Slide Number Placeholder 3"/>
          <p:cNvSpPr>
            <a:spLocks noGrp="1"/>
          </p:cNvSpPr>
          <p:nvPr>
            <p:ph type="sldNum" sz="quarter" idx="10"/>
          </p:nvPr>
        </p:nvSpPr>
        <p:spPr/>
        <p:txBody>
          <a:bodyPr/>
          <a:lstStyle/>
          <a:p>
            <a:fld id="{880FE0BA-7318-4C75-8ED3-22FCABD6DB7F}" type="slidenum">
              <a:rPr lang="en-GB" smtClean="0"/>
              <a:t>15</a:t>
            </a:fld>
            <a:endParaRPr lang="en-GB"/>
          </a:p>
        </p:txBody>
      </p:sp>
    </p:spTree>
    <p:extLst>
      <p:ext uri="{BB962C8B-B14F-4D97-AF65-F5344CB8AC3E}">
        <p14:creationId xmlns:p14="http://schemas.microsoft.com/office/powerpoint/2010/main" val="24095881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11/02/2025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8977863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11/02/2025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55966422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3" Type="http://schemas.openxmlformats.org/officeDocument/2006/relationships/slideLayout" Target="../slideLayouts/slideLayout4.xml"/><Relationship Id="rId7" Type="http://schemas.openxmlformats.org/officeDocument/2006/relationships/slideLayout" Target="../slideLayouts/slideLayout8.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5" Type="http://schemas.openxmlformats.org/officeDocument/2006/relationships/slideLayout" Target="../slideLayouts/slideLayout6.xml"/><Relationship Id="rId10" Type="http://schemas.openxmlformats.org/officeDocument/2006/relationships/image" Target="../media/image2.png"/><Relationship Id="rId4" Type="http://schemas.openxmlformats.org/officeDocument/2006/relationships/slideLayout" Target="../slideLayouts/slideLayout5.xml"/><Relationship Id="rId9"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2/11/2025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 id="2147483788" r:id="rId7"/>
    <p:sldLayoutId id="214748378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fif"/><Relationship Id="rId7" Type="http://schemas.openxmlformats.org/officeDocument/2006/relationships/image" Target="../media/image8.png"/><Relationship Id="rId2" Type="http://schemas.openxmlformats.org/officeDocument/2006/relationships/image" Target="../media/image3.jfif"/><Relationship Id="rId1" Type="http://schemas.openxmlformats.org/officeDocument/2006/relationships/slideLayout" Target="../slideLayouts/slideLayout4.xml"/><Relationship Id="rId6" Type="http://schemas.openxmlformats.org/officeDocument/2006/relationships/image" Target="../media/image7.jfif"/><Relationship Id="rId5" Type="http://schemas.openxmlformats.org/officeDocument/2006/relationships/image" Target="../media/image6.jfif"/><Relationship Id="rId4" Type="http://schemas.openxmlformats.org/officeDocument/2006/relationships/image" Target="../media/image5.jfif"/></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hyperlink" Target="https://www.cato.org/" TargetMode="External"/><Relationship Id="rId2" Type="http://schemas.openxmlformats.org/officeDocument/2006/relationships/hyperlink" Target="https://dsa-lsc.org/" TargetMode="Externa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9.png"/><Relationship Id="rId2" Type="http://schemas.openxmlformats.org/officeDocument/2006/relationships/diagramData" Target="../diagrams/data1.xml"/><Relationship Id="rId1" Type="http://schemas.openxmlformats.org/officeDocument/2006/relationships/slideLayout" Target="../slideLayouts/slideLayout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dzxIXHCl90" TargetMode="External"/><Relationship Id="rId2" Type="http://schemas.openxmlformats.org/officeDocument/2006/relationships/notesSlide" Target="../notesSlides/notesSlide1.xml"/><Relationship Id="rId1" Type="http://schemas.openxmlformats.org/officeDocument/2006/relationships/slideLayout" Target="../slideLayouts/slideLayout9.xml"/><Relationship Id="rId4" Type="http://schemas.openxmlformats.org/officeDocument/2006/relationships/image" Target="../media/image10.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3" Type="http://schemas.openxmlformats.org/officeDocument/2006/relationships/hyperlink" Target="https://www.politicalcompass.org/test" TargetMode="External"/><Relationship Id="rId2" Type="http://schemas.openxmlformats.org/officeDocument/2006/relationships/image" Target="../media/image12.png"/><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3" Type="http://schemas.openxmlformats.org/officeDocument/2006/relationships/hyperlink" Target="https://oxfordre.com/politics/display/10.1093/acrefore/9780190228637.001.0001/acrefore-9780190228637-e-86?d=/10.1093/acrefore/9780190228637.001.0001/acrefore-9780190228637-e-86&amp;p=emailA6uz4WF5.A1jQ" TargetMode="External"/><Relationship Id="rId2" Type="http://schemas.openxmlformats.org/officeDocument/2006/relationships/hyperlink" Target="https://www-oxfordreference-com.ezproxy.uwtsd.ac.uk/display/10.1093/acref/9780199670840.001.0001/acref-9780199670840" TargetMode="Externa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344F177-AD8F-ADF6-F149-4693F7B740C6}"/>
              </a:ext>
            </a:extLst>
          </p:cNvPr>
          <p:cNvSpPr/>
          <p:nvPr/>
        </p:nvSpPr>
        <p:spPr>
          <a:xfrm>
            <a:off x="190123" y="412920"/>
            <a:ext cx="8596816" cy="4007067"/>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1CDE8F3F-E9A8-5295-F880-F4E4BB5D3967}"/>
              </a:ext>
            </a:extLst>
          </p:cNvPr>
          <p:cNvSpPr txBox="1"/>
          <p:nvPr/>
        </p:nvSpPr>
        <p:spPr>
          <a:xfrm>
            <a:off x="461727" y="4499566"/>
            <a:ext cx="7831247" cy="584775"/>
          </a:xfrm>
          <a:prstGeom prst="rect">
            <a:avLst/>
          </a:prstGeom>
          <a:noFill/>
        </p:spPr>
        <p:txBody>
          <a:bodyPr wrap="square" rtlCol="0">
            <a:spAutoFit/>
          </a:bodyPr>
          <a:lstStyle/>
          <a:p>
            <a:r>
              <a:rPr lang="en-GB" sz="3200" b="1" dirty="0"/>
              <a:t>ECAY6006 The Politics of Activism</a:t>
            </a:r>
          </a:p>
        </p:txBody>
      </p:sp>
      <p:sp>
        <p:nvSpPr>
          <p:cNvPr id="6" name="TextBox 5">
            <a:extLst>
              <a:ext uri="{FF2B5EF4-FFF2-40B4-BE49-F238E27FC236}">
                <a16:creationId xmlns:a16="http://schemas.microsoft.com/office/drawing/2014/main" id="{61D7638A-42FA-9870-FBDE-18476B8786D1}"/>
              </a:ext>
            </a:extLst>
          </p:cNvPr>
          <p:cNvSpPr txBox="1"/>
          <p:nvPr/>
        </p:nvSpPr>
        <p:spPr>
          <a:xfrm>
            <a:off x="461726" y="4995871"/>
            <a:ext cx="7831247" cy="954107"/>
          </a:xfrm>
          <a:prstGeom prst="rect">
            <a:avLst/>
          </a:prstGeom>
          <a:noFill/>
        </p:spPr>
        <p:txBody>
          <a:bodyPr wrap="square" rtlCol="0">
            <a:spAutoFit/>
          </a:bodyPr>
          <a:lstStyle/>
          <a:p>
            <a:r>
              <a:rPr lang="en-GB" sz="2800" b="1" dirty="0"/>
              <a:t>Tutorial: What Do We Mean by Right and Left in Politics (and is it that simple)?</a:t>
            </a:r>
          </a:p>
        </p:txBody>
      </p:sp>
      <p:pic>
        <p:nvPicPr>
          <p:cNvPr id="8" name="Picture 7" descr="An environmental activist holding a sign">
            <a:extLst>
              <a:ext uri="{FF2B5EF4-FFF2-40B4-BE49-F238E27FC236}">
                <a16:creationId xmlns:a16="http://schemas.microsoft.com/office/drawing/2014/main" id="{4E307DEC-921D-7470-75C8-543E2052E63C}"/>
              </a:ext>
            </a:extLst>
          </p:cNvPr>
          <p:cNvPicPr>
            <a:picLocks noChangeAspect="1"/>
          </p:cNvPicPr>
          <p:nvPr/>
        </p:nvPicPr>
        <p:blipFill>
          <a:blip r:embed="rId2"/>
          <a:stretch>
            <a:fillRect/>
          </a:stretch>
        </p:blipFill>
        <p:spPr>
          <a:xfrm>
            <a:off x="300593" y="588475"/>
            <a:ext cx="2328450" cy="1344815"/>
          </a:xfrm>
          <a:prstGeom prst="rect">
            <a:avLst/>
          </a:prstGeom>
        </p:spPr>
      </p:pic>
      <p:pic>
        <p:nvPicPr>
          <p:cNvPr id="10" name="Picture 9" descr="A hand with a barbed wire around it&#10;&#10;Description automatically generated">
            <a:extLst>
              <a:ext uri="{FF2B5EF4-FFF2-40B4-BE49-F238E27FC236}">
                <a16:creationId xmlns:a16="http://schemas.microsoft.com/office/drawing/2014/main" id="{26EBE18E-CF17-1A93-4697-DF026A33E287}"/>
              </a:ext>
            </a:extLst>
          </p:cNvPr>
          <p:cNvPicPr>
            <a:picLocks noChangeAspect="1"/>
          </p:cNvPicPr>
          <p:nvPr/>
        </p:nvPicPr>
        <p:blipFill>
          <a:blip r:embed="rId3"/>
          <a:stretch>
            <a:fillRect/>
          </a:stretch>
        </p:blipFill>
        <p:spPr>
          <a:xfrm>
            <a:off x="357061" y="2948911"/>
            <a:ext cx="1212215" cy="1314450"/>
          </a:xfrm>
          <a:prstGeom prst="rect">
            <a:avLst/>
          </a:prstGeom>
        </p:spPr>
      </p:pic>
      <p:pic>
        <p:nvPicPr>
          <p:cNvPr id="12" name="Picture 11" descr="The Public Order Act 2023">
            <a:extLst>
              <a:ext uri="{FF2B5EF4-FFF2-40B4-BE49-F238E27FC236}">
                <a16:creationId xmlns:a16="http://schemas.microsoft.com/office/drawing/2014/main" id="{A63DC4EE-D308-402F-FB4F-8C86B8B9E7E7}"/>
              </a:ext>
            </a:extLst>
          </p:cNvPr>
          <p:cNvPicPr>
            <a:picLocks noChangeAspect="1"/>
          </p:cNvPicPr>
          <p:nvPr/>
        </p:nvPicPr>
        <p:blipFill>
          <a:blip r:embed="rId4"/>
          <a:stretch>
            <a:fillRect/>
          </a:stretch>
        </p:blipFill>
        <p:spPr>
          <a:xfrm>
            <a:off x="6328845" y="307620"/>
            <a:ext cx="2296091" cy="2130394"/>
          </a:xfrm>
          <a:prstGeom prst="rect">
            <a:avLst/>
          </a:prstGeom>
        </p:spPr>
      </p:pic>
      <p:pic>
        <p:nvPicPr>
          <p:cNvPr id="16" name="Picture 15" descr="A group of people holding signs&#10;&#10;Description automatically generated">
            <a:extLst>
              <a:ext uri="{FF2B5EF4-FFF2-40B4-BE49-F238E27FC236}">
                <a16:creationId xmlns:a16="http://schemas.microsoft.com/office/drawing/2014/main" id="{33DF5932-4684-81FD-97BF-A25541983A1A}"/>
              </a:ext>
            </a:extLst>
          </p:cNvPr>
          <p:cNvPicPr>
            <a:picLocks noChangeAspect="1"/>
          </p:cNvPicPr>
          <p:nvPr/>
        </p:nvPicPr>
        <p:blipFill>
          <a:blip r:embed="rId5"/>
          <a:stretch>
            <a:fillRect/>
          </a:stretch>
        </p:blipFill>
        <p:spPr>
          <a:xfrm>
            <a:off x="3130593" y="389298"/>
            <a:ext cx="2699366" cy="1459117"/>
          </a:xfrm>
          <a:prstGeom prst="rect">
            <a:avLst/>
          </a:prstGeom>
        </p:spPr>
      </p:pic>
      <p:pic>
        <p:nvPicPr>
          <p:cNvPr id="18" name="Picture 17" descr="A child holding a sign protesting against climate change">
            <a:extLst>
              <a:ext uri="{FF2B5EF4-FFF2-40B4-BE49-F238E27FC236}">
                <a16:creationId xmlns:a16="http://schemas.microsoft.com/office/drawing/2014/main" id="{6EDFAB81-8A1C-51F5-7E4B-82D84F882E32}"/>
              </a:ext>
            </a:extLst>
          </p:cNvPr>
          <p:cNvPicPr>
            <a:picLocks noChangeAspect="1"/>
          </p:cNvPicPr>
          <p:nvPr/>
        </p:nvPicPr>
        <p:blipFill>
          <a:blip r:embed="rId6"/>
          <a:stretch>
            <a:fillRect/>
          </a:stretch>
        </p:blipFill>
        <p:spPr>
          <a:xfrm>
            <a:off x="5156562" y="2922972"/>
            <a:ext cx="1820643" cy="1314450"/>
          </a:xfrm>
          <a:prstGeom prst="rect">
            <a:avLst/>
          </a:prstGeom>
        </p:spPr>
      </p:pic>
      <p:sp>
        <p:nvSpPr>
          <p:cNvPr id="19" name="TextBox 18">
            <a:extLst>
              <a:ext uri="{FF2B5EF4-FFF2-40B4-BE49-F238E27FC236}">
                <a16:creationId xmlns:a16="http://schemas.microsoft.com/office/drawing/2014/main" id="{0BC009F6-A25D-CB78-E3C5-0B3B49B083D9}"/>
              </a:ext>
            </a:extLst>
          </p:cNvPr>
          <p:cNvSpPr txBox="1"/>
          <p:nvPr/>
        </p:nvSpPr>
        <p:spPr>
          <a:xfrm>
            <a:off x="300593" y="2051269"/>
            <a:ext cx="1618742" cy="822357"/>
          </a:xfrm>
          <a:prstGeom prst="rect">
            <a:avLst/>
          </a:prstGeom>
          <a:solidFill>
            <a:schemeClr val="accent1"/>
          </a:solidFill>
        </p:spPr>
        <p:txBody>
          <a:bodyPr wrap="square" rtlCol="0">
            <a:spAutoFit/>
          </a:bodyPr>
          <a:lstStyle/>
          <a:p>
            <a:endParaRPr lang="en-GB" dirty="0"/>
          </a:p>
        </p:txBody>
      </p:sp>
      <p:sp>
        <p:nvSpPr>
          <p:cNvPr id="20" name="Rectangle 19">
            <a:extLst>
              <a:ext uri="{FF2B5EF4-FFF2-40B4-BE49-F238E27FC236}">
                <a16:creationId xmlns:a16="http://schemas.microsoft.com/office/drawing/2014/main" id="{16588CC1-ABF5-24E0-3170-6B34C489611E}"/>
              </a:ext>
            </a:extLst>
          </p:cNvPr>
          <p:cNvSpPr/>
          <p:nvPr/>
        </p:nvSpPr>
        <p:spPr>
          <a:xfrm>
            <a:off x="7161291" y="2643613"/>
            <a:ext cx="1348966" cy="159381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AA6D2FAE-4213-0C70-ED40-E1F7DE3C0B15}"/>
              </a:ext>
            </a:extLst>
          </p:cNvPr>
          <p:cNvSpPr/>
          <p:nvPr/>
        </p:nvSpPr>
        <p:spPr>
          <a:xfrm>
            <a:off x="5920966" y="412920"/>
            <a:ext cx="316872" cy="140112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21">
            <a:extLst>
              <a:ext uri="{FF2B5EF4-FFF2-40B4-BE49-F238E27FC236}">
                <a16:creationId xmlns:a16="http://schemas.microsoft.com/office/drawing/2014/main" id="{FAB768E7-9392-F13B-A41E-694F2E19754E}"/>
              </a:ext>
            </a:extLst>
          </p:cNvPr>
          <p:cNvSpPr/>
          <p:nvPr/>
        </p:nvSpPr>
        <p:spPr>
          <a:xfrm>
            <a:off x="1785451" y="3606136"/>
            <a:ext cx="2005079" cy="60766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3" name="Picture 22">
            <a:extLst>
              <a:ext uri="{FF2B5EF4-FFF2-40B4-BE49-F238E27FC236}">
                <a16:creationId xmlns:a16="http://schemas.microsoft.com/office/drawing/2014/main" id="{5B23FE9A-3AE8-65FE-83B1-5D4ADFABA258}"/>
              </a:ext>
            </a:extLst>
          </p:cNvPr>
          <p:cNvPicPr>
            <a:picLocks noChangeAspect="1"/>
          </p:cNvPicPr>
          <p:nvPr/>
        </p:nvPicPr>
        <p:blipFill>
          <a:blip r:embed="rId7"/>
          <a:stretch>
            <a:fillRect/>
          </a:stretch>
        </p:blipFill>
        <p:spPr>
          <a:xfrm>
            <a:off x="2075980" y="2075247"/>
            <a:ext cx="2802659" cy="1504950"/>
          </a:xfrm>
          <a:prstGeom prst="rect">
            <a:avLst/>
          </a:prstGeom>
        </p:spPr>
      </p:pic>
      <p:sp>
        <p:nvSpPr>
          <p:cNvPr id="24" name="Rectangle 23">
            <a:extLst>
              <a:ext uri="{FF2B5EF4-FFF2-40B4-BE49-F238E27FC236}">
                <a16:creationId xmlns:a16="http://schemas.microsoft.com/office/drawing/2014/main" id="{F375E7FB-B517-B079-9F16-AD13E31EA99D}"/>
              </a:ext>
            </a:extLst>
          </p:cNvPr>
          <p:cNvSpPr/>
          <p:nvPr/>
        </p:nvSpPr>
        <p:spPr>
          <a:xfrm>
            <a:off x="3585172" y="1933290"/>
            <a:ext cx="2699366" cy="61326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24">
            <a:extLst>
              <a:ext uri="{FF2B5EF4-FFF2-40B4-BE49-F238E27FC236}">
                <a16:creationId xmlns:a16="http://schemas.microsoft.com/office/drawing/2014/main" id="{9B4052E2-AFAB-CF04-A063-CB318592B943}"/>
              </a:ext>
            </a:extLst>
          </p:cNvPr>
          <p:cNvSpPr/>
          <p:nvPr/>
        </p:nvSpPr>
        <p:spPr>
          <a:xfrm>
            <a:off x="3956088" y="3105339"/>
            <a:ext cx="1079196" cy="110845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543887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4A695-23D9-E368-EB36-817F7CCA1E51}"/>
              </a:ext>
            </a:extLst>
          </p:cNvPr>
          <p:cNvSpPr>
            <a:spLocks noGrp="1"/>
          </p:cNvSpPr>
          <p:nvPr>
            <p:ph type="title"/>
          </p:nvPr>
        </p:nvSpPr>
        <p:spPr>
          <a:xfrm>
            <a:off x="628650" y="238378"/>
            <a:ext cx="7886700" cy="730344"/>
          </a:xfrm>
        </p:spPr>
        <p:txBody>
          <a:bodyPr>
            <a:normAutofit fontScale="90000"/>
          </a:bodyPr>
          <a:lstStyle/>
          <a:p>
            <a:pPr algn="ctr"/>
            <a:r>
              <a:rPr lang="en-GB" sz="4000" b="1" dirty="0"/>
              <a:t>Right &amp; Left: Where Does it Come From</a:t>
            </a:r>
          </a:p>
        </p:txBody>
      </p:sp>
      <p:sp>
        <p:nvSpPr>
          <p:cNvPr id="3" name="Content Placeholder 2">
            <a:extLst>
              <a:ext uri="{FF2B5EF4-FFF2-40B4-BE49-F238E27FC236}">
                <a16:creationId xmlns:a16="http://schemas.microsoft.com/office/drawing/2014/main" id="{08C2DC86-E1F1-6BBE-CB96-7B04A413BCBE}"/>
              </a:ext>
            </a:extLst>
          </p:cNvPr>
          <p:cNvSpPr>
            <a:spLocks noGrp="1"/>
          </p:cNvSpPr>
          <p:nvPr>
            <p:ph idx="1"/>
          </p:nvPr>
        </p:nvSpPr>
        <p:spPr>
          <a:xfrm>
            <a:off x="628650" y="1068309"/>
            <a:ext cx="7886700" cy="4398213"/>
          </a:xfrm>
        </p:spPr>
        <p:txBody>
          <a:bodyPr>
            <a:normAutofit lnSpcReduction="10000"/>
          </a:bodyPr>
          <a:lstStyle/>
          <a:p>
            <a:pPr>
              <a:lnSpc>
                <a:spcPct val="100000"/>
              </a:lnSpc>
              <a:spcBef>
                <a:spcPts val="600"/>
              </a:spcBef>
              <a:spcAft>
                <a:spcPts val="600"/>
              </a:spcAft>
            </a:pPr>
            <a:r>
              <a:rPr lang="en-GB" sz="2400" dirty="0"/>
              <a:t>Many historians such as David Bell (1994) have pointed out that the origin of this idea comes from France from just before the French Revolution</a:t>
            </a:r>
          </a:p>
          <a:p>
            <a:pPr>
              <a:lnSpc>
                <a:spcPct val="100000"/>
              </a:lnSpc>
              <a:spcBef>
                <a:spcPts val="600"/>
              </a:spcBef>
              <a:spcAft>
                <a:spcPts val="600"/>
              </a:spcAft>
            </a:pPr>
            <a:r>
              <a:rPr lang="en-GB" sz="2400" dirty="0"/>
              <a:t>The King had called ‘Parliament’ to debate how much power he should have and how much power should lay with the people.</a:t>
            </a:r>
          </a:p>
          <a:p>
            <a:pPr>
              <a:lnSpc>
                <a:spcPct val="100000"/>
              </a:lnSpc>
              <a:spcBef>
                <a:spcPts val="600"/>
              </a:spcBef>
              <a:spcAft>
                <a:spcPts val="600"/>
              </a:spcAft>
            </a:pPr>
            <a:r>
              <a:rPr lang="en-GB" sz="2400" dirty="0"/>
              <a:t>Those who supported the King (aristocrats, Bishops, ‘conservatives’ sat on the </a:t>
            </a:r>
            <a:r>
              <a:rPr lang="en-GB" sz="2400" b="1" dirty="0"/>
              <a:t>right</a:t>
            </a:r>
            <a:r>
              <a:rPr lang="en-GB" sz="2400" dirty="0"/>
              <a:t> of the chamber</a:t>
            </a:r>
          </a:p>
          <a:p>
            <a:pPr>
              <a:lnSpc>
                <a:spcPct val="100000"/>
              </a:lnSpc>
              <a:spcBef>
                <a:spcPts val="600"/>
              </a:spcBef>
              <a:spcAft>
                <a:spcPts val="600"/>
              </a:spcAft>
            </a:pPr>
            <a:r>
              <a:rPr lang="en-GB" sz="2400" dirty="0"/>
              <a:t>Those who opposed him (republicans, radicals, progressives) sat on the </a:t>
            </a:r>
            <a:r>
              <a:rPr lang="en-GB" sz="2400" b="1" dirty="0"/>
              <a:t>left</a:t>
            </a:r>
            <a:endParaRPr lang="en-GB" sz="2400" dirty="0"/>
          </a:p>
          <a:p>
            <a:pPr>
              <a:lnSpc>
                <a:spcPct val="100000"/>
              </a:lnSpc>
              <a:spcBef>
                <a:spcPts val="600"/>
              </a:spcBef>
              <a:spcAft>
                <a:spcPts val="600"/>
              </a:spcAft>
            </a:pPr>
            <a:r>
              <a:rPr lang="en-GB" sz="2400" dirty="0"/>
              <a:t>This became used to describe politics in general</a:t>
            </a:r>
          </a:p>
        </p:txBody>
      </p:sp>
    </p:spTree>
    <p:extLst>
      <p:ext uri="{BB962C8B-B14F-4D97-AF65-F5344CB8AC3E}">
        <p14:creationId xmlns:p14="http://schemas.microsoft.com/office/powerpoint/2010/main" val="2242686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F3B0E0-3FB0-E356-294E-E0E3B3072DF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D10D4B1-A354-1EC1-CB69-77BBC443A602}"/>
              </a:ext>
            </a:extLst>
          </p:cNvPr>
          <p:cNvSpPr>
            <a:spLocks noGrp="1"/>
          </p:cNvSpPr>
          <p:nvPr>
            <p:ph type="title"/>
          </p:nvPr>
        </p:nvSpPr>
        <p:spPr>
          <a:xfrm>
            <a:off x="628650" y="238378"/>
            <a:ext cx="7886700" cy="730344"/>
          </a:xfrm>
        </p:spPr>
        <p:txBody>
          <a:bodyPr>
            <a:normAutofit/>
          </a:bodyPr>
          <a:lstStyle/>
          <a:p>
            <a:pPr algn="ctr"/>
            <a:r>
              <a:rPr lang="en-GB" sz="4000" b="1" dirty="0"/>
              <a:t>Right &amp; Left: A typology</a:t>
            </a:r>
          </a:p>
        </p:txBody>
      </p:sp>
      <p:sp>
        <p:nvSpPr>
          <p:cNvPr id="3" name="Content Placeholder 2">
            <a:extLst>
              <a:ext uri="{FF2B5EF4-FFF2-40B4-BE49-F238E27FC236}">
                <a16:creationId xmlns:a16="http://schemas.microsoft.com/office/drawing/2014/main" id="{DB23193A-DF8C-9A8F-E0A4-A996957B96A6}"/>
              </a:ext>
            </a:extLst>
          </p:cNvPr>
          <p:cNvSpPr>
            <a:spLocks noGrp="1"/>
          </p:cNvSpPr>
          <p:nvPr>
            <p:ph idx="1"/>
          </p:nvPr>
        </p:nvSpPr>
        <p:spPr>
          <a:xfrm>
            <a:off x="628650" y="1068309"/>
            <a:ext cx="7886700" cy="4398213"/>
          </a:xfrm>
        </p:spPr>
        <p:txBody>
          <a:bodyPr>
            <a:normAutofit/>
          </a:bodyPr>
          <a:lstStyle/>
          <a:p>
            <a:pPr>
              <a:lnSpc>
                <a:spcPct val="100000"/>
              </a:lnSpc>
              <a:spcBef>
                <a:spcPts val="600"/>
              </a:spcBef>
              <a:spcAft>
                <a:spcPts val="600"/>
              </a:spcAft>
            </a:pPr>
            <a:r>
              <a:rPr lang="en-GB" dirty="0"/>
              <a:t>It is important to note that political labels are useful but not perfect</a:t>
            </a:r>
          </a:p>
          <a:p>
            <a:pPr>
              <a:lnSpc>
                <a:spcPct val="100000"/>
              </a:lnSpc>
              <a:spcBef>
                <a:spcPts val="600"/>
              </a:spcBef>
              <a:spcAft>
                <a:spcPts val="600"/>
              </a:spcAft>
            </a:pPr>
            <a:r>
              <a:rPr lang="en-GB" dirty="0"/>
              <a:t>As we have seen the concepts of conservatism, liberalism and socialism can change from time to time, place to place and person to person</a:t>
            </a:r>
          </a:p>
          <a:p>
            <a:pPr>
              <a:lnSpc>
                <a:spcPct val="100000"/>
              </a:lnSpc>
              <a:spcBef>
                <a:spcPts val="600"/>
              </a:spcBef>
              <a:spcAft>
                <a:spcPts val="600"/>
              </a:spcAft>
            </a:pPr>
            <a:r>
              <a:rPr lang="en-GB" dirty="0"/>
              <a:t>However, we can create a </a:t>
            </a:r>
            <a:r>
              <a:rPr lang="en-GB" b="1" dirty="0"/>
              <a:t>typology</a:t>
            </a:r>
            <a:r>
              <a:rPr lang="en-GB" dirty="0"/>
              <a:t> that allows us to groups political thinking into the categories </a:t>
            </a:r>
            <a:r>
              <a:rPr lang="en-GB" b="1" dirty="0"/>
              <a:t>right</a:t>
            </a:r>
            <a:r>
              <a:rPr lang="en-GB" dirty="0"/>
              <a:t> and </a:t>
            </a:r>
            <a:r>
              <a:rPr lang="en-GB" b="1" dirty="0"/>
              <a:t>left</a:t>
            </a:r>
            <a:endParaRPr lang="en-GB" dirty="0"/>
          </a:p>
        </p:txBody>
      </p:sp>
    </p:spTree>
    <p:extLst>
      <p:ext uri="{BB962C8B-B14F-4D97-AF65-F5344CB8AC3E}">
        <p14:creationId xmlns:p14="http://schemas.microsoft.com/office/powerpoint/2010/main" val="362884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5E6C6F-7E87-875E-1830-5E0C713879C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3859197-8631-B0A3-841E-B56C70301CEF}"/>
              </a:ext>
            </a:extLst>
          </p:cNvPr>
          <p:cNvSpPr>
            <a:spLocks noGrp="1"/>
          </p:cNvSpPr>
          <p:nvPr>
            <p:ph type="title"/>
          </p:nvPr>
        </p:nvSpPr>
        <p:spPr>
          <a:xfrm>
            <a:off x="628650" y="238378"/>
            <a:ext cx="7886700" cy="730344"/>
          </a:xfrm>
        </p:spPr>
        <p:txBody>
          <a:bodyPr>
            <a:normAutofit/>
          </a:bodyPr>
          <a:lstStyle/>
          <a:p>
            <a:pPr algn="ctr"/>
            <a:r>
              <a:rPr lang="en-GB" sz="4000" b="1" dirty="0"/>
              <a:t>Right &amp; Left: A typology</a:t>
            </a:r>
          </a:p>
        </p:txBody>
      </p:sp>
      <p:sp>
        <p:nvSpPr>
          <p:cNvPr id="7" name="Arrow: Left-Right 6">
            <a:extLst>
              <a:ext uri="{FF2B5EF4-FFF2-40B4-BE49-F238E27FC236}">
                <a16:creationId xmlns:a16="http://schemas.microsoft.com/office/drawing/2014/main" id="{E9C61515-3054-64E1-2B2B-6C42EE1AF0B3}"/>
              </a:ext>
            </a:extLst>
          </p:cNvPr>
          <p:cNvSpPr/>
          <p:nvPr/>
        </p:nvSpPr>
        <p:spPr>
          <a:xfrm>
            <a:off x="334977" y="1475714"/>
            <a:ext cx="8356349" cy="823866"/>
          </a:xfrm>
          <a:prstGeom prst="leftRightArrow">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F5A02843-8E9E-C977-DFE6-089C1A925B31}"/>
              </a:ext>
            </a:extLst>
          </p:cNvPr>
          <p:cNvSpPr/>
          <p:nvPr/>
        </p:nvSpPr>
        <p:spPr>
          <a:xfrm>
            <a:off x="7061703" y="968722"/>
            <a:ext cx="1937442" cy="371191"/>
          </a:xfrm>
          <a:prstGeom prst="roundRect">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r>
              <a:rPr lang="en-GB" b="1" dirty="0"/>
              <a:t>RIGHT</a:t>
            </a:r>
          </a:p>
        </p:txBody>
      </p:sp>
      <p:sp>
        <p:nvSpPr>
          <p:cNvPr id="9" name="Rectangle: Rounded Corners 8">
            <a:extLst>
              <a:ext uri="{FF2B5EF4-FFF2-40B4-BE49-F238E27FC236}">
                <a16:creationId xmlns:a16="http://schemas.microsoft.com/office/drawing/2014/main" id="{6B400B41-27FD-21EF-3FA6-CCD12F8CE627}"/>
              </a:ext>
            </a:extLst>
          </p:cNvPr>
          <p:cNvSpPr/>
          <p:nvPr/>
        </p:nvSpPr>
        <p:spPr>
          <a:xfrm>
            <a:off x="144855" y="968722"/>
            <a:ext cx="1937442" cy="371191"/>
          </a:xfrm>
          <a:prstGeom prst="roundRect">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r>
              <a:rPr lang="en-GB" b="1" dirty="0"/>
              <a:t>LEFT</a:t>
            </a:r>
          </a:p>
        </p:txBody>
      </p:sp>
      <p:sp>
        <p:nvSpPr>
          <p:cNvPr id="10" name="Rectangle: Rounded Corners 9">
            <a:extLst>
              <a:ext uri="{FF2B5EF4-FFF2-40B4-BE49-F238E27FC236}">
                <a16:creationId xmlns:a16="http://schemas.microsoft.com/office/drawing/2014/main" id="{DC813206-9A17-93A0-7E98-C9CC0D0E449F}"/>
              </a:ext>
            </a:extLst>
          </p:cNvPr>
          <p:cNvSpPr/>
          <p:nvPr/>
        </p:nvSpPr>
        <p:spPr>
          <a:xfrm>
            <a:off x="4861710" y="2435381"/>
            <a:ext cx="4119327" cy="3539906"/>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gn="l">
              <a:buFont typeface="Arial" panose="020B0604020202020204" pitchFamily="34" charset="0"/>
              <a:buChar char="•"/>
            </a:pPr>
            <a:r>
              <a:rPr lang="en-GB" sz="1400" b="0" i="0">
                <a:solidFill>
                  <a:srgbClr val="242424"/>
                </a:solidFill>
                <a:effectLst/>
                <a:latin typeface="Segoe UI" panose="020B0502040204020203" pitchFamily="34" charset="0"/>
              </a:rPr>
              <a:t>often view social orders and hierarchies as natural and desirable, supporting these positions based on natural law, economics, authority, property, religion, or tradition</a:t>
            </a:r>
          </a:p>
          <a:p>
            <a:pPr marL="285750" indent="-285750" algn="l">
              <a:buFont typeface="Arial" panose="020B0604020202020204" pitchFamily="34" charset="0"/>
              <a:buChar char="•"/>
            </a:pPr>
            <a:r>
              <a:rPr lang="en-GB" sz="1400" b="0" i="0">
                <a:solidFill>
                  <a:srgbClr val="242424"/>
                </a:solidFill>
                <a:effectLst/>
                <a:latin typeface="Segoe UI" panose="020B0502040204020203" pitchFamily="34" charset="0"/>
              </a:rPr>
              <a:t>typically advocate for lower taxes, less regulation on businesses, and reduced government spending. They favour market-based solutions over government intervention</a:t>
            </a:r>
          </a:p>
          <a:p>
            <a:pPr marL="285750" indent="-285750" algn="l">
              <a:buFont typeface="Arial" panose="020B0604020202020204" pitchFamily="34" charset="0"/>
              <a:buChar char="•"/>
            </a:pPr>
            <a:r>
              <a:rPr lang="en-GB" sz="1400">
                <a:solidFill>
                  <a:srgbClr val="242424"/>
                </a:solidFill>
                <a:latin typeface="Segoe UI" panose="020B0502040204020203" pitchFamily="34" charset="0"/>
              </a:rPr>
              <a:t>Often favour str</a:t>
            </a:r>
            <a:r>
              <a:rPr lang="en-GB" sz="1400" b="0" i="0">
                <a:solidFill>
                  <a:srgbClr val="242424"/>
                </a:solidFill>
                <a:effectLst/>
                <a:latin typeface="Segoe UI" panose="020B0502040204020203" pitchFamily="34" charset="0"/>
              </a:rPr>
              <a:t>icter immigration controls, and conservative stances on issues like abortion and gay marriage</a:t>
            </a:r>
          </a:p>
          <a:p>
            <a:pPr marL="285750" indent="-285750" algn="l">
              <a:buFont typeface="Arial" panose="020B0604020202020204" pitchFamily="34" charset="0"/>
              <a:buChar char="•"/>
            </a:pPr>
            <a:r>
              <a:rPr lang="en-GB" sz="1400" b="0" i="0">
                <a:solidFill>
                  <a:srgbClr val="242424"/>
                </a:solidFill>
                <a:effectLst/>
                <a:latin typeface="Segoe UI" panose="020B0502040204020203" pitchFamily="34" charset="0"/>
              </a:rPr>
              <a:t>often emphasize nationalism and the preservation of cultural and national traditions</a:t>
            </a:r>
            <a:endParaRPr lang="en-GB" sz="1400" b="0" i="0" dirty="0">
              <a:solidFill>
                <a:srgbClr val="242424"/>
              </a:solidFill>
              <a:effectLst/>
              <a:latin typeface="Segoe UI" panose="020B0502040204020203" pitchFamily="34" charset="0"/>
            </a:endParaRPr>
          </a:p>
        </p:txBody>
      </p:sp>
      <p:sp>
        <p:nvSpPr>
          <p:cNvPr id="13" name="Rectangle: Rounded Corners 12">
            <a:extLst>
              <a:ext uri="{FF2B5EF4-FFF2-40B4-BE49-F238E27FC236}">
                <a16:creationId xmlns:a16="http://schemas.microsoft.com/office/drawing/2014/main" id="{08575BB6-3A50-71D1-003B-621B68CB5F3E}"/>
              </a:ext>
            </a:extLst>
          </p:cNvPr>
          <p:cNvSpPr/>
          <p:nvPr/>
        </p:nvSpPr>
        <p:spPr>
          <a:xfrm>
            <a:off x="144855" y="2424817"/>
            <a:ext cx="4427145" cy="3539906"/>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gn="l">
              <a:buFont typeface="Arial" panose="020B0604020202020204" pitchFamily="34" charset="0"/>
              <a:buChar char="•"/>
            </a:pPr>
            <a:r>
              <a:rPr lang="en-GB" sz="1400" dirty="0">
                <a:solidFill>
                  <a:srgbClr val="242424"/>
                </a:solidFill>
                <a:latin typeface="Segoe UI" panose="020B0502040204020203" pitchFamily="34" charset="0"/>
              </a:rPr>
              <a:t>s</a:t>
            </a:r>
            <a:r>
              <a:rPr lang="en-GB" sz="1400" b="0" i="0" dirty="0">
                <a:solidFill>
                  <a:srgbClr val="242424"/>
                </a:solidFill>
                <a:effectLst/>
                <a:latin typeface="Segoe UI" panose="020B0502040204020203" pitchFamily="34" charset="0"/>
              </a:rPr>
              <a:t>upport policies that reduce income inequality, such as progressive taxation and social welfare programs.</a:t>
            </a:r>
          </a:p>
          <a:p>
            <a:pPr marL="285750" indent="-285750" algn="l">
              <a:buFont typeface="Arial" panose="020B0604020202020204" pitchFamily="34" charset="0"/>
              <a:buChar char="•"/>
            </a:pPr>
            <a:r>
              <a:rPr lang="en-GB" sz="1400" b="0" i="0" dirty="0">
                <a:solidFill>
                  <a:srgbClr val="242424"/>
                </a:solidFill>
                <a:effectLst/>
                <a:latin typeface="Segoe UI" panose="020B0502040204020203" pitchFamily="34" charset="0"/>
              </a:rPr>
              <a:t>Promote civil rights, anti-discrimination laws, and equal opportunities for all individuals.</a:t>
            </a:r>
          </a:p>
          <a:p>
            <a:pPr marL="285750" indent="-285750" algn="l">
              <a:buFont typeface="Arial" panose="020B0604020202020204" pitchFamily="34" charset="0"/>
              <a:buChar char="•"/>
            </a:pPr>
            <a:r>
              <a:rPr lang="en-GB" sz="1400" dirty="0">
                <a:solidFill>
                  <a:srgbClr val="242424"/>
                </a:solidFill>
                <a:latin typeface="Segoe UI" panose="020B0502040204020203" pitchFamily="34" charset="0"/>
              </a:rPr>
              <a:t>a</a:t>
            </a:r>
            <a:r>
              <a:rPr lang="en-GB" sz="1400" b="0" i="0" dirty="0">
                <a:solidFill>
                  <a:srgbClr val="242424"/>
                </a:solidFill>
                <a:effectLst/>
                <a:latin typeface="Segoe UI" panose="020B0502040204020203" pitchFamily="34" charset="0"/>
              </a:rPr>
              <a:t>dvocacy for public control or regulation of essential services and industries, like healthcare and education.</a:t>
            </a:r>
          </a:p>
          <a:p>
            <a:pPr marL="285750" indent="-285750" algn="l">
              <a:buFont typeface="Arial" panose="020B0604020202020204" pitchFamily="34" charset="0"/>
              <a:buChar char="•"/>
            </a:pPr>
            <a:r>
              <a:rPr lang="en-GB" sz="1400" b="0" i="0" dirty="0">
                <a:solidFill>
                  <a:srgbClr val="242424"/>
                </a:solidFill>
                <a:effectLst/>
                <a:latin typeface="Segoe UI" panose="020B0502040204020203" pitchFamily="34" charset="0"/>
              </a:rPr>
              <a:t>Environmental Protection: Strong focus on environmental sustainability and combating climate change through government action.</a:t>
            </a:r>
          </a:p>
          <a:p>
            <a:pPr marL="285750" indent="-285750" algn="l">
              <a:buFont typeface="Arial" panose="020B0604020202020204" pitchFamily="34" charset="0"/>
              <a:buChar char="•"/>
            </a:pPr>
            <a:r>
              <a:rPr lang="en-GB" sz="1400" dirty="0">
                <a:solidFill>
                  <a:srgbClr val="242424"/>
                </a:solidFill>
                <a:latin typeface="Segoe UI" panose="020B0502040204020203" pitchFamily="34" charset="0"/>
              </a:rPr>
              <a:t>s</a:t>
            </a:r>
            <a:r>
              <a:rPr lang="en-GB" sz="1400" b="0" i="0" dirty="0">
                <a:solidFill>
                  <a:srgbClr val="242424"/>
                </a:solidFill>
                <a:effectLst/>
                <a:latin typeface="Segoe UI" panose="020B0502040204020203" pitchFamily="34" charset="0"/>
              </a:rPr>
              <a:t>upport for labour unions and policies that protect workers' rights and improve working conditions.</a:t>
            </a:r>
          </a:p>
        </p:txBody>
      </p:sp>
    </p:spTree>
    <p:extLst>
      <p:ext uri="{BB962C8B-B14F-4D97-AF65-F5344CB8AC3E}">
        <p14:creationId xmlns:p14="http://schemas.microsoft.com/office/powerpoint/2010/main" val="3935513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bg/>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0">
                                            <p:txEl>
                                              <p:pRg st="3" end="3"/>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3">
                                            <p:bg/>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3">
                                            <p:txEl>
                                              <p:pRg st="1" end="1"/>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3">
                                            <p:txEl>
                                              <p:pRg st="2" end="2"/>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3">
                                            <p:txEl>
                                              <p:pRg st="3" end="3"/>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1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build="p" animBg="1"/>
      <p:bldP spid="13" grpId="0" build="p"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8D7EE6-4A84-9EBE-7F02-72346AACED5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4C66EC9-76C0-2502-6F7A-D39635692982}"/>
              </a:ext>
            </a:extLst>
          </p:cNvPr>
          <p:cNvSpPr>
            <a:spLocks noGrp="1"/>
          </p:cNvSpPr>
          <p:nvPr>
            <p:ph type="title"/>
          </p:nvPr>
        </p:nvSpPr>
        <p:spPr>
          <a:xfrm>
            <a:off x="628650" y="238378"/>
            <a:ext cx="7886700" cy="730344"/>
          </a:xfrm>
        </p:spPr>
        <p:txBody>
          <a:bodyPr>
            <a:normAutofit/>
          </a:bodyPr>
          <a:lstStyle/>
          <a:p>
            <a:pPr algn="ctr"/>
            <a:r>
              <a:rPr lang="en-GB" sz="4000" b="1" dirty="0"/>
              <a:t>Is that enough to describe Politics?</a:t>
            </a:r>
          </a:p>
        </p:txBody>
      </p:sp>
      <p:sp>
        <p:nvSpPr>
          <p:cNvPr id="3" name="Content Placeholder 2">
            <a:extLst>
              <a:ext uri="{FF2B5EF4-FFF2-40B4-BE49-F238E27FC236}">
                <a16:creationId xmlns:a16="http://schemas.microsoft.com/office/drawing/2014/main" id="{13643359-2231-2E98-0985-6BB2E789497D}"/>
              </a:ext>
            </a:extLst>
          </p:cNvPr>
          <p:cNvSpPr>
            <a:spLocks noGrp="1"/>
          </p:cNvSpPr>
          <p:nvPr>
            <p:ph idx="1"/>
          </p:nvPr>
        </p:nvSpPr>
        <p:spPr>
          <a:xfrm>
            <a:off x="628650" y="1068309"/>
            <a:ext cx="7886700" cy="4398213"/>
          </a:xfrm>
        </p:spPr>
        <p:txBody>
          <a:bodyPr>
            <a:normAutofit lnSpcReduction="10000"/>
          </a:bodyPr>
          <a:lstStyle/>
          <a:p>
            <a:pPr>
              <a:lnSpc>
                <a:spcPct val="100000"/>
              </a:lnSpc>
              <a:spcBef>
                <a:spcPts val="600"/>
              </a:spcBef>
              <a:spcAft>
                <a:spcPts val="600"/>
              </a:spcAft>
            </a:pPr>
            <a:r>
              <a:rPr lang="en-GB" dirty="0"/>
              <a:t>It has been argued that right and left may help us to understand politics in the following ways:</a:t>
            </a:r>
          </a:p>
          <a:p>
            <a:pPr>
              <a:lnSpc>
                <a:spcPct val="100000"/>
              </a:lnSpc>
              <a:spcBef>
                <a:spcPts val="600"/>
              </a:spcBef>
              <a:spcAft>
                <a:spcPts val="600"/>
              </a:spcAft>
            </a:pPr>
            <a:r>
              <a:rPr lang="en-GB" dirty="0"/>
              <a:t>Social politics: i.e. what views people have on immigration, national identity, difference and equality</a:t>
            </a:r>
          </a:p>
          <a:p>
            <a:pPr>
              <a:lnSpc>
                <a:spcPct val="100000"/>
              </a:lnSpc>
              <a:spcBef>
                <a:spcPts val="600"/>
              </a:spcBef>
              <a:spcAft>
                <a:spcPts val="600"/>
              </a:spcAft>
            </a:pPr>
            <a:r>
              <a:rPr lang="en-GB" dirty="0"/>
              <a:t>Economic politics: i.e. what view people have on levels of tax, benefits payments and regulation of the markets</a:t>
            </a:r>
          </a:p>
          <a:p>
            <a:pPr>
              <a:lnSpc>
                <a:spcPct val="100000"/>
              </a:lnSpc>
              <a:spcBef>
                <a:spcPts val="600"/>
              </a:spcBef>
              <a:spcAft>
                <a:spcPts val="600"/>
              </a:spcAft>
            </a:pPr>
            <a:r>
              <a:rPr lang="en-GB" dirty="0"/>
              <a:t>However, this only take us so far. There is at least one other thing that we should consider…..</a:t>
            </a:r>
          </a:p>
        </p:txBody>
      </p:sp>
    </p:spTree>
    <p:extLst>
      <p:ext uri="{BB962C8B-B14F-4D97-AF65-F5344CB8AC3E}">
        <p14:creationId xmlns:p14="http://schemas.microsoft.com/office/powerpoint/2010/main" val="3726452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86BD9E-29D4-B7C8-0BC5-E594F8910FE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4663172-EC9F-AEB9-3895-B612C731D8BD}"/>
              </a:ext>
            </a:extLst>
          </p:cNvPr>
          <p:cNvSpPr>
            <a:spLocks noGrp="1"/>
          </p:cNvSpPr>
          <p:nvPr>
            <p:ph type="title"/>
          </p:nvPr>
        </p:nvSpPr>
        <p:spPr>
          <a:xfrm>
            <a:off x="628650" y="238378"/>
            <a:ext cx="7886700" cy="730344"/>
          </a:xfrm>
        </p:spPr>
        <p:txBody>
          <a:bodyPr>
            <a:normAutofit/>
          </a:bodyPr>
          <a:lstStyle/>
          <a:p>
            <a:pPr algn="ctr"/>
            <a:r>
              <a:rPr lang="en-GB" sz="4000" b="1" dirty="0"/>
              <a:t>Authoritarianism &amp; Libertarianism</a:t>
            </a:r>
          </a:p>
        </p:txBody>
      </p:sp>
      <p:sp>
        <p:nvSpPr>
          <p:cNvPr id="3" name="Content Placeholder 2">
            <a:extLst>
              <a:ext uri="{FF2B5EF4-FFF2-40B4-BE49-F238E27FC236}">
                <a16:creationId xmlns:a16="http://schemas.microsoft.com/office/drawing/2014/main" id="{9B1EAF6B-3592-DAD4-59D0-7FB538C348F7}"/>
              </a:ext>
            </a:extLst>
          </p:cNvPr>
          <p:cNvSpPr>
            <a:spLocks noGrp="1"/>
          </p:cNvSpPr>
          <p:nvPr>
            <p:ph idx="1"/>
          </p:nvPr>
        </p:nvSpPr>
        <p:spPr>
          <a:xfrm>
            <a:off x="628650" y="1068309"/>
            <a:ext cx="7886700" cy="4398213"/>
          </a:xfrm>
        </p:spPr>
        <p:txBody>
          <a:bodyPr>
            <a:normAutofit/>
          </a:bodyPr>
          <a:lstStyle/>
          <a:p>
            <a:pPr>
              <a:lnSpc>
                <a:spcPct val="100000"/>
              </a:lnSpc>
              <a:spcBef>
                <a:spcPts val="600"/>
              </a:spcBef>
              <a:spcAft>
                <a:spcPts val="600"/>
              </a:spcAft>
            </a:pPr>
            <a:r>
              <a:rPr lang="en-GB" sz="2400" dirty="0"/>
              <a:t>Brown </a:t>
            </a:r>
            <a:r>
              <a:rPr lang="en-GB" sz="2400" i="1" dirty="0"/>
              <a:t>et al </a:t>
            </a:r>
            <a:r>
              <a:rPr lang="en-GB" sz="2400" dirty="0"/>
              <a:t>(2018) have defined </a:t>
            </a:r>
            <a:r>
              <a:rPr lang="en-GB" sz="2400" b="1" dirty="0"/>
              <a:t>authoritarianism</a:t>
            </a:r>
            <a:r>
              <a:rPr lang="en-GB" sz="2400" dirty="0"/>
              <a:t> as;</a:t>
            </a:r>
          </a:p>
          <a:p>
            <a:pPr>
              <a:lnSpc>
                <a:spcPct val="100000"/>
              </a:lnSpc>
              <a:spcBef>
                <a:spcPts val="600"/>
              </a:spcBef>
              <a:spcAft>
                <a:spcPts val="600"/>
              </a:spcAft>
            </a:pPr>
            <a:r>
              <a:rPr lang="en-GB" sz="2400" dirty="0"/>
              <a:t>‘A style of government in which the rulers demand unquestioning obedience from the ruled’. </a:t>
            </a:r>
          </a:p>
          <a:p>
            <a:pPr>
              <a:lnSpc>
                <a:spcPct val="100000"/>
              </a:lnSpc>
              <a:spcBef>
                <a:spcPts val="600"/>
              </a:spcBef>
              <a:spcAft>
                <a:spcPts val="600"/>
              </a:spcAft>
            </a:pPr>
            <a:r>
              <a:rPr lang="en-GB" sz="2400" dirty="0"/>
              <a:t>‘Traditionally, ‘authoritarians’ have argued for a high degree of determination by governments of belief and behaviour and a correspondingly smaller significance for individual choice. </a:t>
            </a:r>
          </a:p>
          <a:p>
            <a:pPr>
              <a:lnSpc>
                <a:spcPct val="100000"/>
              </a:lnSpc>
              <a:spcBef>
                <a:spcPts val="600"/>
              </a:spcBef>
              <a:spcAft>
                <a:spcPts val="600"/>
              </a:spcAft>
            </a:pPr>
            <a:r>
              <a:rPr lang="en-GB" sz="2400" dirty="0"/>
              <a:t>However, they do point out that ‘it is possible to be authoritarian in some spheres while being more liberal in others’.</a:t>
            </a:r>
          </a:p>
        </p:txBody>
      </p:sp>
    </p:spTree>
    <p:extLst>
      <p:ext uri="{BB962C8B-B14F-4D97-AF65-F5344CB8AC3E}">
        <p14:creationId xmlns:p14="http://schemas.microsoft.com/office/powerpoint/2010/main" val="2375066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40014B-5489-33D5-1AE1-DB1936E8696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EF4F710-3284-A901-CAD9-96EF5E6B6F6B}"/>
              </a:ext>
            </a:extLst>
          </p:cNvPr>
          <p:cNvSpPr>
            <a:spLocks noGrp="1"/>
          </p:cNvSpPr>
          <p:nvPr>
            <p:ph type="title"/>
          </p:nvPr>
        </p:nvSpPr>
        <p:spPr>
          <a:xfrm>
            <a:off x="628650" y="238378"/>
            <a:ext cx="7886700" cy="730344"/>
          </a:xfrm>
        </p:spPr>
        <p:txBody>
          <a:bodyPr>
            <a:normAutofit/>
          </a:bodyPr>
          <a:lstStyle/>
          <a:p>
            <a:pPr algn="ctr"/>
            <a:r>
              <a:rPr lang="en-GB" sz="4000" b="1" dirty="0"/>
              <a:t>Authoritarianism &amp; Libertarianism</a:t>
            </a:r>
          </a:p>
        </p:txBody>
      </p:sp>
      <p:sp>
        <p:nvSpPr>
          <p:cNvPr id="3" name="Content Placeholder 2">
            <a:extLst>
              <a:ext uri="{FF2B5EF4-FFF2-40B4-BE49-F238E27FC236}">
                <a16:creationId xmlns:a16="http://schemas.microsoft.com/office/drawing/2014/main" id="{282610A0-CDD3-EF65-4073-CDDEBE4DAE98}"/>
              </a:ext>
            </a:extLst>
          </p:cNvPr>
          <p:cNvSpPr>
            <a:spLocks noGrp="1"/>
          </p:cNvSpPr>
          <p:nvPr>
            <p:ph idx="1"/>
          </p:nvPr>
        </p:nvSpPr>
        <p:spPr>
          <a:xfrm>
            <a:off x="628650" y="1068309"/>
            <a:ext cx="7886700" cy="4398213"/>
          </a:xfrm>
        </p:spPr>
        <p:txBody>
          <a:bodyPr>
            <a:normAutofit/>
          </a:bodyPr>
          <a:lstStyle/>
          <a:p>
            <a:pPr>
              <a:lnSpc>
                <a:spcPct val="100000"/>
              </a:lnSpc>
              <a:spcBef>
                <a:spcPts val="600"/>
              </a:spcBef>
              <a:spcAft>
                <a:spcPts val="600"/>
              </a:spcAft>
            </a:pPr>
            <a:r>
              <a:rPr lang="en-GB" sz="2400" dirty="0"/>
              <a:t>Van Der Vossen (2017) has </a:t>
            </a:r>
            <a:r>
              <a:rPr lang="en-GB" sz="2400"/>
              <a:t>defined </a:t>
            </a:r>
            <a:r>
              <a:rPr lang="en-GB" sz="2400" b="1"/>
              <a:t>libertarianism</a:t>
            </a:r>
            <a:r>
              <a:rPr lang="en-GB" sz="2400"/>
              <a:t> </a:t>
            </a:r>
            <a:r>
              <a:rPr lang="en-GB" sz="2400" dirty="0"/>
              <a:t>as;</a:t>
            </a:r>
          </a:p>
          <a:p>
            <a:pPr>
              <a:lnSpc>
                <a:spcPct val="100000"/>
              </a:lnSpc>
              <a:spcBef>
                <a:spcPts val="600"/>
              </a:spcBef>
              <a:spcAft>
                <a:spcPts val="600"/>
              </a:spcAft>
            </a:pPr>
            <a:r>
              <a:rPr lang="en-GB" sz="2400" dirty="0"/>
              <a:t>‘a theory in political philosophy that strongly values individual freedom and is </a:t>
            </a:r>
            <a:r>
              <a:rPr lang="en-GB" sz="2400" dirty="0" err="1"/>
              <a:t>skeptical</a:t>
            </a:r>
            <a:r>
              <a:rPr lang="en-GB" sz="2400" dirty="0"/>
              <a:t> about the justified scope of government in our lives’. </a:t>
            </a:r>
          </a:p>
          <a:p>
            <a:pPr>
              <a:lnSpc>
                <a:spcPct val="100000"/>
              </a:lnSpc>
              <a:spcBef>
                <a:spcPts val="600"/>
              </a:spcBef>
              <a:spcAft>
                <a:spcPts val="600"/>
              </a:spcAft>
            </a:pPr>
            <a:r>
              <a:rPr lang="en-GB" sz="2400" dirty="0"/>
              <a:t>Libertarians see individuals as sovereign, as people who have a right to control their bodies and work, who are free to decide how to interact with willing others, and who cannot be forced to do things against their will without very strong justification’.</a:t>
            </a:r>
          </a:p>
        </p:txBody>
      </p:sp>
    </p:spTree>
    <p:extLst>
      <p:ext uri="{BB962C8B-B14F-4D97-AF65-F5344CB8AC3E}">
        <p14:creationId xmlns:p14="http://schemas.microsoft.com/office/powerpoint/2010/main" val="3146735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1C5C3A-899C-9811-19BC-08B7F360ADE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E238F3-779B-BB29-6EF8-295CB71961E3}"/>
              </a:ext>
            </a:extLst>
          </p:cNvPr>
          <p:cNvSpPr>
            <a:spLocks noGrp="1"/>
          </p:cNvSpPr>
          <p:nvPr>
            <p:ph type="title"/>
          </p:nvPr>
        </p:nvSpPr>
        <p:spPr>
          <a:xfrm>
            <a:off x="628650" y="238378"/>
            <a:ext cx="7886700" cy="730344"/>
          </a:xfrm>
        </p:spPr>
        <p:txBody>
          <a:bodyPr>
            <a:normAutofit/>
          </a:bodyPr>
          <a:lstStyle/>
          <a:p>
            <a:pPr algn="ctr"/>
            <a:r>
              <a:rPr lang="en-GB" sz="4000" b="1" dirty="0"/>
              <a:t>Authoritarianism &amp; Libertarianism</a:t>
            </a:r>
          </a:p>
        </p:txBody>
      </p:sp>
      <p:sp>
        <p:nvSpPr>
          <p:cNvPr id="3" name="Content Placeholder 2">
            <a:extLst>
              <a:ext uri="{FF2B5EF4-FFF2-40B4-BE49-F238E27FC236}">
                <a16:creationId xmlns:a16="http://schemas.microsoft.com/office/drawing/2014/main" id="{6E62541D-02C6-0B57-737D-C36FAA5E6A49}"/>
              </a:ext>
            </a:extLst>
          </p:cNvPr>
          <p:cNvSpPr>
            <a:spLocks noGrp="1"/>
          </p:cNvSpPr>
          <p:nvPr>
            <p:ph idx="1"/>
          </p:nvPr>
        </p:nvSpPr>
        <p:spPr>
          <a:xfrm>
            <a:off x="628650" y="1068309"/>
            <a:ext cx="7886700" cy="4398213"/>
          </a:xfrm>
        </p:spPr>
        <p:txBody>
          <a:bodyPr>
            <a:normAutofit/>
          </a:bodyPr>
          <a:lstStyle/>
          <a:p>
            <a:pPr>
              <a:lnSpc>
                <a:spcPct val="100000"/>
              </a:lnSpc>
              <a:spcBef>
                <a:spcPts val="600"/>
              </a:spcBef>
              <a:spcAft>
                <a:spcPts val="600"/>
              </a:spcAft>
            </a:pPr>
            <a:r>
              <a:rPr lang="en-GB" sz="2400" dirty="0"/>
              <a:t>From these definitions we can see that we also need to consider a person’s or politician’s attitude to power and control</a:t>
            </a:r>
          </a:p>
          <a:p>
            <a:pPr>
              <a:lnSpc>
                <a:spcPct val="100000"/>
              </a:lnSpc>
              <a:spcBef>
                <a:spcPts val="600"/>
              </a:spcBef>
              <a:spcAft>
                <a:spcPts val="600"/>
              </a:spcAft>
            </a:pPr>
            <a:r>
              <a:rPr lang="en-GB" sz="2400" dirty="0"/>
              <a:t>That is to say, does the person want to </a:t>
            </a:r>
            <a:r>
              <a:rPr lang="en-GB" sz="2400" b="1" dirty="0"/>
              <a:t>impose</a:t>
            </a:r>
            <a:r>
              <a:rPr lang="en-GB" sz="2400" dirty="0"/>
              <a:t> their idea of what is good for society (authoritarian);</a:t>
            </a:r>
          </a:p>
          <a:p>
            <a:pPr>
              <a:lnSpc>
                <a:spcPct val="100000"/>
              </a:lnSpc>
              <a:spcBef>
                <a:spcPts val="600"/>
              </a:spcBef>
              <a:spcAft>
                <a:spcPts val="600"/>
              </a:spcAft>
            </a:pPr>
            <a:r>
              <a:rPr lang="en-GB" sz="2400" dirty="0"/>
              <a:t>Or do they believe that people have the </a:t>
            </a:r>
            <a:r>
              <a:rPr lang="en-GB" sz="2400" b="1" dirty="0"/>
              <a:t>freedom </a:t>
            </a:r>
            <a:r>
              <a:rPr lang="en-GB" sz="2400" dirty="0"/>
              <a:t>to choose for themselves (libertarian)</a:t>
            </a:r>
          </a:p>
          <a:p>
            <a:pPr>
              <a:lnSpc>
                <a:spcPct val="100000"/>
              </a:lnSpc>
              <a:spcBef>
                <a:spcPts val="600"/>
              </a:spcBef>
              <a:spcAft>
                <a:spcPts val="600"/>
              </a:spcAft>
            </a:pPr>
            <a:r>
              <a:rPr lang="en-GB" sz="2400" dirty="0"/>
              <a:t>We will now take a moment to consider this further.</a:t>
            </a:r>
          </a:p>
        </p:txBody>
      </p:sp>
    </p:spTree>
    <p:extLst>
      <p:ext uri="{BB962C8B-B14F-4D97-AF65-F5344CB8AC3E}">
        <p14:creationId xmlns:p14="http://schemas.microsoft.com/office/powerpoint/2010/main" val="4096793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055310-0971-187D-A851-2A95985E47E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9BE4B64-3BED-A115-8DDB-DDA619957861}"/>
              </a:ext>
            </a:extLst>
          </p:cNvPr>
          <p:cNvSpPr>
            <a:spLocks noGrp="1"/>
          </p:cNvSpPr>
          <p:nvPr>
            <p:ph type="title"/>
          </p:nvPr>
        </p:nvSpPr>
        <p:spPr>
          <a:xfrm>
            <a:off x="628650" y="238378"/>
            <a:ext cx="7886700" cy="730344"/>
          </a:xfrm>
        </p:spPr>
        <p:txBody>
          <a:bodyPr>
            <a:normAutofit/>
          </a:bodyPr>
          <a:lstStyle/>
          <a:p>
            <a:pPr algn="ctr"/>
            <a:r>
              <a:rPr lang="en-GB" sz="4000" b="1" dirty="0"/>
              <a:t>Political Ideology: A Complex Picture</a:t>
            </a:r>
          </a:p>
        </p:txBody>
      </p:sp>
      <p:sp>
        <p:nvSpPr>
          <p:cNvPr id="3" name="Content Placeholder 2">
            <a:extLst>
              <a:ext uri="{FF2B5EF4-FFF2-40B4-BE49-F238E27FC236}">
                <a16:creationId xmlns:a16="http://schemas.microsoft.com/office/drawing/2014/main" id="{88489BAF-B959-75A2-CCD4-799BD3A388D2}"/>
              </a:ext>
            </a:extLst>
          </p:cNvPr>
          <p:cNvSpPr>
            <a:spLocks noGrp="1"/>
          </p:cNvSpPr>
          <p:nvPr>
            <p:ph idx="1"/>
          </p:nvPr>
        </p:nvSpPr>
        <p:spPr>
          <a:xfrm>
            <a:off x="628650" y="1068309"/>
            <a:ext cx="7886700" cy="4398213"/>
          </a:xfrm>
        </p:spPr>
        <p:txBody>
          <a:bodyPr>
            <a:normAutofit/>
          </a:bodyPr>
          <a:lstStyle/>
          <a:p>
            <a:pPr>
              <a:lnSpc>
                <a:spcPct val="100000"/>
              </a:lnSpc>
              <a:spcBef>
                <a:spcPts val="600"/>
              </a:spcBef>
              <a:spcAft>
                <a:spcPts val="600"/>
              </a:spcAft>
            </a:pPr>
            <a:r>
              <a:rPr lang="en-GB" sz="2400" dirty="0"/>
              <a:t>From these definitions we can see that we also need to consider a person’s or politician’s attitude to power and control</a:t>
            </a:r>
          </a:p>
          <a:p>
            <a:pPr>
              <a:lnSpc>
                <a:spcPct val="100000"/>
              </a:lnSpc>
              <a:spcBef>
                <a:spcPts val="600"/>
              </a:spcBef>
              <a:spcAft>
                <a:spcPts val="600"/>
              </a:spcAft>
            </a:pPr>
            <a:r>
              <a:rPr lang="en-GB" sz="2400" dirty="0"/>
              <a:t>That is to say, does the person want to </a:t>
            </a:r>
            <a:r>
              <a:rPr lang="en-GB" sz="2400" b="1" dirty="0"/>
              <a:t>impose</a:t>
            </a:r>
            <a:r>
              <a:rPr lang="en-GB" sz="2400" dirty="0"/>
              <a:t> their idea of what is good for society (authoritarian);</a:t>
            </a:r>
          </a:p>
          <a:p>
            <a:pPr>
              <a:lnSpc>
                <a:spcPct val="100000"/>
              </a:lnSpc>
              <a:spcBef>
                <a:spcPts val="600"/>
              </a:spcBef>
              <a:spcAft>
                <a:spcPts val="600"/>
              </a:spcAft>
            </a:pPr>
            <a:r>
              <a:rPr lang="en-GB" sz="2400" dirty="0"/>
              <a:t>Or do they believe that people have the </a:t>
            </a:r>
            <a:r>
              <a:rPr lang="en-GB" sz="2400" b="1" dirty="0"/>
              <a:t>freedom </a:t>
            </a:r>
            <a:r>
              <a:rPr lang="en-GB" sz="2400" dirty="0"/>
              <a:t>to choose for themselves (libertarian)</a:t>
            </a:r>
          </a:p>
          <a:p>
            <a:pPr>
              <a:lnSpc>
                <a:spcPct val="100000"/>
              </a:lnSpc>
              <a:spcBef>
                <a:spcPts val="600"/>
              </a:spcBef>
              <a:spcAft>
                <a:spcPts val="600"/>
              </a:spcAft>
            </a:pPr>
            <a:r>
              <a:rPr lang="en-GB" sz="2400" dirty="0"/>
              <a:t>We will now take a moment to consider this further.</a:t>
            </a:r>
          </a:p>
        </p:txBody>
      </p:sp>
    </p:spTree>
    <p:extLst>
      <p:ext uri="{BB962C8B-B14F-4D97-AF65-F5344CB8AC3E}">
        <p14:creationId xmlns:p14="http://schemas.microsoft.com/office/powerpoint/2010/main" val="2964745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0E5EBC-CBC9-3E71-4F5D-5118D165043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5F9DE58-6523-E12A-F909-B0A58B2D6CA6}"/>
              </a:ext>
            </a:extLst>
          </p:cNvPr>
          <p:cNvSpPr>
            <a:spLocks noGrp="1"/>
          </p:cNvSpPr>
          <p:nvPr>
            <p:ph type="title"/>
          </p:nvPr>
        </p:nvSpPr>
        <p:spPr>
          <a:xfrm>
            <a:off x="628650" y="238378"/>
            <a:ext cx="7886700" cy="730344"/>
          </a:xfrm>
        </p:spPr>
        <p:txBody>
          <a:bodyPr>
            <a:normAutofit/>
          </a:bodyPr>
          <a:lstStyle/>
          <a:p>
            <a:pPr algn="ctr"/>
            <a:r>
              <a:rPr lang="en-GB" sz="4000" b="1" dirty="0"/>
              <a:t>Political Ideology: A Complex Picture</a:t>
            </a:r>
          </a:p>
        </p:txBody>
      </p:sp>
      <p:sp>
        <p:nvSpPr>
          <p:cNvPr id="6" name="Rectangle: Rounded Corners 5">
            <a:extLst>
              <a:ext uri="{FF2B5EF4-FFF2-40B4-BE49-F238E27FC236}">
                <a16:creationId xmlns:a16="http://schemas.microsoft.com/office/drawing/2014/main" id="{87EE6F1D-6BC4-5FFA-31AF-5ECDDF99B0EF}"/>
              </a:ext>
            </a:extLst>
          </p:cNvPr>
          <p:cNvSpPr/>
          <p:nvPr/>
        </p:nvSpPr>
        <p:spPr>
          <a:xfrm>
            <a:off x="6998329" y="3419947"/>
            <a:ext cx="1937442" cy="371191"/>
          </a:xfrm>
          <a:prstGeom prst="roundRect">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r>
              <a:rPr lang="en-GB" b="1" dirty="0"/>
              <a:t>RIGHT</a:t>
            </a:r>
          </a:p>
        </p:txBody>
      </p:sp>
      <p:sp>
        <p:nvSpPr>
          <p:cNvPr id="7" name="Rectangle: Rounded Corners 6">
            <a:extLst>
              <a:ext uri="{FF2B5EF4-FFF2-40B4-BE49-F238E27FC236}">
                <a16:creationId xmlns:a16="http://schemas.microsoft.com/office/drawing/2014/main" id="{939FE9B8-7BC9-CEA2-F8B0-9A74F99314E7}"/>
              </a:ext>
            </a:extLst>
          </p:cNvPr>
          <p:cNvSpPr/>
          <p:nvPr/>
        </p:nvSpPr>
        <p:spPr>
          <a:xfrm>
            <a:off x="72432" y="3419946"/>
            <a:ext cx="1937442" cy="371191"/>
          </a:xfrm>
          <a:prstGeom prst="roundRect">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r>
              <a:rPr lang="en-GB" b="1" dirty="0"/>
              <a:t>LEFT</a:t>
            </a:r>
          </a:p>
        </p:txBody>
      </p:sp>
      <p:sp>
        <p:nvSpPr>
          <p:cNvPr id="8" name="Arrow: Left-Right 7">
            <a:extLst>
              <a:ext uri="{FF2B5EF4-FFF2-40B4-BE49-F238E27FC236}">
                <a16:creationId xmlns:a16="http://schemas.microsoft.com/office/drawing/2014/main" id="{DD95608B-08FF-D779-6A95-E7F4D3C87052}"/>
              </a:ext>
            </a:extLst>
          </p:cNvPr>
          <p:cNvSpPr/>
          <p:nvPr/>
        </p:nvSpPr>
        <p:spPr>
          <a:xfrm>
            <a:off x="2580238" y="3193608"/>
            <a:ext cx="3865828" cy="823866"/>
          </a:xfrm>
          <a:prstGeom prst="leftRightArrow">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BB1F36E0-D946-8BFD-AA83-4E79DCB35CE2}"/>
              </a:ext>
            </a:extLst>
          </p:cNvPr>
          <p:cNvSpPr/>
          <p:nvPr/>
        </p:nvSpPr>
        <p:spPr>
          <a:xfrm>
            <a:off x="2697933" y="968722"/>
            <a:ext cx="3295461" cy="371191"/>
          </a:xfrm>
          <a:prstGeom prst="roundRect">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r>
              <a:rPr lang="en-GB" b="1" dirty="0"/>
              <a:t>AUTHORITARIAN</a:t>
            </a:r>
          </a:p>
        </p:txBody>
      </p:sp>
      <p:sp>
        <p:nvSpPr>
          <p:cNvPr id="10" name="Rectangle: Rounded Corners 9">
            <a:extLst>
              <a:ext uri="{FF2B5EF4-FFF2-40B4-BE49-F238E27FC236}">
                <a16:creationId xmlns:a16="http://schemas.microsoft.com/office/drawing/2014/main" id="{6FB6F5BF-540D-A99D-C747-C18A2342FDB9}"/>
              </a:ext>
            </a:extLst>
          </p:cNvPr>
          <p:cNvSpPr/>
          <p:nvPr/>
        </p:nvSpPr>
        <p:spPr>
          <a:xfrm>
            <a:off x="2786959" y="5499978"/>
            <a:ext cx="3295461" cy="371191"/>
          </a:xfrm>
          <a:prstGeom prst="roundRect">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r>
              <a:rPr lang="en-GB" b="1" dirty="0"/>
              <a:t>LIBERTARIAN</a:t>
            </a:r>
          </a:p>
        </p:txBody>
      </p:sp>
      <p:sp>
        <p:nvSpPr>
          <p:cNvPr id="11" name="Arrow: Circular 10">
            <a:extLst>
              <a:ext uri="{FF2B5EF4-FFF2-40B4-BE49-F238E27FC236}">
                <a16:creationId xmlns:a16="http://schemas.microsoft.com/office/drawing/2014/main" id="{27E9FE96-31EF-78A9-0E6C-785760401B26}"/>
              </a:ext>
            </a:extLst>
          </p:cNvPr>
          <p:cNvSpPr/>
          <p:nvPr/>
        </p:nvSpPr>
        <p:spPr>
          <a:xfrm rot="5400000" flipH="1">
            <a:off x="2770359" y="1149786"/>
            <a:ext cx="4128379" cy="4680649"/>
          </a:xfrm>
          <a:prstGeom prst="circular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2" name="Arrow: Circular 11">
            <a:extLst>
              <a:ext uri="{FF2B5EF4-FFF2-40B4-BE49-F238E27FC236}">
                <a16:creationId xmlns:a16="http://schemas.microsoft.com/office/drawing/2014/main" id="{086A02C0-1D59-A75E-A768-7A19CB233E94}"/>
              </a:ext>
            </a:extLst>
          </p:cNvPr>
          <p:cNvSpPr/>
          <p:nvPr/>
        </p:nvSpPr>
        <p:spPr>
          <a:xfrm rot="16200000">
            <a:off x="2084560" y="1217689"/>
            <a:ext cx="4128379" cy="4594636"/>
          </a:xfrm>
          <a:prstGeom prst="circular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3" name="Rectangle: Rounded Corners 12">
            <a:extLst>
              <a:ext uri="{FF2B5EF4-FFF2-40B4-BE49-F238E27FC236}">
                <a16:creationId xmlns:a16="http://schemas.microsoft.com/office/drawing/2014/main" id="{C393E63F-EEE7-3A31-CDA4-7ED65E4A7BBA}"/>
              </a:ext>
            </a:extLst>
          </p:cNvPr>
          <p:cNvSpPr/>
          <p:nvPr/>
        </p:nvSpPr>
        <p:spPr>
          <a:xfrm>
            <a:off x="6989276" y="2783191"/>
            <a:ext cx="2073243" cy="445881"/>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Conservatives</a:t>
            </a:r>
          </a:p>
        </p:txBody>
      </p:sp>
      <p:sp>
        <p:nvSpPr>
          <p:cNvPr id="14" name="Rectangle: Rounded Corners 13">
            <a:extLst>
              <a:ext uri="{FF2B5EF4-FFF2-40B4-BE49-F238E27FC236}">
                <a16:creationId xmlns:a16="http://schemas.microsoft.com/office/drawing/2014/main" id="{B6CA9854-F445-A53A-F0A8-9FCF73A86AE1}"/>
              </a:ext>
            </a:extLst>
          </p:cNvPr>
          <p:cNvSpPr/>
          <p:nvPr/>
        </p:nvSpPr>
        <p:spPr>
          <a:xfrm>
            <a:off x="476811" y="5218565"/>
            <a:ext cx="2073243" cy="562825"/>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hlinkClick r:id="rId2"/>
              </a:rPr>
              <a:t>The Libertarian Socialist Caucus</a:t>
            </a:r>
            <a:endParaRPr lang="en-GB" dirty="0">
              <a:solidFill>
                <a:schemeClr val="tx1"/>
              </a:solidFill>
            </a:endParaRPr>
          </a:p>
        </p:txBody>
      </p:sp>
      <p:sp>
        <p:nvSpPr>
          <p:cNvPr id="15" name="Rectangle: Rounded Corners 14">
            <a:extLst>
              <a:ext uri="{FF2B5EF4-FFF2-40B4-BE49-F238E27FC236}">
                <a16:creationId xmlns:a16="http://schemas.microsoft.com/office/drawing/2014/main" id="{2C109B74-5B0B-56C1-579E-5E5C36329293}"/>
              </a:ext>
            </a:extLst>
          </p:cNvPr>
          <p:cNvSpPr/>
          <p:nvPr/>
        </p:nvSpPr>
        <p:spPr>
          <a:xfrm>
            <a:off x="6354024" y="5321929"/>
            <a:ext cx="2073243" cy="445881"/>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hlinkClick r:id="rId3"/>
              </a:rPr>
              <a:t>The Cato Institute</a:t>
            </a:r>
            <a:endParaRPr lang="en-GB" dirty="0">
              <a:solidFill>
                <a:schemeClr val="tx1"/>
              </a:solidFill>
            </a:endParaRPr>
          </a:p>
        </p:txBody>
      </p:sp>
      <p:sp>
        <p:nvSpPr>
          <p:cNvPr id="16" name="Rectangle: Rounded Corners 15">
            <a:extLst>
              <a:ext uri="{FF2B5EF4-FFF2-40B4-BE49-F238E27FC236}">
                <a16:creationId xmlns:a16="http://schemas.microsoft.com/office/drawing/2014/main" id="{FA047916-D9C0-5DC2-F93B-9D00F16164C9}"/>
              </a:ext>
            </a:extLst>
          </p:cNvPr>
          <p:cNvSpPr/>
          <p:nvPr/>
        </p:nvSpPr>
        <p:spPr>
          <a:xfrm>
            <a:off x="-58844" y="2783190"/>
            <a:ext cx="2073243" cy="445881"/>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Socialists</a:t>
            </a:r>
          </a:p>
        </p:txBody>
      </p:sp>
      <p:sp>
        <p:nvSpPr>
          <p:cNvPr id="17" name="Rectangle: Rounded Corners 16">
            <a:extLst>
              <a:ext uri="{FF2B5EF4-FFF2-40B4-BE49-F238E27FC236}">
                <a16:creationId xmlns:a16="http://schemas.microsoft.com/office/drawing/2014/main" id="{5C37B0E8-DCC4-FC15-8BB7-F780B2BC9AA3}"/>
              </a:ext>
            </a:extLst>
          </p:cNvPr>
          <p:cNvSpPr/>
          <p:nvPr/>
        </p:nvSpPr>
        <p:spPr>
          <a:xfrm>
            <a:off x="6217750" y="1090190"/>
            <a:ext cx="2387574" cy="562825"/>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Fascism </a:t>
            </a:r>
          </a:p>
          <a:p>
            <a:pPr algn="ctr"/>
            <a:r>
              <a:rPr lang="en-GB" dirty="0">
                <a:solidFill>
                  <a:schemeClr val="tx1"/>
                </a:solidFill>
              </a:rPr>
              <a:t>(e.g. Hitler, Mussolini )</a:t>
            </a:r>
          </a:p>
        </p:txBody>
      </p:sp>
      <p:sp>
        <p:nvSpPr>
          <p:cNvPr id="18" name="Rectangle: Rounded Corners 17">
            <a:extLst>
              <a:ext uri="{FF2B5EF4-FFF2-40B4-BE49-F238E27FC236}">
                <a16:creationId xmlns:a16="http://schemas.microsoft.com/office/drawing/2014/main" id="{931D821F-AC26-64F1-1274-7F58A89CAC56}"/>
              </a:ext>
            </a:extLst>
          </p:cNvPr>
          <p:cNvSpPr/>
          <p:nvPr/>
        </p:nvSpPr>
        <p:spPr>
          <a:xfrm>
            <a:off x="0" y="1113953"/>
            <a:ext cx="2494224" cy="562825"/>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State Communism </a:t>
            </a:r>
          </a:p>
          <a:p>
            <a:pPr algn="ctr"/>
            <a:r>
              <a:rPr lang="en-GB" dirty="0">
                <a:solidFill>
                  <a:schemeClr val="tx1"/>
                </a:solidFill>
              </a:rPr>
              <a:t>(e.g. USSR, North Korea)</a:t>
            </a:r>
          </a:p>
        </p:txBody>
      </p:sp>
    </p:spTree>
    <p:extLst>
      <p:ext uri="{BB962C8B-B14F-4D97-AF65-F5344CB8AC3E}">
        <p14:creationId xmlns:p14="http://schemas.microsoft.com/office/powerpoint/2010/main" val="1739391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grpId="1" nodeType="clickEffect">
                                  <p:stCondLst>
                                    <p:cond delay="0"/>
                                  </p:stCondLst>
                                  <p:childTnLst>
                                    <p:set>
                                      <p:cBhvr>
                                        <p:cTn id="18" dur="1" fill="hold">
                                          <p:stCondLst>
                                            <p:cond delay="0"/>
                                          </p:stCondLst>
                                        </p:cTn>
                                        <p:tgtEl>
                                          <p:spTgt spid="8"/>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5"/>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3"/>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7"/>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2"/>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4"/>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6"/>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8" grpId="1" animBg="1"/>
      <p:bldP spid="9" grpId="0" animBg="1"/>
      <p:bldP spid="10" grpId="0" animBg="1"/>
      <p:bldP spid="11" grpId="0" animBg="1"/>
      <p:bldP spid="12" grpId="0" animBg="1"/>
      <p:bldP spid="13" grpId="0" animBg="1"/>
      <p:bldP spid="14" grpId="0" animBg="1"/>
      <p:bldP spid="15" grpId="0" animBg="1"/>
      <p:bldP spid="16" grpId="0" animBg="1"/>
      <p:bldP spid="17" grpId="0" animBg="1"/>
      <p:bldP spid="18"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GB" sz="4000" b="1" dirty="0"/>
              <a:t>Attitudes, beliefs and values</a:t>
            </a:r>
          </a:p>
        </p:txBody>
      </p:sp>
      <p:sp>
        <p:nvSpPr>
          <p:cNvPr id="3" name="Content Placeholder 2"/>
          <p:cNvSpPr>
            <a:spLocks noGrp="1"/>
          </p:cNvSpPr>
          <p:nvPr>
            <p:ph idx="1"/>
          </p:nvPr>
        </p:nvSpPr>
        <p:spPr>
          <a:xfrm>
            <a:off x="467544" y="1196752"/>
            <a:ext cx="8229600" cy="1728191"/>
          </a:xfrm>
        </p:spPr>
        <p:txBody>
          <a:bodyPr>
            <a:noAutofit/>
          </a:bodyPr>
          <a:lstStyle/>
          <a:p>
            <a:r>
              <a:rPr lang="en-GB" dirty="0"/>
              <a:t>Throughout your studies you will be asked to look at attitudes, beliefs and values</a:t>
            </a:r>
          </a:p>
          <a:p>
            <a:r>
              <a:rPr lang="en-GB" dirty="0"/>
              <a:t>If we look back to one of our very first Modules ‘Who Are We?’ we can see that this has been an overarching theme</a:t>
            </a:r>
          </a:p>
        </p:txBody>
      </p:sp>
      <p:sp>
        <p:nvSpPr>
          <p:cNvPr id="5" name="TextBox 4"/>
          <p:cNvSpPr txBox="1"/>
          <p:nvPr/>
        </p:nvSpPr>
        <p:spPr>
          <a:xfrm>
            <a:off x="484490" y="3501008"/>
            <a:ext cx="8280920" cy="1384995"/>
          </a:xfrm>
          <a:prstGeom prst="rect">
            <a:avLst/>
          </a:prstGeom>
          <a:noFill/>
        </p:spPr>
        <p:txBody>
          <a:bodyPr wrap="square" rtlCol="0">
            <a:spAutoFit/>
          </a:bodyPr>
          <a:lstStyle/>
          <a:p>
            <a:pPr marL="285750" indent="-285750">
              <a:buFont typeface="Arial" panose="020B0604020202020204" pitchFamily="34" charset="0"/>
              <a:buChar char="•"/>
            </a:pPr>
            <a:r>
              <a:rPr lang="en-GB" sz="2800" dirty="0"/>
              <a:t>We will continue to explore the way in which our values about certain issues are influenced by different ‘agencies of socialisation’</a:t>
            </a:r>
          </a:p>
        </p:txBody>
      </p:sp>
    </p:spTree>
    <p:extLst>
      <p:ext uri="{BB962C8B-B14F-4D97-AF65-F5344CB8AC3E}">
        <p14:creationId xmlns:p14="http://schemas.microsoft.com/office/powerpoint/2010/main" val="2515333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lstStyle/>
          <a:p>
            <a:r>
              <a:rPr lang="en-US" b="1" dirty="0"/>
              <a:t>Who am I?</a:t>
            </a:r>
          </a:p>
        </p:txBody>
      </p:sp>
      <p:graphicFrame>
        <p:nvGraphicFramePr>
          <p:cNvPr id="5" name="Diagram 4"/>
          <p:cNvGraphicFramePr/>
          <p:nvPr/>
        </p:nvGraphicFramePr>
        <p:xfrm>
          <a:off x="1403648" y="1813272"/>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p:cNvSpPr txBox="1"/>
          <p:nvPr/>
        </p:nvSpPr>
        <p:spPr>
          <a:xfrm>
            <a:off x="395536" y="1052736"/>
            <a:ext cx="8136904" cy="523220"/>
          </a:xfrm>
          <a:prstGeom prst="rect">
            <a:avLst/>
          </a:prstGeom>
          <a:noFill/>
        </p:spPr>
        <p:txBody>
          <a:bodyPr wrap="square" rtlCol="0">
            <a:spAutoFit/>
          </a:bodyPr>
          <a:lstStyle/>
          <a:p>
            <a:pPr algn="ctr"/>
            <a:r>
              <a:rPr lang="en-GB" sz="2800" dirty="0"/>
              <a:t>Agencies of socialisation = influences on our values</a:t>
            </a:r>
          </a:p>
        </p:txBody>
      </p:sp>
      <p:pic>
        <p:nvPicPr>
          <p:cNvPr id="4" name="Picture 3"/>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826825" y="3284984"/>
            <a:ext cx="1274325" cy="1274325"/>
          </a:xfrm>
          <a:prstGeom prst="rect">
            <a:avLst/>
          </a:prstGeom>
        </p:spPr>
      </p:pic>
      <p:sp>
        <p:nvSpPr>
          <p:cNvPr id="6" name="TextBox 5"/>
          <p:cNvSpPr txBox="1"/>
          <p:nvPr/>
        </p:nvSpPr>
        <p:spPr>
          <a:xfrm>
            <a:off x="5868144" y="6237312"/>
            <a:ext cx="3024336" cy="369332"/>
          </a:xfrm>
          <a:prstGeom prst="rect">
            <a:avLst/>
          </a:prstGeom>
          <a:noFill/>
        </p:spPr>
        <p:txBody>
          <a:bodyPr wrap="square" rtlCol="0">
            <a:spAutoFit/>
          </a:bodyPr>
          <a:lstStyle/>
          <a:p>
            <a:pPr algn="r"/>
            <a:r>
              <a:rPr lang="en-GB" b="1" dirty="0"/>
              <a:t>Based on: Taylor </a:t>
            </a:r>
            <a:r>
              <a:rPr lang="en-GB" b="1" i="1" dirty="0"/>
              <a:t>et al </a:t>
            </a:r>
            <a:r>
              <a:rPr lang="en-GB" b="1" dirty="0"/>
              <a:t>(1995)</a:t>
            </a:r>
          </a:p>
        </p:txBody>
      </p:sp>
    </p:spTree>
    <p:extLst>
      <p:ext uri="{BB962C8B-B14F-4D97-AF65-F5344CB8AC3E}">
        <p14:creationId xmlns:p14="http://schemas.microsoft.com/office/powerpoint/2010/main" val="2875782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CCE5468F-DA4F-4C3C-B814-03591ECE77B8}"/>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FD1F71BA-4FD7-4F5C-ACFD-8347FB611181}"/>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0D29C78F-A1CB-44AF-9504-BA4F7432598C}"/>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FC8EA2FE-D250-4351-B67A-52B217646AE2}"/>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graphicEl>
                                              <a:dgm id="{A3A7D8F0-1AB6-4A6C-B448-85A4DEFED4B5}"/>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graphicEl>
                                              <a:dgm id="{5512BD19-74BF-44D3-B9AB-97ADE36C3D7C}"/>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graphicEl>
                                              <a:dgm id="{8AE2871D-F231-42AA-8CDD-0839E3116A5C}"/>
                                            </p:graphic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graphicEl>
                                              <a:dgm id="{5F06EA02-D4DE-4870-BDF8-7F8CA91B5030}"/>
                                            </p:graphic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GB" sz="4000" b="1" dirty="0"/>
              <a:t>Perception</a:t>
            </a:r>
          </a:p>
        </p:txBody>
      </p:sp>
      <p:sp>
        <p:nvSpPr>
          <p:cNvPr id="4" name="TextBox 3"/>
          <p:cNvSpPr txBox="1"/>
          <p:nvPr/>
        </p:nvSpPr>
        <p:spPr>
          <a:xfrm>
            <a:off x="395536" y="1124744"/>
            <a:ext cx="8496944"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The way in which we are ‘socialised’ can affect our perceptions of society</a:t>
            </a:r>
          </a:p>
        </p:txBody>
      </p:sp>
      <p:sp>
        <p:nvSpPr>
          <p:cNvPr id="5" name="TextBox 4"/>
          <p:cNvSpPr txBox="1"/>
          <p:nvPr/>
        </p:nvSpPr>
        <p:spPr>
          <a:xfrm>
            <a:off x="395536" y="2204864"/>
            <a:ext cx="8496944"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Therefore public perceptions are influenced by the agents of socialisation </a:t>
            </a:r>
          </a:p>
        </p:txBody>
      </p:sp>
      <p:sp>
        <p:nvSpPr>
          <p:cNvPr id="6" name="TextBox 5"/>
          <p:cNvSpPr txBox="1"/>
          <p:nvPr/>
        </p:nvSpPr>
        <p:spPr>
          <a:xfrm>
            <a:off x="373832" y="3284984"/>
            <a:ext cx="8496944" cy="1384995"/>
          </a:xfrm>
          <a:prstGeom prst="rect">
            <a:avLst/>
          </a:prstGeom>
          <a:noFill/>
        </p:spPr>
        <p:txBody>
          <a:bodyPr wrap="square" rtlCol="0">
            <a:spAutoFit/>
          </a:bodyPr>
          <a:lstStyle/>
          <a:p>
            <a:pPr marL="457200" indent="-457200">
              <a:buFont typeface="Arial" panose="020B0604020202020204" pitchFamily="34" charset="0"/>
              <a:buChar char="•"/>
            </a:pPr>
            <a:r>
              <a:rPr lang="en-GB" sz="2800" dirty="0"/>
              <a:t>However, returning to the theme of bias, what we are shown and the way that we are shown it can influence our perceptions of events</a:t>
            </a:r>
          </a:p>
        </p:txBody>
      </p:sp>
    </p:spTree>
    <p:extLst>
      <p:ext uri="{BB962C8B-B14F-4D97-AF65-F5344CB8AC3E}">
        <p14:creationId xmlns:p14="http://schemas.microsoft.com/office/powerpoint/2010/main" val="3681454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3"/>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181350" y="2420888"/>
            <a:ext cx="2781300" cy="2933700"/>
          </a:xfrm>
          <a:prstGeom prst="rect">
            <a:avLst/>
          </a:prstGeom>
        </p:spPr>
      </p:pic>
      <p:sp>
        <p:nvSpPr>
          <p:cNvPr id="4" name="TextBox 3"/>
          <p:cNvSpPr txBox="1"/>
          <p:nvPr/>
        </p:nvSpPr>
        <p:spPr>
          <a:xfrm>
            <a:off x="1115616" y="1124744"/>
            <a:ext cx="7344816" cy="523220"/>
          </a:xfrm>
          <a:prstGeom prst="rect">
            <a:avLst/>
          </a:prstGeom>
          <a:noFill/>
        </p:spPr>
        <p:txBody>
          <a:bodyPr wrap="square" rtlCol="0">
            <a:spAutoFit/>
          </a:bodyPr>
          <a:lstStyle/>
          <a:p>
            <a:pPr algn="ctr"/>
            <a:r>
              <a:rPr lang="en-GB" sz="2800" dirty="0"/>
              <a:t>Different ‘Perspectives’</a:t>
            </a:r>
          </a:p>
        </p:txBody>
      </p:sp>
    </p:spTree>
    <p:extLst>
      <p:ext uri="{BB962C8B-B14F-4D97-AF65-F5344CB8AC3E}">
        <p14:creationId xmlns:p14="http://schemas.microsoft.com/office/powerpoint/2010/main" val="34912855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5"/>
          <p:cNvSpPr txBox="1">
            <a:spLocks/>
          </p:cNvSpPr>
          <p:nvPr/>
        </p:nvSpPr>
        <p:spPr>
          <a:xfrm>
            <a:off x="706697" y="1340768"/>
            <a:ext cx="8136904" cy="3052936"/>
          </a:xfrm>
          <a:prstGeom prst="rect">
            <a:avLst/>
          </a:prstGeom>
        </p:spPr>
        <p:txBody>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defRPr/>
            </a:pPr>
            <a:r>
              <a:rPr lang="en-GB" dirty="0"/>
              <a:t>“principles or standards of behaviour; one's judgement of what is important in life”.</a:t>
            </a:r>
          </a:p>
          <a:p>
            <a:pPr>
              <a:defRPr/>
            </a:pPr>
            <a:r>
              <a:rPr lang="en-GB" dirty="0"/>
              <a:t>“the regard that something is held to deserve; the importance, worth, or usefulness of something”</a:t>
            </a:r>
          </a:p>
          <a:p>
            <a:pPr>
              <a:defRPr/>
            </a:pPr>
            <a:r>
              <a:rPr lang="en-GB" dirty="0"/>
              <a:t>Define our morality and aspirations</a:t>
            </a:r>
          </a:p>
          <a:p>
            <a:pPr>
              <a:defRPr/>
            </a:pPr>
            <a:r>
              <a:rPr lang="en-GB" dirty="0"/>
              <a:t>Represent our vision of the person we would like to be – they drive our behaviour</a:t>
            </a:r>
          </a:p>
          <a:p>
            <a:pPr>
              <a:defRPr/>
            </a:pPr>
            <a:endParaRPr lang="en-GB" dirty="0"/>
          </a:p>
        </p:txBody>
      </p:sp>
      <p:sp>
        <p:nvSpPr>
          <p:cNvPr id="5" name="TextBox 4"/>
          <p:cNvSpPr txBox="1"/>
          <p:nvPr/>
        </p:nvSpPr>
        <p:spPr>
          <a:xfrm>
            <a:off x="485238" y="404664"/>
            <a:ext cx="2854536" cy="769441"/>
          </a:xfrm>
          <a:prstGeom prst="rect">
            <a:avLst/>
          </a:prstGeom>
          <a:noFill/>
        </p:spPr>
        <p:txBody>
          <a:bodyPr wrap="square" rtlCol="0">
            <a:spAutoFit/>
          </a:bodyPr>
          <a:lstStyle/>
          <a:p>
            <a:r>
              <a:rPr lang="en-GB" sz="4400" b="1" dirty="0">
                <a:solidFill>
                  <a:prstClr val="black"/>
                </a:solidFill>
              </a:rPr>
              <a:t>Values</a:t>
            </a:r>
          </a:p>
        </p:txBody>
      </p:sp>
    </p:spTree>
    <p:extLst>
      <p:ext uri="{BB962C8B-B14F-4D97-AF65-F5344CB8AC3E}">
        <p14:creationId xmlns:p14="http://schemas.microsoft.com/office/powerpoint/2010/main" val="272572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421320" y="202630"/>
            <a:ext cx="8229600"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b="1" dirty="0">
                <a:solidFill>
                  <a:prstClr val="black"/>
                </a:solidFill>
              </a:rPr>
              <a:t>But Whose Values?</a:t>
            </a:r>
          </a:p>
        </p:txBody>
      </p:sp>
      <p:sp>
        <p:nvSpPr>
          <p:cNvPr id="3" name="TextBox 2"/>
          <p:cNvSpPr txBox="1"/>
          <p:nvPr/>
        </p:nvSpPr>
        <p:spPr>
          <a:xfrm>
            <a:off x="421320" y="1262902"/>
            <a:ext cx="3960440" cy="584775"/>
          </a:xfrm>
          <a:prstGeom prst="rect">
            <a:avLst/>
          </a:prstGeom>
          <a:noFill/>
        </p:spPr>
        <p:txBody>
          <a:bodyPr wrap="square" rtlCol="0">
            <a:spAutoFit/>
          </a:bodyPr>
          <a:lstStyle/>
          <a:p>
            <a:r>
              <a:rPr lang="en-GB" sz="3200" b="1" dirty="0"/>
              <a:t>‘Dominant’ Values</a:t>
            </a:r>
          </a:p>
        </p:txBody>
      </p:sp>
      <p:sp>
        <p:nvSpPr>
          <p:cNvPr id="4" name="TextBox 3"/>
          <p:cNvSpPr txBox="1"/>
          <p:nvPr/>
        </p:nvSpPr>
        <p:spPr>
          <a:xfrm>
            <a:off x="683568" y="1988840"/>
            <a:ext cx="3698192" cy="3903504"/>
          </a:xfrm>
          <a:prstGeom prst="rect">
            <a:avLst/>
          </a:prstGeom>
          <a:noFill/>
        </p:spPr>
        <p:txBody>
          <a:bodyPr wrap="square" rtlCol="0">
            <a:spAutoFit/>
          </a:bodyPr>
          <a:lstStyle/>
          <a:p>
            <a:pPr marL="457200" indent="-457200">
              <a:lnSpc>
                <a:spcPct val="150000"/>
              </a:lnSpc>
              <a:buFont typeface="Arial" panose="020B0604020202020204" pitchFamily="34" charset="0"/>
              <a:buChar char="•"/>
            </a:pPr>
            <a:r>
              <a:rPr lang="en-GB" sz="2800" dirty="0"/>
              <a:t>‘middle class’ values</a:t>
            </a:r>
          </a:p>
          <a:p>
            <a:pPr marL="457200" indent="-457200">
              <a:lnSpc>
                <a:spcPct val="150000"/>
              </a:lnSpc>
              <a:buFont typeface="Arial" panose="020B0604020202020204" pitchFamily="34" charset="0"/>
              <a:buChar char="•"/>
            </a:pPr>
            <a:r>
              <a:rPr lang="en-GB" sz="2800" dirty="0"/>
              <a:t>‘ruling class’ values</a:t>
            </a:r>
          </a:p>
          <a:p>
            <a:pPr marL="457200" indent="-457200">
              <a:lnSpc>
                <a:spcPct val="150000"/>
              </a:lnSpc>
              <a:buFont typeface="Arial" panose="020B0604020202020204" pitchFamily="34" charset="0"/>
              <a:buChar char="•"/>
            </a:pPr>
            <a:r>
              <a:rPr lang="en-GB" sz="2800" dirty="0"/>
              <a:t>political system</a:t>
            </a:r>
          </a:p>
          <a:p>
            <a:pPr marL="457200" indent="-457200">
              <a:lnSpc>
                <a:spcPct val="150000"/>
              </a:lnSpc>
              <a:buFont typeface="Arial" panose="020B0604020202020204" pitchFamily="34" charset="0"/>
              <a:buChar char="•"/>
            </a:pPr>
            <a:r>
              <a:rPr lang="en-GB" sz="2800" dirty="0"/>
              <a:t>legal system</a:t>
            </a:r>
          </a:p>
          <a:p>
            <a:pPr marL="457200" indent="-457200">
              <a:lnSpc>
                <a:spcPct val="150000"/>
              </a:lnSpc>
              <a:buFont typeface="Arial" panose="020B0604020202020204" pitchFamily="34" charset="0"/>
              <a:buChar char="•"/>
            </a:pPr>
            <a:r>
              <a:rPr lang="en-GB" sz="2800" dirty="0"/>
              <a:t>state religion</a:t>
            </a:r>
          </a:p>
          <a:p>
            <a:pPr marL="457200" indent="-457200">
              <a:lnSpc>
                <a:spcPct val="150000"/>
              </a:lnSpc>
              <a:buFont typeface="Arial" panose="020B0604020202020204" pitchFamily="34" charset="0"/>
              <a:buChar char="•"/>
            </a:pPr>
            <a:r>
              <a:rPr lang="en-GB" sz="2800" dirty="0"/>
              <a:t>‘mainstream’ politics</a:t>
            </a:r>
          </a:p>
        </p:txBody>
      </p:sp>
      <p:sp>
        <p:nvSpPr>
          <p:cNvPr id="5" name="TextBox 4"/>
          <p:cNvSpPr txBox="1"/>
          <p:nvPr/>
        </p:nvSpPr>
        <p:spPr>
          <a:xfrm>
            <a:off x="4572000" y="1251283"/>
            <a:ext cx="3960440" cy="584775"/>
          </a:xfrm>
          <a:prstGeom prst="rect">
            <a:avLst/>
          </a:prstGeom>
          <a:noFill/>
        </p:spPr>
        <p:txBody>
          <a:bodyPr wrap="square" rtlCol="0">
            <a:spAutoFit/>
          </a:bodyPr>
          <a:lstStyle/>
          <a:p>
            <a:r>
              <a:rPr lang="en-GB" sz="3200" b="1" dirty="0"/>
              <a:t>‘Sub-cultural’ Values</a:t>
            </a:r>
          </a:p>
        </p:txBody>
      </p:sp>
      <p:sp>
        <p:nvSpPr>
          <p:cNvPr id="6" name="TextBox 5"/>
          <p:cNvSpPr txBox="1"/>
          <p:nvPr/>
        </p:nvSpPr>
        <p:spPr>
          <a:xfrm>
            <a:off x="4834248" y="1977221"/>
            <a:ext cx="3914216" cy="4616648"/>
          </a:xfrm>
          <a:prstGeom prst="rect">
            <a:avLst/>
          </a:prstGeom>
          <a:noFill/>
        </p:spPr>
        <p:txBody>
          <a:bodyPr wrap="square" rtlCol="0">
            <a:spAutoFit/>
          </a:bodyPr>
          <a:lstStyle/>
          <a:p>
            <a:pPr marL="457200" indent="-457200">
              <a:lnSpc>
                <a:spcPct val="150000"/>
              </a:lnSpc>
              <a:buFont typeface="Arial" panose="020B0604020202020204" pitchFamily="34" charset="0"/>
              <a:buChar char="•"/>
            </a:pPr>
            <a:r>
              <a:rPr lang="en-GB" sz="2800" dirty="0"/>
              <a:t>‘working class’ values</a:t>
            </a:r>
          </a:p>
          <a:p>
            <a:pPr marL="457200" indent="-457200">
              <a:lnSpc>
                <a:spcPct val="150000"/>
              </a:lnSpc>
              <a:buFont typeface="Arial" panose="020B0604020202020204" pitchFamily="34" charset="0"/>
              <a:buChar char="•"/>
            </a:pPr>
            <a:r>
              <a:rPr lang="en-GB" sz="2800" dirty="0"/>
              <a:t>‘under-class’ values</a:t>
            </a:r>
          </a:p>
          <a:p>
            <a:pPr marL="457200" indent="-457200">
              <a:lnSpc>
                <a:spcPct val="150000"/>
              </a:lnSpc>
              <a:buFont typeface="Arial" panose="020B0604020202020204" pitchFamily="34" charset="0"/>
              <a:buChar char="•"/>
            </a:pPr>
            <a:r>
              <a:rPr lang="en-GB" sz="2800" dirty="0"/>
              <a:t>peer group values e.g.</a:t>
            </a:r>
          </a:p>
          <a:p>
            <a:pPr marL="914400" lvl="1" indent="-457200">
              <a:lnSpc>
                <a:spcPct val="150000"/>
              </a:lnSpc>
              <a:buFont typeface="Arial" panose="020B0604020202020204" pitchFamily="34" charset="0"/>
              <a:buChar char="•"/>
            </a:pPr>
            <a:r>
              <a:rPr lang="en-GB" sz="2800" dirty="0"/>
              <a:t>gangs, goths</a:t>
            </a:r>
          </a:p>
          <a:p>
            <a:pPr marL="457200" indent="-457200">
              <a:lnSpc>
                <a:spcPct val="150000"/>
              </a:lnSpc>
              <a:buFont typeface="Arial" panose="020B0604020202020204" pitchFamily="34" charset="0"/>
              <a:buChar char="•"/>
            </a:pPr>
            <a:r>
              <a:rPr lang="en-GB" sz="2800" dirty="0"/>
              <a:t>‘radical’ values e.g.</a:t>
            </a:r>
          </a:p>
          <a:p>
            <a:pPr marL="914400" lvl="1" indent="-457200">
              <a:lnSpc>
                <a:spcPct val="150000"/>
              </a:lnSpc>
              <a:buFont typeface="Arial" panose="020B0604020202020204" pitchFamily="34" charset="0"/>
              <a:buChar char="•"/>
            </a:pPr>
            <a:r>
              <a:rPr lang="en-GB" sz="2800" dirty="0"/>
              <a:t>feminism, environmentalism</a:t>
            </a:r>
          </a:p>
        </p:txBody>
      </p:sp>
    </p:spTree>
    <p:extLst>
      <p:ext uri="{BB962C8B-B14F-4D97-AF65-F5344CB8AC3E}">
        <p14:creationId xmlns:p14="http://schemas.microsoft.com/office/powerpoint/2010/main" val="1649537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6">
                                            <p:txEl>
                                              <p:pRg st="2" end="2"/>
                                            </p:txEl>
                                          </p:spTgt>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6">
                                            <p:txEl>
                                              <p:pRg st="4" end="4"/>
                                            </p:txEl>
                                          </p:spTgt>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P spid="5" grpId="0"/>
      <p:bldP spid="6"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06090"/>
          </a:xfrm>
        </p:spPr>
        <p:txBody>
          <a:bodyPr>
            <a:normAutofit/>
          </a:bodyPr>
          <a:lstStyle/>
          <a:p>
            <a:r>
              <a:rPr lang="en-GB" b="1" dirty="0"/>
              <a:t>Values and perceptions</a:t>
            </a:r>
          </a:p>
        </p:txBody>
      </p:sp>
      <p:sp>
        <p:nvSpPr>
          <p:cNvPr id="3" name="TextBox 2"/>
          <p:cNvSpPr txBox="1"/>
          <p:nvPr/>
        </p:nvSpPr>
        <p:spPr>
          <a:xfrm>
            <a:off x="467544" y="908720"/>
            <a:ext cx="8352928" cy="2677656"/>
          </a:xfrm>
          <a:prstGeom prst="rect">
            <a:avLst/>
          </a:prstGeom>
          <a:noFill/>
        </p:spPr>
        <p:txBody>
          <a:bodyPr wrap="square" rtlCol="0">
            <a:spAutoFit/>
          </a:bodyPr>
          <a:lstStyle/>
          <a:p>
            <a:pPr marL="457200" indent="-457200">
              <a:buFont typeface="Arial" panose="020B0604020202020204" pitchFamily="34" charset="0"/>
              <a:buChar char="•"/>
            </a:pPr>
            <a:r>
              <a:rPr lang="en-GB" sz="2800" dirty="0"/>
              <a:t>Our values are shaped by our experiences</a:t>
            </a:r>
          </a:p>
          <a:p>
            <a:pPr marL="457200" indent="-457200">
              <a:buFont typeface="Arial" panose="020B0604020202020204" pitchFamily="34" charset="0"/>
              <a:buChar char="•"/>
            </a:pPr>
            <a:r>
              <a:rPr lang="en-GB" sz="2800" dirty="0"/>
              <a:t>In turn our values influence the way that we look at the world</a:t>
            </a:r>
          </a:p>
          <a:p>
            <a:pPr marL="457200" indent="-457200">
              <a:buFont typeface="Arial" panose="020B0604020202020204" pitchFamily="34" charset="0"/>
              <a:buChar char="•"/>
            </a:pPr>
            <a:r>
              <a:rPr lang="en-GB" sz="2800" dirty="0"/>
              <a:t>They influence our attitudes to individuals and groups of people</a:t>
            </a:r>
          </a:p>
          <a:p>
            <a:pPr marL="457200" indent="-457200">
              <a:buFont typeface="Arial" panose="020B0604020202020204" pitchFamily="34" charset="0"/>
              <a:buChar char="•"/>
            </a:pPr>
            <a:r>
              <a:rPr lang="en-GB" sz="2800" dirty="0"/>
              <a:t>They influence the decisions that we make</a:t>
            </a:r>
          </a:p>
        </p:txBody>
      </p:sp>
      <p:sp>
        <p:nvSpPr>
          <p:cNvPr id="7" name="TextBox 6"/>
          <p:cNvSpPr txBox="1"/>
          <p:nvPr/>
        </p:nvSpPr>
        <p:spPr>
          <a:xfrm>
            <a:off x="467544" y="3699029"/>
            <a:ext cx="8280920" cy="954107"/>
          </a:xfrm>
          <a:prstGeom prst="rect">
            <a:avLst/>
          </a:prstGeom>
          <a:noFill/>
        </p:spPr>
        <p:txBody>
          <a:bodyPr wrap="square" rtlCol="0">
            <a:spAutoFit/>
          </a:bodyPr>
          <a:lstStyle/>
          <a:p>
            <a:pPr algn="ctr"/>
            <a:r>
              <a:rPr lang="en-GB" sz="2800" b="1" i="1" dirty="0"/>
              <a:t>Remember that, as social scientists we need to be objective</a:t>
            </a:r>
          </a:p>
        </p:txBody>
      </p:sp>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78499" y="4907836"/>
            <a:ext cx="895224" cy="895224"/>
          </a:xfrm>
          <a:prstGeom prst="rect">
            <a:avLst/>
          </a:prstGeom>
        </p:spPr>
      </p:pic>
    </p:spTree>
    <p:extLst>
      <p:ext uri="{BB962C8B-B14F-4D97-AF65-F5344CB8AC3E}">
        <p14:creationId xmlns:p14="http://schemas.microsoft.com/office/powerpoint/2010/main" val="1826157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0"/>
            <a:ext cx="7886700" cy="1325563"/>
          </a:xfrm>
        </p:spPr>
        <p:txBody>
          <a:bodyPr/>
          <a:lstStyle/>
          <a:p>
            <a:r>
              <a:rPr lang="en-US" b="1" dirty="0"/>
              <a:t>Our place in the debate</a:t>
            </a:r>
          </a:p>
        </p:txBody>
      </p:sp>
      <p:sp>
        <p:nvSpPr>
          <p:cNvPr id="5" name="Content Placeholder 4"/>
          <p:cNvSpPr>
            <a:spLocks noGrp="1"/>
          </p:cNvSpPr>
          <p:nvPr>
            <p:ph idx="1"/>
          </p:nvPr>
        </p:nvSpPr>
        <p:spPr>
          <a:xfrm>
            <a:off x="457200" y="1196752"/>
            <a:ext cx="8229600" cy="4525963"/>
          </a:xfrm>
        </p:spPr>
        <p:txBody>
          <a:bodyPr>
            <a:normAutofit/>
          </a:bodyPr>
          <a:lstStyle/>
          <a:p>
            <a:r>
              <a:rPr lang="en-GB" dirty="0"/>
              <a:t>In order to reflect on our place in any debate on current issues we need to be aware of our own values.</a:t>
            </a:r>
          </a:p>
          <a:p>
            <a:r>
              <a:rPr lang="en-GB" dirty="0"/>
              <a:t>We have talked about values in many other Modules but in this one we will be looking closely at our own attitudes to current issues.</a:t>
            </a:r>
          </a:p>
          <a:p>
            <a:r>
              <a:rPr lang="en-GB" dirty="0"/>
              <a:t>We will now undertake an online self-assessment and the results of this will contribute to our discussion on our values as a group.</a:t>
            </a:r>
          </a:p>
        </p:txBody>
      </p:sp>
      <p:pic>
        <p:nvPicPr>
          <p:cNvPr id="4" name="Picture 3" descr="A blue and silver button with a globe&#10;&#10;Description automatically generated">
            <a:extLst>
              <a:ext uri="{FF2B5EF4-FFF2-40B4-BE49-F238E27FC236}">
                <a16:creationId xmlns:a16="http://schemas.microsoft.com/office/drawing/2014/main" id="{40CE15C3-279E-7A48-2FF7-5DE54603DCE5}"/>
              </a:ext>
            </a:extLst>
          </p:cNvPr>
          <p:cNvPicPr>
            <a:picLocks noChangeAspect="1"/>
          </p:cNvPicPr>
          <p:nvPr/>
        </p:nvPicPr>
        <p:blipFill>
          <a:blip r:embed="rId2"/>
          <a:stretch>
            <a:fillRect/>
          </a:stretch>
        </p:blipFill>
        <p:spPr>
          <a:xfrm>
            <a:off x="3609009" y="5060885"/>
            <a:ext cx="914257" cy="914257"/>
          </a:xfrm>
          <a:prstGeom prst="rect">
            <a:avLst/>
          </a:prstGeom>
        </p:spPr>
      </p:pic>
      <p:sp>
        <p:nvSpPr>
          <p:cNvPr id="6" name="TextBox 5">
            <a:extLst>
              <a:ext uri="{FF2B5EF4-FFF2-40B4-BE49-F238E27FC236}">
                <a16:creationId xmlns:a16="http://schemas.microsoft.com/office/drawing/2014/main" id="{9D3C921E-EE9A-F477-8998-5276D17CCFAF}"/>
              </a:ext>
            </a:extLst>
          </p:cNvPr>
          <p:cNvSpPr txBox="1"/>
          <p:nvPr/>
        </p:nvSpPr>
        <p:spPr>
          <a:xfrm>
            <a:off x="4572000" y="5251009"/>
            <a:ext cx="2348315" cy="369332"/>
          </a:xfrm>
          <a:prstGeom prst="rect">
            <a:avLst/>
          </a:prstGeom>
          <a:noFill/>
        </p:spPr>
        <p:txBody>
          <a:bodyPr wrap="square" rtlCol="0">
            <a:spAutoFit/>
          </a:bodyPr>
          <a:lstStyle/>
          <a:p>
            <a:r>
              <a:rPr lang="en-GB" dirty="0">
                <a:hlinkClick r:id="rId3"/>
              </a:rPr>
              <a:t>The Political Compass</a:t>
            </a:r>
            <a:endParaRPr lang="en-GB" dirty="0"/>
          </a:p>
        </p:txBody>
      </p:sp>
    </p:spTree>
    <p:extLst>
      <p:ext uri="{BB962C8B-B14F-4D97-AF65-F5344CB8AC3E}">
        <p14:creationId xmlns:p14="http://schemas.microsoft.com/office/powerpoint/2010/main" val="1589034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9B4D34-C4D0-27A7-6CBC-DFCE4A06DFA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A954FBE-15BD-7FB8-9A03-52D9D7E6C2C8}"/>
              </a:ext>
            </a:extLst>
          </p:cNvPr>
          <p:cNvSpPr>
            <a:spLocks noGrp="1"/>
          </p:cNvSpPr>
          <p:nvPr>
            <p:ph type="title"/>
          </p:nvPr>
        </p:nvSpPr>
        <p:spPr>
          <a:xfrm>
            <a:off x="628650" y="0"/>
            <a:ext cx="7886700" cy="1325563"/>
          </a:xfrm>
        </p:spPr>
        <p:txBody>
          <a:bodyPr/>
          <a:lstStyle/>
          <a:p>
            <a:r>
              <a:rPr lang="en-US" b="1" dirty="0"/>
              <a:t>Our place in the debate</a:t>
            </a:r>
          </a:p>
        </p:txBody>
      </p:sp>
      <p:sp>
        <p:nvSpPr>
          <p:cNvPr id="5" name="Content Placeholder 4">
            <a:extLst>
              <a:ext uri="{FF2B5EF4-FFF2-40B4-BE49-F238E27FC236}">
                <a16:creationId xmlns:a16="http://schemas.microsoft.com/office/drawing/2014/main" id="{CACD97CB-D56D-CFF6-0E70-C43B41C7EF67}"/>
              </a:ext>
            </a:extLst>
          </p:cNvPr>
          <p:cNvSpPr>
            <a:spLocks noGrp="1"/>
          </p:cNvSpPr>
          <p:nvPr>
            <p:ph idx="1"/>
          </p:nvPr>
        </p:nvSpPr>
        <p:spPr>
          <a:xfrm>
            <a:off x="457200" y="1613212"/>
            <a:ext cx="8229600" cy="3013109"/>
          </a:xfrm>
        </p:spPr>
        <p:txBody>
          <a:bodyPr>
            <a:normAutofit/>
          </a:bodyPr>
          <a:lstStyle/>
          <a:p>
            <a:pPr marL="0" indent="0" algn="ctr">
              <a:buNone/>
            </a:pPr>
            <a:r>
              <a:rPr lang="en-GB" i="1" dirty="0"/>
              <a:t>If you are not sure what any of the ‘propositions’ mean then please seek clarification before answering.</a:t>
            </a:r>
          </a:p>
          <a:p>
            <a:pPr marL="0" indent="0" algn="ctr">
              <a:buNone/>
            </a:pPr>
            <a:endParaRPr lang="en-GB" i="1" dirty="0"/>
          </a:p>
          <a:p>
            <a:pPr marL="0" indent="0" algn="ctr">
              <a:buNone/>
            </a:pPr>
            <a:endParaRPr lang="en-GB" i="1" dirty="0"/>
          </a:p>
          <a:p>
            <a:pPr marL="0" indent="0" algn="ctr">
              <a:buNone/>
            </a:pPr>
            <a:r>
              <a:rPr lang="en-GB" i="1" dirty="0"/>
              <a:t>Share your thoughts on the text and your results with the group</a:t>
            </a:r>
          </a:p>
        </p:txBody>
      </p:sp>
    </p:spTree>
    <p:extLst>
      <p:ext uri="{BB962C8B-B14F-4D97-AF65-F5344CB8AC3E}">
        <p14:creationId xmlns:p14="http://schemas.microsoft.com/office/powerpoint/2010/main" val="353898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4A695-23D9-E368-EB36-817F7CCA1E51}"/>
              </a:ext>
            </a:extLst>
          </p:cNvPr>
          <p:cNvSpPr>
            <a:spLocks noGrp="1"/>
          </p:cNvSpPr>
          <p:nvPr>
            <p:ph type="title"/>
          </p:nvPr>
        </p:nvSpPr>
        <p:spPr>
          <a:xfrm>
            <a:off x="628650" y="238378"/>
            <a:ext cx="7886700" cy="730344"/>
          </a:xfrm>
        </p:spPr>
        <p:txBody>
          <a:bodyPr>
            <a:normAutofit/>
          </a:bodyPr>
          <a:lstStyle/>
          <a:p>
            <a:pPr algn="ctr"/>
            <a:r>
              <a:rPr lang="en-GB" sz="4000" b="1" dirty="0"/>
              <a:t>References</a:t>
            </a:r>
          </a:p>
        </p:txBody>
      </p:sp>
      <p:sp>
        <p:nvSpPr>
          <p:cNvPr id="3" name="Content Placeholder 2">
            <a:extLst>
              <a:ext uri="{FF2B5EF4-FFF2-40B4-BE49-F238E27FC236}">
                <a16:creationId xmlns:a16="http://schemas.microsoft.com/office/drawing/2014/main" id="{08C2DC86-E1F1-6BBE-CB96-7B04A413BCBE}"/>
              </a:ext>
            </a:extLst>
          </p:cNvPr>
          <p:cNvSpPr>
            <a:spLocks noGrp="1"/>
          </p:cNvSpPr>
          <p:nvPr>
            <p:ph idx="1"/>
          </p:nvPr>
        </p:nvSpPr>
        <p:spPr>
          <a:xfrm>
            <a:off x="628650" y="1068309"/>
            <a:ext cx="7886700" cy="4398213"/>
          </a:xfrm>
        </p:spPr>
        <p:txBody>
          <a:bodyPr>
            <a:normAutofit/>
          </a:bodyPr>
          <a:lstStyle/>
          <a:p>
            <a:pPr>
              <a:lnSpc>
                <a:spcPct val="100000"/>
              </a:lnSpc>
              <a:spcBef>
                <a:spcPts val="600"/>
              </a:spcBef>
              <a:spcAft>
                <a:spcPts val="600"/>
              </a:spcAft>
            </a:pPr>
            <a:r>
              <a:rPr lang="en-GB" sz="1400" dirty="0"/>
              <a:t>Bell, D.A, Prof. (1994) </a:t>
            </a:r>
            <a:r>
              <a:rPr lang="en-GB" sz="1400" i="1" dirty="0"/>
              <a:t>Lawyers and Citizens</a:t>
            </a:r>
            <a:r>
              <a:rPr lang="en-GB" sz="1400" dirty="0"/>
              <a:t> Oxford: OUP</a:t>
            </a:r>
          </a:p>
          <a:p>
            <a:pPr>
              <a:lnSpc>
                <a:spcPct val="100000"/>
              </a:lnSpc>
              <a:spcBef>
                <a:spcPts val="600"/>
              </a:spcBef>
              <a:spcAft>
                <a:spcPts val="600"/>
              </a:spcAft>
            </a:pPr>
            <a:r>
              <a:rPr lang="en-GB" sz="1400" dirty="0"/>
              <a:t>Brown, G.W., McLean, I. and McMillan, A. (eds) (2018) The concise Oxford dictionary of politics and international relations. 4 ed. / edited by Garrett W. Brown, Iain McLean, and Alistair McMillan. Oxford, England: Oxford University Press. Available at: </a:t>
            </a:r>
            <a:r>
              <a:rPr lang="en-GB" sz="1400" dirty="0">
                <a:hlinkClick r:id="rId2"/>
              </a:rPr>
              <a:t>Concise Oxford Dictionary of Politics and International Relations - Oxford Reference</a:t>
            </a:r>
            <a:r>
              <a:rPr lang="en-GB" sz="1400" dirty="0"/>
              <a:t> [Accessed 10/02/2025]</a:t>
            </a:r>
          </a:p>
          <a:p>
            <a:pPr>
              <a:lnSpc>
                <a:spcPct val="100000"/>
              </a:lnSpc>
              <a:spcBef>
                <a:spcPts val="600"/>
              </a:spcBef>
              <a:spcAft>
                <a:spcPts val="600"/>
              </a:spcAft>
            </a:pPr>
            <a:r>
              <a:rPr lang="en-GB" sz="1400" dirty="0"/>
              <a:t>Taylor, P. et al (1995) Sociology in Focus Ormskirk: Causeway Press Limited</a:t>
            </a:r>
          </a:p>
          <a:p>
            <a:pPr>
              <a:lnSpc>
                <a:spcPct val="100000"/>
              </a:lnSpc>
              <a:spcBef>
                <a:spcPts val="600"/>
              </a:spcBef>
              <a:spcAft>
                <a:spcPts val="600"/>
              </a:spcAft>
            </a:pPr>
            <a:r>
              <a:rPr lang="en-GB" sz="1400" dirty="0"/>
              <a:t>Van Der Vossen, B.  (2017). ‘Libertarianism’. </a:t>
            </a:r>
            <a:r>
              <a:rPr lang="en-GB" sz="1400" i="1" dirty="0"/>
              <a:t>Oxford Research Encyclopedia of Politics</a:t>
            </a:r>
            <a:r>
              <a:rPr lang="en-GB" sz="1400" dirty="0"/>
              <a:t>. Available at: </a:t>
            </a:r>
            <a:r>
              <a:rPr lang="en-GB" sz="1400" dirty="0">
                <a:hlinkClick r:id="rId3"/>
              </a:rPr>
              <a:t>Libertarianism | Oxford Research Encyclopedia of Politics</a:t>
            </a:r>
            <a:r>
              <a:rPr lang="en-GB" sz="1400" dirty="0"/>
              <a:t> </a:t>
            </a:r>
            <a:r>
              <a:rPr lang="en-GB" sz="1400"/>
              <a:t>[Accessed </a:t>
            </a:r>
            <a:r>
              <a:rPr lang="en-GB" sz="1400" dirty="0"/>
              <a:t>10/02/2025]</a:t>
            </a:r>
          </a:p>
        </p:txBody>
      </p:sp>
    </p:spTree>
    <p:extLst>
      <p:ext uri="{BB962C8B-B14F-4D97-AF65-F5344CB8AC3E}">
        <p14:creationId xmlns:p14="http://schemas.microsoft.com/office/powerpoint/2010/main" val="2039098137"/>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UWTSD_Powerpoint Template Standard_2023 Accessible</Template>
  <TotalTime>492</TotalTime>
  <Words>1446</Words>
  <Application>Microsoft Office PowerPoint</Application>
  <PresentationFormat>On-screen Show (4:3)</PresentationFormat>
  <Paragraphs>126</Paragraphs>
  <Slides>21</Slides>
  <Notes>1</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21</vt:i4>
      </vt:variant>
    </vt:vector>
  </HeadingPairs>
  <TitlesOfParts>
    <vt:vector size="27" baseType="lpstr">
      <vt:lpstr>Arial</vt:lpstr>
      <vt:lpstr>Calibri</vt:lpstr>
      <vt:lpstr>Calibri Light</vt:lpstr>
      <vt:lpstr>Segoe UI</vt:lpstr>
      <vt:lpstr>Holding PAge</vt:lpstr>
      <vt:lpstr>Accessible 2</vt:lpstr>
      <vt:lpstr>PowerPoint Presentation</vt:lpstr>
      <vt:lpstr>PowerPoint Presentation</vt:lpstr>
      <vt:lpstr>Right &amp; Left: Where Does it Come From</vt:lpstr>
      <vt:lpstr>Right &amp; Left: A typology</vt:lpstr>
      <vt:lpstr>Right &amp; Left: A typology</vt:lpstr>
      <vt:lpstr>Is that enough to describe Politics?</vt:lpstr>
      <vt:lpstr>Authoritarianism &amp; Libertarianism</vt:lpstr>
      <vt:lpstr>Authoritarianism &amp; Libertarianism</vt:lpstr>
      <vt:lpstr>Authoritarianism &amp; Libertarianism</vt:lpstr>
      <vt:lpstr>Political Ideology: A Complex Picture</vt:lpstr>
      <vt:lpstr>Political Ideology: A Complex Picture</vt:lpstr>
      <vt:lpstr>Attitudes, beliefs and values</vt:lpstr>
      <vt:lpstr>Who am I?</vt:lpstr>
      <vt:lpstr>Perception</vt:lpstr>
      <vt:lpstr>PowerPoint Presentation</vt:lpstr>
      <vt:lpstr>PowerPoint Presentation</vt:lpstr>
      <vt:lpstr>PowerPoint Presentation</vt:lpstr>
      <vt:lpstr>Values and perceptions</vt:lpstr>
      <vt:lpstr>Our place in the debate</vt:lpstr>
      <vt:lpstr>Our place in the debate</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Natasha Young</dc:creator>
  <cp:lastModifiedBy>Ken Dicks</cp:lastModifiedBy>
  <cp:revision>15</cp:revision>
  <dcterms:created xsi:type="dcterms:W3CDTF">2024-09-09T09:14:57Z</dcterms:created>
  <dcterms:modified xsi:type="dcterms:W3CDTF">2025-02-11T07:20:37Z</dcterms:modified>
</cp:coreProperties>
</file>