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8" r:id="rId2"/>
    <p:sldId id="256" r:id="rId3"/>
    <p:sldId id="259" r:id="rId4"/>
    <p:sldId id="269" r:id="rId5"/>
    <p:sldId id="262" r:id="rId6"/>
    <p:sldId id="260" r:id="rId7"/>
    <p:sldId id="274" r:id="rId8"/>
    <p:sldId id="265" r:id="rId9"/>
    <p:sldId id="266" r:id="rId10"/>
    <p:sldId id="267" r:id="rId11"/>
    <p:sldId id="270" r:id="rId12"/>
    <p:sldId id="275" r:id="rId13"/>
    <p:sldId id="277" r:id="rId14"/>
    <p:sldId id="271" r:id="rId15"/>
    <p:sldId id="276" r:id="rId16"/>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F1CAF76-23CF-9E58-91E5-F67630906681}"/>
              </a:ext>
            </a:extLst>
          </p:cNvPr>
          <p:cNvSpPr>
            <a:spLocks noGrp="1"/>
          </p:cNvSpPr>
          <p:nvPr>
            <p:ph type="hdr" sz="quarter"/>
          </p:nvPr>
        </p:nvSpPr>
        <p:spPr>
          <a:xfrm>
            <a:off x="0" y="0"/>
            <a:ext cx="2946400" cy="495300"/>
          </a:xfrm>
          <a:prstGeom prst="rect">
            <a:avLst/>
          </a:prstGeom>
        </p:spPr>
        <p:txBody>
          <a:bodyPr vert="horz" lIns="91440" tIns="45720" rIns="91440" bIns="45720" rtlCol="0"/>
          <a:lstStyle>
            <a:lvl1pPr algn="l">
              <a:defRPr sz="1200"/>
            </a:lvl1pPr>
          </a:lstStyle>
          <a:p>
            <a:endParaRPr lang="en-HK"/>
          </a:p>
        </p:txBody>
      </p:sp>
      <p:sp>
        <p:nvSpPr>
          <p:cNvPr id="3" name="Date Placeholder 2">
            <a:extLst>
              <a:ext uri="{FF2B5EF4-FFF2-40B4-BE49-F238E27FC236}">
                <a16:creationId xmlns:a16="http://schemas.microsoft.com/office/drawing/2014/main" id="{F8B26353-A483-56CF-F797-C706C5961613}"/>
              </a:ext>
            </a:extLst>
          </p:cNvPr>
          <p:cNvSpPr>
            <a:spLocks noGrp="1"/>
          </p:cNvSpPr>
          <p:nvPr>
            <p:ph type="dt" sz="quarter" idx="1"/>
          </p:nvPr>
        </p:nvSpPr>
        <p:spPr>
          <a:xfrm>
            <a:off x="3849688" y="0"/>
            <a:ext cx="2946400" cy="495300"/>
          </a:xfrm>
          <a:prstGeom prst="rect">
            <a:avLst/>
          </a:prstGeom>
        </p:spPr>
        <p:txBody>
          <a:bodyPr vert="horz" lIns="91440" tIns="45720" rIns="91440" bIns="45720" rtlCol="0"/>
          <a:lstStyle>
            <a:lvl1pPr algn="r">
              <a:defRPr sz="1200"/>
            </a:lvl1pPr>
          </a:lstStyle>
          <a:p>
            <a:fld id="{C4785D80-278D-490A-9797-3FB6A446B755}" type="datetimeFigureOut">
              <a:rPr lang="en-HK" smtClean="0"/>
              <a:t>12/1/2024</a:t>
            </a:fld>
            <a:endParaRPr lang="en-HK"/>
          </a:p>
        </p:txBody>
      </p:sp>
      <p:sp>
        <p:nvSpPr>
          <p:cNvPr id="4" name="Footer Placeholder 3">
            <a:extLst>
              <a:ext uri="{FF2B5EF4-FFF2-40B4-BE49-F238E27FC236}">
                <a16:creationId xmlns:a16="http://schemas.microsoft.com/office/drawing/2014/main" id="{A5B1DF76-D99B-4B18-C6AF-72B23F766628}"/>
              </a:ext>
            </a:extLst>
          </p:cNvPr>
          <p:cNvSpPr>
            <a:spLocks noGrp="1"/>
          </p:cNvSpPr>
          <p:nvPr>
            <p:ph type="ftr" sz="quarter" idx="2"/>
          </p:nvPr>
        </p:nvSpPr>
        <p:spPr>
          <a:xfrm>
            <a:off x="0" y="9377363"/>
            <a:ext cx="2946400" cy="495300"/>
          </a:xfrm>
          <a:prstGeom prst="rect">
            <a:avLst/>
          </a:prstGeom>
        </p:spPr>
        <p:txBody>
          <a:bodyPr vert="horz" lIns="91440" tIns="45720" rIns="91440" bIns="45720" rtlCol="0" anchor="b"/>
          <a:lstStyle>
            <a:lvl1pPr algn="l">
              <a:defRPr sz="1200"/>
            </a:lvl1pPr>
          </a:lstStyle>
          <a:p>
            <a:endParaRPr lang="en-HK"/>
          </a:p>
        </p:txBody>
      </p:sp>
      <p:sp>
        <p:nvSpPr>
          <p:cNvPr id="5" name="Slide Number Placeholder 4">
            <a:extLst>
              <a:ext uri="{FF2B5EF4-FFF2-40B4-BE49-F238E27FC236}">
                <a16:creationId xmlns:a16="http://schemas.microsoft.com/office/drawing/2014/main" id="{B7414649-84D7-E852-80C6-2A281C86C0D7}"/>
              </a:ext>
            </a:extLst>
          </p:cNvPr>
          <p:cNvSpPr>
            <a:spLocks noGrp="1"/>
          </p:cNvSpPr>
          <p:nvPr>
            <p:ph type="sldNum" sz="quarter" idx="3"/>
          </p:nvPr>
        </p:nvSpPr>
        <p:spPr>
          <a:xfrm>
            <a:off x="3849688" y="9377363"/>
            <a:ext cx="2946400" cy="495300"/>
          </a:xfrm>
          <a:prstGeom prst="rect">
            <a:avLst/>
          </a:prstGeom>
        </p:spPr>
        <p:txBody>
          <a:bodyPr vert="horz" lIns="91440" tIns="45720" rIns="91440" bIns="45720" rtlCol="0" anchor="b"/>
          <a:lstStyle>
            <a:lvl1pPr algn="r">
              <a:defRPr sz="1200"/>
            </a:lvl1pPr>
          </a:lstStyle>
          <a:p>
            <a:fld id="{A3FFFE50-CF6A-432A-ADEF-26C8C5524776}" type="slidenum">
              <a:rPr lang="en-HK" smtClean="0"/>
              <a:t>‹#›</a:t>
            </a:fld>
            <a:endParaRPr lang="en-HK"/>
          </a:p>
        </p:txBody>
      </p:sp>
    </p:spTree>
    <p:extLst>
      <p:ext uri="{BB962C8B-B14F-4D97-AF65-F5344CB8AC3E}">
        <p14:creationId xmlns:p14="http://schemas.microsoft.com/office/powerpoint/2010/main" val="1022946986"/>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5300"/>
          </a:xfrm>
          <a:prstGeom prst="rect">
            <a:avLst/>
          </a:prstGeom>
        </p:spPr>
        <p:txBody>
          <a:bodyPr vert="horz" lIns="91440" tIns="45720" rIns="91440" bIns="45720" rtlCol="0"/>
          <a:lstStyle>
            <a:lvl1pPr algn="l">
              <a:defRPr sz="1200"/>
            </a:lvl1pPr>
          </a:lstStyle>
          <a:p>
            <a:endParaRPr lang="en-HK"/>
          </a:p>
        </p:txBody>
      </p:sp>
      <p:sp>
        <p:nvSpPr>
          <p:cNvPr id="3" name="Date Placeholder 2"/>
          <p:cNvSpPr>
            <a:spLocks noGrp="1"/>
          </p:cNvSpPr>
          <p:nvPr>
            <p:ph type="dt" idx="1"/>
          </p:nvPr>
        </p:nvSpPr>
        <p:spPr>
          <a:xfrm>
            <a:off x="3849688" y="0"/>
            <a:ext cx="2946400" cy="495300"/>
          </a:xfrm>
          <a:prstGeom prst="rect">
            <a:avLst/>
          </a:prstGeom>
        </p:spPr>
        <p:txBody>
          <a:bodyPr vert="horz" lIns="91440" tIns="45720" rIns="91440" bIns="45720" rtlCol="0"/>
          <a:lstStyle>
            <a:lvl1pPr algn="r">
              <a:defRPr sz="1200"/>
            </a:lvl1pPr>
          </a:lstStyle>
          <a:p>
            <a:fld id="{2226B7EB-D550-4885-8C63-63CA16DD6EBE}" type="datetimeFigureOut">
              <a:rPr lang="en-HK" smtClean="0"/>
              <a:t>12/1/2024</a:t>
            </a:fld>
            <a:endParaRPr lang="en-HK"/>
          </a:p>
        </p:txBody>
      </p:sp>
      <p:sp>
        <p:nvSpPr>
          <p:cNvPr id="4" name="Slide Image Placehold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en-HK"/>
          </a:p>
        </p:txBody>
      </p:sp>
      <p:sp>
        <p:nvSpPr>
          <p:cNvPr id="5" name="Notes Placeholder 4"/>
          <p:cNvSpPr>
            <a:spLocks noGrp="1"/>
          </p:cNvSpPr>
          <p:nvPr>
            <p:ph type="body" sz="quarter" idx="3"/>
          </p:nvPr>
        </p:nvSpPr>
        <p:spPr>
          <a:xfrm>
            <a:off x="679450" y="4751388"/>
            <a:ext cx="5438775" cy="38877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6" name="Footer Placeholder 5"/>
          <p:cNvSpPr>
            <a:spLocks noGrp="1"/>
          </p:cNvSpPr>
          <p:nvPr>
            <p:ph type="ftr" sz="quarter" idx="4"/>
          </p:nvPr>
        </p:nvSpPr>
        <p:spPr>
          <a:xfrm>
            <a:off x="0" y="9377363"/>
            <a:ext cx="2946400" cy="495300"/>
          </a:xfrm>
          <a:prstGeom prst="rect">
            <a:avLst/>
          </a:prstGeom>
        </p:spPr>
        <p:txBody>
          <a:bodyPr vert="horz" lIns="91440" tIns="45720" rIns="91440" bIns="45720" rtlCol="0" anchor="b"/>
          <a:lstStyle>
            <a:lvl1pPr algn="l">
              <a:defRPr sz="1200"/>
            </a:lvl1pPr>
          </a:lstStyle>
          <a:p>
            <a:endParaRPr lang="en-HK"/>
          </a:p>
        </p:txBody>
      </p:sp>
      <p:sp>
        <p:nvSpPr>
          <p:cNvPr id="7" name="Slide Number Placeholder 6"/>
          <p:cNvSpPr>
            <a:spLocks noGrp="1"/>
          </p:cNvSpPr>
          <p:nvPr>
            <p:ph type="sldNum" sz="quarter" idx="5"/>
          </p:nvPr>
        </p:nvSpPr>
        <p:spPr>
          <a:xfrm>
            <a:off x="3849688" y="9377363"/>
            <a:ext cx="2946400" cy="495300"/>
          </a:xfrm>
          <a:prstGeom prst="rect">
            <a:avLst/>
          </a:prstGeom>
        </p:spPr>
        <p:txBody>
          <a:bodyPr vert="horz" lIns="91440" tIns="45720" rIns="91440" bIns="45720" rtlCol="0" anchor="b"/>
          <a:lstStyle>
            <a:lvl1pPr algn="r">
              <a:defRPr sz="1200"/>
            </a:lvl1pPr>
          </a:lstStyle>
          <a:p>
            <a:fld id="{56D73A36-B38D-4D55-A252-E83A02DBA202}" type="slidenum">
              <a:rPr lang="en-HK" smtClean="0"/>
              <a:t>‹#›</a:t>
            </a:fld>
            <a:endParaRPr lang="en-HK"/>
          </a:p>
        </p:txBody>
      </p:sp>
    </p:spTree>
    <p:extLst>
      <p:ext uri="{BB962C8B-B14F-4D97-AF65-F5344CB8AC3E}">
        <p14:creationId xmlns:p14="http://schemas.microsoft.com/office/powerpoint/2010/main" val="401030866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E4AD7-161B-BE3F-7ACA-D82B98CCBB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HK"/>
          </a:p>
        </p:txBody>
      </p:sp>
      <p:sp>
        <p:nvSpPr>
          <p:cNvPr id="3" name="Subtitle 2">
            <a:extLst>
              <a:ext uri="{FF2B5EF4-FFF2-40B4-BE49-F238E27FC236}">
                <a16:creationId xmlns:a16="http://schemas.microsoft.com/office/drawing/2014/main" id="{282042FF-A684-E566-3D47-865CC38608B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HK"/>
          </a:p>
        </p:txBody>
      </p:sp>
      <p:sp>
        <p:nvSpPr>
          <p:cNvPr id="4" name="Date Placeholder 3">
            <a:extLst>
              <a:ext uri="{FF2B5EF4-FFF2-40B4-BE49-F238E27FC236}">
                <a16:creationId xmlns:a16="http://schemas.microsoft.com/office/drawing/2014/main" id="{98E90141-BC2F-4081-3B30-DAE49B188728}"/>
              </a:ext>
            </a:extLst>
          </p:cNvPr>
          <p:cNvSpPr>
            <a:spLocks noGrp="1"/>
          </p:cNvSpPr>
          <p:nvPr>
            <p:ph type="dt" sz="half" idx="10"/>
          </p:nvPr>
        </p:nvSpPr>
        <p:spPr/>
        <p:txBody>
          <a:bodyPr/>
          <a:lstStyle/>
          <a:p>
            <a:fld id="{29EA3B21-9DA2-48A5-BFB4-F43E7C456619}" type="datetime1">
              <a:rPr lang="en-HK" smtClean="0"/>
              <a:t>12/1/2024</a:t>
            </a:fld>
            <a:endParaRPr lang="en-HK"/>
          </a:p>
        </p:txBody>
      </p:sp>
      <p:sp>
        <p:nvSpPr>
          <p:cNvPr id="5" name="Footer Placeholder 4">
            <a:extLst>
              <a:ext uri="{FF2B5EF4-FFF2-40B4-BE49-F238E27FC236}">
                <a16:creationId xmlns:a16="http://schemas.microsoft.com/office/drawing/2014/main" id="{1B18CF05-3752-CB78-9ABD-BA5E9D938EBF}"/>
              </a:ext>
            </a:extLst>
          </p:cNvPr>
          <p:cNvSpPr>
            <a:spLocks noGrp="1"/>
          </p:cNvSpPr>
          <p:nvPr>
            <p:ph type="ftr" sz="quarter" idx="11"/>
          </p:nvPr>
        </p:nvSpPr>
        <p:spPr/>
        <p:txBody>
          <a:bodyPr/>
          <a:lstStyle/>
          <a:p>
            <a:endParaRPr lang="en-HK"/>
          </a:p>
        </p:txBody>
      </p:sp>
      <p:sp>
        <p:nvSpPr>
          <p:cNvPr id="6" name="Slide Number Placeholder 5">
            <a:extLst>
              <a:ext uri="{FF2B5EF4-FFF2-40B4-BE49-F238E27FC236}">
                <a16:creationId xmlns:a16="http://schemas.microsoft.com/office/drawing/2014/main" id="{295B597C-F5D8-92CA-356C-CECEA6F9100A}"/>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370621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FC00B-8287-BFA3-CFCA-752E9133F77C}"/>
              </a:ext>
            </a:extLst>
          </p:cNvPr>
          <p:cNvSpPr>
            <a:spLocks noGrp="1"/>
          </p:cNvSpPr>
          <p:nvPr>
            <p:ph type="title"/>
          </p:nvPr>
        </p:nvSpPr>
        <p:spPr/>
        <p:txBody>
          <a:bodyPr/>
          <a:lstStyle/>
          <a:p>
            <a:r>
              <a:rPr lang="en-US"/>
              <a:t>Click to edit Master title style</a:t>
            </a:r>
            <a:endParaRPr lang="en-HK"/>
          </a:p>
        </p:txBody>
      </p:sp>
      <p:sp>
        <p:nvSpPr>
          <p:cNvPr id="3" name="Content Placeholder 2">
            <a:extLst>
              <a:ext uri="{FF2B5EF4-FFF2-40B4-BE49-F238E27FC236}">
                <a16:creationId xmlns:a16="http://schemas.microsoft.com/office/drawing/2014/main" id="{B7141E5F-24BF-76AD-CA58-52A64FF7B9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4" name="Date Placeholder 3">
            <a:extLst>
              <a:ext uri="{FF2B5EF4-FFF2-40B4-BE49-F238E27FC236}">
                <a16:creationId xmlns:a16="http://schemas.microsoft.com/office/drawing/2014/main" id="{2229B572-1E33-0F83-8AD4-F60CA32F470D}"/>
              </a:ext>
            </a:extLst>
          </p:cNvPr>
          <p:cNvSpPr>
            <a:spLocks noGrp="1"/>
          </p:cNvSpPr>
          <p:nvPr>
            <p:ph type="dt" sz="half" idx="10"/>
          </p:nvPr>
        </p:nvSpPr>
        <p:spPr/>
        <p:txBody>
          <a:bodyPr/>
          <a:lstStyle/>
          <a:p>
            <a:fld id="{D9C75377-14BF-45BA-B79A-CF4F43429F43}" type="datetime1">
              <a:rPr lang="en-HK" smtClean="0"/>
              <a:t>12/1/2024</a:t>
            </a:fld>
            <a:endParaRPr lang="en-HK"/>
          </a:p>
        </p:txBody>
      </p:sp>
      <p:sp>
        <p:nvSpPr>
          <p:cNvPr id="5" name="Footer Placeholder 4">
            <a:extLst>
              <a:ext uri="{FF2B5EF4-FFF2-40B4-BE49-F238E27FC236}">
                <a16:creationId xmlns:a16="http://schemas.microsoft.com/office/drawing/2014/main" id="{9BA65394-155B-3138-33F0-A94954695575}"/>
              </a:ext>
            </a:extLst>
          </p:cNvPr>
          <p:cNvSpPr>
            <a:spLocks noGrp="1"/>
          </p:cNvSpPr>
          <p:nvPr>
            <p:ph type="ftr" sz="quarter" idx="11"/>
          </p:nvPr>
        </p:nvSpPr>
        <p:spPr/>
        <p:txBody>
          <a:bodyPr/>
          <a:lstStyle/>
          <a:p>
            <a:endParaRPr lang="en-HK"/>
          </a:p>
        </p:txBody>
      </p:sp>
      <p:sp>
        <p:nvSpPr>
          <p:cNvPr id="6" name="Slide Number Placeholder 5">
            <a:extLst>
              <a:ext uri="{FF2B5EF4-FFF2-40B4-BE49-F238E27FC236}">
                <a16:creationId xmlns:a16="http://schemas.microsoft.com/office/drawing/2014/main" id="{C5ED3D7C-CF8A-D220-92A4-B974F33FF1CE}"/>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2547003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FA489-5D3A-6618-8F68-EDDDD9105DD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HK"/>
          </a:p>
        </p:txBody>
      </p:sp>
      <p:sp>
        <p:nvSpPr>
          <p:cNvPr id="3" name="Text Placeholder 2">
            <a:extLst>
              <a:ext uri="{FF2B5EF4-FFF2-40B4-BE49-F238E27FC236}">
                <a16:creationId xmlns:a16="http://schemas.microsoft.com/office/drawing/2014/main" id="{50511B6E-8A28-E25D-8327-252AFD96425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BBF329-5C89-60EF-BE46-2AE66E2E379E}"/>
              </a:ext>
            </a:extLst>
          </p:cNvPr>
          <p:cNvSpPr>
            <a:spLocks noGrp="1"/>
          </p:cNvSpPr>
          <p:nvPr>
            <p:ph type="dt" sz="half" idx="10"/>
          </p:nvPr>
        </p:nvSpPr>
        <p:spPr/>
        <p:txBody>
          <a:bodyPr/>
          <a:lstStyle/>
          <a:p>
            <a:fld id="{7DDA97F5-9CDA-42B0-B9E6-0467DC2DC752}" type="datetime1">
              <a:rPr lang="en-HK" smtClean="0"/>
              <a:t>12/1/2024</a:t>
            </a:fld>
            <a:endParaRPr lang="en-HK"/>
          </a:p>
        </p:txBody>
      </p:sp>
      <p:sp>
        <p:nvSpPr>
          <p:cNvPr id="5" name="Footer Placeholder 4">
            <a:extLst>
              <a:ext uri="{FF2B5EF4-FFF2-40B4-BE49-F238E27FC236}">
                <a16:creationId xmlns:a16="http://schemas.microsoft.com/office/drawing/2014/main" id="{2A0FF199-EC1F-53B6-F8D0-0539442AB04D}"/>
              </a:ext>
            </a:extLst>
          </p:cNvPr>
          <p:cNvSpPr>
            <a:spLocks noGrp="1"/>
          </p:cNvSpPr>
          <p:nvPr>
            <p:ph type="ftr" sz="quarter" idx="11"/>
          </p:nvPr>
        </p:nvSpPr>
        <p:spPr/>
        <p:txBody>
          <a:bodyPr/>
          <a:lstStyle/>
          <a:p>
            <a:endParaRPr lang="en-HK"/>
          </a:p>
        </p:txBody>
      </p:sp>
      <p:sp>
        <p:nvSpPr>
          <p:cNvPr id="6" name="Slide Number Placeholder 5">
            <a:extLst>
              <a:ext uri="{FF2B5EF4-FFF2-40B4-BE49-F238E27FC236}">
                <a16:creationId xmlns:a16="http://schemas.microsoft.com/office/drawing/2014/main" id="{0FBAA7B7-4E6E-4463-0795-B0506E36BE8E}"/>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3102270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ACEF6-522E-485A-E116-2B33232FA334}"/>
              </a:ext>
            </a:extLst>
          </p:cNvPr>
          <p:cNvSpPr>
            <a:spLocks noGrp="1"/>
          </p:cNvSpPr>
          <p:nvPr>
            <p:ph type="title"/>
          </p:nvPr>
        </p:nvSpPr>
        <p:spPr/>
        <p:txBody>
          <a:bodyPr/>
          <a:lstStyle/>
          <a:p>
            <a:r>
              <a:rPr lang="en-US"/>
              <a:t>Click to edit Master title style</a:t>
            </a:r>
            <a:endParaRPr lang="en-HK"/>
          </a:p>
        </p:txBody>
      </p:sp>
      <p:sp>
        <p:nvSpPr>
          <p:cNvPr id="3" name="Content Placeholder 2">
            <a:extLst>
              <a:ext uri="{FF2B5EF4-FFF2-40B4-BE49-F238E27FC236}">
                <a16:creationId xmlns:a16="http://schemas.microsoft.com/office/drawing/2014/main" id="{6DA7243A-0987-4234-20BD-B662136A27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4" name="Content Placeholder 3">
            <a:extLst>
              <a:ext uri="{FF2B5EF4-FFF2-40B4-BE49-F238E27FC236}">
                <a16:creationId xmlns:a16="http://schemas.microsoft.com/office/drawing/2014/main" id="{2F46F51A-D03E-DC37-C224-FEEC460BC0D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5" name="Date Placeholder 4">
            <a:extLst>
              <a:ext uri="{FF2B5EF4-FFF2-40B4-BE49-F238E27FC236}">
                <a16:creationId xmlns:a16="http://schemas.microsoft.com/office/drawing/2014/main" id="{9FDE8151-327D-23F2-BFBC-E13359C02552}"/>
              </a:ext>
            </a:extLst>
          </p:cNvPr>
          <p:cNvSpPr>
            <a:spLocks noGrp="1"/>
          </p:cNvSpPr>
          <p:nvPr>
            <p:ph type="dt" sz="half" idx="10"/>
          </p:nvPr>
        </p:nvSpPr>
        <p:spPr/>
        <p:txBody>
          <a:bodyPr/>
          <a:lstStyle/>
          <a:p>
            <a:fld id="{C4AD61D8-1727-4D36-AA95-614C89FC2C6D}" type="datetime1">
              <a:rPr lang="en-HK" smtClean="0"/>
              <a:t>12/1/2024</a:t>
            </a:fld>
            <a:endParaRPr lang="en-HK"/>
          </a:p>
        </p:txBody>
      </p:sp>
      <p:sp>
        <p:nvSpPr>
          <p:cNvPr id="6" name="Footer Placeholder 5">
            <a:extLst>
              <a:ext uri="{FF2B5EF4-FFF2-40B4-BE49-F238E27FC236}">
                <a16:creationId xmlns:a16="http://schemas.microsoft.com/office/drawing/2014/main" id="{568DE0C7-A406-4E41-B6D9-A4C668D455FA}"/>
              </a:ext>
            </a:extLst>
          </p:cNvPr>
          <p:cNvSpPr>
            <a:spLocks noGrp="1"/>
          </p:cNvSpPr>
          <p:nvPr>
            <p:ph type="ftr" sz="quarter" idx="11"/>
          </p:nvPr>
        </p:nvSpPr>
        <p:spPr/>
        <p:txBody>
          <a:bodyPr/>
          <a:lstStyle/>
          <a:p>
            <a:endParaRPr lang="en-HK"/>
          </a:p>
        </p:txBody>
      </p:sp>
      <p:sp>
        <p:nvSpPr>
          <p:cNvPr id="7" name="Slide Number Placeholder 6">
            <a:extLst>
              <a:ext uri="{FF2B5EF4-FFF2-40B4-BE49-F238E27FC236}">
                <a16:creationId xmlns:a16="http://schemas.microsoft.com/office/drawing/2014/main" id="{FA26A05C-9AF6-D900-44CE-E410770FC81A}"/>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4015711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F15E4-18F6-BDB3-E4EC-25700EBA4D28}"/>
              </a:ext>
            </a:extLst>
          </p:cNvPr>
          <p:cNvSpPr>
            <a:spLocks noGrp="1"/>
          </p:cNvSpPr>
          <p:nvPr>
            <p:ph type="title"/>
          </p:nvPr>
        </p:nvSpPr>
        <p:spPr>
          <a:xfrm>
            <a:off x="839788" y="365125"/>
            <a:ext cx="10515600" cy="1325563"/>
          </a:xfrm>
        </p:spPr>
        <p:txBody>
          <a:bodyPr/>
          <a:lstStyle/>
          <a:p>
            <a:r>
              <a:rPr lang="en-US"/>
              <a:t>Click to edit Master title style</a:t>
            </a:r>
            <a:endParaRPr lang="en-HK"/>
          </a:p>
        </p:txBody>
      </p:sp>
      <p:sp>
        <p:nvSpPr>
          <p:cNvPr id="3" name="Text Placeholder 2">
            <a:extLst>
              <a:ext uri="{FF2B5EF4-FFF2-40B4-BE49-F238E27FC236}">
                <a16:creationId xmlns:a16="http://schemas.microsoft.com/office/drawing/2014/main" id="{E85A846A-D73A-5B53-6C18-6EC1D827CB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8D6634E-0A12-F52E-8304-B7F89282A9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5" name="Text Placeholder 4">
            <a:extLst>
              <a:ext uri="{FF2B5EF4-FFF2-40B4-BE49-F238E27FC236}">
                <a16:creationId xmlns:a16="http://schemas.microsoft.com/office/drawing/2014/main" id="{E233709E-4D3B-C313-6BD2-B47ED2C5C3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4C1823-8078-4697-7459-7377E2C12C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7" name="Date Placeholder 6">
            <a:extLst>
              <a:ext uri="{FF2B5EF4-FFF2-40B4-BE49-F238E27FC236}">
                <a16:creationId xmlns:a16="http://schemas.microsoft.com/office/drawing/2014/main" id="{1ABAE1D1-B476-1AB3-862E-E3E460A0EBEE}"/>
              </a:ext>
            </a:extLst>
          </p:cNvPr>
          <p:cNvSpPr>
            <a:spLocks noGrp="1"/>
          </p:cNvSpPr>
          <p:nvPr>
            <p:ph type="dt" sz="half" idx="10"/>
          </p:nvPr>
        </p:nvSpPr>
        <p:spPr/>
        <p:txBody>
          <a:bodyPr/>
          <a:lstStyle/>
          <a:p>
            <a:fld id="{FB742521-7B6D-44AC-A52C-3F087BD470C8}" type="datetime1">
              <a:rPr lang="en-HK" smtClean="0"/>
              <a:t>12/1/2024</a:t>
            </a:fld>
            <a:endParaRPr lang="en-HK"/>
          </a:p>
        </p:txBody>
      </p:sp>
      <p:sp>
        <p:nvSpPr>
          <p:cNvPr id="8" name="Footer Placeholder 7">
            <a:extLst>
              <a:ext uri="{FF2B5EF4-FFF2-40B4-BE49-F238E27FC236}">
                <a16:creationId xmlns:a16="http://schemas.microsoft.com/office/drawing/2014/main" id="{00C4C98D-B126-D3D9-0666-59B56525F953}"/>
              </a:ext>
            </a:extLst>
          </p:cNvPr>
          <p:cNvSpPr>
            <a:spLocks noGrp="1"/>
          </p:cNvSpPr>
          <p:nvPr>
            <p:ph type="ftr" sz="quarter" idx="11"/>
          </p:nvPr>
        </p:nvSpPr>
        <p:spPr/>
        <p:txBody>
          <a:bodyPr/>
          <a:lstStyle/>
          <a:p>
            <a:endParaRPr lang="en-HK"/>
          </a:p>
        </p:txBody>
      </p:sp>
      <p:sp>
        <p:nvSpPr>
          <p:cNvPr id="9" name="Slide Number Placeholder 8">
            <a:extLst>
              <a:ext uri="{FF2B5EF4-FFF2-40B4-BE49-F238E27FC236}">
                <a16:creationId xmlns:a16="http://schemas.microsoft.com/office/drawing/2014/main" id="{6EED6B38-66B8-4516-3044-6E2C707F21C4}"/>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162460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F61F9-1466-11E8-DB5C-723F3DC594AC}"/>
              </a:ext>
            </a:extLst>
          </p:cNvPr>
          <p:cNvSpPr>
            <a:spLocks noGrp="1"/>
          </p:cNvSpPr>
          <p:nvPr>
            <p:ph type="title"/>
          </p:nvPr>
        </p:nvSpPr>
        <p:spPr/>
        <p:txBody>
          <a:bodyPr/>
          <a:lstStyle/>
          <a:p>
            <a:r>
              <a:rPr lang="en-US"/>
              <a:t>Click to edit Master title style</a:t>
            </a:r>
            <a:endParaRPr lang="en-HK"/>
          </a:p>
        </p:txBody>
      </p:sp>
      <p:sp>
        <p:nvSpPr>
          <p:cNvPr id="3" name="Date Placeholder 2">
            <a:extLst>
              <a:ext uri="{FF2B5EF4-FFF2-40B4-BE49-F238E27FC236}">
                <a16:creationId xmlns:a16="http://schemas.microsoft.com/office/drawing/2014/main" id="{D3C3AD89-F706-1ED6-E9F0-41C4D9783548}"/>
              </a:ext>
            </a:extLst>
          </p:cNvPr>
          <p:cNvSpPr>
            <a:spLocks noGrp="1"/>
          </p:cNvSpPr>
          <p:nvPr>
            <p:ph type="dt" sz="half" idx="10"/>
          </p:nvPr>
        </p:nvSpPr>
        <p:spPr/>
        <p:txBody>
          <a:bodyPr/>
          <a:lstStyle/>
          <a:p>
            <a:fld id="{30A4D6ED-9C64-4D50-A53F-94BC9AC31358}" type="datetime1">
              <a:rPr lang="en-HK" smtClean="0"/>
              <a:t>12/1/2024</a:t>
            </a:fld>
            <a:endParaRPr lang="en-HK"/>
          </a:p>
        </p:txBody>
      </p:sp>
      <p:sp>
        <p:nvSpPr>
          <p:cNvPr id="4" name="Footer Placeholder 3">
            <a:extLst>
              <a:ext uri="{FF2B5EF4-FFF2-40B4-BE49-F238E27FC236}">
                <a16:creationId xmlns:a16="http://schemas.microsoft.com/office/drawing/2014/main" id="{F3BDCD38-693B-2497-95F6-E33C2B7619EE}"/>
              </a:ext>
            </a:extLst>
          </p:cNvPr>
          <p:cNvSpPr>
            <a:spLocks noGrp="1"/>
          </p:cNvSpPr>
          <p:nvPr>
            <p:ph type="ftr" sz="quarter" idx="11"/>
          </p:nvPr>
        </p:nvSpPr>
        <p:spPr/>
        <p:txBody>
          <a:bodyPr/>
          <a:lstStyle/>
          <a:p>
            <a:endParaRPr lang="en-HK"/>
          </a:p>
        </p:txBody>
      </p:sp>
      <p:sp>
        <p:nvSpPr>
          <p:cNvPr id="5" name="Slide Number Placeholder 4">
            <a:extLst>
              <a:ext uri="{FF2B5EF4-FFF2-40B4-BE49-F238E27FC236}">
                <a16:creationId xmlns:a16="http://schemas.microsoft.com/office/drawing/2014/main" id="{B95CF247-A411-6790-4153-4E62F1F05667}"/>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791451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0C6C03-720C-D267-64F0-6D23B49AE005}"/>
              </a:ext>
            </a:extLst>
          </p:cNvPr>
          <p:cNvSpPr>
            <a:spLocks noGrp="1"/>
          </p:cNvSpPr>
          <p:nvPr>
            <p:ph type="dt" sz="half" idx="10"/>
          </p:nvPr>
        </p:nvSpPr>
        <p:spPr/>
        <p:txBody>
          <a:bodyPr/>
          <a:lstStyle/>
          <a:p>
            <a:fld id="{00E48B64-170C-4ED6-8700-0369490C5486}" type="datetime1">
              <a:rPr lang="en-HK" smtClean="0"/>
              <a:t>12/1/2024</a:t>
            </a:fld>
            <a:endParaRPr lang="en-HK"/>
          </a:p>
        </p:txBody>
      </p:sp>
      <p:sp>
        <p:nvSpPr>
          <p:cNvPr id="3" name="Footer Placeholder 2">
            <a:extLst>
              <a:ext uri="{FF2B5EF4-FFF2-40B4-BE49-F238E27FC236}">
                <a16:creationId xmlns:a16="http://schemas.microsoft.com/office/drawing/2014/main" id="{97299F88-9438-150F-959C-D5AE565B0EE6}"/>
              </a:ext>
            </a:extLst>
          </p:cNvPr>
          <p:cNvSpPr>
            <a:spLocks noGrp="1"/>
          </p:cNvSpPr>
          <p:nvPr>
            <p:ph type="ftr" sz="quarter" idx="11"/>
          </p:nvPr>
        </p:nvSpPr>
        <p:spPr/>
        <p:txBody>
          <a:bodyPr/>
          <a:lstStyle/>
          <a:p>
            <a:endParaRPr lang="en-HK"/>
          </a:p>
        </p:txBody>
      </p:sp>
      <p:sp>
        <p:nvSpPr>
          <p:cNvPr id="4" name="Slide Number Placeholder 3">
            <a:extLst>
              <a:ext uri="{FF2B5EF4-FFF2-40B4-BE49-F238E27FC236}">
                <a16:creationId xmlns:a16="http://schemas.microsoft.com/office/drawing/2014/main" id="{7157C94C-0046-444B-686B-60905F8BFFDE}"/>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851004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077BB-9C86-7DE6-0269-8146B25EBF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HK"/>
          </a:p>
        </p:txBody>
      </p:sp>
      <p:sp>
        <p:nvSpPr>
          <p:cNvPr id="3" name="Content Placeholder 2">
            <a:extLst>
              <a:ext uri="{FF2B5EF4-FFF2-40B4-BE49-F238E27FC236}">
                <a16:creationId xmlns:a16="http://schemas.microsoft.com/office/drawing/2014/main" id="{0354D343-1513-904D-7C4A-7C42470984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4" name="Text Placeholder 3">
            <a:extLst>
              <a:ext uri="{FF2B5EF4-FFF2-40B4-BE49-F238E27FC236}">
                <a16:creationId xmlns:a16="http://schemas.microsoft.com/office/drawing/2014/main" id="{5752CEF7-605D-8456-CF3A-0CB5ACF39A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33FC9B-F557-CCC6-08CE-3698A48586A4}"/>
              </a:ext>
            </a:extLst>
          </p:cNvPr>
          <p:cNvSpPr>
            <a:spLocks noGrp="1"/>
          </p:cNvSpPr>
          <p:nvPr>
            <p:ph type="dt" sz="half" idx="10"/>
          </p:nvPr>
        </p:nvSpPr>
        <p:spPr/>
        <p:txBody>
          <a:bodyPr/>
          <a:lstStyle/>
          <a:p>
            <a:fld id="{CAB0CF41-ACF7-496F-9793-0DE5D5D86270}" type="datetime1">
              <a:rPr lang="en-HK" smtClean="0"/>
              <a:t>12/1/2024</a:t>
            </a:fld>
            <a:endParaRPr lang="en-HK"/>
          </a:p>
        </p:txBody>
      </p:sp>
      <p:sp>
        <p:nvSpPr>
          <p:cNvPr id="6" name="Footer Placeholder 5">
            <a:extLst>
              <a:ext uri="{FF2B5EF4-FFF2-40B4-BE49-F238E27FC236}">
                <a16:creationId xmlns:a16="http://schemas.microsoft.com/office/drawing/2014/main" id="{1BBAF3C6-831A-B773-C8BC-3F00EBED06DA}"/>
              </a:ext>
            </a:extLst>
          </p:cNvPr>
          <p:cNvSpPr>
            <a:spLocks noGrp="1"/>
          </p:cNvSpPr>
          <p:nvPr>
            <p:ph type="ftr" sz="quarter" idx="11"/>
          </p:nvPr>
        </p:nvSpPr>
        <p:spPr/>
        <p:txBody>
          <a:bodyPr/>
          <a:lstStyle/>
          <a:p>
            <a:endParaRPr lang="en-HK"/>
          </a:p>
        </p:txBody>
      </p:sp>
      <p:sp>
        <p:nvSpPr>
          <p:cNvPr id="7" name="Slide Number Placeholder 6">
            <a:extLst>
              <a:ext uri="{FF2B5EF4-FFF2-40B4-BE49-F238E27FC236}">
                <a16:creationId xmlns:a16="http://schemas.microsoft.com/office/drawing/2014/main" id="{767AAD3A-7393-F189-CA24-9D945A173F62}"/>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28613623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4575A-CC66-4E66-4AEE-72490E110D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HK"/>
          </a:p>
        </p:txBody>
      </p:sp>
      <p:sp>
        <p:nvSpPr>
          <p:cNvPr id="3" name="Picture Placeholder 2">
            <a:extLst>
              <a:ext uri="{FF2B5EF4-FFF2-40B4-BE49-F238E27FC236}">
                <a16:creationId xmlns:a16="http://schemas.microsoft.com/office/drawing/2014/main" id="{BF0B01A9-4966-2577-8CA9-B812D0ED37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HK"/>
          </a:p>
        </p:txBody>
      </p:sp>
      <p:sp>
        <p:nvSpPr>
          <p:cNvPr id="4" name="Text Placeholder 3">
            <a:extLst>
              <a:ext uri="{FF2B5EF4-FFF2-40B4-BE49-F238E27FC236}">
                <a16:creationId xmlns:a16="http://schemas.microsoft.com/office/drawing/2014/main" id="{DE1D970D-6BC7-44BC-8187-E47A8D797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08BC7F-E2BE-E1DB-FF0E-206EDA0ABE85}"/>
              </a:ext>
            </a:extLst>
          </p:cNvPr>
          <p:cNvSpPr>
            <a:spLocks noGrp="1"/>
          </p:cNvSpPr>
          <p:nvPr>
            <p:ph type="dt" sz="half" idx="10"/>
          </p:nvPr>
        </p:nvSpPr>
        <p:spPr/>
        <p:txBody>
          <a:bodyPr/>
          <a:lstStyle/>
          <a:p>
            <a:fld id="{3D64D62B-A7F2-4916-8FFC-75FB2C6D0E1C}" type="datetime1">
              <a:rPr lang="en-HK" smtClean="0"/>
              <a:t>12/1/2024</a:t>
            </a:fld>
            <a:endParaRPr lang="en-HK"/>
          </a:p>
        </p:txBody>
      </p:sp>
      <p:sp>
        <p:nvSpPr>
          <p:cNvPr id="6" name="Footer Placeholder 5">
            <a:extLst>
              <a:ext uri="{FF2B5EF4-FFF2-40B4-BE49-F238E27FC236}">
                <a16:creationId xmlns:a16="http://schemas.microsoft.com/office/drawing/2014/main" id="{BA961A7F-436F-8ADD-0E28-66EFD1E3D61A}"/>
              </a:ext>
            </a:extLst>
          </p:cNvPr>
          <p:cNvSpPr>
            <a:spLocks noGrp="1"/>
          </p:cNvSpPr>
          <p:nvPr>
            <p:ph type="ftr" sz="quarter" idx="11"/>
          </p:nvPr>
        </p:nvSpPr>
        <p:spPr/>
        <p:txBody>
          <a:bodyPr/>
          <a:lstStyle/>
          <a:p>
            <a:endParaRPr lang="en-HK"/>
          </a:p>
        </p:txBody>
      </p:sp>
      <p:sp>
        <p:nvSpPr>
          <p:cNvPr id="7" name="Slide Number Placeholder 6">
            <a:extLst>
              <a:ext uri="{FF2B5EF4-FFF2-40B4-BE49-F238E27FC236}">
                <a16:creationId xmlns:a16="http://schemas.microsoft.com/office/drawing/2014/main" id="{72FC18D7-7B71-C409-7C6B-C52FF4FE8B22}"/>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1580205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C5BF3-DFC8-133D-F7AE-93EE86288EEB}"/>
              </a:ext>
            </a:extLst>
          </p:cNvPr>
          <p:cNvSpPr>
            <a:spLocks noGrp="1"/>
          </p:cNvSpPr>
          <p:nvPr>
            <p:ph type="title"/>
          </p:nvPr>
        </p:nvSpPr>
        <p:spPr/>
        <p:txBody>
          <a:bodyPr/>
          <a:lstStyle/>
          <a:p>
            <a:r>
              <a:rPr lang="en-US"/>
              <a:t>Click to edit Master title style</a:t>
            </a:r>
            <a:endParaRPr lang="en-HK"/>
          </a:p>
        </p:txBody>
      </p:sp>
      <p:sp>
        <p:nvSpPr>
          <p:cNvPr id="3" name="Vertical Text Placeholder 2">
            <a:extLst>
              <a:ext uri="{FF2B5EF4-FFF2-40B4-BE49-F238E27FC236}">
                <a16:creationId xmlns:a16="http://schemas.microsoft.com/office/drawing/2014/main" id="{B297777A-7986-22F9-D766-0081B2BE322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4" name="Date Placeholder 3">
            <a:extLst>
              <a:ext uri="{FF2B5EF4-FFF2-40B4-BE49-F238E27FC236}">
                <a16:creationId xmlns:a16="http://schemas.microsoft.com/office/drawing/2014/main" id="{D81D8976-CAAE-23C3-294A-3865B4198ABF}"/>
              </a:ext>
            </a:extLst>
          </p:cNvPr>
          <p:cNvSpPr>
            <a:spLocks noGrp="1"/>
          </p:cNvSpPr>
          <p:nvPr>
            <p:ph type="dt" sz="half" idx="10"/>
          </p:nvPr>
        </p:nvSpPr>
        <p:spPr/>
        <p:txBody>
          <a:bodyPr/>
          <a:lstStyle/>
          <a:p>
            <a:fld id="{9439C5E2-2C5C-48D8-ACA5-1FAA5619F587}" type="datetime1">
              <a:rPr lang="en-HK" smtClean="0"/>
              <a:t>12/1/2024</a:t>
            </a:fld>
            <a:endParaRPr lang="en-HK"/>
          </a:p>
        </p:txBody>
      </p:sp>
      <p:sp>
        <p:nvSpPr>
          <p:cNvPr id="5" name="Footer Placeholder 4">
            <a:extLst>
              <a:ext uri="{FF2B5EF4-FFF2-40B4-BE49-F238E27FC236}">
                <a16:creationId xmlns:a16="http://schemas.microsoft.com/office/drawing/2014/main" id="{2AB4E152-91EA-A09B-8E33-A0264BFE39C6}"/>
              </a:ext>
            </a:extLst>
          </p:cNvPr>
          <p:cNvSpPr>
            <a:spLocks noGrp="1"/>
          </p:cNvSpPr>
          <p:nvPr>
            <p:ph type="ftr" sz="quarter" idx="11"/>
          </p:nvPr>
        </p:nvSpPr>
        <p:spPr/>
        <p:txBody>
          <a:bodyPr/>
          <a:lstStyle/>
          <a:p>
            <a:endParaRPr lang="en-HK"/>
          </a:p>
        </p:txBody>
      </p:sp>
      <p:sp>
        <p:nvSpPr>
          <p:cNvPr id="6" name="Slide Number Placeholder 5">
            <a:extLst>
              <a:ext uri="{FF2B5EF4-FFF2-40B4-BE49-F238E27FC236}">
                <a16:creationId xmlns:a16="http://schemas.microsoft.com/office/drawing/2014/main" id="{B38E7F4C-36E6-8575-10F0-932777E95200}"/>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1252533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8B8BA2-E1E6-DFB2-BC72-4859E839762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HK"/>
          </a:p>
        </p:txBody>
      </p:sp>
      <p:sp>
        <p:nvSpPr>
          <p:cNvPr id="3" name="Vertical Text Placeholder 2">
            <a:extLst>
              <a:ext uri="{FF2B5EF4-FFF2-40B4-BE49-F238E27FC236}">
                <a16:creationId xmlns:a16="http://schemas.microsoft.com/office/drawing/2014/main" id="{4A047157-379E-65C1-6DDF-52AFAEA63CA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4" name="Date Placeholder 3">
            <a:extLst>
              <a:ext uri="{FF2B5EF4-FFF2-40B4-BE49-F238E27FC236}">
                <a16:creationId xmlns:a16="http://schemas.microsoft.com/office/drawing/2014/main" id="{FE07E1C6-5420-D2E0-F152-E860A75997E8}"/>
              </a:ext>
            </a:extLst>
          </p:cNvPr>
          <p:cNvSpPr>
            <a:spLocks noGrp="1"/>
          </p:cNvSpPr>
          <p:nvPr>
            <p:ph type="dt" sz="half" idx="10"/>
          </p:nvPr>
        </p:nvSpPr>
        <p:spPr/>
        <p:txBody>
          <a:bodyPr/>
          <a:lstStyle/>
          <a:p>
            <a:fld id="{3E9BC909-721E-4B7A-A8E4-8A3D03440831}" type="datetime1">
              <a:rPr lang="en-HK" smtClean="0"/>
              <a:t>12/1/2024</a:t>
            </a:fld>
            <a:endParaRPr lang="en-HK"/>
          </a:p>
        </p:txBody>
      </p:sp>
      <p:sp>
        <p:nvSpPr>
          <p:cNvPr id="5" name="Footer Placeholder 4">
            <a:extLst>
              <a:ext uri="{FF2B5EF4-FFF2-40B4-BE49-F238E27FC236}">
                <a16:creationId xmlns:a16="http://schemas.microsoft.com/office/drawing/2014/main" id="{34A43F70-05CC-6390-8D2F-52D675BCBF9F}"/>
              </a:ext>
            </a:extLst>
          </p:cNvPr>
          <p:cNvSpPr>
            <a:spLocks noGrp="1"/>
          </p:cNvSpPr>
          <p:nvPr>
            <p:ph type="ftr" sz="quarter" idx="11"/>
          </p:nvPr>
        </p:nvSpPr>
        <p:spPr/>
        <p:txBody>
          <a:bodyPr/>
          <a:lstStyle/>
          <a:p>
            <a:endParaRPr lang="en-HK"/>
          </a:p>
        </p:txBody>
      </p:sp>
      <p:sp>
        <p:nvSpPr>
          <p:cNvPr id="6" name="Slide Number Placeholder 5">
            <a:extLst>
              <a:ext uri="{FF2B5EF4-FFF2-40B4-BE49-F238E27FC236}">
                <a16:creationId xmlns:a16="http://schemas.microsoft.com/office/drawing/2014/main" id="{B9AD8439-5234-C534-E5A3-C4C7F6E1F757}"/>
              </a:ext>
            </a:extLst>
          </p:cNvPr>
          <p:cNvSpPr>
            <a:spLocks noGrp="1"/>
          </p:cNvSpPr>
          <p:nvPr>
            <p:ph type="sldNum" sz="quarter" idx="12"/>
          </p:nvPr>
        </p:nvSpPr>
        <p:spPr/>
        <p:txBody>
          <a:bodyPr/>
          <a:lstStyle/>
          <a:p>
            <a:fld id="{D15753AB-AA7D-4FE1-A19A-0DCBB4ACA926}" type="slidenum">
              <a:rPr lang="en-HK" smtClean="0"/>
              <a:t>‹#›</a:t>
            </a:fld>
            <a:endParaRPr lang="en-HK"/>
          </a:p>
        </p:txBody>
      </p:sp>
    </p:spTree>
    <p:extLst>
      <p:ext uri="{BB962C8B-B14F-4D97-AF65-F5344CB8AC3E}">
        <p14:creationId xmlns:p14="http://schemas.microsoft.com/office/powerpoint/2010/main" val="1894451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DC81A-6C3C-7B4B-4B9F-60711F95B0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HK"/>
          </a:p>
        </p:txBody>
      </p:sp>
      <p:sp>
        <p:nvSpPr>
          <p:cNvPr id="3" name="Text Placeholder 2">
            <a:extLst>
              <a:ext uri="{FF2B5EF4-FFF2-40B4-BE49-F238E27FC236}">
                <a16:creationId xmlns:a16="http://schemas.microsoft.com/office/drawing/2014/main" id="{0F6CAD2E-68C4-E8EE-FE3D-67273ED5D8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HK"/>
          </a:p>
        </p:txBody>
      </p:sp>
      <p:sp>
        <p:nvSpPr>
          <p:cNvPr id="4" name="Date Placeholder 3">
            <a:extLst>
              <a:ext uri="{FF2B5EF4-FFF2-40B4-BE49-F238E27FC236}">
                <a16:creationId xmlns:a16="http://schemas.microsoft.com/office/drawing/2014/main" id="{19EAA589-E101-7591-E123-2F7A1637A0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6C3EC-C093-458F-B8A5-A7C64891D98E}" type="datetime1">
              <a:rPr lang="en-HK" smtClean="0"/>
              <a:t>12/1/2024</a:t>
            </a:fld>
            <a:endParaRPr lang="en-HK"/>
          </a:p>
        </p:txBody>
      </p:sp>
      <p:sp>
        <p:nvSpPr>
          <p:cNvPr id="5" name="Footer Placeholder 4">
            <a:extLst>
              <a:ext uri="{FF2B5EF4-FFF2-40B4-BE49-F238E27FC236}">
                <a16:creationId xmlns:a16="http://schemas.microsoft.com/office/drawing/2014/main" id="{8286E673-C965-D8B4-1DE1-AEFC3D48B4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HK"/>
          </a:p>
        </p:txBody>
      </p:sp>
      <p:sp>
        <p:nvSpPr>
          <p:cNvPr id="6" name="Slide Number Placeholder 5">
            <a:extLst>
              <a:ext uri="{FF2B5EF4-FFF2-40B4-BE49-F238E27FC236}">
                <a16:creationId xmlns:a16="http://schemas.microsoft.com/office/drawing/2014/main" id="{D2DC8A02-486D-334F-F9B1-5249666753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5753AB-AA7D-4FE1-A19A-0DCBB4ACA926}" type="slidenum">
              <a:rPr lang="en-HK" smtClean="0"/>
              <a:t>‹#›</a:t>
            </a:fld>
            <a:endParaRPr lang="en-HK"/>
          </a:p>
        </p:txBody>
      </p:sp>
    </p:spTree>
    <p:extLst>
      <p:ext uri="{BB962C8B-B14F-4D97-AF65-F5344CB8AC3E}">
        <p14:creationId xmlns:p14="http://schemas.microsoft.com/office/powerpoint/2010/main" val="2407262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s://www.accenture.com/_acnmedia/accenture/conversion-assets/landingpage/documents/4/accenture-caught-on-camera-accenture-video-analytics-for-ports.pdfla=en" TargetMode="External"/><Relationship Id="rId3" Type="http://schemas.openxmlformats.org/officeDocument/2006/relationships/hyperlink" Target="https://www.pwc.com/us/en/library/covid-19/coronavirus-energy-industry-impact.html" TargetMode="External"/><Relationship Id="rId7" Type="http://schemas.openxmlformats.org/officeDocument/2006/relationships/hyperlink" Target="http://www.exploration-production-services.de/en/o-offshore.html" TargetMode="External"/><Relationship Id="rId12" Type="http://schemas.openxmlformats.org/officeDocument/2006/relationships/hyperlink" Target="https://www.mckinsey.com/business-functions/organization/our-insights/the-five-trademarks-of-agile-organizations" TargetMode="External"/><Relationship Id="rId2" Type="http://schemas.openxmlformats.org/officeDocument/2006/relationships/hyperlink" Target="https://reports.shell.com/annual-report/2019/servicepages/downloads/files/strategic_report_shell_ar19.pdf" TargetMode="External"/><Relationship Id="rId1" Type="http://schemas.openxmlformats.org/officeDocument/2006/relationships/slideLayout" Target="../slideLayouts/slideLayout2.xml"/><Relationship Id="rId6" Type="http://schemas.openxmlformats.org/officeDocument/2006/relationships/hyperlink" Target="https://www.mckinsey.com/industries/oil-and-gas/our-insights/a-new-operating-model-for-well-organizations" TargetMode="External"/><Relationship Id="rId11" Type="http://schemas.openxmlformats.org/officeDocument/2006/relationships/hyperlink" Target="https://www.mckinsey.com/industries/electric-power-and-natural-gas/our-insights/the-digital-utility-new-opportunities-and-challenges" TargetMode="External"/><Relationship Id="rId5" Type="http://schemas.openxmlformats.org/officeDocument/2006/relationships/hyperlink" Target="https://www.forbes.com/sites/laurelfarrer/2020/02/12/top-5-benefits-of-remote-work-for-companies/#23e795bb16c8" TargetMode="External"/><Relationship Id="rId10" Type="http://schemas.openxmlformats.org/officeDocument/2006/relationships/hyperlink" Target="https://www.epa.gov/energy/distributed-generation-electricity-and-its-environmental-impacts" TargetMode="External"/><Relationship Id="rId4" Type="http://schemas.openxmlformats.org/officeDocument/2006/relationships/hyperlink" Target="https://www.shell.com/covid19.html" TargetMode="External"/><Relationship Id="rId9" Type="http://schemas.openxmlformats.org/officeDocument/2006/relationships/hyperlink" Target="https://www.energytechreview.com/news/how-big-data-and-analytics-impact-energy-and-utilities-nwid-22.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F37C8-C410-0C66-FF39-7762076FCCBE}"/>
              </a:ext>
            </a:extLst>
          </p:cNvPr>
          <p:cNvSpPr>
            <a:spLocks noGrp="1"/>
          </p:cNvSpPr>
          <p:nvPr>
            <p:ph type="ctrTitle"/>
          </p:nvPr>
        </p:nvSpPr>
        <p:spPr/>
        <p:txBody>
          <a:bodyPr>
            <a:normAutofit fontScale="90000"/>
          </a:bodyPr>
          <a:lstStyle/>
          <a:p>
            <a:r>
              <a:rPr lang="en-HK" dirty="0"/>
              <a:t>Human Resources Management </a:t>
            </a:r>
            <a:br>
              <a:rPr lang="en-HK" dirty="0"/>
            </a:br>
            <a:r>
              <a:rPr lang="en-HK" dirty="0"/>
              <a:t>HKBM7007</a:t>
            </a:r>
            <a:br>
              <a:rPr lang="en-HK" dirty="0"/>
            </a:br>
            <a:r>
              <a:rPr lang="en-HK" sz="3600" dirty="0"/>
              <a:t>The Hong Kong Management Association</a:t>
            </a:r>
          </a:p>
        </p:txBody>
      </p:sp>
      <p:sp>
        <p:nvSpPr>
          <p:cNvPr id="3" name="Subtitle 2">
            <a:extLst>
              <a:ext uri="{FF2B5EF4-FFF2-40B4-BE49-F238E27FC236}">
                <a16:creationId xmlns:a16="http://schemas.microsoft.com/office/drawing/2014/main" id="{C2BFA883-B934-0C0C-17EB-BA9C9B7BC9E3}"/>
              </a:ext>
            </a:extLst>
          </p:cNvPr>
          <p:cNvSpPr>
            <a:spLocks noGrp="1"/>
          </p:cNvSpPr>
          <p:nvPr>
            <p:ph type="subTitle" idx="1"/>
          </p:nvPr>
        </p:nvSpPr>
        <p:spPr/>
        <p:txBody>
          <a:bodyPr>
            <a:normAutofit/>
          </a:bodyPr>
          <a:lstStyle/>
          <a:p>
            <a:endParaRPr lang="en-HK" sz="4400" dirty="0"/>
          </a:p>
          <a:p>
            <a:r>
              <a:rPr lang="en-HK" sz="4400" dirty="0"/>
              <a:t>Student: Wu Nga Shan (ID: 2322645)</a:t>
            </a:r>
          </a:p>
        </p:txBody>
      </p:sp>
      <p:sp>
        <p:nvSpPr>
          <p:cNvPr id="4" name="Footer Placeholder 3">
            <a:extLst>
              <a:ext uri="{FF2B5EF4-FFF2-40B4-BE49-F238E27FC236}">
                <a16:creationId xmlns:a16="http://schemas.microsoft.com/office/drawing/2014/main" id="{33EC7744-0FF7-CF52-EEB3-3CB268963C81}"/>
              </a:ext>
            </a:extLst>
          </p:cNvPr>
          <p:cNvSpPr>
            <a:spLocks noGrp="1"/>
          </p:cNvSpPr>
          <p:nvPr>
            <p:ph type="ftr" sz="quarter" idx="11"/>
          </p:nvPr>
        </p:nvSpPr>
        <p:spPr/>
        <p:txBody>
          <a:bodyPr/>
          <a:lstStyle/>
          <a:p>
            <a:r>
              <a:rPr lang="en-HK" dirty="0"/>
              <a:t>1</a:t>
            </a:r>
          </a:p>
        </p:txBody>
      </p:sp>
    </p:spTree>
    <p:extLst>
      <p:ext uri="{BB962C8B-B14F-4D97-AF65-F5344CB8AC3E}">
        <p14:creationId xmlns:p14="http://schemas.microsoft.com/office/powerpoint/2010/main" val="2598907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1BE85-2641-EE61-E52E-E396EF9D6D89}"/>
              </a:ext>
            </a:extLst>
          </p:cNvPr>
          <p:cNvSpPr>
            <a:spLocks noGrp="1"/>
          </p:cNvSpPr>
          <p:nvPr>
            <p:ph type="ctrTitle"/>
          </p:nvPr>
        </p:nvSpPr>
        <p:spPr>
          <a:xfrm>
            <a:off x="1524000" y="228600"/>
            <a:ext cx="9144000" cy="3995738"/>
          </a:xfrm>
        </p:spPr>
        <p:txBody>
          <a:bodyPr>
            <a:noAutofit/>
          </a:bodyPr>
          <a:lstStyle/>
          <a:p>
            <a:br>
              <a:rPr lang="en-HK" b="1" dirty="0">
                <a:latin typeface="+mn-lt"/>
              </a:rPr>
            </a:br>
            <a:br>
              <a:rPr lang="en-HK" b="1" dirty="0">
                <a:latin typeface="+mn-lt"/>
              </a:rPr>
            </a:br>
            <a:r>
              <a:rPr lang="en-HK" b="1" dirty="0">
                <a:latin typeface="+mn-lt"/>
              </a:rPr>
              <a:t>Key Change Drivers of Digital Transformation affect the HR Management:</a:t>
            </a:r>
            <a:br>
              <a:rPr lang="en-HK" b="1" dirty="0">
                <a:latin typeface="+mn-lt"/>
              </a:rPr>
            </a:br>
            <a:r>
              <a:rPr lang="en-US" sz="4400" b="1" i="0" dirty="0">
                <a:effectLst/>
                <a:latin typeface="var(--font-headers)"/>
              </a:rPr>
              <a:t>Artificial intelligence (AI)</a:t>
            </a:r>
            <a:r>
              <a:rPr lang="en-US" sz="4400" b="0" i="0" dirty="0">
                <a:effectLst/>
                <a:latin typeface="var(--font-headers)"/>
              </a:rPr>
              <a:t> </a:t>
            </a:r>
            <a:endParaRPr lang="en-HK" sz="4400" b="1" i="1" dirty="0">
              <a:solidFill>
                <a:srgbClr val="0000FF"/>
              </a:solidFill>
              <a:latin typeface="+mn-lt"/>
            </a:endParaRPr>
          </a:p>
        </p:txBody>
      </p:sp>
      <p:sp>
        <p:nvSpPr>
          <p:cNvPr id="3" name="Subtitle 2">
            <a:extLst>
              <a:ext uri="{FF2B5EF4-FFF2-40B4-BE49-F238E27FC236}">
                <a16:creationId xmlns:a16="http://schemas.microsoft.com/office/drawing/2014/main" id="{280E438F-9405-3EF9-0BB4-877481104AD0}"/>
              </a:ext>
            </a:extLst>
          </p:cNvPr>
          <p:cNvSpPr>
            <a:spLocks noGrp="1"/>
          </p:cNvSpPr>
          <p:nvPr>
            <p:ph type="subTitle" idx="1"/>
          </p:nvPr>
        </p:nvSpPr>
        <p:spPr>
          <a:xfrm>
            <a:off x="1536700" y="4224338"/>
            <a:ext cx="9144000" cy="1655762"/>
          </a:xfrm>
        </p:spPr>
        <p:txBody>
          <a:bodyPr>
            <a:normAutofit/>
          </a:bodyPr>
          <a:lstStyle/>
          <a:p>
            <a:r>
              <a:rPr lang="en-HK" sz="6000" b="1" i="1" dirty="0">
                <a:solidFill>
                  <a:srgbClr val="0000FF"/>
                </a:solidFill>
              </a:rPr>
              <a:t>The Case of Shell in Website</a:t>
            </a:r>
            <a:endParaRPr lang="en-HK" sz="6000" dirty="0"/>
          </a:p>
        </p:txBody>
      </p:sp>
      <p:pic>
        <p:nvPicPr>
          <p:cNvPr id="5" name="Picture 4">
            <a:extLst>
              <a:ext uri="{FF2B5EF4-FFF2-40B4-BE49-F238E27FC236}">
                <a16:creationId xmlns:a16="http://schemas.microsoft.com/office/drawing/2014/main" id="{34C71AA4-831A-E897-238F-A46B89F36E67}"/>
              </a:ext>
            </a:extLst>
          </p:cNvPr>
          <p:cNvPicPr>
            <a:picLocks noChangeAspect="1"/>
          </p:cNvPicPr>
          <p:nvPr/>
        </p:nvPicPr>
        <p:blipFill>
          <a:blip r:embed="rId2"/>
          <a:stretch>
            <a:fillRect/>
          </a:stretch>
        </p:blipFill>
        <p:spPr>
          <a:xfrm>
            <a:off x="9739618" y="4966283"/>
            <a:ext cx="2452382" cy="1891717"/>
          </a:xfrm>
          <a:prstGeom prst="rect">
            <a:avLst/>
          </a:prstGeom>
        </p:spPr>
      </p:pic>
      <p:sp>
        <p:nvSpPr>
          <p:cNvPr id="6" name="Footer Placeholder 5">
            <a:extLst>
              <a:ext uri="{FF2B5EF4-FFF2-40B4-BE49-F238E27FC236}">
                <a16:creationId xmlns:a16="http://schemas.microsoft.com/office/drawing/2014/main" id="{E399DA58-9005-AF2F-5BAF-0CC4BAA4FB16}"/>
              </a:ext>
            </a:extLst>
          </p:cNvPr>
          <p:cNvSpPr>
            <a:spLocks noGrp="1"/>
          </p:cNvSpPr>
          <p:nvPr>
            <p:ph type="ftr" sz="quarter" idx="11"/>
          </p:nvPr>
        </p:nvSpPr>
        <p:spPr>
          <a:xfrm>
            <a:off x="4345709" y="6435148"/>
            <a:ext cx="4114800" cy="365125"/>
          </a:xfrm>
        </p:spPr>
        <p:txBody>
          <a:bodyPr/>
          <a:lstStyle/>
          <a:p>
            <a:r>
              <a:rPr lang="en-HK" dirty="0"/>
              <a:t>2</a:t>
            </a:r>
          </a:p>
        </p:txBody>
      </p:sp>
    </p:spTree>
    <p:extLst>
      <p:ext uri="{BB962C8B-B14F-4D97-AF65-F5344CB8AC3E}">
        <p14:creationId xmlns:p14="http://schemas.microsoft.com/office/powerpoint/2010/main" val="2369605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41C4A-AF58-F77E-95F3-4FFA7C5CAC67}"/>
              </a:ext>
            </a:extLst>
          </p:cNvPr>
          <p:cNvSpPr>
            <a:spLocks noGrp="1"/>
          </p:cNvSpPr>
          <p:nvPr>
            <p:ph type="title"/>
          </p:nvPr>
        </p:nvSpPr>
        <p:spPr/>
        <p:txBody>
          <a:bodyPr>
            <a:normAutofit/>
          </a:bodyPr>
          <a:lstStyle/>
          <a:p>
            <a:r>
              <a:rPr lang="en-HK" sz="4200" b="1" dirty="0"/>
              <a:t>Company Background of Royal Dutch Shell PLC</a:t>
            </a:r>
          </a:p>
        </p:txBody>
      </p:sp>
      <p:sp>
        <p:nvSpPr>
          <p:cNvPr id="3" name="Content Placeholder 2">
            <a:extLst>
              <a:ext uri="{FF2B5EF4-FFF2-40B4-BE49-F238E27FC236}">
                <a16:creationId xmlns:a16="http://schemas.microsoft.com/office/drawing/2014/main" id="{EC6D0A54-C422-89C5-A4E7-A6704528A4BE}"/>
              </a:ext>
            </a:extLst>
          </p:cNvPr>
          <p:cNvSpPr>
            <a:spLocks noGrp="1"/>
          </p:cNvSpPr>
          <p:nvPr>
            <p:ph idx="1"/>
          </p:nvPr>
        </p:nvSpPr>
        <p:spPr>
          <a:xfrm>
            <a:off x="838200" y="1825624"/>
            <a:ext cx="10515600" cy="5032375"/>
          </a:xfrm>
        </p:spPr>
        <p:txBody>
          <a:bodyPr>
            <a:normAutofit/>
          </a:bodyPr>
          <a:lstStyle/>
          <a:p>
            <a:pPr marL="0" indent="0" algn="just">
              <a:buNone/>
            </a:pPr>
            <a:r>
              <a:rPr lang="en-US" b="0" i="0" dirty="0">
                <a:solidFill>
                  <a:srgbClr val="444444"/>
                </a:solidFill>
                <a:effectLst/>
                <a:latin typeface="Roboto" panose="02000000000000000000" pitchFamily="2" charset="0"/>
              </a:rPr>
              <a:t>London serves as the home base for the multinational British oil and gas corporation Shell plc. Shell is a public limited corporation with a primary listing on the London Stock Exchange and secondary listings on Euronext Amsterdam and the New York Stock Exchange. One of the mainstays of Big Oil, Shell is the world's second-biggest oil and gas firm by revenue and one of the biggest corporations worldwide across all industries.</a:t>
            </a:r>
          </a:p>
          <a:p>
            <a:pPr marL="0" indent="0" algn="just">
              <a:buNone/>
            </a:pPr>
            <a:r>
              <a:rPr lang="en-US" b="0" i="0" dirty="0">
                <a:solidFill>
                  <a:srgbClr val="444444"/>
                </a:solidFill>
                <a:effectLst/>
                <a:latin typeface="Roboto" panose="02000000000000000000" pitchFamily="2" charset="0"/>
              </a:rPr>
              <a:t>With $345 billion in revenue and $16.4 billion in net profits, Shell is a global energy giant. With 83,000 workers across more than 70 countries, the company's three goals are to be successful in the energy transition, present a compelling investment case, and maintain a strong social license to operate [1].</a:t>
            </a:r>
          </a:p>
          <a:p>
            <a:pPr marL="0" indent="0" algn="just">
              <a:buNone/>
            </a:pPr>
            <a:endParaRPr lang="en-US" b="0" i="0" dirty="0">
              <a:solidFill>
                <a:srgbClr val="444444"/>
              </a:solidFill>
              <a:effectLst/>
              <a:latin typeface="Roboto" panose="02000000000000000000" pitchFamily="2" charset="0"/>
            </a:endParaRPr>
          </a:p>
          <a:p>
            <a:pPr marL="0" indent="0" algn="just">
              <a:buNone/>
            </a:pPr>
            <a:endParaRPr lang="en-US" b="0" i="0" dirty="0">
              <a:solidFill>
                <a:srgbClr val="444444"/>
              </a:solidFill>
              <a:effectLst/>
              <a:latin typeface="Roboto" panose="02000000000000000000" pitchFamily="2" charset="0"/>
            </a:endParaRPr>
          </a:p>
          <a:p>
            <a:pPr marL="0" indent="0" algn="just">
              <a:buNone/>
            </a:pPr>
            <a:endParaRPr lang="en-US" b="0" i="0" dirty="0">
              <a:solidFill>
                <a:srgbClr val="444444"/>
              </a:solidFill>
              <a:effectLst/>
              <a:latin typeface="Roboto" panose="02000000000000000000" pitchFamily="2" charset="0"/>
            </a:endParaRPr>
          </a:p>
          <a:p>
            <a:pPr marL="0" indent="0">
              <a:buNone/>
            </a:pPr>
            <a:endParaRPr lang="en-US" dirty="0">
              <a:solidFill>
                <a:srgbClr val="444444"/>
              </a:solidFill>
              <a:latin typeface="Roboto" panose="02000000000000000000" pitchFamily="2" charset="0"/>
            </a:endParaRPr>
          </a:p>
          <a:p>
            <a:pPr marL="0" indent="0">
              <a:buNone/>
            </a:pPr>
            <a:endParaRPr lang="en-US" dirty="0">
              <a:solidFill>
                <a:srgbClr val="444444"/>
              </a:solidFill>
              <a:latin typeface="Roboto" panose="02000000000000000000" pitchFamily="2" charset="0"/>
            </a:endParaRPr>
          </a:p>
        </p:txBody>
      </p:sp>
      <p:sp>
        <p:nvSpPr>
          <p:cNvPr id="4" name="Footer Placeholder 3">
            <a:extLst>
              <a:ext uri="{FF2B5EF4-FFF2-40B4-BE49-F238E27FC236}">
                <a16:creationId xmlns:a16="http://schemas.microsoft.com/office/drawing/2014/main" id="{A70C9D3F-18E7-35E5-352B-AF1C1BD7F6E5}"/>
              </a:ext>
            </a:extLst>
          </p:cNvPr>
          <p:cNvSpPr>
            <a:spLocks noGrp="1"/>
          </p:cNvSpPr>
          <p:nvPr>
            <p:ph type="ftr" sz="quarter" idx="11"/>
          </p:nvPr>
        </p:nvSpPr>
        <p:spPr/>
        <p:txBody>
          <a:bodyPr/>
          <a:lstStyle/>
          <a:p>
            <a:r>
              <a:rPr lang="en-HK" dirty="0"/>
              <a:t>3</a:t>
            </a:r>
          </a:p>
        </p:txBody>
      </p:sp>
    </p:spTree>
    <p:extLst>
      <p:ext uri="{BB962C8B-B14F-4D97-AF65-F5344CB8AC3E}">
        <p14:creationId xmlns:p14="http://schemas.microsoft.com/office/powerpoint/2010/main" val="2393306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1130C-F1C9-EAE6-BA55-2975220B36D4}"/>
              </a:ext>
            </a:extLst>
          </p:cNvPr>
          <p:cNvSpPr>
            <a:spLocks noGrp="1"/>
          </p:cNvSpPr>
          <p:nvPr>
            <p:ph type="title"/>
          </p:nvPr>
        </p:nvSpPr>
        <p:spPr/>
        <p:txBody>
          <a:bodyPr/>
          <a:lstStyle/>
          <a:p>
            <a:r>
              <a:rPr lang="en-HK" b="1" i="0" u="sng" dirty="0">
                <a:solidFill>
                  <a:srgbClr val="181818"/>
                </a:solidFill>
                <a:effectLst/>
                <a:latin typeface="Trade Gothic W01"/>
              </a:rPr>
              <a:t>Company Background (Cont.)</a:t>
            </a:r>
            <a:endParaRPr lang="en-HK" dirty="0"/>
          </a:p>
        </p:txBody>
      </p:sp>
      <p:sp>
        <p:nvSpPr>
          <p:cNvPr id="3" name="Content Placeholder 2">
            <a:extLst>
              <a:ext uri="{FF2B5EF4-FFF2-40B4-BE49-F238E27FC236}">
                <a16:creationId xmlns:a16="http://schemas.microsoft.com/office/drawing/2014/main" id="{BB92D4AB-C846-9BD5-5690-5E0B633C9CBC}"/>
              </a:ext>
            </a:extLst>
          </p:cNvPr>
          <p:cNvSpPr>
            <a:spLocks noGrp="1"/>
          </p:cNvSpPr>
          <p:nvPr>
            <p:ph idx="1"/>
          </p:nvPr>
        </p:nvSpPr>
        <p:spPr>
          <a:xfrm>
            <a:off x="838200" y="1625600"/>
            <a:ext cx="10515600" cy="4867275"/>
          </a:xfrm>
        </p:spPr>
        <p:txBody>
          <a:bodyPr>
            <a:normAutofit/>
          </a:bodyPr>
          <a:lstStyle/>
          <a:p>
            <a:pPr marL="0" indent="0" algn="l">
              <a:buNone/>
            </a:pPr>
            <a:r>
              <a:rPr lang="en-US" b="0" dirty="0">
                <a:solidFill>
                  <a:srgbClr val="181818"/>
                </a:solidFill>
                <a:effectLst/>
                <a:latin typeface="Trade Gothic W01"/>
              </a:rPr>
              <a:t> The business generates wealth for shareholders by</a:t>
            </a:r>
          </a:p>
          <a:p>
            <a:pPr algn="l"/>
            <a:r>
              <a:rPr lang="en-US" b="0" dirty="0" err="1">
                <a:solidFill>
                  <a:srgbClr val="181818"/>
                </a:solidFill>
                <a:effectLst/>
                <a:latin typeface="Trade Gothic W01"/>
              </a:rPr>
              <a:t>i</a:t>
            </a:r>
            <a:r>
              <a:rPr lang="en-US" b="0" dirty="0">
                <a:solidFill>
                  <a:srgbClr val="181818"/>
                </a:solidFill>
                <a:effectLst/>
                <a:latin typeface="Trade Gothic W01"/>
              </a:rPr>
              <a:t>) looking for natural gas and crude oil</a:t>
            </a:r>
          </a:p>
          <a:p>
            <a:pPr algn="l"/>
            <a:r>
              <a:rPr lang="en-US" b="0" dirty="0">
                <a:solidFill>
                  <a:srgbClr val="181818"/>
                </a:solidFill>
                <a:effectLst/>
                <a:latin typeface="Trade Gothic W01"/>
              </a:rPr>
              <a:t>ii) producing fresh natural gas and crude oil from significant fields</a:t>
            </a:r>
          </a:p>
          <a:p>
            <a:pPr algn="l"/>
            <a:r>
              <a:rPr lang="en-US" b="0" dirty="0">
                <a:solidFill>
                  <a:srgbClr val="181818"/>
                </a:solidFill>
                <a:effectLst/>
                <a:latin typeface="Trade Gothic W01"/>
              </a:rPr>
              <a:t>iii) Natural gas is cooled to create liquified natural gas.</a:t>
            </a:r>
          </a:p>
          <a:p>
            <a:pPr algn="l"/>
            <a:r>
              <a:rPr lang="en-US" b="0" dirty="0">
                <a:solidFill>
                  <a:srgbClr val="181818"/>
                </a:solidFill>
                <a:effectLst/>
                <a:latin typeface="Trade Gothic W01"/>
              </a:rPr>
              <a:t>iv) distributing and trading energy products like electricity as well as oil and gas</a:t>
            </a:r>
          </a:p>
          <a:p>
            <a:pPr algn="l"/>
            <a:r>
              <a:rPr lang="en-US" b="0" dirty="0">
                <a:solidFill>
                  <a:srgbClr val="181818"/>
                </a:solidFill>
                <a:effectLst/>
                <a:latin typeface="Trade Gothic W01"/>
              </a:rPr>
              <a:t>v) possessing a portfolio of chemical and refinery facilities that generate a variety of goods. In this piece, I go over how COVID-19 affects Shell's operations and offer suggestions for how the business may use digital innovation to keep expanding.</a:t>
            </a:r>
          </a:p>
          <a:p>
            <a:endParaRPr lang="en-HK" dirty="0"/>
          </a:p>
        </p:txBody>
      </p:sp>
      <p:sp>
        <p:nvSpPr>
          <p:cNvPr id="4" name="Footer Placeholder 3">
            <a:extLst>
              <a:ext uri="{FF2B5EF4-FFF2-40B4-BE49-F238E27FC236}">
                <a16:creationId xmlns:a16="http://schemas.microsoft.com/office/drawing/2014/main" id="{6778AA6D-CA62-9053-7D5C-CDA273437CA0}"/>
              </a:ext>
            </a:extLst>
          </p:cNvPr>
          <p:cNvSpPr>
            <a:spLocks noGrp="1"/>
          </p:cNvSpPr>
          <p:nvPr>
            <p:ph type="ftr" sz="quarter" idx="11"/>
          </p:nvPr>
        </p:nvSpPr>
        <p:spPr/>
        <p:txBody>
          <a:bodyPr/>
          <a:lstStyle/>
          <a:p>
            <a:r>
              <a:rPr lang="en-HK" dirty="0"/>
              <a:t>4</a:t>
            </a:r>
          </a:p>
        </p:txBody>
      </p:sp>
    </p:spTree>
    <p:extLst>
      <p:ext uri="{BB962C8B-B14F-4D97-AF65-F5344CB8AC3E}">
        <p14:creationId xmlns:p14="http://schemas.microsoft.com/office/powerpoint/2010/main" val="780683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C1A9C-A0A6-1EBF-DB1B-15B0AA01EC3A}"/>
              </a:ext>
            </a:extLst>
          </p:cNvPr>
          <p:cNvSpPr>
            <a:spLocks noGrp="1"/>
          </p:cNvSpPr>
          <p:nvPr>
            <p:ph type="title"/>
          </p:nvPr>
        </p:nvSpPr>
        <p:spPr/>
        <p:txBody>
          <a:bodyPr/>
          <a:lstStyle/>
          <a:p>
            <a:r>
              <a:rPr lang="en-US" b="1" dirty="0"/>
              <a:t>Introduction of Human Resources Management in Shell</a:t>
            </a:r>
            <a:endParaRPr lang="en-HK" b="1" dirty="0"/>
          </a:p>
        </p:txBody>
      </p:sp>
      <p:sp>
        <p:nvSpPr>
          <p:cNvPr id="3" name="Content Placeholder 2">
            <a:extLst>
              <a:ext uri="{FF2B5EF4-FFF2-40B4-BE49-F238E27FC236}">
                <a16:creationId xmlns:a16="http://schemas.microsoft.com/office/drawing/2014/main" id="{20DB0517-8AE5-A724-D22B-B86B40CFD299}"/>
              </a:ext>
            </a:extLst>
          </p:cNvPr>
          <p:cNvSpPr>
            <a:spLocks noGrp="1"/>
          </p:cNvSpPr>
          <p:nvPr>
            <p:ph idx="1"/>
          </p:nvPr>
        </p:nvSpPr>
        <p:spPr>
          <a:xfrm>
            <a:off x="838200" y="1985817"/>
            <a:ext cx="10515600" cy="4191145"/>
          </a:xfrm>
        </p:spPr>
        <p:txBody>
          <a:bodyPr/>
          <a:lstStyle/>
          <a:p>
            <a:pPr marL="0" indent="0">
              <a:buNone/>
            </a:pPr>
            <a:r>
              <a:rPr lang="en-US" dirty="0"/>
              <a:t>The Shell Group, provide their international human resource management to companies handle at a global level as below:</a:t>
            </a:r>
          </a:p>
          <a:p>
            <a:r>
              <a:rPr lang="en-US" dirty="0"/>
              <a:t>People management operations on a global scale</a:t>
            </a:r>
          </a:p>
          <a:p>
            <a:r>
              <a:rPr lang="en-US" dirty="0"/>
              <a:t>Recruiting and screening</a:t>
            </a:r>
          </a:p>
          <a:p>
            <a:r>
              <a:rPr lang="en-US" dirty="0"/>
              <a:t>Managerial leadership, mentoring, learning and support</a:t>
            </a:r>
          </a:p>
          <a:p>
            <a:r>
              <a:rPr lang="en-US" dirty="0"/>
              <a:t>Payroll system (For instance, tax laws, labor laws, legislation, and citizenship are examples of international borders.)</a:t>
            </a:r>
            <a:endParaRPr lang="en-HK" dirty="0"/>
          </a:p>
        </p:txBody>
      </p:sp>
      <p:sp>
        <p:nvSpPr>
          <p:cNvPr id="4" name="Footer Placeholder 3">
            <a:extLst>
              <a:ext uri="{FF2B5EF4-FFF2-40B4-BE49-F238E27FC236}">
                <a16:creationId xmlns:a16="http://schemas.microsoft.com/office/drawing/2014/main" id="{0DCDD5BF-AF9B-346C-BFFE-47F6AFC015EB}"/>
              </a:ext>
            </a:extLst>
          </p:cNvPr>
          <p:cNvSpPr>
            <a:spLocks noGrp="1"/>
          </p:cNvSpPr>
          <p:nvPr>
            <p:ph type="ftr" sz="quarter" idx="11"/>
          </p:nvPr>
        </p:nvSpPr>
        <p:spPr/>
        <p:txBody>
          <a:bodyPr/>
          <a:lstStyle/>
          <a:p>
            <a:r>
              <a:rPr lang="en-HK" dirty="0"/>
              <a:t>5</a:t>
            </a:r>
          </a:p>
        </p:txBody>
      </p:sp>
    </p:spTree>
    <p:extLst>
      <p:ext uri="{BB962C8B-B14F-4D97-AF65-F5344CB8AC3E}">
        <p14:creationId xmlns:p14="http://schemas.microsoft.com/office/powerpoint/2010/main" val="2563372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851D3-481E-C12A-3EBC-044DEB007A85}"/>
              </a:ext>
            </a:extLst>
          </p:cNvPr>
          <p:cNvSpPr>
            <a:spLocks noGrp="1"/>
          </p:cNvSpPr>
          <p:nvPr>
            <p:ph type="title"/>
          </p:nvPr>
        </p:nvSpPr>
        <p:spPr>
          <a:xfrm>
            <a:off x="895894" y="219644"/>
            <a:ext cx="10400211" cy="1231652"/>
          </a:xfrm>
        </p:spPr>
        <p:txBody>
          <a:bodyPr>
            <a:noAutofit/>
          </a:bodyPr>
          <a:lstStyle/>
          <a:p>
            <a:br>
              <a:rPr lang="en-US" sz="4000" b="1" i="0" dirty="0">
                <a:solidFill>
                  <a:srgbClr val="4A4A4A"/>
                </a:solidFill>
                <a:effectLst/>
                <a:latin typeface="Calibri" panose="020F0502020204030204" pitchFamily="34" charset="0"/>
                <a:cs typeface="Calibri" panose="020F0502020204030204" pitchFamily="34" charset="0"/>
              </a:rPr>
            </a:br>
            <a:br>
              <a:rPr lang="en-US" sz="4000" b="1" i="0" dirty="0">
                <a:solidFill>
                  <a:srgbClr val="4A4A4A"/>
                </a:solidFill>
                <a:effectLst/>
                <a:latin typeface="Calibri" panose="020F0502020204030204" pitchFamily="34" charset="0"/>
                <a:cs typeface="Calibri" panose="020F0502020204030204" pitchFamily="34" charset="0"/>
              </a:rPr>
            </a:br>
            <a:r>
              <a:rPr lang="en-US" sz="4000" b="1" i="0" dirty="0">
                <a:solidFill>
                  <a:srgbClr val="4A4A4A"/>
                </a:solidFill>
                <a:effectLst/>
                <a:latin typeface="Calibri" panose="020F0502020204030204" pitchFamily="34" charset="0"/>
                <a:cs typeface="Calibri" panose="020F0502020204030204" pitchFamily="34" charset="0"/>
              </a:rPr>
              <a:t>Employed by Shell, Human Resources' education, training, and assistance</a:t>
            </a:r>
            <a:br>
              <a:rPr lang="en-US" sz="1600" b="1" i="0" dirty="0">
                <a:solidFill>
                  <a:srgbClr val="4A4A4A"/>
                </a:solidFill>
                <a:effectLst/>
                <a:latin typeface="var(--font-headers)"/>
              </a:rPr>
            </a:br>
            <a:br>
              <a:rPr lang="en-US" sz="4000" b="1" i="0" dirty="0">
                <a:solidFill>
                  <a:srgbClr val="4A4A4A"/>
                </a:solidFill>
                <a:effectLst/>
                <a:latin typeface="var(--font-headers)"/>
              </a:rPr>
            </a:br>
            <a:endParaRPr lang="en-HK" sz="4000" dirty="0"/>
          </a:p>
        </p:txBody>
      </p:sp>
      <p:sp>
        <p:nvSpPr>
          <p:cNvPr id="3" name="Content Placeholder 2">
            <a:extLst>
              <a:ext uri="{FF2B5EF4-FFF2-40B4-BE49-F238E27FC236}">
                <a16:creationId xmlns:a16="http://schemas.microsoft.com/office/drawing/2014/main" id="{8D54C6C6-CB6F-0749-49EB-55A70FC237B5}"/>
              </a:ext>
            </a:extLst>
          </p:cNvPr>
          <p:cNvSpPr>
            <a:spLocks noGrp="1"/>
          </p:cNvSpPr>
          <p:nvPr>
            <p:ph idx="1"/>
          </p:nvPr>
        </p:nvSpPr>
        <p:spPr>
          <a:xfrm>
            <a:off x="838200" y="1451296"/>
            <a:ext cx="10515600" cy="5187060"/>
          </a:xfrm>
        </p:spPr>
        <p:txBody>
          <a:bodyPr>
            <a:normAutofit/>
          </a:bodyPr>
          <a:lstStyle/>
          <a:p>
            <a:pPr marL="0" indent="0">
              <a:buNone/>
            </a:pPr>
            <a:r>
              <a:rPr lang="en-HK" b="1" i="0" dirty="0">
                <a:solidFill>
                  <a:srgbClr val="4A4A4A"/>
                </a:solidFill>
                <a:effectLst/>
                <a:latin typeface="var(--font-headers)"/>
              </a:rPr>
              <a:t>a) </a:t>
            </a:r>
            <a:r>
              <a:rPr lang="en-US" b="1" i="0" dirty="0">
                <a:solidFill>
                  <a:srgbClr val="4A4A4A"/>
                </a:solidFill>
                <a:effectLst/>
                <a:latin typeface="var(--font-headers)"/>
              </a:rPr>
              <a:t>Opportunities for training and development</a:t>
            </a:r>
            <a:endParaRPr lang="en-HK" b="1" i="0" dirty="0">
              <a:solidFill>
                <a:srgbClr val="4A4A4A"/>
              </a:solidFill>
              <a:effectLst/>
              <a:latin typeface="var(--font-headers)"/>
            </a:endParaRPr>
          </a:p>
          <a:p>
            <a:pPr marL="0" indent="0">
              <a:buNone/>
            </a:pPr>
            <a:r>
              <a:rPr lang="en-US" b="1" i="0" dirty="0">
                <a:solidFill>
                  <a:srgbClr val="4A4A4A"/>
                </a:solidFill>
                <a:effectLst/>
                <a:latin typeface="var(--font-headers)"/>
              </a:rPr>
              <a:t>The Graduate Program at Shell</a:t>
            </a:r>
            <a:endParaRPr lang="en-HK" b="1" i="0" dirty="0">
              <a:solidFill>
                <a:srgbClr val="4A4A4A"/>
              </a:solidFill>
              <a:effectLst/>
              <a:latin typeface="var(--font-headers)"/>
            </a:endParaRPr>
          </a:p>
          <a:p>
            <a:pPr marL="0" indent="0">
              <a:buNone/>
            </a:pPr>
            <a:r>
              <a:rPr lang="en-US" dirty="0">
                <a:solidFill>
                  <a:srgbClr val="4A4A4A"/>
                </a:solidFill>
                <a:latin typeface="var(--font-headers)"/>
              </a:rPr>
              <a:t>is a three-year training program with two work rotations included.</a:t>
            </a:r>
            <a:endParaRPr lang="en-HK" dirty="0">
              <a:solidFill>
                <a:srgbClr val="4A4A4A"/>
              </a:solidFill>
              <a:latin typeface="var(--font-headers)"/>
            </a:endParaRPr>
          </a:p>
          <a:p>
            <a:pPr marL="0" indent="0">
              <a:buNone/>
            </a:pPr>
            <a:r>
              <a:rPr lang="en-HK" b="1" dirty="0">
                <a:solidFill>
                  <a:srgbClr val="4A4A4A"/>
                </a:solidFill>
                <a:latin typeface="var(--font-headers)"/>
              </a:rPr>
              <a:t>b</a:t>
            </a:r>
            <a:r>
              <a:rPr lang="en-HK" b="1" i="0" dirty="0">
                <a:solidFill>
                  <a:srgbClr val="4A4A4A"/>
                </a:solidFill>
                <a:effectLst/>
                <a:latin typeface="var(--font-headers)"/>
              </a:rPr>
              <a:t>) Matcher for Degrees</a:t>
            </a:r>
          </a:p>
          <a:p>
            <a:pPr marL="0" indent="0">
              <a:buNone/>
            </a:pPr>
            <a:r>
              <a:rPr lang="en-US" dirty="0">
                <a:solidFill>
                  <a:srgbClr val="4A4A4A"/>
                </a:solidFill>
                <a:latin typeface="Arial" panose="020B0604020202020204" pitchFamily="34" charset="0"/>
              </a:rPr>
              <a:t>Discover the career possibilities you could pursue with Shell by using our Degree Matcher.</a:t>
            </a:r>
          </a:p>
          <a:p>
            <a:pPr marL="0" indent="0">
              <a:buNone/>
            </a:pPr>
            <a:r>
              <a:rPr lang="en-HK" b="1" i="0" dirty="0">
                <a:solidFill>
                  <a:srgbClr val="4A4A4A"/>
                </a:solidFill>
                <a:effectLst/>
                <a:latin typeface="var(--font-headers)"/>
                <a:cs typeface="Calibri" panose="020F0502020204030204" pitchFamily="34" charset="0"/>
              </a:rPr>
              <a:t>c) </a:t>
            </a:r>
            <a:r>
              <a:rPr lang="en-US" b="1" i="0" dirty="0">
                <a:solidFill>
                  <a:srgbClr val="4A4A4A"/>
                </a:solidFill>
                <a:effectLst/>
                <a:latin typeface="var(--font-headers)"/>
                <a:cs typeface="Calibri" panose="020F0502020204030204" pitchFamily="34" charset="0"/>
              </a:rPr>
              <a:t>Advisor for Talent, Policy, and HR Strategy</a:t>
            </a:r>
            <a:endParaRPr lang="en-HK" b="1" i="0" dirty="0">
              <a:solidFill>
                <a:srgbClr val="4A4A4A"/>
              </a:solidFill>
              <a:effectLst/>
              <a:latin typeface="var(--font-headers)"/>
              <a:cs typeface="Calibri" panose="020F0502020204030204" pitchFamily="34" charset="0"/>
            </a:endParaRPr>
          </a:p>
          <a:p>
            <a:pPr marL="0" indent="0">
              <a:buNone/>
            </a:pPr>
            <a:r>
              <a:rPr lang="en-US" b="0" i="0" dirty="0">
                <a:solidFill>
                  <a:srgbClr val="4A4A4A"/>
                </a:solidFill>
                <a:effectLst/>
                <a:latin typeface="unset"/>
              </a:rPr>
              <a:t>offering assistance to the organization, overseeing transformation, or creating and implementing team building activities</a:t>
            </a:r>
            <a:endParaRPr lang="en-HK" b="0" i="0" dirty="0">
              <a:solidFill>
                <a:srgbClr val="4A4A4A"/>
              </a:solidFill>
              <a:effectLst/>
              <a:latin typeface="unset"/>
            </a:endParaRPr>
          </a:p>
          <a:p>
            <a:pPr marL="0" indent="0">
              <a:buNone/>
            </a:pPr>
            <a:endParaRPr lang="en-US" b="0" i="0" dirty="0">
              <a:solidFill>
                <a:srgbClr val="4A4A4A"/>
              </a:solidFill>
              <a:effectLst/>
              <a:latin typeface="Arial" panose="020B0604020202020204" pitchFamily="34" charset="0"/>
            </a:endParaRPr>
          </a:p>
          <a:p>
            <a:pPr marL="0" indent="0">
              <a:buNone/>
            </a:pPr>
            <a:endParaRPr lang="en-US" dirty="0">
              <a:solidFill>
                <a:srgbClr val="4A4A4A"/>
              </a:solidFill>
              <a:latin typeface="Arial" panose="020B0604020202020204" pitchFamily="34" charset="0"/>
            </a:endParaRPr>
          </a:p>
          <a:p>
            <a:pPr marL="0" indent="0">
              <a:buNone/>
            </a:pPr>
            <a:endParaRPr lang="en-HK" b="1" dirty="0">
              <a:solidFill>
                <a:srgbClr val="4A4A4A"/>
              </a:solidFill>
              <a:latin typeface="var(--font-headers)"/>
            </a:endParaRPr>
          </a:p>
          <a:p>
            <a:endParaRPr lang="en-HK" b="1" i="0" dirty="0">
              <a:solidFill>
                <a:srgbClr val="4A4A4A"/>
              </a:solidFill>
              <a:effectLst/>
              <a:latin typeface="var(--font-headers)"/>
            </a:endParaRPr>
          </a:p>
          <a:p>
            <a:endParaRPr lang="en-HK" b="1" i="0" dirty="0">
              <a:solidFill>
                <a:srgbClr val="4A4A4A"/>
              </a:solidFill>
              <a:effectLst/>
              <a:latin typeface="var(--font-headers)"/>
            </a:endParaRPr>
          </a:p>
          <a:p>
            <a:endParaRPr lang="en-HK" b="1" i="0" dirty="0">
              <a:solidFill>
                <a:srgbClr val="4A4A4A"/>
              </a:solidFill>
              <a:effectLst/>
              <a:latin typeface="var(--font-headers)"/>
            </a:endParaRPr>
          </a:p>
          <a:p>
            <a:pPr marL="0" indent="0">
              <a:buNone/>
            </a:pPr>
            <a:endParaRPr lang="en-HK" dirty="0"/>
          </a:p>
        </p:txBody>
      </p:sp>
      <p:sp>
        <p:nvSpPr>
          <p:cNvPr id="4" name="Footer Placeholder 3">
            <a:extLst>
              <a:ext uri="{FF2B5EF4-FFF2-40B4-BE49-F238E27FC236}">
                <a16:creationId xmlns:a16="http://schemas.microsoft.com/office/drawing/2014/main" id="{E4B7B7BD-F7E7-E725-AE41-A4F2318E5B79}"/>
              </a:ext>
            </a:extLst>
          </p:cNvPr>
          <p:cNvSpPr>
            <a:spLocks noGrp="1"/>
          </p:cNvSpPr>
          <p:nvPr>
            <p:ph type="ftr" sz="quarter" idx="11"/>
          </p:nvPr>
        </p:nvSpPr>
        <p:spPr/>
        <p:txBody>
          <a:bodyPr/>
          <a:lstStyle/>
          <a:p>
            <a:r>
              <a:rPr lang="en-HK" dirty="0"/>
              <a:t>6</a:t>
            </a:r>
          </a:p>
        </p:txBody>
      </p:sp>
    </p:spTree>
    <p:extLst>
      <p:ext uri="{BB962C8B-B14F-4D97-AF65-F5344CB8AC3E}">
        <p14:creationId xmlns:p14="http://schemas.microsoft.com/office/powerpoint/2010/main" val="3768835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13FB-0759-25FA-3925-022C3F59E440}"/>
              </a:ext>
            </a:extLst>
          </p:cNvPr>
          <p:cNvSpPr>
            <a:spLocks noGrp="1"/>
          </p:cNvSpPr>
          <p:nvPr>
            <p:ph type="title"/>
          </p:nvPr>
        </p:nvSpPr>
        <p:spPr/>
        <p:txBody>
          <a:bodyPr/>
          <a:lstStyle/>
          <a:p>
            <a:r>
              <a:rPr lang="en-US" b="1" dirty="0">
                <a:solidFill>
                  <a:srgbClr val="111111"/>
                </a:solidFill>
                <a:latin typeface="-apple-system"/>
              </a:rPr>
              <a:t>K</a:t>
            </a:r>
            <a:r>
              <a:rPr lang="en-US" b="1" i="0" dirty="0">
                <a:solidFill>
                  <a:srgbClr val="111111"/>
                </a:solidFill>
                <a:effectLst/>
                <a:latin typeface="-apple-system"/>
              </a:rPr>
              <a:t>ey </a:t>
            </a:r>
            <a:r>
              <a:rPr lang="en-US" b="1" dirty="0">
                <a:solidFill>
                  <a:srgbClr val="111111"/>
                </a:solidFill>
                <a:latin typeface="-apple-system"/>
              </a:rPr>
              <a:t>C</a:t>
            </a:r>
            <a:r>
              <a:rPr lang="en-US" b="1" i="0" dirty="0">
                <a:solidFill>
                  <a:srgbClr val="111111"/>
                </a:solidFill>
                <a:effectLst/>
                <a:latin typeface="-apple-system"/>
              </a:rPr>
              <a:t>hange </a:t>
            </a:r>
            <a:r>
              <a:rPr lang="en-US" b="1" dirty="0">
                <a:solidFill>
                  <a:srgbClr val="111111"/>
                </a:solidFill>
                <a:latin typeface="-apple-system"/>
              </a:rPr>
              <a:t>D</a:t>
            </a:r>
            <a:r>
              <a:rPr lang="en-US" b="1" i="0" dirty="0">
                <a:solidFill>
                  <a:srgbClr val="111111"/>
                </a:solidFill>
                <a:effectLst/>
                <a:latin typeface="-apple-system"/>
              </a:rPr>
              <a:t>river in Digital </a:t>
            </a:r>
            <a:r>
              <a:rPr lang="en-US" b="1" dirty="0">
                <a:solidFill>
                  <a:srgbClr val="111111"/>
                </a:solidFill>
                <a:latin typeface="-apple-system"/>
              </a:rPr>
              <a:t>T</a:t>
            </a:r>
            <a:r>
              <a:rPr lang="en-US" b="1" i="0" dirty="0">
                <a:solidFill>
                  <a:srgbClr val="111111"/>
                </a:solidFill>
                <a:effectLst/>
                <a:latin typeface="-apple-system"/>
              </a:rPr>
              <a:t>ransformation in Shell</a:t>
            </a:r>
            <a:endParaRPr lang="en-HK" dirty="0"/>
          </a:p>
        </p:txBody>
      </p:sp>
      <p:sp>
        <p:nvSpPr>
          <p:cNvPr id="3" name="Content Placeholder 2">
            <a:extLst>
              <a:ext uri="{FF2B5EF4-FFF2-40B4-BE49-F238E27FC236}">
                <a16:creationId xmlns:a16="http://schemas.microsoft.com/office/drawing/2014/main" id="{7748D221-7DF1-A8A3-081B-271957BE9371}"/>
              </a:ext>
            </a:extLst>
          </p:cNvPr>
          <p:cNvSpPr>
            <a:spLocks noGrp="1"/>
          </p:cNvSpPr>
          <p:nvPr>
            <p:ph idx="1"/>
          </p:nvPr>
        </p:nvSpPr>
        <p:spPr/>
        <p:txBody>
          <a:bodyPr>
            <a:normAutofit fontScale="70000" lnSpcReduction="20000"/>
          </a:bodyPr>
          <a:lstStyle/>
          <a:p>
            <a:pPr algn="l">
              <a:buFont typeface="+mj-lt"/>
              <a:buAutoNum type="arabicPeriod"/>
            </a:pPr>
            <a:r>
              <a:rPr lang="en-US" b="1" i="0" dirty="0">
                <a:solidFill>
                  <a:srgbClr val="111111"/>
                </a:solidFill>
                <a:effectLst/>
                <a:latin typeface="-apple-system"/>
              </a:rPr>
              <a:t>Technological Advancements</a:t>
            </a:r>
            <a:r>
              <a:rPr lang="en-US" b="0" i="0" dirty="0">
                <a:solidFill>
                  <a:srgbClr val="111111"/>
                </a:solidFill>
                <a:effectLst/>
                <a:latin typeface="-apple-system"/>
              </a:rPr>
              <a:t>:</a:t>
            </a:r>
          </a:p>
          <a:p>
            <a:pPr marL="742950" lvl="1" indent="-285750" algn="l">
              <a:buFont typeface="+mj-lt"/>
              <a:buAutoNum type="arabicPeriod"/>
            </a:pPr>
            <a:r>
              <a:rPr lang="en-US" b="1" i="0" dirty="0">
                <a:solidFill>
                  <a:srgbClr val="0000FF"/>
                </a:solidFill>
                <a:effectLst/>
                <a:latin typeface="-apple-system"/>
              </a:rPr>
              <a:t>Digital technologies</a:t>
            </a:r>
            <a:r>
              <a:rPr lang="en-US" b="0" i="0" dirty="0">
                <a:solidFill>
                  <a:srgbClr val="0000FF"/>
                </a:solidFill>
                <a:effectLst/>
                <a:latin typeface="-apple-system"/>
              </a:rPr>
              <a:t> </a:t>
            </a:r>
            <a:r>
              <a:rPr lang="en-US" b="0" i="0" dirty="0">
                <a:solidFill>
                  <a:srgbClr val="111111"/>
                </a:solidFill>
                <a:effectLst/>
                <a:latin typeface="-apple-system"/>
              </a:rPr>
              <a:t>are revolutionizing the energy industry.</a:t>
            </a:r>
          </a:p>
          <a:p>
            <a:pPr marL="742950" lvl="1" indent="-285750" algn="l">
              <a:buFont typeface="+mj-lt"/>
              <a:buAutoNum type="arabicPeriod"/>
            </a:pPr>
            <a:r>
              <a:rPr lang="en-US" b="1" i="0" dirty="0">
                <a:solidFill>
                  <a:srgbClr val="0000FF"/>
                </a:solidFill>
                <a:effectLst/>
                <a:latin typeface="-apple-system"/>
              </a:rPr>
              <a:t>Artificial intelligence </a:t>
            </a:r>
            <a:r>
              <a:rPr lang="en-US" b="0" i="0" dirty="0">
                <a:solidFill>
                  <a:srgbClr val="111111"/>
                </a:solidFill>
                <a:effectLst/>
                <a:latin typeface="-apple-system"/>
              </a:rPr>
              <a:t>is already automating and optimizing processes; it is no longer science fiction.</a:t>
            </a:r>
          </a:p>
          <a:p>
            <a:pPr marL="742950" lvl="1" indent="-285750" algn="l">
              <a:buFont typeface="+mj-lt"/>
              <a:buAutoNum type="arabicPeriod"/>
            </a:pPr>
            <a:r>
              <a:rPr lang="en-US" b="0" i="0" dirty="0">
                <a:solidFill>
                  <a:srgbClr val="111111"/>
                </a:solidFill>
                <a:effectLst/>
                <a:latin typeface="-apple-system"/>
              </a:rPr>
              <a:t>These technologies transform company paradigms, increase cost effectiveness, and open up new revenue streams.</a:t>
            </a:r>
          </a:p>
          <a:p>
            <a:pPr algn="l">
              <a:buFont typeface="+mj-lt"/>
              <a:buAutoNum type="arabicPeriod"/>
            </a:pPr>
            <a:r>
              <a:rPr lang="en-US" b="1" i="0" dirty="0">
                <a:solidFill>
                  <a:srgbClr val="111111"/>
                </a:solidFill>
                <a:effectLst/>
                <a:latin typeface="-apple-system"/>
              </a:rPr>
              <a:t>Cultural Change and Agility</a:t>
            </a:r>
            <a:r>
              <a:rPr lang="en-US" b="0" i="0" dirty="0">
                <a:solidFill>
                  <a:srgbClr val="111111"/>
                </a:solidFill>
                <a:effectLst/>
                <a:latin typeface="-apple-system"/>
              </a:rPr>
              <a:t>:</a:t>
            </a:r>
          </a:p>
          <a:p>
            <a:pPr marL="742950" lvl="1" indent="-285750" algn="l">
              <a:buFont typeface="+mj-lt"/>
              <a:buAutoNum type="arabicPeriod"/>
            </a:pPr>
            <a:r>
              <a:rPr lang="en-US" b="0" i="0" dirty="0">
                <a:solidFill>
                  <a:srgbClr val="111111"/>
                </a:solidFill>
                <a:effectLst/>
                <a:latin typeface="-apple-system"/>
              </a:rPr>
              <a:t>Digital transformation encompasses not only technological advancements but also a shift in culture.</a:t>
            </a:r>
          </a:p>
          <a:p>
            <a:pPr marL="742950" lvl="1" indent="-285750" algn="l">
              <a:buFont typeface="+mj-lt"/>
              <a:buAutoNum type="arabicPeriod"/>
            </a:pPr>
            <a:r>
              <a:rPr lang="en-US" b="0" i="0" dirty="0">
                <a:solidFill>
                  <a:srgbClr val="111111"/>
                </a:solidFill>
                <a:effectLst/>
                <a:latin typeface="-apple-system"/>
              </a:rPr>
              <a:t>It involves both individuals and flexible working methods.</a:t>
            </a:r>
          </a:p>
          <a:p>
            <a:pPr marL="742950" lvl="1" indent="-285750" algn="l">
              <a:buFont typeface="+mj-lt"/>
              <a:buAutoNum type="arabicPeriod"/>
            </a:pPr>
            <a:r>
              <a:rPr lang="en-US" b="0" i="0" dirty="0">
                <a:solidFill>
                  <a:srgbClr val="111111"/>
                </a:solidFill>
                <a:effectLst/>
                <a:latin typeface="-apple-system"/>
              </a:rPr>
              <a:t>Leading data scientists are employed by Shell, and they combine technical and statistical skills with business acumen to extract value from the data they have access to.</a:t>
            </a:r>
          </a:p>
          <a:p>
            <a:pPr algn="l">
              <a:buFont typeface="+mj-lt"/>
              <a:buAutoNum type="arabicPeriod"/>
            </a:pPr>
            <a:r>
              <a:rPr lang="en-US" b="1" i="0" dirty="0">
                <a:solidFill>
                  <a:srgbClr val="111111"/>
                </a:solidFill>
                <a:effectLst/>
                <a:latin typeface="-apple-system"/>
              </a:rPr>
              <a:t>Collaboration and Resilience</a:t>
            </a:r>
            <a:r>
              <a:rPr lang="en-US" b="0" i="0" dirty="0">
                <a:solidFill>
                  <a:srgbClr val="111111"/>
                </a:solidFill>
                <a:effectLst/>
                <a:latin typeface="-apple-system"/>
              </a:rPr>
              <a:t>:</a:t>
            </a:r>
          </a:p>
          <a:p>
            <a:pPr marL="742950" lvl="1" indent="-285750" algn="l">
              <a:buFont typeface="+mj-lt"/>
              <a:buAutoNum type="arabicPeriod"/>
            </a:pPr>
            <a:r>
              <a:rPr lang="en-US" b="0" i="0" dirty="0">
                <a:solidFill>
                  <a:srgbClr val="111111"/>
                </a:solidFill>
                <a:effectLst/>
                <a:latin typeface="-apple-system"/>
              </a:rPr>
              <a:t>Shell responds to stay competitive and resilient in a changing world by:</a:t>
            </a:r>
          </a:p>
          <a:p>
            <a:pPr marL="1143000" lvl="2" indent="-228600" algn="l">
              <a:buFont typeface="+mj-lt"/>
              <a:buAutoNum type="arabicPeriod"/>
            </a:pPr>
            <a:r>
              <a:rPr lang="en-US" i="0" dirty="0">
                <a:effectLst/>
                <a:latin typeface="-apple-system"/>
              </a:rPr>
              <a:t>Collaborating with others.</a:t>
            </a:r>
          </a:p>
          <a:p>
            <a:pPr marL="1143000" lvl="2" indent="-228600" algn="l">
              <a:buFont typeface="+mj-lt"/>
              <a:buAutoNum type="arabicPeriod"/>
            </a:pPr>
            <a:r>
              <a:rPr lang="en-US" i="0" dirty="0">
                <a:effectLst/>
                <a:latin typeface="-apple-system"/>
              </a:rPr>
              <a:t>Building capability.</a:t>
            </a:r>
          </a:p>
          <a:p>
            <a:pPr marL="1143000" lvl="2" indent="-228600" algn="l">
              <a:buFont typeface="+mj-lt"/>
              <a:buAutoNum type="arabicPeriod"/>
            </a:pPr>
            <a:r>
              <a:rPr lang="en-US" dirty="0">
                <a:latin typeface="-apple-system"/>
              </a:rPr>
              <a:t>Giving customers choice</a:t>
            </a:r>
            <a:r>
              <a:rPr lang="en-US" b="0" i="0" dirty="0">
                <a:effectLst/>
                <a:latin typeface="-apple-system"/>
              </a:rPr>
              <a:t>.</a:t>
            </a:r>
          </a:p>
          <a:p>
            <a:endParaRPr lang="en-HK" dirty="0"/>
          </a:p>
        </p:txBody>
      </p:sp>
      <p:sp>
        <p:nvSpPr>
          <p:cNvPr id="4" name="Footer Placeholder 3">
            <a:extLst>
              <a:ext uri="{FF2B5EF4-FFF2-40B4-BE49-F238E27FC236}">
                <a16:creationId xmlns:a16="http://schemas.microsoft.com/office/drawing/2014/main" id="{405F8A44-42BB-988B-C1AD-B99A3D5AF999}"/>
              </a:ext>
            </a:extLst>
          </p:cNvPr>
          <p:cNvSpPr>
            <a:spLocks noGrp="1"/>
          </p:cNvSpPr>
          <p:nvPr>
            <p:ph type="ftr" sz="quarter" idx="11"/>
          </p:nvPr>
        </p:nvSpPr>
        <p:spPr/>
        <p:txBody>
          <a:bodyPr/>
          <a:lstStyle/>
          <a:p>
            <a:r>
              <a:rPr lang="en-HK" dirty="0"/>
              <a:t>7</a:t>
            </a:r>
          </a:p>
        </p:txBody>
      </p:sp>
    </p:spTree>
    <p:extLst>
      <p:ext uri="{BB962C8B-B14F-4D97-AF65-F5344CB8AC3E}">
        <p14:creationId xmlns:p14="http://schemas.microsoft.com/office/powerpoint/2010/main" val="3988418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8DB51-74CC-3AB8-7436-FD519A5D7789}"/>
              </a:ext>
            </a:extLst>
          </p:cNvPr>
          <p:cNvSpPr>
            <a:spLocks noGrp="1"/>
          </p:cNvSpPr>
          <p:nvPr>
            <p:ph type="title"/>
          </p:nvPr>
        </p:nvSpPr>
        <p:spPr>
          <a:xfrm>
            <a:off x="838200" y="346652"/>
            <a:ext cx="10515600" cy="1112693"/>
          </a:xfrm>
        </p:spPr>
        <p:txBody>
          <a:bodyPr>
            <a:normAutofit fontScale="90000"/>
          </a:bodyPr>
          <a:lstStyle/>
          <a:p>
            <a:r>
              <a:rPr lang="en-US" b="0" i="0" dirty="0">
                <a:solidFill>
                  <a:srgbClr val="111111"/>
                </a:solidFill>
                <a:effectLst/>
                <a:latin typeface="-apple-system"/>
              </a:rPr>
              <a:t> </a:t>
            </a:r>
            <a:br>
              <a:rPr lang="en-US" b="0" i="0" dirty="0">
                <a:solidFill>
                  <a:srgbClr val="111111"/>
                </a:solidFill>
                <a:effectLst/>
                <a:latin typeface="-apple-system"/>
              </a:rPr>
            </a:br>
            <a:r>
              <a:rPr lang="en-US" sz="3600" b="1" dirty="0">
                <a:solidFill>
                  <a:srgbClr val="111111"/>
                </a:solidFill>
                <a:latin typeface="-apple-system"/>
              </a:rPr>
              <a:t>B</a:t>
            </a:r>
            <a:r>
              <a:rPr lang="en-US" sz="3600" b="1" i="0" dirty="0">
                <a:solidFill>
                  <a:srgbClr val="111111"/>
                </a:solidFill>
                <a:effectLst/>
                <a:latin typeface="-apple-system"/>
              </a:rPr>
              <a:t>enefits of International Human Resource Management (IHRM)</a:t>
            </a:r>
            <a:r>
              <a:rPr lang="en-US" sz="3600" b="0" i="0" dirty="0">
                <a:solidFill>
                  <a:srgbClr val="111111"/>
                </a:solidFill>
                <a:effectLst/>
                <a:latin typeface="-apple-system"/>
              </a:rPr>
              <a:t> </a:t>
            </a:r>
            <a:r>
              <a:rPr lang="en-US" sz="3600" b="1" i="0" dirty="0">
                <a:solidFill>
                  <a:srgbClr val="111111"/>
                </a:solidFill>
                <a:effectLst/>
                <a:latin typeface="-apple-system"/>
              </a:rPr>
              <a:t>Transformation:</a:t>
            </a:r>
            <a:br>
              <a:rPr lang="en-US" sz="3600" b="0" i="0" dirty="0">
                <a:solidFill>
                  <a:srgbClr val="111111"/>
                </a:solidFill>
                <a:effectLst/>
                <a:latin typeface="-apple-system"/>
              </a:rPr>
            </a:br>
            <a:endParaRPr lang="en-HK" sz="3600" dirty="0"/>
          </a:p>
        </p:txBody>
      </p:sp>
      <p:sp>
        <p:nvSpPr>
          <p:cNvPr id="3" name="Content Placeholder 2">
            <a:extLst>
              <a:ext uri="{FF2B5EF4-FFF2-40B4-BE49-F238E27FC236}">
                <a16:creationId xmlns:a16="http://schemas.microsoft.com/office/drawing/2014/main" id="{3D22465A-D539-332D-0EFD-04DBF03D0D41}"/>
              </a:ext>
            </a:extLst>
          </p:cNvPr>
          <p:cNvSpPr>
            <a:spLocks noGrp="1"/>
          </p:cNvSpPr>
          <p:nvPr>
            <p:ph idx="1"/>
          </p:nvPr>
        </p:nvSpPr>
        <p:spPr>
          <a:xfrm>
            <a:off x="838200" y="1625600"/>
            <a:ext cx="10515600" cy="5077203"/>
          </a:xfrm>
        </p:spPr>
        <p:txBody>
          <a:bodyPr>
            <a:normAutofit/>
          </a:bodyPr>
          <a:lstStyle/>
          <a:p>
            <a:pPr algn="l">
              <a:buFont typeface="+mj-lt"/>
              <a:buAutoNum type="arabicPeriod"/>
            </a:pPr>
            <a:r>
              <a:rPr lang="en-US" b="1" i="0" dirty="0">
                <a:solidFill>
                  <a:srgbClr val="111111"/>
                </a:solidFill>
                <a:effectLst/>
                <a:latin typeface="-apple-system"/>
              </a:rPr>
              <a:t>Global Business Optimization</a:t>
            </a:r>
            <a:endParaRPr lang="en-US" b="0" i="0" dirty="0">
              <a:solidFill>
                <a:srgbClr val="111111"/>
              </a:solidFill>
              <a:effectLst/>
              <a:latin typeface="-apple-system"/>
            </a:endParaRPr>
          </a:p>
          <a:p>
            <a:pPr marL="742950" lvl="1" indent="-285750" algn="l">
              <a:buFont typeface="+mj-lt"/>
              <a:buAutoNum type="arabicPeriod"/>
            </a:pPr>
            <a:r>
              <a:rPr lang="en-US" b="0" i="0" dirty="0">
                <a:solidFill>
                  <a:srgbClr val="111111"/>
                </a:solidFill>
                <a:effectLst/>
                <a:latin typeface="-apple-system"/>
              </a:rPr>
              <a:t>IHRM ensures that human resources are optimally utilized across national boundaries.</a:t>
            </a:r>
          </a:p>
          <a:p>
            <a:pPr marL="742950" lvl="1" indent="-285750" algn="l">
              <a:buFont typeface="+mj-lt"/>
              <a:buAutoNum type="arabicPeriod"/>
            </a:pPr>
            <a:r>
              <a:rPr lang="en-US" b="0" i="0" dirty="0">
                <a:solidFill>
                  <a:srgbClr val="111111"/>
                </a:solidFill>
                <a:effectLst/>
                <a:latin typeface="-apple-system"/>
              </a:rPr>
              <a:t>It helps Shell manage its workforce effectively in diverse locations, aligning with the company’s global business strategies.</a:t>
            </a:r>
          </a:p>
          <a:p>
            <a:pPr algn="l">
              <a:buFont typeface="+mj-lt"/>
              <a:buAutoNum type="arabicPeriod"/>
            </a:pPr>
            <a:r>
              <a:rPr lang="en-US" b="1" i="0" dirty="0">
                <a:solidFill>
                  <a:srgbClr val="111111"/>
                </a:solidFill>
                <a:effectLst/>
                <a:latin typeface="-apple-system"/>
              </a:rPr>
              <a:t>Talent Acquisition and Retention</a:t>
            </a:r>
            <a:endParaRPr lang="en-US" b="0" i="0" dirty="0">
              <a:solidFill>
                <a:srgbClr val="111111"/>
              </a:solidFill>
              <a:effectLst/>
              <a:latin typeface="-apple-system"/>
            </a:endParaRPr>
          </a:p>
          <a:p>
            <a:pPr marL="742950" lvl="1" indent="-285750" algn="l">
              <a:buFont typeface="+mj-lt"/>
              <a:buAutoNum type="arabicPeriod"/>
            </a:pPr>
            <a:r>
              <a:rPr lang="en-US" b="0" i="0" dirty="0">
                <a:solidFill>
                  <a:srgbClr val="111111"/>
                </a:solidFill>
                <a:effectLst/>
                <a:latin typeface="-apple-system"/>
              </a:rPr>
              <a:t>IHRM enables Shell to attract and retain top talent from various countries.</a:t>
            </a:r>
          </a:p>
          <a:p>
            <a:pPr marL="742950" lvl="1" indent="-285750" algn="l">
              <a:buFont typeface="+mj-lt"/>
              <a:buAutoNum type="arabicPeriod"/>
            </a:pPr>
            <a:r>
              <a:rPr lang="en-US" b="0" i="0" dirty="0">
                <a:solidFill>
                  <a:srgbClr val="111111"/>
                </a:solidFill>
                <a:effectLst/>
                <a:latin typeface="-apple-system"/>
              </a:rPr>
              <a:t>By hiring skilled professionals globally, Shell gains a competitive edge.</a:t>
            </a:r>
          </a:p>
          <a:p>
            <a:pPr algn="l">
              <a:buFont typeface="+mj-lt"/>
              <a:buAutoNum type="arabicPeriod"/>
            </a:pPr>
            <a:r>
              <a:rPr lang="en-US" b="1" i="0" dirty="0">
                <a:solidFill>
                  <a:srgbClr val="111111"/>
                </a:solidFill>
                <a:effectLst/>
                <a:latin typeface="-apple-system"/>
              </a:rPr>
              <a:t>Cultural Sensitivity and Adaptability</a:t>
            </a:r>
            <a:endParaRPr lang="en-US" b="0" i="0" dirty="0">
              <a:solidFill>
                <a:srgbClr val="111111"/>
              </a:solidFill>
              <a:effectLst/>
              <a:latin typeface="-apple-system"/>
            </a:endParaRPr>
          </a:p>
          <a:p>
            <a:pPr marL="742950" lvl="1" indent="-285750" algn="l">
              <a:buFont typeface="+mj-lt"/>
              <a:buAutoNum type="arabicPeriod"/>
            </a:pPr>
            <a:r>
              <a:rPr lang="en-US" b="0" i="0" dirty="0">
                <a:solidFill>
                  <a:srgbClr val="111111"/>
                </a:solidFill>
                <a:effectLst/>
                <a:latin typeface="-apple-system"/>
              </a:rPr>
              <a:t>IHRM emphasizes cultural awareness and sensitivity.</a:t>
            </a:r>
          </a:p>
          <a:p>
            <a:pPr marL="742950" lvl="1" indent="-285750" algn="l">
              <a:buFont typeface="+mj-lt"/>
              <a:buAutoNum type="arabicPeriod"/>
            </a:pPr>
            <a:r>
              <a:rPr lang="en-US" b="0" i="0" dirty="0">
                <a:solidFill>
                  <a:srgbClr val="111111"/>
                </a:solidFill>
                <a:effectLst/>
                <a:latin typeface="-apple-system"/>
              </a:rPr>
              <a:t>Shell’s HR professionals learn to navigate cultural nuances, fostering better collaboration and understanding.</a:t>
            </a:r>
            <a:endParaRPr lang="en-US" dirty="0">
              <a:solidFill>
                <a:srgbClr val="111111"/>
              </a:solidFill>
              <a:latin typeface="-apple-system"/>
            </a:endParaRPr>
          </a:p>
          <a:p>
            <a:pPr marL="742950" lvl="1" indent="-285750" algn="l">
              <a:buFont typeface="+mj-lt"/>
              <a:buAutoNum type="arabicPeriod"/>
            </a:pPr>
            <a:endParaRPr lang="en-US" b="0" i="0" dirty="0">
              <a:solidFill>
                <a:srgbClr val="111111"/>
              </a:solidFill>
              <a:effectLst/>
              <a:latin typeface="-apple-system"/>
            </a:endParaRPr>
          </a:p>
          <a:p>
            <a:endParaRPr lang="en-HK" dirty="0"/>
          </a:p>
        </p:txBody>
      </p:sp>
      <p:sp>
        <p:nvSpPr>
          <p:cNvPr id="4" name="Footer Placeholder 3">
            <a:extLst>
              <a:ext uri="{FF2B5EF4-FFF2-40B4-BE49-F238E27FC236}">
                <a16:creationId xmlns:a16="http://schemas.microsoft.com/office/drawing/2014/main" id="{59439FF1-3B27-BD6C-C359-C616900C028C}"/>
              </a:ext>
            </a:extLst>
          </p:cNvPr>
          <p:cNvSpPr>
            <a:spLocks noGrp="1"/>
          </p:cNvSpPr>
          <p:nvPr>
            <p:ph type="ftr" sz="quarter" idx="11"/>
          </p:nvPr>
        </p:nvSpPr>
        <p:spPr/>
        <p:txBody>
          <a:bodyPr/>
          <a:lstStyle/>
          <a:p>
            <a:r>
              <a:rPr lang="en-HK" dirty="0"/>
              <a:t>8</a:t>
            </a:r>
          </a:p>
        </p:txBody>
      </p:sp>
    </p:spTree>
    <p:extLst>
      <p:ext uri="{BB962C8B-B14F-4D97-AF65-F5344CB8AC3E}">
        <p14:creationId xmlns:p14="http://schemas.microsoft.com/office/powerpoint/2010/main" val="3155368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B4CC4-2266-C4FF-94E1-42A7D6E00914}"/>
              </a:ext>
            </a:extLst>
          </p:cNvPr>
          <p:cNvSpPr>
            <a:spLocks noGrp="1"/>
          </p:cNvSpPr>
          <p:nvPr>
            <p:ph type="title"/>
          </p:nvPr>
        </p:nvSpPr>
        <p:spPr/>
        <p:txBody>
          <a:bodyPr>
            <a:noAutofit/>
          </a:bodyPr>
          <a:lstStyle/>
          <a:p>
            <a:br>
              <a:rPr lang="en-US" sz="3200" b="1" dirty="0">
                <a:solidFill>
                  <a:srgbClr val="111111"/>
                </a:solidFill>
                <a:latin typeface="-apple-system"/>
              </a:rPr>
            </a:br>
            <a:r>
              <a:rPr lang="en-US" sz="3200" b="1" dirty="0">
                <a:solidFill>
                  <a:srgbClr val="111111"/>
                </a:solidFill>
                <a:latin typeface="-apple-system"/>
              </a:rPr>
              <a:t>B</a:t>
            </a:r>
            <a:r>
              <a:rPr lang="en-US" sz="3200" b="1" i="0" dirty="0">
                <a:solidFill>
                  <a:srgbClr val="111111"/>
                </a:solidFill>
                <a:effectLst/>
                <a:latin typeface="-apple-system"/>
              </a:rPr>
              <a:t>enefits of International Human Resource Management (IHRM)</a:t>
            </a:r>
            <a:r>
              <a:rPr lang="en-US" sz="3200" b="0" i="0" dirty="0">
                <a:solidFill>
                  <a:srgbClr val="111111"/>
                </a:solidFill>
                <a:effectLst/>
                <a:latin typeface="-apple-system"/>
              </a:rPr>
              <a:t> </a:t>
            </a:r>
            <a:r>
              <a:rPr lang="en-US" sz="3200" b="1" i="0" dirty="0">
                <a:solidFill>
                  <a:srgbClr val="111111"/>
                </a:solidFill>
                <a:effectLst/>
                <a:latin typeface="-apple-system"/>
              </a:rPr>
              <a:t>Transformation(Cont.):</a:t>
            </a:r>
            <a:br>
              <a:rPr lang="en-US" sz="3200" b="0" i="0" dirty="0">
                <a:solidFill>
                  <a:srgbClr val="111111"/>
                </a:solidFill>
                <a:effectLst/>
                <a:latin typeface="-apple-system"/>
              </a:rPr>
            </a:br>
            <a:endParaRPr lang="en-HK" sz="3200" dirty="0"/>
          </a:p>
        </p:txBody>
      </p:sp>
      <p:sp>
        <p:nvSpPr>
          <p:cNvPr id="3" name="Content Placeholder 2">
            <a:extLst>
              <a:ext uri="{FF2B5EF4-FFF2-40B4-BE49-F238E27FC236}">
                <a16:creationId xmlns:a16="http://schemas.microsoft.com/office/drawing/2014/main" id="{605CAEA2-42B8-D8EA-56CF-CD73B3ECF569}"/>
              </a:ext>
            </a:extLst>
          </p:cNvPr>
          <p:cNvSpPr>
            <a:spLocks noGrp="1"/>
          </p:cNvSpPr>
          <p:nvPr>
            <p:ph idx="1"/>
          </p:nvPr>
        </p:nvSpPr>
        <p:spPr>
          <a:xfrm>
            <a:off x="838200" y="1825625"/>
            <a:ext cx="10515600" cy="4667250"/>
          </a:xfrm>
        </p:spPr>
        <p:txBody>
          <a:bodyPr>
            <a:normAutofit fontScale="92500"/>
          </a:bodyPr>
          <a:lstStyle/>
          <a:p>
            <a:pPr marL="0" indent="0" algn="l">
              <a:buNone/>
            </a:pPr>
            <a:r>
              <a:rPr lang="en-US" b="1" i="0" dirty="0">
                <a:solidFill>
                  <a:srgbClr val="111111"/>
                </a:solidFill>
                <a:effectLst/>
                <a:latin typeface="-apple-system"/>
              </a:rPr>
              <a:t>4. Market Intelligence and Expansion</a:t>
            </a:r>
            <a:endParaRPr lang="en-US" b="0" i="0" dirty="0">
              <a:solidFill>
                <a:srgbClr val="111111"/>
              </a:solidFill>
              <a:effectLst/>
              <a:latin typeface="-apple-system"/>
            </a:endParaRPr>
          </a:p>
          <a:p>
            <a:pPr marL="742950" lvl="1" indent="-285750" algn="l">
              <a:buFont typeface="+mj-lt"/>
              <a:buAutoNum type="arabicPeriod"/>
            </a:pPr>
            <a:r>
              <a:rPr lang="en-US" b="0" i="0" dirty="0">
                <a:solidFill>
                  <a:srgbClr val="111111"/>
                </a:solidFill>
                <a:effectLst/>
                <a:latin typeface="-apple-system"/>
              </a:rPr>
              <a:t>IHRM involves having people on the ground to gather market intelligence.</a:t>
            </a:r>
          </a:p>
          <a:p>
            <a:pPr marL="742950" lvl="1" indent="-285750" algn="l">
              <a:buFont typeface="+mj-lt"/>
              <a:buAutoNum type="arabicPeriod"/>
            </a:pPr>
            <a:r>
              <a:rPr lang="en-US" b="0" i="0" dirty="0">
                <a:solidFill>
                  <a:srgbClr val="111111"/>
                </a:solidFill>
                <a:effectLst/>
                <a:latin typeface="-apple-system"/>
              </a:rPr>
              <a:t>It facilitates the smooth establishment of new branches in different countries, aligned with Shell’s ethos and processes.</a:t>
            </a:r>
          </a:p>
          <a:p>
            <a:pPr marL="0" indent="0" algn="l">
              <a:buNone/>
            </a:pPr>
            <a:r>
              <a:rPr lang="en-US" b="1" i="0" dirty="0">
                <a:solidFill>
                  <a:srgbClr val="111111"/>
                </a:solidFill>
                <a:effectLst/>
                <a:latin typeface="-apple-system"/>
              </a:rPr>
              <a:t>5. Technical Knowledge Transfer</a:t>
            </a:r>
            <a:endParaRPr lang="en-US" b="0" i="0" dirty="0">
              <a:solidFill>
                <a:srgbClr val="111111"/>
              </a:solidFill>
              <a:effectLst/>
              <a:latin typeface="-apple-system"/>
            </a:endParaRPr>
          </a:p>
          <a:p>
            <a:pPr marL="742950" lvl="1" indent="-285750" algn="l">
              <a:buFont typeface="+mj-lt"/>
              <a:buAutoNum type="arabicPeriod"/>
            </a:pPr>
            <a:r>
              <a:rPr lang="en-US" b="0" i="0" dirty="0">
                <a:solidFill>
                  <a:srgbClr val="111111"/>
                </a:solidFill>
                <a:effectLst/>
                <a:latin typeface="-apple-system"/>
              </a:rPr>
              <a:t>When Shell expands internationally, IHRM ensures the transfer of essential technical know-how.</a:t>
            </a:r>
          </a:p>
          <a:p>
            <a:pPr marL="742950" lvl="1" indent="-285750" algn="l">
              <a:buFont typeface="+mj-lt"/>
              <a:buAutoNum type="arabicPeriod"/>
            </a:pPr>
            <a:r>
              <a:rPr lang="en-US" b="0" i="0" dirty="0">
                <a:solidFill>
                  <a:srgbClr val="111111"/>
                </a:solidFill>
                <a:effectLst/>
                <a:latin typeface="-apple-system"/>
              </a:rPr>
              <a:t>This knowledge exchange enhances operational efficiency and innovation.</a:t>
            </a:r>
          </a:p>
          <a:p>
            <a:pPr marL="0" indent="0" algn="l">
              <a:buNone/>
            </a:pPr>
            <a:r>
              <a:rPr lang="en-US" b="1" i="0" dirty="0">
                <a:solidFill>
                  <a:srgbClr val="111111"/>
                </a:solidFill>
                <a:effectLst/>
                <a:latin typeface="-apple-system"/>
              </a:rPr>
              <a:t>6. Development Opportunities for Staff</a:t>
            </a:r>
            <a:endParaRPr lang="en-US" b="0" i="0" dirty="0">
              <a:solidFill>
                <a:srgbClr val="111111"/>
              </a:solidFill>
              <a:effectLst/>
              <a:latin typeface="-apple-system"/>
            </a:endParaRPr>
          </a:p>
          <a:p>
            <a:pPr marL="742950" lvl="1" indent="-285750" algn="l">
              <a:buFont typeface="+mj-lt"/>
              <a:buAutoNum type="arabicPeriod"/>
            </a:pPr>
            <a:r>
              <a:rPr lang="en-US" b="0" i="0" dirty="0">
                <a:solidFill>
                  <a:srgbClr val="111111"/>
                </a:solidFill>
                <a:effectLst/>
                <a:latin typeface="-apple-system"/>
              </a:rPr>
              <a:t>IHRM provides staff with international assignments, broadening their horizons.</a:t>
            </a:r>
          </a:p>
          <a:p>
            <a:pPr marL="742950" lvl="1" indent="-285750" algn="l">
              <a:buFont typeface="+mj-lt"/>
              <a:buAutoNum type="arabicPeriod"/>
            </a:pPr>
            <a:r>
              <a:rPr lang="en-US" dirty="0">
                <a:latin typeface="-apple-system"/>
              </a:rPr>
              <a:t>Exposure to diverse work environments enhances their skills and perspectives</a:t>
            </a:r>
            <a:endParaRPr lang="en-US" b="0" i="0" dirty="0">
              <a:effectLst/>
              <a:latin typeface="-apple-system"/>
            </a:endParaRPr>
          </a:p>
          <a:p>
            <a:endParaRPr lang="en-HK" dirty="0"/>
          </a:p>
        </p:txBody>
      </p:sp>
      <p:sp>
        <p:nvSpPr>
          <p:cNvPr id="4" name="Footer Placeholder 3">
            <a:extLst>
              <a:ext uri="{FF2B5EF4-FFF2-40B4-BE49-F238E27FC236}">
                <a16:creationId xmlns:a16="http://schemas.microsoft.com/office/drawing/2014/main" id="{A9AD3BCC-DFFA-74E8-CE8F-F78F2AA243B3}"/>
              </a:ext>
            </a:extLst>
          </p:cNvPr>
          <p:cNvSpPr>
            <a:spLocks noGrp="1"/>
          </p:cNvSpPr>
          <p:nvPr>
            <p:ph type="ftr" sz="quarter" idx="11"/>
          </p:nvPr>
        </p:nvSpPr>
        <p:spPr/>
        <p:txBody>
          <a:bodyPr/>
          <a:lstStyle/>
          <a:p>
            <a:r>
              <a:rPr lang="en-HK" dirty="0"/>
              <a:t>9</a:t>
            </a:r>
          </a:p>
        </p:txBody>
      </p:sp>
    </p:spTree>
    <p:extLst>
      <p:ext uri="{BB962C8B-B14F-4D97-AF65-F5344CB8AC3E}">
        <p14:creationId xmlns:p14="http://schemas.microsoft.com/office/powerpoint/2010/main" val="1094559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E58432-DAA7-6660-95E4-8E3D3ACDB0D1}"/>
              </a:ext>
            </a:extLst>
          </p:cNvPr>
          <p:cNvSpPr>
            <a:spLocks noGrp="1"/>
          </p:cNvSpPr>
          <p:nvPr>
            <p:ph idx="1"/>
          </p:nvPr>
        </p:nvSpPr>
        <p:spPr>
          <a:xfrm>
            <a:off x="838200" y="812800"/>
            <a:ext cx="10515600" cy="5634182"/>
          </a:xfrm>
        </p:spPr>
        <p:txBody>
          <a:bodyPr>
            <a:normAutofit fontScale="32500" lnSpcReduction="20000"/>
          </a:bodyPr>
          <a:lstStyle/>
          <a:p>
            <a:pPr marL="0" indent="0" algn="l">
              <a:buNone/>
            </a:pPr>
            <a:r>
              <a:rPr lang="en-US" sz="4500" b="1" i="0" dirty="0">
                <a:solidFill>
                  <a:srgbClr val="111111"/>
                </a:solidFill>
                <a:effectLst/>
                <a:latin typeface="var(--font-headers)"/>
              </a:rPr>
              <a:t>Shell</a:t>
            </a:r>
            <a:r>
              <a:rPr lang="en-US" sz="4500" b="0" i="0" dirty="0">
                <a:solidFill>
                  <a:srgbClr val="111111"/>
                </a:solidFill>
                <a:effectLst/>
                <a:latin typeface="var(--font-headers)"/>
              </a:rPr>
              <a:t> has been actively embracing </a:t>
            </a:r>
            <a:r>
              <a:rPr lang="en-US" sz="4500" b="1" i="0" dirty="0">
                <a:solidFill>
                  <a:srgbClr val="111111"/>
                </a:solidFill>
                <a:effectLst/>
                <a:latin typeface="var(--font-headers)"/>
              </a:rPr>
              <a:t>artificial intelligence (AI)</a:t>
            </a:r>
            <a:r>
              <a:rPr lang="en-US" sz="4500" b="0" i="0" dirty="0">
                <a:solidFill>
                  <a:srgbClr val="111111"/>
                </a:solidFill>
                <a:effectLst/>
                <a:latin typeface="var(--font-headers)"/>
              </a:rPr>
              <a:t> across various domains. Let’s explore how AI is making an impact:</a:t>
            </a:r>
          </a:p>
          <a:p>
            <a:pPr algn="l"/>
            <a:endParaRPr lang="en-US" sz="4500" dirty="0">
              <a:solidFill>
                <a:srgbClr val="111111"/>
              </a:solidFill>
              <a:latin typeface="var(--font-headers)"/>
            </a:endParaRPr>
          </a:p>
          <a:p>
            <a:pPr algn="l"/>
            <a:r>
              <a:rPr lang="en-US" sz="4500" b="1" i="0" dirty="0">
                <a:effectLst/>
                <a:latin typeface="var(--font-headers)"/>
              </a:rPr>
              <a:t>Artificial intelligence (AI)</a:t>
            </a:r>
            <a:r>
              <a:rPr lang="en-US" sz="4500" b="0" i="0" dirty="0">
                <a:effectLst/>
                <a:latin typeface="var(--font-headers)"/>
              </a:rPr>
              <a:t> refers to the </a:t>
            </a:r>
            <a:r>
              <a:rPr lang="en-US" sz="4500" b="1" i="0" dirty="0">
                <a:effectLst/>
                <a:latin typeface="var(--font-headers)"/>
              </a:rPr>
              <a:t>intelligence of machines or software</a:t>
            </a:r>
            <a:r>
              <a:rPr lang="en-US" sz="4500" b="0" i="0" dirty="0">
                <a:effectLst/>
                <a:latin typeface="var(--font-headers)"/>
              </a:rPr>
              <a:t>, distinct from human or animal intelligence. </a:t>
            </a:r>
            <a:r>
              <a:rPr lang="en-US" sz="4500" dirty="0">
                <a:latin typeface="var(--font-headers)"/>
              </a:rPr>
              <a:t>In the realm of computer science, AI involves developing and studying intelligent machines capable of reasoning, discovering meaning, generalizing, and learning from past experience </a:t>
            </a:r>
            <a:r>
              <a:rPr lang="en-US" sz="4500" dirty="0" err="1">
                <a:latin typeface="var(--font-headers)"/>
              </a:rPr>
              <a:t>sAI</a:t>
            </a:r>
            <a:r>
              <a:rPr lang="en-US" sz="4500" dirty="0">
                <a:latin typeface="var(--font-headers)"/>
              </a:rPr>
              <a:t> essentially makes it possible for computers or robots under computer control to carry out jobs normally performed by intelligent individuals. While we’re not quite at the level of full human flexibility, AI has made significant strides in specific domains, from medical diagnosis to voice recognition and chatbots</a:t>
            </a:r>
            <a:endParaRPr lang="en-US" sz="4500" b="0" i="0" dirty="0">
              <a:effectLst/>
              <a:latin typeface="var(--font-headers)"/>
            </a:endParaRPr>
          </a:p>
          <a:p>
            <a:pPr algn="l">
              <a:buFont typeface="+mj-lt"/>
              <a:buAutoNum type="arabicPeriod"/>
            </a:pPr>
            <a:r>
              <a:rPr lang="en-US" sz="4500" b="1" i="0" dirty="0">
                <a:solidFill>
                  <a:srgbClr val="111111"/>
                </a:solidFill>
                <a:effectLst/>
                <a:latin typeface="var(--font-headers)"/>
              </a:rPr>
              <a:t>AI Applications at Shell</a:t>
            </a:r>
            <a:r>
              <a:rPr lang="en-US" sz="4500" b="0" i="0" dirty="0">
                <a:solidFill>
                  <a:srgbClr val="111111"/>
                </a:solidFill>
                <a:effectLst/>
                <a:latin typeface="var(--font-headers)"/>
              </a:rPr>
              <a:t>:</a:t>
            </a:r>
          </a:p>
          <a:p>
            <a:pPr marL="742950" lvl="1" indent="-285750" algn="l">
              <a:buFont typeface="+mj-lt"/>
              <a:buAutoNum type="arabicPeriod"/>
            </a:pPr>
            <a:r>
              <a:rPr lang="en-US" sz="4500" b="1" i="0" dirty="0">
                <a:solidFill>
                  <a:srgbClr val="111111"/>
                </a:solidFill>
                <a:effectLst/>
                <a:latin typeface="var(--font-headers)"/>
              </a:rPr>
              <a:t>Machine Learning</a:t>
            </a:r>
            <a:r>
              <a:rPr lang="en-US" sz="4500" b="0" i="0" dirty="0">
                <a:solidFill>
                  <a:srgbClr val="111111"/>
                </a:solidFill>
                <a:effectLst/>
                <a:latin typeface="var(--font-headers)"/>
              </a:rPr>
              <a:t>: Shell leverages machine learning to analyze data and extract valuable insights. From predictive maintenance to optimizing drilling operations, AI-driven algorithms enhance efficiency.</a:t>
            </a:r>
          </a:p>
          <a:p>
            <a:pPr marL="742950" lvl="1" indent="-285750">
              <a:buFont typeface="+mj-lt"/>
              <a:buAutoNum type="arabicPeriod"/>
            </a:pPr>
            <a:r>
              <a:rPr lang="en-US" sz="4500" b="1" i="0" dirty="0">
                <a:solidFill>
                  <a:srgbClr val="111111"/>
                </a:solidFill>
                <a:effectLst/>
                <a:latin typeface="var(--font-headers)"/>
              </a:rPr>
              <a:t>Computer Vision and IoT(Internet of Things) </a:t>
            </a:r>
            <a:r>
              <a:rPr lang="en-US" sz="4500" b="0" i="0" dirty="0">
                <a:solidFill>
                  <a:srgbClr val="111111"/>
                </a:solidFill>
                <a:effectLst/>
                <a:latin typeface="var(--font-headers)"/>
              </a:rPr>
              <a:t>: </a:t>
            </a:r>
            <a:r>
              <a:rPr lang="en-US" sz="4900" b="0" i="0" dirty="0">
                <a:solidFill>
                  <a:srgbClr val="111111"/>
                </a:solidFill>
                <a:effectLst/>
              </a:rPr>
              <a:t>Shell uses computer vision techniques for tasks like monitoring equipment health and assessing safety compliance. IoT encompasses electronics, communication, and computer science engineering.</a:t>
            </a:r>
            <a:endParaRPr lang="en-US" sz="4500" b="0" i="0" dirty="0">
              <a:solidFill>
                <a:srgbClr val="111111"/>
              </a:solidFill>
              <a:effectLst/>
              <a:latin typeface="var(--font-headers)"/>
            </a:endParaRPr>
          </a:p>
          <a:p>
            <a:pPr marL="742950" lvl="1" indent="-285750" algn="l">
              <a:buFont typeface="+mj-lt"/>
              <a:buAutoNum type="arabicPeriod"/>
            </a:pPr>
            <a:r>
              <a:rPr lang="en-US" sz="4500" b="1" i="0" dirty="0">
                <a:solidFill>
                  <a:srgbClr val="111111"/>
                </a:solidFill>
                <a:effectLst/>
                <a:latin typeface="var(--font-headers)"/>
              </a:rPr>
              <a:t>Virtual Assistants</a:t>
            </a:r>
            <a:r>
              <a:rPr lang="en-US" sz="4500" b="0" i="0" dirty="0">
                <a:solidFill>
                  <a:srgbClr val="111111"/>
                </a:solidFill>
                <a:effectLst/>
                <a:latin typeface="var(--font-headers)"/>
              </a:rPr>
              <a:t>: AI-powered virtual assistants assist employees and users, improving communication and providing quick answers.</a:t>
            </a:r>
          </a:p>
          <a:p>
            <a:pPr marL="742950" lvl="1" indent="-285750" algn="l">
              <a:buFont typeface="+mj-lt"/>
              <a:buAutoNum type="arabicPeriod"/>
            </a:pPr>
            <a:r>
              <a:rPr lang="en-US" sz="4500" b="1" i="0" dirty="0">
                <a:solidFill>
                  <a:srgbClr val="111111"/>
                </a:solidFill>
                <a:effectLst/>
                <a:latin typeface="var(--font-headers)"/>
              </a:rPr>
              <a:t>Autonomous Vehicles and Robotics</a:t>
            </a:r>
            <a:r>
              <a:rPr lang="en-US" sz="4500" b="0" i="0" dirty="0">
                <a:solidFill>
                  <a:srgbClr val="111111"/>
                </a:solidFill>
                <a:effectLst/>
                <a:latin typeface="var(--font-headers)"/>
              </a:rPr>
              <a:t>: Shell explores AI applications in autonomous vehicles and robotics, enhancing safety and operational efficiency.</a:t>
            </a:r>
          </a:p>
          <a:p>
            <a:pPr marL="742950" lvl="1" indent="-285750">
              <a:buFont typeface="+mj-lt"/>
              <a:buAutoNum type="arabicPeriod"/>
            </a:pPr>
            <a:r>
              <a:rPr lang="en-US" sz="4600" b="1" dirty="0">
                <a:latin typeface="var(--font-headers)"/>
              </a:rPr>
              <a:t>Cloud Computing </a:t>
            </a:r>
            <a:r>
              <a:rPr lang="en-HK" sz="4600" dirty="0">
                <a:latin typeface="var(--font-headers)"/>
              </a:rPr>
              <a:t>– Cloud-based technology can fill the communication gap between manager and staff.</a:t>
            </a:r>
          </a:p>
          <a:p>
            <a:pPr marL="742950" lvl="1" indent="-285750" algn="l">
              <a:buFont typeface="+mj-lt"/>
              <a:buAutoNum type="arabicPeriod"/>
            </a:pPr>
            <a:endParaRPr lang="en-US" sz="4500" b="0" i="0" dirty="0">
              <a:solidFill>
                <a:srgbClr val="111111"/>
              </a:solidFill>
              <a:effectLst/>
              <a:latin typeface="var(--font-headers)"/>
            </a:endParaRPr>
          </a:p>
          <a:p>
            <a:pPr algn="l">
              <a:buFont typeface="+mj-lt"/>
              <a:buAutoNum type="arabicPeriod"/>
            </a:pPr>
            <a:r>
              <a:rPr lang="en-US" sz="4500" b="1" i="0" dirty="0">
                <a:solidFill>
                  <a:srgbClr val="111111"/>
                </a:solidFill>
                <a:effectLst/>
                <a:latin typeface="var(--font-headers)"/>
              </a:rPr>
              <a:t>Global HR Transformation</a:t>
            </a:r>
            <a:r>
              <a:rPr lang="en-US" sz="4500" b="0" i="0" dirty="0">
                <a:solidFill>
                  <a:srgbClr val="111111"/>
                </a:solidFill>
                <a:effectLst/>
                <a:latin typeface="var(--font-headers)"/>
              </a:rPr>
              <a:t>:</a:t>
            </a:r>
          </a:p>
          <a:p>
            <a:pPr marL="742950" lvl="1" indent="-285750" algn="l">
              <a:buFont typeface="+mj-lt"/>
              <a:buAutoNum type="arabicPeriod"/>
            </a:pPr>
            <a:r>
              <a:rPr lang="en-US" sz="4500" b="0" i="0" dirty="0">
                <a:solidFill>
                  <a:srgbClr val="111111"/>
                </a:solidFill>
                <a:effectLst/>
                <a:latin typeface="var(--font-headers)"/>
              </a:rPr>
              <a:t>Shell’s </a:t>
            </a:r>
            <a:r>
              <a:rPr lang="en-US" sz="4500" b="1" i="0" dirty="0">
                <a:solidFill>
                  <a:srgbClr val="111111"/>
                </a:solidFill>
                <a:effectLst/>
                <a:latin typeface="var(--font-headers)"/>
              </a:rPr>
              <a:t>HR transformation</a:t>
            </a:r>
            <a:r>
              <a:rPr lang="en-US" sz="4500" b="0" i="0" dirty="0">
                <a:solidFill>
                  <a:srgbClr val="111111"/>
                </a:solidFill>
                <a:effectLst/>
                <a:latin typeface="var(--font-headers)"/>
              </a:rPr>
              <a:t> is one of the largest in the past two decades.</a:t>
            </a:r>
          </a:p>
          <a:p>
            <a:pPr marL="742950" lvl="1" indent="-285750" algn="l">
              <a:buFont typeface="+mj-lt"/>
              <a:buAutoNum type="arabicPeriod"/>
            </a:pPr>
            <a:r>
              <a:rPr lang="en-US" sz="4500" b="0" i="0" dirty="0">
                <a:solidFill>
                  <a:srgbClr val="111111"/>
                </a:solidFill>
                <a:effectLst/>
                <a:latin typeface="var(--font-headers)"/>
              </a:rPr>
              <a:t>It involves </a:t>
            </a:r>
            <a:r>
              <a:rPr lang="en-US" sz="4500" b="1" i="0" dirty="0">
                <a:solidFill>
                  <a:srgbClr val="111111"/>
                </a:solidFill>
                <a:effectLst/>
                <a:latin typeface="var(--font-headers)"/>
              </a:rPr>
              <a:t>1300 HR operations professionals</a:t>
            </a:r>
            <a:r>
              <a:rPr lang="en-US" sz="4500" b="0" i="0" dirty="0">
                <a:solidFill>
                  <a:srgbClr val="111111"/>
                </a:solidFill>
                <a:effectLst/>
                <a:latin typeface="var(--font-headers)"/>
              </a:rPr>
              <a:t> across different locations, supporting employees and managers globally.</a:t>
            </a:r>
          </a:p>
          <a:p>
            <a:pPr marL="742950" lvl="1" indent="-285750" algn="l">
              <a:buFont typeface="+mj-lt"/>
              <a:buAutoNum type="arabicPeriod"/>
            </a:pPr>
            <a:r>
              <a:rPr lang="en-US" sz="4500" dirty="0">
                <a:latin typeface="var(--font-headers)"/>
              </a:rPr>
              <a:t>The transformation aims to enhance user experience, reduce costs, and align with business objectives</a:t>
            </a:r>
            <a:r>
              <a:rPr lang="en-US" sz="4500" b="0" i="0" dirty="0">
                <a:effectLst/>
                <a:latin typeface="var(--font-headers)"/>
              </a:rPr>
              <a:t>.</a:t>
            </a:r>
          </a:p>
          <a:p>
            <a:endParaRPr lang="en-HK" dirty="0"/>
          </a:p>
        </p:txBody>
      </p:sp>
      <p:sp>
        <p:nvSpPr>
          <p:cNvPr id="4" name="Footer Placeholder 3">
            <a:extLst>
              <a:ext uri="{FF2B5EF4-FFF2-40B4-BE49-F238E27FC236}">
                <a16:creationId xmlns:a16="http://schemas.microsoft.com/office/drawing/2014/main" id="{96C8564F-362B-45F1-2E07-FDEBFAA3A8BE}"/>
              </a:ext>
            </a:extLst>
          </p:cNvPr>
          <p:cNvSpPr>
            <a:spLocks noGrp="1"/>
          </p:cNvSpPr>
          <p:nvPr>
            <p:ph type="ftr" sz="quarter" idx="11"/>
          </p:nvPr>
        </p:nvSpPr>
        <p:spPr/>
        <p:txBody>
          <a:bodyPr/>
          <a:lstStyle/>
          <a:p>
            <a:r>
              <a:rPr lang="en-HK" dirty="0"/>
              <a:t>10</a:t>
            </a:r>
          </a:p>
        </p:txBody>
      </p:sp>
    </p:spTree>
    <p:extLst>
      <p:ext uri="{BB962C8B-B14F-4D97-AF65-F5344CB8AC3E}">
        <p14:creationId xmlns:p14="http://schemas.microsoft.com/office/powerpoint/2010/main" val="3352011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E101B-A385-BDA2-57BB-ED6281B72AA9}"/>
              </a:ext>
            </a:extLst>
          </p:cNvPr>
          <p:cNvSpPr>
            <a:spLocks noGrp="1"/>
          </p:cNvSpPr>
          <p:nvPr>
            <p:ph type="title"/>
          </p:nvPr>
        </p:nvSpPr>
        <p:spPr/>
        <p:txBody>
          <a:bodyPr/>
          <a:lstStyle/>
          <a:p>
            <a:r>
              <a:rPr lang="en-US" b="1" dirty="0"/>
              <a:t>COVID-19's effects on Shell's operations</a:t>
            </a:r>
            <a:endParaRPr lang="en-HK" b="1" dirty="0"/>
          </a:p>
        </p:txBody>
      </p:sp>
      <p:sp>
        <p:nvSpPr>
          <p:cNvPr id="3" name="Content Placeholder 2">
            <a:extLst>
              <a:ext uri="{FF2B5EF4-FFF2-40B4-BE49-F238E27FC236}">
                <a16:creationId xmlns:a16="http://schemas.microsoft.com/office/drawing/2014/main" id="{6D9A6B3B-A0D5-542D-DF8A-FB3E1B30B8A2}"/>
              </a:ext>
            </a:extLst>
          </p:cNvPr>
          <p:cNvSpPr>
            <a:spLocks noGrp="1"/>
          </p:cNvSpPr>
          <p:nvPr>
            <p:ph idx="1"/>
          </p:nvPr>
        </p:nvSpPr>
        <p:spPr/>
        <p:txBody>
          <a:bodyPr>
            <a:normAutofit/>
          </a:bodyPr>
          <a:lstStyle/>
          <a:p>
            <a:pPr algn="l">
              <a:buFont typeface="Arial" panose="020B0604020202020204" pitchFamily="34" charset="0"/>
              <a:buChar char="•"/>
            </a:pPr>
            <a:r>
              <a:rPr lang="en-US" b="1" i="0" dirty="0">
                <a:solidFill>
                  <a:srgbClr val="0000FF"/>
                </a:solidFill>
                <a:effectLst/>
                <a:latin typeface="Trade Gothic W01"/>
              </a:rPr>
              <a:t>Give workers access to technology so they can be productive from home. </a:t>
            </a:r>
            <a:r>
              <a:rPr lang="en-US" b="0" i="0" dirty="0">
                <a:solidFill>
                  <a:srgbClr val="181818"/>
                </a:solidFill>
                <a:effectLst/>
                <a:latin typeface="Trade Gothic W01"/>
              </a:rPr>
              <a:t>Shell has made technological investments to support 70,000 people's daily remote work [3]. Having a software platform for video conferences has been essential to keeping the operations running smoothly. </a:t>
            </a:r>
          </a:p>
          <a:p>
            <a:pPr algn="l">
              <a:buFont typeface="Arial" panose="020B0604020202020204" pitchFamily="34" charset="0"/>
              <a:buChar char="•"/>
            </a:pPr>
            <a:r>
              <a:rPr lang="en-US" b="1" i="0" dirty="0">
                <a:solidFill>
                  <a:srgbClr val="0000FF"/>
                </a:solidFill>
                <a:effectLst/>
                <a:latin typeface="Trade Gothic W01"/>
              </a:rPr>
              <a:t>Boost traditional business efficiency.</a:t>
            </a:r>
            <a:r>
              <a:rPr lang="en-US" b="0" i="0" dirty="0">
                <a:solidFill>
                  <a:srgbClr val="181818"/>
                </a:solidFill>
                <a:effectLst/>
                <a:latin typeface="Trade Gothic W01"/>
              </a:rPr>
              <a:t> Since the economic shock has decreased demand for oil, increasing business efficiency is essential to increasing the company's net profitability.</a:t>
            </a:r>
            <a:endParaRPr lang="en-HK" dirty="0"/>
          </a:p>
        </p:txBody>
      </p:sp>
      <p:sp>
        <p:nvSpPr>
          <p:cNvPr id="4" name="Footer Placeholder 3">
            <a:extLst>
              <a:ext uri="{FF2B5EF4-FFF2-40B4-BE49-F238E27FC236}">
                <a16:creationId xmlns:a16="http://schemas.microsoft.com/office/drawing/2014/main" id="{B93B011E-80C1-A931-8E7E-82FABF1D662C}"/>
              </a:ext>
            </a:extLst>
          </p:cNvPr>
          <p:cNvSpPr>
            <a:spLocks noGrp="1"/>
          </p:cNvSpPr>
          <p:nvPr>
            <p:ph type="ftr" sz="quarter" idx="11"/>
          </p:nvPr>
        </p:nvSpPr>
        <p:spPr/>
        <p:txBody>
          <a:bodyPr/>
          <a:lstStyle/>
          <a:p>
            <a:r>
              <a:rPr lang="en-HK" dirty="0"/>
              <a:t>11</a:t>
            </a:r>
          </a:p>
        </p:txBody>
      </p:sp>
    </p:spTree>
    <p:extLst>
      <p:ext uri="{BB962C8B-B14F-4D97-AF65-F5344CB8AC3E}">
        <p14:creationId xmlns:p14="http://schemas.microsoft.com/office/powerpoint/2010/main" val="3565590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itle 1">
            <a:extLst>
              <a:ext uri="{FF2B5EF4-FFF2-40B4-BE49-F238E27FC236}">
                <a16:creationId xmlns:a16="http://schemas.microsoft.com/office/drawing/2014/main" id="{5B425600-86FA-0B77-7034-F25AB78C108A}"/>
              </a:ext>
            </a:extLst>
          </p:cNvPr>
          <p:cNvSpPr>
            <a:spLocks noGrp="1"/>
          </p:cNvSpPr>
          <p:nvPr>
            <p:ph type="title"/>
          </p:nvPr>
        </p:nvSpPr>
        <p:spPr>
          <a:xfrm>
            <a:off x="838200" y="365125"/>
            <a:ext cx="10515600" cy="955675"/>
          </a:xfrm>
          <a:ln>
            <a:noFill/>
          </a:ln>
        </p:spPr>
        <p:txBody>
          <a:bodyPr>
            <a:normAutofit/>
          </a:bodyPr>
          <a:lstStyle/>
          <a:p>
            <a:r>
              <a:rPr lang="en-US" sz="2600" b="1" i="1" dirty="0">
                <a:solidFill>
                  <a:srgbClr val="0000FF"/>
                </a:solidFill>
                <a:effectLst/>
                <a:latin typeface="Calibri" panose="020F0502020204030204" pitchFamily="34" charset="0"/>
                <a:cs typeface="Calibri" panose="020F0502020204030204" pitchFamily="34" charset="0"/>
              </a:rPr>
              <a:t>Conclusion</a:t>
            </a:r>
            <a:endParaRPr lang="en-HK" sz="2600" i="1" dirty="0">
              <a:solidFill>
                <a:srgbClr val="0000FF"/>
              </a:solidFill>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BEB0385E-7CBE-75EC-1EE5-5BC455084C54}"/>
              </a:ext>
            </a:extLst>
          </p:cNvPr>
          <p:cNvSpPr>
            <a:spLocks noGrp="1"/>
          </p:cNvSpPr>
          <p:nvPr>
            <p:ph idx="1"/>
          </p:nvPr>
        </p:nvSpPr>
        <p:spPr>
          <a:xfrm>
            <a:off x="838200" y="1219200"/>
            <a:ext cx="10515600" cy="4957763"/>
          </a:xfrm>
        </p:spPr>
        <p:txBody>
          <a:bodyPr>
            <a:normAutofit fontScale="92500" lnSpcReduction="20000"/>
          </a:bodyPr>
          <a:lstStyle/>
          <a:p>
            <a:pPr marL="0" indent="0" algn="l">
              <a:buNone/>
            </a:pPr>
            <a:r>
              <a:rPr lang="en-US" b="0" i="0" dirty="0">
                <a:solidFill>
                  <a:srgbClr val="111111"/>
                </a:solidFill>
                <a:effectLst/>
                <a:latin typeface="Calibri" panose="020F0502020204030204" pitchFamily="34" charset="0"/>
                <a:cs typeface="Calibri" panose="020F0502020204030204" pitchFamily="34" charset="0"/>
              </a:rPr>
              <a:t>The multinational energy corporation Shell has in fact started a global HR revolution. This noteworthy endeavor has produced a number of favorable results:</a:t>
            </a:r>
          </a:p>
          <a:p>
            <a:r>
              <a:rPr lang="en-US" dirty="0">
                <a:solidFill>
                  <a:srgbClr val="111111"/>
                </a:solidFill>
                <a:latin typeface="Calibri" panose="020F0502020204030204" pitchFamily="34" charset="0"/>
                <a:cs typeface="Calibri" panose="020F0502020204030204" pitchFamily="34" charset="0"/>
              </a:rPr>
              <a:t>Improved Employee and Line Manager Satisfaction</a:t>
            </a:r>
          </a:p>
          <a:p>
            <a:r>
              <a:rPr lang="en-US" i="0" dirty="0">
                <a:solidFill>
                  <a:srgbClr val="111111"/>
                </a:solidFill>
                <a:effectLst/>
                <a:latin typeface="Calibri" panose="020F0502020204030204" pitchFamily="34" charset="0"/>
                <a:cs typeface="Calibri" panose="020F0502020204030204" pitchFamily="34" charset="0"/>
              </a:rPr>
              <a:t>Cost Savings</a:t>
            </a:r>
          </a:p>
          <a:p>
            <a:r>
              <a:rPr lang="en-US" i="0" dirty="0">
                <a:solidFill>
                  <a:srgbClr val="111111"/>
                </a:solidFill>
                <a:effectLst/>
                <a:latin typeface="Calibri" panose="020F0502020204030204" pitchFamily="34" charset="0"/>
                <a:cs typeface="Calibri" panose="020F0502020204030204" pitchFamily="34" charset="0"/>
              </a:rPr>
              <a:t>Business Impact</a:t>
            </a:r>
          </a:p>
          <a:p>
            <a:r>
              <a:rPr lang="en-US" i="0" dirty="0">
                <a:solidFill>
                  <a:srgbClr val="111111"/>
                </a:solidFill>
                <a:effectLst/>
                <a:latin typeface="Calibri" panose="020F0502020204030204" pitchFamily="34" charset="0"/>
                <a:cs typeface="Calibri" panose="020F0502020204030204" pitchFamily="34" charset="0"/>
              </a:rPr>
              <a:t>Key Enabler</a:t>
            </a:r>
          </a:p>
          <a:p>
            <a:pPr marL="0" indent="0" algn="l">
              <a:buNone/>
            </a:pPr>
            <a:endParaRPr lang="en-US" b="1" i="0" dirty="0">
              <a:solidFill>
                <a:srgbClr val="111111"/>
              </a:solidFill>
              <a:effectLst/>
              <a:latin typeface="Calibri" panose="020F0502020204030204" pitchFamily="34" charset="0"/>
              <a:cs typeface="Calibri" panose="020F0502020204030204" pitchFamily="34" charset="0"/>
            </a:endParaRPr>
          </a:p>
          <a:p>
            <a:pPr marL="0" indent="0" algn="l">
              <a:buNone/>
            </a:pPr>
            <a:r>
              <a:rPr lang="en-US" b="1" i="1" dirty="0">
                <a:solidFill>
                  <a:srgbClr val="0000FF"/>
                </a:solidFill>
                <a:latin typeface="Calibri" panose="020F0502020204030204" pitchFamily="34" charset="0"/>
                <a:cs typeface="Calibri" panose="020F0502020204030204" pitchFamily="34" charset="0"/>
              </a:rPr>
              <a:t>Recommendations</a:t>
            </a:r>
            <a:endParaRPr lang="en-US" b="1" i="1" dirty="0">
              <a:solidFill>
                <a:srgbClr val="0000FF"/>
              </a:solidFill>
              <a:effectLst/>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Assessment of strategic plans and initiatives</a:t>
            </a:r>
          </a:p>
          <a:p>
            <a:r>
              <a:rPr lang="en-US" dirty="0">
                <a:latin typeface="Calibri" panose="020F0502020204030204" pitchFamily="34" charset="0"/>
                <a:cs typeface="Calibri" panose="020F0502020204030204" pitchFamily="34" charset="0"/>
              </a:rPr>
              <a:t>Enhance organization performance</a:t>
            </a:r>
          </a:p>
          <a:p>
            <a:r>
              <a:rPr lang="en-US" dirty="0">
                <a:latin typeface="Calibri" panose="020F0502020204030204" pitchFamily="34" charset="0"/>
                <a:cs typeface="Calibri" panose="020F0502020204030204" pitchFamily="34" charset="0"/>
              </a:rPr>
              <a:t>People management as opposed to aiming to achieve success primarily through financial and technological means </a:t>
            </a:r>
            <a:endParaRPr lang="en-HK" dirty="0">
              <a:latin typeface="Calibri" panose="020F0502020204030204" pitchFamily="34" charset="0"/>
              <a:cs typeface="Calibri" panose="020F0502020204030204" pitchFamily="34" charset="0"/>
            </a:endParaRPr>
          </a:p>
          <a:p>
            <a:pPr algn="l">
              <a:buFont typeface="+mj-lt"/>
              <a:buAutoNum type="arabicPeriod"/>
            </a:pPr>
            <a:endParaRPr lang="en-US" b="1" dirty="0">
              <a:solidFill>
                <a:srgbClr val="111111"/>
              </a:solidFill>
              <a:latin typeface="-apple-system"/>
            </a:endParaRPr>
          </a:p>
          <a:p>
            <a:pPr algn="l">
              <a:buFont typeface="+mj-lt"/>
              <a:buAutoNum type="arabicPeriod"/>
            </a:pPr>
            <a:endParaRPr lang="en-HK" dirty="0"/>
          </a:p>
        </p:txBody>
      </p:sp>
      <p:sp>
        <p:nvSpPr>
          <p:cNvPr id="4" name="Footer Placeholder 3">
            <a:extLst>
              <a:ext uri="{FF2B5EF4-FFF2-40B4-BE49-F238E27FC236}">
                <a16:creationId xmlns:a16="http://schemas.microsoft.com/office/drawing/2014/main" id="{2E174FC7-6A0B-AD6A-81D3-68BC003B3778}"/>
              </a:ext>
            </a:extLst>
          </p:cNvPr>
          <p:cNvSpPr>
            <a:spLocks noGrp="1"/>
          </p:cNvSpPr>
          <p:nvPr>
            <p:ph type="ftr" sz="quarter" idx="11"/>
          </p:nvPr>
        </p:nvSpPr>
        <p:spPr/>
        <p:txBody>
          <a:bodyPr/>
          <a:lstStyle/>
          <a:p>
            <a:r>
              <a:rPr lang="en-HK" dirty="0"/>
              <a:t>12</a:t>
            </a:r>
          </a:p>
        </p:txBody>
      </p:sp>
    </p:spTree>
    <p:extLst>
      <p:ext uri="{BB962C8B-B14F-4D97-AF65-F5344CB8AC3E}">
        <p14:creationId xmlns:p14="http://schemas.microsoft.com/office/powerpoint/2010/main" val="3762613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9DFD1-3E3A-3C25-481C-8236ED04F9C5}"/>
              </a:ext>
            </a:extLst>
          </p:cNvPr>
          <p:cNvSpPr>
            <a:spLocks noGrp="1"/>
          </p:cNvSpPr>
          <p:nvPr>
            <p:ph type="ctrTitle"/>
          </p:nvPr>
        </p:nvSpPr>
        <p:spPr>
          <a:xfrm>
            <a:off x="546970" y="545338"/>
            <a:ext cx="9144000" cy="1267804"/>
          </a:xfrm>
        </p:spPr>
        <p:txBody>
          <a:bodyPr>
            <a:normAutofit/>
          </a:bodyPr>
          <a:lstStyle/>
          <a:p>
            <a:r>
              <a:rPr lang="en-US" sz="2400" b="1" dirty="0">
                <a:latin typeface="Times New Roman" panose="02020603050405020304" pitchFamily="18" charset="0"/>
                <a:cs typeface="Times New Roman" panose="02020603050405020304" pitchFamily="18" charset="0"/>
              </a:rPr>
              <a:t>Trainee input on Shell: putting money into digital transformation to lessen COVID-19 effects</a:t>
            </a:r>
          </a:p>
        </p:txBody>
      </p:sp>
      <p:sp>
        <p:nvSpPr>
          <p:cNvPr id="3" name="Subtitle 2">
            <a:extLst>
              <a:ext uri="{FF2B5EF4-FFF2-40B4-BE49-F238E27FC236}">
                <a16:creationId xmlns:a16="http://schemas.microsoft.com/office/drawing/2014/main" id="{3165C026-B9EE-B449-6C30-6C1C61519B87}"/>
              </a:ext>
            </a:extLst>
          </p:cNvPr>
          <p:cNvSpPr>
            <a:spLocks noGrp="1"/>
          </p:cNvSpPr>
          <p:nvPr>
            <p:ph type="subTitle" idx="1"/>
          </p:nvPr>
        </p:nvSpPr>
        <p:spPr>
          <a:xfrm>
            <a:off x="759912" y="1813143"/>
            <a:ext cx="9144000" cy="2007296"/>
          </a:xfrm>
        </p:spPr>
        <p:txBody>
          <a:bodyPr>
            <a:normAutofit fontScale="92500"/>
          </a:bodyPr>
          <a:lstStyle/>
          <a:p>
            <a:r>
              <a:rPr lang="en-US" sz="1700" dirty="0">
                <a:latin typeface="Times New Roman" panose="02020603050405020304" pitchFamily="18" charset="0"/>
                <a:cs typeface="Times New Roman" panose="02020603050405020304" pitchFamily="18" charset="0"/>
              </a:rPr>
              <a:t>Great article- Shell is an agile organization. Your thoughts on both new/emergent business and old/traditional business were interesting to read. I agree that increasing technology integration and Al investments will boost the company's operational efficiencies, but how do you achieve so in an environment where oil prices are at an all-time low without driving up costs or putting employees' jobs at risk?</a:t>
            </a:r>
          </a:p>
          <a:p>
            <a:r>
              <a:rPr lang="en-US" sz="1700" kern="100" dirty="0">
                <a:effectLst/>
                <a:latin typeface="Times New Roman" panose="02020603050405020304" pitchFamily="18" charset="0"/>
                <a:ea typeface="Calibri" panose="020F0502020204030204" pitchFamily="34" charset="0"/>
                <a:cs typeface="Times New Roman" panose="02020603050405020304" pitchFamily="18" charset="0"/>
              </a:rPr>
              <a:t>Secondly, how is Shell thinking about employees who can work from home, and those who can't? Examples of those who cannot include pump attendants in the developing world, mechanics etc. What's the strategy for protecting employees who must go to work on site? I believe we could learn from that perspective as well.</a:t>
            </a:r>
          </a:p>
          <a:p>
            <a:pPr algn="l"/>
            <a:endParaRPr lang="en-US" sz="1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EA92B60-4977-6F41-836A-BD74FCE05294}"/>
              </a:ext>
            </a:extLst>
          </p:cNvPr>
          <p:cNvSpPr txBox="1"/>
          <p:nvPr/>
        </p:nvSpPr>
        <p:spPr>
          <a:xfrm>
            <a:off x="699369" y="3820439"/>
            <a:ext cx="10793261" cy="3417923"/>
          </a:xfrm>
          <a:prstGeom prst="rect">
            <a:avLst/>
          </a:prstGeom>
          <a:noFill/>
        </p:spPr>
        <p:txBody>
          <a:bodyPr wrap="square" rtlCol="0">
            <a:spAutoFit/>
          </a:bodyPr>
          <a:lstStyle/>
          <a:p>
            <a:pPr marL="0" marR="0">
              <a:lnSpc>
                <a:spcPct val="107000"/>
              </a:lnSpc>
              <a:spcBef>
                <a:spcPts val="0"/>
              </a:spcBef>
              <a:spcAft>
                <a:spcPts val="800"/>
              </a:spcAft>
            </a:pPr>
            <a:r>
              <a:rPr lang="en-US" sz="1400" kern="100" dirty="0">
                <a:effectLst/>
                <a:latin typeface="Calibri" panose="020F0502020204030204" pitchFamily="34" charset="0"/>
                <a:ea typeface="Calibri" panose="020F0502020204030204" pitchFamily="34" charset="0"/>
                <a:cs typeface="Times New Roman" panose="02020603050405020304" pitchFamily="18" charset="0"/>
              </a:rPr>
              <a:t>Thanks Andres.</a:t>
            </a:r>
          </a:p>
          <a:p>
            <a:pPr marL="0" marR="0">
              <a:lnSpc>
                <a:spcPct val="107000"/>
              </a:lnSpc>
              <a:spcBef>
                <a:spcPts val="0"/>
              </a:spcBef>
              <a:spcAft>
                <a:spcPts val="800"/>
              </a:spcAft>
            </a:pPr>
            <a:r>
              <a:rPr lang="en-US" sz="1400" kern="100" dirty="0">
                <a:effectLst/>
                <a:latin typeface="Calibri" panose="020F0502020204030204" pitchFamily="34" charset="0"/>
                <a:ea typeface="Calibri" panose="020F0502020204030204" pitchFamily="34" charset="0"/>
                <a:cs typeface="Times New Roman" panose="02020603050405020304" pitchFamily="18" charset="0"/>
              </a:rPr>
              <a:t>MAY 2, 2020</a:t>
            </a:r>
          </a:p>
          <a:p>
            <a:pPr marL="0" marR="0">
              <a:lnSpc>
                <a:spcPct val="107000"/>
              </a:lnSpc>
              <a:spcBef>
                <a:spcPts val="0"/>
              </a:spcBef>
              <a:spcAft>
                <a:spcPts val="800"/>
              </a:spcAft>
            </a:pPr>
            <a:r>
              <a:rPr lang="en-US" sz="1400" kern="100" dirty="0">
                <a:effectLst/>
                <a:latin typeface="Calibri" panose="020F0502020204030204" pitchFamily="34" charset="0"/>
                <a:ea typeface="Calibri" panose="020F0502020204030204" pitchFamily="34" charset="0"/>
                <a:cs typeface="Times New Roman" panose="02020603050405020304" pitchFamily="18" charset="0"/>
              </a:rPr>
              <a:t>RLT says:</a:t>
            </a:r>
          </a:p>
          <a:p>
            <a:pPr marL="0" marR="0">
              <a:lnSpc>
                <a:spcPct val="107000"/>
              </a:lnSpc>
              <a:spcBef>
                <a:spcPts val="0"/>
              </a:spcBef>
              <a:spcAft>
                <a:spcPts val="800"/>
              </a:spcAft>
            </a:pPr>
            <a:r>
              <a:rPr lang="en-US" sz="1400" dirty="0">
                <a:effectLst/>
                <a:latin typeface="Calibri" panose="020F0502020204030204" pitchFamily="34" charset="0"/>
                <a:ea typeface="Calibri" panose="020F0502020204030204" pitchFamily="34" charset="0"/>
                <a:cs typeface="Times New Roman" panose="02020603050405020304" pitchFamily="18" charset="0"/>
              </a:rPr>
              <a:t>Dear Andrea, thank you for a great post. Thank you for bringing the DIGIT perspective to what it seems to be a very traditional industry. am actually surprised that such a large organization can be as agile and fast as you mention. I do not know much about O&amp;G, but it seems like the industry as a whole is facing a very tough time, do you think that after covid-19 things will get considerably better for the industry? Putting covid-19 aside, It seems that the sector's outlook is not very positive. Nonetheless, COVID-19 may serve as a useful impetus for businesses such as Shell to promptly begin optimizing their procedures, integrating technology to achieve operational effectiveness, and expanding into alternative business domains. They have outstanding technological and human capital, therefore I believe they are well-positioned to handle the challenge of streamlining or shrinking their core business unit, even though it appears difficult.</a:t>
            </a:r>
          </a:p>
          <a:p>
            <a:pPr marL="0" marR="0">
              <a:lnSpc>
                <a:spcPct val="107000"/>
              </a:lnSpc>
              <a:spcBef>
                <a:spcPts val="0"/>
              </a:spcBef>
              <a:spcAft>
                <a:spcPts val="800"/>
              </a:spcAft>
            </a:pP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11808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63655-0962-FFD1-1F43-BC43B8D60475}"/>
              </a:ext>
            </a:extLst>
          </p:cNvPr>
          <p:cNvSpPr>
            <a:spLocks noGrp="1"/>
          </p:cNvSpPr>
          <p:nvPr>
            <p:ph type="title"/>
          </p:nvPr>
        </p:nvSpPr>
        <p:spPr>
          <a:xfrm>
            <a:off x="838200" y="365126"/>
            <a:ext cx="10515600" cy="983384"/>
          </a:xfrm>
        </p:spPr>
        <p:txBody>
          <a:bodyPr>
            <a:normAutofit fontScale="90000"/>
          </a:bodyPr>
          <a:lstStyle/>
          <a:p>
            <a:r>
              <a:rPr lang="en-US" b="1" i="0" dirty="0">
                <a:solidFill>
                  <a:srgbClr val="181818"/>
                </a:solidFill>
                <a:effectLst/>
                <a:latin typeface="Trade Gothic W01"/>
              </a:rPr>
              <a:t> </a:t>
            </a:r>
            <a:br>
              <a:rPr lang="en-US" b="1" i="0" dirty="0">
                <a:solidFill>
                  <a:srgbClr val="181818"/>
                </a:solidFill>
                <a:effectLst/>
                <a:latin typeface="Trade Gothic W01"/>
              </a:rPr>
            </a:br>
            <a:r>
              <a:rPr lang="en-US" b="1" i="0" dirty="0">
                <a:solidFill>
                  <a:srgbClr val="181818"/>
                </a:solidFill>
                <a:effectLst/>
                <a:latin typeface="Trade Gothic W01"/>
              </a:rPr>
              <a:t>References</a:t>
            </a:r>
            <a:br>
              <a:rPr lang="en-US" b="1" i="0" dirty="0">
                <a:solidFill>
                  <a:srgbClr val="181818"/>
                </a:solidFill>
                <a:effectLst/>
                <a:latin typeface="Trade Gothic W01"/>
              </a:rPr>
            </a:br>
            <a:endParaRPr lang="en-HK" dirty="0"/>
          </a:p>
        </p:txBody>
      </p:sp>
      <p:sp>
        <p:nvSpPr>
          <p:cNvPr id="3" name="Content Placeholder 2">
            <a:extLst>
              <a:ext uri="{FF2B5EF4-FFF2-40B4-BE49-F238E27FC236}">
                <a16:creationId xmlns:a16="http://schemas.microsoft.com/office/drawing/2014/main" id="{38D290F4-143E-EC32-22E2-030CAD7B06A9}"/>
              </a:ext>
            </a:extLst>
          </p:cNvPr>
          <p:cNvSpPr>
            <a:spLocks noGrp="1"/>
          </p:cNvSpPr>
          <p:nvPr>
            <p:ph idx="1"/>
          </p:nvPr>
        </p:nvSpPr>
        <p:spPr>
          <a:xfrm>
            <a:off x="838200" y="1825624"/>
            <a:ext cx="10515600" cy="4667249"/>
          </a:xfrm>
        </p:spPr>
        <p:txBody>
          <a:bodyPr>
            <a:normAutofit fontScale="47500" lnSpcReduction="20000"/>
          </a:bodyPr>
          <a:lstStyle/>
          <a:p>
            <a:pPr algn="l"/>
            <a:r>
              <a:rPr lang="en-US" b="1" i="0" dirty="0">
                <a:solidFill>
                  <a:srgbClr val="181818"/>
                </a:solidFill>
                <a:effectLst/>
                <a:latin typeface="Trade Gothic W01"/>
              </a:rPr>
              <a:t>[1] </a:t>
            </a:r>
            <a:r>
              <a:rPr lang="en-US" b="1" i="0" dirty="0" err="1">
                <a:solidFill>
                  <a:srgbClr val="181818"/>
                </a:solidFill>
                <a:effectLst/>
                <a:latin typeface="Trade Gothic W01"/>
              </a:rPr>
              <a:t>Mckinsey</a:t>
            </a:r>
            <a:r>
              <a:rPr lang="en-US" b="1" i="0" dirty="0">
                <a:solidFill>
                  <a:srgbClr val="181818"/>
                </a:solidFill>
                <a:effectLst/>
                <a:latin typeface="Trade Gothic W01"/>
              </a:rPr>
              <a:t>. “Annual Report 2019.” </a:t>
            </a:r>
            <a:r>
              <a:rPr lang="en-US" b="1" i="0" u="none" strike="noStrike" dirty="0">
                <a:solidFill>
                  <a:srgbClr val="368DB9"/>
                </a:solidFill>
                <a:effectLst/>
                <a:latin typeface="Trade Gothic W01"/>
                <a:hlinkClick r:id="rId2"/>
              </a:rPr>
              <a:t>https://reports.shell.com/annual-report/2019/servicepages/downloads/files/strategic_report_shell_ar19.pdf</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[2] PWC. “Coronavirus energy industry impact.” </a:t>
            </a:r>
            <a:r>
              <a:rPr lang="en-US" b="1" i="0" u="none" strike="noStrike" dirty="0">
                <a:solidFill>
                  <a:srgbClr val="368DB9"/>
                </a:solidFill>
                <a:effectLst/>
                <a:latin typeface="Trade Gothic W01"/>
                <a:hlinkClick r:id="rId3"/>
              </a:rPr>
              <a:t>https://www.pwc.com/us/en/library/covid-19/coronavirus-energy-industry-impact.html</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[3] Shell. “COVID19.” </a:t>
            </a:r>
            <a:r>
              <a:rPr lang="en-US" b="1" i="0" u="none" strike="noStrike" dirty="0">
                <a:solidFill>
                  <a:srgbClr val="368DB9"/>
                </a:solidFill>
                <a:effectLst/>
                <a:latin typeface="Trade Gothic W01"/>
                <a:hlinkClick r:id="rId4"/>
              </a:rPr>
              <a:t>https://www.shell.com/covid19.html</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[4] Forbes. “Top 5 benefits of remote work for companies.” </a:t>
            </a:r>
            <a:r>
              <a:rPr lang="en-US" b="1" i="0" u="none" strike="noStrike" dirty="0">
                <a:solidFill>
                  <a:srgbClr val="368DB9"/>
                </a:solidFill>
                <a:effectLst/>
                <a:latin typeface="Trade Gothic W01"/>
                <a:hlinkClick r:id="rId5"/>
              </a:rPr>
              <a:t>https://www.forbes.com/sites/laurelfarrer/2020/02/12/top-5-benefits-of-remote-work-for-companies/#23e795bb16c8</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[5] </a:t>
            </a:r>
            <a:r>
              <a:rPr lang="en-US" b="1" i="0" dirty="0" err="1">
                <a:solidFill>
                  <a:srgbClr val="181818"/>
                </a:solidFill>
                <a:effectLst/>
                <a:latin typeface="Trade Gothic W01"/>
              </a:rPr>
              <a:t>Mckinsey</a:t>
            </a:r>
            <a:r>
              <a:rPr lang="en-US" b="1" i="0" dirty="0">
                <a:solidFill>
                  <a:srgbClr val="181818"/>
                </a:solidFill>
                <a:effectLst/>
                <a:latin typeface="Trade Gothic W01"/>
              </a:rPr>
              <a:t>. “A new operating model for well organizations.” </a:t>
            </a:r>
            <a:r>
              <a:rPr lang="en-US" b="1" i="0" u="none" strike="noStrike" dirty="0">
                <a:solidFill>
                  <a:srgbClr val="368DB9"/>
                </a:solidFill>
                <a:effectLst/>
                <a:latin typeface="Trade Gothic W01"/>
                <a:hlinkClick r:id="rId6"/>
              </a:rPr>
              <a:t>https://www.mckinsey.com/industries/oil-and-gas/our-insights/a-new-operating-model-for-well-organizations</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[6] Exploration Production Services. “Offshore.” </a:t>
            </a:r>
            <a:r>
              <a:rPr lang="en-US" b="1" i="0" u="none" strike="noStrike" dirty="0">
                <a:solidFill>
                  <a:srgbClr val="368DB9"/>
                </a:solidFill>
                <a:effectLst/>
                <a:latin typeface="Trade Gothic W01"/>
                <a:hlinkClick r:id="rId7"/>
              </a:rPr>
              <a:t>http://www.exploration-production-services.de/en/o-offshore.html</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[7] Accenture. “Video analytics for ports.”  </a:t>
            </a:r>
            <a:r>
              <a:rPr lang="en-US" b="1" i="0" u="none" strike="noStrike" dirty="0">
                <a:solidFill>
                  <a:srgbClr val="368DB9"/>
                </a:solidFill>
                <a:effectLst/>
                <a:latin typeface="Trade Gothic W01"/>
                <a:hlinkClick r:id="rId8"/>
              </a:rPr>
              <a:t>https://www.accenture.com/_acnmedia/accenture/conversion-assets/landingpage/documents/4/accenture-caught-on-camera-accenture-video-analytics-for-ports.pdfla=en</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[8] Energy Tech Review. “How big data and analytics impact energy and utilities.”  </a:t>
            </a:r>
            <a:r>
              <a:rPr lang="en-US" b="1" i="0" u="none" strike="noStrike" dirty="0">
                <a:solidFill>
                  <a:srgbClr val="368DB9"/>
                </a:solidFill>
                <a:effectLst/>
                <a:latin typeface="Trade Gothic W01"/>
                <a:hlinkClick r:id="rId9"/>
              </a:rPr>
              <a:t>https://www.energytechreview.com/news/how-big-data-and-analytics-impact-energy-and-utilities-nwid-22.html</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[9] EPA. “Distributed generation and its environmental impacts.” </a:t>
            </a:r>
            <a:r>
              <a:rPr lang="en-US" b="1" i="0" u="none" strike="noStrike" dirty="0">
                <a:solidFill>
                  <a:srgbClr val="368DB9"/>
                </a:solidFill>
                <a:effectLst/>
                <a:latin typeface="Trade Gothic W01"/>
                <a:hlinkClick r:id="rId10"/>
              </a:rPr>
              <a:t>https://www.epa.gov/energy/distributed-generation-electricity-and-its-environmental-impacts</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[10] </a:t>
            </a:r>
            <a:r>
              <a:rPr lang="en-US" b="1" i="0" dirty="0" err="1">
                <a:solidFill>
                  <a:srgbClr val="181818"/>
                </a:solidFill>
                <a:effectLst/>
                <a:latin typeface="Trade Gothic W01"/>
              </a:rPr>
              <a:t>Mckinsey</a:t>
            </a:r>
            <a:r>
              <a:rPr lang="en-US" b="1" i="0" dirty="0">
                <a:solidFill>
                  <a:srgbClr val="181818"/>
                </a:solidFill>
                <a:effectLst/>
                <a:latin typeface="Trade Gothic W01"/>
              </a:rPr>
              <a:t>. “The digital utility: new opportunities and challenges.” </a:t>
            </a:r>
            <a:r>
              <a:rPr lang="en-US" b="1" i="0" u="none" strike="noStrike" dirty="0">
                <a:solidFill>
                  <a:srgbClr val="368DB9"/>
                </a:solidFill>
                <a:effectLst/>
                <a:latin typeface="Trade Gothic W01"/>
                <a:hlinkClick r:id="rId11"/>
              </a:rPr>
              <a:t>https://www.mckinsey.com/industries/electric-power-and-natural-gas/our-insights/the-digital-utility-new-opportunities-and-challenges</a:t>
            </a:r>
            <a:r>
              <a:rPr lang="en-US" b="1" i="0" dirty="0">
                <a:solidFill>
                  <a:srgbClr val="181818"/>
                </a:solidFill>
                <a:effectLst/>
                <a:latin typeface="Trade Gothic W01"/>
              </a:rPr>
              <a:t>. Accessed on April 2020.</a:t>
            </a:r>
          </a:p>
          <a:p>
            <a:pPr algn="l"/>
            <a:r>
              <a:rPr lang="en-US" b="1" i="0" dirty="0">
                <a:solidFill>
                  <a:srgbClr val="181818"/>
                </a:solidFill>
                <a:effectLst/>
                <a:latin typeface="Trade Gothic W01"/>
              </a:rPr>
              <a:t>[11] </a:t>
            </a:r>
            <a:r>
              <a:rPr lang="en-US" b="1" i="0" dirty="0" err="1">
                <a:solidFill>
                  <a:srgbClr val="181818"/>
                </a:solidFill>
                <a:effectLst/>
                <a:latin typeface="Trade Gothic W01"/>
              </a:rPr>
              <a:t>Mckinsey</a:t>
            </a:r>
            <a:r>
              <a:rPr lang="en-US" b="1" i="0" dirty="0">
                <a:solidFill>
                  <a:srgbClr val="181818"/>
                </a:solidFill>
                <a:effectLst/>
                <a:latin typeface="Trade Gothic W01"/>
              </a:rPr>
              <a:t>. “The five trademarks of agile organizations.” </a:t>
            </a:r>
            <a:r>
              <a:rPr lang="en-US" b="1" i="0" u="sng" dirty="0">
                <a:solidFill>
                  <a:srgbClr val="2E799F"/>
                </a:solidFill>
                <a:effectLst/>
                <a:latin typeface="Trade Gothic W01"/>
                <a:hlinkClick r:id="rId12"/>
              </a:rPr>
              <a:t>https://www.mckinsey.com/business-functions/organization/our-insights/the-five-trademarks-of-agile-organizations</a:t>
            </a:r>
            <a:r>
              <a:rPr lang="en-US" b="1" i="0" dirty="0">
                <a:solidFill>
                  <a:srgbClr val="181818"/>
                </a:solidFill>
                <a:effectLst/>
                <a:latin typeface="Trade Gothic W01"/>
              </a:rPr>
              <a:t>. Accessed on April 2020.</a:t>
            </a:r>
          </a:p>
          <a:p>
            <a:r>
              <a:rPr lang="en-HK" dirty="0"/>
              <a:t>https://www.shell.com/</a:t>
            </a:r>
          </a:p>
        </p:txBody>
      </p:sp>
      <p:sp>
        <p:nvSpPr>
          <p:cNvPr id="4" name="Footer Placeholder 3">
            <a:extLst>
              <a:ext uri="{FF2B5EF4-FFF2-40B4-BE49-F238E27FC236}">
                <a16:creationId xmlns:a16="http://schemas.microsoft.com/office/drawing/2014/main" id="{C8F4D801-AE52-6ED4-D01B-362600006BD9}"/>
              </a:ext>
            </a:extLst>
          </p:cNvPr>
          <p:cNvSpPr>
            <a:spLocks noGrp="1"/>
          </p:cNvSpPr>
          <p:nvPr>
            <p:ph type="ftr" sz="quarter" idx="11"/>
          </p:nvPr>
        </p:nvSpPr>
        <p:spPr/>
        <p:txBody>
          <a:bodyPr/>
          <a:lstStyle/>
          <a:p>
            <a:r>
              <a:rPr lang="en-HK" dirty="0"/>
              <a:t>14</a:t>
            </a:r>
          </a:p>
        </p:txBody>
      </p:sp>
    </p:spTree>
    <p:extLst>
      <p:ext uri="{BB962C8B-B14F-4D97-AF65-F5344CB8AC3E}">
        <p14:creationId xmlns:p14="http://schemas.microsoft.com/office/powerpoint/2010/main" val="3072458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AD4379-7583-CC7D-A9C4-C390E2E197C1}"/>
              </a:ext>
            </a:extLst>
          </p:cNvPr>
          <p:cNvSpPr>
            <a:spLocks noGrp="1"/>
          </p:cNvSpPr>
          <p:nvPr>
            <p:ph idx="1"/>
          </p:nvPr>
        </p:nvSpPr>
        <p:spPr/>
        <p:txBody>
          <a:bodyPr>
            <a:normAutofit/>
          </a:bodyPr>
          <a:lstStyle/>
          <a:p>
            <a:pPr marL="0" indent="0" algn="ctr">
              <a:buNone/>
            </a:pPr>
            <a:r>
              <a:rPr lang="en-HK" sz="12000" dirty="0">
                <a:latin typeface="var(--font-headers)"/>
                <a:cs typeface="Calibri" panose="020F0502020204030204" pitchFamily="34" charset="0"/>
              </a:rPr>
              <a:t>Q &amp; A</a:t>
            </a:r>
          </a:p>
        </p:txBody>
      </p:sp>
      <p:sp>
        <p:nvSpPr>
          <p:cNvPr id="4" name="Footer Placeholder 3">
            <a:extLst>
              <a:ext uri="{FF2B5EF4-FFF2-40B4-BE49-F238E27FC236}">
                <a16:creationId xmlns:a16="http://schemas.microsoft.com/office/drawing/2014/main" id="{07F4F9B2-ECE8-8BE8-6A94-219461590F4A}"/>
              </a:ext>
            </a:extLst>
          </p:cNvPr>
          <p:cNvSpPr>
            <a:spLocks noGrp="1"/>
          </p:cNvSpPr>
          <p:nvPr>
            <p:ph type="ftr" sz="quarter" idx="11"/>
          </p:nvPr>
        </p:nvSpPr>
        <p:spPr/>
        <p:txBody>
          <a:bodyPr/>
          <a:lstStyle/>
          <a:p>
            <a:r>
              <a:rPr lang="en-HK" dirty="0"/>
              <a:t>15</a:t>
            </a:r>
          </a:p>
        </p:txBody>
      </p:sp>
    </p:spTree>
    <p:extLst>
      <p:ext uri="{BB962C8B-B14F-4D97-AF65-F5344CB8AC3E}">
        <p14:creationId xmlns:p14="http://schemas.microsoft.com/office/powerpoint/2010/main" val="7352204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2550</TotalTime>
  <Words>1971</Words>
  <Application>Microsoft Office PowerPoint</Application>
  <PresentationFormat>Widescreen</PresentationFormat>
  <Paragraphs>134</Paragraphs>
  <Slides>15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-apple-system</vt:lpstr>
      <vt:lpstr>Trade Gothic W01</vt:lpstr>
      <vt:lpstr>unset</vt:lpstr>
      <vt:lpstr>var(--font-headers)</vt:lpstr>
      <vt:lpstr>Arial</vt:lpstr>
      <vt:lpstr>Calibri</vt:lpstr>
      <vt:lpstr>Calibri Light</vt:lpstr>
      <vt:lpstr>Roboto</vt:lpstr>
      <vt:lpstr>Times New Roman</vt:lpstr>
      <vt:lpstr>Office Theme</vt:lpstr>
      <vt:lpstr>Human Resources Management  HKBM7007 The Hong Kong Management Association</vt:lpstr>
      <vt:lpstr>  Key Change Drivers of Digital Transformation affect the HR Management: Artificial intelligence (AI) </vt:lpstr>
      <vt:lpstr>Company Background of Royal Dutch Shell PLC</vt:lpstr>
      <vt:lpstr>Company Background (Cont.)</vt:lpstr>
      <vt:lpstr>Introduction of Human Resources Management in Shell</vt:lpstr>
      <vt:lpstr>  Employed by Shell, Human Resources' education, training, and assistance  </vt:lpstr>
      <vt:lpstr>Key Change Driver in Digital Transformation in Shell</vt:lpstr>
      <vt:lpstr>  Benefits of International Human Resource Management (IHRM) Transformation: </vt:lpstr>
      <vt:lpstr> Benefits of International Human Resource Management (IHRM) Transformation(Cont.): </vt:lpstr>
      <vt:lpstr>PowerPoint Presentation</vt:lpstr>
      <vt:lpstr>COVID-19's effects on Shell's operations</vt:lpstr>
      <vt:lpstr>Conclusion</vt:lpstr>
      <vt:lpstr>Trainee input on Shell: putting money into digital transformation to lessen COVID-19 effects</vt:lpstr>
      <vt:lpstr>  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Change Drivers of Digital Transformation affect the HR Management:</dc:title>
  <dc:creator>Aster Wu</dc:creator>
  <cp:lastModifiedBy>Aster Wu</cp:lastModifiedBy>
  <cp:revision>59</cp:revision>
  <cp:lastPrinted>2023-12-22T05:48:15Z</cp:lastPrinted>
  <dcterms:created xsi:type="dcterms:W3CDTF">2023-12-20T12:40:29Z</dcterms:created>
  <dcterms:modified xsi:type="dcterms:W3CDTF">2024-01-12T11:02:45Z</dcterms:modified>
</cp:coreProperties>
</file>