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73" r:id="rId3"/>
    <p:sldId id="274" r:id="rId4"/>
    <p:sldId id="277" r:id="rId5"/>
    <p:sldId id="272" r:id="rId6"/>
    <p:sldId id="270" r:id="rId7"/>
    <p:sldId id="257" r:id="rId8"/>
    <p:sldId id="275" r:id="rId9"/>
    <p:sldId id="264" r:id="rId10"/>
    <p:sldId id="276" r:id="rId11"/>
    <p:sldId id="262" r:id="rId12"/>
    <p:sldId id="261" r:id="rId13"/>
    <p:sldId id="263" r:id="rId14"/>
    <p:sldId id="258" r:id="rId15"/>
    <p:sldId id="278" r:id="rId16"/>
    <p:sldId id="268" r:id="rId17"/>
    <p:sldId id="260" r:id="rId18"/>
    <p:sldId id="259" r:id="rId19"/>
    <p:sldId id="267" r:id="rId20"/>
    <p:sldId id="266" r:id="rId21"/>
    <p:sldId id="265" r:id="rId22"/>
    <p:sldId id="269"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736883-21B3-4B29-9DCE-D25EB0A0DDCC}" v="2" dt="2023-02-03T17:38:45.8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e Durke" userId="0c974ed1-fc60-4471-bc87-793b58cadcc1" providerId="ADAL" clId="{5C736883-21B3-4B29-9DCE-D25EB0A0DDCC}"/>
    <pc:docChg chg="modSld">
      <pc:chgData name="Mike Durke" userId="0c974ed1-fc60-4471-bc87-793b58cadcc1" providerId="ADAL" clId="{5C736883-21B3-4B29-9DCE-D25EB0A0DDCC}" dt="2023-02-03T17:38:45.819" v="18" actId="20577"/>
      <pc:docMkLst>
        <pc:docMk/>
      </pc:docMkLst>
      <pc:sldChg chg="addSp delSp modSp mod modAnim">
        <pc:chgData name="Mike Durke" userId="0c974ed1-fc60-4471-bc87-793b58cadcc1" providerId="ADAL" clId="{5C736883-21B3-4B29-9DCE-D25EB0A0DDCC}" dt="2023-02-03T17:38:45.819" v="18" actId="20577"/>
        <pc:sldMkLst>
          <pc:docMk/>
          <pc:sldMk cId="2503660339" sldId="268"/>
        </pc:sldMkLst>
        <pc:spChg chg="mod">
          <ac:chgData name="Mike Durke" userId="0c974ed1-fc60-4471-bc87-793b58cadcc1" providerId="ADAL" clId="{5C736883-21B3-4B29-9DCE-D25EB0A0DDCC}" dt="2023-02-03T17:35:54.843" v="14" actId="20577"/>
          <ac:spMkLst>
            <pc:docMk/>
            <pc:sldMk cId="2503660339" sldId="268"/>
            <ac:spMk id="2" creationId="{00000000-0000-0000-0000-000000000000}"/>
          </ac:spMkLst>
        </pc:spChg>
        <pc:spChg chg="del">
          <ac:chgData name="Mike Durke" userId="0c974ed1-fc60-4471-bc87-793b58cadcc1" providerId="ADAL" clId="{5C736883-21B3-4B29-9DCE-D25EB0A0DDCC}" dt="2023-02-03T17:35:46.693" v="0"/>
          <ac:spMkLst>
            <pc:docMk/>
            <pc:sldMk cId="2503660339" sldId="268"/>
            <ac:spMk id="3" creationId="{00000000-0000-0000-0000-000000000000}"/>
          </ac:spMkLst>
        </pc:spChg>
        <pc:spChg chg="add mod">
          <ac:chgData name="Mike Durke" userId="0c974ed1-fc60-4471-bc87-793b58cadcc1" providerId="ADAL" clId="{5C736883-21B3-4B29-9DCE-D25EB0A0DDCC}" dt="2023-02-03T17:38:45.819" v="18" actId="20577"/>
          <ac:spMkLst>
            <pc:docMk/>
            <pc:sldMk cId="2503660339" sldId="268"/>
            <ac:spMk id="7" creationId="{0AD4CBC7-8F07-30E2-EA23-2818DF23AA82}"/>
          </ac:spMkLst>
        </pc:spChg>
        <pc:picChg chg="add mod">
          <ac:chgData name="Mike Durke" userId="0c974ed1-fc60-4471-bc87-793b58cadcc1" providerId="ADAL" clId="{5C736883-21B3-4B29-9DCE-D25EB0A0DDCC}" dt="2023-02-03T17:35:46.693" v="0"/>
          <ac:picMkLst>
            <pc:docMk/>
            <pc:sldMk cId="2503660339" sldId="268"/>
            <ac:picMk id="5" creationId="{61BC7A01-9868-8678-5D06-4728FD7EE23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C0623C-9AA6-49CA-94F6-D9CD4058C780}" type="datetimeFigureOut">
              <a:rPr lang="en-GB" smtClean="0"/>
              <a:t>27/02/2023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7EFC42-7AD5-4CB3-B863-54FE4A5FD625}" type="slidenum">
              <a:rPr lang="en-GB" smtClean="0"/>
              <a:t>‹#›</a:t>
            </a:fld>
            <a:endParaRPr lang="en-GB"/>
          </a:p>
        </p:txBody>
      </p:sp>
    </p:spTree>
    <p:extLst>
      <p:ext uri="{BB962C8B-B14F-4D97-AF65-F5344CB8AC3E}">
        <p14:creationId xmlns:p14="http://schemas.microsoft.com/office/powerpoint/2010/main" val="2069483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D7EFC42-7AD5-4CB3-B863-54FE4A5FD625}" type="slidenum">
              <a:rPr lang="en-GB" smtClean="0"/>
              <a:t>6</a:t>
            </a:fld>
            <a:endParaRPr lang="en-GB"/>
          </a:p>
        </p:txBody>
      </p:sp>
    </p:spTree>
    <p:extLst>
      <p:ext uri="{BB962C8B-B14F-4D97-AF65-F5344CB8AC3E}">
        <p14:creationId xmlns:p14="http://schemas.microsoft.com/office/powerpoint/2010/main" val="23705141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33D128D-57CE-45AF-B043-4C7C6DB8B863}" type="datetime1">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6178492-A8EB-4746-A03A-A362D334E97C}" type="datetime1">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DACBE6-7554-4F43-8C93-B87430532905}" type="datetime1">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26675C7-B6F9-4626-A744-DBD5E1324693}" type="datetime1">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4594F4E-CD82-466A-BDA1-04E8306FBF3A}" type="datetime1">
              <a:rPr lang="en-US" smtClean="0"/>
              <a:t>2/27/2023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CFD6CA9-C412-4C0C-85FA-BE39D2D3C079}" type="datetime1">
              <a:rPr lang="en-US" smtClean="0"/>
              <a:t>2/27/2023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8D2F3B-C2A1-4AE2-8E8A-7BED538CD813}" type="datetime1">
              <a:rPr lang="en-US" smtClean="0"/>
              <a:t>2/27/2023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BF813E-5B39-4FFB-A7E3-ACEF7E990776}" type="datetime1">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121C4B3-799B-47B9-8B89-04BD450A8532}" type="datetime1">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5BD4D75-87DC-4F23-AB9C-0457079B9F5B}" type="datetime1">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F997D2F-EE03-4781-85BE-B6347CDE8BB2}" type="datetime1">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72C81F-9916-4B7D-AA0C-4FF5171B7532}" type="datetime1">
              <a:rPr lang="en-US" smtClean="0"/>
              <a:t>2/27/2023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5.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telegraph.co.uk/news/uknews/immigration/11474917/Ten-things-you-actually-cant-say-about-racism.html"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bing.com/videos/search?q=things+you+can't+say+about+racism&amp;&amp;view=detail&amp;mid=809F7D4532D02162670B809F7D4532D02162670B&amp;FORM=VRDGAR"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gov.uk/guidance/inclusive-britain-action-plan-update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3sUvEobPTZg?feature=oembed" TargetMode="External"/><Relationship Id="rId4" Type="http://schemas.openxmlformats.org/officeDocument/2006/relationships/hyperlink" Target="https://www.gov.uk/government/organisations/race-disparity-unit"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www.telegraph.co.uk/culture/tvandradio/tv-and-radio-reviews/11483444/The-Things-We-Wont-Say-About-Race-that-are-true-review.html" TargetMode="External"/><Relationship Id="rId2" Type="http://schemas.openxmlformats.org/officeDocument/2006/relationships/hyperlink" Target="http://www.telegraph.co.uk/news/uknews/immigration/11474917/Ten-things-you-actually-cant-say-about-racism.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33401"/>
            <a:ext cx="7772400" cy="3067050"/>
          </a:xfrm>
        </p:spPr>
        <p:txBody>
          <a:bodyPr>
            <a:noAutofit/>
          </a:bodyPr>
          <a:lstStyle/>
          <a:p>
            <a:r>
              <a:rPr lang="en-GB" sz="6000" dirty="0"/>
              <a:t>Things We Won't Say About Race That Are True</a:t>
            </a:r>
          </a:p>
        </p:txBody>
      </p:sp>
      <p:sp>
        <p:nvSpPr>
          <p:cNvPr id="3" name="Subtitle 2"/>
          <p:cNvSpPr>
            <a:spLocks noGrp="1"/>
          </p:cNvSpPr>
          <p:nvPr>
            <p:ph type="subTitle" idx="1"/>
          </p:nvPr>
        </p:nvSpPr>
        <p:spPr>
          <a:xfrm>
            <a:off x="1371600" y="3886200"/>
            <a:ext cx="6934200" cy="2470150"/>
          </a:xfrm>
        </p:spPr>
        <p:txBody>
          <a:bodyPr>
            <a:normAutofit/>
          </a:bodyPr>
          <a:lstStyle/>
          <a:p>
            <a:r>
              <a:rPr lang="en-GB" b="1" dirty="0"/>
              <a:t>Reference:</a:t>
            </a:r>
          </a:p>
          <a:p>
            <a:r>
              <a:rPr lang="en-GB" dirty="0"/>
              <a:t>Phillips T (2015) Things We Won't Say About Race That Are True. Channel 4 documentary 19</a:t>
            </a:r>
            <a:r>
              <a:rPr lang="en-GB" baseline="30000" dirty="0"/>
              <a:t>th</a:t>
            </a:r>
            <a:r>
              <a:rPr lang="en-GB" dirty="0"/>
              <a:t> March 2015</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a:t>
            </a:fld>
            <a:endParaRPr lang="en-US"/>
          </a:p>
        </p:txBody>
      </p:sp>
    </p:spTree>
    <p:extLst>
      <p:ext uri="{BB962C8B-B14F-4D97-AF65-F5344CB8AC3E}">
        <p14:creationId xmlns:p14="http://schemas.microsoft.com/office/powerpoint/2010/main" val="1784465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p:txBody>
          <a:bodyPr/>
          <a:lstStyle/>
          <a:p>
            <a:r>
              <a:rPr lang="en-GB" dirty="0"/>
              <a:t>To highlight some key aspects of the Trevor Phillips documentary</a:t>
            </a:r>
          </a:p>
          <a:p>
            <a:r>
              <a:rPr lang="en-GB" dirty="0"/>
              <a:t>To discuss some of the comments from media sources</a:t>
            </a:r>
          </a:p>
          <a:p>
            <a:r>
              <a:rPr lang="en-GB" dirty="0"/>
              <a:t>To encourage awareness of the importance of tolerance in the context of partnership working</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a:t>
            </a:fld>
            <a:endParaRPr lang="en-US"/>
          </a:p>
        </p:txBody>
      </p:sp>
    </p:spTree>
    <p:extLst>
      <p:ext uri="{BB962C8B-B14F-4D97-AF65-F5344CB8AC3E}">
        <p14:creationId xmlns:p14="http://schemas.microsoft.com/office/powerpoint/2010/main" val="913746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20762"/>
          </a:xfrm>
        </p:spPr>
        <p:txBody>
          <a:bodyPr>
            <a:noAutofit/>
          </a:bodyPr>
          <a:lstStyle/>
          <a:p>
            <a:r>
              <a:rPr lang="en-GB" sz="6600" dirty="0"/>
              <a:t>Equality?</a:t>
            </a:r>
          </a:p>
        </p:txBody>
      </p:sp>
      <p:sp>
        <p:nvSpPr>
          <p:cNvPr id="3" name="Content Placeholder 2"/>
          <p:cNvSpPr>
            <a:spLocks noGrp="1"/>
          </p:cNvSpPr>
          <p:nvPr>
            <p:ph sz="half" idx="2"/>
          </p:nvPr>
        </p:nvSpPr>
        <p:spPr>
          <a:xfrm>
            <a:off x="424488" y="1295400"/>
            <a:ext cx="8567112" cy="5343994"/>
          </a:xfrm>
        </p:spPr>
        <p:txBody>
          <a:bodyPr>
            <a:normAutofit lnSpcReduction="10000"/>
          </a:bodyPr>
          <a:lstStyle/>
          <a:p>
            <a:r>
              <a:rPr lang="en-GB" sz="3600" dirty="0"/>
              <a:t>We have to be careful of making generalisations</a:t>
            </a:r>
          </a:p>
          <a:p>
            <a:r>
              <a:rPr lang="en-GB" sz="3600" dirty="0"/>
              <a:t>Consider Welsh people: are ‘we’ all equal? Are ‘we’ all the same? Is there such a thing as the stereotypical Welsh person?</a:t>
            </a:r>
          </a:p>
          <a:p>
            <a:r>
              <a:rPr lang="en-GB" sz="3600" dirty="0"/>
              <a:t>What characteristics do we have in common?</a:t>
            </a:r>
          </a:p>
          <a:p>
            <a:r>
              <a:rPr lang="en-GB" sz="3600" dirty="0"/>
              <a:t>Reality TV and the portrayal of Welsh people …</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a:t>
            </a:fld>
            <a:endParaRPr lang="en-US"/>
          </a:p>
        </p:txBody>
      </p:sp>
    </p:spTree>
    <p:extLst>
      <p:ext uri="{BB962C8B-B14F-4D97-AF65-F5344CB8AC3E}">
        <p14:creationId xmlns:p14="http://schemas.microsoft.com/office/powerpoint/2010/main" val="2675559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BBC8BBF-0ED9-4B03-BE7A-E52A48B121ED}"/>
              </a:ext>
            </a:extLst>
          </p:cNvPr>
          <p:cNvPicPr>
            <a:picLocks noChangeAspect="1"/>
          </p:cNvPicPr>
          <p:nvPr/>
        </p:nvPicPr>
        <p:blipFill>
          <a:blip r:embed="rId2"/>
          <a:stretch>
            <a:fillRect/>
          </a:stretch>
        </p:blipFill>
        <p:spPr>
          <a:xfrm>
            <a:off x="4625521" y="4356100"/>
            <a:ext cx="4267200" cy="2489200"/>
          </a:xfrm>
          <a:prstGeom prst="rect">
            <a:avLst/>
          </a:prstGeom>
        </p:spPr>
      </p:pic>
      <p:sp>
        <p:nvSpPr>
          <p:cNvPr id="2" name="Title 1"/>
          <p:cNvSpPr>
            <a:spLocks noGrp="1"/>
          </p:cNvSpPr>
          <p:nvPr>
            <p:ph type="title"/>
          </p:nvPr>
        </p:nvSpPr>
        <p:spPr>
          <a:xfrm>
            <a:off x="457200" y="274638"/>
            <a:ext cx="8229600" cy="792162"/>
          </a:xfrm>
        </p:spPr>
        <p:txBody>
          <a:bodyPr>
            <a:normAutofit/>
          </a:bodyPr>
          <a:lstStyle/>
          <a:p>
            <a:r>
              <a:rPr lang="en-GB" dirty="0"/>
              <a:t>Equality?</a:t>
            </a:r>
          </a:p>
        </p:txBody>
      </p:sp>
      <p:pic>
        <p:nvPicPr>
          <p:cNvPr id="2052" name="Picture 4" descr="http://ts1.mm.bing.net/th?&amp;id=JN.W5K7UZmxv0aILFM6Z0TjBg&amp;w=300&amp;h=300&amp;c=0&amp;pid=1.9&amp;rs=0&amp;p=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5083" y="1968914"/>
            <a:ext cx="4061279" cy="2436767"/>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http://ts2.mm.bing.net/th?id=JN.rWqwIrFBWKBxaMMwnTEt7w&amp;w=106&amp;h=139&amp;c=7&amp;rs=1&amp;qlt=90&amp;o=4&amp;pid=1.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954205"/>
            <a:ext cx="2209800" cy="2897757"/>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http://ts1.mm.bing.net/th?id=JN.%2fHwROXlZAbCIGLGlACa00w&amp;w=122&amp;h=135&amp;c=7&amp;rs=1&amp;qlt=90&amp;o=4&amp;pid=1.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1523" y="3547045"/>
            <a:ext cx="2590800" cy="2866872"/>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4</a:t>
            </a:fld>
            <a:endParaRPr lang="en-US">
              <a:solidFill>
                <a:prstClr val="black">
                  <a:tint val="75000"/>
                </a:prstClr>
              </a:solidFill>
            </a:endParaRPr>
          </a:p>
        </p:txBody>
      </p:sp>
      <p:pic>
        <p:nvPicPr>
          <p:cNvPr id="5" name="Picture 4">
            <a:extLst>
              <a:ext uri="{FF2B5EF4-FFF2-40B4-BE49-F238E27FC236}">
                <a16:creationId xmlns:a16="http://schemas.microsoft.com/office/drawing/2014/main" id="{C5FADCF7-3184-41AD-B38D-EFD82CD82FC4}"/>
              </a:ext>
            </a:extLst>
          </p:cNvPr>
          <p:cNvPicPr>
            <a:picLocks noChangeAspect="1"/>
          </p:cNvPicPr>
          <p:nvPr/>
        </p:nvPicPr>
        <p:blipFill>
          <a:blip r:embed="rId6"/>
          <a:stretch>
            <a:fillRect/>
          </a:stretch>
        </p:blipFill>
        <p:spPr>
          <a:xfrm>
            <a:off x="3086537" y="1257300"/>
            <a:ext cx="2511949" cy="3576911"/>
          </a:xfrm>
          <a:prstGeom prst="rect">
            <a:avLst/>
          </a:prstGeom>
        </p:spPr>
      </p:pic>
      <p:pic>
        <p:nvPicPr>
          <p:cNvPr id="7" name="Picture 6">
            <a:extLst>
              <a:ext uri="{FF2B5EF4-FFF2-40B4-BE49-F238E27FC236}">
                <a16:creationId xmlns:a16="http://schemas.microsoft.com/office/drawing/2014/main" id="{B7905939-0270-4CFE-AC4B-D148C74F0339}"/>
              </a:ext>
            </a:extLst>
          </p:cNvPr>
          <p:cNvPicPr>
            <a:picLocks noChangeAspect="1"/>
          </p:cNvPicPr>
          <p:nvPr/>
        </p:nvPicPr>
        <p:blipFill>
          <a:blip r:embed="rId7"/>
          <a:stretch>
            <a:fillRect/>
          </a:stretch>
        </p:blipFill>
        <p:spPr>
          <a:xfrm>
            <a:off x="5327162" y="1026086"/>
            <a:ext cx="3759200" cy="2819400"/>
          </a:xfrm>
          <a:prstGeom prst="rect">
            <a:avLst/>
          </a:prstGeom>
        </p:spPr>
      </p:pic>
    </p:spTree>
    <p:extLst>
      <p:ext uri="{BB962C8B-B14F-4D97-AF65-F5344CB8AC3E}">
        <p14:creationId xmlns:p14="http://schemas.microsoft.com/office/powerpoint/2010/main" val="3800260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bus-md2\AppData\Local\Microsoft\Windows\Temporary Internet Files\Content.Outlook\50UQT6F0\photo (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342900"/>
            <a:ext cx="5761441" cy="6172200"/>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B6F15528-21DE-4FAA-801E-634DDDAF4B2B}" type="slidenum">
              <a:rPr lang="en-US" smtClean="0"/>
              <a:pPr/>
              <a:t>5</a:t>
            </a:fld>
            <a:endParaRPr lang="en-US"/>
          </a:p>
        </p:txBody>
      </p:sp>
    </p:spTree>
    <p:extLst>
      <p:ext uri="{BB962C8B-B14F-4D97-AF65-F5344CB8AC3E}">
        <p14:creationId xmlns:p14="http://schemas.microsoft.com/office/powerpoint/2010/main" val="403580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Challenging Area of Public Policy </a:t>
            </a:r>
          </a:p>
        </p:txBody>
      </p:sp>
      <p:sp>
        <p:nvSpPr>
          <p:cNvPr id="3" name="Content Placeholder 2"/>
          <p:cNvSpPr>
            <a:spLocks noGrp="1"/>
          </p:cNvSpPr>
          <p:nvPr>
            <p:ph idx="1"/>
          </p:nvPr>
        </p:nvSpPr>
        <p:spPr>
          <a:xfrm>
            <a:off x="457200" y="1524000"/>
            <a:ext cx="8229600" cy="4708525"/>
          </a:xfrm>
        </p:spPr>
        <p:txBody>
          <a:bodyPr>
            <a:normAutofit fontScale="92500"/>
          </a:bodyPr>
          <a:lstStyle/>
          <a:p>
            <a:r>
              <a:rPr lang="en-GB" sz="3600" dirty="0"/>
              <a:t>We must remember Mr Phillips is not a member of a radical political party</a:t>
            </a:r>
          </a:p>
          <a:p>
            <a:r>
              <a:rPr lang="en-GB" sz="3600" dirty="0"/>
              <a:t>Mr Phillips was and remains a forceful proponent of equality and diversity</a:t>
            </a:r>
          </a:p>
          <a:p>
            <a:r>
              <a:rPr lang="en-GB" sz="3600" dirty="0"/>
              <a:t>He was the Chairperson of the Equality and Human Rights Commission for 10 years</a:t>
            </a:r>
          </a:p>
          <a:p>
            <a:r>
              <a:rPr lang="en-GB" sz="3600" dirty="0"/>
              <a:t>He was New Labour’s champion who fought for increasing equality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6</a:t>
            </a:fld>
            <a:endParaRPr lang="en-US"/>
          </a:p>
        </p:txBody>
      </p:sp>
    </p:spTree>
    <p:extLst>
      <p:ext uri="{BB962C8B-B14F-4D97-AF65-F5344CB8AC3E}">
        <p14:creationId xmlns:p14="http://schemas.microsoft.com/office/powerpoint/2010/main" val="3355590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GB" dirty="0"/>
              <a:t>Phillips</a:t>
            </a:r>
          </a:p>
        </p:txBody>
      </p:sp>
      <p:sp>
        <p:nvSpPr>
          <p:cNvPr id="3" name="Content Placeholder 2"/>
          <p:cNvSpPr>
            <a:spLocks noGrp="1"/>
          </p:cNvSpPr>
          <p:nvPr>
            <p:ph idx="1"/>
          </p:nvPr>
        </p:nvSpPr>
        <p:spPr>
          <a:xfrm>
            <a:off x="457200" y="808038"/>
            <a:ext cx="8534400" cy="5730875"/>
          </a:xfrm>
        </p:spPr>
        <p:txBody>
          <a:bodyPr>
            <a:noAutofit/>
          </a:bodyPr>
          <a:lstStyle/>
          <a:p>
            <a:r>
              <a:rPr lang="en-GB" sz="3600" dirty="0"/>
              <a:t>“You may be wondering whether I’m breaking every equality law in the book.”</a:t>
            </a:r>
          </a:p>
          <a:p>
            <a:r>
              <a:rPr lang="en-GB" sz="3600" dirty="0"/>
              <a:t>He argues, or rather states categorically, that in his experience people from different cultures and countries tend to live in particular areas and share common interests</a:t>
            </a:r>
          </a:p>
          <a:p>
            <a:r>
              <a:rPr lang="en-GB" sz="3600" b="1" i="1" dirty="0"/>
              <a:t>Is this true in your experience?</a:t>
            </a:r>
          </a:p>
          <a:p>
            <a:r>
              <a:rPr lang="en-GB" sz="3600" b="1" i="1" dirty="0"/>
              <a:t>Do you have any issues with this perspective?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7</a:t>
            </a:fld>
            <a:endParaRPr lang="en-US"/>
          </a:p>
        </p:txBody>
      </p:sp>
    </p:spTree>
    <p:extLst>
      <p:ext uri="{BB962C8B-B14F-4D97-AF65-F5344CB8AC3E}">
        <p14:creationId xmlns:p14="http://schemas.microsoft.com/office/powerpoint/2010/main" val="1694776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Phillips</a:t>
            </a:r>
          </a:p>
        </p:txBody>
      </p:sp>
      <p:sp>
        <p:nvSpPr>
          <p:cNvPr id="3" name="Content Placeholder 2"/>
          <p:cNvSpPr>
            <a:spLocks noGrp="1"/>
          </p:cNvSpPr>
          <p:nvPr>
            <p:ph idx="1"/>
          </p:nvPr>
        </p:nvSpPr>
        <p:spPr/>
        <p:txBody>
          <a:bodyPr/>
          <a:lstStyle/>
          <a:p>
            <a:r>
              <a:rPr lang="en-GB" sz="3600" dirty="0"/>
              <a:t>He suggests that the statistics show his perspective to be true and accurate</a:t>
            </a:r>
          </a:p>
          <a:p>
            <a:endParaRPr lang="en-GB" sz="3600" dirty="0"/>
          </a:p>
          <a:p>
            <a:r>
              <a:rPr lang="en-GB" sz="3600" b="1" i="1" dirty="0"/>
              <a:t>How important are statistics in establishing an objective and independent perspective rather than a subjective and biased point of view?</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8</a:t>
            </a:fld>
            <a:endParaRPr lang="en-US"/>
          </a:p>
        </p:txBody>
      </p:sp>
    </p:spTree>
    <p:extLst>
      <p:ext uri="{BB962C8B-B14F-4D97-AF65-F5344CB8AC3E}">
        <p14:creationId xmlns:p14="http://schemas.microsoft.com/office/powerpoint/2010/main" val="3809748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i.telegraph.co.uk/multimedia/archive/03233/daily_mail_screen_3233888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463" y="32657"/>
            <a:ext cx="8872537" cy="542369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71463" y="5467241"/>
            <a:ext cx="8720137" cy="1200329"/>
          </a:xfrm>
          <a:prstGeom prst="rect">
            <a:avLst/>
          </a:prstGeom>
          <a:noFill/>
        </p:spPr>
        <p:txBody>
          <a:bodyPr wrap="square" rtlCol="0">
            <a:spAutoFit/>
          </a:bodyPr>
          <a:lstStyle/>
          <a:p>
            <a:r>
              <a:rPr lang="en-GB" dirty="0"/>
              <a:t>Extract from the Daily Mail reproduced by Hodges D (2015) ‘Ten things you actually can't say about racism’ from The Telegraph, available at </a:t>
            </a:r>
            <a:r>
              <a:rPr lang="en-GB" dirty="0">
                <a:hlinkClick r:id="rId3"/>
              </a:rPr>
              <a:t>http://www.telegraph.co.uk/news/uknews/immigration/11474917/Ten-things-you-actually-cant-say-about-racism.html</a:t>
            </a:r>
            <a:r>
              <a:rPr lang="en-GB" dirty="0"/>
              <a:t> accessed on 4th April 2015.</a:t>
            </a:r>
          </a:p>
        </p:txBody>
      </p:sp>
      <p:sp>
        <p:nvSpPr>
          <p:cNvPr id="2" name="Slide Number Placeholder 1"/>
          <p:cNvSpPr>
            <a:spLocks noGrp="1"/>
          </p:cNvSpPr>
          <p:nvPr>
            <p:ph type="sldNum" sz="quarter" idx="12"/>
          </p:nvPr>
        </p:nvSpPr>
        <p:spPr/>
        <p:txBody>
          <a:bodyPr/>
          <a:lstStyle/>
          <a:p>
            <a:fld id="{B6F15528-21DE-4FAA-801E-634DDDAF4B2B}" type="slidenum">
              <a:rPr lang="en-US" smtClean="0"/>
              <a:pPr/>
              <a:t>9</a:t>
            </a:fld>
            <a:endParaRPr lang="en-US"/>
          </a:p>
        </p:txBody>
      </p:sp>
    </p:spTree>
    <p:extLst>
      <p:ext uri="{BB962C8B-B14F-4D97-AF65-F5344CB8AC3E}">
        <p14:creationId xmlns:p14="http://schemas.microsoft.com/office/powerpoint/2010/main" val="1819652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10</a:t>
            </a:fld>
            <a:endParaRPr lang="en-US"/>
          </a:p>
        </p:txBody>
      </p:sp>
      <p:pic>
        <p:nvPicPr>
          <p:cNvPr id="7" name="Picture 6">
            <a:hlinkClick r:id="rId2"/>
          </p:cNvPr>
          <p:cNvPicPr>
            <a:picLocks noChangeAspect="1"/>
          </p:cNvPicPr>
          <p:nvPr/>
        </p:nvPicPr>
        <p:blipFill>
          <a:blip r:embed="rId3"/>
          <a:stretch>
            <a:fillRect/>
          </a:stretch>
        </p:blipFill>
        <p:spPr>
          <a:xfrm>
            <a:off x="914400" y="381000"/>
            <a:ext cx="7467600" cy="4984229"/>
          </a:xfrm>
          <a:prstGeom prst="rect">
            <a:avLst/>
          </a:prstGeom>
        </p:spPr>
      </p:pic>
    </p:spTree>
    <p:extLst>
      <p:ext uri="{BB962C8B-B14F-4D97-AF65-F5344CB8AC3E}">
        <p14:creationId xmlns:p14="http://schemas.microsoft.com/office/powerpoint/2010/main" val="2222905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Telegraph</a:t>
            </a:r>
          </a:p>
        </p:txBody>
      </p:sp>
      <p:sp>
        <p:nvSpPr>
          <p:cNvPr id="3" name="Content Placeholder 2"/>
          <p:cNvSpPr>
            <a:spLocks noGrp="1"/>
          </p:cNvSpPr>
          <p:nvPr>
            <p:ph idx="1"/>
          </p:nvPr>
        </p:nvSpPr>
        <p:spPr/>
        <p:txBody>
          <a:bodyPr/>
          <a:lstStyle/>
          <a:p>
            <a:pPr marL="0" indent="0">
              <a:buNone/>
            </a:pPr>
            <a:r>
              <a:rPr lang="en-GB" dirty="0"/>
              <a:t>Rowley (2015) says;</a:t>
            </a:r>
          </a:p>
          <a:p>
            <a:r>
              <a:rPr lang="en-GB" dirty="0"/>
              <a:t>‘So, with all the zeal of a convert, he set about saying as many prejudiced things as he could in an hour: Jewish people are rich and powerful, pickpockets are probably Romanian and the builder over the road is almost certainly Irish.’ </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11</a:t>
            </a:fld>
            <a:endParaRPr lang="en-US"/>
          </a:p>
        </p:txBody>
      </p:sp>
    </p:spTree>
    <p:extLst>
      <p:ext uri="{BB962C8B-B14F-4D97-AF65-F5344CB8AC3E}">
        <p14:creationId xmlns:p14="http://schemas.microsoft.com/office/powerpoint/2010/main" val="1515369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endParaRPr lang="en-GB" dirty="0"/>
          </a:p>
        </p:txBody>
      </p:sp>
      <p:sp>
        <p:nvSpPr>
          <p:cNvPr id="3" name="Content Placeholder 2"/>
          <p:cNvSpPr>
            <a:spLocks noGrp="1"/>
          </p:cNvSpPr>
          <p:nvPr>
            <p:ph idx="1"/>
          </p:nvPr>
        </p:nvSpPr>
        <p:spPr>
          <a:xfrm>
            <a:off x="457200" y="1143000"/>
            <a:ext cx="8229600" cy="4983163"/>
          </a:xfrm>
        </p:spPr>
        <p:txBody>
          <a:bodyPr>
            <a:normAutofit/>
          </a:bodyPr>
          <a:lstStyle/>
          <a:p>
            <a:pPr marL="0" indent="0">
              <a:buNone/>
            </a:pPr>
            <a:r>
              <a:rPr lang="en-GB" sz="3600" dirty="0"/>
              <a:t>Rowley (2015) says:</a:t>
            </a:r>
          </a:p>
          <a:p>
            <a:r>
              <a:rPr lang="en-GB" sz="3600" dirty="0"/>
              <a:t>‘Phillips and other campaigners long believed that if they could force people to stop sounding prejudiced, they would soon stop believing such prejudices, too. </a:t>
            </a:r>
          </a:p>
          <a:p>
            <a:r>
              <a:rPr lang="en-GB" sz="3600" b="1" dirty="0"/>
              <a:t>Now, he said, he is “convinced that we were utterly wrong”.’</a:t>
            </a:r>
          </a:p>
          <a:p>
            <a:pPr marL="0" indent="0">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12</a:t>
            </a:fld>
            <a:endParaRPr lang="en-US"/>
          </a:p>
        </p:txBody>
      </p:sp>
    </p:spTree>
    <p:extLst>
      <p:ext uri="{BB962C8B-B14F-4D97-AF65-F5344CB8AC3E}">
        <p14:creationId xmlns:p14="http://schemas.microsoft.com/office/powerpoint/2010/main" val="2290877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20762"/>
          </a:xfrm>
        </p:spPr>
        <p:txBody>
          <a:bodyPr>
            <a:normAutofit/>
          </a:bodyPr>
          <a:lstStyle/>
          <a:p>
            <a:endParaRPr lang="en-GB" dirty="0"/>
          </a:p>
        </p:txBody>
      </p:sp>
      <p:sp>
        <p:nvSpPr>
          <p:cNvPr id="3" name="Content Placeholder 2"/>
          <p:cNvSpPr>
            <a:spLocks noGrp="1"/>
          </p:cNvSpPr>
          <p:nvPr>
            <p:ph idx="1"/>
          </p:nvPr>
        </p:nvSpPr>
        <p:spPr>
          <a:xfrm>
            <a:off x="457200" y="1828800"/>
            <a:ext cx="8458200" cy="4297363"/>
          </a:xfrm>
        </p:spPr>
        <p:txBody>
          <a:bodyPr>
            <a:noAutofit/>
          </a:bodyPr>
          <a:lstStyle/>
          <a:p>
            <a:pPr marL="0" indent="0">
              <a:buNone/>
            </a:pPr>
            <a:r>
              <a:rPr lang="en-GB" dirty="0"/>
              <a:t>Rowley (2015)</a:t>
            </a:r>
          </a:p>
          <a:p>
            <a:pPr marL="0" indent="0">
              <a:buNone/>
            </a:pPr>
            <a:endParaRPr lang="en-GB" dirty="0"/>
          </a:p>
          <a:p>
            <a:r>
              <a:rPr lang="en-GB" dirty="0"/>
              <a:t>‘It took too long for the crux of his argument to finally arrive but, when it did, it was a powerful one. </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13</a:t>
            </a:fld>
            <a:endParaRPr lang="en-US"/>
          </a:p>
        </p:txBody>
      </p:sp>
    </p:spTree>
    <p:extLst>
      <p:ext uri="{BB962C8B-B14F-4D97-AF65-F5344CB8AC3E}">
        <p14:creationId xmlns:p14="http://schemas.microsoft.com/office/powerpoint/2010/main" val="1722705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r>
              <a:rPr lang="en-GB" dirty="0">
                <a:solidFill>
                  <a:prstClr val="black"/>
                </a:solidFill>
              </a:rPr>
              <a:t>By refusing to generalise about the actions of different races or communities for fear of being accused of stereotyping, politicians and the police have let down individuals within those same groups.’ </a:t>
            </a:r>
          </a:p>
          <a:p>
            <a:pPr marL="0" indent="0">
              <a:buNone/>
            </a:pPr>
            <a:endParaRPr lang="en-GB" dirty="0"/>
          </a:p>
          <a:p>
            <a:r>
              <a:rPr lang="en-GB" b="1" i="1" dirty="0"/>
              <a:t>Is there a difference between sounding prejudiced and being prejudiced?</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14</a:t>
            </a:fld>
            <a:endParaRPr lang="en-US"/>
          </a:p>
        </p:txBody>
      </p:sp>
      <p:sp>
        <p:nvSpPr>
          <p:cNvPr id="5" name="Rectangle 4"/>
          <p:cNvSpPr/>
          <p:nvPr/>
        </p:nvSpPr>
        <p:spPr>
          <a:xfrm>
            <a:off x="304800" y="685800"/>
            <a:ext cx="8763000" cy="584775"/>
          </a:xfrm>
          <a:prstGeom prst="rect">
            <a:avLst/>
          </a:prstGeom>
          <a:solidFill>
            <a:srgbClr val="FFFF00"/>
          </a:solidFill>
          <a:ln w="28575">
            <a:solidFill>
              <a:schemeClr val="tx1"/>
            </a:solidFill>
          </a:ln>
        </p:spPr>
        <p:txBody>
          <a:bodyPr wrap="square">
            <a:spAutoFit/>
          </a:bodyPr>
          <a:lstStyle/>
          <a:p>
            <a:pPr algn="ctr"/>
            <a:r>
              <a:rPr lang="en-GB" sz="3200" dirty="0"/>
              <a:t>“Silence,” Phillips argued, “creates victims, too”. </a:t>
            </a:r>
          </a:p>
        </p:txBody>
      </p:sp>
    </p:spTree>
    <p:extLst>
      <p:ext uri="{BB962C8B-B14F-4D97-AF65-F5344CB8AC3E}">
        <p14:creationId xmlns:p14="http://schemas.microsoft.com/office/powerpoint/2010/main" val="10085682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EFA84-BF96-A884-F9AC-6D18F7BBA17F}"/>
              </a:ext>
            </a:extLst>
          </p:cNvPr>
          <p:cNvSpPr>
            <a:spLocks noGrp="1"/>
          </p:cNvSpPr>
          <p:nvPr>
            <p:ph type="title"/>
          </p:nvPr>
        </p:nvSpPr>
        <p:spPr/>
        <p:txBody>
          <a:bodyPr/>
          <a:lstStyle/>
          <a:p>
            <a:endParaRPr lang="en-GB"/>
          </a:p>
        </p:txBody>
      </p:sp>
      <p:pic>
        <p:nvPicPr>
          <p:cNvPr id="6" name="Content Placeholder 5">
            <a:hlinkClick r:id="rId2"/>
            <a:extLst>
              <a:ext uri="{FF2B5EF4-FFF2-40B4-BE49-F238E27FC236}">
                <a16:creationId xmlns:a16="http://schemas.microsoft.com/office/drawing/2014/main" id="{ABF5A641-4B4B-BF05-8FE6-A7A7436890E3}"/>
              </a:ext>
            </a:extLst>
          </p:cNvPr>
          <p:cNvPicPr>
            <a:picLocks noGrp="1" noChangeAspect="1"/>
          </p:cNvPicPr>
          <p:nvPr>
            <p:ph idx="1"/>
          </p:nvPr>
        </p:nvPicPr>
        <p:blipFill>
          <a:blip r:embed="rId3"/>
          <a:stretch>
            <a:fillRect/>
          </a:stretch>
        </p:blipFill>
        <p:spPr>
          <a:xfrm>
            <a:off x="1219200" y="609600"/>
            <a:ext cx="6858000" cy="5316761"/>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4" name="Slide Number Placeholder 3">
            <a:extLst>
              <a:ext uri="{FF2B5EF4-FFF2-40B4-BE49-F238E27FC236}">
                <a16:creationId xmlns:a16="http://schemas.microsoft.com/office/drawing/2014/main" id="{EB9D8A7F-90F5-0428-16D7-898E1C139133}"/>
              </a:ext>
            </a:extLst>
          </p:cNvPr>
          <p:cNvSpPr>
            <a:spLocks noGrp="1"/>
          </p:cNvSpPr>
          <p:nvPr>
            <p:ph type="sldNum" sz="quarter" idx="12"/>
          </p:nvPr>
        </p:nvSpPr>
        <p:spPr/>
        <p:txBody>
          <a:bodyPr/>
          <a:lstStyle/>
          <a:p>
            <a:fld id="{B6F15528-21DE-4FAA-801E-634DDDAF4B2B}" type="slidenum">
              <a:rPr lang="en-US" smtClean="0"/>
              <a:pPr/>
              <a:t>15</a:t>
            </a:fld>
            <a:endParaRPr lang="en-US"/>
          </a:p>
        </p:txBody>
      </p:sp>
    </p:spTree>
    <p:extLst>
      <p:ext uri="{BB962C8B-B14F-4D97-AF65-F5344CB8AC3E}">
        <p14:creationId xmlns:p14="http://schemas.microsoft.com/office/powerpoint/2010/main" val="32959562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 Tony Sewell</a:t>
            </a:r>
          </a:p>
        </p:txBody>
      </p:sp>
      <p:pic>
        <p:nvPicPr>
          <p:cNvPr id="5" name="Online Media 4" title="British Education Does NOT Perpetuate Racism | Dr Tony Sewell CBE | Part 4 of 6">
            <a:hlinkClick r:id="" action="ppaction://media"/>
            <a:extLst>
              <a:ext uri="{FF2B5EF4-FFF2-40B4-BE49-F238E27FC236}">
                <a16:creationId xmlns:a16="http://schemas.microsoft.com/office/drawing/2014/main" id="{61BC7A01-9868-8678-5D06-4728FD7EE235}"/>
              </a:ext>
            </a:extLst>
          </p:cNvPr>
          <p:cNvPicPr>
            <a:picLocks noGrp="1" noRot="1" noChangeAspect="1"/>
          </p:cNvPicPr>
          <p:nvPr>
            <p:ph idx="1"/>
            <a:videoFile r:link="rId1"/>
          </p:nvPr>
        </p:nvPicPr>
        <p:blipFill>
          <a:blip r:embed="rId3"/>
          <a:stretch>
            <a:fillRect/>
          </a:stretch>
        </p:blipFill>
        <p:spPr>
          <a:xfrm>
            <a:off x="566738" y="1600200"/>
            <a:ext cx="8010525" cy="4525963"/>
          </a:xfrm>
          <a:prstGeom prst="rect">
            <a:avLst/>
          </a:prstGeom>
        </p:spPr>
      </p:pic>
      <p:sp>
        <p:nvSpPr>
          <p:cNvPr id="4" name="Slide Number Placeholder 3"/>
          <p:cNvSpPr>
            <a:spLocks noGrp="1"/>
          </p:cNvSpPr>
          <p:nvPr>
            <p:ph type="sldNum" sz="quarter" idx="12"/>
          </p:nvPr>
        </p:nvSpPr>
        <p:spPr/>
        <p:txBody>
          <a:bodyPr/>
          <a:lstStyle/>
          <a:p>
            <a:fld id="{B6F15528-21DE-4FAA-801E-634DDDAF4B2B}" type="slidenum">
              <a:rPr lang="en-US" smtClean="0"/>
              <a:pPr/>
              <a:t>16</a:t>
            </a:fld>
            <a:endParaRPr lang="en-US"/>
          </a:p>
        </p:txBody>
      </p:sp>
      <p:sp>
        <p:nvSpPr>
          <p:cNvPr id="7" name="TextBox 6">
            <a:extLst>
              <a:ext uri="{FF2B5EF4-FFF2-40B4-BE49-F238E27FC236}">
                <a16:creationId xmlns:a16="http://schemas.microsoft.com/office/drawing/2014/main" id="{0AD4CBC7-8F07-30E2-EA23-2818DF23AA82}"/>
              </a:ext>
            </a:extLst>
          </p:cNvPr>
          <p:cNvSpPr txBox="1"/>
          <p:nvPr/>
        </p:nvSpPr>
        <p:spPr>
          <a:xfrm>
            <a:off x="609600" y="6211669"/>
            <a:ext cx="7162800" cy="369332"/>
          </a:xfrm>
          <a:prstGeom prst="rect">
            <a:avLst/>
          </a:prstGeom>
          <a:noFill/>
        </p:spPr>
        <p:txBody>
          <a:bodyPr wrap="square">
            <a:spAutoFit/>
          </a:bodyPr>
          <a:lstStyle/>
          <a:p>
            <a:r>
              <a:rPr lang="en-GB" dirty="0">
                <a:hlinkClick r:id="rId4"/>
              </a:rPr>
              <a:t>https://www.gov.uk/government/organisations/race-disparity-unit</a:t>
            </a:r>
            <a:r>
              <a:rPr lang="en-GB" dirty="0"/>
              <a:t> </a:t>
            </a:r>
          </a:p>
        </p:txBody>
      </p:sp>
    </p:spTree>
    <p:extLst>
      <p:ext uri="{BB962C8B-B14F-4D97-AF65-F5344CB8AC3E}">
        <p14:creationId xmlns:p14="http://schemas.microsoft.com/office/powerpoint/2010/main" val="2503660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pPr marL="457200" indent="-457200">
              <a:buFont typeface="+mj-lt"/>
              <a:buAutoNum type="arabicPeriod"/>
            </a:pPr>
            <a:r>
              <a:rPr lang="en-GB" sz="2000" dirty="0"/>
              <a:t>Hodges D (2015) ‘Ten things you actually can't say about racism’ from The Telegraph, available at </a:t>
            </a:r>
            <a:r>
              <a:rPr lang="en-GB" sz="2000" dirty="0">
                <a:hlinkClick r:id="rId2"/>
              </a:rPr>
              <a:t>http://www.telegraph.co.uk/news/uknews/immigration/11474917/Ten-things-you-actually-cant-say-about-racism.html</a:t>
            </a:r>
            <a:r>
              <a:rPr lang="en-GB" sz="2000" dirty="0"/>
              <a:t> accessed on 4th April 2015</a:t>
            </a:r>
          </a:p>
          <a:p>
            <a:pPr marL="457200" indent="-457200">
              <a:buFont typeface="+mj-lt"/>
              <a:buAutoNum type="arabicPeriod"/>
            </a:pPr>
            <a:r>
              <a:rPr lang="en-GB" sz="2000" dirty="0"/>
              <a:t>Phillips T (2015) Things We Won't Say About Race That Are True. Channel 4 documentary 19th March 2015.</a:t>
            </a:r>
          </a:p>
          <a:p>
            <a:pPr marL="457200" indent="-457200">
              <a:buFont typeface="+mj-lt"/>
              <a:buAutoNum type="arabicPeriod"/>
            </a:pPr>
            <a:r>
              <a:rPr lang="en-GB" sz="2000" dirty="0"/>
              <a:t>Rowley T (2015) A Review ‘Zealous’. The Telegraph 19</a:t>
            </a:r>
            <a:r>
              <a:rPr lang="en-GB" sz="2000" baseline="30000" dirty="0"/>
              <a:t>th</a:t>
            </a:r>
            <a:r>
              <a:rPr lang="en-GB" sz="2000" dirty="0"/>
              <a:t> March 2015, available at </a:t>
            </a:r>
            <a:r>
              <a:rPr lang="en-GB" sz="2000" dirty="0">
                <a:hlinkClick r:id="rId3"/>
              </a:rPr>
              <a:t>http://www.telegraph.co.uk/culture/tvandradio/tv-and-radio-reviews/11483444/The-Things-We-Wont-Say-About-Race-that-are-true-review.html</a:t>
            </a:r>
            <a:endParaRPr lang="en-GB" sz="2000" dirty="0"/>
          </a:p>
          <a:p>
            <a:pPr marL="0" indent="0">
              <a:buNone/>
            </a:pPr>
            <a:endParaRPr lang="en-GB" sz="1800" dirty="0"/>
          </a:p>
          <a:p>
            <a:pPr marL="0" indent="0">
              <a:buNone/>
            </a:pPr>
            <a:endParaRPr lang="en-GB" sz="1400" dirty="0"/>
          </a:p>
          <a:p>
            <a:pPr marL="0" indent="0">
              <a:buNone/>
            </a:pPr>
            <a:endParaRPr lang="en-GB" sz="1400"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17</a:t>
            </a:fld>
            <a:endParaRPr lang="en-US"/>
          </a:p>
        </p:txBody>
      </p:sp>
    </p:spTree>
    <p:extLst>
      <p:ext uri="{BB962C8B-B14F-4D97-AF65-F5344CB8AC3E}">
        <p14:creationId xmlns:p14="http://schemas.microsoft.com/office/powerpoint/2010/main" val="17549667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Hodges D (2015)</a:t>
            </a:r>
          </a:p>
        </p:txBody>
      </p:sp>
      <p:sp>
        <p:nvSpPr>
          <p:cNvPr id="3" name="Content Placeholder 2"/>
          <p:cNvSpPr>
            <a:spLocks noGrp="1"/>
          </p:cNvSpPr>
          <p:nvPr>
            <p:ph idx="1"/>
          </p:nvPr>
        </p:nvSpPr>
        <p:spPr>
          <a:xfrm>
            <a:off x="457200" y="1371600"/>
            <a:ext cx="8229600" cy="4754563"/>
          </a:xfrm>
        </p:spPr>
        <p:txBody>
          <a:bodyPr>
            <a:normAutofit fontScale="92500" lnSpcReduction="10000"/>
          </a:bodyPr>
          <a:lstStyle/>
          <a:p>
            <a:pPr marL="0" indent="0">
              <a:buNone/>
            </a:pPr>
            <a:r>
              <a:rPr lang="en-GB" b="1" dirty="0"/>
              <a:t>10 things you actually can’t say about racism</a:t>
            </a:r>
          </a:p>
          <a:p>
            <a:pPr marL="0" indent="0">
              <a:buNone/>
            </a:pPr>
            <a:endParaRPr lang="en-GB" dirty="0"/>
          </a:p>
          <a:p>
            <a:pPr marL="0" indent="0">
              <a:buNone/>
            </a:pPr>
            <a:r>
              <a:rPr lang="en-GB" dirty="0"/>
              <a:t>1) Most of the people who demand an open and honest debate about racism are racist. </a:t>
            </a:r>
          </a:p>
          <a:p>
            <a:pPr marL="0" indent="0">
              <a:buNone/>
            </a:pPr>
            <a:endParaRPr lang="en-GB" dirty="0"/>
          </a:p>
          <a:p>
            <a:pPr marL="0" indent="0">
              <a:buNone/>
            </a:pPr>
            <a:r>
              <a:rPr lang="en-GB" dirty="0"/>
              <a:t>2) Most of the people we demand an open and honest debate about racism are hypocrites. As soon as you point to their racism they run around screaming “You called me a racist! How dare you! You can’t say that!” </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18</a:t>
            </a:fld>
            <a:endParaRPr lang="en-US"/>
          </a:p>
        </p:txBody>
      </p:sp>
    </p:spTree>
    <p:extLst>
      <p:ext uri="{BB962C8B-B14F-4D97-AF65-F5344CB8AC3E}">
        <p14:creationId xmlns:p14="http://schemas.microsoft.com/office/powerpoint/2010/main" val="3931521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Hodges D (2015)</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3) Most of the people who demand an open and honest debate about racism only ever see one side of the debate. That’s because they’re invariably white, and have no personal experience of what racism actually is. </a:t>
            </a:r>
          </a:p>
          <a:p>
            <a:pPr marL="0" indent="0">
              <a:buNone/>
            </a:pPr>
            <a:endParaRPr lang="en-GB" dirty="0"/>
          </a:p>
          <a:p>
            <a:pPr marL="0" indent="0">
              <a:buNone/>
            </a:pPr>
            <a:r>
              <a:rPr lang="en-GB" dirty="0"/>
              <a:t>4) Most of the politicians who demand an open and honest debate are lying. They just want racists to vote for them, or worry they won’t get elected if racists don’t vote for them. </a:t>
            </a:r>
          </a:p>
          <a:p>
            <a:pPr marL="0" indent="0">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19</a:t>
            </a:fld>
            <a:endParaRPr lang="en-US"/>
          </a:p>
        </p:txBody>
      </p:sp>
    </p:spTree>
    <p:extLst>
      <p:ext uri="{BB962C8B-B14F-4D97-AF65-F5344CB8AC3E}">
        <p14:creationId xmlns:p14="http://schemas.microsoft.com/office/powerpoint/2010/main" val="386646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prstClr val="black"/>
                </a:solidFill>
              </a:rPr>
              <a:t>Hodges D (2015)</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a:t>5) When people want to excuse racism, they channel it through the prism of class. Say “I have a real problem with immigration” and you will be challenged. Say “Many working class communities are experiencing real problems with immigration” and you are given a pass. </a:t>
            </a:r>
          </a:p>
          <a:p>
            <a:pPr marL="0" indent="0">
              <a:buNone/>
            </a:pPr>
            <a:endParaRPr lang="en-GB" dirty="0"/>
          </a:p>
          <a:p>
            <a:pPr marL="0" indent="0">
              <a:buNone/>
            </a:pPr>
            <a:r>
              <a:rPr lang="en-GB" dirty="0"/>
              <a:t>6) Racism is still acceptable on all sides of the political spectrum. On the Left it’s acceptable to hate Jews. On the Right it’s blacks and Muslims. Racism towards Eastern Europeans is acceptable on both the Left and the Right.</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20</a:t>
            </a:fld>
            <a:endParaRPr lang="en-US"/>
          </a:p>
        </p:txBody>
      </p:sp>
    </p:spTree>
    <p:extLst>
      <p:ext uri="{BB962C8B-B14F-4D97-AF65-F5344CB8AC3E}">
        <p14:creationId xmlns:p14="http://schemas.microsoft.com/office/powerpoint/2010/main" val="2383164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prstClr val="black"/>
                </a:solidFill>
              </a:rPr>
              <a:t>Hodges D (2015)</a:t>
            </a:r>
            <a:endParaRPr lang="en-GB" dirty="0"/>
          </a:p>
        </p:txBody>
      </p:sp>
      <p:sp>
        <p:nvSpPr>
          <p:cNvPr id="3" name="Content Placeholder 2"/>
          <p:cNvSpPr>
            <a:spLocks noGrp="1"/>
          </p:cNvSpPr>
          <p:nvPr>
            <p:ph idx="1"/>
          </p:nvPr>
        </p:nvSpPr>
        <p:spPr/>
        <p:txBody>
          <a:bodyPr/>
          <a:lstStyle/>
          <a:p>
            <a:pPr marL="0" indent="0">
              <a:buNone/>
            </a:pPr>
            <a:r>
              <a:rPr lang="en-GB" dirty="0"/>
              <a:t>7) It is impossible to “control immigration” to the UK. </a:t>
            </a:r>
          </a:p>
          <a:p>
            <a:pPr marL="0" indent="0">
              <a:buNone/>
            </a:pPr>
            <a:endParaRPr lang="en-GB" dirty="0"/>
          </a:p>
          <a:p>
            <a:pPr marL="0" indent="0">
              <a:buNone/>
            </a:pPr>
            <a:r>
              <a:rPr lang="en-GB" dirty="0"/>
              <a:t>8) The lack of black, Asian and minority ethnic representation in British public life is a far greater scandal than the under-representation of women.</a:t>
            </a:r>
          </a:p>
          <a:p>
            <a:pPr marL="0" indent="0">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21</a:t>
            </a:fld>
            <a:endParaRPr lang="en-US"/>
          </a:p>
        </p:txBody>
      </p:sp>
    </p:spTree>
    <p:extLst>
      <p:ext uri="{BB962C8B-B14F-4D97-AF65-F5344CB8AC3E}">
        <p14:creationId xmlns:p14="http://schemas.microsoft.com/office/powerpoint/2010/main" val="647215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prstClr val="black"/>
                </a:solidFill>
              </a:rPr>
              <a:t>Hodges D (2015)</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9) Saying “racism is better now than it was 30 years ago” is the equivalent of saying “cancer is better now than it was 30 years ago”. Yes, we’re better at understanding and tackling it. But cancer is still cancer. </a:t>
            </a:r>
          </a:p>
          <a:p>
            <a:pPr marL="0" indent="0">
              <a:buNone/>
            </a:pPr>
            <a:endParaRPr lang="en-GB" dirty="0"/>
          </a:p>
          <a:p>
            <a:pPr marL="0" indent="0">
              <a:buNone/>
            </a:pPr>
            <a:r>
              <a:rPr lang="en-GB" dirty="0"/>
              <a:t>10) </a:t>
            </a:r>
            <a:r>
              <a:rPr lang="en-GB" dirty="0" err="1"/>
              <a:t>Ukip</a:t>
            </a:r>
            <a:r>
              <a:rPr lang="en-GB" dirty="0"/>
              <a:t> represent the biggest threat to British race relations since Oswald Mosley’s black-shirts. </a:t>
            </a:r>
          </a:p>
          <a:p>
            <a:pPr marL="0" indent="0">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22</a:t>
            </a:fld>
            <a:endParaRPr lang="en-US"/>
          </a:p>
        </p:txBody>
      </p:sp>
    </p:spTree>
    <p:extLst>
      <p:ext uri="{BB962C8B-B14F-4D97-AF65-F5344CB8AC3E}">
        <p14:creationId xmlns:p14="http://schemas.microsoft.com/office/powerpoint/2010/main" val="1283987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992</TotalTime>
  <Words>1050</Words>
  <Application>Microsoft Office PowerPoint</Application>
  <PresentationFormat>On-screen Show (4:3)</PresentationFormat>
  <Paragraphs>93</Paragraphs>
  <Slides>22</Slides>
  <Notes>1</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Arial</vt:lpstr>
      <vt:lpstr>Calibri</vt:lpstr>
      <vt:lpstr>Office Theme</vt:lpstr>
      <vt:lpstr>Things We Won't Say About Race That Are True</vt:lpstr>
      <vt:lpstr>Aims</vt:lpstr>
      <vt:lpstr>Equality?</vt:lpstr>
      <vt:lpstr>Equality?</vt:lpstr>
      <vt:lpstr>PowerPoint Presentation</vt:lpstr>
      <vt:lpstr>A Challenging Area of Public Policy </vt:lpstr>
      <vt:lpstr>Phillips</vt:lpstr>
      <vt:lpstr>Phillips</vt:lpstr>
      <vt:lpstr>PowerPoint Presentation</vt:lpstr>
      <vt:lpstr>PowerPoint Presentation</vt:lpstr>
      <vt:lpstr>The Telegraph</vt:lpstr>
      <vt:lpstr>PowerPoint Presentation</vt:lpstr>
      <vt:lpstr>PowerPoint Presentation</vt:lpstr>
      <vt:lpstr>PowerPoint Presentation</vt:lpstr>
      <vt:lpstr>PowerPoint Presentation</vt:lpstr>
      <vt:lpstr>Dr Tony Sewell</vt:lpstr>
      <vt:lpstr>References</vt:lpstr>
      <vt:lpstr>Hodges D (2015)</vt:lpstr>
      <vt:lpstr>Hodges D (2015)</vt:lpstr>
      <vt:lpstr>Hodges D (2015)</vt:lpstr>
      <vt:lpstr>Hodges D (2015)</vt:lpstr>
      <vt:lpstr>Hodges D (2015)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Things We Won't Say About Race That Are True</dc:title>
  <dc:creator>Mike Durke</dc:creator>
  <cp:lastModifiedBy>Mike Durke</cp:lastModifiedBy>
  <cp:revision>25</cp:revision>
  <dcterms:created xsi:type="dcterms:W3CDTF">2006-08-16T00:00:00Z</dcterms:created>
  <dcterms:modified xsi:type="dcterms:W3CDTF">2023-02-27T12:20:26Z</dcterms:modified>
</cp:coreProperties>
</file>