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603" r:id="rId2"/>
    <p:sldId id="604" r:id="rId3"/>
    <p:sldId id="605" r:id="rId4"/>
    <p:sldId id="606" r:id="rId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8242D79-19BC-2CA9-F04C-0251963E06C2}" v="158" dt="2026-01-29T11:53:53.9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theme/theme1.xml" Id="rId8" /><Relationship Type="http://schemas.openxmlformats.org/officeDocument/2006/relationships/slide" Target="slides/slide2.xml" Id="rId3" /><Relationship Type="http://schemas.openxmlformats.org/officeDocument/2006/relationships/viewProps" Target="viewProps.xml" Id="rId7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presProps" Target="presProps.xml" Id="rId6" /><Relationship Type="http://schemas.microsoft.com/office/2015/10/relationships/revisionInfo" Target="revisionInfo.xml" Id="rId11" /><Relationship Type="http://schemas.openxmlformats.org/officeDocument/2006/relationships/slide" Target="slides/slide4.xml" Id="rId5" /><Relationship Type="http://schemas.openxmlformats.org/officeDocument/2006/relationships/slide" Target="slides/slide3.xml" Id="rId4" /><Relationship Type="http://schemas.openxmlformats.org/officeDocument/2006/relationships/tableStyles" Target="tableStyles.xml" Id="rId9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EE212-1DD2-F8B7-DA87-DCE5A23B5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rgbClr val="FFFF00"/>
                </a:solidFill>
              </a:rPr>
              <a:t>Information &amp; intelligence</a:t>
            </a:r>
            <a:br>
              <a:rPr lang="en-GB" u="sng" dirty="0">
                <a:solidFill>
                  <a:srgbClr val="FFFF00"/>
                </a:solidFill>
              </a:rPr>
            </a:br>
            <a:r>
              <a:rPr lang="en-GB" u="sng" dirty="0">
                <a:solidFill>
                  <a:srgbClr val="FFFF00"/>
                </a:solidFill>
              </a:rPr>
              <a:t>What do we know?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C78FF4-19F3-A1F5-90EB-7329B40816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GB" dirty="0">
              <a:solidFill>
                <a:srgbClr val="FFFF00"/>
              </a:solidFill>
            </a:endParaRPr>
          </a:p>
          <a:p>
            <a:endParaRPr lang="en-GB">
              <a:solidFill>
                <a:srgbClr val="FFFF00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82E1A8-8E41-0047-EFFC-14048298480D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7010400" y="1825625"/>
            <a:ext cx="5181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dirty="0">
              <a:solidFill>
                <a:srgbClr val="FFFF00"/>
              </a:solidFill>
            </a:endParaRPr>
          </a:p>
          <a:p>
            <a:endParaRPr lang="en-GB">
              <a:solidFill>
                <a:srgbClr val="FFFF00"/>
              </a:solidFill>
            </a:endParaRPr>
          </a:p>
        </p:txBody>
      </p:sp>
      <p:pic>
        <p:nvPicPr>
          <p:cNvPr id="6" name="Picture 5" descr="A blue square with white lines&#10;&#10;AI-generated content may be incorrect.">
            <a:extLst>
              <a:ext uri="{FF2B5EF4-FFF2-40B4-BE49-F238E27FC236}">
                <a16:creationId xmlns:a16="http://schemas.microsoft.com/office/drawing/2014/main" id="{80A8D595-290E-9070-09B5-FBE36DFFBC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51174"/>
            <a:ext cx="12192000" cy="90416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8790B07-CB8E-7695-C430-3F122775EBAE}"/>
              </a:ext>
            </a:extLst>
          </p:cNvPr>
          <p:cNvSpPr txBox="1"/>
          <p:nvPr/>
        </p:nvSpPr>
        <p:spPr>
          <a:xfrm>
            <a:off x="838200" y="1571625"/>
            <a:ext cx="10829925" cy="467820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>
                <a:solidFill>
                  <a:srgbClr val="FFC000"/>
                </a:solidFill>
                <a:latin typeface="Aptos"/>
                <a:ea typeface="Arial"/>
                <a:cs typeface="Arial"/>
              </a:rPr>
              <a:t>THE IDENTITY OF THE SUBJECT - HE IS EBD. WE KNOW HIS INTENT. WE KNOW HIS CAPABILITY AS HE HAS A VIOLENT HISTORY FROM PNC </a:t>
            </a:r>
            <a:endParaRPr lang="en-US" sz="2800">
              <a:latin typeface="Aptos"/>
            </a:endParaRPr>
          </a:p>
          <a:p>
            <a:r>
              <a:rPr lang="en-US" sz="2800" dirty="0">
                <a:solidFill>
                  <a:srgbClr val="FFC000"/>
                </a:solidFill>
                <a:latin typeface="Aptos"/>
                <a:ea typeface="Arial"/>
                <a:cs typeface="Arial"/>
              </a:rPr>
              <a:t>WE KNOW HIS HOME ADDRESS</a:t>
            </a:r>
          </a:p>
          <a:p>
            <a:endParaRPr lang="en-US" sz="2800" dirty="0">
              <a:solidFill>
                <a:srgbClr val="FFC000"/>
              </a:solidFill>
              <a:latin typeface="Aptos"/>
              <a:ea typeface="Arial"/>
              <a:cs typeface="Arial"/>
            </a:endParaRPr>
          </a:p>
          <a:p>
            <a:r>
              <a:rPr lang="en-US" sz="2800" dirty="0">
                <a:solidFill>
                  <a:srgbClr val="FFC000"/>
                </a:solidFill>
                <a:latin typeface="Aptos"/>
                <a:ea typeface="Arial"/>
                <a:cs typeface="Arial"/>
              </a:rPr>
              <a:t>VICTIM(S)  ARE VULNERABLE </a:t>
            </a:r>
          </a:p>
          <a:p>
            <a:r>
              <a:rPr lang="en-US" sz="2800" dirty="0">
                <a:solidFill>
                  <a:srgbClr val="FFC000"/>
                </a:solidFill>
                <a:latin typeface="Aptos"/>
                <a:ea typeface="Arial"/>
                <a:cs typeface="Arial"/>
              </a:rPr>
              <a:t>DV VICTIM. CHILDREN 'S NAMES ALCOHOL SERVICES ARE INVOLVED.</a:t>
            </a:r>
          </a:p>
          <a:p>
            <a:r>
              <a:rPr lang="en-US" sz="2800" dirty="0">
                <a:solidFill>
                  <a:srgbClr val="FFC000"/>
                </a:solidFill>
                <a:latin typeface="Aptos"/>
                <a:ea typeface="Arial"/>
                <a:cs typeface="Arial"/>
              </a:rPr>
              <a:t>VICTIM IS DISTRESSED.</a:t>
            </a:r>
          </a:p>
          <a:p>
            <a:r>
              <a:rPr lang="en-US" sz="2800" dirty="0">
                <a:solidFill>
                  <a:srgbClr val="FFC000"/>
                </a:solidFill>
                <a:latin typeface="Aptos"/>
                <a:ea typeface="Arial"/>
                <a:cs typeface="Arial"/>
              </a:rPr>
              <a:t>HOME ADDRESS IS KNOWN.</a:t>
            </a:r>
          </a:p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903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90F079-B4E2-CB2F-D20C-6CEE230246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DAF51D-F8D6-0441-9B35-B7CC650689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rgbClr val="FFFF00"/>
                </a:solidFill>
              </a:rPr>
              <a:t>Information &amp; intelligence</a:t>
            </a:r>
            <a:br>
              <a:rPr lang="en-GB" u="sng" dirty="0">
                <a:solidFill>
                  <a:srgbClr val="FFFF00"/>
                </a:solidFill>
              </a:rPr>
            </a:br>
            <a:r>
              <a:rPr lang="en-GB" u="sng" dirty="0">
                <a:solidFill>
                  <a:srgbClr val="FFFF00"/>
                </a:solidFill>
              </a:rPr>
              <a:t>WHY IS THIS RELEVANT?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F52F60-6EE3-3EC6-6097-7427458797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GB" dirty="0">
              <a:solidFill>
                <a:srgbClr val="FFFF00"/>
              </a:solidFill>
            </a:endParaRPr>
          </a:p>
          <a:p>
            <a:endParaRPr lang="en-GB">
              <a:solidFill>
                <a:srgbClr val="FFFF00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0DACBA-A74D-24CB-CED0-EF6AC4F40401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7010400" y="1825625"/>
            <a:ext cx="5181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dirty="0">
              <a:solidFill>
                <a:srgbClr val="FFFF00"/>
              </a:solidFill>
            </a:endParaRPr>
          </a:p>
          <a:p>
            <a:endParaRPr lang="en-GB">
              <a:solidFill>
                <a:srgbClr val="FFFF00"/>
              </a:solidFill>
            </a:endParaRPr>
          </a:p>
        </p:txBody>
      </p:sp>
      <p:pic>
        <p:nvPicPr>
          <p:cNvPr id="6" name="Picture 5" descr="A blue square with white lines&#10;&#10;AI-generated content may be incorrect.">
            <a:extLst>
              <a:ext uri="{FF2B5EF4-FFF2-40B4-BE49-F238E27FC236}">
                <a16:creationId xmlns:a16="http://schemas.microsoft.com/office/drawing/2014/main" id="{1FAE8425-F24A-5BD9-23C6-569A96522E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51174"/>
            <a:ext cx="12192000" cy="90416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33E7B5F-7CAA-2FEE-BA95-ED6E235F683E}"/>
              </a:ext>
            </a:extLst>
          </p:cNvPr>
          <p:cNvSpPr txBox="1"/>
          <p:nvPr/>
        </p:nvSpPr>
        <p:spPr>
          <a:xfrm>
            <a:off x="838200" y="1571625"/>
            <a:ext cx="10829925" cy="35855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>
                <a:solidFill>
                  <a:srgbClr val="FFC000"/>
                </a:solidFill>
                <a:latin typeface="Aptos"/>
                <a:ea typeface="Arial"/>
                <a:cs typeface="Arial"/>
              </a:rPr>
              <a:t>DEMONSTRATES IMMINENT THREAT.</a:t>
            </a:r>
            <a:endParaRPr lang="en-US" sz="2800">
              <a:solidFill>
                <a:srgbClr val="FFC000"/>
              </a:solidFill>
              <a:latin typeface="Aptos"/>
            </a:endParaRPr>
          </a:p>
          <a:p>
            <a:endParaRPr lang="en-US" sz="2800" dirty="0">
              <a:solidFill>
                <a:srgbClr val="FFC000"/>
              </a:solidFill>
            </a:endParaRPr>
          </a:p>
          <a:p>
            <a:r>
              <a:rPr lang="en-US" sz="2800" dirty="0">
                <a:solidFill>
                  <a:srgbClr val="FFC000"/>
                </a:solidFill>
                <a:latin typeface="Aptos"/>
                <a:cs typeface="Arial"/>
              </a:rPr>
              <a:t>INFORMS OUR THREAT ASSESSMENT AND WORKING STRATEGY </a:t>
            </a:r>
            <a:endParaRPr lang="en-US" sz="2800">
              <a:solidFill>
                <a:srgbClr val="FFC000"/>
              </a:solidFill>
              <a:latin typeface="Aptos"/>
            </a:endParaRPr>
          </a:p>
          <a:p>
            <a:endParaRPr lang="en-US" sz="2800" dirty="0">
              <a:solidFill>
                <a:srgbClr val="FFC000"/>
              </a:solidFill>
            </a:endParaRPr>
          </a:p>
          <a:p>
            <a:r>
              <a:rPr lang="en-US" sz="2800" dirty="0">
                <a:solidFill>
                  <a:srgbClr val="FFC000"/>
                </a:solidFill>
                <a:latin typeface="Aptos"/>
                <a:ea typeface="Arial"/>
                <a:cs typeface="Arial"/>
              </a:rPr>
              <a:t>THIS WILL IMPACT ON HOW WE DEAL WITH THOSE INVOLVED</a:t>
            </a:r>
            <a:endParaRPr lang="en-US" sz="2800">
              <a:solidFill>
                <a:srgbClr val="FFC000"/>
              </a:solidFill>
              <a:latin typeface="Aptos"/>
            </a:endParaRPr>
          </a:p>
          <a:p>
            <a:endParaRPr lang="en-US" sz="2800" dirty="0">
              <a:solidFill>
                <a:srgbClr val="FFC000"/>
              </a:solidFill>
            </a:endParaRPr>
          </a:p>
          <a:p>
            <a:r>
              <a:rPr lang="en-US" sz="2800" dirty="0">
                <a:solidFill>
                  <a:srgbClr val="FFC000"/>
                </a:solidFill>
                <a:latin typeface="Aptos"/>
                <a:cs typeface="Arial"/>
              </a:rPr>
              <a:t>HELPS US UNDERSTAND?</a:t>
            </a:r>
            <a:endParaRPr lang="en-US" sz="2800" dirty="0">
              <a:solidFill>
                <a:srgbClr val="FFC000"/>
              </a:solidFill>
            </a:endParaRPr>
          </a:p>
          <a:p>
            <a:pPr algn="ctr"/>
            <a:endParaRPr lang="en-GB" sz="28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2306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961CE8-97AA-467B-D5EE-ED236C2696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5DA56-6440-7840-D66A-CA483FC37B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rgbClr val="FFFF00"/>
                </a:solidFill>
              </a:rPr>
              <a:t>Information &amp; intelligence</a:t>
            </a:r>
            <a:br>
              <a:rPr lang="en-GB" u="sng" dirty="0">
                <a:solidFill>
                  <a:srgbClr val="FFFF00"/>
                </a:solidFill>
              </a:rPr>
            </a:br>
            <a:r>
              <a:rPr lang="en-GB" u="sng" dirty="0">
                <a:solidFill>
                  <a:srgbClr val="FFFF00"/>
                </a:solidFill>
              </a:rPr>
              <a:t>WHAT DO WE NEED TO KNOW?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F1BDED-024B-81CB-35FE-A5F7EDB4979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GB" dirty="0">
              <a:solidFill>
                <a:srgbClr val="FFFF00"/>
              </a:solidFill>
            </a:endParaRPr>
          </a:p>
          <a:p>
            <a:endParaRPr lang="en-GB">
              <a:solidFill>
                <a:srgbClr val="FFFF00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9C6944-DAFE-FA9D-3047-E14FFA0D602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GB" dirty="0">
              <a:solidFill>
                <a:srgbClr val="FFFF00"/>
              </a:solidFill>
            </a:endParaRPr>
          </a:p>
          <a:p>
            <a:endParaRPr lang="en-GB">
              <a:solidFill>
                <a:srgbClr val="FFFF00"/>
              </a:solidFill>
            </a:endParaRPr>
          </a:p>
        </p:txBody>
      </p:sp>
      <p:pic>
        <p:nvPicPr>
          <p:cNvPr id="6" name="Picture 5" descr="A blue square with white lines&#10;&#10;AI-generated content may be incorrect.">
            <a:extLst>
              <a:ext uri="{FF2B5EF4-FFF2-40B4-BE49-F238E27FC236}">
                <a16:creationId xmlns:a16="http://schemas.microsoft.com/office/drawing/2014/main" id="{85BF111D-1067-B5E4-D46A-A5DE5BBEC0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51174"/>
            <a:ext cx="12192000" cy="90416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956DFCB-51B4-D88D-5BBA-DB38294DC093}"/>
              </a:ext>
            </a:extLst>
          </p:cNvPr>
          <p:cNvSpPr txBox="1"/>
          <p:nvPr/>
        </p:nvSpPr>
        <p:spPr>
          <a:xfrm>
            <a:off x="838200" y="1524000"/>
            <a:ext cx="9610725" cy="48320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>
                <a:solidFill>
                  <a:srgbClr val="FFC000"/>
                </a:solidFill>
                <a:latin typeface="Aptos"/>
                <a:ea typeface="Arial"/>
                <a:cs typeface="Arial"/>
              </a:rPr>
              <a:t>WHAT IS THE PREVIOUS HISTORY?</a:t>
            </a:r>
          </a:p>
          <a:p>
            <a:endParaRPr lang="en-US" sz="2800" dirty="0">
              <a:solidFill>
                <a:srgbClr val="FFC000"/>
              </a:solidFill>
              <a:latin typeface="Aptos"/>
              <a:ea typeface="Arial"/>
              <a:cs typeface="Arial"/>
            </a:endParaRPr>
          </a:p>
          <a:p>
            <a:r>
              <a:rPr lang="en-US" sz="2800" dirty="0">
                <a:solidFill>
                  <a:srgbClr val="FFC000"/>
                </a:solidFill>
                <a:latin typeface="Aptos"/>
                <a:ea typeface="Arial"/>
                <a:cs typeface="Arial"/>
              </a:rPr>
              <a:t>SUBJECT</a:t>
            </a:r>
          </a:p>
          <a:p>
            <a:r>
              <a:rPr lang="en-US" sz="2800" dirty="0">
                <a:solidFill>
                  <a:srgbClr val="FFC000"/>
                </a:solidFill>
                <a:latin typeface="Aptos"/>
                <a:ea typeface="Arial"/>
                <a:cs typeface="Arial"/>
              </a:rPr>
              <a:t>DOES HE HAVE ACCESS TO WEAPONS?</a:t>
            </a:r>
          </a:p>
          <a:p>
            <a:r>
              <a:rPr lang="en-US" sz="2800" dirty="0">
                <a:solidFill>
                  <a:srgbClr val="FFC000"/>
                </a:solidFill>
                <a:latin typeface="Aptos"/>
                <a:ea typeface="Arial"/>
                <a:cs typeface="Arial"/>
              </a:rPr>
              <a:t>HAS HE MADE SIMILAR THREATS? IS HE DRUNK? WHERE IS HE? DOES HE HAVE ACCESS TO A VEHICLE?</a:t>
            </a:r>
          </a:p>
          <a:p>
            <a:endParaRPr lang="en-US" sz="2800" dirty="0">
              <a:solidFill>
                <a:srgbClr val="FFC000"/>
              </a:solidFill>
              <a:latin typeface="Aptos"/>
              <a:ea typeface="Arial"/>
              <a:cs typeface="Arial"/>
            </a:endParaRPr>
          </a:p>
          <a:p>
            <a:r>
              <a:rPr lang="en-US" sz="2800" dirty="0">
                <a:solidFill>
                  <a:srgbClr val="FFC000"/>
                </a:solidFill>
                <a:latin typeface="Aptos"/>
                <a:ea typeface="Arial"/>
                <a:cs typeface="Arial"/>
              </a:rPr>
              <a:t>VICTIMS - WHERE ARE THEY?</a:t>
            </a:r>
          </a:p>
          <a:p>
            <a:r>
              <a:rPr lang="en-US" sz="2800" dirty="0">
                <a:solidFill>
                  <a:srgbClr val="FFC000"/>
                </a:solidFill>
                <a:latin typeface="Aptos"/>
                <a:ea typeface="Arial"/>
                <a:cs typeface="Arial"/>
              </a:rPr>
              <a:t>HOW TO ACCESS THE HOME ADDRESS? DOES THE SUBJECT HAVE A KEY? </a:t>
            </a:r>
            <a:endParaRPr lang="en-US" sz="2800">
              <a:solidFill>
                <a:srgbClr val="FFC000"/>
              </a:solidFill>
              <a:latin typeface="Aptos"/>
            </a:endParaRPr>
          </a:p>
          <a:p>
            <a:pPr algn="ctr"/>
            <a:endParaRPr lang="en-GB" sz="28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9681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A48F914-D2F2-7945-A51A-0B47404D51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558152-98BE-2824-96F1-1A4CF4AE4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rgbClr val="FFFF00"/>
                </a:solidFill>
              </a:rPr>
              <a:t>Information &amp; intelligence</a:t>
            </a:r>
            <a:br>
              <a:rPr lang="en-GB" u="sng" dirty="0">
                <a:solidFill>
                  <a:srgbClr val="FFFF00"/>
                </a:solidFill>
              </a:rPr>
            </a:br>
            <a:r>
              <a:rPr lang="en-GB" u="sng" dirty="0">
                <a:solidFill>
                  <a:srgbClr val="FFFF00"/>
                </a:solidFill>
              </a:rPr>
              <a:t>WHAT DO WE NEED TO KNOW?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4D7663-6385-3DA8-7B11-97FBE4CA3B7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GB" dirty="0">
              <a:solidFill>
                <a:srgbClr val="FFFF00"/>
              </a:solidFill>
            </a:endParaRPr>
          </a:p>
          <a:p>
            <a:endParaRPr lang="en-GB">
              <a:solidFill>
                <a:srgbClr val="FFFF00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833D1A-0321-F592-BF6B-CEC1A785E68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GB" dirty="0">
              <a:solidFill>
                <a:srgbClr val="FFFF00"/>
              </a:solidFill>
            </a:endParaRPr>
          </a:p>
          <a:p>
            <a:endParaRPr lang="en-GB">
              <a:solidFill>
                <a:srgbClr val="FFFF00"/>
              </a:solidFill>
            </a:endParaRPr>
          </a:p>
        </p:txBody>
      </p:sp>
      <p:pic>
        <p:nvPicPr>
          <p:cNvPr id="6" name="Picture 5" descr="A blue square with white lines&#10;&#10;AI-generated content may be incorrect.">
            <a:extLst>
              <a:ext uri="{FF2B5EF4-FFF2-40B4-BE49-F238E27FC236}">
                <a16:creationId xmlns:a16="http://schemas.microsoft.com/office/drawing/2014/main" id="{01BCE2B2-ED6C-55BA-6BD1-ABBCAB4F78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51174"/>
            <a:ext cx="12192000" cy="90416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A660A67-D74B-B24E-23BD-0DEC864EA94B}"/>
              </a:ext>
            </a:extLst>
          </p:cNvPr>
          <p:cNvSpPr txBox="1"/>
          <p:nvPr/>
        </p:nvSpPr>
        <p:spPr>
          <a:xfrm>
            <a:off x="838200" y="1524000"/>
            <a:ext cx="10839757" cy="53367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solidFill>
                  <a:srgbClr val="FFC000"/>
                </a:solidFill>
                <a:latin typeface="Aptos"/>
                <a:ea typeface="Arial"/>
                <a:cs typeface="Arial"/>
              </a:rPr>
              <a:t>WHAT ARE OUR RESOURCES?</a:t>
            </a:r>
            <a:endParaRPr lang="en-US" sz="2400" dirty="0">
              <a:solidFill>
                <a:srgbClr val="FFC000"/>
              </a:solidFill>
              <a:latin typeface="Aptos"/>
              <a:cs typeface="Arial"/>
            </a:endParaRPr>
          </a:p>
          <a:p>
            <a:endParaRPr lang="en-US" sz="2400" dirty="0">
              <a:solidFill>
                <a:srgbClr val="FFC000"/>
              </a:solidFill>
            </a:endParaRPr>
          </a:p>
          <a:p>
            <a:r>
              <a:rPr lang="en-US" sz="2400">
                <a:solidFill>
                  <a:srgbClr val="FFC000"/>
                </a:solidFill>
                <a:latin typeface="Aptos"/>
                <a:ea typeface="Arial"/>
                <a:cs typeface="Arial"/>
              </a:rPr>
              <a:t>DO WE NEED TO CONSIDER AN AMBULANCE?</a:t>
            </a:r>
            <a:endParaRPr lang="en-US" sz="2400" dirty="0">
              <a:solidFill>
                <a:srgbClr val="FFC000"/>
              </a:solidFill>
              <a:latin typeface="Aptos"/>
              <a:cs typeface="Arial"/>
            </a:endParaRPr>
          </a:p>
          <a:p>
            <a:endParaRPr lang="en-US" sz="2400" dirty="0">
              <a:solidFill>
                <a:srgbClr val="FFC000"/>
              </a:solidFill>
            </a:endParaRPr>
          </a:p>
          <a:p>
            <a:r>
              <a:rPr lang="en-US" sz="2400" dirty="0">
                <a:solidFill>
                  <a:srgbClr val="FFC000"/>
                </a:solidFill>
                <a:latin typeface="Aptos"/>
                <a:cs typeface="Arial"/>
              </a:rPr>
              <a:t>DO WE REQUIRE SOCIAL SERVICES?</a:t>
            </a:r>
            <a:endParaRPr lang="en-US" sz="2400" dirty="0">
              <a:solidFill>
                <a:srgbClr val="FFC000"/>
              </a:solidFill>
              <a:latin typeface="Aptos"/>
            </a:endParaRPr>
          </a:p>
          <a:p>
            <a:endParaRPr lang="en-US" sz="2400" dirty="0">
              <a:solidFill>
                <a:srgbClr val="FFC000"/>
              </a:solidFill>
            </a:endParaRPr>
          </a:p>
          <a:p>
            <a:r>
              <a:rPr lang="en-US" sz="2400" dirty="0">
                <a:solidFill>
                  <a:srgbClr val="FFC000"/>
                </a:solidFill>
                <a:latin typeface="Aptos"/>
                <a:ea typeface="Arial"/>
                <a:cs typeface="Arial"/>
              </a:rPr>
              <a:t>WHO CAN HELP US TO GET THIS INFO?</a:t>
            </a:r>
            <a:endParaRPr lang="en-US" sz="2400" dirty="0">
              <a:solidFill>
                <a:srgbClr val="FFC000"/>
              </a:solidFill>
              <a:latin typeface="Aptos"/>
              <a:cs typeface="Arial"/>
            </a:endParaRPr>
          </a:p>
          <a:p>
            <a:r>
              <a:rPr lang="en-US" sz="2400" dirty="0">
                <a:solidFill>
                  <a:srgbClr val="FFC000"/>
                </a:solidFill>
                <a:latin typeface="Aptos"/>
                <a:cs typeface="Arial"/>
              </a:rPr>
              <a:t>THE CONTROL ROOM.</a:t>
            </a:r>
            <a:endParaRPr lang="en-US" sz="2400">
              <a:solidFill>
                <a:srgbClr val="FFC000"/>
              </a:solidFill>
              <a:latin typeface="Aptos"/>
            </a:endParaRPr>
          </a:p>
          <a:p>
            <a:endParaRPr lang="en-US" sz="2400" dirty="0">
              <a:solidFill>
                <a:srgbClr val="FFC000"/>
              </a:solidFill>
            </a:endParaRPr>
          </a:p>
          <a:p>
            <a:r>
              <a:rPr lang="en-US" sz="2400" dirty="0">
                <a:solidFill>
                  <a:srgbClr val="FFC000"/>
                </a:solidFill>
                <a:latin typeface="Aptos"/>
                <a:ea typeface="Arial"/>
                <a:cs typeface="Arial"/>
              </a:rPr>
              <a:t>HOW CAN THEY HELP ME?</a:t>
            </a:r>
            <a:endParaRPr lang="en-US" sz="2400" dirty="0">
              <a:solidFill>
                <a:srgbClr val="FFC000"/>
              </a:solidFill>
              <a:latin typeface="Aptos"/>
              <a:cs typeface="Arial"/>
            </a:endParaRPr>
          </a:p>
          <a:p>
            <a:r>
              <a:rPr lang="en-US" sz="2400" dirty="0">
                <a:solidFill>
                  <a:srgbClr val="FFC000"/>
                </a:solidFill>
                <a:latin typeface="Aptos"/>
                <a:cs typeface="Arial"/>
              </a:rPr>
              <a:t>CONDUCT INTELLIGENCE CHECKS</a:t>
            </a:r>
            <a:endParaRPr lang="en-US" sz="2400">
              <a:solidFill>
                <a:srgbClr val="FFC000"/>
              </a:solidFill>
              <a:latin typeface="Aptos"/>
            </a:endParaRPr>
          </a:p>
          <a:p>
            <a:r>
              <a:rPr lang="en-US" sz="2400" dirty="0">
                <a:solidFill>
                  <a:srgbClr val="FFC000"/>
                </a:solidFill>
                <a:latin typeface="Aptos"/>
                <a:ea typeface="Arial"/>
                <a:cs typeface="Arial"/>
              </a:rPr>
              <a:t>RECONTACT THE VICTIM AND KEEP HER ON THE LINE</a:t>
            </a:r>
            <a:endParaRPr lang="en-US" sz="2400">
              <a:solidFill>
                <a:srgbClr val="FFC000"/>
              </a:solidFill>
              <a:latin typeface="Aptos"/>
            </a:endParaRPr>
          </a:p>
          <a:p>
            <a:endParaRPr lang="en-US" sz="2400" dirty="0">
              <a:solidFill>
                <a:srgbClr val="FFC000"/>
              </a:solidFill>
              <a:latin typeface="Aptos"/>
              <a:cs typeface="Arial"/>
            </a:endParaRPr>
          </a:p>
          <a:p>
            <a:pPr algn="ctr"/>
            <a:endParaRPr lang="en-GB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1807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Information &amp; intelligence What do we know?</vt:lpstr>
      <vt:lpstr>Information &amp; intelligence WHY IS THIS RELEVANT?</vt:lpstr>
      <vt:lpstr>Information &amp; intelligence WHAT DO WE NEED TO KNOW?</vt:lpstr>
      <vt:lpstr>Information &amp; intelligence WHAT DO WE NEED TO KNOW?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 </cp:lastModifiedBy>
  <cp:revision>46</cp:revision>
  <dcterms:created xsi:type="dcterms:W3CDTF">2013-07-15T20:26:40Z</dcterms:created>
  <dcterms:modified xsi:type="dcterms:W3CDTF">2026-01-29T11:53:57Z</dcterms:modified>
</cp:coreProperties>
</file>