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4" r:id="rId6"/>
    <p:sldId id="262" r:id="rId7"/>
  </p:sldIdLst>
  <p:sldSz cx="9144000" cy="6858000" type="screen4x3"/>
  <p:notesSz cx="6889750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notes"/>
  <p:clrMru>
    <a:srgbClr val="0000FF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10" autoAdjust="0"/>
    <p:restoredTop sz="99291" autoAdjust="0"/>
  </p:normalViewPr>
  <p:slideViewPr>
    <p:cSldViewPr>
      <p:cViewPr varScale="1">
        <p:scale>
          <a:sx n="114" d="100"/>
          <a:sy n="114" d="100"/>
        </p:scale>
        <p:origin x="2214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1094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1094"/>
          </a:xfrm>
          <a:prstGeom prst="rect">
            <a:avLst/>
          </a:prstGeom>
        </p:spPr>
        <p:txBody>
          <a:bodyPr vert="horz" lIns="96634" tIns="48317" rIns="96634" bIns="48317" rtlCol="0"/>
          <a:lstStyle>
            <a:lvl1pPr algn="r">
              <a:defRPr sz="1300"/>
            </a:lvl1pPr>
          </a:lstStyle>
          <a:p>
            <a:fld id="{52F46482-878E-4C5D-AFD7-97F2F2C6F7A5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5010150" cy="37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34" tIns="48317" rIns="96634" bIns="4831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760397"/>
            <a:ext cx="5511800" cy="4509850"/>
          </a:xfrm>
          <a:prstGeom prst="rect">
            <a:avLst/>
          </a:prstGeom>
        </p:spPr>
        <p:txBody>
          <a:bodyPr vert="horz" lIns="96634" tIns="48317" rIns="96634" bIns="4831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9054"/>
            <a:ext cx="2985558" cy="50109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9054"/>
            <a:ext cx="2985558" cy="501094"/>
          </a:xfrm>
          <a:prstGeom prst="rect">
            <a:avLst/>
          </a:prstGeom>
        </p:spPr>
        <p:txBody>
          <a:bodyPr vert="horz" lIns="96634" tIns="48317" rIns="96634" bIns="48317" rtlCol="0" anchor="b"/>
          <a:lstStyle>
            <a:lvl1pPr algn="r">
              <a:defRPr sz="1300"/>
            </a:lvl1pPr>
          </a:lstStyle>
          <a:p>
            <a:fld id="{A30E5C55-C1CB-4C6F-8004-5B6334FC18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3772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5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E5C55-C1CB-4C6F-8004-5B6334FC1816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4872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338">
              <a:defRPr/>
            </a:pPr>
            <a:endParaRPr lang="en-GB" sz="1600" dirty="0"/>
          </a:p>
          <a:p>
            <a:endParaRPr lang="cy-GB" sz="1500" baseline="0" dirty="0"/>
          </a:p>
          <a:p>
            <a:endParaRPr 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E5C55-C1CB-4C6F-8004-5B6334FC1816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645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500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E5C55-C1CB-4C6F-8004-5B6334FC1816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645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338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E5C55-C1CB-4C6F-8004-5B6334FC1816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645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338">
              <a:defRPr/>
            </a:pPr>
            <a:endParaRPr lang="en-GB" sz="145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E5C55-C1CB-4C6F-8004-5B6334FC181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64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338">
              <a:defRPr/>
            </a:pPr>
            <a:endParaRPr lang="cy-GB" sz="1500" dirty="0">
              <a:solidFill>
                <a:srgbClr val="0000FF"/>
              </a:solidFill>
            </a:endParaRPr>
          </a:p>
          <a:p>
            <a:pPr defTabSz="966338">
              <a:defRPr/>
            </a:pPr>
            <a:endParaRPr lang="en-GB" sz="1500" dirty="0">
              <a:solidFill>
                <a:srgbClr val="0000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0E5C55-C1CB-4C6F-8004-5B6334FC1816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645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44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974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444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401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367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1177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3097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550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55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569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216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349F8D-1D77-443F-8A47-215C4BA96BB8}" type="datetimeFigureOut">
              <a:rPr lang="en-GB" smtClean="0"/>
              <a:pPr/>
              <a:t>07/10/2019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4066EE-181A-4638-8E89-8775B229C51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9522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png"/><Relationship Id="rId3" Type="http://schemas.openxmlformats.org/officeDocument/2006/relationships/image" Target="../media/image4.jpe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jpeg"/><Relationship Id="rId4" Type="http://schemas.openxmlformats.org/officeDocument/2006/relationships/image" Target="../media/image3.png"/><Relationship Id="rId9" Type="http://schemas.openxmlformats.org/officeDocument/2006/relationships/image" Target="../media/image9.jpe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00" y="228600"/>
            <a:ext cx="8153400" cy="63774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905000" y="1371600"/>
            <a:ext cx="5486400" cy="424731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866900" y="1676400"/>
            <a:ext cx="5486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4800" dirty="0">
                <a:latin typeface="Comic Sans MS" panose="030F0702030302020204" pitchFamily="66" charset="0"/>
              </a:rPr>
              <a:t>Ysgol y Dderwen</a:t>
            </a:r>
          </a:p>
          <a:p>
            <a:pPr algn="ctr"/>
            <a:r>
              <a:rPr lang="cy-GB" sz="4800" dirty="0">
                <a:latin typeface="Comic Sans MS" panose="030F0702030302020204" pitchFamily="66" charset="0"/>
              </a:rPr>
              <a:t>Caerfyrddin</a:t>
            </a:r>
            <a:endParaRPr lang="en-GB" sz="4800" dirty="0">
              <a:latin typeface="Comic Sans MS" panose="030F0702030302020204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97160" y="4680198"/>
            <a:ext cx="2743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y-GB" sz="1600" b="1" dirty="0">
                <a:latin typeface="Comic Sans MS" panose="030F0702030302020204" pitchFamily="66" charset="0"/>
              </a:rPr>
              <a:t>Llio Dyfri Jones</a:t>
            </a:r>
          </a:p>
          <a:p>
            <a:pPr algn="r"/>
            <a:r>
              <a:rPr lang="cy-GB" sz="1600" dirty="0">
                <a:latin typeface="Comic Sans MS" panose="030F0702030302020204" pitchFamily="66" charset="0"/>
              </a:rPr>
              <a:t>Pennaeth Cynorthwyol / </a:t>
            </a:r>
            <a:r>
              <a:rPr lang="cy-GB" sz="1600" dirty="0">
                <a:solidFill>
                  <a:srgbClr val="FF0000"/>
                </a:solidFill>
                <a:latin typeface="Comic Sans MS" panose="030F0702030302020204" pitchFamily="66" charset="0"/>
              </a:rPr>
              <a:t>Assistant Headteacher</a:t>
            </a:r>
            <a:endParaRPr lang="en-GB" sz="16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2311" y="3235196"/>
            <a:ext cx="1741689" cy="1538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2356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2401"/>
            <a:ext cx="7772400" cy="1066800"/>
          </a:xfrm>
        </p:spPr>
        <p:txBody>
          <a:bodyPr>
            <a:normAutofit/>
          </a:bodyPr>
          <a:lstStyle/>
          <a:p>
            <a:r>
              <a:rPr lang="cy-GB" sz="4000" b="1" dirty="0">
                <a:latin typeface="Comic Sans MS" panose="030F0702030302020204" pitchFamily="66" charset="0"/>
              </a:rPr>
              <a:t>Cefndir / </a:t>
            </a:r>
            <a:r>
              <a:rPr lang="cy-GB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Background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1142" y="1219200"/>
            <a:ext cx="7048457" cy="1143000"/>
          </a:xfrm>
        </p:spPr>
        <p:txBody>
          <a:bodyPr>
            <a:normAutofit fontScale="25000" lnSpcReduction="20000"/>
          </a:bodyPr>
          <a:lstStyle/>
          <a:p>
            <a:pPr lvl="1" algn="l"/>
            <a:r>
              <a:rPr lang="cy-GB" sz="9600" dirty="0">
                <a:solidFill>
                  <a:schemeClr val="tx1"/>
                </a:solidFill>
                <a:latin typeface="Comic Sans MS" panose="030F0702030302020204" pitchFamily="66" charset="0"/>
              </a:rPr>
              <a:t>Ysgol benodedig Gymraeg tref Caerfyrddin – tua 350 o ddisgyblion</a:t>
            </a:r>
          </a:p>
          <a:p>
            <a:pPr lvl="1" algn="l"/>
            <a:r>
              <a:rPr lang="cy-GB" sz="9600" dirty="0">
                <a:solidFill>
                  <a:srgbClr val="FF0000"/>
                </a:solidFill>
                <a:latin typeface="Comic Sans MS" panose="030F0702030302020204" pitchFamily="66" charset="0"/>
              </a:rPr>
              <a:t>Designated Welsh primary school in Carmarthen – 350 pupils</a:t>
            </a:r>
          </a:p>
          <a:p>
            <a:pPr lvl="1" algn="l"/>
            <a:endParaRPr lang="cy-GB" sz="14400" dirty="0">
              <a:solidFill>
                <a:schemeClr val="tx1"/>
              </a:solidFill>
              <a:latin typeface="Comic Sans MS" panose="030F0702030302020204" pitchFamily="66" charset="0"/>
            </a:endParaRPr>
          </a:p>
          <a:p>
            <a:pPr lvl="1" algn="l"/>
            <a:r>
              <a:rPr lang="cy-GB" sz="14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endParaRPr lang="cy-GB" dirty="0"/>
          </a:p>
          <a:p>
            <a:endParaRPr lang="cy-GB" dirty="0"/>
          </a:p>
          <a:p>
            <a:r>
              <a:rPr lang="cy-GB" dirty="0"/>
              <a:t>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447800"/>
            <a:ext cx="324941" cy="39554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3200400"/>
            <a:ext cx="324941" cy="3955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202" y="4742765"/>
            <a:ext cx="324941" cy="395541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1666328" y="4419600"/>
            <a:ext cx="63346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lvl="1" algn="ctr">
              <a:spcBef>
                <a:spcPct val="20000"/>
              </a:spcBef>
            </a:pPr>
            <a:r>
              <a:rPr lang="cy-GB" sz="3600" dirty="0">
                <a:latin typeface="Comic Sans MS" panose="030F0702030302020204" pitchFamily="66" charset="0"/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76200"/>
            <a:ext cx="680518" cy="826770"/>
          </a:xfrm>
          <a:prstGeom prst="rect">
            <a:avLst/>
          </a:prstGeom>
        </p:spPr>
      </p:pic>
      <p:sp>
        <p:nvSpPr>
          <p:cNvPr id="11" name="Subtitle 2"/>
          <p:cNvSpPr txBox="1">
            <a:spLocks/>
          </p:cNvSpPr>
          <p:nvPr/>
        </p:nvSpPr>
        <p:spPr>
          <a:xfrm>
            <a:off x="1295400" y="3124200"/>
            <a:ext cx="7048457" cy="1143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l"/>
            <a:r>
              <a:rPr lang="cy-GB" sz="9600" dirty="0">
                <a:solidFill>
                  <a:schemeClr val="tx1"/>
                </a:solidFill>
                <a:latin typeface="Comic Sans MS" panose="030F0702030302020204" pitchFamily="66" charset="0"/>
              </a:rPr>
              <a:t>Addysgu tîm mewn unedau, addysgu’n bynciol</a:t>
            </a:r>
          </a:p>
          <a:p>
            <a:pPr lvl="1" algn="l"/>
            <a:r>
              <a:rPr lang="cy-GB" sz="9600" dirty="0">
                <a:solidFill>
                  <a:srgbClr val="FF0000"/>
                </a:solidFill>
                <a:latin typeface="Comic Sans MS" panose="030F0702030302020204" pitchFamily="66" charset="0"/>
              </a:rPr>
              <a:t>Team teaching, subject based teaching</a:t>
            </a:r>
          </a:p>
          <a:p>
            <a:pPr lvl="1" algn="l"/>
            <a:r>
              <a:rPr lang="cy-GB" sz="14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endParaRPr lang="cy-GB" dirty="0"/>
          </a:p>
          <a:p>
            <a:endParaRPr lang="cy-GB" dirty="0"/>
          </a:p>
          <a:p>
            <a:r>
              <a:rPr lang="cy-GB" dirty="0"/>
              <a:t> </a:t>
            </a:r>
            <a:endParaRPr lang="en-GB" dirty="0"/>
          </a:p>
        </p:txBody>
      </p:sp>
      <p:sp>
        <p:nvSpPr>
          <p:cNvPr id="12" name="Subtitle 2"/>
          <p:cNvSpPr txBox="1">
            <a:spLocks/>
          </p:cNvSpPr>
          <p:nvPr/>
        </p:nvSpPr>
        <p:spPr>
          <a:xfrm>
            <a:off x="1219200" y="4800600"/>
            <a:ext cx="7581858" cy="1143000"/>
          </a:xfrm>
          <a:prstGeom prst="rect">
            <a:avLst/>
          </a:prstGeom>
        </p:spPr>
        <p:txBody>
          <a:bodyPr vert="horz" lIns="91440" tIns="45720" rIns="91440" bIns="45720" rtlCol="0">
            <a:normAutofit fontScale="2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1" algn="l"/>
            <a:r>
              <a:rPr lang="cy-GB" sz="9600" dirty="0">
                <a:solidFill>
                  <a:schemeClr val="tx1"/>
                </a:solidFill>
                <a:latin typeface="Comic Sans MS" panose="030F0702030302020204" pitchFamily="66" charset="0"/>
              </a:rPr>
              <a:t>Cyfnod Sylfaen –7 athrawes, 10 cynorthwy-ydd; 45 rhif mynediad blynyddol, </a:t>
            </a:r>
          </a:p>
          <a:p>
            <a:pPr lvl="1" algn="l"/>
            <a:r>
              <a:rPr lang="cy-GB" sz="9600" dirty="0">
                <a:solidFill>
                  <a:srgbClr val="FF0000"/>
                </a:solidFill>
                <a:latin typeface="Comic Sans MS" panose="030F0702030302020204" pitchFamily="66" charset="0"/>
              </a:rPr>
              <a:t>Foundation Phase – 7 teachers, 10 LSAs;    Annual admisson number of 45 </a:t>
            </a:r>
            <a:endParaRPr lang="cy-GB" dirty="0"/>
          </a:p>
          <a:p>
            <a:r>
              <a:rPr lang="cy-GB" dirty="0"/>
              <a:t> </a:t>
            </a:r>
            <a:endParaRPr lang="en-GB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6019800"/>
            <a:ext cx="766039" cy="676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235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0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2401"/>
            <a:ext cx="7772400" cy="1066800"/>
          </a:xfrm>
        </p:spPr>
        <p:txBody>
          <a:bodyPr>
            <a:normAutofit/>
          </a:bodyPr>
          <a:lstStyle/>
          <a:p>
            <a:r>
              <a:rPr lang="cy-GB" sz="4000" b="1" dirty="0">
                <a:latin typeface="Comic Sans MS" panose="030F0702030302020204" pitchFamily="66" charset="0"/>
              </a:rPr>
              <a:t>Trosglwyddo</a:t>
            </a:r>
            <a:r>
              <a:rPr lang="cy-GB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cy-GB" sz="4000" b="1" dirty="0">
                <a:latin typeface="Comic Sans MS" panose="030F0702030302020204" pitchFamily="66" charset="0"/>
              </a:rPr>
              <a:t>/</a:t>
            </a:r>
            <a:r>
              <a:rPr lang="cy-GB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Transition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143000"/>
            <a:ext cx="4419600" cy="973769"/>
          </a:xfrm>
        </p:spPr>
        <p:txBody>
          <a:bodyPr>
            <a:normAutofit fontScale="25000" lnSpcReduction="20000"/>
          </a:bodyPr>
          <a:lstStyle/>
          <a:p>
            <a:pPr lvl="1" algn="l"/>
            <a:r>
              <a:rPr lang="cy-GB" sz="9600" dirty="0">
                <a:solidFill>
                  <a:schemeClr val="tx1"/>
                </a:solidFill>
                <a:latin typeface="Comic Sans MS" panose="030F0702030302020204" pitchFamily="66" charset="0"/>
              </a:rPr>
              <a:t> Derbyn plant yn dymhorol</a:t>
            </a:r>
          </a:p>
          <a:p>
            <a:pPr lvl="1" algn="l"/>
            <a:r>
              <a:rPr lang="cy-GB" sz="9600" dirty="0">
                <a:solidFill>
                  <a:srgbClr val="FF0000"/>
                </a:solidFill>
                <a:latin typeface="Comic Sans MS" panose="030F0702030302020204" pitchFamily="66" charset="0"/>
              </a:rPr>
              <a:t> Children start every term</a:t>
            </a:r>
          </a:p>
          <a:p>
            <a:pPr lvl="1" algn="l"/>
            <a:r>
              <a:rPr lang="cy-GB" sz="14400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endParaRPr lang="cy-GB" dirty="0"/>
          </a:p>
          <a:p>
            <a:pPr algn="l"/>
            <a:endParaRPr lang="cy-GB" dirty="0"/>
          </a:p>
          <a:p>
            <a:pPr algn="l"/>
            <a:r>
              <a:rPr lang="cy-GB" dirty="0"/>
              <a:t>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219200"/>
            <a:ext cx="324941" cy="3955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76200"/>
            <a:ext cx="680518" cy="82677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04800" y="2209800"/>
            <a:ext cx="49530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Niferoedd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Gwahoddiad personol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Noson o groeso i’r rhieni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Pecyn gwybodaeth cyffredinol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Bore / prynhawn o brofiad i’r plant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Pecyn gwybodaeth penodol am    yr uned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Cyfarfod anwytho gyda’r       rhieni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latin typeface="Comic Sans MS" panose="030F0702030302020204" pitchFamily="66" charset="0"/>
              </a:rPr>
              <a:t>Cyfarfodydd Pontio</a:t>
            </a:r>
            <a:endParaRPr lang="en-GB" sz="2200" dirty="0">
              <a:latin typeface="Comic Sans MS" panose="030F0702030302020204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4648200" y="2203150"/>
            <a:ext cx="451300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Numbers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Personal invitation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Parents’ welcoming evening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General information pack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Morning / afternoon taster session for the children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Specific information pack about the unit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Early feedback meeting for parents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200" dirty="0">
                <a:solidFill>
                  <a:srgbClr val="FF0000"/>
                </a:solidFill>
                <a:latin typeface="Comic Sans MS" panose="030F0702030302020204" pitchFamily="66" charset="0"/>
              </a:rPr>
              <a:t>Transition meetings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6019800"/>
            <a:ext cx="766039" cy="676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4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2401"/>
            <a:ext cx="7772400" cy="1066800"/>
          </a:xfrm>
        </p:spPr>
        <p:txBody>
          <a:bodyPr>
            <a:noAutofit/>
          </a:bodyPr>
          <a:lstStyle/>
          <a:p>
            <a:r>
              <a:rPr lang="cy-GB" sz="3500" b="1" dirty="0">
                <a:solidFill>
                  <a:srgbClr val="000000"/>
                </a:solidFill>
                <a:latin typeface="Comic Sans MS" panose="030F0702030302020204" pitchFamily="66" charset="0"/>
              </a:rPr>
              <a:t>Cynnydd disgybl /</a:t>
            </a:r>
            <a:r>
              <a:rPr lang="cy-GB" sz="35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Child’s progress</a:t>
            </a:r>
            <a:endParaRPr lang="en-GB" sz="35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76200"/>
            <a:ext cx="680518" cy="826770"/>
          </a:xfrm>
          <a:prstGeom prst="rect">
            <a:avLst/>
          </a:prstGeom>
        </p:spPr>
      </p:pic>
      <p:sp>
        <p:nvSpPr>
          <p:cNvPr id="12" name="Subtitle 2"/>
          <p:cNvSpPr txBox="1">
            <a:spLocks/>
          </p:cNvSpPr>
          <p:nvPr/>
        </p:nvSpPr>
        <p:spPr>
          <a:xfrm>
            <a:off x="1333542" y="4733747"/>
            <a:ext cx="7048457" cy="1143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 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371600"/>
            <a:ext cx="324941" cy="39554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43000" y="1219200"/>
            <a:ext cx="579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>
                <a:latin typeface="Comic Sans MS"/>
                <a:cs typeface="Comic Sans MS"/>
              </a:rPr>
              <a:t>Arsylwi</a:t>
            </a:r>
            <a:r>
              <a:rPr lang="en-US" sz="3600" dirty="0">
                <a:latin typeface="Comic Sans MS"/>
                <a:cs typeface="Comic Sans MS"/>
              </a:rPr>
              <a:t> / </a:t>
            </a:r>
            <a:r>
              <a:rPr lang="en-US" sz="3600" dirty="0">
                <a:solidFill>
                  <a:srgbClr val="FF0000"/>
                </a:solidFill>
                <a:latin typeface="Comic Sans MS"/>
                <a:cs typeface="Comic Sans MS"/>
              </a:rPr>
              <a:t>Observe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2971800"/>
            <a:ext cx="324941" cy="39554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800600"/>
            <a:ext cx="324941" cy="395541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1219200" y="2895600"/>
            <a:ext cx="579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>
                <a:latin typeface="Comic Sans MS"/>
                <a:cs typeface="Comic Sans MS"/>
              </a:rPr>
              <a:t>Cofnodi</a:t>
            </a:r>
            <a:r>
              <a:rPr lang="en-US" sz="3600" dirty="0">
                <a:latin typeface="Comic Sans MS"/>
                <a:cs typeface="Comic Sans MS"/>
              </a:rPr>
              <a:t> / </a:t>
            </a:r>
            <a:r>
              <a:rPr lang="en-US" sz="3600" dirty="0">
                <a:solidFill>
                  <a:srgbClr val="FF0000"/>
                </a:solidFill>
                <a:latin typeface="Comic Sans MS"/>
                <a:cs typeface="Comic Sans MS"/>
              </a:rPr>
              <a:t>Record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219200" y="4724400"/>
            <a:ext cx="5791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err="1">
                <a:latin typeface="Comic Sans MS"/>
                <a:cs typeface="Comic Sans MS"/>
              </a:rPr>
              <a:t>Dadansoddi</a:t>
            </a:r>
            <a:r>
              <a:rPr lang="en-US" sz="3600" dirty="0">
                <a:latin typeface="Comic Sans MS"/>
                <a:cs typeface="Comic Sans MS"/>
              </a:rPr>
              <a:t>/ </a:t>
            </a:r>
            <a:r>
              <a:rPr lang="en-US" sz="3600" dirty="0" err="1">
                <a:solidFill>
                  <a:srgbClr val="FF0000"/>
                </a:solidFill>
                <a:latin typeface="Comic Sans MS"/>
                <a:cs typeface="Comic Sans MS"/>
              </a:rPr>
              <a:t>Analyse</a:t>
            </a:r>
            <a:endParaRPr lang="en-US" sz="3600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6019800"/>
            <a:ext cx="766039" cy="676668"/>
          </a:xfrm>
          <a:prstGeom prst="rect">
            <a:avLst/>
          </a:prstGeom>
        </p:spPr>
      </p:pic>
      <p:pic>
        <p:nvPicPr>
          <p:cNvPr id="9" name="Picture 8" descr="SMF25418110613480.pdf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666478" y="1442565"/>
            <a:ext cx="1373779" cy="971936"/>
          </a:xfrm>
          <a:prstGeom prst="rect">
            <a:avLst/>
          </a:prstGeom>
        </p:spPr>
      </p:pic>
      <p:pic>
        <p:nvPicPr>
          <p:cNvPr id="17" name="Picture 16" descr="Untitled.png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535639" y="3262176"/>
            <a:ext cx="730935" cy="1091106"/>
          </a:xfrm>
          <a:prstGeom prst="rect">
            <a:avLst/>
          </a:prstGeom>
        </p:spPr>
      </p:pic>
      <p:pic>
        <p:nvPicPr>
          <p:cNvPr id="18" name="Picture 17" descr="SMF25418110613440.pdf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6952518" y="3120113"/>
            <a:ext cx="1192434" cy="843636"/>
          </a:xfrm>
          <a:prstGeom prst="rect">
            <a:avLst/>
          </a:prstGeom>
        </p:spPr>
      </p:pic>
      <p:pic>
        <p:nvPicPr>
          <p:cNvPr id="19" name="Picture 18" descr="SMF25418110613450.pdf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5666479" y="3059551"/>
            <a:ext cx="1373780" cy="971938"/>
          </a:xfrm>
          <a:prstGeom prst="rect">
            <a:avLst/>
          </a:prstGeom>
        </p:spPr>
      </p:pic>
      <p:pic>
        <p:nvPicPr>
          <p:cNvPr id="1026" name="Picture 2" descr="http://www.ylolfa.com/Content/Users/Lluniau/Cloriau/9781784614690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799" y="1274616"/>
            <a:ext cx="878229" cy="134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ee the source image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5257800"/>
            <a:ext cx="1940247" cy="98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50" t="8554" r="23914" b="23817"/>
          <a:stretch/>
        </p:blipFill>
        <p:spPr bwMode="auto">
          <a:xfrm>
            <a:off x="4191000" y="5334000"/>
            <a:ext cx="1680394" cy="12801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/>
          <p:cNvSpPr/>
          <p:nvPr/>
        </p:nvSpPr>
        <p:spPr>
          <a:xfrm>
            <a:off x="4343400" y="3505200"/>
            <a:ext cx="304800" cy="4571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419600" y="5791200"/>
            <a:ext cx="152400" cy="4571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 descr="Screen Shot 2018-11-11 at 11.54.58.png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200" y="5105400"/>
            <a:ext cx="2220993" cy="1219594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295400" y="5943600"/>
            <a:ext cx="2184400" cy="689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800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2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6" grpId="0"/>
      <p:bldP spid="14" grpId="0"/>
      <p:bldP spid="15" grpId="0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2401"/>
            <a:ext cx="7772400" cy="1066800"/>
          </a:xfrm>
        </p:spPr>
        <p:txBody>
          <a:bodyPr>
            <a:normAutofit/>
          </a:bodyPr>
          <a:lstStyle/>
          <a:p>
            <a:r>
              <a:rPr lang="cy-GB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Cynhwysiant / </a:t>
            </a:r>
            <a:r>
              <a:rPr lang="cy-GB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Inclusion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76200"/>
            <a:ext cx="680518" cy="82677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800" y="1371600"/>
            <a:ext cx="324941" cy="39554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3126380"/>
            <a:ext cx="324941" cy="39554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4800600"/>
            <a:ext cx="324941" cy="395541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6019800"/>
            <a:ext cx="766039" cy="676668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1371600" y="1371600"/>
            <a:ext cx="6705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Comic Sans MS"/>
                <a:cs typeface="Comic Sans MS"/>
              </a:rPr>
              <a:t>Addysgu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a’r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dysgu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yn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 dirty="0" err="1">
                <a:latin typeface="Comic Sans MS"/>
                <a:cs typeface="Comic Sans MS"/>
              </a:rPr>
              <a:t>gynhwysol</a:t>
            </a:r>
            <a:r>
              <a:rPr lang="en-US" sz="3200" dirty="0">
                <a:latin typeface="Comic Sans MS"/>
                <a:cs typeface="Comic Sans MS"/>
              </a:rPr>
              <a:t> / </a:t>
            </a:r>
            <a:r>
              <a:rPr lang="en-US" sz="3200" dirty="0">
                <a:solidFill>
                  <a:srgbClr val="FF0000"/>
                </a:solidFill>
                <a:latin typeface="Comic Sans MS"/>
                <a:cs typeface="Comic Sans MS"/>
              </a:rPr>
              <a:t>Teaching and learning inclusive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400175" y="3062540"/>
            <a:ext cx="6705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Comic Sans MS"/>
                <a:cs typeface="Comic Sans MS"/>
              </a:rPr>
              <a:t>Adnoddau</a:t>
            </a:r>
            <a:r>
              <a:rPr lang="en-US" sz="3200" dirty="0">
                <a:latin typeface="Comic Sans MS"/>
                <a:cs typeface="Comic Sans MS"/>
              </a:rPr>
              <a:t> </a:t>
            </a:r>
            <a:r>
              <a:rPr lang="en-US" sz="3200">
                <a:latin typeface="Comic Sans MS"/>
                <a:cs typeface="Comic Sans MS"/>
              </a:rPr>
              <a:t>/ </a:t>
            </a:r>
            <a:r>
              <a:rPr lang="en-US" sz="3200">
                <a:solidFill>
                  <a:srgbClr val="FF0000"/>
                </a:solidFill>
                <a:latin typeface="Comic Sans MS"/>
                <a:cs typeface="Comic Sans MS"/>
              </a:rPr>
              <a:t>Resources</a:t>
            </a:r>
            <a:endParaRPr lang="en-US" sz="3200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524000" y="4668411"/>
            <a:ext cx="6705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Comic Sans MS"/>
                <a:cs typeface="Comic Sans MS"/>
              </a:rPr>
              <a:t>Llais</a:t>
            </a:r>
            <a:r>
              <a:rPr lang="en-US" sz="3200" dirty="0">
                <a:latin typeface="Comic Sans MS"/>
                <a:cs typeface="Comic Sans MS"/>
              </a:rPr>
              <a:t> y </a:t>
            </a:r>
            <a:r>
              <a:rPr lang="en-US" sz="3200" dirty="0" err="1">
                <a:latin typeface="Comic Sans MS"/>
                <a:cs typeface="Comic Sans MS"/>
              </a:rPr>
              <a:t>Plentyn</a:t>
            </a:r>
            <a:r>
              <a:rPr lang="en-US" sz="3200" dirty="0">
                <a:latin typeface="Comic Sans MS"/>
                <a:cs typeface="Comic Sans MS"/>
              </a:rPr>
              <a:t> / </a:t>
            </a:r>
            <a:r>
              <a:rPr lang="en-US" sz="3200" dirty="0">
                <a:solidFill>
                  <a:srgbClr val="FF0000"/>
                </a:solidFill>
                <a:latin typeface="Comic Sans MS"/>
                <a:cs typeface="Comic Sans MS"/>
              </a:rPr>
              <a:t>Pupil’s voice</a:t>
            </a:r>
          </a:p>
        </p:txBody>
      </p:sp>
    </p:spTree>
    <p:extLst>
      <p:ext uri="{BB962C8B-B14F-4D97-AF65-F5344CB8AC3E}">
        <p14:creationId xmlns:p14="http://schemas.microsoft.com/office/powerpoint/2010/main" val="3454800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2401"/>
            <a:ext cx="7772400" cy="1066800"/>
          </a:xfrm>
        </p:spPr>
        <p:txBody>
          <a:bodyPr>
            <a:normAutofit fontScale="90000"/>
          </a:bodyPr>
          <a:lstStyle/>
          <a:p>
            <a:r>
              <a:rPr lang="cy-GB" sz="4000" b="1" dirty="0">
                <a:latin typeface="Comic Sans MS" panose="030F0702030302020204" pitchFamily="66" charset="0"/>
              </a:rPr>
              <a:t>Cyswllt aml asiantaethau</a:t>
            </a:r>
            <a:r>
              <a:rPr lang="cy-GB" sz="4000" b="1" dirty="0">
                <a:solidFill>
                  <a:srgbClr val="000000"/>
                </a:solidFill>
                <a:latin typeface="Comic Sans MS" panose="030F0702030302020204" pitchFamily="66" charset="0"/>
              </a:rPr>
              <a:t> /   </a:t>
            </a:r>
            <a:r>
              <a:rPr lang="cy-GB" sz="4000" b="1" dirty="0">
                <a:solidFill>
                  <a:srgbClr val="FF0000"/>
                </a:solidFill>
                <a:latin typeface="Comic Sans MS" panose="030F0702030302020204" pitchFamily="66" charset="0"/>
              </a:rPr>
              <a:t>Multi agency approach 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600" y="76200"/>
            <a:ext cx="680518" cy="826770"/>
          </a:xfrm>
          <a:prstGeom prst="rect">
            <a:avLst/>
          </a:prstGeom>
        </p:spPr>
      </p:pic>
      <p:sp>
        <p:nvSpPr>
          <p:cNvPr id="12" name="Subtitle 2"/>
          <p:cNvSpPr txBox="1">
            <a:spLocks/>
          </p:cNvSpPr>
          <p:nvPr/>
        </p:nvSpPr>
        <p:spPr>
          <a:xfrm>
            <a:off x="1333542" y="4733747"/>
            <a:ext cx="7048457" cy="1143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81050" y="1676400"/>
            <a:ext cx="82296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US" sz="2400" dirty="0" err="1">
                <a:latin typeface="Comic Sans MS"/>
                <a:cs typeface="Comic Sans MS"/>
              </a:rPr>
              <a:t>Ymwelydd</a:t>
            </a:r>
            <a:r>
              <a:rPr lang="en-US" sz="2400" dirty="0">
                <a:latin typeface="Comic Sans MS"/>
                <a:cs typeface="Comic Sans MS"/>
              </a:rPr>
              <a:t> </a:t>
            </a:r>
            <a:r>
              <a:rPr lang="en-US" sz="2400" dirty="0" err="1">
                <a:latin typeface="Comic Sans MS"/>
                <a:cs typeface="Comic Sans MS"/>
              </a:rPr>
              <a:t>Iechyd</a:t>
            </a:r>
            <a:r>
              <a:rPr lang="en-US" sz="2400" dirty="0"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Health Visitor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latin typeface="Comic Sans MS"/>
                <a:cs typeface="Comic Sans MS"/>
              </a:rPr>
              <a:t>Nyrs</a:t>
            </a:r>
            <a:r>
              <a:rPr lang="en-US" sz="2400" dirty="0">
                <a:latin typeface="Comic Sans MS"/>
                <a:cs typeface="Comic Sans MS"/>
              </a:rPr>
              <a:t> </a:t>
            </a:r>
            <a:r>
              <a:rPr lang="en-US" sz="2400" dirty="0" err="1">
                <a:latin typeface="Comic Sans MS"/>
                <a:cs typeface="Comic Sans MS"/>
              </a:rPr>
              <a:t>Ysgol</a:t>
            </a:r>
            <a:r>
              <a:rPr lang="en-US" sz="2400" dirty="0">
                <a:latin typeface="Comic Sans MS"/>
                <a:cs typeface="Comic Sans MS"/>
              </a:rPr>
              <a:t> 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/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 School Nurse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Seicolegydd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Addysg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Educational Psychologist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Paediatrician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Iaith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a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Lleferydd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Speech and Language</a:t>
            </a:r>
          </a:p>
          <a:p>
            <a:pPr>
              <a:buFont typeface="Arial"/>
              <a:buChar char="•"/>
            </a:pP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Physiotherapist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Therapyddion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Galwedigaethol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Occupational Therapist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Athrawes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nam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ar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y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clyw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Teacher of the deaf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Ymddygiad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 err="1">
                <a:solidFill>
                  <a:srgbClr val="FF0000"/>
                </a:solidFill>
                <a:latin typeface="Comic Sans MS"/>
                <a:cs typeface="Comic Sans MS"/>
              </a:rPr>
              <a:t>Behaviour</a:t>
            </a:r>
            <a:endParaRPr lang="en-US" sz="2400" dirty="0">
              <a:solidFill>
                <a:srgbClr val="FF0000"/>
              </a:solidFill>
              <a:latin typeface="Comic Sans MS"/>
              <a:cs typeface="Comic Sans MS"/>
            </a:endParaRP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Tîm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o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amgylch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y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teulu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Team around the family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Gwasanaethau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</a:t>
            </a: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Cymdeithasol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Social Services</a:t>
            </a:r>
          </a:p>
          <a:p>
            <a:pPr>
              <a:buFont typeface="Arial"/>
              <a:buChar char="•"/>
            </a:pPr>
            <a:r>
              <a:rPr lang="en-US" sz="2400" dirty="0" err="1">
                <a:solidFill>
                  <a:srgbClr val="000000"/>
                </a:solidFill>
                <a:latin typeface="Comic Sans MS"/>
                <a:cs typeface="Comic Sans MS"/>
              </a:rPr>
              <a:t>Heddlu</a:t>
            </a:r>
            <a:r>
              <a:rPr lang="en-US" sz="2400" dirty="0">
                <a:solidFill>
                  <a:srgbClr val="000000"/>
                </a:solidFill>
                <a:latin typeface="Comic Sans MS"/>
                <a:cs typeface="Comic Sans MS"/>
              </a:rPr>
              <a:t> / </a:t>
            </a:r>
            <a:r>
              <a:rPr lang="en-US" sz="2400" dirty="0">
                <a:solidFill>
                  <a:srgbClr val="FF0000"/>
                </a:solidFill>
                <a:latin typeface="Comic Sans MS"/>
                <a:cs typeface="Comic Sans MS"/>
              </a:rPr>
              <a:t>Police</a:t>
            </a:r>
          </a:p>
          <a:p>
            <a:pPr>
              <a:buFont typeface="Arial"/>
              <a:buChar char="•"/>
            </a:pPr>
            <a:endParaRPr lang="en-US" sz="2400" dirty="0">
              <a:solidFill>
                <a:srgbClr val="FF0000"/>
              </a:solidFill>
              <a:latin typeface="Comic Sans MS"/>
              <a:cs typeface="Comic Sans MS"/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600" y="6019800"/>
            <a:ext cx="766039" cy="676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870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3814</TotalTime>
  <Words>268</Words>
  <Application>Microsoft Office PowerPoint</Application>
  <PresentationFormat>On-screen Show (4:3)</PresentationFormat>
  <Paragraphs>86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Comic Sans MS</vt:lpstr>
      <vt:lpstr>Office Theme</vt:lpstr>
      <vt:lpstr>PowerPoint Presentation</vt:lpstr>
      <vt:lpstr>Cefndir / Background</vt:lpstr>
      <vt:lpstr>Trosglwyddo / Transition</vt:lpstr>
      <vt:lpstr>Cynnydd disgybl / Child’s progress</vt:lpstr>
      <vt:lpstr>Cynhwysiant / Inclusion</vt:lpstr>
      <vt:lpstr>Cyswllt aml asiantaethau /   Multi agency approach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GDJ</dc:creator>
  <cp:lastModifiedBy>Carys Jennings</cp:lastModifiedBy>
  <cp:revision>73</cp:revision>
  <cp:lastPrinted>2019-10-04T08:29:25Z</cp:lastPrinted>
  <dcterms:created xsi:type="dcterms:W3CDTF">2019-09-30T10:32:00Z</dcterms:created>
  <dcterms:modified xsi:type="dcterms:W3CDTF">2019-10-07T07:45:10Z</dcterms:modified>
</cp:coreProperties>
</file>