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84" r:id="rId3"/>
    <p:sldId id="257" r:id="rId4"/>
    <p:sldId id="258" r:id="rId5"/>
    <p:sldId id="286" r:id="rId6"/>
    <p:sldId id="259" r:id="rId7"/>
    <p:sldId id="287" r:id="rId8"/>
    <p:sldId id="260" r:id="rId9"/>
    <p:sldId id="288" r:id="rId10"/>
    <p:sldId id="261" r:id="rId11"/>
    <p:sldId id="289" r:id="rId12"/>
    <p:sldId id="262" r:id="rId13"/>
    <p:sldId id="290" r:id="rId14"/>
    <p:sldId id="263" r:id="rId15"/>
    <p:sldId id="291" r:id="rId16"/>
    <p:sldId id="264" r:id="rId17"/>
    <p:sldId id="292" r:id="rId18"/>
    <p:sldId id="285"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90" d="100"/>
          <a:sy n="90" d="100"/>
        </p:scale>
        <p:origin x="-1002"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A7EE1C9-FF14-4186-AA16-3B0ABCB2631B}" type="datetimeFigureOut">
              <a:rPr lang="en-GB" smtClean="0"/>
              <a:pPr/>
              <a:t>15/08/2013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FF7FED-05BC-47B4-8E5D-4657A7310F3D}" type="slidenum">
              <a:rPr lang="en-GB" smtClean="0"/>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A7EE1C9-FF14-4186-AA16-3B0ABCB2631B}" type="datetimeFigureOut">
              <a:rPr lang="en-GB" smtClean="0"/>
              <a:pPr/>
              <a:t>15/08/2013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FF7FED-05BC-47B4-8E5D-4657A7310F3D}"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A7EE1C9-FF14-4186-AA16-3B0ABCB2631B}" type="datetimeFigureOut">
              <a:rPr lang="en-GB" smtClean="0"/>
              <a:pPr/>
              <a:t>15/08/2013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FF7FED-05BC-47B4-8E5D-4657A7310F3D}" type="slidenum">
              <a:rPr lang="en-GB" smtClean="0"/>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A7EE1C9-FF14-4186-AA16-3B0ABCB2631B}" type="datetimeFigureOut">
              <a:rPr lang="en-GB" smtClean="0"/>
              <a:pPr/>
              <a:t>15/08/2013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FF7FED-05BC-47B4-8E5D-4657A7310F3D}"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A7EE1C9-FF14-4186-AA16-3B0ABCB2631B}" type="datetimeFigureOut">
              <a:rPr lang="en-GB" smtClean="0"/>
              <a:pPr/>
              <a:t>15/08/2013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5FF7FED-05BC-47B4-8E5D-4657A7310F3D}" type="slidenum">
              <a:rPr lang="en-GB" smtClean="0"/>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3A7EE1C9-FF14-4186-AA16-3B0ABCB2631B}" type="datetimeFigureOut">
              <a:rPr lang="en-GB" smtClean="0"/>
              <a:pPr/>
              <a:t>15/08/2013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5FF7FED-05BC-47B4-8E5D-4657A7310F3D}"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A7EE1C9-FF14-4186-AA16-3B0ABCB2631B}" type="datetimeFigureOut">
              <a:rPr lang="en-GB" smtClean="0"/>
              <a:pPr/>
              <a:t>15/08/2013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5FF7FED-05BC-47B4-8E5D-4657A7310F3D}"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A7EE1C9-FF14-4186-AA16-3B0ABCB2631B}" type="datetimeFigureOut">
              <a:rPr lang="en-GB" smtClean="0"/>
              <a:pPr/>
              <a:t>15/08/2013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FF7FED-05BC-47B4-8E5D-4657A7310F3D}" type="slidenum">
              <a:rPr lang="en-GB" smtClean="0"/>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A7EE1C9-FF14-4186-AA16-3B0ABCB2631B}" type="datetimeFigureOut">
              <a:rPr lang="en-GB" smtClean="0"/>
              <a:pPr/>
              <a:t>15/08/2013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FF7FED-05BC-47B4-8E5D-4657A7310F3D}"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A7EE1C9-FF14-4186-AA16-3B0ABCB2631B}" type="datetimeFigureOut">
              <a:rPr lang="en-GB" smtClean="0"/>
              <a:pPr/>
              <a:t>15/08/2013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FF7FED-05BC-47B4-8E5D-4657A7310F3D}"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A7EE1C9-FF14-4186-AA16-3B0ABCB2631B}" type="datetimeFigureOut">
              <a:rPr lang="en-GB" smtClean="0"/>
              <a:pPr/>
              <a:t>15/08/2013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FF7FED-05BC-47B4-8E5D-4657A7310F3D}"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3A7EE1C9-FF14-4186-AA16-3B0ABCB2631B}" type="datetimeFigureOut">
              <a:rPr lang="en-GB" smtClean="0"/>
              <a:pPr/>
              <a:t>15/08/2013</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F5FF7FED-05BC-47B4-8E5D-4657A7310F3D}"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Armies and Navies</a:t>
            </a:r>
            <a:endParaRPr lang="en-GB" dirty="0"/>
          </a:p>
        </p:txBody>
      </p:sp>
      <p:sp>
        <p:nvSpPr>
          <p:cNvPr id="3" name="Subtitle 2"/>
          <p:cNvSpPr>
            <a:spLocks noGrp="1"/>
          </p:cNvSpPr>
          <p:nvPr>
            <p:ph type="subTitle" idx="1"/>
          </p:nvPr>
        </p:nvSpPr>
        <p:spPr/>
        <p:txBody>
          <a:bodyPr/>
          <a:lstStyle/>
          <a:p>
            <a:r>
              <a:rPr lang="en-GB" dirty="0" smtClean="0"/>
              <a:t>Sources of Warfare</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Greek Warfare: The Sources</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32910504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marL="838200" indent="-838200"/>
            <a:r>
              <a:rPr lang="en-GB"/>
              <a:t>The period and the sources</a:t>
            </a:r>
          </a:p>
        </p:txBody>
      </p:sp>
      <p:sp>
        <p:nvSpPr>
          <p:cNvPr id="10243" name="Rectangle 3"/>
          <p:cNvSpPr>
            <a:spLocks noGrp="1" noChangeArrowheads="1"/>
          </p:cNvSpPr>
          <p:nvPr>
            <p:ph idx="1"/>
          </p:nvPr>
        </p:nvSpPr>
        <p:spPr/>
        <p:txBody>
          <a:bodyPr/>
          <a:lstStyle/>
          <a:p>
            <a:pPr>
              <a:lnSpc>
                <a:spcPct val="90000"/>
              </a:lnSpc>
            </a:pPr>
            <a:r>
              <a:rPr lang="en-GB" dirty="0"/>
              <a:t>The course covers both the archaic and the classical periods. </a:t>
            </a:r>
          </a:p>
          <a:p>
            <a:pPr>
              <a:lnSpc>
                <a:spcPct val="90000"/>
              </a:lnSpc>
            </a:pPr>
            <a:r>
              <a:rPr lang="en-GB" dirty="0"/>
              <a:t>The sources for this course are diverse and range from Homer to inscriptions. </a:t>
            </a:r>
          </a:p>
          <a:p>
            <a:pPr>
              <a:lnSpc>
                <a:spcPct val="90000"/>
              </a:lnSpc>
            </a:pPr>
            <a:r>
              <a:rPr lang="en-GB" dirty="0"/>
              <a:t>Warfare touches essentially all aspects of Greek life and thus information on it can be found in various settings and types of sources. </a:t>
            </a:r>
          </a:p>
        </p:txBody>
      </p:sp>
      <p:sp>
        <p:nvSpPr>
          <p:cNvPr id="2" name="Rectangle 1"/>
          <p:cNvSpPr/>
          <p:nvPr/>
        </p:nvSpPr>
        <p:spPr>
          <a:xfrm>
            <a:off x="971600" y="4149080"/>
            <a:ext cx="4455066" cy="923330"/>
          </a:xfrm>
          <a:prstGeom prst="rect">
            <a:avLst/>
          </a:prstGeom>
          <a:noFill/>
        </p:spPr>
        <p:txBody>
          <a:bodyPr wrap="none" lIns="91440" tIns="45720" rIns="91440" bIns="45720">
            <a:spAutoFit/>
          </a:bodyPr>
          <a:lstStyle/>
          <a:p>
            <a:pPr algn="ctr"/>
            <a:r>
              <a:rPr lang="en-US" sz="5400" b="1" cap="none" spc="0"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C800-c300 BCE</a:t>
            </a:r>
            <a:endParaRPr lang="en-US" sz="5400" b="1" cap="none" spc="0" dirty="0">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323528" y="188640"/>
            <a:ext cx="7772400" cy="504056"/>
          </a:xfrm>
        </p:spPr>
        <p:txBody>
          <a:bodyPr>
            <a:normAutofit fontScale="90000"/>
          </a:bodyPr>
          <a:lstStyle/>
          <a:p>
            <a:pPr marL="838200" indent="-838200"/>
            <a:r>
              <a:rPr lang="en-GB" dirty="0"/>
              <a:t>The Historical Sources</a:t>
            </a:r>
          </a:p>
        </p:txBody>
      </p:sp>
      <p:sp>
        <p:nvSpPr>
          <p:cNvPr id="11267" name="Rectangle 3"/>
          <p:cNvSpPr>
            <a:spLocks noGrp="1" noChangeArrowheads="1"/>
          </p:cNvSpPr>
          <p:nvPr>
            <p:ph idx="1"/>
          </p:nvPr>
        </p:nvSpPr>
        <p:spPr>
          <a:xfrm>
            <a:off x="323528" y="548680"/>
            <a:ext cx="8229600" cy="4392488"/>
          </a:xfrm>
        </p:spPr>
        <p:txBody>
          <a:bodyPr>
            <a:normAutofit lnSpcReduction="10000"/>
          </a:bodyPr>
          <a:lstStyle/>
          <a:p>
            <a:pPr>
              <a:lnSpc>
                <a:spcPct val="90000"/>
              </a:lnSpc>
            </a:pPr>
            <a:r>
              <a:rPr lang="en-GB" sz="2400" dirty="0"/>
              <a:t>The historical sources, </a:t>
            </a:r>
            <a:r>
              <a:rPr lang="en-GB" sz="2400" dirty="0" err="1"/>
              <a:t>Herodotos</a:t>
            </a:r>
            <a:r>
              <a:rPr lang="en-GB" sz="2400" dirty="0"/>
              <a:t>, Thucydides, Xenophon and </a:t>
            </a:r>
            <a:r>
              <a:rPr lang="en-GB" sz="2400" dirty="0" err="1"/>
              <a:t>Diodoros</a:t>
            </a:r>
            <a:r>
              <a:rPr lang="en-GB" sz="2400" dirty="0"/>
              <a:t>, provide information on warfare, tactics and the socio-political circumstances of warfare. </a:t>
            </a:r>
          </a:p>
          <a:p>
            <a:pPr>
              <a:lnSpc>
                <a:spcPct val="90000"/>
              </a:lnSpc>
            </a:pPr>
            <a:r>
              <a:rPr lang="en-GB" sz="2400" dirty="0"/>
              <a:t>They provide information and description of battles and campaigns. </a:t>
            </a:r>
          </a:p>
          <a:p>
            <a:pPr>
              <a:lnSpc>
                <a:spcPct val="90000"/>
              </a:lnSpc>
            </a:pPr>
            <a:r>
              <a:rPr lang="en-GB" sz="2400" dirty="0"/>
              <a:t>However, their usability as sources for Greek warfare depends on the author. </a:t>
            </a:r>
          </a:p>
          <a:p>
            <a:pPr>
              <a:lnSpc>
                <a:spcPct val="90000"/>
              </a:lnSpc>
            </a:pPr>
            <a:r>
              <a:rPr lang="en-GB" sz="2400" dirty="0"/>
              <a:t>For example, neither </a:t>
            </a:r>
            <a:r>
              <a:rPr lang="en-GB" sz="2400" dirty="0" err="1"/>
              <a:t>Herodotos</a:t>
            </a:r>
            <a:r>
              <a:rPr lang="en-GB" sz="2400" dirty="0"/>
              <a:t> not </a:t>
            </a:r>
            <a:r>
              <a:rPr lang="en-GB" sz="2400" dirty="0" err="1"/>
              <a:t>Diodoros</a:t>
            </a:r>
            <a:r>
              <a:rPr lang="en-GB" sz="2400" dirty="0"/>
              <a:t> were soldiers or generals themselves and also they did not witness the events they describe.</a:t>
            </a:r>
          </a:p>
          <a:p>
            <a:pPr>
              <a:lnSpc>
                <a:spcPct val="90000"/>
              </a:lnSpc>
            </a:pPr>
            <a:r>
              <a:rPr lang="en-GB" sz="2400" dirty="0"/>
              <a:t>On the other hand, both Thucydides and Xenophon were experienced generals and had a great knowledge of warfare. </a:t>
            </a:r>
          </a:p>
        </p:txBody>
      </p:sp>
      <p:sp>
        <p:nvSpPr>
          <p:cNvPr id="3" name="TextBox 2"/>
          <p:cNvSpPr txBox="1"/>
          <p:nvPr/>
        </p:nvSpPr>
        <p:spPr>
          <a:xfrm>
            <a:off x="395536" y="4941168"/>
            <a:ext cx="8481745" cy="1569660"/>
          </a:xfrm>
          <a:prstGeom prst="rect">
            <a:avLst/>
          </a:prstGeom>
          <a:noFill/>
        </p:spPr>
        <p:txBody>
          <a:bodyPr wrap="none" rtlCol="0">
            <a:spAutoFit/>
          </a:bodyPr>
          <a:lstStyle/>
          <a:p>
            <a:r>
              <a:rPr lang="en-GB" b="1" dirty="0" smtClean="0">
                <a:solidFill>
                  <a:srgbClr val="FF0000"/>
                </a:solidFill>
              </a:rPr>
              <a:t>To think about: Who’s more useful? The source that has a lot of knowledge </a:t>
            </a:r>
          </a:p>
          <a:p>
            <a:r>
              <a:rPr lang="en-GB" b="1" dirty="0" smtClean="0">
                <a:solidFill>
                  <a:srgbClr val="FF0000"/>
                </a:solidFill>
              </a:rPr>
              <a:t>but assumes the reader has knowledge too, or the source that has little </a:t>
            </a:r>
          </a:p>
          <a:p>
            <a:r>
              <a:rPr lang="en-GB" b="1" dirty="0" smtClean="0">
                <a:solidFill>
                  <a:srgbClr val="FF0000"/>
                </a:solidFill>
              </a:rPr>
              <a:t>knowledge and assumes that the reader has little knowledge too?</a:t>
            </a:r>
          </a:p>
          <a:p>
            <a:r>
              <a:rPr lang="en-GB" sz="2400" b="1" u="sng" dirty="0">
                <a:solidFill>
                  <a:srgbClr val="7030A0"/>
                </a:solidFill>
              </a:rPr>
              <a:t>READ: </a:t>
            </a:r>
            <a:r>
              <a:rPr lang="en-GB" sz="2400" b="1" u="sng" dirty="0" smtClean="0">
                <a:solidFill>
                  <a:srgbClr val="7030A0"/>
                </a:solidFill>
              </a:rPr>
              <a:t>Thucydides  Book 4</a:t>
            </a:r>
            <a:r>
              <a:rPr lang="en-GB" sz="2400" b="1" i="1" u="sng" dirty="0" smtClean="0">
                <a:solidFill>
                  <a:srgbClr val="7030A0"/>
                </a:solidFill>
              </a:rPr>
              <a:t>.</a:t>
            </a:r>
            <a:endParaRPr lang="en-GB" sz="2400" b="1" u="sng" dirty="0">
              <a:solidFill>
                <a:srgbClr val="7030A0"/>
              </a:solidFill>
            </a:endParaRPr>
          </a:p>
          <a:p>
            <a:endParaRPr lang="en-GB" b="1" dirty="0" smtClean="0">
              <a:solidFill>
                <a:srgbClr val="FF0000"/>
              </a:solidFill>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Very different ways to present the same event</a:t>
            </a:r>
            <a:endParaRPr lang="en-GB" dirty="0"/>
          </a:p>
        </p:txBody>
      </p:sp>
      <p:sp>
        <p:nvSpPr>
          <p:cNvPr id="5" name="Content Placeholder 4"/>
          <p:cNvSpPr>
            <a:spLocks noGrp="1"/>
          </p:cNvSpPr>
          <p:nvPr>
            <p:ph sz="half" idx="1"/>
          </p:nvPr>
        </p:nvSpPr>
        <p:spPr/>
        <p:txBody>
          <a:bodyPr>
            <a:noAutofit/>
          </a:bodyPr>
          <a:lstStyle/>
          <a:p>
            <a:r>
              <a:rPr lang="en-GB" sz="1550" dirty="0"/>
              <a:t>Xerxes with his army came against the Greeks at Thermopylae. And he put the Medes in front of all the other peoples, either because he preferred them by reason of their courage or because he wished to destroy them in a body; for the Medes still retained a proud spirit, the supremacy which their ancestors had exercised having only recently been overthrown. [4] And he also designated together with the Medes the brothers and sons of those who had fallen at Marathon, believing that they would wreak vengeance upon the Greeks with the greatest fury. The Medes, then, having been drawn up for battle in the manner we have described, attacked the defenders of Thermopylae; but Leonidas had made careful preparation and massed the Greeks in the narrowest part of the </a:t>
            </a:r>
            <a:r>
              <a:rPr lang="en-GB" sz="1550" dirty="0" smtClean="0"/>
              <a:t>pass. </a:t>
            </a:r>
            <a:r>
              <a:rPr lang="en-GB" sz="1550" dirty="0" err="1" smtClean="0"/>
              <a:t>Diodoros</a:t>
            </a:r>
            <a:r>
              <a:rPr lang="en-GB" sz="1550" dirty="0" smtClean="0"/>
              <a:t> 11.6</a:t>
            </a:r>
            <a:endParaRPr lang="en-GB" sz="1550" dirty="0"/>
          </a:p>
        </p:txBody>
      </p:sp>
      <p:sp>
        <p:nvSpPr>
          <p:cNvPr id="6" name="Content Placeholder 5"/>
          <p:cNvSpPr>
            <a:spLocks noGrp="1"/>
          </p:cNvSpPr>
          <p:nvPr>
            <p:ph sz="half" idx="2"/>
          </p:nvPr>
        </p:nvSpPr>
        <p:spPr/>
        <p:txBody>
          <a:bodyPr>
            <a:noAutofit/>
          </a:bodyPr>
          <a:lstStyle/>
          <a:p>
            <a:r>
              <a:rPr lang="en-GB" sz="1800" dirty="0"/>
              <a:t>He let four days go by, expecting them to run away at any minute. They did not leave, and it seemed to him that they stayed out of folly and lack of due respect. On the fifth day he became angry and sent the Medes and </a:t>
            </a:r>
            <a:r>
              <a:rPr lang="en-GB" sz="1800" dirty="0" err="1"/>
              <a:t>Cissians</a:t>
            </a:r>
            <a:r>
              <a:rPr lang="en-GB" sz="1800" dirty="0"/>
              <a:t> against them, bidding them take them prisoner and bring them into his presence. [2] The Medes bore down upon the Hellenes and attacked. Many fell, but others attacked in turn, and they made it clear to everyone, especially to the king himself, that among so many people there were few real men. The battle lasted all day</a:t>
            </a:r>
            <a:r>
              <a:rPr lang="en-GB" sz="1800" dirty="0" smtClean="0"/>
              <a:t>. Herodotos 7.210</a:t>
            </a:r>
            <a:endParaRPr lang="en-GB" sz="1800" dirty="0"/>
          </a:p>
        </p:txBody>
      </p:sp>
    </p:spTree>
    <p:extLst>
      <p:ext uri="{BB962C8B-B14F-4D97-AF65-F5344CB8AC3E}">
        <p14:creationId xmlns:p14="http://schemas.microsoft.com/office/powerpoint/2010/main" val="16617200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914400" y="274638"/>
            <a:ext cx="7772400" cy="346050"/>
          </a:xfrm>
        </p:spPr>
        <p:txBody>
          <a:bodyPr>
            <a:normAutofit fontScale="90000"/>
          </a:bodyPr>
          <a:lstStyle/>
          <a:p>
            <a:pPr marL="838200" indent="-838200"/>
            <a:r>
              <a:rPr lang="en-GB" dirty="0"/>
              <a:t>Poets and Playwrights</a:t>
            </a:r>
          </a:p>
        </p:txBody>
      </p:sp>
      <p:sp>
        <p:nvSpPr>
          <p:cNvPr id="12291" name="Rectangle 3"/>
          <p:cNvSpPr>
            <a:spLocks noGrp="1" noChangeArrowheads="1"/>
          </p:cNvSpPr>
          <p:nvPr>
            <p:ph idx="1"/>
          </p:nvPr>
        </p:nvSpPr>
        <p:spPr>
          <a:xfrm>
            <a:off x="539552" y="692696"/>
            <a:ext cx="8229600" cy="4876800"/>
          </a:xfrm>
        </p:spPr>
        <p:txBody>
          <a:bodyPr/>
          <a:lstStyle/>
          <a:p>
            <a:pPr>
              <a:lnSpc>
                <a:spcPct val="80000"/>
              </a:lnSpc>
            </a:pPr>
            <a:r>
              <a:rPr lang="en-GB" sz="2800" dirty="0"/>
              <a:t>Information about warfare can also be gleaned from poetry and drama. </a:t>
            </a:r>
          </a:p>
          <a:p>
            <a:pPr>
              <a:lnSpc>
                <a:spcPct val="80000"/>
              </a:lnSpc>
            </a:pPr>
            <a:r>
              <a:rPr lang="en-GB" sz="2800" dirty="0"/>
              <a:t>Homer is our greatest source for early archaic warfare but it is a source with a myriad problems. </a:t>
            </a:r>
          </a:p>
          <a:p>
            <a:pPr>
              <a:lnSpc>
                <a:spcPct val="80000"/>
              </a:lnSpc>
            </a:pPr>
            <a:r>
              <a:rPr lang="en-GB" sz="2800" dirty="0"/>
              <a:t>Poets, especially of the archaic period, such as </a:t>
            </a:r>
            <a:r>
              <a:rPr lang="en-GB" sz="2800" dirty="0" err="1"/>
              <a:t>Alkaios</a:t>
            </a:r>
            <a:r>
              <a:rPr lang="en-GB" sz="2800" dirty="0"/>
              <a:t>, </a:t>
            </a:r>
            <a:r>
              <a:rPr lang="en-GB" sz="2800" dirty="0" err="1"/>
              <a:t>Tyrtaios</a:t>
            </a:r>
            <a:r>
              <a:rPr lang="en-GB" sz="2800" dirty="0"/>
              <a:t> and </a:t>
            </a:r>
            <a:r>
              <a:rPr lang="en-GB" sz="2800" dirty="0" err="1"/>
              <a:t>Archilochos</a:t>
            </a:r>
            <a:r>
              <a:rPr lang="en-GB" sz="2800" dirty="0"/>
              <a:t> can also provide information on warfare. </a:t>
            </a:r>
          </a:p>
          <a:p>
            <a:pPr>
              <a:lnSpc>
                <a:spcPct val="80000"/>
              </a:lnSpc>
            </a:pPr>
            <a:r>
              <a:rPr lang="en-GB" sz="2800" dirty="0"/>
              <a:t>Attic drama and particularly comedy (Aristophanes) also provides information, although mainly on the political and social side of warfare. </a:t>
            </a:r>
          </a:p>
        </p:txBody>
      </p:sp>
      <p:sp>
        <p:nvSpPr>
          <p:cNvPr id="2" name="TextBox 1"/>
          <p:cNvSpPr txBox="1"/>
          <p:nvPr/>
        </p:nvSpPr>
        <p:spPr>
          <a:xfrm>
            <a:off x="467544" y="4869160"/>
            <a:ext cx="7563930" cy="1354217"/>
          </a:xfrm>
          <a:prstGeom prst="rect">
            <a:avLst/>
          </a:prstGeom>
          <a:noFill/>
        </p:spPr>
        <p:txBody>
          <a:bodyPr wrap="none" rtlCol="0">
            <a:spAutoFit/>
          </a:bodyPr>
          <a:lstStyle/>
          <a:p>
            <a:r>
              <a:rPr lang="en-GB" b="1" dirty="0" smtClean="0">
                <a:solidFill>
                  <a:srgbClr val="FF0000"/>
                </a:solidFill>
              </a:rPr>
              <a:t>To think about: How problematic can poetic language be for understanding</a:t>
            </a:r>
          </a:p>
          <a:p>
            <a:r>
              <a:rPr lang="en-GB" b="1" dirty="0" smtClean="0">
                <a:solidFill>
                  <a:srgbClr val="FF0000"/>
                </a:solidFill>
              </a:rPr>
              <a:t>Specifics of Greek warfare? Particularly in translation…</a:t>
            </a:r>
          </a:p>
          <a:p>
            <a:r>
              <a:rPr lang="en-GB" b="1" dirty="0" smtClean="0">
                <a:solidFill>
                  <a:srgbClr val="FF0000"/>
                </a:solidFill>
              </a:rPr>
              <a:t>SO: how do you minimise this problem?</a:t>
            </a:r>
          </a:p>
          <a:p>
            <a:r>
              <a:rPr lang="en-GB" sz="2800" b="1" dirty="0" smtClean="0">
                <a:solidFill>
                  <a:srgbClr val="7030A0"/>
                </a:solidFill>
              </a:rPr>
              <a:t>Read </a:t>
            </a:r>
            <a:r>
              <a:rPr lang="en-GB" sz="2800" b="1" dirty="0" err="1" smtClean="0">
                <a:solidFill>
                  <a:srgbClr val="7030A0"/>
                </a:solidFill>
              </a:rPr>
              <a:t>Tyrtaeus</a:t>
            </a:r>
            <a:r>
              <a:rPr lang="en-GB" sz="2800" b="1" dirty="0" smtClean="0">
                <a:solidFill>
                  <a:srgbClr val="7030A0"/>
                </a:solidFill>
              </a:rPr>
              <a:t> Elegies.</a:t>
            </a:r>
            <a:endParaRPr lang="en-GB" sz="2800" b="1" dirty="0">
              <a:solidFill>
                <a:srgbClr val="7030A0"/>
              </a:solidFill>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Sappho (</a:t>
            </a:r>
            <a:r>
              <a:rPr lang="en-GB" b="1" dirty="0"/>
              <a:t>Fr. 16</a:t>
            </a:r>
            <a:r>
              <a:rPr lang="en-GB" b="1" dirty="0" smtClean="0"/>
              <a:t>)</a:t>
            </a:r>
            <a:endParaRPr lang="en-GB" dirty="0"/>
          </a:p>
        </p:txBody>
      </p:sp>
      <p:sp>
        <p:nvSpPr>
          <p:cNvPr id="3" name="Content Placeholder 2"/>
          <p:cNvSpPr>
            <a:spLocks noGrp="1"/>
          </p:cNvSpPr>
          <p:nvPr>
            <p:ph idx="1"/>
          </p:nvPr>
        </p:nvSpPr>
        <p:spPr/>
        <p:txBody>
          <a:bodyPr>
            <a:normAutofit fontScale="92500" lnSpcReduction="10000"/>
          </a:bodyPr>
          <a:lstStyle/>
          <a:p>
            <a:endParaRPr lang="en-GB" b="1" dirty="0"/>
          </a:p>
          <a:p>
            <a:r>
              <a:rPr lang="en-GB" dirty="0" smtClean="0"/>
              <a:t>Some </a:t>
            </a:r>
            <a:r>
              <a:rPr lang="en-GB" dirty="0"/>
              <a:t>say a host of horsemen is the most beautiful thing</a:t>
            </a:r>
          </a:p>
          <a:p>
            <a:r>
              <a:rPr lang="en-GB" dirty="0"/>
              <a:t>on the black earth, some say a host of foot-soldiers,</a:t>
            </a:r>
          </a:p>
          <a:p>
            <a:r>
              <a:rPr lang="en-GB" dirty="0"/>
              <a:t>some, a fleet of ships; but I say it is</a:t>
            </a:r>
          </a:p>
          <a:p>
            <a:r>
              <a:rPr lang="en-GB" dirty="0"/>
              <a:t>whatever one loves.</a:t>
            </a:r>
          </a:p>
          <a:p>
            <a:r>
              <a:rPr lang="en-GB" dirty="0"/>
              <a:t>Wholly easy it is to make this intelligible</a:t>
            </a:r>
          </a:p>
          <a:p>
            <a:r>
              <a:rPr lang="en-GB" dirty="0"/>
              <a:t>to everyone, for she who by far surpassed</a:t>
            </a:r>
          </a:p>
          <a:p>
            <a:r>
              <a:rPr lang="en-GB" dirty="0"/>
              <a:t>all humankind in beauty, Helen,</a:t>
            </a:r>
          </a:p>
          <a:p>
            <a:r>
              <a:rPr lang="en-GB" dirty="0"/>
              <a:t>forsook her husband,</a:t>
            </a:r>
          </a:p>
          <a:p>
            <a:r>
              <a:rPr lang="en-GB" dirty="0"/>
              <a:t>noblest of men, to sail away to Troy;</a:t>
            </a:r>
          </a:p>
          <a:p>
            <a:r>
              <a:rPr lang="en-GB" dirty="0"/>
              <a:t>neither of child nor of beloved parents</a:t>
            </a:r>
          </a:p>
          <a:p>
            <a:r>
              <a:rPr lang="en-GB" dirty="0"/>
              <a:t>did she take thought at all, being led astray by . . .</a:t>
            </a:r>
          </a:p>
          <a:p>
            <a:r>
              <a:rPr lang="en-GB" dirty="0"/>
              <a:t>[one line missing]</a:t>
            </a:r>
          </a:p>
        </p:txBody>
      </p:sp>
    </p:spTree>
    <p:extLst>
      <p:ext uri="{BB962C8B-B14F-4D97-AF65-F5344CB8AC3E}">
        <p14:creationId xmlns:p14="http://schemas.microsoft.com/office/powerpoint/2010/main" val="8778381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251520" y="116632"/>
            <a:ext cx="7772400" cy="648072"/>
          </a:xfrm>
        </p:spPr>
        <p:txBody>
          <a:bodyPr>
            <a:normAutofit fontScale="90000"/>
          </a:bodyPr>
          <a:lstStyle/>
          <a:p>
            <a:pPr marL="838200" indent="-838200"/>
            <a:r>
              <a:rPr lang="en-GB" dirty="0"/>
              <a:t>The Philosophical sources</a:t>
            </a:r>
          </a:p>
        </p:txBody>
      </p:sp>
      <p:sp>
        <p:nvSpPr>
          <p:cNvPr id="13315" name="Rectangle 3"/>
          <p:cNvSpPr>
            <a:spLocks noGrp="1" noChangeArrowheads="1"/>
          </p:cNvSpPr>
          <p:nvPr>
            <p:ph idx="1"/>
          </p:nvPr>
        </p:nvSpPr>
        <p:spPr>
          <a:xfrm>
            <a:off x="395536" y="692696"/>
            <a:ext cx="7772400" cy="4572000"/>
          </a:xfrm>
        </p:spPr>
        <p:txBody>
          <a:bodyPr/>
          <a:lstStyle/>
          <a:p>
            <a:r>
              <a:rPr lang="en-GB" dirty="0"/>
              <a:t>Aristotle and Plato are also valuable sources mainly on the social and political aspects of warfare. </a:t>
            </a:r>
          </a:p>
          <a:p>
            <a:r>
              <a:rPr lang="en-GB" dirty="0"/>
              <a:t>Both, however, have a definite philosophical agenda and they are more interested in warfare theoretically rather than practically. </a:t>
            </a:r>
            <a:endParaRPr lang="en-GB" dirty="0" smtClean="0"/>
          </a:p>
          <a:p>
            <a:r>
              <a:rPr lang="en-GB" dirty="0" smtClean="0"/>
              <a:t>Xenophon’s philosophical texts can also be helpful, but he has an agenda as well. </a:t>
            </a:r>
            <a:endParaRPr lang="en-GB" dirty="0"/>
          </a:p>
        </p:txBody>
      </p:sp>
      <p:sp>
        <p:nvSpPr>
          <p:cNvPr id="2" name="TextBox 1"/>
          <p:cNvSpPr txBox="1"/>
          <p:nvPr/>
        </p:nvSpPr>
        <p:spPr>
          <a:xfrm>
            <a:off x="539552" y="4149080"/>
            <a:ext cx="8102346" cy="2308324"/>
          </a:xfrm>
          <a:prstGeom prst="rect">
            <a:avLst/>
          </a:prstGeom>
          <a:noFill/>
        </p:spPr>
        <p:txBody>
          <a:bodyPr wrap="none" rtlCol="0">
            <a:spAutoFit/>
          </a:bodyPr>
          <a:lstStyle/>
          <a:p>
            <a:r>
              <a:rPr lang="en-GB" b="1" dirty="0" smtClean="0">
                <a:solidFill>
                  <a:srgbClr val="FF0000"/>
                </a:solidFill>
              </a:rPr>
              <a:t>TTA:  How much information can we get on a “by-the-way” basis from </a:t>
            </a:r>
          </a:p>
          <a:p>
            <a:r>
              <a:rPr lang="en-GB" b="1" dirty="0" smtClean="0">
                <a:solidFill>
                  <a:srgbClr val="FF0000"/>
                </a:solidFill>
              </a:rPr>
              <a:t>these sources?</a:t>
            </a:r>
          </a:p>
          <a:p>
            <a:r>
              <a:rPr lang="en-GB" b="1" dirty="0" smtClean="0">
                <a:solidFill>
                  <a:srgbClr val="FF0000"/>
                </a:solidFill>
              </a:rPr>
              <a:t>For example, in the </a:t>
            </a:r>
            <a:r>
              <a:rPr lang="en-GB" b="1" i="1" dirty="0" smtClean="0">
                <a:solidFill>
                  <a:srgbClr val="FF0000"/>
                </a:solidFill>
              </a:rPr>
              <a:t>Laches</a:t>
            </a:r>
            <a:r>
              <a:rPr lang="en-GB" b="1" dirty="0" smtClean="0">
                <a:solidFill>
                  <a:srgbClr val="FF0000"/>
                </a:solidFill>
              </a:rPr>
              <a:t> the discussion is about bravery. But we also learn</a:t>
            </a:r>
          </a:p>
          <a:p>
            <a:r>
              <a:rPr lang="en-GB" b="1" dirty="0" smtClean="0">
                <a:solidFill>
                  <a:srgbClr val="FF0000"/>
                </a:solidFill>
              </a:rPr>
              <a:t>that there were offers for professional coaching for soldiers. How much does that</a:t>
            </a:r>
          </a:p>
          <a:p>
            <a:r>
              <a:rPr lang="en-GB" b="1" dirty="0" smtClean="0">
                <a:solidFill>
                  <a:srgbClr val="FF0000"/>
                </a:solidFill>
              </a:rPr>
              <a:t>affect our understanding of hoplites?</a:t>
            </a:r>
          </a:p>
          <a:p>
            <a:endParaRPr lang="en-GB" b="1" dirty="0">
              <a:solidFill>
                <a:srgbClr val="FF0000"/>
              </a:solidFill>
            </a:endParaRPr>
          </a:p>
          <a:p>
            <a:r>
              <a:rPr lang="en-GB" sz="3600" b="1" u="sng" dirty="0" smtClean="0">
                <a:solidFill>
                  <a:srgbClr val="7030A0"/>
                </a:solidFill>
              </a:rPr>
              <a:t>READ: Plato’s </a:t>
            </a:r>
            <a:r>
              <a:rPr lang="en-GB" sz="3600" b="1" i="1" u="sng" dirty="0" smtClean="0">
                <a:solidFill>
                  <a:srgbClr val="7030A0"/>
                </a:solidFill>
              </a:rPr>
              <a:t>Laches.</a:t>
            </a:r>
            <a:endParaRPr lang="en-GB" sz="3600" b="1" u="sng" dirty="0" smtClean="0">
              <a:solidFill>
                <a:srgbClr val="7030A0"/>
              </a:solidFill>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Xenophon </a:t>
            </a:r>
            <a:r>
              <a:rPr lang="en-GB" i="1" dirty="0" smtClean="0"/>
              <a:t>Memorabilia</a:t>
            </a:r>
            <a:r>
              <a:rPr lang="en-GB" dirty="0" smtClean="0"/>
              <a:t> 2.10-3</a:t>
            </a:r>
            <a:endParaRPr lang="en-GB" dirty="0"/>
          </a:p>
        </p:txBody>
      </p:sp>
      <p:sp>
        <p:nvSpPr>
          <p:cNvPr id="3" name="Content Placeholder 2"/>
          <p:cNvSpPr>
            <a:spLocks noGrp="1"/>
          </p:cNvSpPr>
          <p:nvPr>
            <p:ph idx="1"/>
          </p:nvPr>
        </p:nvSpPr>
        <p:spPr>
          <a:xfrm>
            <a:off x="457200" y="1600200"/>
            <a:ext cx="8229600" cy="5141168"/>
          </a:xfrm>
        </p:spPr>
        <p:txBody>
          <a:bodyPr>
            <a:noAutofit/>
          </a:bodyPr>
          <a:lstStyle/>
          <a:p>
            <a:r>
              <a:rPr lang="en-GB" sz="1700" dirty="0"/>
              <a:t>“To take first the nations known to us. In Asia the rulers are the Persians; the Syrians, </a:t>
            </a:r>
            <a:r>
              <a:rPr lang="en-GB" sz="1700" dirty="0" err="1"/>
              <a:t>Lydians</a:t>
            </a:r>
            <a:r>
              <a:rPr lang="en-GB" sz="1700" dirty="0"/>
              <a:t> and Phrygians are the ruled. In Europe the Scythians rule, and the </a:t>
            </a:r>
            <a:r>
              <a:rPr lang="en-GB" sz="1700" dirty="0" err="1"/>
              <a:t>Maeotians</a:t>
            </a:r>
            <a:r>
              <a:rPr lang="en-GB" sz="1700" dirty="0"/>
              <a:t> are ruled. In Africa the Carthaginians rule, and the Libyans are ruled. Which of the two classes, think you, enjoys the pleasanter life? Or take the Greeks, of whom you yourself are one; do you think that the controlling or the controlled communities enjoy the pleasanter life?” [11]</a:t>
            </a:r>
          </a:p>
          <a:p>
            <a:r>
              <a:rPr lang="en-GB" sz="1700" dirty="0"/>
              <a:t>“Nay,” replied </a:t>
            </a:r>
            <a:r>
              <a:rPr lang="en-GB" sz="1700" dirty="0" err="1"/>
              <a:t>Aristippus</a:t>
            </a:r>
            <a:r>
              <a:rPr lang="en-GB" sz="1700" dirty="0"/>
              <a:t>, “for my part I am no candidate for slavery; but there is, as I hold, a middle path in which I am fain to walk. That way leads neither through rule nor slavery, but through liberty, which is the royal road to happiness.” [12]</a:t>
            </a:r>
          </a:p>
          <a:p>
            <a:r>
              <a:rPr lang="en-GB" sz="1700" dirty="0"/>
              <a:t>“Ah,” said Socrates, “if only that path can avoid the world as well as rule and slavery, there may be something in what you say. But, since you are in the world, if you intend neither to rule nor to be ruled, and do not choose to truckle to the rulers [13] — I think you must see that the stronger have a way of making the weaker rue their lot both in public and in private life, and treating them like slaves. You cannot be unaware that where some have sown and planted, others cut their corn and fell their trees, and in all manner of ways harass the weaker if they refuse to bow down, until they are persuaded to accept slavery as an escape from war with the stronger. So, too, in private life do not brave and mighty men enslave and plunder the cowardly and feeble folk?”</a:t>
            </a:r>
          </a:p>
          <a:p>
            <a:endParaRPr lang="en-GB" sz="1700" dirty="0"/>
          </a:p>
        </p:txBody>
      </p:sp>
    </p:spTree>
    <p:extLst>
      <p:ext uri="{BB962C8B-B14F-4D97-AF65-F5344CB8AC3E}">
        <p14:creationId xmlns:p14="http://schemas.microsoft.com/office/powerpoint/2010/main" val="23441866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395536" y="116632"/>
            <a:ext cx="7772400" cy="792088"/>
          </a:xfrm>
        </p:spPr>
        <p:txBody>
          <a:bodyPr/>
          <a:lstStyle/>
          <a:p>
            <a:pPr marL="838200" indent="-838200"/>
            <a:r>
              <a:rPr lang="en-GB" dirty="0"/>
              <a:t>The Expert Manuals</a:t>
            </a:r>
          </a:p>
        </p:txBody>
      </p:sp>
      <p:sp>
        <p:nvSpPr>
          <p:cNvPr id="14339" name="Rectangle 3"/>
          <p:cNvSpPr>
            <a:spLocks noGrp="1" noChangeArrowheads="1"/>
          </p:cNvSpPr>
          <p:nvPr>
            <p:ph idx="1"/>
          </p:nvPr>
        </p:nvSpPr>
        <p:spPr>
          <a:xfrm>
            <a:off x="685800" y="764704"/>
            <a:ext cx="7772400" cy="3672408"/>
          </a:xfrm>
        </p:spPr>
        <p:txBody>
          <a:bodyPr>
            <a:normAutofit fontScale="92500" lnSpcReduction="20000"/>
          </a:bodyPr>
          <a:lstStyle/>
          <a:p>
            <a:pPr>
              <a:lnSpc>
                <a:spcPct val="90000"/>
              </a:lnSpc>
            </a:pPr>
            <a:r>
              <a:rPr lang="en-GB" sz="2800" dirty="0"/>
              <a:t>The fourth century BCE saw an increase of professionalism in all aspects of life but particularly warfare.</a:t>
            </a:r>
          </a:p>
          <a:p>
            <a:pPr>
              <a:lnSpc>
                <a:spcPct val="90000"/>
              </a:lnSpc>
            </a:pPr>
            <a:r>
              <a:rPr lang="en-GB" sz="2800" dirty="0"/>
              <a:t>This gave rise to the writing of manuals on different aspects of warfare, some of which survive such as </a:t>
            </a:r>
            <a:r>
              <a:rPr lang="en-GB" sz="2800" dirty="0" err="1"/>
              <a:t>Aineias</a:t>
            </a:r>
            <a:r>
              <a:rPr lang="en-GB" sz="2800" dirty="0"/>
              <a:t> the Tactician and Xenophon’s </a:t>
            </a:r>
            <a:r>
              <a:rPr lang="en-GB" sz="2800" i="1" dirty="0"/>
              <a:t>The Cavalry Commander</a:t>
            </a:r>
            <a:r>
              <a:rPr lang="en-GB" sz="2800" dirty="0"/>
              <a:t>.</a:t>
            </a:r>
          </a:p>
          <a:p>
            <a:pPr>
              <a:lnSpc>
                <a:spcPct val="90000"/>
              </a:lnSpc>
            </a:pPr>
            <a:r>
              <a:rPr lang="en-GB" sz="2800" dirty="0"/>
              <a:t>These are particularly useful in our understanding of warfare from the point of view of the professional commander. </a:t>
            </a:r>
            <a:endParaRPr lang="en-GB" sz="2800" dirty="0" smtClean="0"/>
          </a:p>
          <a:p>
            <a:pPr>
              <a:lnSpc>
                <a:spcPct val="90000"/>
              </a:lnSpc>
            </a:pPr>
            <a:r>
              <a:rPr lang="en-GB" sz="2800" dirty="0" smtClean="0"/>
              <a:t>Later manuals can also be helpful, but be wary of their lateness</a:t>
            </a:r>
            <a:endParaRPr lang="en-GB" sz="2800" dirty="0"/>
          </a:p>
        </p:txBody>
      </p:sp>
      <p:sp>
        <p:nvSpPr>
          <p:cNvPr id="2" name="Rectangle 1"/>
          <p:cNvSpPr/>
          <p:nvPr/>
        </p:nvSpPr>
        <p:spPr>
          <a:xfrm>
            <a:off x="395536" y="4437112"/>
            <a:ext cx="8496944" cy="1754326"/>
          </a:xfrm>
          <a:prstGeom prst="rect">
            <a:avLst/>
          </a:prstGeom>
        </p:spPr>
        <p:txBody>
          <a:bodyPr wrap="square">
            <a:spAutoFit/>
          </a:bodyPr>
          <a:lstStyle/>
          <a:p>
            <a:r>
              <a:rPr lang="en-GB" b="1" dirty="0">
                <a:solidFill>
                  <a:srgbClr val="FF0000"/>
                </a:solidFill>
              </a:rPr>
              <a:t>TTA:  </a:t>
            </a:r>
            <a:r>
              <a:rPr lang="en-GB" b="1" dirty="0" smtClean="0">
                <a:solidFill>
                  <a:srgbClr val="FF0000"/>
                </a:solidFill>
              </a:rPr>
              <a:t>How much do expert manuals denote a change in Greek warfare?  What does an “expert” manual mean? And is it more than essentially the experiences of only one person?</a:t>
            </a:r>
            <a:endParaRPr lang="en-GB" b="1" dirty="0">
              <a:solidFill>
                <a:srgbClr val="FF0000"/>
              </a:solidFill>
            </a:endParaRPr>
          </a:p>
          <a:p>
            <a:endParaRPr lang="en-GB" b="1" dirty="0">
              <a:solidFill>
                <a:srgbClr val="FF0000"/>
              </a:solidFill>
            </a:endParaRPr>
          </a:p>
          <a:p>
            <a:r>
              <a:rPr lang="en-GB" sz="3600" b="1" u="sng" dirty="0">
                <a:solidFill>
                  <a:srgbClr val="7030A0"/>
                </a:solidFill>
              </a:rPr>
              <a:t>READ: </a:t>
            </a:r>
            <a:r>
              <a:rPr lang="en-GB" sz="3600" b="1" u="sng" dirty="0" smtClean="0">
                <a:solidFill>
                  <a:srgbClr val="7030A0"/>
                </a:solidFill>
              </a:rPr>
              <a:t>Xenophon’s Cavalry Commander</a:t>
            </a:r>
            <a:r>
              <a:rPr lang="en-GB" sz="3600" b="1" i="1" u="sng" dirty="0" smtClean="0">
                <a:solidFill>
                  <a:srgbClr val="7030A0"/>
                </a:solidFill>
              </a:rPr>
              <a:t>.</a:t>
            </a:r>
            <a:endParaRPr lang="en-GB" sz="3600" b="1" u="sng" dirty="0">
              <a:solidFill>
                <a:srgbClr val="7030A0"/>
              </a:solidFill>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Aeneas </a:t>
            </a:r>
            <a:r>
              <a:rPr lang="en-GB" dirty="0" err="1" smtClean="0"/>
              <a:t>Tacticus</a:t>
            </a:r>
            <a:r>
              <a:rPr lang="en-GB" dirty="0" smtClean="0"/>
              <a:t> 23</a:t>
            </a:r>
            <a:endParaRPr lang="en-GB" dirty="0"/>
          </a:p>
        </p:txBody>
      </p:sp>
      <p:sp>
        <p:nvSpPr>
          <p:cNvPr id="3" name="Content Placeholder 2"/>
          <p:cNvSpPr>
            <a:spLocks noGrp="1"/>
          </p:cNvSpPr>
          <p:nvPr>
            <p:ph idx="1"/>
          </p:nvPr>
        </p:nvSpPr>
        <p:spPr/>
        <p:txBody>
          <a:bodyPr>
            <a:noAutofit/>
          </a:bodyPr>
          <a:lstStyle/>
          <a:p>
            <a:r>
              <a:rPr lang="en-GB" sz="1700" dirty="0"/>
              <a:t> When making a sally at night to surprise the enemy outside your walls the following precautions should be observed. First of all, take care that no-one deserts; secondly, that there are no lights in the open air: for a glow in the sky over the city may betray your intentions. 2. Any chance of dogs’ barking or cocks’ crowing must be done away with: you can keep them quiet for the time by cauterizing some parts of their bodies; for the noise they make by barking or crowing altogether betrays what is going on. 3. The following device has been employed in making a sally. The citizens made a plausible pretence of sedition within the city, watched their opportunity for a sally, and made a surprise attack on the enemy with complete success. 4. In another city the besieged surprised the enemy by sally in the following way. They walled up the gates in full view of the enemy; but at the point where an attack upon the latter was most practicable, they let down a sail and after a while drew it up again. This surprised the enemy at first, but on its frequent repetition they ceased to take notice of it; 5. then, at night, the besieged made a hole in the wall large enough for their purpose, built a retired wall across the gap and stretched the sail over; when the opportunity came, they made their sally and took the enemy by surprise. While they were doing all this they took good care that no one should desert. None of these points, therefore, must be neglected.</a:t>
            </a:r>
          </a:p>
        </p:txBody>
      </p:sp>
    </p:spTree>
    <p:extLst>
      <p:ext uri="{BB962C8B-B14F-4D97-AF65-F5344CB8AC3E}">
        <p14:creationId xmlns:p14="http://schemas.microsoft.com/office/powerpoint/2010/main" val="18564040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179512" y="116632"/>
            <a:ext cx="7772400" cy="576064"/>
          </a:xfrm>
        </p:spPr>
        <p:txBody>
          <a:bodyPr>
            <a:normAutofit fontScale="90000"/>
          </a:bodyPr>
          <a:lstStyle/>
          <a:p>
            <a:r>
              <a:rPr lang="en-GB" dirty="0"/>
              <a:t>The </a:t>
            </a:r>
            <a:r>
              <a:rPr lang="en-GB" dirty="0" err="1"/>
              <a:t>Epigraphical</a:t>
            </a:r>
            <a:r>
              <a:rPr lang="en-GB" dirty="0"/>
              <a:t> Sources </a:t>
            </a:r>
          </a:p>
        </p:txBody>
      </p:sp>
      <p:sp>
        <p:nvSpPr>
          <p:cNvPr id="15363" name="Rectangle 3"/>
          <p:cNvSpPr>
            <a:spLocks noGrp="1" noChangeArrowheads="1"/>
          </p:cNvSpPr>
          <p:nvPr>
            <p:ph idx="1"/>
          </p:nvPr>
        </p:nvSpPr>
        <p:spPr>
          <a:xfrm>
            <a:off x="956266" y="620688"/>
            <a:ext cx="7772400" cy="4572000"/>
          </a:xfrm>
        </p:spPr>
        <p:txBody>
          <a:bodyPr>
            <a:normAutofit lnSpcReduction="10000"/>
          </a:bodyPr>
          <a:lstStyle/>
          <a:p>
            <a:pPr>
              <a:lnSpc>
                <a:spcPct val="90000"/>
              </a:lnSpc>
            </a:pPr>
            <a:r>
              <a:rPr lang="en-GB" sz="2800" dirty="0"/>
              <a:t>Epigraphy is useful in the study of some aspects of Greek warfare. </a:t>
            </a:r>
          </a:p>
          <a:p>
            <a:pPr>
              <a:lnSpc>
                <a:spcPct val="90000"/>
              </a:lnSpc>
            </a:pPr>
            <a:r>
              <a:rPr lang="en-GB" sz="2800" dirty="0"/>
              <a:t>There are lists of casualties from different campaigns.</a:t>
            </a:r>
          </a:p>
          <a:p>
            <a:pPr>
              <a:lnSpc>
                <a:spcPct val="90000"/>
              </a:lnSpc>
            </a:pPr>
            <a:r>
              <a:rPr lang="en-GB" sz="2800" dirty="0"/>
              <a:t>There are also lists of </a:t>
            </a:r>
            <a:r>
              <a:rPr lang="en-GB" sz="2800" dirty="0" err="1"/>
              <a:t>ephebes</a:t>
            </a:r>
            <a:r>
              <a:rPr lang="en-GB" sz="2800" dirty="0"/>
              <a:t> that have gone through their military training. </a:t>
            </a:r>
          </a:p>
          <a:p>
            <a:pPr>
              <a:lnSpc>
                <a:spcPct val="90000"/>
              </a:lnSpc>
            </a:pPr>
            <a:r>
              <a:rPr lang="en-GB" sz="2800" dirty="0"/>
              <a:t>There are lists of ships and </a:t>
            </a:r>
            <a:r>
              <a:rPr lang="en-GB" sz="2800" dirty="0" err="1"/>
              <a:t>equipments</a:t>
            </a:r>
            <a:r>
              <a:rPr lang="en-GB" sz="2800" dirty="0"/>
              <a:t> from some of the great naval powers of the Mediterranean, such as Athens</a:t>
            </a:r>
            <a:r>
              <a:rPr lang="en-GB" sz="2800" dirty="0" smtClean="0"/>
              <a:t>.</a:t>
            </a:r>
          </a:p>
          <a:p>
            <a:pPr>
              <a:lnSpc>
                <a:spcPct val="90000"/>
              </a:lnSpc>
            </a:pPr>
            <a:r>
              <a:rPr lang="en-GB" sz="2800" dirty="0" smtClean="0"/>
              <a:t>Epigraphy can provide us with data, but interpretation is critical! </a:t>
            </a:r>
            <a:endParaRPr lang="en-GB" sz="2800" dirty="0"/>
          </a:p>
        </p:txBody>
      </p:sp>
      <p:sp>
        <p:nvSpPr>
          <p:cNvPr id="4" name="Rectangle 3"/>
          <p:cNvSpPr/>
          <p:nvPr/>
        </p:nvSpPr>
        <p:spPr>
          <a:xfrm>
            <a:off x="251520" y="4869160"/>
            <a:ext cx="8496944" cy="1754326"/>
          </a:xfrm>
          <a:prstGeom prst="rect">
            <a:avLst/>
          </a:prstGeom>
        </p:spPr>
        <p:txBody>
          <a:bodyPr wrap="square">
            <a:spAutoFit/>
          </a:bodyPr>
          <a:lstStyle/>
          <a:p>
            <a:r>
              <a:rPr lang="en-GB" b="1" dirty="0">
                <a:solidFill>
                  <a:srgbClr val="FF0000"/>
                </a:solidFill>
              </a:rPr>
              <a:t>TTA:  </a:t>
            </a:r>
            <a:r>
              <a:rPr lang="en-GB" b="1" dirty="0" smtClean="0">
                <a:solidFill>
                  <a:srgbClr val="FF0000"/>
                </a:solidFill>
              </a:rPr>
              <a:t>What are the problems with using inscriptions? How much information can you actually glean from an inscription? How can you use this information in conjunction with other sources?</a:t>
            </a:r>
            <a:endParaRPr lang="en-GB" b="1" dirty="0">
              <a:solidFill>
                <a:srgbClr val="FF0000"/>
              </a:solidFill>
            </a:endParaRPr>
          </a:p>
          <a:p>
            <a:endParaRPr lang="en-GB" b="1" dirty="0">
              <a:solidFill>
                <a:srgbClr val="FF0000"/>
              </a:solidFill>
            </a:endParaRPr>
          </a:p>
          <a:p>
            <a:r>
              <a:rPr lang="en-GB" sz="3600" b="1" u="sng" dirty="0">
                <a:solidFill>
                  <a:srgbClr val="7030A0"/>
                </a:solidFill>
              </a:rPr>
              <a:t>READ: </a:t>
            </a:r>
            <a:r>
              <a:rPr lang="en-GB" sz="3600" b="1" u="sng" dirty="0" smtClean="0">
                <a:solidFill>
                  <a:srgbClr val="7030A0"/>
                </a:solidFill>
              </a:rPr>
              <a:t>IG II2 1606 </a:t>
            </a:r>
            <a:r>
              <a:rPr lang="en-GB" sz="1600" b="1" u="sng" dirty="0" smtClean="0">
                <a:solidFill>
                  <a:srgbClr val="7030A0"/>
                </a:solidFill>
              </a:rPr>
              <a:t>(translation available on Moodle)</a:t>
            </a:r>
            <a:r>
              <a:rPr lang="en-GB" sz="2400" b="1" i="1" u="sng" dirty="0" smtClean="0">
                <a:solidFill>
                  <a:srgbClr val="7030A0"/>
                </a:solidFill>
              </a:rPr>
              <a:t>.</a:t>
            </a:r>
            <a:endParaRPr lang="en-GB" sz="2400" b="1" u="sng" dirty="0">
              <a:solidFill>
                <a:srgbClr val="7030A0"/>
              </a:solidFill>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IG I</a:t>
            </a:r>
            <a:r>
              <a:rPr lang="en-GB" baseline="30000" dirty="0" smtClean="0"/>
              <a:t>3</a:t>
            </a:r>
            <a:r>
              <a:rPr lang="en-GB" dirty="0" smtClean="0"/>
              <a:t> 182 (excerpts)</a:t>
            </a:r>
            <a:endParaRPr lang="en-GB" dirty="0"/>
          </a:p>
        </p:txBody>
      </p:sp>
      <p:sp>
        <p:nvSpPr>
          <p:cNvPr id="3" name="Content Placeholder 2"/>
          <p:cNvSpPr>
            <a:spLocks noGrp="1"/>
          </p:cNvSpPr>
          <p:nvPr>
            <p:ph idx="1"/>
          </p:nvPr>
        </p:nvSpPr>
        <p:spPr/>
        <p:txBody>
          <a:bodyPr/>
          <a:lstStyle/>
          <a:p>
            <a:r>
              <a:rPr lang="en-GB" dirty="0" smtClean="0"/>
              <a:t>… to </a:t>
            </a:r>
            <a:r>
              <a:rPr lang="en-GB" dirty="0" err="1" smtClean="0"/>
              <a:t>Antiochides</a:t>
            </a:r>
            <a:r>
              <a:rPr lang="en-GB" dirty="0" smtClean="0"/>
              <a:t> and </a:t>
            </a:r>
            <a:r>
              <a:rPr lang="en-GB" dirty="0" err="1" smtClean="0"/>
              <a:t>Phanosthenes</a:t>
            </a:r>
            <a:r>
              <a:rPr lang="en-GB" dirty="0" smtClean="0"/>
              <a:t>… to the Athenians… and the others that… the demos of the Athenians, who has the greatest respect for those importing oars and thus desires to return their service, let them have </a:t>
            </a:r>
            <a:r>
              <a:rPr lang="en-GB" dirty="0" err="1" smtClean="0"/>
              <a:t>ateleia</a:t>
            </a:r>
            <a:r>
              <a:rPr lang="en-GB" dirty="0" smtClean="0"/>
              <a:t> from the </a:t>
            </a:r>
            <a:r>
              <a:rPr lang="en-GB" dirty="0" err="1" smtClean="0"/>
              <a:t>hekatoste</a:t>
            </a:r>
            <a:r>
              <a:rPr lang="en-GB" dirty="0" smtClean="0"/>
              <a:t> tax for the oars they bring to the </a:t>
            </a:r>
            <a:r>
              <a:rPr lang="en-GB" dirty="0" err="1" smtClean="0"/>
              <a:t>trieropoioi</a:t>
            </a:r>
            <a:r>
              <a:rPr lang="en-GB" dirty="0" smtClean="0"/>
              <a:t> and the </a:t>
            </a:r>
            <a:r>
              <a:rPr lang="en-GB" dirty="0" err="1" smtClean="0"/>
              <a:t>trieropoioi</a:t>
            </a:r>
            <a:r>
              <a:rPr lang="en-GB" dirty="0" smtClean="0"/>
              <a:t>… put in the </a:t>
            </a:r>
            <a:r>
              <a:rPr lang="en-GB" dirty="0" err="1" smtClean="0"/>
              <a:t>naupegion</a:t>
            </a:r>
            <a:r>
              <a:rPr lang="en-GB" dirty="0" smtClean="0"/>
              <a:t>.</a:t>
            </a:r>
          </a:p>
          <a:p>
            <a:r>
              <a:rPr lang="en-GB" dirty="0" smtClean="0"/>
              <a:t>Translation: E. Bissa</a:t>
            </a:r>
            <a:endParaRPr lang="en-GB" dirty="0"/>
          </a:p>
        </p:txBody>
      </p:sp>
    </p:spTree>
    <p:extLst>
      <p:ext uri="{BB962C8B-B14F-4D97-AF65-F5344CB8AC3E}">
        <p14:creationId xmlns:p14="http://schemas.microsoft.com/office/powerpoint/2010/main" val="32119197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323528" y="19911"/>
            <a:ext cx="7772400" cy="672785"/>
          </a:xfrm>
        </p:spPr>
        <p:txBody>
          <a:bodyPr>
            <a:normAutofit fontScale="90000"/>
          </a:bodyPr>
          <a:lstStyle/>
          <a:p>
            <a:pPr marL="838200" indent="-838200"/>
            <a:r>
              <a:rPr lang="en-GB" dirty="0"/>
              <a:t>Iconography </a:t>
            </a:r>
          </a:p>
        </p:txBody>
      </p:sp>
      <p:sp>
        <p:nvSpPr>
          <p:cNvPr id="16387" name="Rectangle 3"/>
          <p:cNvSpPr>
            <a:spLocks noGrp="1" noChangeArrowheads="1"/>
          </p:cNvSpPr>
          <p:nvPr>
            <p:ph idx="1"/>
          </p:nvPr>
        </p:nvSpPr>
        <p:spPr>
          <a:xfrm>
            <a:off x="827584" y="620688"/>
            <a:ext cx="7772400" cy="4572000"/>
          </a:xfrm>
        </p:spPr>
        <p:txBody>
          <a:bodyPr/>
          <a:lstStyle/>
          <a:p>
            <a:pPr>
              <a:lnSpc>
                <a:spcPct val="90000"/>
              </a:lnSpc>
            </a:pPr>
            <a:r>
              <a:rPr lang="en-GB" sz="2800" dirty="0"/>
              <a:t>Vase-paintings, reliefs, sculpture and types on coins provide us with a multitude of information on warfare. </a:t>
            </a:r>
          </a:p>
          <a:p>
            <a:pPr>
              <a:lnSpc>
                <a:spcPct val="90000"/>
              </a:lnSpc>
            </a:pPr>
            <a:r>
              <a:rPr lang="en-GB" sz="2800" dirty="0"/>
              <a:t>That includes not only the social aspects of warfare, such as the myriad scenes of the soldier’s farewell but also specific information on the techniques of fighting, both individually and in cohorts. </a:t>
            </a:r>
          </a:p>
          <a:p>
            <a:pPr>
              <a:lnSpc>
                <a:spcPct val="90000"/>
              </a:lnSpc>
            </a:pPr>
            <a:r>
              <a:rPr lang="en-GB" sz="2800" dirty="0"/>
              <a:t>However such material are art and as such they need to be viewed with a critical eye. </a:t>
            </a:r>
          </a:p>
        </p:txBody>
      </p:sp>
      <p:sp>
        <p:nvSpPr>
          <p:cNvPr id="4" name="Rectangle 3"/>
          <p:cNvSpPr/>
          <p:nvPr/>
        </p:nvSpPr>
        <p:spPr>
          <a:xfrm>
            <a:off x="251520" y="4869160"/>
            <a:ext cx="8496944" cy="1815882"/>
          </a:xfrm>
          <a:prstGeom prst="rect">
            <a:avLst/>
          </a:prstGeom>
        </p:spPr>
        <p:txBody>
          <a:bodyPr wrap="square">
            <a:spAutoFit/>
          </a:bodyPr>
          <a:lstStyle/>
          <a:p>
            <a:r>
              <a:rPr lang="en-GB" b="1" dirty="0">
                <a:solidFill>
                  <a:srgbClr val="FF0000"/>
                </a:solidFill>
              </a:rPr>
              <a:t>TTA:  </a:t>
            </a:r>
            <a:r>
              <a:rPr lang="en-GB" b="1" dirty="0" smtClean="0">
                <a:solidFill>
                  <a:srgbClr val="FF0000"/>
                </a:solidFill>
              </a:rPr>
              <a:t>What can you gain by using iconographic evidence? What are the problems with iconography? What are the differences in approach between using a vase-painting and a temple frieze? Who decides and who executes art?</a:t>
            </a:r>
            <a:endParaRPr lang="en-GB" b="1" dirty="0">
              <a:solidFill>
                <a:srgbClr val="FF0000"/>
              </a:solidFill>
            </a:endParaRPr>
          </a:p>
          <a:p>
            <a:r>
              <a:rPr lang="en-GB" sz="2000" b="1" u="sng" dirty="0" smtClean="0">
                <a:solidFill>
                  <a:srgbClr val="7030A0"/>
                </a:solidFill>
              </a:rPr>
              <a:t>CONSIDER: The scenes on the eastern frieze of the </a:t>
            </a:r>
            <a:r>
              <a:rPr lang="en-GB" sz="2000" b="1" u="sng" dirty="0" err="1" smtClean="0">
                <a:solidFill>
                  <a:srgbClr val="7030A0"/>
                </a:solidFill>
              </a:rPr>
              <a:t>Siphnian</a:t>
            </a:r>
            <a:r>
              <a:rPr lang="en-GB" sz="2000" b="1" u="sng" dirty="0" smtClean="0">
                <a:solidFill>
                  <a:srgbClr val="7030A0"/>
                </a:solidFill>
              </a:rPr>
              <a:t> Treasury </a:t>
            </a:r>
            <a:r>
              <a:rPr lang="en-GB" sz="1100" b="1" u="sng" dirty="0" smtClean="0">
                <a:solidFill>
                  <a:srgbClr val="7030A0"/>
                </a:solidFill>
              </a:rPr>
              <a:t>(images available on Moodle).</a:t>
            </a:r>
            <a:r>
              <a:rPr lang="en-GB" sz="1600" b="1" u="sng" dirty="0" smtClean="0">
                <a:solidFill>
                  <a:srgbClr val="7030A0"/>
                </a:solidFill>
              </a:rPr>
              <a:t> </a:t>
            </a:r>
            <a:r>
              <a:rPr lang="en-GB" sz="1100" b="1" u="sng" dirty="0" smtClean="0">
                <a:solidFill>
                  <a:srgbClr val="7030A0"/>
                </a:solidFill>
              </a:rPr>
              <a:t>Don’t forget to check out what the </a:t>
            </a:r>
            <a:r>
              <a:rPr lang="en-GB" sz="1100" b="1" u="sng" dirty="0" err="1" smtClean="0">
                <a:solidFill>
                  <a:srgbClr val="7030A0"/>
                </a:solidFill>
              </a:rPr>
              <a:t>Siphnian</a:t>
            </a:r>
            <a:r>
              <a:rPr lang="en-GB" sz="1100" b="1" u="sng" dirty="0" smtClean="0">
                <a:solidFill>
                  <a:srgbClr val="7030A0"/>
                </a:solidFill>
              </a:rPr>
              <a:t> Treasury actually is.</a:t>
            </a:r>
            <a:endParaRPr lang="en-GB" sz="2800" b="1" u="sng" dirty="0">
              <a:solidFill>
                <a:srgbClr val="7030A0"/>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err="1" smtClean="0"/>
              <a:t>Herakles</a:t>
            </a:r>
            <a:r>
              <a:rPr lang="en-GB" dirty="0" smtClean="0"/>
              <a:t> and </a:t>
            </a:r>
            <a:r>
              <a:rPr lang="en-GB" dirty="0" err="1" smtClean="0"/>
              <a:t>Kyknos</a:t>
            </a:r>
            <a:r>
              <a:rPr lang="en-GB" dirty="0" smtClean="0"/>
              <a:t> (fragment). 530-520 BCE, from </a:t>
            </a:r>
            <a:r>
              <a:rPr lang="en-GB" dirty="0" err="1" smtClean="0"/>
              <a:t>Bauron</a:t>
            </a:r>
            <a:endParaRPr lang="en-GB" dirty="0"/>
          </a:p>
        </p:txBody>
      </p:sp>
      <p:pic>
        <p:nvPicPr>
          <p:cNvPr id="1026" name="Picture 2" descr="S:\Classics\Photo Archive\EA\Greece\Photos 10 April\PICT348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1720" y="1538790"/>
            <a:ext cx="6584280" cy="49382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57292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251520" y="116632"/>
            <a:ext cx="7772400" cy="648072"/>
          </a:xfrm>
        </p:spPr>
        <p:txBody>
          <a:bodyPr>
            <a:normAutofit fontScale="90000"/>
          </a:bodyPr>
          <a:lstStyle/>
          <a:p>
            <a:pPr marL="838200" indent="-838200"/>
            <a:r>
              <a:rPr lang="en-GB" dirty="0"/>
              <a:t>Archaeology</a:t>
            </a:r>
          </a:p>
        </p:txBody>
      </p:sp>
      <p:sp>
        <p:nvSpPr>
          <p:cNvPr id="17411" name="Rectangle 3"/>
          <p:cNvSpPr>
            <a:spLocks noGrp="1" noChangeArrowheads="1"/>
          </p:cNvSpPr>
          <p:nvPr>
            <p:ph idx="1"/>
          </p:nvPr>
        </p:nvSpPr>
        <p:spPr>
          <a:xfrm>
            <a:off x="827584" y="692696"/>
            <a:ext cx="7772400" cy="4572000"/>
          </a:xfrm>
        </p:spPr>
        <p:txBody>
          <a:bodyPr/>
          <a:lstStyle/>
          <a:p>
            <a:r>
              <a:rPr lang="en-GB" sz="2800" dirty="0"/>
              <a:t>Archaeology is particularly useful when researching the practicalities of warfare and particularly equipment. </a:t>
            </a:r>
          </a:p>
          <a:p>
            <a:r>
              <a:rPr lang="en-GB" sz="2800" dirty="0"/>
              <a:t>Our main source of information about armour and its evolution comes from buried or dedicated weapons and armour. </a:t>
            </a:r>
          </a:p>
          <a:p>
            <a:r>
              <a:rPr lang="en-GB" sz="2800" dirty="0"/>
              <a:t>Similarly underwater archaeology has revealed a lot about ships and particularly about the rams of triremes. </a:t>
            </a:r>
          </a:p>
        </p:txBody>
      </p:sp>
      <p:sp>
        <p:nvSpPr>
          <p:cNvPr id="4" name="Rectangle 3"/>
          <p:cNvSpPr/>
          <p:nvPr/>
        </p:nvSpPr>
        <p:spPr>
          <a:xfrm>
            <a:off x="249250" y="4725144"/>
            <a:ext cx="8496944" cy="1938992"/>
          </a:xfrm>
          <a:prstGeom prst="rect">
            <a:avLst/>
          </a:prstGeom>
        </p:spPr>
        <p:txBody>
          <a:bodyPr wrap="square">
            <a:spAutoFit/>
          </a:bodyPr>
          <a:lstStyle/>
          <a:p>
            <a:r>
              <a:rPr lang="en-GB" b="1" dirty="0">
                <a:solidFill>
                  <a:srgbClr val="FF0000"/>
                </a:solidFill>
              </a:rPr>
              <a:t>TTA:  </a:t>
            </a:r>
            <a:r>
              <a:rPr lang="en-GB" b="1" dirty="0" smtClean="0">
                <a:solidFill>
                  <a:srgbClr val="FF0000"/>
                </a:solidFill>
              </a:rPr>
              <a:t>What types of archaeological evidence can help you with studying warfare? What are the problems?</a:t>
            </a:r>
            <a:endParaRPr lang="en-GB" b="1" dirty="0">
              <a:solidFill>
                <a:srgbClr val="FF0000"/>
              </a:solidFill>
            </a:endParaRPr>
          </a:p>
          <a:p>
            <a:r>
              <a:rPr lang="en-GB" sz="2800" b="1" u="sng" dirty="0" smtClean="0">
                <a:solidFill>
                  <a:srgbClr val="7030A0"/>
                </a:solidFill>
              </a:rPr>
              <a:t>CONSIDER: The surviving votive arms and armour from the Sanctuary at Olympia (photographs on Moodle).</a:t>
            </a:r>
            <a:endParaRPr lang="en-GB" sz="2800" b="1" u="sng" dirty="0">
              <a:solidFill>
                <a:srgbClr val="7030A0"/>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GB" sz="2800" dirty="0" smtClean="0"/>
              <a:t>Leaf-shaped iron spear points. Either from hoplite spear or from Macedonian cavalry lance. From </a:t>
            </a:r>
            <a:r>
              <a:rPr lang="en-GB" sz="2800" dirty="0" err="1" smtClean="0"/>
              <a:t>Chaeroneia</a:t>
            </a:r>
            <a:r>
              <a:rPr lang="en-GB" sz="2800" dirty="0" smtClean="0"/>
              <a:t>.</a:t>
            </a:r>
            <a:endParaRPr lang="en-GB" sz="2800" dirty="0"/>
          </a:p>
        </p:txBody>
      </p:sp>
      <p:pic>
        <p:nvPicPr>
          <p:cNvPr id="6" name="Content Placeholder 5"/>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320800" y="1600200"/>
            <a:ext cx="6502399" cy="4876800"/>
          </a:xfrm>
        </p:spPr>
      </p:pic>
    </p:spTree>
    <p:extLst>
      <p:ext uri="{BB962C8B-B14F-4D97-AF65-F5344CB8AC3E}">
        <p14:creationId xmlns:p14="http://schemas.microsoft.com/office/powerpoint/2010/main" val="13211494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a:t>
            </a:r>
            <a:endParaRPr lang="en-GB" dirty="0"/>
          </a:p>
        </p:txBody>
      </p:sp>
      <p:sp>
        <p:nvSpPr>
          <p:cNvPr id="3" name="Content Placeholder 2"/>
          <p:cNvSpPr>
            <a:spLocks noGrp="1"/>
          </p:cNvSpPr>
          <p:nvPr>
            <p:ph idx="1"/>
          </p:nvPr>
        </p:nvSpPr>
        <p:spPr/>
        <p:txBody>
          <a:bodyPr/>
          <a:lstStyle/>
          <a:p>
            <a:r>
              <a:rPr lang="en-GB" dirty="0"/>
              <a:t>The follow-up task is:</a:t>
            </a:r>
          </a:p>
          <a:p>
            <a:r>
              <a:rPr lang="en-GB" dirty="0"/>
              <a:t>Choose one of the source readings (on the PowerPoint). You should choose a type of source that you are not intimately familiar with (so if you are familiar with the literary sources, then choose another source type). </a:t>
            </a:r>
          </a:p>
          <a:p>
            <a:r>
              <a:rPr lang="en-GB" dirty="0"/>
              <a:t>Consider the question regarding this type of source. </a:t>
            </a:r>
          </a:p>
          <a:p>
            <a:r>
              <a:rPr lang="en-GB" dirty="0"/>
              <a:t>Post your thoughts on the forum for this Lecture. After posting, go through what others have thought about the same source and other sources. Don't be hesitant to engage in discussion. </a:t>
            </a:r>
          </a:p>
          <a:p>
            <a:r>
              <a:rPr lang="en-GB" dirty="0"/>
              <a:t>In the next class, we will be discussing these further. </a:t>
            </a:r>
          </a:p>
          <a:p>
            <a:endParaRPr lang="en-GB" dirty="0"/>
          </a:p>
        </p:txBody>
      </p:sp>
    </p:spTree>
    <p:extLst>
      <p:ext uri="{BB962C8B-B14F-4D97-AF65-F5344CB8AC3E}">
        <p14:creationId xmlns:p14="http://schemas.microsoft.com/office/powerpoint/2010/main" val="246146099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528</TotalTime>
  <Words>1326</Words>
  <Application>Microsoft Office PowerPoint</Application>
  <PresentationFormat>On-screen Show (4:3)</PresentationFormat>
  <Paragraphs>101</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Clarity</vt:lpstr>
      <vt:lpstr>Armies and Navies</vt:lpstr>
      <vt:lpstr>Greek Warfare: The Sources</vt:lpstr>
      <vt:lpstr>The period and the sources</vt:lpstr>
      <vt:lpstr>The Historical Sources</vt:lpstr>
      <vt:lpstr>Very different ways to present the same event</vt:lpstr>
      <vt:lpstr>Poets and Playwrights</vt:lpstr>
      <vt:lpstr>Sappho (Fr. 16)</vt:lpstr>
      <vt:lpstr>The Philosophical sources</vt:lpstr>
      <vt:lpstr>Xenophon Memorabilia 2.10-3</vt:lpstr>
      <vt:lpstr>The Expert Manuals</vt:lpstr>
      <vt:lpstr>Aeneas Tacticus 23</vt:lpstr>
      <vt:lpstr>The Epigraphical Sources </vt:lpstr>
      <vt:lpstr>IG I3 182 (excerpts)</vt:lpstr>
      <vt:lpstr>Iconography </vt:lpstr>
      <vt:lpstr>Herakles and Kyknos (fragment). 530-520 BCE, from Bauron</vt:lpstr>
      <vt:lpstr>Archaeology</vt:lpstr>
      <vt:lpstr>Leaf-shaped iron spear points. Either from hoplite spear or from Macedonian cavalry lance. From Chaeroneia.</vt:lpstr>
      <vt:lpstr>Questions?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Armies and Navies</dc:title>
  <dc:creator>Errietta Bissa</dc:creator>
  <cp:lastModifiedBy>Errietta Bissa</cp:lastModifiedBy>
  <cp:revision>67</cp:revision>
  <dcterms:created xsi:type="dcterms:W3CDTF">2012-09-30T09:59:53Z</dcterms:created>
  <dcterms:modified xsi:type="dcterms:W3CDTF">2013-08-15T15:52:43Z</dcterms:modified>
</cp:coreProperties>
</file>