
<file path=[Content_Types].xml><?xml version="1.0" encoding="utf-8"?>
<Types xmlns="http://schemas.openxmlformats.org/package/2006/content-types">
  <Default Extension="bin" ContentType="application/vnd.openxmlformats-officedocument.presentationml.printerSetting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7"/>
  </p:sldIdLst>
  <p:sldSz cx="10692000" cy="15120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printerSettings" Target="printerSettings/printerSettings1.bin"/><Relationship Id="rId3" Type="http://schemas.openxmlformats.org/officeDocument/2006/relationships/presProps" Target="presProps.xml"/><Relationship Id="rId4" Type="http://schemas.openxmlformats.org/officeDocument/2006/relationships/viewProps" Target="viewProps.xml"/><Relationship Id="rId5" Type="http://schemas.openxmlformats.org/officeDocument/2006/relationships/theme" Target="theme/theme1.xml"/><Relationship Id="rId6" Type="http://schemas.openxmlformats.org/officeDocument/2006/relationships/tableStyles" Target="tableStyles.xml"/><Relationship Id="rId7"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BCAD085-E8A6-8845-BD4E-CB4CCA059FC4}" type="datetimeFigureOut">
              <a:rPr lang="en-US" smtClean="0"/>
              <a:t>1/27/13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BCAD085-E8A6-8845-BD4E-CB4CCA059FC4}" type="datetimeFigureOut">
              <a:rPr lang="en-US" smtClean="0"/>
              <a:t>1/27/13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1/27/13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1/27/13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png"/><Relationship Id="rId3" Type="http://schemas.openxmlformats.org/officeDocument/2006/relationships/image" Target="../media/image2.png"/></Relationships>
</file>

<file path=ppt/slides/slide1.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ounded Rectangle 1"/>
          <p:cNvSpPr/>
          <p:nvPr/>
        </p:nvSpPr>
        <p:spPr>
          <a:xfrm>
            <a:off x="252000" y="180000"/>
            <a:ext cx="10188000" cy="756000"/>
          </a:xfrm>
          <a:prstGeom prst="roundRect">
            <a:avLst/>
          </a:prstGeom>
          <a:solidFill>
            <a:srgbClr val="A41C23"/>
          </a:solidFill>
          <a:ln>
            <a:solidFill>
              <a:srgbClr val="A41C23"/>
            </a:solidFill>
          </a:ln>
        </p:spPr>
        <p:style>
          <a:lnRef idx="1">
            <a:schemeClr val="accent1"/>
          </a:lnRef>
          <a:fillRef idx="3">
            <a:schemeClr val="accent1"/>
          </a:fillRef>
          <a:effectRef idx="2">
            <a:schemeClr val="accent1"/>
          </a:effectRef>
          <a:fontRef idx="minor">
            <a:schemeClr val="lt1"/>
          </a:fontRef>
        </p:style>
        <p:txBody>
          <a:bodyPr rtlCol="0" anchor="ctr" wrap="square" lIns="144000" rIns="144000" tIns="43200" bIns="36000"/>
          <a:lstStyle/>
          <a:p>
            <a:pPr algn="ctr">
              <a:defRPr sz="1800" b="1">
                <a:solidFill>
                  <a:srgbClr val="FFFFFF"/>
                </a:solidFill>
                <a:latin typeface="Arial"/>
              </a:defRPr>
            </a:pPr>
            <a:r>
              <a:t>Using Mobile Apps to Promote the Safe Use of Household Cleaning Chemicals in the UK</a:t>
            </a:r>
          </a:p>
          <a:p>
            <a:pPr>
              <a:defRPr sz="900">
                <a:solidFill>
                  <a:srgbClr val="FFFFFF"/>
                </a:solidFill>
                <a:latin typeface="Arial"/>
              </a:defRPr>
            </a:pPr>
            <a:r>
              <a:t>MSc Public Health and Social Care in Practice  |  Student: Divyesh Bhutiya  |  Student ID: 2536460</a:t>
            </a:r>
          </a:p>
        </p:txBody>
      </p:sp>
      <p:sp>
        <p:nvSpPr>
          <p:cNvPr id="3" name="Rounded Rectangle 2"/>
          <p:cNvSpPr/>
          <p:nvPr/>
        </p:nvSpPr>
        <p:spPr>
          <a:xfrm>
            <a:off x="252000" y="1044000"/>
            <a:ext cx="3276000" cy="1332000"/>
          </a:xfrm>
          <a:prstGeom prst="roundRect">
            <a:avLst/>
          </a:prstGeom>
          <a:solidFill>
            <a:srgbClr val="FFFFFF"/>
          </a:solidFill>
          <a:ln w="8890">
            <a:solidFill>
              <a:srgbClr val="A41C23"/>
            </a:solidFill>
          </a:ln>
        </p:spPr>
        <p:style>
          <a:lnRef idx="1">
            <a:schemeClr val="accent1"/>
          </a:lnRef>
          <a:fillRef idx="3">
            <a:schemeClr val="accent1"/>
          </a:fillRef>
          <a:effectRef idx="2">
            <a:schemeClr val="accent1"/>
          </a:effectRef>
          <a:fontRef idx="minor">
            <a:schemeClr val="lt1"/>
          </a:fontRef>
        </p:style>
        <p:txBody>
          <a:bodyPr rtlCol="0" anchor="ctr" wrap="square" lIns="64800" rIns="64800" tIns="43200" bIns="36000"/>
          <a:lstStyle/>
          <a:p>
            <a:pPr algn="ctr">
              <a:spcAft>
                <a:spcPts val="200"/>
              </a:spcAft>
            </a:pPr>
            <a:r>
              <a:rPr sz="919" b="1">
                <a:solidFill>
                  <a:srgbClr val="A41C23"/>
                </a:solidFill>
                <a:latin typeface="Arial"/>
              </a:rPr>
              <a:t>1. Background and Public Health Problem</a:t>
            </a:r>
          </a:p>
          <a:p>
            <a:pPr>
              <a:spcAft>
                <a:spcPts val="150"/>
              </a:spcAft>
              <a:defRPr sz="620">
                <a:solidFill>
                  <a:srgbClr val="282D32"/>
                </a:solidFill>
                <a:latin typeface="Arial"/>
              </a:defRPr>
            </a:pPr>
            <a:r>
              <a:t>Household products used for cleaning, including bleach, detergents, disinfectants, and drain cleaners, can be poisonous, burn skin, and irritate eyes and lungs when not used with care or stored safely (Ćupić et al., 2023). This is because young children are sometimes vulnerable as they tend to explore and accidentally ingest. A nationwide surveillance study of accidental childhood poisonings in the UK and Ireland identified 31 cases of severe accidental poisoning of which 5 (7.3 per million children under 2 years) were caused by a product in a household or industrial setting (King et al., 2025). Prevention measures already in place are product labels, child-resistant packaging, public education and NHS guidance. However, a mobile app will be a useful complement to these measures by delivering timely and readily available safety data.</a:t>
            </a:r>
          </a:p>
        </p:txBody>
      </p:sp>
      <p:sp>
        <p:nvSpPr>
          <p:cNvPr id="4" name="Rounded Rectangle 3"/>
          <p:cNvSpPr/>
          <p:nvPr/>
        </p:nvSpPr>
        <p:spPr>
          <a:xfrm>
            <a:off x="252000" y="2448000"/>
            <a:ext cx="3276000" cy="972000"/>
          </a:xfrm>
          <a:prstGeom prst="roundRect">
            <a:avLst/>
          </a:prstGeom>
          <a:solidFill>
            <a:srgbClr val="FFFFFF"/>
          </a:solidFill>
          <a:ln w="8890">
            <a:solidFill>
              <a:srgbClr val="A41C23"/>
            </a:solidFill>
          </a:ln>
        </p:spPr>
        <p:style>
          <a:lnRef idx="1">
            <a:schemeClr val="accent1"/>
          </a:lnRef>
          <a:fillRef idx="3">
            <a:schemeClr val="accent1"/>
          </a:fillRef>
          <a:effectRef idx="2">
            <a:schemeClr val="accent1"/>
          </a:effectRef>
          <a:fontRef idx="minor">
            <a:schemeClr val="lt1"/>
          </a:fontRef>
        </p:style>
        <p:txBody>
          <a:bodyPr rtlCol="0" anchor="ctr" wrap="square" lIns="64800" rIns="64800" tIns="43200" bIns="36000"/>
          <a:lstStyle/>
          <a:p>
            <a:pPr algn="ctr">
              <a:spcAft>
                <a:spcPts val="200"/>
              </a:spcAft>
            </a:pPr>
            <a:r>
              <a:rPr sz="919" b="1">
                <a:solidFill>
                  <a:srgbClr val="A41C23"/>
                </a:solidFill>
                <a:latin typeface="Arial"/>
              </a:rPr>
              <a:t>2. Health Promotion Values and Principles</a:t>
            </a:r>
          </a:p>
          <a:p>
            <a:pPr>
              <a:spcAft>
                <a:spcPts val="150"/>
              </a:spcAft>
              <a:defRPr sz="610">
                <a:solidFill>
                  <a:srgbClr val="282D32"/>
                </a:solidFill>
                <a:latin typeface="Arial"/>
              </a:defRPr>
            </a:pPr>
            <a:r>
              <a:t>Health promotion is concerned with assisting individuals and communities to take control of their health and health determinants (Sibeudu, 2022). The development of the SafeClean UK app would promote empowerment by providing information on chemical hazards, increase engagement by collecting user feedback, and foster equity by making the information accessible in multiple languages and user-friendly formats. It would be complementary to current public health education and product safety measures. However, environmental factors such as lack of health literacy and health storage capacity must be considered in health promotion efforts, not solely the responsibility of individuals (Islam et al., 2023). The intervention should therefore focus on a mixture of digital education and non-digital or community-based support.</a:t>
            </a:r>
          </a:p>
        </p:txBody>
      </p:sp>
      <p:sp>
        <p:nvSpPr>
          <p:cNvPr id="5" name="Rounded Rectangle 4"/>
          <p:cNvSpPr/>
          <p:nvPr/>
        </p:nvSpPr>
        <p:spPr>
          <a:xfrm>
            <a:off x="252000" y="3492000"/>
            <a:ext cx="3276000" cy="1548000"/>
          </a:xfrm>
          <a:prstGeom prst="roundRect">
            <a:avLst/>
          </a:prstGeom>
          <a:solidFill>
            <a:srgbClr val="FFFFFF"/>
          </a:solidFill>
          <a:ln w="8890">
            <a:solidFill>
              <a:srgbClr val="A41C23"/>
            </a:solidFill>
          </a:ln>
        </p:spPr>
        <p:style>
          <a:lnRef idx="1">
            <a:schemeClr val="accent1"/>
          </a:lnRef>
          <a:fillRef idx="3">
            <a:schemeClr val="accent1"/>
          </a:fillRef>
          <a:effectRef idx="2">
            <a:schemeClr val="accent1"/>
          </a:effectRef>
          <a:fontRef idx="minor">
            <a:schemeClr val="lt1"/>
          </a:fontRef>
        </p:style>
        <p:txBody>
          <a:bodyPr rtlCol="0" anchor="ctr" wrap="square" lIns="64800" rIns="64800" tIns="43200" bIns="36000"/>
          <a:lstStyle/>
          <a:p>
            <a:pPr algn="ctr">
              <a:spcAft>
                <a:spcPts val="200"/>
              </a:spcAft>
            </a:pPr>
            <a:r>
              <a:rPr sz="919" b="1">
                <a:solidFill>
                  <a:srgbClr val="A41C23"/>
                </a:solidFill>
                <a:latin typeface="Arial"/>
              </a:rPr>
              <a:t>3. Behavioural Change Theory: COM-B Model</a:t>
            </a:r>
          </a:p>
          <a:p>
            <a:pPr>
              <a:spcAft>
                <a:spcPts val="150"/>
              </a:spcAft>
              <a:defRPr sz="610">
                <a:solidFill>
                  <a:srgbClr val="282D32"/>
                </a:solidFill>
                <a:latin typeface="Arial"/>
              </a:defRPr>
            </a:pPr>
            <a:r>
              <a:t>The model of Capability, Opportunity, Motivation and Behaviour (COM-B) has been proposed by researchers as the result of the interaction between psychological and physical capability, opportunity from social and physical factors, and motivation from reflective and automatic factors (Khalilollahi et al., 2023). SafeClean UK would build capability via short informational videos, hazard-symbol explanations and safe-handling instructions. Storage checklists, household reminders and information offline would all be useful to strengthen opportunity. Personalised reminders, feedback on progress and attainable safety targets would provide motivation.</a:t>
            </a:r>
          </a:p>
          <a:p>
            <a:pPr>
              <a:spcAft>
                <a:spcPts val="150"/>
              </a:spcAft>
              <a:defRPr sz="610">
                <a:solidFill>
                  <a:srgbClr val="282D32"/>
                </a:solidFill>
                <a:latin typeface="Arial"/>
              </a:defRPr>
            </a:pPr>
            <a:r>
              <a:t>The model is appropriate as knowledge and safe behaviour are not synonymous (Li and Li, 2025). Household routines, competing responsibilities and difficult access to storage can prevent people from using information. Thus, the app needs to tackle practice as well as knowledge gaps. Assess effectiveness by observable safety practices, not just app downloads or quiz scores.</a:t>
            </a:r>
          </a:p>
        </p:txBody>
      </p:sp>
      <p:pic>
        <p:nvPicPr>
          <p:cNvPr id="6" name="Picture 5" descr="image_0.png"/>
          <p:cNvPicPr>
            <a:picLocks noChangeAspect="1"/>
          </p:cNvPicPr>
          <p:nvPr/>
        </p:nvPicPr>
        <p:blipFill>
          <a:blip r:embed="rId2"/>
          <a:stretch>
            <a:fillRect/>
          </a:stretch>
        </p:blipFill>
        <p:spPr>
          <a:xfrm>
            <a:off x="252000" y="5112000"/>
            <a:ext cx="1584000" cy="936000"/>
          </a:xfrm>
          <a:prstGeom prst="rect">
            <a:avLst/>
          </a:prstGeom>
        </p:spPr>
      </p:pic>
      <p:pic>
        <p:nvPicPr>
          <p:cNvPr id="7" name="Picture 6" descr="image_1.png"/>
          <p:cNvPicPr>
            <a:picLocks noChangeAspect="1"/>
          </p:cNvPicPr>
          <p:nvPr/>
        </p:nvPicPr>
        <p:blipFill>
          <a:blip r:embed="rId3"/>
          <a:stretch>
            <a:fillRect/>
          </a:stretch>
        </p:blipFill>
        <p:spPr>
          <a:xfrm>
            <a:off x="1944000" y="5112000"/>
            <a:ext cx="1584000" cy="936000"/>
          </a:xfrm>
          <a:prstGeom prst="rect">
            <a:avLst/>
          </a:prstGeom>
        </p:spPr>
      </p:pic>
      <p:sp>
        <p:nvSpPr>
          <p:cNvPr id="8" name="Rounded Rectangle 7"/>
          <p:cNvSpPr/>
          <p:nvPr/>
        </p:nvSpPr>
        <p:spPr>
          <a:xfrm>
            <a:off x="252000" y="6120000"/>
            <a:ext cx="3276000" cy="1116000"/>
          </a:xfrm>
          <a:prstGeom prst="roundRect">
            <a:avLst/>
          </a:prstGeom>
          <a:solidFill>
            <a:srgbClr val="FFFFFF"/>
          </a:solidFill>
          <a:ln w="8890">
            <a:solidFill>
              <a:srgbClr val="A41C23"/>
            </a:solidFill>
          </a:ln>
        </p:spPr>
        <p:style>
          <a:lnRef idx="1">
            <a:schemeClr val="accent1"/>
          </a:lnRef>
          <a:fillRef idx="3">
            <a:schemeClr val="accent1"/>
          </a:fillRef>
          <a:effectRef idx="2">
            <a:schemeClr val="accent1"/>
          </a:effectRef>
          <a:fontRef idx="minor">
            <a:schemeClr val="lt1"/>
          </a:fontRef>
        </p:style>
        <p:txBody>
          <a:bodyPr rtlCol="0" anchor="ctr" wrap="square" lIns="64800" rIns="64800" tIns="43200" bIns="36000"/>
          <a:lstStyle/>
          <a:p>
            <a:pPr algn="ctr">
              <a:spcAft>
                <a:spcPts val="200"/>
              </a:spcAft>
            </a:pPr>
            <a:r>
              <a:rPr sz="900" b="1">
                <a:solidFill>
                  <a:srgbClr val="A41C23"/>
                </a:solidFill>
                <a:latin typeface="Arial"/>
              </a:rPr>
              <a:t>5. Digital Health Inequality and Inclusive Design</a:t>
            </a:r>
          </a:p>
          <a:p>
            <a:pPr>
              <a:spcAft>
                <a:spcPts val="150"/>
              </a:spcAft>
              <a:defRPr sz="590">
                <a:solidFill>
                  <a:srgbClr val="282D32"/>
                </a:solidFill>
                <a:latin typeface="Arial"/>
              </a:defRPr>
            </a:pPr>
            <a:r>
              <a:t>Digital health inequality is a term that describes disparities in access to, skills for and benefits from digital technologies. While mobile apps provide health education that's easily accessible, it doesn't mean it's equitably distributed. According to the UK Department for Science, Innovation and Technology, 95% of adults have used the internet in the last three months, and 76% of them believe that they are not hindered by performing most digital tasks (DSIT, 2026). These results align with inclusive design, as opposed to design which assumes that all homes are able to be accessed and used with confidence by all users.</a:t>
            </a:r>
          </a:p>
          <a:p>
            <a:pPr>
              <a:spcAft>
                <a:spcPts val="150"/>
              </a:spcAft>
              <a:defRPr sz="590">
                <a:solidFill>
                  <a:srgbClr val="282D32"/>
                </a:solidFill>
                <a:latin typeface="Arial"/>
              </a:defRPr>
            </a:pPr>
            <a:r>
              <a:t>SafeClean UK must give clear information in understandable community languages, audio instructions, screen-reader friendly and text size adjustable. Offline access would decrease reliance on a constant connection. Community pharmacies, health visitors, libraries and local public health services could deliver the demonstrations and print safety materials for individuals who are unable to or prefer not to use the app (Aguiar et al., 2022). It is also a matter of privacy. The app should gather as some personal information as possible, clearly state the way it uses data and not track location unnecessarily.</a:t>
            </a:r>
          </a:p>
        </p:txBody>
      </p:sp>
      <p:sp>
        <p:nvSpPr>
          <p:cNvPr id="9" name="Rounded Rectangle 8"/>
          <p:cNvSpPr/>
          <p:nvPr/>
        </p:nvSpPr>
        <p:spPr>
          <a:xfrm>
            <a:off x="252000" y="7344000"/>
            <a:ext cx="3276000" cy="972000"/>
          </a:xfrm>
          <a:prstGeom prst="roundRect">
            <a:avLst/>
          </a:prstGeom>
          <a:solidFill>
            <a:srgbClr val="FAF2F2"/>
          </a:solidFill>
          <a:ln w="8890">
            <a:solidFill>
              <a:srgbClr val="A41C23"/>
            </a:solidFill>
          </a:ln>
        </p:spPr>
        <p:style>
          <a:lnRef idx="1">
            <a:schemeClr val="accent1"/>
          </a:lnRef>
          <a:fillRef idx="3">
            <a:schemeClr val="accent1"/>
          </a:fillRef>
          <a:effectRef idx="2">
            <a:schemeClr val="accent1"/>
          </a:effectRef>
          <a:fontRef idx="minor">
            <a:schemeClr val="lt1"/>
          </a:fontRef>
        </p:style>
        <p:txBody>
          <a:bodyPr rtlCol="0" anchor="ctr" wrap="square" lIns="64800" rIns="64800" tIns="43200" bIns="36000"/>
          <a:lstStyle/>
          <a:p>
            <a:pPr algn="ctr">
              <a:spcAft>
                <a:spcPts val="200"/>
              </a:spcAft>
            </a:pPr>
            <a:r>
              <a:rPr sz="880" b="1">
                <a:solidFill>
                  <a:srgbClr val="A41C23"/>
                </a:solidFill>
                <a:latin typeface="Arial"/>
              </a:rPr>
              <a:t>Digital health inequality: barriers and solutions</a:t>
            </a:r>
          </a:p>
          <a:p>
            <a:pPr>
              <a:spcAft>
                <a:spcPts val="150"/>
              </a:spcAft>
              <a:defRPr sz="590">
                <a:solidFill>
                  <a:srgbClr val="282D32"/>
                </a:solidFill>
                <a:latin typeface="Arial"/>
              </a:defRPr>
            </a:pPr>
            <a:r>
              <a:t>Limited digital literacy — Simple navigation, icons and short demonstrations</a:t>
            </a:r>
          </a:p>
          <a:p>
            <a:pPr>
              <a:spcAft>
                <a:spcPts val="150"/>
              </a:spcAft>
              <a:defRPr sz="590">
                <a:solidFill>
                  <a:srgbClr val="282D32"/>
                </a:solidFill>
                <a:latin typeface="Arial"/>
              </a:defRPr>
            </a:pPr>
            <a:r>
              <a:t>Language and literacy differences — Multilingual content and plain English</a:t>
            </a:r>
          </a:p>
          <a:p>
            <a:pPr>
              <a:spcAft>
                <a:spcPts val="150"/>
              </a:spcAft>
              <a:defRPr sz="590">
                <a:solidFill>
                  <a:srgbClr val="282D32"/>
                </a:solidFill>
                <a:latin typeface="Arial"/>
              </a:defRPr>
            </a:pPr>
            <a:r>
              <a:t>Limited internet or data — Offline safety information</a:t>
            </a:r>
          </a:p>
          <a:p>
            <a:pPr>
              <a:spcAft>
                <a:spcPts val="150"/>
              </a:spcAft>
              <a:defRPr sz="590">
                <a:solidFill>
                  <a:srgbClr val="282D32"/>
                </a:solidFill>
                <a:latin typeface="Arial"/>
              </a:defRPr>
            </a:pPr>
            <a:r>
              <a:t>Disability or visual impairment — Screen-reader support, audio and accessible contrast</a:t>
            </a:r>
          </a:p>
          <a:p>
            <a:pPr>
              <a:spcAft>
                <a:spcPts val="150"/>
              </a:spcAft>
              <a:defRPr sz="590">
                <a:solidFill>
                  <a:srgbClr val="282D32"/>
                </a:solidFill>
                <a:latin typeface="Arial"/>
              </a:defRPr>
            </a:pPr>
            <a:r>
              <a:t>No smartphone or preference for non-digital information — Printed guides, product labels and community education</a:t>
            </a:r>
          </a:p>
          <a:p>
            <a:pPr>
              <a:spcAft>
                <a:spcPts val="150"/>
              </a:spcAft>
              <a:defRPr sz="590">
                <a:solidFill>
                  <a:srgbClr val="282D32"/>
                </a:solidFill>
                <a:latin typeface="Arial"/>
              </a:defRPr>
            </a:pPr>
            <a:r>
              <a:t>Limited trust or privacy concerns — Transparent privacy policies and minimal data collection</a:t>
            </a:r>
          </a:p>
        </p:txBody>
      </p:sp>
      <p:sp>
        <p:nvSpPr>
          <p:cNvPr id="10" name="Rounded Rectangle 9"/>
          <p:cNvSpPr/>
          <p:nvPr/>
        </p:nvSpPr>
        <p:spPr>
          <a:xfrm>
            <a:off x="3708000" y="1044000"/>
            <a:ext cx="3276000" cy="432000"/>
          </a:xfrm>
          <a:prstGeom prst="roundRect">
            <a:avLst/>
          </a:prstGeom>
          <a:solidFill>
            <a:srgbClr val="FAF2F2"/>
          </a:solidFill>
          <a:ln w="8890">
            <a:solidFill>
              <a:srgbClr val="A41C23"/>
            </a:solidFill>
          </a:ln>
        </p:spPr>
        <p:style>
          <a:lnRef idx="1">
            <a:schemeClr val="accent1"/>
          </a:lnRef>
          <a:fillRef idx="3">
            <a:schemeClr val="accent1"/>
          </a:fillRef>
          <a:effectRef idx="2">
            <a:schemeClr val="accent1"/>
          </a:effectRef>
          <a:fontRef idx="minor">
            <a:schemeClr val="lt1"/>
          </a:fontRef>
        </p:style>
        <p:txBody>
          <a:bodyPr rtlCol="0" anchor="ctr" wrap="square" lIns="64800" rIns="64800" tIns="43200" bIns="36000"/>
          <a:lstStyle/>
          <a:p>
            <a:pPr algn="ctr">
              <a:spcAft>
                <a:spcPts val="200"/>
              </a:spcAft>
            </a:pPr>
            <a:r>
              <a:rPr sz="919" b="1">
                <a:solidFill>
                  <a:srgbClr val="A41C23"/>
                </a:solidFill>
                <a:latin typeface="Arial"/>
              </a:rPr>
              <a:t>4. Proposed Digital Intervention: SafeClean UK</a:t>
            </a:r>
          </a:p>
          <a:p>
            <a:pPr>
              <a:spcAft>
                <a:spcPts val="150"/>
              </a:spcAft>
              <a:defRPr sz="630">
                <a:solidFill>
                  <a:srgbClr val="282D32"/>
                </a:solidFill>
                <a:latin typeface="Arial"/>
              </a:defRPr>
            </a:pPr>
            <a:r>
              <a:t>SafeClean UK is a proposed mobile app to support safer use of household cleaning chemicals.</a:t>
            </a:r>
          </a:p>
        </p:txBody>
      </p:sp>
      <p:sp>
        <p:nvSpPr>
          <p:cNvPr id="11" name="Rounded Rectangle 10"/>
          <p:cNvSpPr/>
          <p:nvPr/>
        </p:nvSpPr>
        <p:spPr>
          <a:xfrm>
            <a:off x="3708000" y="1548000"/>
            <a:ext cx="3276000" cy="1440000"/>
          </a:xfrm>
          <a:prstGeom prst="roundRect">
            <a:avLst/>
          </a:prstGeom>
          <a:solidFill>
            <a:srgbClr val="FFFFFF"/>
          </a:solidFill>
          <a:ln w="8890">
            <a:solidFill>
              <a:srgbClr val="A41C23"/>
            </a:solidFill>
          </a:ln>
        </p:spPr>
        <p:style>
          <a:lnRef idx="1">
            <a:schemeClr val="accent1"/>
          </a:lnRef>
          <a:fillRef idx="3">
            <a:schemeClr val="accent1"/>
          </a:fillRef>
          <a:effectRef idx="2">
            <a:schemeClr val="accent1"/>
          </a:effectRef>
          <a:fontRef idx="minor">
            <a:schemeClr val="lt1"/>
          </a:fontRef>
        </p:style>
        <p:txBody>
          <a:bodyPr rtlCol="0" anchor="ctr" wrap="square" lIns="64800" rIns="64800" tIns="43200" bIns="36000"/>
          <a:lstStyle/>
          <a:p>
            <a:pPr algn="ctr">
              <a:spcAft>
                <a:spcPts val="200"/>
              </a:spcAft>
            </a:pPr>
            <a:r>
              <a:rPr sz="890" b="1">
                <a:solidFill>
                  <a:srgbClr val="A41C23"/>
                </a:solidFill>
                <a:latin typeface="Arial"/>
              </a:rPr>
              <a:t>Feature 1: Product identification and hazard information</a:t>
            </a:r>
          </a:p>
          <a:p>
            <a:pPr>
              <a:spcAft>
                <a:spcPts val="150"/>
              </a:spcAft>
              <a:defRPr sz="600">
                <a:solidFill>
                  <a:srgbClr val="282D32"/>
                </a:solidFill>
                <a:latin typeface="Arial"/>
              </a:defRPr>
            </a:pPr>
            <a:r>
              <a:t>The search function enabled users to search for cleaning products, and the QR code scanning function provided verified information on hazard symbols, manufacturer instructions, protective equipment and safe handling (El-Khateeb, 2022). If no barcode was available, users could search by product type and/or ingredient. Information would be provided on the reasons why mixing cleaning chemicals is not advisable, specifically bleach with acidic products and ammonia-containing cleaners. All applications should not assume that a product's composition is derived from an unreliable database and should refer users to the original label if it cannot be confirmed.</a:t>
            </a:r>
          </a:p>
        </p:txBody>
      </p:sp>
      <p:sp>
        <p:nvSpPr>
          <p:cNvPr id="12" name="Rounded Rectangle 11"/>
          <p:cNvSpPr/>
          <p:nvPr/>
        </p:nvSpPr>
        <p:spPr>
          <a:xfrm>
            <a:off x="3708000" y="3060000"/>
            <a:ext cx="3276000" cy="900000"/>
          </a:xfrm>
          <a:prstGeom prst="roundRect">
            <a:avLst/>
          </a:prstGeom>
          <a:solidFill>
            <a:srgbClr val="FFFFFF"/>
          </a:solidFill>
          <a:ln w="8890">
            <a:solidFill>
              <a:srgbClr val="A41C23"/>
            </a:solidFill>
          </a:ln>
        </p:spPr>
        <p:style>
          <a:lnRef idx="1">
            <a:schemeClr val="accent1"/>
          </a:lnRef>
          <a:fillRef idx="3">
            <a:schemeClr val="accent1"/>
          </a:fillRef>
          <a:effectRef idx="2">
            <a:schemeClr val="accent1"/>
          </a:effectRef>
          <a:fontRef idx="minor">
            <a:schemeClr val="lt1"/>
          </a:fontRef>
        </p:style>
        <p:txBody>
          <a:bodyPr rtlCol="0" anchor="ctr" wrap="square" lIns="64800" rIns="64800" tIns="43200" bIns="36000"/>
          <a:lstStyle/>
          <a:p>
            <a:pPr algn="ctr">
              <a:spcAft>
                <a:spcPts val="200"/>
              </a:spcAft>
            </a:pPr>
            <a:r>
              <a:rPr sz="890" b="1">
                <a:solidFill>
                  <a:srgbClr val="A41C23"/>
                </a:solidFill>
                <a:latin typeface="Arial"/>
              </a:rPr>
              <a:t>Feature 2: Safe storage reminders</a:t>
            </a:r>
          </a:p>
          <a:p>
            <a:pPr>
              <a:spcAft>
                <a:spcPts val="150"/>
              </a:spcAft>
              <a:defRPr sz="600">
                <a:solidFill>
                  <a:srgbClr val="282D32"/>
                </a:solidFill>
                <a:latin typeface="Arial"/>
              </a:defRPr>
            </a:pPr>
            <a:r>
              <a:t>Reminders and checklists would remind the user to keep the chemicals in their container, use the lid tightly and keep products out of reach of children, preferably in locked cupboards (Bearth et al., 2022). A weekly home safety checklist was available for users to fill out. These would facilitate the repetition of protective behaviours and lessen the need for safety information to be recalled.</a:t>
            </a:r>
          </a:p>
        </p:txBody>
      </p:sp>
      <p:sp>
        <p:nvSpPr>
          <p:cNvPr id="13" name="Rounded Rectangle 12"/>
          <p:cNvSpPr/>
          <p:nvPr/>
        </p:nvSpPr>
        <p:spPr>
          <a:xfrm>
            <a:off x="3708000" y="4032000"/>
            <a:ext cx="3276000" cy="936000"/>
          </a:xfrm>
          <a:prstGeom prst="roundRect">
            <a:avLst/>
          </a:prstGeom>
          <a:solidFill>
            <a:srgbClr val="FFFFFF"/>
          </a:solidFill>
          <a:ln w="8890">
            <a:solidFill>
              <a:srgbClr val="A41C23"/>
            </a:solidFill>
          </a:ln>
        </p:spPr>
        <p:style>
          <a:lnRef idx="1">
            <a:schemeClr val="accent1"/>
          </a:lnRef>
          <a:fillRef idx="3">
            <a:schemeClr val="accent1"/>
          </a:fillRef>
          <a:effectRef idx="2">
            <a:schemeClr val="accent1"/>
          </a:effectRef>
          <a:fontRef idx="minor">
            <a:schemeClr val="lt1"/>
          </a:fontRef>
        </p:style>
        <p:txBody>
          <a:bodyPr rtlCol="0" anchor="ctr" wrap="square" lIns="64800" rIns="64800" tIns="43200" bIns="36000"/>
          <a:lstStyle/>
          <a:p>
            <a:pPr algn="ctr">
              <a:spcAft>
                <a:spcPts val="200"/>
              </a:spcAft>
            </a:pPr>
            <a:r>
              <a:rPr sz="890" b="1">
                <a:solidFill>
                  <a:srgbClr val="A41C23"/>
                </a:solidFill>
                <a:latin typeface="Arial"/>
              </a:rPr>
              <a:t>Feature 3: Interactive health education</a:t>
            </a:r>
          </a:p>
          <a:p>
            <a:pPr>
              <a:spcAft>
                <a:spcPts val="150"/>
              </a:spcAft>
              <a:defRPr sz="600">
                <a:solidFill>
                  <a:srgbClr val="282D32"/>
                </a:solidFill>
                <a:latin typeface="Arial"/>
              </a:defRPr>
            </a:pPr>
            <a:r>
              <a:t>Short videos, illustrated demonstrations and scenario-based quizzes would help to explain the correct use of the product, ventilation, proper protective equipment, and the need to follow the label instructions. There should be feedback that would alert the user to making an unsafe practices and recognise safer practices.</a:t>
            </a:r>
          </a:p>
        </p:txBody>
      </p:sp>
      <p:sp>
        <p:nvSpPr>
          <p:cNvPr id="14" name="Rounded Rectangle 13"/>
          <p:cNvSpPr/>
          <p:nvPr/>
        </p:nvSpPr>
        <p:spPr>
          <a:xfrm>
            <a:off x="3708000" y="5040000"/>
            <a:ext cx="3276000" cy="972000"/>
          </a:xfrm>
          <a:prstGeom prst="roundRect">
            <a:avLst/>
          </a:prstGeom>
          <a:solidFill>
            <a:srgbClr val="FFFFFF"/>
          </a:solidFill>
          <a:ln w="8890">
            <a:solidFill>
              <a:srgbClr val="A41C23"/>
            </a:solidFill>
          </a:ln>
        </p:spPr>
        <p:style>
          <a:lnRef idx="1">
            <a:schemeClr val="accent1"/>
          </a:lnRef>
          <a:fillRef idx="3">
            <a:schemeClr val="accent1"/>
          </a:fillRef>
          <a:effectRef idx="2">
            <a:schemeClr val="accent1"/>
          </a:effectRef>
          <a:fontRef idx="minor">
            <a:schemeClr val="lt1"/>
          </a:fontRef>
        </p:style>
        <p:txBody>
          <a:bodyPr rtlCol="0" anchor="ctr" wrap="square" lIns="64800" rIns="64800" tIns="43200" bIns="36000"/>
          <a:lstStyle/>
          <a:p>
            <a:pPr algn="ctr">
              <a:spcAft>
                <a:spcPts val="200"/>
              </a:spcAft>
            </a:pPr>
            <a:r>
              <a:rPr sz="890" b="1">
                <a:solidFill>
                  <a:srgbClr val="A41C23"/>
                </a:solidFill>
                <a:latin typeface="Arial"/>
              </a:rPr>
              <a:t>Feature 4: Emergency guidance</a:t>
            </a:r>
          </a:p>
          <a:p>
            <a:pPr>
              <a:spcAft>
                <a:spcPts val="150"/>
              </a:spcAft>
              <a:defRPr sz="590">
                <a:solidFill>
                  <a:srgbClr val="282D32"/>
                </a:solidFill>
                <a:latin typeface="Arial"/>
              </a:defRPr>
            </a:pPr>
            <a:r>
              <a:t>The app would give clear guidance on the way to do if they were exposed to COVID-19 and link them to NHS 111 or emergency services if they needed it. It would not try to diagnose poisoning or be used in lieu of professional assessment. Household cleaning products are known to cause poisoning, and the NHS advises against using cleaning products on or near children and also recommends that cleaning products are stored in the original containers (Nhs.uk, 2025).</a:t>
            </a:r>
          </a:p>
          <a:p>
            <a:pPr>
              <a:spcAft>
                <a:spcPts val="150"/>
              </a:spcAft>
              <a:defRPr sz="590">
                <a:solidFill>
                  <a:srgbClr val="282D32"/>
                </a:solidFill>
                <a:latin typeface="Arial"/>
              </a:defRPr>
            </a:pPr>
            <a:r>
              <a:t>The design reflects WHO's definition of digital health interventions, which defines a digital application as delivering health information and supporting health-related decisions (WHO, 2023). However, until the effectiveness of the proposed app can be evaluated, it is still a hypothesis. It should complement, not supplant, labelling, child-resistant packaging, public health campaigns and professional advice.</a:t>
            </a:r>
          </a:p>
        </p:txBody>
      </p:sp>
      <p:pic>
        <p:nvPicPr>
          <p:cNvPr id="15" name="Picture 14" descr="image_0.png"/>
          <p:cNvPicPr>
            <a:picLocks noChangeAspect="1"/>
          </p:cNvPicPr>
          <p:nvPr/>
        </p:nvPicPr>
        <p:blipFill>
          <a:blip r:embed="rId2"/>
          <a:stretch>
            <a:fillRect/>
          </a:stretch>
        </p:blipFill>
        <p:spPr>
          <a:xfrm>
            <a:off x="3780000" y="6120000"/>
            <a:ext cx="1548000" cy="828000"/>
          </a:xfrm>
          <a:prstGeom prst="rect">
            <a:avLst/>
          </a:prstGeom>
        </p:spPr>
      </p:pic>
      <p:pic>
        <p:nvPicPr>
          <p:cNvPr id="16" name="Picture 15" descr="image_1.png"/>
          <p:cNvPicPr>
            <a:picLocks noChangeAspect="1"/>
          </p:cNvPicPr>
          <p:nvPr/>
        </p:nvPicPr>
        <p:blipFill>
          <a:blip r:embed="rId3"/>
          <a:stretch>
            <a:fillRect/>
          </a:stretch>
        </p:blipFill>
        <p:spPr>
          <a:xfrm>
            <a:off x="5400000" y="6120000"/>
            <a:ext cx="1512000" cy="828000"/>
          </a:xfrm>
          <a:prstGeom prst="rect">
            <a:avLst/>
          </a:prstGeom>
        </p:spPr>
      </p:pic>
      <p:sp>
        <p:nvSpPr>
          <p:cNvPr id="17" name="Rounded Rectangle 16"/>
          <p:cNvSpPr/>
          <p:nvPr/>
        </p:nvSpPr>
        <p:spPr>
          <a:xfrm>
            <a:off x="3708000" y="7020000"/>
            <a:ext cx="3276000" cy="1296000"/>
          </a:xfrm>
          <a:prstGeom prst="roundRect">
            <a:avLst/>
          </a:prstGeom>
          <a:solidFill>
            <a:srgbClr val="FFFFFF"/>
          </a:solidFill>
          <a:ln w="8890">
            <a:solidFill>
              <a:srgbClr val="A41C23"/>
            </a:solidFill>
          </a:ln>
        </p:spPr>
        <p:style>
          <a:lnRef idx="1">
            <a:schemeClr val="accent1"/>
          </a:lnRef>
          <a:fillRef idx="3">
            <a:schemeClr val="accent1"/>
          </a:fillRef>
          <a:effectRef idx="2">
            <a:schemeClr val="accent1"/>
          </a:effectRef>
          <a:fontRef idx="minor">
            <a:schemeClr val="lt1"/>
          </a:fontRef>
        </p:style>
        <p:txBody>
          <a:bodyPr rtlCol="0" anchor="ctr" wrap="square" lIns="64800" rIns="64800" tIns="43200" bIns="36000"/>
          <a:lstStyle/>
          <a:p>
            <a:pPr algn="ctr">
              <a:spcAft>
                <a:spcPts val="200"/>
              </a:spcAft>
            </a:pPr>
            <a:r>
              <a:rPr sz="890" b="1">
                <a:solidFill>
                  <a:srgbClr val="A41C23"/>
                </a:solidFill>
                <a:latin typeface="Arial"/>
              </a:rPr>
              <a:t>6. Evaluation and Measurement of Impact</a:t>
            </a:r>
          </a:p>
          <a:p>
            <a:pPr>
              <a:spcAft>
                <a:spcPts val="150"/>
              </a:spcAft>
              <a:defRPr sz="580">
                <a:solidFill>
                  <a:srgbClr val="282D32"/>
                </a:solidFill>
                <a:latin typeface="Arial"/>
              </a:defRPr>
            </a:pPr>
            <a:r>
              <a:t>Process evaluation: A variety of metrics would be measured, including registrations, active users, completion of educational modules, engagement with reminders and participant retention (Mather et al., 2022). Interviews would cover topics like usability, trust, language accessibility, and reasons for discontinuing use. Numbers alone would not be enough, as they would not show sustained engagement or safer behaviour.</a:t>
            </a:r>
          </a:p>
          <a:p>
            <a:pPr>
              <a:spcAft>
                <a:spcPts val="150"/>
              </a:spcAft>
              <a:defRPr sz="580">
                <a:solidFill>
                  <a:srgbClr val="282D32"/>
                </a:solidFill>
                <a:latin typeface="Arial"/>
              </a:defRPr>
            </a:pPr>
            <a:r>
              <a:t>Evaluation of outcome: Participants would be evaluated at baseline, 3 months, and 6 months. Primary outcomes would be knowledge of hazard symbols, and awareness of unsafe chemical combinations and reported adherence to guidance on chemical storage and handling (Ayeni and Olagoke-Komolafe, 2024). Researchers were able to supplement self-reported behaviour with structured household safety checklists where possible and agreed to. Secondary outcomes would involve confidence in response to exposure and awareness of appropriate NHS advice (Milne-Ives et al., 2023).</a:t>
            </a:r>
          </a:p>
        </p:txBody>
      </p:sp>
      <p:sp>
        <p:nvSpPr>
          <p:cNvPr id="18" name="Rounded Rectangle 17"/>
          <p:cNvSpPr/>
          <p:nvPr/>
        </p:nvSpPr>
        <p:spPr>
          <a:xfrm>
            <a:off x="7164000" y="1044000"/>
            <a:ext cx="3276000" cy="936000"/>
          </a:xfrm>
          <a:prstGeom prst="roundRect">
            <a:avLst/>
          </a:prstGeom>
          <a:solidFill>
            <a:srgbClr val="FFFFFF"/>
          </a:solidFill>
          <a:ln w="8890">
            <a:solidFill>
              <a:srgbClr val="A41C23"/>
            </a:solidFill>
          </a:ln>
        </p:spPr>
        <p:style>
          <a:lnRef idx="1">
            <a:schemeClr val="accent1"/>
          </a:lnRef>
          <a:fillRef idx="3">
            <a:schemeClr val="accent1"/>
          </a:fillRef>
          <a:effectRef idx="2">
            <a:schemeClr val="accent1"/>
          </a:effectRef>
          <a:fontRef idx="minor">
            <a:schemeClr val="lt1"/>
          </a:fontRef>
        </p:style>
        <p:txBody>
          <a:bodyPr rtlCol="0" anchor="ctr" wrap="square" lIns="64800" rIns="64800" tIns="43200" bIns="36000"/>
          <a:lstStyle/>
          <a:p>
            <a:pPr algn="ctr">
              <a:spcAft>
                <a:spcPts val="200"/>
              </a:spcAft>
            </a:pPr>
            <a:r>
              <a:rPr sz="890" b="1">
                <a:solidFill>
                  <a:srgbClr val="A41C23"/>
                </a:solidFill>
                <a:latin typeface="Arial"/>
              </a:rPr>
              <a:t>Equity evaluation and public health impact</a:t>
            </a:r>
          </a:p>
          <a:p>
            <a:pPr>
              <a:spcAft>
                <a:spcPts val="150"/>
              </a:spcAft>
              <a:defRPr sz="580">
                <a:solidFill>
                  <a:srgbClr val="282D32"/>
                </a:solidFill>
                <a:latin typeface="Arial"/>
              </a:defRPr>
            </a:pPr>
            <a:r>
              <a:t>Equity evaluation: There is a need to make comparisons on uptake, retention and outcomes within and across the following groups, such as Age, Disability, Language, Socio-economic status and Digital skills. This would clarify if the intervention both increases or decreases inequalities.</a:t>
            </a:r>
          </a:p>
          <a:p>
            <a:pPr>
              <a:spcAft>
                <a:spcPts val="150"/>
              </a:spcAft>
              <a:defRPr sz="580">
                <a:solidFill>
                  <a:srgbClr val="282D32"/>
                </a:solidFill>
                <a:latin typeface="Arial"/>
              </a:defRPr>
            </a:pPr>
            <a:r>
              <a:t>Public health impact: Public health researchers have the potential to analyse trends in the number of reported household chemical exposures with appropriate, routine data, assuming that actual exposures are not being underreported, and that changes are not driven by factors outside of the app. The use of a controlled comparison (with random allocation, as far as possible) would enhance causal inference (Roonnaphai et al., 2025).</a:t>
            </a:r>
          </a:p>
        </p:txBody>
      </p:sp>
      <p:sp>
        <p:nvSpPr>
          <p:cNvPr id="19" name="Rounded Rectangle 18"/>
          <p:cNvSpPr/>
          <p:nvPr/>
        </p:nvSpPr>
        <p:spPr>
          <a:xfrm>
            <a:off x="7164000" y="2052000"/>
            <a:ext cx="3276000" cy="1260000"/>
          </a:xfrm>
          <a:prstGeom prst="roundRect">
            <a:avLst/>
          </a:prstGeom>
          <a:solidFill>
            <a:srgbClr val="FFFFFF"/>
          </a:solidFill>
          <a:ln w="8890">
            <a:solidFill>
              <a:srgbClr val="A41C23"/>
            </a:solidFill>
          </a:ln>
        </p:spPr>
        <p:style>
          <a:lnRef idx="1">
            <a:schemeClr val="accent1"/>
          </a:lnRef>
          <a:fillRef idx="3">
            <a:schemeClr val="accent1"/>
          </a:fillRef>
          <a:effectRef idx="2">
            <a:schemeClr val="accent1"/>
          </a:effectRef>
          <a:fontRef idx="minor">
            <a:schemeClr val="lt1"/>
          </a:fontRef>
        </p:style>
        <p:txBody>
          <a:bodyPr rtlCol="0" anchor="ctr" wrap="square" lIns="64800" rIns="64800" tIns="43200" bIns="36000"/>
          <a:lstStyle/>
          <a:p>
            <a:pPr algn="ctr">
              <a:spcAft>
                <a:spcPts val="200"/>
              </a:spcAft>
            </a:pPr>
            <a:r>
              <a:rPr sz="890" b="1">
                <a:solidFill>
                  <a:srgbClr val="A41C23"/>
                </a:solidFill>
                <a:latin typeface="Arial"/>
              </a:rPr>
              <a:t>7. Expected Outcomes and Critical Discussion</a:t>
            </a:r>
          </a:p>
          <a:p>
            <a:pPr>
              <a:spcAft>
                <a:spcPts val="150"/>
              </a:spcAft>
              <a:defRPr sz="600">
                <a:solidFill>
                  <a:srgbClr val="282D32"/>
                </a:solidFill>
                <a:latin typeface="Arial"/>
              </a:defRPr>
            </a:pPr>
            <a:r>
              <a:t>The outcomes are likely to be enhanced hazard awareness, safer storage, better understanding of the risks of dangerous chemical combinations, and increased confidence in responding to accidental exposure (Roonnaphai et al., 2025). Repeated protective behaviours can be facilitated by COM-B-informed prompts and feedback. However, results are based on the maintenance of participation, the provision of correct product information, and users' capacity to follow the recommendations. Simply using an app doesn't constitute behavioural change, and the improvements users report might be influenced by recall bias or social desirability bias. Therefore, the intervention can be considered a potential preventive intervention, the effectiveness and equity of which should be evaluated through thorough assessment.</a:t>
            </a:r>
          </a:p>
        </p:txBody>
      </p:sp>
      <p:sp>
        <p:nvSpPr>
          <p:cNvPr id="20" name="Rounded Rectangle 19"/>
          <p:cNvSpPr/>
          <p:nvPr/>
        </p:nvSpPr>
        <p:spPr>
          <a:xfrm>
            <a:off x="7164000" y="3384000"/>
            <a:ext cx="3276000" cy="828000"/>
          </a:xfrm>
          <a:prstGeom prst="roundRect">
            <a:avLst/>
          </a:prstGeom>
          <a:solidFill>
            <a:srgbClr val="FFFFFF"/>
          </a:solidFill>
          <a:ln w="8890">
            <a:solidFill>
              <a:srgbClr val="A41C23"/>
            </a:solidFill>
          </a:ln>
        </p:spPr>
        <p:style>
          <a:lnRef idx="1">
            <a:schemeClr val="accent1"/>
          </a:lnRef>
          <a:fillRef idx="3">
            <a:schemeClr val="accent1"/>
          </a:fillRef>
          <a:effectRef idx="2">
            <a:schemeClr val="accent1"/>
          </a:effectRef>
          <a:fontRef idx="minor">
            <a:schemeClr val="lt1"/>
          </a:fontRef>
        </p:style>
        <p:txBody>
          <a:bodyPr rtlCol="0" anchor="ctr" wrap="square" lIns="64800" rIns="64800" tIns="43200" bIns="36000"/>
          <a:lstStyle/>
          <a:p>
            <a:pPr algn="ctr">
              <a:spcAft>
                <a:spcPts val="200"/>
              </a:spcAft>
            </a:pPr>
            <a:r>
              <a:rPr sz="890" b="1">
                <a:solidFill>
                  <a:srgbClr val="A41C23"/>
                </a:solidFill>
                <a:latin typeface="Arial"/>
              </a:rPr>
              <a:t>8. Conclusion</a:t>
            </a:r>
          </a:p>
          <a:p>
            <a:pPr>
              <a:spcAft>
                <a:spcPts val="150"/>
              </a:spcAft>
              <a:defRPr sz="590">
                <a:solidFill>
                  <a:srgbClr val="282D32"/>
                </a:solidFill>
                <a:latin typeface="Arial"/>
              </a:defRPr>
            </a:pPr>
            <a:r>
              <a:t>SafeClean UK has the potential to increase the safety of chemicals within the home by integrating easy-to-reach health education messages with behaviourally-oriented support derived from COM-B. Policymakers need to embed digital resources into product safety requirements and existing successful public health campaigns. People who are not as digitally literate should be supported through the use of multilingual materials and by providing practical demonstrations in the classroom and through community services. Future studies should determine if the app results in long-term changes in behaviour and exposure to chemicals in various population groups.</a:t>
            </a:r>
          </a:p>
        </p:txBody>
      </p:sp>
      <p:sp>
        <p:nvSpPr>
          <p:cNvPr id="21" name="Rounded Rectangle 20"/>
          <p:cNvSpPr/>
          <p:nvPr/>
        </p:nvSpPr>
        <p:spPr>
          <a:xfrm>
            <a:off x="252000" y="8424000"/>
            <a:ext cx="5004000" cy="6336000"/>
          </a:xfrm>
          <a:prstGeom prst="roundRect">
            <a:avLst/>
          </a:prstGeom>
          <a:solidFill>
            <a:srgbClr val="FFFFFF"/>
          </a:solidFill>
          <a:ln w="8890">
            <a:solidFill>
              <a:srgbClr val="A41C23"/>
            </a:solidFill>
          </a:ln>
        </p:spPr>
        <p:style>
          <a:lnRef idx="1">
            <a:schemeClr val="accent1"/>
          </a:lnRef>
          <a:fillRef idx="3">
            <a:schemeClr val="accent1"/>
          </a:fillRef>
          <a:effectRef idx="2">
            <a:schemeClr val="accent1"/>
          </a:effectRef>
          <a:fontRef idx="minor">
            <a:schemeClr val="lt1"/>
          </a:fontRef>
        </p:style>
        <p:txBody>
          <a:bodyPr rtlCol="0" anchor="ctr" wrap="square" lIns="72000" rIns="72000" tIns="43200" bIns="36000"/>
          <a:lstStyle/>
          <a:p>
            <a:pPr algn="ctr">
              <a:spcAft>
                <a:spcPts val="200"/>
              </a:spcAft>
            </a:pPr>
            <a:r>
              <a:rPr sz="850" b="1">
                <a:solidFill>
                  <a:srgbClr val="A41C23"/>
                </a:solidFill>
                <a:latin typeface="Arial"/>
              </a:rPr>
              <a:t>References (1–8)</a:t>
            </a:r>
          </a:p>
          <a:p>
            <a:pPr>
              <a:spcAft>
                <a:spcPts val="150"/>
              </a:spcAft>
              <a:defRPr sz="500">
                <a:solidFill>
                  <a:srgbClr val="282D32"/>
                </a:solidFill>
                <a:latin typeface="Arial"/>
              </a:defRPr>
            </a:pPr>
            <a:r>
              <a:t>Aguiar, M., Trujillo, M., Chaves, D., Álvarez, R., and Epelde, G. (2022). mHealth apps using behavior change techniques to self-report data: systematic review. JMIR mHealth and uHealth, 10(9), e33247. Available at: https://doi.org/10.2196/33247</a:t>
            </a:r>
          </a:p>
          <a:p>
            <a:pPr>
              <a:spcAft>
                <a:spcPts val="150"/>
              </a:spcAft>
              <a:defRPr sz="500">
                <a:solidFill>
                  <a:srgbClr val="282D32"/>
                </a:solidFill>
                <a:latin typeface="Arial"/>
              </a:defRPr>
            </a:pPr>
            <a:r>
              <a:t>Ayeni, O., and Olagoke-Komolafe, O. E. (2024). Advancing chemical safety protocols in small and medium enterprises: A comprehensive guide. CRR Journals, 2(1), 47-60. https://crrjournals.com/crrms/sites/default/files/CRRMS-2024-0040.pdf</a:t>
            </a:r>
          </a:p>
          <a:p>
            <a:pPr>
              <a:spcAft>
                <a:spcPts val="150"/>
              </a:spcAft>
              <a:defRPr sz="500">
                <a:solidFill>
                  <a:srgbClr val="282D32"/>
                </a:solidFill>
                <a:latin typeface="Arial"/>
              </a:defRPr>
            </a:pPr>
            <a:r>
              <a:t>Bearth, A., Bosshart, N., Wermelinger, S., Daum, M., and Siegrist, M. (2022). Household chemicals and pre-schoolers: Caretakers’ beliefs and perspectives on risks and responsibilities. Safety science, 154, 105864. https://www.sciencedirect.com/science/article/pii/S092575352200203X</a:t>
            </a:r>
          </a:p>
          <a:p>
            <a:pPr>
              <a:spcAft>
                <a:spcPts val="150"/>
              </a:spcAft>
              <a:defRPr sz="500">
                <a:solidFill>
                  <a:srgbClr val="282D32"/>
                </a:solidFill>
                <a:latin typeface="Arial"/>
              </a:defRPr>
            </a:pPr>
            <a:r>
              <a:t>Ćupić, V. N., Bartula, M. M., Ivanović, S., Borozan, S., Mujezinović, I. A., and Ćupić Miladinović, D. (2023). Household chemicals as possible causes of poisoning and environmental pollution. Matica Srpska Journal for Natural Sciences, (145), 97-121. https://vet-erinar.vet.bg.ac.rs/handle/123456789/3815</a:t>
            </a:r>
          </a:p>
          <a:p>
            <a:pPr>
              <a:spcAft>
                <a:spcPts val="150"/>
              </a:spcAft>
              <a:defRPr sz="500">
                <a:solidFill>
                  <a:srgbClr val="282D32"/>
                </a:solidFill>
                <a:latin typeface="Arial"/>
              </a:defRPr>
            </a:pPr>
            <a:r>
              <a:t>DSIT, (2026). DSIT Public Engagement Survey 2025/2026. Available at: https://www.gov.uk/government/statistics/dsit-public-engagement-survey-20252026/dsit-public-engagement-survey-20252026</a:t>
            </a:r>
          </a:p>
          <a:p>
            <a:pPr>
              <a:spcAft>
                <a:spcPts val="150"/>
              </a:spcAft>
              <a:defRPr sz="500">
                <a:solidFill>
                  <a:srgbClr val="282D32"/>
                </a:solidFill>
                <a:latin typeface="Arial"/>
              </a:defRPr>
            </a:pPr>
            <a:r>
              <a:t>El-Khateeb, M. (2022). Household hazardous waste: Handling, precaution and hazard reduction. Egyptian Journal of Chemistry, 65(8), 625-642. https://ejchem.journals.ekb.eg/article_213307.html</a:t>
            </a:r>
          </a:p>
          <a:p>
            <a:pPr>
              <a:spcAft>
                <a:spcPts val="150"/>
              </a:spcAft>
              <a:defRPr sz="500">
                <a:solidFill>
                  <a:srgbClr val="282D32"/>
                </a:solidFill>
                <a:latin typeface="Arial"/>
              </a:defRPr>
            </a:pPr>
            <a:r>
              <a:t>Islam, K. F., Awal, A., Mazumder, H., Munni, U. R., Majumder, K., Afroz, K., ... and Hossain, M. M. (2023). Social cognitive theory-based health promotion in primary care practice: A scoping review. Heliyon, 9(4). https://www.cell.com/heliyon/fulltext/S2405-8440(23)02096-0</a:t>
            </a:r>
          </a:p>
          <a:p>
            <a:pPr>
              <a:spcAft>
                <a:spcPts val="150"/>
              </a:spcAft>
              <a:defRPr sz="500">
                <a:solidFill>
                  <a:srgbClr val="282D32"/>
                </a:solidFill>
                <a:latin typeface="Arial"/>
              </a:defRPr>
            </a:pPr>
            <a:r>
              <a:t>Khalilollahi, A., Kasraian, D., Kemperman, A. D., and van Wesemael, P. (2023). Application of the COM-B model to the correlates of children’s outdoor playing and the potential role of digital interventions: A systematic literature review. Children's Geographies, 21(3), 442-458. Available at: https://doi.org/10.1080/14733285.2022.2075692</a:t>
            </a:r>
          </a:p>
        </p:txBody>
      </p:sp>
      <p:sp>
        <p:nvSpPr>
          <p:cNvPr id="22" name="Rounded Rectangle 21"/>
          <p:cNvSpPr/>
          <p:nvPr/>
        </p:nvSpPr>
        <p:spPr>
          <a:xfrm>
            <a:off x="5400000" y="8424000"/>
            <a:ext cx="5040000" cy="6336000"/>
          </a:xfrm>
          <a:prstGeom prst="roundRect">
            <a:avLst/>
          </a:prstGeom>
          <a:solidFill>
            <a:srgbClr val="FFFFFF"/>
          </a:solidFill>
          <a:ln w="8890">
            <a:solidFill>
              <a:srgbClr val="A41C23"/>
            </a:solidFill>
          </a:ln>
        </p:spPr>
        <p:style>
          <a:lnRef idx="1">
            <a:schemeClr val="accent1"/>
          </a:lnRef>
          <a:fillRef idx="3">
            <a:schemeClr val="accent1"/>
          </a:fillRef>
          <a:effectRef idx="2">
            <a:schemeClr val="accent1"/>
          </a:effectRef>
          <a:fontRef idx="minor">
            <a:schemeClr val="lt1"/>
          </a:fontRef>
        </p:style>
        <p:txBody>
          <a:bodyPr rtlCol="0" anchor="ctr" wrap="square" lIns="72000" rIns="72000" tIns="43200" bIns="36000"/>
          <a:lstStyle/>
          <a:p>
            <a:pPr algn="ctr">
              <a:spcAft>
                <a:spcPts val="200"/>
              </a:spcAft>
            </a:pPr>
            <a:r>
              <a:rPr sz="850" b="1">
                <a:solidFill>
                  <a:srgbClr val="A41C23"/>
                </a:solidFill>
                <a:latin typeface="Arial"/>
              </a:rPr>
              <a:t>References (9–16)</a:t>
            </a:r>
          </a:p>
          <a:p>
            <a:pPr>
              <a:spcAft>
                <a:spcPts val="150"/>
              </a:spcAft>
              <a:defRPr sz="500">
                <a:solidFill>
                  <a:srgbClr val="282D32"/>
                </a:solidFill>
                <a:latin typeface="Arial"/>
              </a:defRPr>
            </a:pPr>
            <a:r>
              <a:t>King, C., Anderson, M., Agarwal, A., Fakis, A., Parry, C. M., Lynn, R. M., ... and Starkey, E. S. (2025). Severe accidental poisonings in children: a British Paediatric Surveillance Unit nationwide prospective study. Archives of disease in childhood, 110(8), 597-602. Available at: https://doi.org/10.1136/archdischild-2024-328196</a:t>
            </a:r>
          </a:p>
          <a:p>
            <a:pPr>
              <a:spcAft>
                <a:spcPts val="150"/>
              </a:spcAft>
              <a:defRPr sz="500">
                <a:solidFill>
                  <a:srgbClr val="282D32"/>
                </a:solidFill>
                <a:latin typeface="Arial"/>
              </a:defRPr>
            </a:pPr>
            <a:r>
              <a:t>Li, Q., and Li, J. (2025). Behavior change techniques in pregnancy dietary interventions: a systematic review through the lens of the COM-B model. BMC Pregnancy and Childbirth, 25(1), 798. https://link.springer.com/article/10.1186/s12884-025-07876-7</a:t>
            </a:r>
          </a:p>
          <a:p>
            <a:pPr>
              <a:spcAft>
                <a:spcPts val="150"/>
              </a:spcAft>
              <a:defRPr sz="500">
                <a:solidFill>
                  <a:srgbClr val="282D32"/>
                </a:solidFill>
                <a:latin typeface="Arial"/>
              </a:defRPr>
            </a:pPr>
            <a:r>
              <a:t>Mather, M., Pettigrew, L. M., and Navaratnam, S. (2022). Barriers and facilitators to clinical behaviour change by primary care practitioners: a theory-informed systematic review of reviews using the Theoretical Domains Framework and Behaviour Change Wheel. Systematic reviews, 11(1), 180. Available at: https://doi.org/10.1186/s13643-022-02030-2</a:t>
            </a:r>
          </a:p>
          <a:p>
            <a:pPr>
              <a:spcAft>
                <a:spcPts val="150"/>
              </a:spcAft>
              <a:defRPr sz="500">
                <a:solidFill>
                  <a:srgbClr val="282D32"/>
                </a:solidFill>
                <a:latin typeface="Arial"/>
              </a:defRPr>
            </a:pPr>
            <a:r>
              <a:t>Milne-Ives, M., Homer, S. R., Andrade, J., and Meinert, E. (2023). Potential associations between behavior change techniques and engagement with mobile health apps: a systematic review. Frontiers in Psychology, 14, 1227443. Available at: https://doi.org/10.3389/fpsyg.2023.1227443</a:t>
            </a:r>
          </a:p>
          <a:p>
            <a:pPr>
              <a:spcAft>
                <a:spcPts val="150"/>
              </a:spcAft>
              <a:defRPr sz="500">
                <a:solidFill>
                  <a:srgbClr val="282D32"/>
                </a:solidFill>
                <a:latin typeface="Arial"/>
              </a:defRPr>
            </a:pPr>
            <a:r>
              <a:t>Nhs.uk, (2025). Poisoning. [online] nhs.uk. Available at: https://www.nhs.uk/conditions/poisoning/.</a:t>
            </a:r>
          </a:p>
          <a:p>
            <a:pPr>
              <a:spcAft>
                <a:spcPts val="150"/>
              </a:spcAft>
              <a:defRPr sz="500">
                <a:solidFill>
                  <a:srgbClr val="282D32"/>
                </a:solidFill>
                <a:latin typeface="Arial"/>
              </a:defRPr>
            </a:pPr>
            <a:r>
              <a:t>Roonnaphai, K., Chiangmai, P. N., and Bunchuailua, W. (2025). Comprehension of labels of hazardous chemical household products among consumers. Science, Engineering and Health Studies. https://li01.tci-thaijo.org/index.php/sehs/article/view/263634</a:t>
            </a:r>
          </a:p>
          <a:p>
            <a:pPr>
              <a:spcAft>
                <a:spcPts val="150"/>
              </a:spcAft>
              <a:defRPr sz="500">
                <a:solidFill>
                  <a:srgbClr val="282D32"/>
                </a:solidFill>
                <a:latin typeface="Arial"/>
              </a:defRPr>
            </a:pPr>
            <a:r>
              <a:t>Sibeudu, F. T. (2022). Health promotion. In Primary health care. IntechOpen. https://www.intechopen.com/chapters/80299</a:t>
            </a:r>
          </a:p>
          <a:p>
            <a:pPr>
              <a:spcAft>
                <a:spcPts val="150"/>
              </a:spcAft>
              <a:defRPr sz="500">
                <a:solidFill>
                  <a:srgbClr val="282D32"/>
                </a:solidFill>
                <a:latin typeface="Arial"/>
              </a:defRPr>
            </a:pPr>
            <a:r>
              <a:t>WHO, (2023). Classification of digital interventions, services and applications in health a shared language to describe the uses of digital technology for health. [online] World Health Organization. Available at: https://www.who.int/publications/i/item/9789240081949.</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TotalTime>
  <Words>0</Words>
  <Application>Microsoft Macintosh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Manager/>
  <Company/>
  <LinksUpToDate>false</LinksUpToDate>
  <SharedDoc>false</SharedDoc>
  <HyperlinkBase/>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Steve Canny</cp:lastModifiedBy>
  <cp:revision>1</cp:revision>
  <dcterms:created xsi:type="dcterms:W3CDTF">2013-01-27T09:14:16Z</dcterms:created>
  <dcterms:modified xsi:type="dcterms:W3CDTF">2013-01-27T09:15:58Z</dcterms:modified>
  <cp:category/>
</cp:coreProperties>
</file>