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ink/ink1.xml" ContentType="application/inkml+xml"/>
  <Override PartName="/ppt/ink/ink2.xml" ContentType="application/inkml+xml"/>
  <Override PartName="/ppt/ink/ink3.xml" ContentType="application/inkml+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43"/>
  </p:notesMasterIdLst>
  <p:sldIdLst>
    <p:sldId id="258" r:id="rId2"/>
    <p:sldId id="426" r:id="rId3"/>
    <p:sldId id="427" r:id="rId4"/>
    <p:sldId id="436" r:id="rId5"/>
    <p:sldId id="398" r:id="rId6"/>
    <p:sldId id="428" r:id="rId7"/>
    <p:sldId id="429" r:id="rId8"/>
    <p:sldId id="430" r:id="rId9"/>
    <p:sldId id="261" r:id="rId10"/>
    <p:sldId id="412" r:id="rId11"/>
    <p:sldId id="399" r:id="rId12"/>
    <p:sldId id="393" r:id="rId13"/>
    <p:sldId id="260" r:id="rId14"/>
    <p:sldId id="298" r:id="rId15"/>
    <p:sldId id="262" r:id="rId16"/>
    <p:sldId id="385" r:id="rId17"/>
    <p:sldId id="418" r:id="rId18"/>
    <p:sldId id="438" r:id="rId19"/>
    <p:sldId id="413" r:id="rId20"/>
    <p:sldId id="440" r:id="rId21"/>
    <p:sldId id="437" r:id="rId22"/>
    <p:sldId id="270" r:id="rId23"/>
    <p:sldId id="271" r:id="rId24"/>
    <p:sldId id="416" r:id="rId25"/>
    <p:sldId id="299" r:id="rId26"/>
    <p:sldId id="300" r:id="rId27"/>
    <p:sldId id="301" r:id="rId28"/>
    <p:sldId id="289" r:id="rId29"/>
    <p:sldId id="408" r:id="rId30"/>
    <p:sldId id="424" r:id="rId31"/>
    <p:sldId id="425" r:id="rId32"/>
    <p:sldId id="419" r:id="rId33"/>
    <p:sldId id="422" r:id="rId34"/>
    <p:sldId id="414" r:id="rId35"/>
    <p:sldId id="431" r:id="rId36"/>
    <p:sldId id="432" r:id="rId37"/>
    <p:sldId id="439" r:id="rId38"/>
    <p:sldId id="433" r:id="rId39"/>
    <p:sldId id="434" r:id="rId40"/>
    <p:sldId id="435" r:id="rId41"/>
    <p:sldId id="441" r:id="rId42"/>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89702B-E0F8-47EB-A57D-9DB48B85FECE}" v="9" dt="2025-10-14T08:08:05.890"/>
    <p1510:client id="{073C178E-8CDC-4607-ABFB-D6740701D558}" v="11" dt="2025-10-13T19:32:09.3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817" autoAdjust="0"/>
    <p:restoredTop sz="94664" autoAdjust="0"/>
  </p:normalViewPr>
  <p:slideViewPr>
    <p:cSldViewPr>
      <p:cViewPr varScale="1">
        <p:scale>
          <a:sx n="73" d="100"/>
          <a:sy n="73" d="100"/>
        </p:scale>
        <p:origin x="624" y="4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28.9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0,'6'0,"1"0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0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719"/>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8:33.873"/>
    </inkml:context>
    <inkml:brush xml:id="br0">
      <inkml:brushProperty name="width" value="0.1" units="cm"/>
      <inkml:brushProperty name="height" value="0.1" units="cm"/>
      <inkml:brushProperty name="ignorePressure" value="1"/>
    </inkml:brush>
  </inkml:definitions>
  <inkml:trace contextRef="#ctx0" brushRef="#br0">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02.197"/>
    </inkml:context>
    <inkml:brush xml:id="br0">
      <inkml:brushProperty name="width" value="0.1" units="cm"/>
      <inkml:brushProperty name="height" value="0.1" units="cm"/>
      <inkml:brushProperty name="color" value="#E71224"/>
      <inkml:brushProperty name="ignorePressure" value="1"/>
    </inkml:brush>
  </inkml:definitions>
  <inkml:trace contextRef="#ctx0" brushRef="#br0">1 1,'522'0,"-472"3,0 2,0 2,42 12,31 5,-21-8,31 7,1-7,112-1,247-16,-433 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0.580"/>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1.236"/>
    </inkml:context>
    <inkml:brush xml:id="br0">
      <inkml:brushProperty name="width" value="0.1" units="cm"/>
      <inkml:brushProperty name="height" value="0.1" units="cm"/>
      <inkml:brushProperty name="color" value="#E71224"/>
      <inkml:brushProperty name="ignorePressure" value="1"/>
    </inkml:brush>
  </inkml:definitions>
  <inkml:trace contextRef="#ctx0" brushRef="#br0">1 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9:49.900"/>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3.770"/>
    </inkml:context>
    <inkml:brush xml:id="br0">
      <inkml:brushProperty name="width" value="0.1" units="cm"/>
      <inkml:brushProperty name="height" value="0.1" units="cm"/>
      <inkml:brushProperty name="ignorePressure" value="1"/>
    </inkml:brush>
  </inkml:definitions>
  <inkml:trace contextRef="#ctx0" brushRef="#br0">0 130,'7224'0,"-6486"-27,-8-31,-443 33,-64 6</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7.375"/>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8.739"/>
    </inkml:context>
    <inkml:brush xml:id="br0">
      <inkml:brushProperty name="width" value="0.1" units="cm"/>
      <inkml:brushProperty name="height" value="0.1" units="cm"/>
      <inkml:brushProperty name="ignorePressure" value="1"/>
    </inkml:brush>
  </inkml:definitions>
  <inkml:trace contextRef="#ctx0" brushRef="#br0">0 117,'352'0,"1191"-31,-1295 15,455-44,-636 51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52.207"/>
    </inkml:context>
    <inkml:brush xml:id="br0">
      <inkml:brushProperty name="width" value="0.1" units="cm"/>
      <inkml:brushProperty name="height" value="0.1" units="cm"/>
      <inkml:brushProperty name="ignorePressure" value="1"/>
    </inkml:brush>
  </inkml:definitions>
  <inkml:trace contextRef="#ctx0" brushRef="#br0">0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16/02/2026</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16</a:t>
            </a:fld>
            <a:endParaRPr lang="en-GB" dirty="0"/>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16/02/2026</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16/02/2026</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16/02/2026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16/02/2026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16/02/2026</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16/02/2026</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16/02/2026</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16/02/2026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16/02/2026</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16/02/2026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16/02/2026</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16/02/2026</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16/02/2026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4.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customXml" Target="../ink/ink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6.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image" Target="../media/image10.png"/><Relationship Id="rId3" Type="http://schemas.openxmlformats.org/officeDocument/2006/relationships/notesSlide" Target="../notesSlides/notesSlide1.xml"/><Relationship Id="rId7" Type="http://schemas.openxmlformats.org/officeDocument/2006/relationships/image" Target="../media/image9.png"/><Relationship Id="rId12" Type="http://schemas.openxmlformats.org/officeDocument/2006/relationships/customXml" Target="../ink/ink9.xml"/><Relationship Id="rId17" Type="http://schemas.openxmlformats.org/officeDocument/2006/relationships/customXml" Target="../ink/ink12.xml"/><Relationship Id="rId2" Type="http://schemas.openxmlformats.org/officeDocument/2006/relationships/slideLayout" Target="../slideLayouts/slideLayout7.xml"/><Relationship Id="rId16" Type="http://schemas.openxmlformats.org/officeDocument/2006/relationships/image" Target="../media/image11.png"/><Relationship Id="rId1" Type="http://schemas.openxmlformats.org/officeDocument/2006/relationships/tags" Target="../tags/tag5.xml"/><Relationship Id="rId6" Type="http://schemas.openxmlformats.org/officeDocument/2006/relationships/customXml" Target="../ink/ink5.xml"/><Relationship Id="rId11" Type="http://schemas.openxmlformats.org/officeDocument/2006/relationships/customXml" Target="../ink/ink8.xml"/><Relationship Id="rId5" Type="http://schemas.openxmlformats.org/officeDocument/2006/relationships/image" Target="../media/image8.png"/><Relationship Id="rId15" Type="http://schemas.openxmlformats.org/officeDocument/2006/relationships/customXml" Target="../ink/ink11.xml"/><Relationship Id="rId10" Type="http://schemas.openxmlformats.org/officeDocument/2006/relationships/customXml" Target="../ink/ink7.xml"/><Relationship Id="rId4" Type="http://schemas.openxmlformats.org/officeDocument/2006/relationships/customXml" Target="../ink/ink4.xml"/><Relationship Id="rId9" Type="http://schemas.openxmlformats.org/officeDocument/2006/relationships/image" Target="../media/image7.png"/><Relationship Id="rId14" Type="http://schemas.openxmlformats.org/officeDocument/2006/relationships/customXml" Target="../ink/ink10.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 </a:t>
            </a:r>
            <a:br>
              <a:rPr lang="en-GB" sz="4800" dirty="0">
                <a:solidFill>
                  <a:srgbClr val="FFFF00"/>
                </a:solidFill>
              </a:rPr>
            </a:br>
            <a:r>
              <a:rPr lang="en-GB" sz="4800" dirty="0">
                <a:solidFill>
                  <a:srgbClr val="FFFF00"/>
                </a:solidFill>
              </a:rPr>
              <a:t>Financial Management</a:t>
            </a:r>
          </a:p>
        </p:txBody>
      </p:sp>
      <p:sp>
        <p:nvSpPr>
          <p:cNvPr id="3" name="Subtitle 2"/>
          <p:cNvSpPr>
            <a:spLocks noGrp="1"/>
          </p:cNvSpPr>
          <p:nvPr>
            <p:ph type="subTitle" idx="1"/>
          </p:nvPr>
        </p:nvSpPr>
        <p:spPr>
          <a:xfrm>
            <a:off x="323528" y="3717032"/>
            <a:ext cx="8496944" cy="1752600"/>
          </a:xfrm>
        </p:spPr>
        <p:txBody>
          <a:bodyPr>
            <a:normAutofit/>
          </a:bodyPr>
          <a:lstStyle/>
          <a:p>
            <a:r>
              <a:rPr lang="en-GB" sz="4000" dirty="0">
                <a:solidFill>
                  <a:schemeClr val="bg1"/>
                </a:solidFill>
              </a:rPr>
              <a:t>Working capital management 1</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3250A-102E-7E46-C154-B01B5E4017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59A52C-ABD5-AA7B-55B1-512D9DBD51B3}"/>
              </a:ext>
            </a:extLst>
          </p:cNvPr>
          <p:cNvSpPr>
            <a:spLocks noGrp="1"/>
          </p:cNvSpPr>
          <p:nvPr>
            <p:ph type="title"/>
          </p:nvPr>
        </p:nvSpPr>
        <p:spPr>
          <a:xfrm>
            <a:off x="0" y="22111"/>
            <a:ext cx="9144000" cy="670585"/>
          </a:xfrm>
          <a:solidFill>
            <a:schemeClr val="tx2">
              <a:lumMod val="20000"/>
              <a:lumOff val="80000"/>
            </a:schemeClr>
          </a:solidFill>
        </p:spPr>
        <p:txBody>
          <a:bodyPr>
            <a:normAutofit fontScale="90000"/>
          </a:bodyPr>
          <a:lstStyle/>
          <a:p>
            <a:r>
              <a:rPr lang="en-GB" dirty="0"/>
              <a:t>Lesson Outcomes</a:t>
            </a:r>
          </a:p>
        </p:txBody>
      </p:sp>
      <p:sp>
        <p:nvSpPr>
          <p:cNvPr id="3" name="Content Placeholder 2">
            <a:extLst>
              <a:ext uri="{FF2B5EF4-FFF2-40B4-BE49-F238E27FC236}">
                <a16:creationId xmlns:a16="http://schemas.microsoft.com/office/drawing/2014/main" id="{C01700D1-7EC2-24CB-070A-2879D3D1E585}"/>
              </a:ext>
            </a:extLst>
          </p:cNvPr>
          <p:cNvSpPr>
            <a:spLocks noGrp="1"/>
          </p:cNvSpPr>
          <p:nvPr>
            <p:ph idx="1"/>
          </p:nvPr>
        </p:nvSpPr>
        <p:spPr>
          <a:xfrm>
            <a:off x="0" y="692696"/>
            <a:ext cx="9144000" cy="5112568"/>
          </a:xfrm>
          <a:solidFill>
            <a:schemeClr val="tx2"/>
          </a:solidFill>
        </p:spPr>
        <p:txBody>
          <a:bodyPr>
            <a:normAutofit fontScale="92500" lnSpcReduction="2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Explain the concept of working capital and its role in financial management.</a:t>
            </a:r>
          </a:p>
          <a:p>
            <a:r>
              <a:rPr lang="en-GB" dirty="0">
                <a:solidFill>
                  <a:schemeClr val="tx2">
                    <a:lumMod val="20000"/>
                    <a:lumOff val="80000"/>
                  </a:schemeClr>
                </a:solidFill>
                <a:latin typeface="Arial" panose="020B0604020202020204" pitchFamily="34" charset="0"/>
                <a:cs typeface="Arial" panose="020B0604020202020204" pitchFamily="34" charset="0"/>
              </a:rPr>
              <a:t>Analyse the importance of effective working capital management for business continuity and financial</a:t>
            </a:r>
          </a:p>
          <a:p>
            <a:pPr marL="0" indent="0">
              <a:buNone/>
            </a:pPr>
            <a:r>
              <a:rPr lang="en-GB" dirty="0">
                <a:solidFill>
                  <a:schemeClr val="tx2">
                    <a:lumMod val="20000"/>
                    <a:lumOff val="80000"/>
                  </a:schemeClr>
                </a:solidFill>
                <a:latin typeface="Arial" panose="020B0604020202020204" pitchFamily="34" charset="0"/>
                <a:cs typeface="Arial" panose="020B0604020202020204" pitchFamily="34" charset="0"/>
              </a:rPr>
              <a:t>   health</a:t>
            </a:r>
          </a:p>
          <a:p>
            <a:r>
              <a:rPr lang="en-GB" dirty="0">
                <a:solidFill>
                  <a:schemeClr val="tx2">
                    <a:lumMod val="20000"/>
                    <a:lumOff val="80000"/>
                  </a:schemeClr>
                </a:solidFill>
                <a:latin typeface="Arial" panose="020B0604020202020204" pitchFamily="34" charset="0"/>
                <a:cs typeface="Arial" panose="020B0604020202020204" pitchFamily="34" charset="0"/>
              </a:rPr>
              <a:t>Discuss the objective of working capital management</a:t>
            </a:r>
          </a:p>
          <a:p>
            <a:r>
              <a:rPr lang="en-GB" dirty="0">
                <a:solidFill>
                  <a:schemeClr val="tx2">
                    <a:lumMod val="20000"/>
                    <a:lumOff val="80000"/>
                  </a:schemeClr>
                </a:solidFill>
                <a:latin typeface="Arial" panose="020B0604020202020204" pitchFamily="34" charset="0"/>
                <a:cs typeface="Arial" panose="020B0604020202020204" pitchFamily="34" charset="0"/>
              </a:rPr>
              <a:t>Analyse a business organisation’s current working capital position</a:t>
            </a:r>
          </a:p>
          <a:p>
            <a:r>
              <a:rPr lang="en-GB" dirty="0">
                <a:solidFill>
                  <a:schemeClr val="tx2">
                    <a:lumMod val="20000"/>
                    <a:lumOff val="80000"/>
                  </a:schemeClr>
                </a:solidFill>
                <a:latin typeface="Arial" panose="020B0604020202020204" pitchFamily="34" charset="0"/>
                <a:cs typeface="Arial" panose="020B0604020202020204" pitchFamily="34" charset="0"/>
              </a:rPr>
              <a:t>Explain the cash operating cycle</a:t>
            </a:r>
          </a:p>
          <a:p>
            <a:r>
              <a:rPr lang="en-GB" dirty="0">
                <a:solidFill>
                  <a:schemeClr val="tx2">
                    <a:lumMod val="20000"/>
                    <a:lumOff val="80000"/>
                  </a:schemeClr>
                </a:solidFill>
                <a:latin typeface="Arial" panose="020B0604020202020204" pitchFamily="34" charset="0"/>
                <a:cs typeface="Arial" panose="020B0604020202020204" pitchFamily="34" charset="0"/>
              </a:rPr>
              <a:t>Assess the cash operating cycle of a business organisation</a:t>
            </a:r>
          </a:p>
        </p:txBody>
      </p:sp>
      <p:sp>
        <p:nvSpPr>
          <p:cNvPr id="4" name="Slide Number Placeholder 3">
            <a:extLst>
              <a:ext uri="{FF2B5EF4-FFF2-40B4-BE49-F238E27FC236}">
                <a16:creationId xmlns:a16="http://schemas.microsoft.com/office/drawing/2014/main" id="{F508B89F-EC1D-C7E1-69BE-46A2ED0881E2}"/>
              </a:ext>
            </a:extLst>
          </p:cNvPr>
          <p:cNvSpPr>
            <a:spLocks noGrp="1"/>
          </p:cNvSpPr>
          <p:nvPr>
            <p:ph type="sldNum" sz="quarter" idx="12"/>
          </p:nvPr>
        </p:nvSpPr>
        <p:spPr/>
        <p:txBody>
          <a:bodyPr/>
          <a:lstStyle/>
          <a:p>
            <a:fld id="{C3F65BB1-9206-4D7F-97F9-47DCC7DC6334}" type="slidenum">
              <a:rPr lang="en-GB" smtClean="0"/>
              <a:pPr/>
              <a:t>2</a:t>
            </a:fld>
            <a:endParaRPr lang="en-GB" dirty="0"/>
          </a:p>
        </p:txBody>
      </p:sp>
    </p:spTree>
    <p:extLst>
      <p:ext uri="{BB962C8B-B14F-4D97-AF65-F5344CB8AC3E}">
        <p14:creationId xmlns:p14="http://schemas.microsoft.com/office/powerpoint/2010/main" val="5578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AC3AF0-0509-AD91-958E-F59D5EE0B0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A621BE-2E46-491F-08B9-B9248B5B41E2}"/>
              </a:ext>
            </a:extLst>
          </p:cNvPr>
          <p:cNvSpPr>
            <a:spLocks noGrp="1"/>
          </p:cNvSpPr>
          <p:nvPr>
            <p:ph type="title"/>
          </p:nvPr>
        </p:nvSpPr>
        <p:spPr>
          <a:xfrm>
            <a:off x="0" y="22111"/>
            <a:ext cx="9144000" cy="670585"/>
          </a:xfrm>
          <a:solidFill>
            <a:schemeClr val="tx2">
              <a:lumMod val="20000"/>
              <a:lumOff val="80000"/>
            </a:schemeClr>
          </a:solidFill>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6CEFA63A-BBC1-0514-77C5-AC510005DC91}"/>
              </a:ext>
            </a:extLst>
          </p:cNvPr>
          <p:cNvSpPr>
            <a:spLocks noGrp="1"/>
          </p:cNvSpPr>
          <p:nvPr>
            <p:ph idx="1"/>
          </p:nvPr>
        </p:nvSpPr>
        <p:spPr>
          <a:xfrm>
            <a:off x="0" y="692696"/>
            <a:ext cx="9144000" cy="5112568"/>
          </a:xfrm>
          <a:solidFill>
            <a:schemeClr val="tx2"/>
          </a:solidFill>
        </p:spPr>
        <p:txBody>
          <a:bodyPr>
            <a:normAutofit fontScale="70000" lnSpcReduction="20000"/>
          </a:bodyPr>
          <a:lstStyle/>
          <a:p>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Working capital management is defined as current assets less current liabilities.</a:t>
            </a:r>
          </a:p>
          <a:p>
            <a:r>
              <a:rPr lang="en-GB" dirty="0">
                <a:solidFill>
                  <a:schemeClr val="tx2">
                    <a:lumMod val="20000"/>
                    <a:lumOff val="80000"/>
                  </a:schemeClr>
                </a:solidFill>
                <a:latin typeface="Arial" panose="020B0604020202020204" pitchFamily="34" charset="0"/>
                <a:cs typeface="Arial" panose="020B0604020202020204" pitchFamily="34" charset="0"/>
              </a:rPr>
              <a:t>It is used to check on a firm’s short-term financial health and operational efficiency. When current assets are more than the current liabilities, the company has positive working capital, meaning it should be able to cover its short-term obligations. </a:t>
            </a:r>
          </a:p>
          <a:p>
            <a:r>
              <a:rPr lang="en-GB" dirty="0">
                <a:solidFill>
                  <a:schemeClr val="tx2">
                    <a:lumMod val="20000"/>
                    <a:lumOff val="80000"/>
                  </a:schemeClr>
                </a:solidFill>
                <a:latin typeface="Arial" panose="020B0604020202020204" pitchFamily="34" charset="0"/>
                <a:cs typeface="Arial" panose="020B0604020202020204" pitchFamily="34" charset="0"/>
              </a:rPr>
              <a:t>Negative working capital instead signals liquidity issues which means the company might have problems meeting its near-term expenses.</a:t>
            </a:r>
          </a:p>
          <a:p>
            <a:r>
              <a:rPr lang="en-GB" dirty="0">
                <a:solidFill>
                  <a:schemeClr val="tx2">
                    <a:lumMod val="20000"/>
                    <a:lumOff val="80000"/>
                  </a:schemeClr>
                </a:solidFill>
                <a:latin typeface="Arial" panose="020B0604020202020204" pitchFamily="34" charset="0"/>
                <a:cs typeface="Arial" panose="020B0604020202020204" pitchFamily="34" charset="0"/>
              </a:rPr>
              <a:t>Working capital management is essentially the control of the business’s cash inflows and its cash outflows</a:t>
            </a:r>
          </a:p>
          <a:p>
            <a:r>
              <a:rPr lang="en-GB" dirty="0">
                <a:solidFill>
                  <a:schemeClr val="tx2">
                    <a:lumMod val="20000"/>
                    <a:lumOff val="80000"/>
                  </a:schemeClr>
                </a:solidFill>
                <a:latin typeface="Arial" panose="020B0604020202020204" pitchFamily="34" charset="0"/>
                <a:cs typeface="Arial" panose="020B0604020202020204" pitchFamily="34" charset="0"/>
              </a:rPr>
              <a:t>The main cash outflows can be seen as the ‘accounts or trade payables’ which are  payments to suppliers of raw materials, goods, and services; and payments of staff wages and salaries, and all the other operating expenses shown in the income statement as part of the calculation of net profit</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solidFill>
                <a:schemeClr val="tx2">
                  <a:lumMod val="20000"/>
                  <a:lumOff val="80000"/>
                </a:schemeClr>
              </a:solidFill>
              <a:latin typeface="Arial" panose="020B0604020202020204" pitchFamily="34" charset="0"/>
              <a:cs typeface="Arial" panose="020B0604020202020204" pitchFamily="34" charset="0"/>
            </a:endParaRP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560982F-E63D-D41B-B952-67F90DFEF21F}"/>
              </a:ext>
            </a:extLst>
          </p:cNvPr>
          <p:cNvSpPr>
            <a:spLocks noGrp="1"/>
          </p:cNvSpPr>
          <p:nvPr>
            <p:ph type="sldNum" sz="quarter" idx="12"/>
          </p:nvPr>
        </p:nvSpPr>
        <p:spPr/>
        <p:txBody>
          <a:bodyPr/>
          <a:lstStyle/>
          <a:p>
            <a:fld id="{C3F65BB1-9206-4D7F-97F9-47DCC7DC6334}" type="slidenum">
              <a:rPr lang="en-GB" smtClean="0"/>
              <a:pPr/>
              <a:t>3</a:t>
            </a:fld>
            <a:endParaRPr lang="en-GB" dirty="0"/>
          </a:p>
        </p:txBody>
      </p:sp>
    </p:spTree>
    <p:extLst>
      <p:ext uri="{BB962C8B-B14F-4D97-AF65-F5344CB8AC3E}">
        <p14:creationId xmlns:p14="http://schemas.microsoft.com/office/powerpoint/2010/main" val="2793044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1E9245-2225-EB87-9C37-59C08BA395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22DC4C-E4B9-5699-888C-9605DAA4B8F2}"/>
              </a:ext>
            </a:extLst>
          </p:cNvPr>
          <p:cNvSpPr>
            <a:spLocks noGrp="1"/>
          </p:cNvSpPr>
          <p:nvPr>
            <p:ph type="title"/>
          </p:nvPr>
        </p:nvSpPr>
        <p:spPr>
          <a:xfrm>
            <a:off x="0" y="22111"/>
            <a:ext cx="9144000" cy="670585"/>
          </a:xfrm>
          <a:solidFill>
            <a:schemeClr val="tx2">
              <a:lumMod val="20000"/>
              <a:lumOff val="80000"/>
            </a:schemeClr>
          </a:solidFill>
        </p:spPr>
        <p:txBody>
          <a:bodyPr>
            <a:normAutofit fontScale="90000"/>
          </a:bodyPr>
          <a:lstStyle/>
          <a:p>
            <a:r>
              <a:rPr lang="en-GB" dirty="0"/>
              <a:t>Introduction</a:t>
            </a:r>
          </a:p>
        </p:txBody>
      </p:sp>
      <p:sp>
        <p:nvSpPr>
          <p:cNvPr id="3" name="Content Placeholder 2">
            <a:extLst>
              <a:ext uri="{FF2B5EF4-FFF2-40B4-BE49-F238E27FC236}">
                <a16:creationId xmlns:a16="http://schemas.microsoft.com/office/drawing/2014/main" id="{8BCBFC80-F92E-F8D0-268B-645A3618B2A2}"/>
              </a:ext>
            </a:extLst>
          </p:cNvPr>
          <p:cNvSpPr>
            <a:spLocks noGrp="1"/>
          </p:cNvSpPr>
          <p:nvPr>
            <p:ph idx="1"/>
          </p:nvPr>
        </p:nvSpPr>
        <p:spPr>
          <a:xfrm>
            <a:off x="0" y="692696"/>
            <a:ext cx="9144000" cy="5112568"/>
          </a:xfrm>
          <a:solidFill>
            <a:schemeClr val="tx2"/>
          </a:solidFill>
        </p:spPr>
        <p:txBody>
          <a:bodyPr>
            <a:normAutofit fontScale="85000" lnSpcReduction="20000"/>
          </a:bodyPr>
          <a:lstStyle/>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As the working capital cycle proceeds cash is absorbed in the form of labour, expenses, and payments to suppliers</a:t>
            </a:r>
          </a:p>
          <a:p>
            <a:r>
              <a:rPr lang="en-GB" dirty="0">
                <a:solidFill>
                  <a:schemeClr val="tx2">
                    <a:lumMod val="20000"/>
                    <a:lumOff val="80000"/>
                  </a:schemeClr>
                </a:solidFill>
                <a:latin typeface="Arial" panose="020B0604020202020204" pitchFamily="34" charset="0"/>
                <a:cs typeface="Arial" panose="020B0604020202020204" pitchFamily="34" charset="0"/>
              </a:rPr>
              <a:t>And, in due course, the finished goods or services the firm produces are sold, and the receipts from these sales become ‘accounts or trade receivables’, which in turn flow into the cash reservoir of the business and the cash or working capital cycle is completed</a:t>
            </a:r>
          </a:p>
          <a:p>
            <a:r>
              <a:rPr lang="en-GB" dirty="0">
                <a:solidFill>
                  <a:schemeClr val="tx2">
                    <a:lumMod val="20000"/>
                    <a:lumOff val="80000"/>
                  </a:schemeClr>
                </a:solidFill>
                <a:latin typeface="Arial" panose="020B0604020202020204" pitchFamily="34" charset="0"/>
                <a:cs typeface="Arial" panose="020B0604020202020204" pitchFamily="34" charset="0"/>
              </a:rPr>
              <a:t>Many businesses that appear profitable are forced to cease trading due to an inability to meet short-term obligations when they fall due. Successful management of working capital is essential to remaining in business.</a:t>
            </a:r>
          </a:p>
          <a:p>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49D8FF2-135D-2DC7-5A0E-ED91BD9584BD}"/>
              </a:ext>
            </a:extLst>
          </p:cNvPr>
          <p:cNvSpPr>
            <a:spLocks noGrp="1"/>
          </p:cNvSpPr>
          <p:nvPr>
            <p:ph type="sldNum" sz="quarter" idx="12"/>
          </p:nvPr>
        </p:nvSpPr>
        <p:spPr/>
        <p:txBody>
          <a:bodyPr/>
          <a:lstStyle/>
          <a:p>
            <a:fld id="{C3F65BB1-9206-4D7F-97F9-47DCC7DC6334}" type="slidenum">
              <a:rPr lang="en-GB" smtClean="0"/>
              <a:pPr/>
              <a:t>4</a:t>
            </a:fld>
            <a:endParaRPr lang="en-GB" dirty="0"/>
          </a:p>
        </p:txBody>
      </p:sp>
    </p:spTree>
    <p:extLst>
      <p:ext uri="{BB962C8B-B14F-4D97-AF65-F5344CB8AC3E}">
        <p14:creationId xmlns:p14="http://schemas.microsoft.com/office/powerpoint/2010/main" val="3551719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DDE1-1261-45A6-B951-08DE61D65DA7}"/>
              </a:ext>
            </a:extLst>
          </p:cNvPr>
          <p:cNvSpPr>
            <a:spLocks noGrp="1"/>
          </p:cNvSpPr>
          <p:nvPr>
            <p:ph type="title"/>
          </p:nvPr>
        </p:nvSpPr>
        <p:spPr>
          <a:xfrm>
            <a:off x="0" y="0"/>
            <a:ext cx="9144000" cy="1124743"/>
          </a:xfrm>
          <a:solidFill>
            <a:schemeClr val="tx2">
              <a:lumMod val="20000"/>
              <a:lumOff val="80000"/>
            </a:schemeClr>
          </a:solidFill>
        </p:spPr>
        <p:txBody>
          <a:bodyPr>
            <a:normAutofit fontScale="90000"/>
          </a:bodyPr>
          <a:lstStyle/>
          <a:p>
            <a:r>
              <a:rPr lang="en-GB" dirty="0"/>
              <a:t>The importance of working capital management</a:t>
            </a:r>
          </a:p>
        </p:txBody>
      </p:sp>
      <p:sp>
        <p:nvSpPr>
          <p:cNvPr id="3" name="Content Placeholder 2">
            <a:extLst>
              <a:ext uri="{FF2B5EF4-FFF2-40B4-BE49-F238E27FC236}">
                <a16:creationId xmlns:a16="http://schemas.microsoft.com/office/drawing/2014/main" id="{8FAC586E-7A1F-4E90-BACD-774C14E7B0BB}"/>
              </a:ext>
            </a:extLst>
          </p:cNvPr>
          <p:cNvSpPr>
            <a:spLocks noGrp="1"/>
          </p:cNvSpPr>
          <p:nvPr>
            <p:ph idx="1"/>
          </p:nvPr>
        </p:nvSpPr>
        <p:spPr>
          <a:xfrm>
            <a:off x="0" y="1124743"/>
            <a:ext cx="9144000" cy="4536505"/>
          </a:xfrm>
          <a:solidFill>
            <a:schemeClr val="tx2"/>
          </a:solidFill>
        </p:spPr>
        <p:txBody>
          <a:bodyPr>
            <a:normAutofit lnSpcReduction="1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Working capital is the lifeblood of any business organisation</a:t>
            </a:r>
          </a:p>
          <a:p>
            <a:r>
              <a:rPr lang="en-GB" dirty="0">
                <a:solidFill>
                  <a:schemeClr val="tx2">
                    <a:lumMod val="20000"/>
                    <a:lumOff val="80000"/>
                  </a:schemeClr>
                </a:solidFill>
                <a:latin typeface="Arial" panose="020B0604020202020204" pitchFamily="34" charset="0"/>
                <a:cs typeface="Arial" panose="020B0604020202020204" pitchFamily="34" charset="0"/>
              </a:rPr>
              <a:t>Most business failures are due to poor working capital management which leads to cash flow problems </a:t>
            </a:r>
          </a:p>
          <a:p>
            <a:r>
              <a:rPr lang="en-GB">
                <a:solidFill>
                  <a:schemeClr val="tx2">
                    <a:lumMod val="20000"/>
                    <a:lumOff val="80000"/>
                  </a:schemeClr>
                </a:solidFill>
                <a:latin typeface="Arial" panose="020B0604020202020204" pitchFamily="34" charset="0"/>
                <a:cs typeface="Arial" panose="020B0604020202020204" pitchFamily="34" charset="0"/>
              </a:rPr>
              <a:t>Strategic working capital management creates a buffer against unexpected financial challenges such as economic downturns or fluctuations in demand</a:t>
            </a:r>
            <a:endParaRPr lang="en-GB"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17C8F29-7B33-4A23-AF34-B410CE0E350B}"/>
              </a:ext>
            </a:extLst>
          </p:cNvPr>
          <p:cNvSpPr>
            <a:spLocks noGrp="1"/>
          </p:cNvSpPr>
          <p:nvPr>
            <p:ph type="sldNum" sz="quarter" idx="12"/>
          </p:nvPr>
        </p:nvSpPr>
        <p:spPr/>
        <p:txBody>
          <a:bodyPr/>
          <a:lstStyle/>
          <a:p>
            <a:fld id="{C3F65BB1-9206-4D7F-97F9-47DCC7DC6334}" type="slidenum">
              <a:rPr lang="en-GB" smtClean="0"/>
              <a:pPr/>
              <a:t>5</a:t>
            </a:fld>
            <a:endParaRPr lang="en-GB" dirty="0"/>
          </a:p>
        </p:txBody>
      </p:sp>
    </p:spTree>
    <p:extLst>
      <p:ext uri="{BB962C8B-B14F-4D97-AF65-F5344CB8AC3E}">
        <p14:creationId xmlns:p14="http://schemas.microsoft.com/office/powerpoint/2010/main" val="3453209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4B8F30-566F-C042-4B4D-DF60631296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162D58-4B21-7D8E-BBB0-69BFC8CD979B}"/>
              </a:ext>
            </a:extLst>
          </p:cNvPr>
          <p:cNvSpPr>
            <a:spLocks noGrp="1"/>
          </p:cNvSpPr>
          <p:nvPr>
            <p:ph type="title"/>
          </p:nvPr>
        </p:nvSpPr>
        <p:spPr>
          <a:xfrm>
            <a:off x="0" y="0"/>
            <a:ext cx="9144000" cy="1124743"/>
          </a:xfrm>
          <a:solidFill>
            <a:schemeClr val="tx2">
              <a:lumMod val="20000"/>
              <a:lumOff val="80000"/>
            </a:schemeClr>
          </a:solidFill>
        </p:spPr>
        <p:txBody>
          <a:bodyPr>
            <a:normAutofit fontScale="90000"/>
          </a:bodyPr>
          <a:lstStyle/>
          <a:p>
            <a:r>
              <a:rPr lang="en-GB" dirty="0"/>
              <a:t>The importance of working capital management</a:t>
            </a:r>
          </a:p>
        </p:txBody>
      </p:sp>
      <p:sp>
        <p:nvSpPr>
          <p:cNvPr id="3" name="Content Placeholder 2">
            <a:extLst>
              <a:ext uri="{FF2B5EF4-FFF2-40B4-BE49-F238E27FC236}">
                <a16:creationId xmlns:a16="http://schemas.microsoft.com/office/drawing/2014/main" id="{BDF5DC18-BE08-9BF6-8EC4-A4C4257F6E12}"/>
              </a:ext>
            </a:extLst>
          </p:cNvPr>
          <p:cNvSpPr>
            <a:spLocks noGrp="1"/>
          </p:cNvSpPr>
          <p:nvPr>
            <p:ph idx="1"/>
          </p:nvPr>
        </p:nvSpPr>
        <p:spPr>
          <a:xfrm>
            <a:off x="0" y="1124743"/>
            <a:ext cx="9144000" cy="4536505"/>
          </a:xfrm>
          <a:solidFill>
            <a:schemeClr val="tx2"/>
          </a:solidFill>
        </p:spPr>
        <p:txBody>
          <a:bodyPr>
            <a:normAutofit lnSpcReduction="1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Working capital management is central to the effective management of a business because:</a:t>
            </a:r>
          </a:p>
          <a:p>
            <a:r>
              <a:rPr lang="en-GB" dirty="0">
                <a:solidFill>
                  <a:schemeClr val="tx2">
                    <a:lumMod val="20000"/>
                    <a:lumOff val="80000"/>
                  </a:schemeClr>
                </a:solidFill>
                <a:latin typeface="Arial" panose="020B0604020202020204" pitchFamily="34" charset="0"/>
                <a:cs typeface="Arial" panose="020B0604020202020204" pitchFamily="34" charset="0"/>
              </a:rPr>
              <a:t>Current assets comprise the majority of the total assets of some companies</a:t>
            </a:r>
          </a:p>
          <a:p>
            <a:r>
              <a:rPr lang="en-GB" dirty="0">
                <a:solidFill>
                  <a:schemeClr val="tx2">
                    <a:lumMod val="20000"/>
                    <a:lumOff val="80000"/>
                  </a:schemeClr>
                </a:solidFill>
                <a:latin typeface="Arial" panose="020B0604020202020204" pitchFamily="34" charset="0"/>
                <a:cs typeface="Arial" panose="020B0604020202020204" pitchFamily="34" charset="0"/>
              </a:rPr>
              <a:t>Shareholder wealth is more closely related to cash generation than accounting profits</a:t>
            </a:r>
          </a:p>
          <a:p>
            <a:r>
              <a:rPr lang="en-GB" dirty="0">
                <a:solidFill>
                  <a:schemeClr val="tx2">
                    <a:lumMod val="20000"/>
                    <a:lumOff val="80000"/>
                  </a:schemeClr>
                </a:solidFill>
                <a:latin typeface="Arial" panose="020B0604020202020204" pitchFamily="34" charset="0"/>
                <a:cs typeface="Arial" panose="020B0604020202020204" pitchFamily="34" charset="0"/>
              </a:rPr>
              <a:t>Failure to control working capital, and hence to manage liquidity, is a major cause of corporate collapse.</a:t>
            </a:r>
          </a:p>
        </p:txBody>
      </p:sp>
      <p:sp>
        <p:nvSpPr>
          <p:cNvPr id="4" name="Slide Number Placeholder 3">
            <a:extLst>
              <a:ext uri="{FF2B5EF4-FFF2-40B4-BE49-F238E27FC236}">
                <a16:creationId xmlns:a16="http://schemas.microsoft.com/office/drawing/2014/main" id="{9B08F3CE-9B2B-8CE0-41B2-1F6BECA5A756}"/>
              </a:ext>
            </a:extLst>
          </p:cNvPr>
          <p:cNvSpPr>
            <a:spLocks noGrp="1"/>
          </p:cNvSpPr>
          <p:nvPr>
            <p:ph type="sldNum" sz="quarter" idx="12"/>
          </p:nvPr>
        </p:nvSpPr>
        <p:spPr/>
        <p:txBody>
          <a:bodyPr/>
          <a:lstStyle/>
          <a:p>
            <a:fld id="{C3F65BB1-9206-4D7F-97F9-47DCC7DC6334}" type="slidenum">
              <a:rPr lang="en-GB" smtClean="0"/>
              <a:pPr/>
              <a:t>6</a:t>
            </a:fld>
            <a:endParaRPr lang="en-GB" dirty="0"/>
          </a:p>
        </p:txBody>
      </p:sp>
    </p:spTree>
    <p:extLst>
      <p:ext uri="{BB962C8B-B14F-4D97-AF65-F5344CB8AC3E}">
        <p14:creationId xmlns:p14="http://schemas.microsoft.com/office/powerpoint/2010/main" val="3628897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00F9DE-7D82-A9CF-345E-408B0EFB40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03F668-EAC8-CF9D-D28B-E0C04FD891F3}"/>
              </a:ext>
            </a:extLst>
          </p:cNvPr>
          <p:cNvSpPr>
            <a:spLocks noGrp="1"/>
          </p:cNvSpPr>
          <p:nvPr>
            <p:ph type="title"/>
          </p:nvPr>
        </p:nvSpPr>
        <p:spPr>
          <a:xfrm>
            <a:off x="0" y="0"/>
            <a:ext cx="9144000" cy="1124743"/>
          </a:xfrm>
          <a:solidFill>
            <a:schemeClr val="tx2">
              <a:lumMod val="20000"/>
              <a:lumOff val="80000"/>
            </a:schemeClr>
          </a:solidFill>
        </p:spPr>
        <p:txBody>
          <a:bodyPr>
            <a:normAutofit fontScale="90000"/>
          </a:bodyPr>
          <a:lstStyle/>
          <a:p>
            <a:r>
              <a:rPr lang="en-GB" dirty="0"/>
              <a:t>Objectives of working capital management </a:t>
            </a:r>
          </a:p>
        </p:txBody>
      </p:sp>
      <p:sp>
        <p:nvSpPr>
          <p:cNvPr id="3" name="Content Placeholder 2">
            <a:extLst>
              <a:ext uri="{FF2B5EF4-FFF2-40B4-BE49-F238E27FC236}">
                <a16:creationId xmlns:a16="http://schemas.microsoft.com/office/drawing/2014/main" id="{577DFD0A-10AC-610D-4F57-0E8625E3AA49}"/>
              </a:ext>
            </a:extLst>
          </p:cNvPr>
          <p:cNvSpPr>
            <a:spLocks noGrp="1"/>
          </p:cNvSpPr>
          <p:nvPr>
            <p:ph idx="1"/>
          </p:nvPr>
        </p:nvSpPr>
        <p:spPr>
          <a:xfrm>
            <a:off x="0" y="1124743"/>
            <a:ext cx="9144000" cy="4536505"/>
          </a:xfrm>
          <a:solidFill>
            <a:schemeClr val="tx2"/>
          </a:solidFill>
        </p:spPr>
        <p:txBody>
          <a:bodyPr>
            <a:normAutofit fontScale="70000" lnSpcReduction="20000"/>
          </a:bodyPr>
          <a:lstStyle/>
          <a:p>
            <a:r>
              <a:rPr lang="en-GB" dirty="0">
                <a:solidFill>
                  <a:schemeClr val="tx2">
                    <a:lumMod val="20000"/>
                    <a:lumOff val="80000"/>
                  </a:schemeClr>
                </a:solidFill>
                <a:latin typeface="Arial" panose="020B0604020202020204" pitchFamily="34" charset="0"/>
                <a:cs typeface="Arial" panose="020B0604020202020204" pitchFamily="34" charset="0"/>
              </a:rPr>
              <a:t>One of the two key objectives of working capital management is to ensure liquidity. A business with insufficient working capital will be unable to meet obligations as they fall due, leading to late payments to employees, suppliers and other providers of credit. Late payments can result in lost employee loyalty, lost supplier discounts and a damaged credit rating. Non-payment (default) can lead to the compulsory liquidation of assets to repay creditors.</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The other key objective is profitability. Funds tied up in working capital tend to earn little, or no, return. Hence, a company with a high level of working capital may fail to achieve the return on capital employed (Operating profit ÷ (Total equity and long-term liabilities)) expected by its investors. </a:t>
            </a:r>
          </a:p>
        </p:txBody>
      </p:sp>
      <p:sp>
        <p:nvSpPr>
          <p:cNvPr id="4" name="Slide Number Placeholder 3">
            <a:extLst>
              <a:ext uri="{FF2B5EF4-FFF2-40B4-BE49-F238E27FC236}">
                <a16:creationId xmlns:a16="http://schemas.microsoft.com/office/drawing/2014/main" id="{C5EB2A5D-D58E-8ECE-4BFC-F68B8003DD9F}"/>
              </a:ext>
            </a:extLst>
          </p:cNvPr>
          <p:cNvSpPr>
            <a:spLocks noGrp="1"/>
          </p:cNvSpPr>
          <p:nvPr>
            <p:ph type="sldNum" sz="quarter" idx="12"/>
          </p:nvPr>
        </p:nvSpPr>
        <p:spPr/>
        <p:txBody>
          <a:bodyPr/>
          <a:lstStyle/>
          <a:p>
            <a:fld id="{C3F65BB1-9206-4D7F-97F9-47DCC7DC6334}" type="slidenum">
              <a:rPr lang="en-GB" smtClean="0"/>
              <a:pPr/>
              <a:t>7</a:t>
            </a:fld>
            <a:endParaRPr lang="en-GB" dirty="0"/>
          </a:p>
        </p:txBody>
      </p:sp>
    </p:spTree>
    <p:extLst>
      <p:ext uri="{BB962C8B-B14F-4D97-AF65-F5344CB8AC3E}">
        <p14:creationId xmlns:p14="http://schemas.microsoft.com/office/powerpoint/2010/main" val="1730454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7696F-4DAB-D31A-5A8F-B9AEE6A8D5DE}"/>
              </a:ext>
            </a:extLst>
          </p:cNvPr>
          <p:cNvSpPr>
            <a:spLocks noGrp="1"/>
          </p:cNvSpPr>
          <p:nvPr>
            <p:ph type="title"/>
          </p:nvPr>
        </p:nvSpPr>
        <p:spPr/>
        <p:txBody>
          <a:bodyPr>
            <a:normAutofit fontScale="90000"/>
          </a:bodyPr>
          <a:lstStyle/>
          <a:p>
            <a:r>
              <a:rPr lang="en-GB" dirty="0"/>
              <a:t>Objectives of working capital management </a:t>
            </a:r>
          </a:p>
        </p:txBody>
      </p:sp>
      <p:sp>
        <p:nvSpPr>
          <p:cNvPr id="4" name="Slide Number Placeholder 3">
            <a:extLst>
              <a:ext uri="{FF2B5EF4-FFF2-40B4-BE49-F238E27FC236}">
                <a16:creationId xmlns:a16="http://schemas.microsoft.com/office/drawing/2014/main" id="{FF41568A-7AB9-AAC9-A628-261158213A21}"/>
              </a:ext>
            </a:extLst>
          </p:cNvPr>
          <p:cNvSpPr>
            <a:spLocks noGrp="1"/>
          </p:cNvSpPr>
          <p:nvPr>
            <p:ph type="sldNum" sz="quarter" idx="12"/>
          </p:nvPr>
        </p:nvSpPr>
        <p:spPr/>
        <p:txBody>
          <a:bodyPr/>
          <a:lstStyle/>
          <a:p>
            <a:fld id="{C3F65BB1-9206-4D7F-97F9-47DCC7DC6334}" type="slidenum">
              <a:rPr lang="en-GB" smtClean="0"/>
              <a:pPr/>
              <a:t>8</a:t>
            </a:fld>
            <a:endParaRPr lang="en-GB" dirty="0"/>
          </a:p>
        </p:txBody>
      </p:sp>
      <p:pic>
        <p:nvPicPr>
          <p:cNvPr id="1026" name="Picture 2" descr="f9-wcm-lvp">
            <a:extLst>
              <a:ext uri="{FF2B5EF4-FFF2-40B4-BE49-F238E27FC236}">
                <a16:creationId xmlns:a16="http://schemas.microsoft.com/office/drawing/2014/main" id="{E0D6F432-292F-BC2C-B047-FD6387A983A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2191544"/>
            <a:ext cx="7200800" cy="2733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7024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9181"/>
            <a:ext cx="9144000" cy="687128"/>
          </a:xfrm>
          <a:solidFill>
            <a:schemeClr val="tx2">
              <a:lumMod val="20000"/>
              <a:lumOff val="80000"/>
            </a:schemeClr>
          </a:solidFill>
        </p:spPr>
        <p:txBody>
          <a:bodyPr>
            <a:noAutofit/>
          </a:bodyPr>
          <a:lstStyle/>
          <a:p>
            <a:r>
              <a:rPr lang="en-GB" sz="4000" dirty="0">
                <a:solidFill>
                  <a:schemeClr val="tx2"/>
                </a:solidFill>
              </a:rPr>
              <a:t>The role and flow of working capital</a:t>
            </a:r>
          </a:p>
        </p:txBody>
      </p:sp>
      <p:sp>
        <p:nvSpPr>
          <p:cNvPr id="3" name="TextBox 2"/>
          <p:cNvSpPr txBox="1"/>
          <p:nvPr/>
        </p:nvSpPr>
        <p:spPr>
          <a:xfrm>
            <a:off x="4211960" y="992148"/>
            <a:ext cx="2160240" cy="461665"/>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Initial Capital</a:t>
            </a:r>
          </a:p>
        </p:txBody>
      </p:sp>
      <p:sp>
        <p:nvSpPr>
          <p:cNvPr id="4" name="TextBox 3"/>
          <p:cNvSpPr txBox="1"/>
          <p:nvPr/>
        </p:nvSpPr>
        <p:spPr>
          <a:xfrm>
            <a:off x="4788024" y="2420888"/>
            <a:ext cx="1800200" cy="830997"/>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Reinvested net profit</a:t>
            </a:r>
          </a:p>
        </p:txBody>
      </p:sp>
      <p:sp>
        <p:nvSpPr>
          <p:cNvPr id="5" name="TextBox 4"/>
          <p:cNvSpPr txBox="1"/>
          <p:nvPr/>
        </p:nvSpPr>
        <p:spPr>
          <a:xfrm>
            <a:off x="7009218" y="3424411"/>
            <a:ext cx="1944216" cy="461665"/>
          </a:xfrm>
          <a:prstGeom prst="rect">
            <a:avLst/>
          </a:prstGeom>
          <a:solidFill>
            <a:schemeClr val="tx2"/>
          </a:solidFill>
          <a:ln>
            <a:solidFill>
              <a:schemeClr val="tx2"/>
            </a:solidFill>
          </a:ln>
          <a:effectLst>
            <a:glow rad="101600">
              <a:schemeClr val="accent1">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The business</a:t>
            </a:r>
          </a:p>
        </p:txBody>
      </p:sp>
      <p:sp>
        <p:nvSpPr>
          <p:cNvPr id="6" name="TextBox 5"/>
          <p:cNvSpPr txBox="1"/>
          <p:nvPr/>
        </p:nvSpPr>
        <p:spPr>
          <a:xfrm>
            <a:off x="4427984" y="4441159"/>
            <a:ext cx="3024336"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Purchase of stock,  payment for labour, overheads etc.</a:t>
            </a:r>
          </a:p>
        </p:txBody>
      </p:sp>
      <p:sp>
        <p:nvSpPr>
          <p:cNvPr id="7" name="TextBox 6"/>
          <p:cNvSpPr txBox="1"/>
          <p:nvPr/>
        </p:nvSpPr>
        <p:spPr>
          <a:xfrm>
            <a:off x="827584" y="4447688"/>
            <a:ext cx="2952328"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Sale of goods and services for cash or credit sales</a:t>
            </a:r>
          </a:p>
        </p:txBody>
      </p:sp>
      <p:sp>
        <p:nvSpPr>
          <p:cNvPr id="8" name="TextBox 7"/>
          <p:cNvSpPr txBox="1"/>
          <p:nvPr/>
        </p:nvSpPr>
        <p:spPr>
          <a:xfrm>
            <a:off x="251520" y="2765366"/>
            <a:ext cx="1800200" cy="830997"/>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Payment of creditors</a:t>
            </a:r>
          </a:p>
        </p:txBody>
      </p:sp>
      <p:sp>
        <p:nvSpPr>
          <p:cNvPr id="9" name="TextBox 8"/>
          <p:cNvSpPr txBox="1"/>
          <p:nvPr/>
        </p:nvSpPr>
        <p:spPr>
          <a:xfrm>
            <a:off x="1439652" y="828144"/>
            <a:ext cx="1800200" cy="1200329"/>
          </a:xfrm>
          <a:prstGeom prst="rect">
            <a:avLst/>
          </a:prstGeom>
          <a:solidFill>
            <a:schemeClr val="tx2"/>
          </a:solidFill>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2400" dirty="0">
                <a:solidFill>
                  <a:schemeClr val="tx2">
                    <a:lumMod val="20000"/>
                    <a:lumOff val="80000"/>
                  </a:schemeClr>
                </a:solidFill>
              </a:rPr>
              <a:t>Payment of dividends, tax etc.</a:t>
            </a:r>
          </a:p>
        </p:txBody>
      </p:sp>
      <p:cxnSp>
        <p:nvCxnSpPr>
          <p:cNvPr id="17" name="Straight Arrow Connector 16"/>
          <p:cNvCxnSpPr>
            <a:cxnSpLocks/>
            <a:stCxn id="3" idx="3"/>
            <a:endCxn id="5" idx="0"/>
          </p:cNvCxnSpPr>
          <p:nvPr/>
        </p:nvCxnSpPr>
        <p:spPr>
          <a:xfrm>
            <a:off x="6372200" y="1222981"/>
            <a:ext cx="1609126" cy="2201430"/>
          </a:xfrm>
          <a:prstGeom prst="straightConnector1">
            <a:avLst/>
          </a:prstGeom>
          <a:ln>
            <a:headEnd type="none" w="med" len="med"/>
            <a:tailEnd type="triangle" w="med" len="med"/>
          </a:ln>
        </p:spPr>
        <p:style>
          <a:lnRef idx="3">
            <a:schemeClr val="accent1"/>
          </a:lnRef>
          <a:fillRef idx="0">
            <a:schemeClr val="accent1"/>
          </a:fillRef>
          <a:effectRef idx="2">
            <a:schemeClr val="accent1"/>
          </a:effectRef>
          <a:fontRef idx="minor">
            <a:schemeClr val="tx1"/>
          </a:fontRef>
        </p:style>
      </p:cxnSp>
      <p:cxnSp>
        <p:nvCxnSpPr>
          <p:cNvPr id="19" name="Straight Arrow Connector 18"/>
          <p:cNvCxnSpPr>
            <a:cxnSpLocks/>
            <a:stCxn id="5" idx="2"/>
            <a:endCxn id="6" idx="0"/>
          </p:cNvCxnSpPr>
          <p:nvPr/>
        </p:nvCxnSpPr>
        <p:spPr>
          <a:xfrm flipH="1">
            <a:off x="5940152" y="3886076"/>
            <a:ext cx="2041174" cy="555083"/>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1" name="Straight Arrow Connector 20"/>
          <p:cNvCxnSpPr>
            <a:stCxn id="6" idx="1"/>
            <a:endCxn id="7" idx="3"/>
          </p:cNvCxnSpPr>
          <p:nvPr/>
        </p:nvCxnSpPr>
        <p:spPr>
          <a:xfrm flipH="1">
            <a:off x="3779912" y="5041324"/>
            <a:ext cx="648072" cy="6529"/>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3" name="Straight Arrow Connector 22"/>
          <p:cNvCxnSpPr>
            <a:stCxn id="7" idx="0"/>
            <a:endCxn id="4" idx="1"/>
          </p:cNvCxnSpPr>
          <p:nvPr/>
        </p:nvCxnSpPr>
        <p:spPr>
          <a:xfrm flipV="1">
            <a:off x="2303748" y="2836387"/>
            <a:ext cx="2484276" cy="1611301"/>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5" name="Straight Arrow Connector 24"/>
          <p:cNvCxnSpPr>
            <a:cxnSpLocks/>
            <a:stCxn id="7" idx="0"/>
            <a:endCxn id="9" idx="2"/>
          </p:cNvCxnSpPr>
          <p:nvPr/>
        </p:nvCxnSpPr>
        <p:spPr>
          <a:xfrm flipV="1">
            <a:off x="2303748" y="2028473"/>
            <a:ext cx="36004" cy="241921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27" name="Straight Arrow Connector 26"/>
          <p:cNvCxnSpPr>
            <a:cxnSpLocks/>
            <a:stCxn id="7" idx="0"/>
            <a:endCxn id="8" idx="2"/>
          </p:cNvCxnSpPr>
          <p:nvPr/>
        </p:nvCxnSpPr>
        <p:spPr>
          <a:xfrm flipH="1" flipV="1">
            <a:off x="1151620" y="3596363"/>
            <a:ext cx="1152128" cy="85132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18" name="Straight Arrow Connector 17"/>
          <p:cNvCxnSpPr>
            <a:cxnSpLocks/>
            <a:stCxn id="4" idx="3"/>
            <a:endCxn id="5" idx="0"/>
          </p:cNvCxnSpPr>
          <p:nvPr/>
        </p:nvCxnSpPr>
        <p:spPr>
          <a:xfrm>
            <a:off x="6588224" y="2836387"/>
            <a:ext cx="1393102" cy="588024"/>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C1B97-506B-4588-AC94-CABBC9D53D68}"/>
              </a:ext>
            </a:extLst>
          </p:cNvPr>
          <p:cNvSpPr>
            <a:spLocks noGrp="1"/>
          </p:cNvSpPr>
          <p:nvPr>
            <p:ph type="title"/>
          </p:nvPr>
        </p:nvSpPr>
        <p:spPr>
          <a:xfrm>
            <a:off x="0" y="29420"/>
            <a:ext cx="9144000" cy="1168410"/>
          </a:xfrm>
          <a:solidFill>
            <a:schemeClr val="tx2">
              <a:lumMod val="20000"/>
              <a:lumOff val="80000"/>
            </a:schemeClr>
          </a:solidFill>
        </p:spPr>
        <p:txBody>
          <a:bodyPr>
            <a:normAutofit fontScale="90000"/>
          </a:bodyPr>
          <a:lstStyle/>
          <a:p>
            <a:r>
              <a:rPr lang="en-GB" dirty="0">
                <a:solidFill>
                  <a:schemeClr val="tx2"/>
                </a:solidFill>
              </a:rPr>
              <a:t>Ratios as tools of working capital analysis</a:t>
            </a:r>
          </a:p>
        </p:txBody>
      </p:sp>
      <p:sp>
        <p:nvSpPr>
          <p:cNvPr id="3" name="Content Placeholder 2">
            <a:extLst>
              <a:ext uri="{FF2B5EF4-FFF2-40B4-BE49-F238E27FC236}">
                <a16:creationId xmlns:a16="http://schemas.microsoft.com/office/drawing/2014/main" id="{3EA264BA-DDA5-4B17-B5A1-4E274EBA5720}"/>
              </a:ext>
            </a:extLst>
          </p:cNvPr>
          <p:cNvSpPr>
            <a:spLocks noGrp="1"/>
          </p:cNvSpPr>
          <p:nvPr>
            <p:ph idx="1"/>
          </p:nvPr>
        </p:nvSpPr>
        <p:spPr>
          <a:xfrm>
            <a:off x="0" y="1197830"/>
            <a:ext cx="9144000" cy="4535426"/>
          </a:xfrm>
          <a:solidFill>
            <a:schemeClr val="tx2"/>
          </a:solidFill>
        </p:spPr>
        <p:txBody>
          <a:bodyPr>
            <a:normAutofit/>
          </a:bodyPr>
          <a:lstStyle/>
          <a:p>
            <a:endParaRPr lang="en-GB" dirty="0">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For the analysis of working capital, we will use a number of liquidity and efficiency ratios</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All ratios are (is) a division by one number into another, and represented as a pure ratio, percentage, fraction, number of days, months, or years, or a monetary value</a:t>
            </a:r>
          </a:p>
          <a:p>
            <a:endParaRPr lang="en-GB" dirty="0"/>
          </a:p>
        </p:txBody>
      </p:sp>
      <p:sp>
        <p:nvSpPr>
          <p:cNvPr id="4" name="Slide Number Placeholder 3">
            <a:extLst>
              <a:ext uri="{FF2B5EF4-FFF2-40B4-BE49-F238E27FC236}">
                <a16:creationId xmlns:a16="http://schemas.microsoft.com/office/drawing/2014/main" id="{22060578-17DE-420D-97A9-BFB079124719}"/>
              </a:ext>
            </a:extLst>
          </p:cNvPr>
          <p:cNvSpPr>
            <a:spLocks noGrp="1"/>
          </p:cNvSpPr>
          <p:nvPr>
            <p:ph type="sldNum" sz="quarter" idx="12"/>
          </p:nvPr>
        </p:nvSpPr>
        <p:spPr/>
        <p:txBody>
          <a:bodyPr/>
          <a:lstStyle/>
          <a:p>
            <a:fld id="{C3F65BB1-9206-4D7F-97F9-47DCC7DC6334}" type="slidenum">
              <a:rPr lang="en-GB" smtClean="0"/>
              <a:pPr/>
              <a:t>10</a:t>
            </a:fld>
            <a:endParaRPr lang="en-GB" dirty="0"/>
          </a:p>
        </p:txBody>
      </p:sp>
    </p:spTree>
    <p:extLst>
      <p:ext uri="{BB962C8B-B14F-4D97-AF65-F5344CB8AC3E}">
        <p14:creationId xmlns:p14="http://schemas.microsoft.com/office/powerpoint/2010/main" val="2253913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9C7AA04-7C0F-4DB4-8093-336FD0071708}"/>
              </a:ext>
            </a:extLst>
          </p:cNvPr>
          <p:cNvSpPr>
            <a:spLocks noGrp="1"/>
          </p:cNvSpPr>
          <p:nvPr>
            <p:ph type="title"/>
          </p:nvPr>
        </p:nvSpPr>
        <p:spPr>
          <a:xfrm>
            <a:off x="0" y="0"/>
            <a:ext cx="9144000" cy="1143000"/>
          </a:xfrm>
          <a:solidFill>
            <a:schemeClr val="tx2">
              <a:lumMod val="20000"/>
              <a:lumOff val="80000"/>
            </a:schemeClr>
          </a:solidFill>
        </p:spPr>
        <p:txBody>
          <a:bodyPr>
            <a:normAutofit fontScale="90000"/>
          </a:bodyPr>
          <a:lstStyle/>
          <a:p>
            <a:r>
              <a:rPr lang="en-GB" dirty="0"/>
              <a:t>Introduction to the most common working capital ratios</a:t>
            </a:r>
          </a:p>
        </p:txBody>
      </p:sp>
      <p:sp>
        <p:nvSpPr>
          <p:cNvPr id="4" name="Content Placeholder 3">
            <a:extLst>
              <a:ext uri="{FF2B5EF4-FFF2-40B4-BE49-F238E27FC236}">
                <a16:creationId xmlns:a16="http://schemas.microsoft.com/office/drawing/2014/main" id="{EF53897B-CCFE-4889-8336-B07DDC907120}"/>
              </a:ext>
            </a:extLst>
          </p:cNvPr>
          <p:cNvSpPr>
            <a:spLocks noGrp="1"/>
          </p:cNvSpPr>
          <p:nvPr>
            <p:ph idx="1"/>
          </p:nvPr>
        </p:nvSpPr>
        <p:spPr>
          <a:xfrm>
            <a:off x="0" y="1143000"/>
            <a:ext cx="9144000" cy="4518248"/>
          </a:xfrm>
          <a:solidFill>
            <a:schemeClr val="tx2"/>
          </a:solidFill>
        </p:spPr>
        <p:txBody>
          <a:bodyPr>
            <a:normAutofit/>
          </a:bodyPr>
          <a:lstStyle/>
          <a:p>
            <a:r>
              <a:rPr lang="en-GB" dirty="0">
                <a:solidFill>
                  <a:schemeClr val="tx2">
                    <a:lumMod val="20000"/>
                    <a:lumOff val="80000"/>
                  </a:schemeClr>
                </a:solidFill>
                <a:latin typeface="Arial" panose="020B0604020202020204" pitchFamily="34" charset="0"/>
                <a:cs typeface="Arial" panose="020B0604020202020204" pitchFamily="34" charset="0"/>
              </a:rPr>
              <a:t>The next few slides illustrate how these ratios are constructed, and where to find the numbers in the financial accounts</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However, please note that the calculation of ratios alone is not analysis, this comes from a number of exponential steps that represent levels of analysis</a:t>
            </a:r>
          </a:p>
          <a:p>
            <a:endParaRPr lang="en-GB" dirty="0"/>
          </a:p>
          <a:p>
            <a:endParaRPr lang="en-GB" dirty="0"/>
          </a:p>
          <a:p>
            <a:endParaRPr lang="en-GB" dirty="0"/>
          </a:p>
          <a:p>
            <a:endParaRPr lang="en-GB" dirty="0"/>
          </a:p>
          <a:p>
            <a:endParaRPr lang="en-GB" dirty="0"/>
          </a:p>
          <a:p>
            <a:endParaRPr lang="en-GB" dirty="0"/>
          </a:p>
        </p:txBody>
      </p:sp>
      <p:sp>
        <p:nvSpPr>
          <p:cNvPr id="2" name="Slide Number Placeholder 1">
            <a:extLst>
              <a:ext uri="{FF2B5EF4-FFF2-40B4-BE49-F238E27FC236}">
                <a16:creationId xmlns:a16="http://schemas.microsoft.com/office/drawing/2014/main" id="{333F66E0-83C9-45FB-A98B-1A18E15982D8}"/>
              </a:ext>
            </a:extLst>
          </p:cNvPr>
          <p:cNvSpPr>
            <a:spLocks noGrp="1"/>
          </p:cNvSpPr>
          <p:nvPr>
            <p:ph type="sldNum" sz="quarter" idx="12"/>
          </p:nvPr>
        </p:nvSpPr>
        <p:spPr/>
        <p:txBody>
          <a:bodyPr/>
          <a:lstStyle/>
          <a:p>
            <a:fld id="{C3F65BB1-9206-4D7F-97F9-47DCC7DC6334}" type="slidenum">
              <a:rPr lang="en-GB" smtClean="0"/>
              <a:pPr/>
              <a:t>11</a:t>
            </a:fld>
            <a:endParaRPr lang="en-GB" dirty="0"/>
          </a:p>
        </p:txBody>
      </p:sp>
    </p:spTree>
    <p:extLst>
      <p:ext uri="{BB962C8B-B14F-4D97-AF65-F5344CB8AC3E}">
        <p14:creationId xmlns:p14="http://schemas.microsoft.com/office/powerpoint/2010/main" val="99330296"/>
      </p:ext>
    </p:extLst>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10C16-552E-4E64-BDF8-8B7DE79070CD}"/>
              </a:ext>
            </a:extLst>
          </p:cNvPr>
          <p:cNvSpPr>
            <a:spLocks noGrp="1"/>
          </p:cNvSpPr>
          <p:nvPr>
            <p:ph type="title"/>
          </p:nvPr>
        </p:nvSpPr>
        <p:spPr>
          <a:xfrm>
            <a:off x="0" y="1"/>
            <a:ext cx="9144000" cy="764704"/>
          </a:xfrm>
          <a:solidFill>
            <a:schemeClr val="tx2">
              <a:lumMod val="20000"/>
              <a:lumOff val="80000"/>
            </a:schemeClr>
          </a:solidFill>
        </p:spPr>
        <p:txBody>
          <a:bodyPr>
            <a:noAutofit/>
          </a:bodyPr>
          <a:lstStyle/>
          <a:p>
            <a:r>
              <a:rPr lang="en-GB" sz="3600" dirty="0"/>
              <a:t>The financial accounts as a source of ratios</a:t>
            </a:r>
          </a:p>
        </p:txBody>
      </p:sp>
      <p:sp>
        <p:nvSpPr>
          <p:cNvPr id="3" name="Content Placeholder 2">
            <a:extLst>
              <a:ext uri="{FF2B5EF4-FFF2-40B4-BE49-F238E27FC236}">
                <a16:creationId xmlns:a16="http://schemas.microsoft.com/office/drawing/2014/main" id="{CDAA5DBF-17C7-4D0A-A81D-4FECB216CEBC}"/>
              </a:ext>
            </a:extLst>
          </p:cNvPr>
          <p:cNvSpPr>
            <a:spLocks noGrp="1"/>
          </p:cNvSpPr>
          <p:nvPr>
            <p:ph idx="1"/>
          </p:nvPr>
        </p:nvSpPr>
        <p:spPr>
          <a:xfrm>
            <a:off x="0" y="764704"/>
            <a:ext cx="9144000" cy="5040559"/>
          </a:xfrm>
          <a:solidFill>
            <a:schemeClr val="tx2"/>
          </a:solidFill>
        </p:spPr>
        <p:txBody>
          <a:bodyPr>
            <a:normAutofit/>
          </a:bodyPr>
          <a:lstStyle/>
          <a:p>
            <a:r>
              <a:rPr lang="en-GB" dirty="0">
                <a:solidFill>
                  <a:schemeClr val="tx2">
                    <a:lumMod val="20000"/>
                    <a:lumOff val="80000"/>
                  </a:schemeClr>
                </a:solidFill>
                <a:latin typeface="Arial" panose="020B0604020202020204" pitchFamily="34" charset="0"/>
                <a:cs typeface="Arial" panose="020B0604020202020204" pitchFamily="34" charset="0"/>
              </a:rPr>
              <a:t>Most, although not all, of the information required for working capital ratio analysis is found in the financial accounts of an organisation</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On the following slide are summarised  statements of income (profit and loss) and financial position (balance sheet) from a fictitious organisation called Northern Travel plc</a:t>
            </a:r>
          </a:p>
        </p:txBody>
      </p:sp>
      <p:sp>
        <p:nvSpPr>
          <p:cNvPr id="4" name="Slide Number Placeholder 3">
            <a:extLst>
              <a:ext uri="{FF2B5EF4-FFF2-40B4-BE49-F238E27FC236}">
                <a16:creationId xmlns:a16="http://schemas.microsoft.com/office/drawing/2014/main" id="{F7BE3F3D-16B7-4180-BCB4-86352C50FD30}"/>
              </a:ext>
            </a:extLst>
          </p:cNvPr>
          <p:cNvSpPr>
            <a:spLocks noGrp="1"/>
          </p:cNvSpPr>
          <p:nvPr>
            <p:ph type="sldNum" sz="quarter" idx="12"/>
          </p:nvPr>
        </p:nvSpPr>
        <p:spPr/>
        <p:txBody>
          <a:bodyPr/>
          <a:lstStyle/>
          <a:p>
            <a:fld id="{C3F65BB1-9206-4D7F-97F9-47DCC7DC6334}" type="slidenum">
              <a:rPr lang="en-GB" smtClean="0"/>
              <a:pPr/>
              <a:t>12</a:t>
            </a:fld>
            <a:endParaRPr lang="en-GB" dirty="0"/>
          </a:p>
        </p:txBody>
      </p:sp>
    </p:spTree>
    <p:extLst>
      <p:ext uri="{BB962C8B-B14F-4D97-AF65-F5344CB8AC3E}">
        <p14:creationId xmlns:p14="http://schemas.microsoft.com/office/powerpoint/2010/main" val="1053991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1560" y="205220"/>
            <a:ext cx="7344816" cy="380247"/>
          </a:xfrm>
        </p:spPr>
        <p:txBody>
          <a:bodyPr>
            <a:noAutofit/>
          </a:bodyPr>
          <a:lstStyle/>
          <a:p>
            <a:pPr algn="ctr"/>
            <a:r>
              <a:rPr lang="en-GB" sz="4000" dirty="0">
                <a:solidFill>
                  <a:schemeClr val="tx2">
                    <a:lumMod val="20000"/>
                    <a:lumOff val="80000"/>
                  </a:schemeClr>
                </a:solidFill>
              </a:rPr>
              <a:t>Types or families of ratios</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13</a:t>
            </a:fld>
            <a:endParaRPr lang="en-GB" dirty="0"/>
          </a:p>
        </p:txBody>
      </p:sp>
      <p:sp>
        <p:nvSpPr>
          <p:cNvPr id="1061" name="Rounded Rectangle 1060"/>
          <p:cNvSpPr/>
          <p:nvPr/>
        </p:nvSpPr>
        <p:spPr>
          <a:xfrm>
            <a:off x="611560" y="99854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826162" y="970355"/>
            <a:ext cx="2732442" cy="13339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495199" y="4320988"/>
            <a:ext cx="2732442" cy="133394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841402" y="4323119"/>
            <a:ext cx="2732442" cy="1333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93720" y="2677697"/>
            <a:ext cx="2732442" cy="13339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flipV="1">
            <a:off x="3344002" y="1637329"/>
            <a:ext cx="2482160" cy="28191"/>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a:cxnSpLocks/>
            <a:stCxn id="75" idx="3"/>
          </p:cNvCxnSpPr>
          <p:nvPr/>
        </p:nvCxnSpPr>
        <p:spPr>
          <a:xfrm>
            <a:off x="3227641" y="4987962"/>
            <a:ext cx="2583281" cy="12108"/>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a:stCxn id="74" idx="2"/>
            <a:endCxn id="76" idx="0"/>
          </p:cNvCxnSpPr>
          <p:nvPr/>
        </p:nvCxnSpPr>
        <p:spPr>
          <a:xfrm>
            <a:off x="7192383" y="2304303"/>
            <a:ext cx="15240" cy="2018816"/>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cxnSpLocks/>
            <a:endCxn id="77" idx="1"/>
          </p:cNvCxnSpPr>
          <p:nvPr/>
        </p:nvCxnSpPr>
        <p:spPr>
          <a:xfrm>
            <a:off x="1896134" y="3344671"/>
            <a:ext cx="1197586"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436633"/>
            <a:ext cx="1381461" cy="0"/>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a:endCxn id="77" idx="0"/>
          </p:cNvCxnSpPr>
          <p:nvPr/>
        </p:nvCxnSpPr>
        <p:spPr>
          <a:xfrm>
            <a:off x="4459941" y="1665520"/>
            <a:ext cx="0" cy="1012177"/>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a:cxnSpLocks/>
            <a:stCxn id="77" idx="2"/>
          </p:cNvCxnSpPr>
          <p:nvPr/>
        </p:nvCxnSpPr>
        <p:spPr>
          <a:xfrm>
            <a:off x="4459941" y="4011645"/>
            <a:ext cx="15240" cy="988425"/>
          </a:xfrm>
          <a:prstGeom prst="line">
            <a:avLst/>
          </a:prstGeom>
          <a:ln w="25400">
            <a:solidFill>
              <a:srgbClr val="FF0000"/>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26A93EA-7E5F-45B0-9EB9-313D557D8F94}"/>
              </a:ext>
            </a:extLst>
          </p:cNvPr>
          <p:cNvCxnSpPr>
            <a:cxnSpLocks/>
          </p:cNvCxnSpPr>
          <p:nvPr/>
        </p:nvCxnSpPr>
        <p:spPr>
          <a:xfrm>
            <a:off x="1896134" y="2332494"/>
            <a:ext cx="15240" cy="1965276"/>
          </a:xfrm>
          <a:prstGeom prst="line">
            <a:avLst/>
          </a:prstGeom>
          <a:ln w="25400">
            <a:solidFill>
              <a:srgbClr val="FF0000"/>
            </a:solidFill>
            <a:headEnd type="stealth" w="lg" len="lg"/>
            <a:tailEnd type="triangle"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14698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423" y="105612"/>
            <a:ext cx="7540008" cy="380247"/>
          </a:xfrm>
        </p:spPr>
        <p:txBody>
          <a:bodyPr>
            <a:normAutofit fontScale="90000"/>
          </a:bodyPr>
          <a:lstStyle/>
          <a:p>
            <a:pPr algn="ctr"/>
            <a:r>
              <a:rPr lang="en-GB" sz="3200" dirty="0"/>
              <a:t>Worked example –  Northern Travel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045093"/>
              </p:ext>
            </p:extLst>
          </p:nvPr>
        </p:nvGraphicFramePr>
        <p:xfrm>
          <a:off x="325082" y="548680"/>
          <a:ext cx="8493836" cy="5344173"/>
        </p:xfrm>
        <a:graphic>
          <a:graphicData uri="http://schemas.openxmlformats.org/drawingml/2006/table">
            <a:tbl>
              <a:tblPr firstRow="1" bandRow="1">
                <a:tableStyleId>{7DF18680-E054-41AD-8BC1-D1AEF772440D}</a:tableStyleId>
              </a:tblPr>
              <a:tblGrid>
                <a:gridCol w="3569781">
                  <a:extLst>
                    <a:ext uri="{9D8B030D-6E8A-4147-A177-3AD203B41FA5}">
                      <a16:colId xmlns:a16="http://schemas.microsoft.com/office/drawing/2014/main" val="20000"/>
                    </a:ext>
                  </a:extLst>
                </a:gridCol>
                <a:gridCol w="2092777">
                  <a:extLst>
                    <a:ext uri="{9D8B030D-6E8A-4147-A177-3AD203B41FA5}">
                      <a16:colId xmlns:a16="http://schemas.microsoft.com/office/drawing/2014/main" val="20001"/>
                    </a:ext>
                  </a:extLst>
                </a:gridCol>
                <a:gridCol w="2831278">
                  <a:extLst>
                    <a:ext uri="{9D8B030D-6E8A-4147-A177-3AD203B41FA5}">
                      <a16:colId xmlns:a16="http://schemas.microsoft.com/office/drawing/2014/main" val="20002"/>
                    </a:ext>
                  </a:extLst>
                </a:gridCol>
              </a:tblGrid>
              <a:tr h="302638">
                <a:tc gridSpan="3">
                  <a:txBody>
                    <a:bodyPr/>
                    <a:lstStyle/>
                    <a:p>
                      <a:pPr algn="ctr"/>
                      <a:r>
                        <a:rPr lang="en-GB" sz="1400" dirty="0"/>
                        <a:t>Summarised Income Statement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514484">
                <a:tc>
                  <a:txBody>
                    <a:bodyPr/>
                    <a:lstStyle/>
                    <a:p>
                      <a:endParaRPr lang="en-GB" sz="1400" dirty="0"/>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302638">
                <a:tc>
                  <a:txBody>
                    <a:bodyPr/>
                    <a:lstStyle/>
                    <a:p>
                      <a:r>
                        <a:rPr lang="en-GB" sz="1400" dirty="0"/>
                        <a:t>Sales revenue ( 80% credit, 20%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300,000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250,000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02638">
                <a:tc>
                  <a:txBody>
                    <a:bodyPr/>
                    <a:lstStyle/>
                    <a:p>
                      <a:r>
                        <a:rPr lang="en-GB" sz="1400" dirty="0"/>
                        <a:t>Cost of sales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204,000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175,000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02638">
                <a:tc>
                  <a:txBody>
                    <a:bodyPr/>
                    <a:lstStyle/>
                    <a:p>
                      <a:r>
                        <a:rPr lang="en-GB" sz="1400" dirty="0"/>
                        <a:t>Gross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96,000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75,000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02638">
                <a:tc>
                  <a:txBody>
                    <a:bodyPr/>
                    <a:lstStyle/>
                    <a:p>
                      <a:r>
                        <a:rPr lang="en-GB" sz="1400" dirty="0"/>
                        <a:t>Operating costs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67,450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38,500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02638">
                <a:tc>
                  <a:txBody>
                    <a:bodyPr/>
                    <a:lstStyle/>
                    <a:p>
                      <a:r>
                        <a:rPr lang="en-GB" sz="1400" dirty="0"/>
                        <a:t>Operating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28,550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36,500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289969">
                <a:tc>
                  <a:txBody>
                    <a:bodyPr/>
                    <a:lstStyle/>
                    <a:p>
                      <a:pPr>
                        <a:lnSpc>
                          <a:spcPct val="115000"/>
                        </a:lnSpc>
                        <a:spcAft>
                          <a:spcPts val="0"/>
                        </a:spcAft>
                      </a:pPr>
                      <a:r>
                        <a:rPr lang="en-GB" sz="1400" dirty="0">
                          <a:effectLst/>
                        </a:rPr>
                        <a:t>Other income</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298506">
                <a:tc>
                  <a:txBody>
                    <a:bodyPr/>
                    <a:lstStyle/>
                    <a:p>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28996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rPr>
                        <a:t> Finance costs</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15,000 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10,000 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89969">
                <a:tc>
                  <a:txBody>
                    <a:bodyPr/>
                    <a:lstStyle/>
                    <a:p>
                      <a:pPr>
                        <a:lnSpc>
                          <a:spcPct val="115000"/>
                        </a:lnSpc>
                        <a:spcAft>
                          <a:spcPts val="0"/>
                        </a:spcAft>
                      </a:pPr>
                      <a:r>
                        <a:rPr lang="en-GB" sz="1400" dirty="0">
                          <a:effectLst/>
                        </a:rPr>
                        <a:t> Profit before taxation</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17,000 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30,000 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02638">
                <a:tc>
                  <a:txBody>
                    <a:bodyPr/>
                    <a:lstStyle/>
                    <a:p>
                      <a:r>
                        <a:rPr lang="en-GB" sz="1400" dirty="0"/>
                        <a:t>Taxation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5,000</a:t>
                      </a:r>
                      <a:endParaRPr lang="en-GB" sz="14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u="sng" dirty="0">
                          <a:effectLst/>
                        </a:rPr>
                        <a:t>6,000</a:t>
                      </a:r>
                      <a:endParaRPr lang="en-GB" sz="14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302638">
                <a:tc>
                  <a:txBody>
                    <a:bodyPr/>
                    <a:lstStyle/>
                    <a:p>
                      <a:r>
                        <a:rPr lang="en-GB" sz="1400" dirty="0"/>
                        <a:t>Profit</a:t>
                      </a:r>
                      <a:r>
                        <a:rPr lang="en-GB" sz="1400" baseline="0" dirty="0"/>
                        <a:t> for year</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12,000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24,000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302638">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302638">
                <a:tc>
                  <a:txBody>
                    <a:bodyPr/>
                    <a:lstStyle/>
                    <a:p>
                      <a:r>
                        <a:rPr lang="en-GB" sz="1400" dirty="0"/>
                        <a:t>Other information: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02638">
                <a:tc>
                  <a:txBody>
                    <a:bodyPr/>
                    <a:lstStyle/>
                    <a:p>
                      <a:r>
                        <a:rPr lang="en-GB" sz="1400" dirty="0"/>
                        <a:t>Average share price</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162</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144</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302638">
                <a:tc>
                  <a:txBody>
                    <a:bodyPr/>
                    <a:lstStyle/>
                    <a:p>
                      <a:r>
                        <a:rPr lang="en-GB" sz="1400" dirty="0"/>
                        <a:t>Dividends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12,000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14</a:t>
            </a:fld>
            <a:endParaRPr lang="en-GB" dirty="0"/>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84C7B27A-CA25-4ABA-8120-FD40409C8F00}"/>
                  </a:ext>
                </a:extLst>
              </p14:cNvPr>
              <p14:cNvContentPartPr/>
              <p14:nvPr/>
            </p14:nvContentPartPr>
            <p14:xfrm>
              <a:off x="6594660" y="-423180"/>
              <a:ext cx="5040" cy="360"/>
            </p14:xfrm>
          </p:contentPart>
        </mc:Choice>
        <mc:Fallback xmlns="">
          <p:pic>
            <p:nvPicPr>
              <p:cNvPr id="5" name="Ink 4">
                <a:extLst>
                  <a:ext uri="{FF2B5EF4-FFF2-40B4-BE49-F238E27FC236}">
                    <a16:creationId xmlns:a16="http://schemas.microsoft.com/office/drawing/2014/main" id="{84C7B27A-CA25-4ABA-8120-FD40409C8F00}"/>
                  </a:ext>
                </a:extLst>
              </p:cNvPr>
              <p:cNvPicPr/>
              <p:nvPr/>
            </p:nvPicPr>
            <p:blipFill>
              <a:blip r:embed="rId4"/>
              <a:stretch>
                <a:fillRect/>
              </a:stretch>
            </p:blipFill>
            <p:spPr>
              <a:xfrm>
                <a:off x="6576660" y="-441180"/>
                <a:ext cx="4068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B591ECBF-7A34-41C2-90DB-2FC5B61DC72A}"/>
                  </a:ext>
                </a:extLst>
              </p14:cNvPr>
              <p14:cNvContentPartPr/>
              <p14:nvPr/>
            </p14:nvContentPartPr>
            <p14:xfrm>
              <a:off x="5223060" y="-309060"/>
              <a:ext cx="360" cy="360"/>
            </p14:xfrm>
          </p:contentPart>
        </mc:Choice>
        <mc:Fallback xmlns="">
          <p:pic>
            <p:nvPicPr>
              <p:cNvPr id="6" name="Ink 5">
                <a:extLst>
                  <a:ext uri="{FF2B5EF4-FFF2-40B4-BE49-F238E27FC236}">
                    <a16:creationId xmlns:a16="http://schemas.microsoft.com/office/drawing/2014/main" id="{B591ECBF-7A34-41C2-90DB-2FC5B61DC72A}"/>
                  </a:ext>
                </a:extLst>
              </p:cNvPr>
              <p:cNvPicPr/>
              <p:nvPr/>
            </p:nvPicPr>
            <p:blipFill>
              <a:blip r:embed="rId6"/>
              <a:stretch>
                <a:fillRect/>
              </a:stretch>
            </p:blipFill>
            <p:spPr>
              <a:xfrm>
                <a:off x="5205060" y="-32706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1A61A841-79EE-4EAD-A032-1777FEC202E5}"/>
                  </a:ext>
                </a:extLst>
              </p14:cNvPr>
              <p14:cNvContentPartPr/>
              <p14:nvPr/>
            </p14:nvContentPartPr>
            <p14:xfrm>
              <a:off x="7634700" y="-651780"/>
              <a:ext cx="360" cy="360"/>
            </p14:xfrm>
          </p:contentPart>
        </mc:Choice>
        <mc:Fallback xmlns="">
          <p:pic>
            <p:nvPicPr>
              <p:cNvPr id="7" name="Ink 6">
                <a:extLst>
                  <a:ext uri="{FF2B5EF4-FFF2-40B4-BE49-F238E27FC236}">
                    <a16:creationId xmlns:a16="http://schemas.microsoft.com/office/drawing/2014/main" id="{1A61A841-79EE-4EAD-A032-1777FEC202E5}"/>
                  </a:ext>
                </a:extLst>
              </p:cNvPr>
              <p:cNvPicPr/>
              <p:nvPr/>
            </p:nvPicPr>
            <p:blipFill>
              <a:blip r:embed="rId6"/>
              <a:stretch>
                <a:fillRect/>
              </a:stretch>
            </p:blipFill>
            <p:spPr>
              <a:xfrm>
                <a:off x="7616700" y="-669780"/>
                <a:ext cx="36000" cy="36000"/>
              </a:xfrm>
              <a:prstGeom prst="rect">
                <a:avLst/>
              </a:prstGeom>
            </p:spPr>
          </p:pic>
        </mc:Fallback>
      </mc:AlternateContent>
    </p:spTree>
    <p:custDataLst>
      <p:tags r:id="rId1"/>
    </p:custDataLst>
    <p:extLst>
      <p:ext uri="{BB962C8B-B14F-4D97-AF65-F5344CB8AC3E}">
        <p14:creationId xmlns:p14="http://schemas.microsoft.com/office/powerpoint/2010/main" val="3903743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AA13-3FC8-49DB-B6D1-E1DD204F7FDF}"/>
              </a:ext>
            </a:extLst>
          </p:cNvPr>
          <p:cNvSpPr>
            <a:spLocks noGrp="1"/>
          </p:cNvSpPr>
          <p:nvPr>
            <p:ph type="title"/>
          </p:nvPr>
        </p:nvSpPr>
        <p:spPr>
          <a:xfrm>
            <a:off x="0" y="-171400"/>
            <a:ext cx="9144000" cy="767147"/>
          </a:xfrm>
        </p:spPr>
        <p:txBody>
          <a:bodyPr>
            <a:normAutofit/>
          </a:bodyPr>
          <a:lstStyle/>
          <a:p>
            <a:r>
              <a:rPr lang="en-GB" sz="3400" dirty="0"/>
              <a:t>Worked example –  Northern Travel 2</a:t>
            </a:r>
          </a:p>
        </p:txBody>
      </p:sp>
      <p:graphicFrame>
        <p:nvGraphicFramePr>
          <p:cNvPr id="4" name="Content Placeholder 3">
            <a:extLst>
              <a:ext uri="{FF2B5EF4-FFF2-40B4-BE49-F238E27FC236}">
                <a16:creationId xmlns:a16="http://schemas.microsoft.com/office/drawing/2014/main" id="{84E8C281-DD96-4395-A0A2-496D974F36DF}"/>
              </a:ext>
            </a:extLst>
          </p:cNvPr>
          <p:cNvGraphicFramePr>
            <a:graphicFrameLocks noGrp="1"/>
          </p:cNvGraphicFramePr>
          <p:nvPr>
            <p:ph idx="1"/>
            <p:extLst>
              <p:ext uri="{D42A27DB-BD31-4B8C-83A1-F6EECF244321}">
                <p14:modId xmlns:p14="http://schemas.microsoft.com/office/powerpoint/2010/main" val="1036777975"/>
              </p:ext>
            </p:extLst>
          </p:nvPr>
        </p:nvGraphicFramePr>
        <p:xfrm>
          <a:off x="248194" y="692696"/>
          <a:ext cx="8647611" cy="5032588"/>
        </p:xfrm>
        <a:graphic>
          <a:graphicData uri="http://schemas.openxmlformats.org/drawingml/2006/table">
            <a:tbl>
              <a:tblPr firstRow="1" bandRow="1">
                <a:tableStyleId>{7DF18680-E054-41AD-8BC1-D1AEF772440D}</a:tableStyleId>
              </a:tblPr>
              <a:tblGrid>
                <a:gridCol w="2394347">
                  <a:extLst>
                    <a:ext uri="{9D8B030D-6E8A-4147-A177-3AD203B41FA5}">
                      <a16:colId xmlns:a16="http://schemas.microsoft.com/office/drawing/2014/main" val="187367167"/>
                    </a:ext>
                  </a:extLst>
                </a:gridCol>
                <a:gridCol w="941426">
                  <a:extLst>
                    <a:ext uri="{9D8B030D-6E8A-4147-A177-3AD203B41FA5}">
                      <a16:colId xmlns:a16="http://schemas.microsoft.com/office/drawing/2014/main" val="486046046"/>
                    </a:ext>
                  </a:extLst>
                </a:gridCol>
                <a:gridCol w="1006674">
                  <a:extLst>
                    <a:ext uri="{9D8B030D-6E8A-4147-A177-3AD203B41FA5}">
                      <a16:colId xmlns:a16="http://schemas.microsoft.com/office/drawing/2014/main" val="723788549"/>
                    </a:ext>
                  </a:extLst>
                </a:gridCol>
                <a:gridCol w="2440871">
                  <a:extLst>
                    <a:ext uri="{9D8B030D-6E8A-4147-A177-3AD203B41FA5}">
                      <a16:colId xmlns:a16="http://schemas.microsoft.com/office/drawing/2014/main" val="3719936170"/>
                    </a:ext>
                  </a:extLst>
                </a:gridCol>
                <a:gridCol w="970636">
                  <a:extLst>
                    <a:ext uri="{9D8B030D-6E8A-4147-A177-3AD203B41FA5}">
                      <a16:colId xmlns:a16="http://schemas.microsoft.com/office/drawing/2014/main" val="2317577860"/>
                    </a:ext>
                  </a:extLst>
                </a:gridCol>
                <a:gridCol w="893657">
                  <a:extLst>
                    <a:ext uri="{9D8B030D-6E8A-4147-A177-3AD203B41FA5}">
                      <a16:colId xmlns:a16="http://schemas.microsoft.com/office/drawing/2014/main" val="521474229"/>
                    </a:ext>
                  </a:extLst>
                </a:gridCol>
              </a:tblGrid>
              <a:tr h="379818">
                <a:tc gridSpan="6">
                  <a:txBody>
                    <a:bodyPr/>
                    <a:lstStyle/>
                    <a:p>
                      <a:pPr algn="ctr"/>
                      <a:r>
                        <a:rPr lang="en-GB"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05648460"/>
                  </a:ext>
                </a:extLst>
              </a:tr>
              <a:tr h="53807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2022</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2021</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3412620"/>
                  </a:ext>
                </a:extLst>
              </a:tr>
              <a:tr h="316515">
                <a:tc>
                  <a:txBody>
                    <a:bodyPr/>
                    <a:lstStyle/>
                    <a:p>
                      <a:r>
                        <a:rPr lang="en-GB" sz="1400" dirty="0"/>
                        <a:t>Non-current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612,727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528,500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Non-current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08518657"/>
                  </a:ext>
                </a:extLst>
              </a:tr>
              <a:tr h="316515">
                <a:tc>
                  <a:txBody>
                    <a:bodyPr/>
                    <a:lstStyle/>
                    <a:p>
                      <a:r>
                        <a:rPr lang="en-GB" sz="1400" dirty="0"/>
                        <a:t>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Bank loan</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100,000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80,000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6161403"/>
                  </a:ext>
                </a:extLst>
              </a:tr>
              <a:tr h="316515">
                <a:tc>
                  <a:txBody>
                    <a:bodyPr/>
                    <a:lstStyle/>
                    <a:p>
                      <a:r>
                        <a:rPr lang="en-GB" sz="1400" dirty="0"/>
                        <a:t>Inventories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18,000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10% Debentures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20,000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51643880"/>
                  </a:ext>
                </a:extLst>
              </a:tr>
              <a:tr h="316515">
                <a:tc>
                  <a:txBody>
                    <a:bodyPr/>
                    <a:lstStyle/>
                    <a:p>
                      <a:r>
                        <a:rPr lang="en-GB" sz="1400" dirty="0"/>
                        <a:t>Trade and other receivables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20,000</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81692781"/>
                  </a:ext>
                </a:extLst>
              </a:tr>
              <a:tr h="316515">
                <a:tc>
                  <a:txBody>
                    <a:bodyPr/>
                    <a:lstStyle/>
                    <a:p>
                      <a:r>
                        <a:rPr lang="en-GB" sz="1400" dirty="0"/>
                        <a:t>Bank and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27,000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Total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131,500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50745403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65,000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Net assets</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4216471"/>
                  </a:ext>
                </a:extLst>
              </a:tr>
              <a:tr h="3165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Total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672,727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593,500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Capital and Reserves: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3964499"/>
                  </a:ext>
                </a:extLst>
              </a:tr>
              <a:tr h="316515">
                <a:tc>
                  <a:txBody>
                    <a:bodyPr/>
                    <a:lstStyle/>
                    <a:p>
                      <a:r>
                        <a:rPr lang="en-GB" sz="1400" dirty="0"/>
                        <a:t>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Issued share capital - </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95000700"/>
                  </a:ext>
                </a:extLst>
              </a:tr>
              <a:tr h="316515">
                <a:tc>
                  <a:txBody>
                    <a:bodyPr/>
                    <a:lstStyle/>
                    <a:p>
                      <a:r>
                        <a:rPr lang="en-GB" sz="1400" dirty="0"/>
                        <a:t>Trade and other payables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31,500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300,000 50p ordinary shares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64010519"/>
                  </a:ext>
                </a:extLst>
              </a:tr>
              <a:tr h="316515">
                <a:tc>
                  <a:txBody>
                    <a:bodyPr/>
                    <a:lstStyle/>
                    <a:p>
                      <a:r>
                        <a:rPr lang="en-GB" sz="1400" dirty="0"/>
                        <a:t>Bank overdraft</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none" dirty="0"/>
                        <a:t>0</a:t>
                      </a:r>
                      <a:endParaRPr lang="en-GB" sz="1400" u="none"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Share premium</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4816160"/>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31,500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Revaluation reserve</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8,727</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3920456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Accumulated profits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209,000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197,000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6337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Total equity</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76312658"/>
                  </a:ext>
                </a:extLst>
              </a:tr>
            </a:tbl>
          </a:graphicData>
        </a:graphic>
      </p:graphicFrame>
      <p:sp>
        <p:nvSpPr>
          <p:cNvPr id="3" name="Slide Number Placeholder 2">
            <a:extLst>
              <a:ext uri="{FF2B5EF4-FFF2-40B4-BE49-F238E27FC236}">
                <a16:creationId xmlns:a16="http://schemas.microsoft.com/office/drawing/2014/main" id="{3635C421-2CEE-49D0-9D84-4BB22077A770}"/>
              </a:ext>
            </a:extLst>
          </p:cNvPr>
          <p:cNvSpPr>
            <a:spLocks noGrp="1"/>
          </p:cNvSpPr>
          <p:nvPr>
            <p:ph type="sldNum" sz="quarter" idx="12"/>
          </p:nvPr>
        </p:nvSpPr>
        <p:spPr/>
        <p:txBody>
          <a:bodyPr/>
          <a:lstStyle/>
          <a:p>
            <a:fld id="{63A33278-8D2C-46E9-9145-8061F8ED03C5}" type="slidenum">
              <a:rPr lang="en-GB" smtClean="0"/>
              <a:t>15</a:t>
            </a:fld>
            <a:endParaRPr lang="en-GB" dirty="0"/>
          </a:p>
        </p:txBody>
      </p:sp>
    </p:spTree>
    <p:custDataLst>
      <p:tags r:id="rId1"/>
    </p:custDataLst>
    <p:extLst>
      <p:ext uri="{BB962C8B-B14F-4D97-AF65-F5344CB8AC3E}">
        <p14:creationId xmlns:p14="http://schemas.microsoft.com/office/powerpoint/2010/main" val="18124419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16</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3335312767"/>
              </p:ext>
            </p:extLst>
          </p:nvPr>
        </p:nvGraphicFramePr>
        <p:xfrm>
          <a:off x="107504" y="141373"/>
          <a:ext cx="3672408" cy="4949953"/>
        </p:xfrm>
        <a:graphic>
          <a:graphicData uri="http://schemas.openxmlformats.org/drawingml/2006/table">
            <a:tbl>
              <a:tblPr firstRow="1" bandRow="1">
                <a:tableStyleId>{7DF18680-E054-41AD-8BC1-D1AEF772440D}</a:tableStyleId>
              </a:tblPr>
              <a:tblGrid>
                <a:gridCol w="1543436">
                  <a:extLst>
                    <a:ext uri="{9D8B030D-6E8A-4147-A177-3AD203B41FA5}">
                      <a16:colId xmlns:a16="http://schemas.microsoft.com/office/drawing/2014/main" val="20000"/>
                    </a:ext>
                  </a:extLst>
                </a:gridCol>
                <a:gridCol w="1064486">
                  <a:extLst>
                    <a:ext uri="{9D8B030D-6E8A-4147-A177-3AD203B41FA5}">
                      <a16:colId xmlns:a16="http://schemas.microsoft.com/office/drawing/2014/main" val="20001"/>
                    </a:ext>
                  </a:extLst>
                </a:gridCol>
                <a:gridCol w="1064486">
                  <a:extLst>
                    <a:ext uri="{9D8B030D-6E8A-4147-A177-3AD203B41FA5}">
                      <a16:colId xmlns:a16="http://schemas.microsoft.com/office/drawing/2014/main" val="20002"/>
                    </a:ext>
                  </a:extLst>
                </a:gridCol>
              </a:tblGrid>
              <a:tr h="256589">
                <a:tc gridSpan="3">
                  <a:txBody>
                    <a:bodyPr/>
                    <a:lstStyle/>
                    <a:p>
                      <a:pPr algn="ctr"/>
                      <a:r>
                        <a:rPr lang="en-GB" sz="1200" dirty="0"/>
                        <a:t>Summarised Income Statement</a:t>
                      </a:r>
                    </a:p>
                    <a:p>
                      <a:pPr algn="ctr"/>
                      <a:endParaRPr lang="en-GB" sz="10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19475">
                <a:tc>
                  <a:txBody>
                    <a:bodyPr/>
                    <a:lstStyle/>
                    <a:p>
                      <a:endParaRPr lang="en-GB" sz="900" dirty="0"/>
                    </a:p>
                  </a:txBody>
                  <a:tcPr/>
                </a:tc>
                <a:tc>
                  <a:txBody>
                    <a:bodyPr/>
                    <a:lstStyle/>
                    <a:p>
                      <a:pPr algn="ctr"/>
                      <a:r>
                        <a:rPr lang="en-GB" sz="900" dirty="0"/>
                        <a:t>2022 (£000s)</a:t>
                      </a:r>
                    </a:p>
                  </a:txBody>
                  <a:tcPr/>
                </a:tc>
                <a:tc>
                  <a:txBody>
                    <a:bodyPr/>
                    <a:lstStyle/>
                    <a:p>
                      <a:pPr algn="ctr"/>
                      <a:r>
                        <a:rPr lang="en-GB" sz="900" dirty="0"/>
                        <a:t>2021£000s)</a:t>
                      </a:r>
                    </a:p>
                  </a:txBody>
                  <a:tcPr/>
                </a:tc>
                <a:extLst>
                  <a:ext uri="{0D108BD9-81ED-4DB2-BD59-A6C34878D82A}">
                    <a16:rowId xmlns:a16="http://schemas.microsoft.com/office/drawing/2014/main" val="10001"/>
                  </a:ext>
                </a:extLst>
              </a:tr>
              <a:tr h="545123">
                <a:tc>
                  <a:txBody>
                    <a:bodyPr/>
                    <a:lstStyle/>
                    <a:p>
                      <a:r>
                        <a:rPr lang="en-GB" sz="900" dirty="0"/>
                        <a:t>Sales revenue ( 80% credit, 20%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300,000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250,000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56589">
                <a:tc>
                  <a:txBody>
                    <a:bodyPr/>
                    <a:lstStyle/>
                    <a:p>
                      <a:r>
                        <a:rPr lang="en-GB" sz="900" dirty="0"/>
                        <a:t>Cost of sales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204,000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175,000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256589">
                <a:tc>
                  <a:txBody>
                    <a:bodyPr/>
                    <a:lstStyle/>
                    <a:p>
                      <a:r>
                        <a:rPr lang="en-GB" sz="900" dirty="0"/>
                        <a:t>Gross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96,000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75,000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256589">
                <a:tc>
                  <a:txBody>
                    <a:bodyPr/>
                    <a:lstStyle/>
                    <a:p>
                      <a:r>
                        <a:rPr lang="en-GB" sz="900" dirty="0"/>
                        <a:t>Operating costs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67,450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38,500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256589">
                <a:tc>
                  <a:txBody>
                    <a:bodyPr/>
                    <a:lstStyle/>
                    <a:p>
                      <a:r>
                        <a:rPr lang="en-GB" sz="900" dirty="0"/>
                        <a:t>Operating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28,550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36,500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189822">
                <a:tc>
                  <a:txBody>
                    <a:bodyPr/>
                    <a:lstStyle/>
                    <a:p>
                      <a:pPr>
                        <a:lnSpc>
                          <a:spcPct val="115000"/>
                        </a:lnSpc>
                        <a:spcAft>
                          <a:spcPts val="0"/>
                        </a:spcAft>
                      </a:pPr>
                      <a:r>
                        <a:rPr lang="en-GB" sz="900" dirty="0">
                          <a:effectLst/>
                        </a:rPr>
                        <a:t>Other income</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179613">
                <a:tc>
                  <a:txBody>
                    <a:bodyPr/>
                    <a:lstStyle/>
                    <a:p>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189822">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900" dirty="0">
                          <a:effectLst/>
                        </a:rPr>
                        <a:t> Finance costs</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15,000 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10,000 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96377">
                <a:tc>
                  <a:txBody>
                    <a:bodyPr/>
                    <a:lstStyle/>
                    <a:p>
                      <a:pPr>
                        <a:lnSpc>
                          <a:spcPct val="115000"/>
                        </a:lnSpc>
                        <a:spcAft>
                          <a:spcPts val="0"/>
                        </a:spcAft>
                      </a:pPr>
                      <a:r>
                        <a:rPr lang="en-GB" sz="900" dirty="0">
                          <a:effectLst/>
                        </a:rPr>
                        <a:t> Profit before taxation</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17,000 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30,000 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56589">
                <a:tc>
                  <a:txBody>
                    <a:bodyPr/>
                    <a:lstStyle/>
                    <a:p>
                      <a:r>
                        <a:rPr lang="en-GB" sz="900" dirty="0"/>
                        <a:t>Taxation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5,000</a:t>
                      </a:r>
                      <a:endParaRPr lang="en-GB" sz="9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900" u="sng" dirty="0">
                          <a:effectLst/>
                        </a:rPr>
                        <a:t>6,000</a:t>
                      </a:r>
                      <a:endParaRPr lang="en-GB" sz="9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56589">
                <a:tc>
                  <a:txBody>
                    <a:bodyPr/>
                    <a:lstStyle/>
                    <a:p>
                      <a:r>
                        <a:rPr lang="en-GB" sz="900" dirty="0"/>
                        <a:t>Profit</a:t>
                      </a:r>
                      <a:r>
                        <a:rPr lang="en-GB" sz="900" baseline="0" dirty="0"/>
                        <a:t> for year</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12,000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24,000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25658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256589">
                <a:tc>
                  <a:txBody>
                    <a:bodyPr/>
                    <a:lstStyle/>
                    <a:p>
                      <a:r>
                        <a:rPr lang="en-GB" sz="900" dirty="0"/>
                        <a:t>Other information: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93700">
                <a:tc>
                  <a:txBody>
                    <a:bodyPr/>
                    <a:lstStyle/>
                    <a:p>
                      <a:r>
                        <a:rPr lang="en-GB" sz="900" dirty="0"/>
                        <a:t>Average share price</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162</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144</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256589">
                <a:tc>
                  <a:txBody>
                    <a:bodyPr/>
                    <a:lstStyle/>
                    <a:p>
                      <a:r>
                        <a:rPr lang="en-GB" sz="900" dirty="0"/>
                        <a:t>Dividends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12,000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graphicFrame>
        <p:nvGraphicFramePr>
          <p:cNvPr id="5" name="Table 4">
            <a:extLst>
              <a:ext uri="{FF2B5EF4-FFF2-40B4-BE49-F238E27FC236}">
                <a16:creationId xmlns:a16="http://schemas.microsoft.com/office/drawing/2014/main" id="{94C789FE-E9A7-4836-AE67-BCE5A241F6F7}"/>
              </a:ext>
            </a:extLst>
          </p:cNvPr>
          <p:cNvGraphicFramePr>
            <a:graphicFrameLocks noGrp="1"/>
          </p:cNvGraphicFramePr>
          <p:nvPr>
            <p:extLst>
              <p:ext uri="{D42A27DB-BD31-4B8C-83A1-F6EECF244321}">
                <p14:modId xmlns:p14="http://schemas.microsoft.com/office/powerpoint/2010/main" val="1382141068"/>
              </p:ext>
            </p:extLst>
          </p:nvPr>
        </p:nvGraphicFramePr>
        <p:xfrm>
          <a:off x="3923928" y="136525"/>
          <a:ext cx="4968553" cy="5525120"/>
        </p:xfrm>
        <a:graphic>
          <a:graphicData uri="http://schemas.openxmlformats.org/drawingml/2006/table">
            <a:tbl>
              <a:tblPr firstRow="1" bandRow="1">
                <a:tableStyleId>{7DF18680-E054-41AD-8BC1-D1AEF772440D}</a:tableStyleId>
              </a:tblPr>
              <a:tblGrid>
                <a:gridCol w="1242138">
                  <a:extLst>
                    <a:ext uri="{9D8B030D-6E8A-4147-A177-3AD203B41FA5}">
                      <a16:colId xmlns:a16="http://schemas.microsoft.com/office/drawing/2014/main" val="2751562107"/>
                    </a:ext>
                  </a:extLst>
                </a:gridCol>
                <a:gridCol w="674456">
                  <a:extLst>
                    <a:ext uri="{9D8B030D-6E8A-4147-A177-3AD203B41FA5}">
                      <a16:colId xmlns:a16="http://schemas.microsoft.com/office/drawing/2014/main" val="2359951726"/>
                    </a:ext>
                  </a:extLst>
                </a:gridCol>
                <a:gridCol w="728804">
                  <a:extLst>
                    <a:ext uri="{9D8B030D-6E8A-4147-A177-3AD203B41FA5}">
                      <a16:colId xmlns:a16="http://schemas.microsoft.com/office/drawing/2014/main" val="3897176053"/>
                    </a:ext>
                  </a:extLst>
                </a:gridCol>
                <a:gridCol w="861816">
                  <a:extLst>
                    <a:ext uri="{9D8B030D-6E8A-4147-A177-3AD203B41FA5}">
                      <a16:colId xmlns:a16="http://schemas.microsoft.com/office/drawing/2014/main" val="92323180"/>
                    </a:ext>
                  </a:extLst>
                </a:gridCol>
                <a:gridCol w="711123">
                  <a:extLst>
                    <a:ext uri="{9D8B030D-6E8A-4147-A177-3AD203B41FA5}">
                      <a16:colId xmlns:a16="http://schemas.microsoft.com/office/drawing/2014/main" val="206685154"/>
                    </a:ext>
                  </a:extLst>
                </a:gridCol>
                <a:gridCol w="750216">
                  <a:extLst>
                    <a:ext uri="{9D8B030D-6E8A-4147-A177-3AD203B41FA5}">
                      <a16:colId xmlns:a16="http://schemas.microsoft.com/office/drawing/2014/main" val="3167688021"/>
                    </a:ext>
                  </a:extLst>
                </a:gridCol>
              </a:tblGrid>
              <a:tr h="380870">
                <a:tc gridSpan="6">
                  <a:txBody>
                    <a:bodyPr/>
                    <a:lstStyle/>
                    <a:p>
                      <a:pPr algn="ctr"/>
                      <a:r>
                        <a:rPr lang="en-GB" sz="1200"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4222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2022</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2021</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20323731"/>
                  </a:ext>
                </a:extLst>
              </a:tr>
              <a:tr h="356616">
                <a:tc>
                  <a:txBody>
                    <a:bodyPr/>
                    <a:lstStyle/>
                    <a:p>
                      <a:r>
                        <a:rPr lang="en-GB" sz="900" dirty="0"/>
                        <a:t>Non-current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612,727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528,500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Non-current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01445076"/>
                  </a:ext>
                </a:extLst>
              </a:tr>
              <a:tr h="279792">
                <a:tc>
                  <a:txBody>
                    <a:bodyPr/>
                    <a:lstStyle/>
                    <a:p>
                      <a:r>
                        <a:rPr lang="en-GB" sz="900" dirty="0"/>
                        <a:t>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Bank loan</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100,000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80,000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8007375"/>
                  </a:ext>
                </a:extLst>
              </a:tr>
              <a:tr h="356616">
                <a:tc>
                  <a:txBody>
                    <a:bodyPr/>
                    <a:lstStyle/>
                    <a:p>
                      <a:r>
                        <a:rPr lang="en-GB" sz="900" dirty="0"/>
                        <a:t>Inventories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18,000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10% Debentures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20,000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89133511"/>
                  </a:ext>
                </a:extLst>
              </a:tr>
              <a:tr h="356616">
                <a:tc>
                  <a:txBody>
                    <a:bodyPr/>
                    <a:lstStyle/>
                    <a:p>
                      <a:r>
                        <a:rPr lang="en-GB" sz="900" dirty="0"/>
                        <a:t>Trade and other receivables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20,000</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88810741"/>
                  </a:ext>
                </a:extLst>
              </a:tr>
              <a:tr h="356616">
                <a:tc>
                  <a:txBody>
                    <a:bodyPr/>
                    <a:lstStyle/>
                    <a:p>
                      <a:r>
                        <a:rPr lang="en-GB" sz="900" dirty="0"/>
                        <a:t>Bank and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27,000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Total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131,500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23895350"/>
                  </a:ext>
                </a:extLst>
              </a:tr>
              <a:tr h="282472">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65,000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Net assets</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708405855"/>
                  </a:ext>
                </a:extLst>
              </a:tr>
              <a:tr h="3566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Total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672,727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593,500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Capital and Reserves: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61117248"/>
                  </a:ext>
                </a:extLst>
              </a:tr>
              <a:tr h="356616">
                <a:tc>
                  <a:txBody>
                    <a:bodyPr/>
                    <a:lstStyle/>
                    <a:p>
                      <a:r>
                        <a:rPr lang="en-GB" sz="900" dirty="0"/>
                        <a:t>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Issued share capital - </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88233160"/>
                  </a:ext>
                </a:extLst>
              </a:tr>
              <a:tr h="490348">
                <a:tc>
                  <a:txBody>
                    <a:bodyPr/>
                    <a:lstStyle/>
                    <a:p>
                      <a:r>
                        <a:rPr lang="en-GB" sz="900" dirty="0"/>
                        <a:t>Trade and other payables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31,500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300,000 50p ordinary shares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65742085"/>
                  </a:ext>
                </a:extLst>
              </a:tr>
              <a:tr h="356616">
                <a:tc>
                  <a:txBody>
                    <a:bodyPr/>
                    <a:lstStyle/>
                    <a:p>
                      <a:r>
                        <a:rPr lang="en-GB" sz="900" dirty="0"/>
                        <a:t>Bank overdraft</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none" dirty="0"/>
                        <a:t>0</a:t>
                      </a:r>
                      <a:endParaRPr lang="en-GB" sz="900" u="none"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Share premium</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16606817"/>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31,500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Revaluation reserve</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8,727</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27663741"/>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Accumulated profits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209,000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197,000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8585895"/>
                  </a:ext>
                </a:extLst>
              </a:tr>
              <a:tr h="34499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Total equity</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54464277"/>
                  </a:ext>
                </a:extLst>
              </a:tr>
            </a:tbl>
          </a:graphicData>
        </a:graphic>
      </p:graphicFrame>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F12020C4-3CBB-4957-9B2F-F7E1AB8516BD}"/>
                  </a:ext>
                </a:extLst>
              </p14:cNvPr>
              <p14:cNvContentPartPr/>
              <p14:nvPr/>
            </p14:nvContentPartPr>
            <p14:xfrm>
              <a:off x="3177385" y="99385"/>
              <a:ext cx="360" cy="360"/>
            </p14:xfrm>
          </p:contentPart>
        </mc:Choice>
        <mc:Fallback xmlns="">
          <p:pic>
            <p:nvPicPr>
              <p:cNvPr id="6" name="Ink 5">
                <a:extLst>
                  <a:ext uri="{FF2B5EF4-FFF2-40B4-BE49-F238E27FC236}">
                    <a16:creationId xmlns:a16="http://schemas.microsoft.com/office/drawing/2014/main" id="{F12020C4-3CBB-4957-9B2F-F7E1AB8516BD}"/>
                  </a:ext>
                </a:extLst>
              </p:cNvPr>
              <p:cNvPicPr/>
              <p:nvPr/>
            </p:nvPicPr>
            <p:blipFill>
              <a:blip r:embed="rId5"/>
              <a:stretch>
                <a:fillRect/>
              </a:stretch>
            </p:blipFill>
            <p:spPr>
              <a:xfrm>
                <a:off x="3159385" y="8138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09C83E03-F181-462B-924B-9CA83094973E}"/>
                  </a:ext>
                </a:extLst>
              </p14:cNvPr>
              <p14:cNvContentPartPr/>
              <p14:nvPr/>
            </p14:nvContentPartPr>
            <p14:xfrm>
              <a:off x="9200700" y="-435060"/>
              <a:ext cx="740520" cy="46800"/>
            </p14:xfrm>
          </p:contentPart>
        </mc:Choice>
        <mc:Fallback xmlns="">
          <p:pic>
            <p:nvPicPr>
              <p:cNvPr id="2" name="Ink 1">
                <a:extLst>
                  <a:ext uri="{FF2B5EF4-FFF2-40B4-BE49-F238E27FC236}">
                    <a16:creationId xmlns:a16="http://schemas.microsoft.com/office/drawing/2014/main" id="{09C83E03-F181-462B-924B-9CA83094973E}"/>
                  </a:ext>
                </a:extLst>
              </p:cNvPr>
              <p:cNvPicPr/>
              <p:nvPr/>
            </p:nvPicPr>
            <p:blipFill>
              <a:blip r:embed="rId7"/>
              <a:stretch>
                <a:fillRect/>
              </a:stretch>
            </p:blipFill>
            <p:spPr>
              <a:xfrm>
                <a:off x="9182691" y="-453200"/>
                <a:ext cx="776177" cy="82716"/>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64F0EDD7-E12F-4D37-A16C-CD49D2FDA36D}"/>
                  </a:ext>
                </a:extLst>
              </p14:cNvPr>
              <p14:cNvContentPartPr/>
              <p14:nvPr/>
            </p14:nvContentPartPr>
            <p14:xfrm>
              <a:off x="5828940" y="-480420"/>
              <a:ext cx="360" cy="360"/>
            </p14:xfrm>
          </p:contentPart>
        </mc:Choice>
        <mc:Fallback xmlns="">
          <p:pic>
            <p:nvPicPr>
              <p:cNvPr id="7" name="Ink 6">
                <a:extLst>
                  <a:ext uri="{FF2B5EF4-FFF2-40B4-BE49-F238E27FC236}">
                    <a16:creationId xmlns:a16="http://schemas.microsoft.com/office/drawing/2014/main" id="{64F0EDD7-E12F-4D37-A16C-CD49D2FDA36D}"/>
                  </a:ext>
                </a:extLst>
              </p:cNvPr>
              <p:cNvPicPr/>
              <p:nvPr/>
            </p:nvPicPr>
            <p:blipFill>
              <a:blip r:embed="rId9"/>
              <a:stretch>
                <a:fillRect/>
              </a:stretch>
            </p:blipFill>
            <p:spPr>
              <a:xfrm>
                <a:off x="5810940" y="-49842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FA78BFB8-5A69-4D56-9CD5-317B9FA97291}"/>
                  </a:ext>
                </a:extLst>
              </p14:cNvPr>
              <p14:cNvContentPartPr/>
              <p14:nvPr/>
            </p14:nvContentPartPr>
            <p14:xfrm>
              <a:off x="6217380" y="-388980"/>
              <a:ext cx="360" cy="360"/>
            </p14:xfrm>
          </p:contentPart>
        </mc:Choice>
        <mc:Fallback xmlns="">
          <p:pic>
            <p:nvPicPr>
              <p:cNvPr id="8" name="Ink 7">
                <a:extLst>
                  <a:ext uri="{FF2B5EF4-FFF2-40B4-BE49-F238E27FC236}">
                    <a16:creationId xmlns:a16="http://schemas.microsoft.com/office/drawing/2014/main" id="{FA78BFB8-5A69-4D56-9CD5-317B9FA97291}"/>
                  </a:ext>
                </a:extLst>
              </p:cNvPr>
              <p:cNvPicPr/>
              <p:nvPr/>
            </p:nvPicPr>
            <p:blipFill>
              <a:blip r:embed="rId9"/>
              <a:stretch>
                <a:fillRect/>
              </a:stretch>
            </p:blipFill>
            <p:spPr>
              <a:xfrm>
                <a:off x="6199380" y="-40698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8" name="Ink 17">
                <a:extLst>
                  <a:ext uri="{FF2B5EF4-FFF2-40B4-BE49-F238E27FC236}">
                    <a16:creationId xmlns:a16="http://schemas.microsoft.com/office/drawing/2014/main" id="{891BF859-CBA2-412C-8098-7D91814239E2}"/>
                  </a:ext>
                </a:extLst>
              </p14:cNvPr>
              <p14:cNvContentPartPr/>
              <p14:nvPr/>
            </p14:nvContentPartPr>
            <p14:xfrm>
              <a:off x="9342802" y="62743"/>
              <a:ext cx="360" cy="360"/>
            </p14:xfrm>
          </p:contentPart>
        </mc:Choice>
        <mc:Fallback xmlns="">
          <p:pic>
            <p:nvPicPr>
              <p:cNvPr id="18" name="Ink 17">
                <a:extLst>
                  <a:ext uri="{FF2B5EF4-FFF2-40B4-BE49-F238E27FC236}">
                    <a16:creationId xmlns:a16="http://schemas.microsoft.com/office/drawing/2014/main" id="{891BF859-CBA2-412C-8098-7D91814239E2}"/>
                  </a:ext>
                </a:extLst>
              </p:cNvPr>
              <p:cNvPicPr/>
              <p:nvPr/>
            </p:nvPicPr>
            <p:blipFill>
              <a:blip r:embed="rId5"/>
              <a:stretch>
                <a:fillRect/>
              </a:stretch>
            </p:blipFill>
            <p:spPr>
              <a:xfrm>
                <a:off x="9324802" y="44743"/>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8" name="Ink 27">
                <a:extLst>
                  <a:ext uri="{FF2B5EF4-FFF2-40B4-BE49-F238E27FC236}">
                    <a16:creationId xmlns:a16="http://schemas.microsoft.com/office/drawing/2014/main" id="{67559998-F66B-4228-B0C7-4C33C7587E39}"/>
                  </a:ext>
                </a:extLst>
              </p14:cNvPr>
              <p14:cNvContentPartPr/>
              <p14:nvPr/>
            </p14:nvContentPartPr>
            <p14:xfrm>
              <a:off x="7738648" y="-560125"/>
              <a:ext cx="3313080" cy="46800"/>
            </p14:xfrm>
          </p:contentPart>
        </mc:Choice>
        <mc:Fallback xmlns="">
          <p:pic>
            <p:nvPicPr>
              <p:cNvPr id="28" name="Ink 27">
                <a:extLst>
                  <a:ext uri="{FF2B5EF4-FFF2-40B4-BE49-F238E27FC236}">
                    <a16:creationId xmlns:a16="http://schemas.microsoft.com/office/drawing/2014/main" id="{67559998-F66B-4228-B0C7-4C33C7587E39}"/>
                  </a:ext>
                </a:extLst>
              </p:cNvPr>
              <p:cNvPicPr/>
              <p:nvPr/>
            </p:nvPicPr>
            <p:blipFill>
              <a:blip r:embed="rId13"/>
              <a:stretch>
                <a:fillRect/>
              </a:stretch>
            </p:blipFill>
            <p:spPr>
              <a:xfrm>
                <a:off x="7720648" y="-578125"/>
                <a:ext cx="3348720" cy="824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9" name="Ink 28">
                <a:extLst>
                  <a:ext uri="{FF2B5EF4-FFF2-40B4-BE49-F238E27FC236}">
                    <a16:creationId xmlns:a16="http://schemas.microsoft.com/office/drawing/2014/main" id="{E462D6A9-BC4E-499E-B5AE-0922A931EA7C}"/>
                  </a:ext>
                </a:extLst>
              </p14:cNvPr>
              <p14:cNvContentPartPr/>
              <p14:nvPr/>
            </p14:nvContentPartPr>
            <p14:xfrm>
              <a:off x="7470808" y="-401725"/>
              <a:ext cx="360" cy="360"/>
            </p14:xfrm>
          </p:contentPart>
        </mc:Choice>
        <mc:Fallback xmlns="">
          <p:pic>
            <p:nvPicPr>
              <p:cNvPr id="29" name="Ink 28">
                <a:extLst>
                  <a:ext uri="{FF2B5EF4-FFF2-40B4-BE49-F238E27FC236}">
                    <a16:creationId xmlns:a16="http://schemas.microsoft.com/office/drawing/2014/main" id="{E462D6A9-BC4E-499E-B5AE-0922A931EA7C}"/>
                  </a:ext>
                </a:extLst>
              </p:cNvPr>
              <p:cNvPicPr/>
              <p:nvPr/>
            </p:nvPicPr>
            <p:blipFill>
              <a:blip r:embed="rId5"/>
              <a:stretch>
                <a:fillRect/>
              </a:stretch>
            </p:blipFill>
            <p:spPr>
              <a:xfrm>
                <a:off x="7452808" y="-419725"/>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30" name="Ink 29">
                <a:extLst>
                  <a:ext uri="{FF2B5EF4-FFF2-40B4-BE49-F238E27FC236}">
                    <a16:creationId xmlns:a16="http://schemas.microsoft.com/office/drawing/2014/main" id="{5260B7EC-10F7-46A7-BD6F-78581753FD84}"/>
                  </a:ext>
                </a:extLst>
              </p14:cNvPr>
              <p14:cNvContentPartPr/>
              <p14:nvPr/>
            </p14:nvContentPartPr>
            <p14:xfrm>
              <a:off x="6534088" y="-722485"/>
              <a:ext cx="1049040" cy="42480"/>
            </p14:xfrm>
          </p:contentPart>
        </mc:Choice>
        <mc:Fallback xmlns="">
          <p:pic>
            <p:nvPicPr>
              <p:cNvPr id="30" name="Ink 29">
                <a:extLst>
                  <a:ext uri="{FF2B5EF4-FFF2-40B4-BE49-F238E27FC236}">
                    <a16:creationId xmlns:a16="http://schemas.microsoft.com/office/drawing/2014/main" id="{5260B7EC-10F7-46A7-BD6F-78581753FD84}"/>
                  </a:ext>
                </a:extLst>
              </p:cNvPr>
              <p:cNvPicPr/>
              <p:nvPr/>
            </p:nvPicPr>
            <p:blipFill>
              <a:blip r:embed="rId16"/>
              <a:stretch>
                <a:fillRect/>
              </a:stretch>
            </p:blipFill>
            <p:spPr>
              <a:xfrm>
                <a:off x="6516088" y="-740639"/>
                <a:ext cx="1084680" cy="78425"/>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31" name="Ink 30">
                <a:extLst>
                  <a:ext uri="{FF2B5EF4-FFF2-40B4-BE49-F238E27FC236}">
                    <a16:creationId xmlns:a16="http://schemas.microsoft.com/office/drawing/2014/main" id="{26717D07-7003-4772-AFF4-2F5BA3CD4B28}"/>
                  </a:ext>
                </a:extLst>
              </p14:cNvPr>
              <p14:cNvContentPartPr/>
              <p14:nvPr/>
            </p14:nvContentPartPr>
            <p14:xfrm>
              <a:off x="7560448" y="-301285"/>
              <a:ext cx="360" cy="360"/>
            </p14:xfrm>
          </p:contentPart>
        </mc:Choice>
        <mc:Fallback xmlns="">
          <p:pic>
            <p:nvPicPr>
              <p:cNvPr id="31" name="Ink 30">
                <a:extLst>
                  <a:ext uri="{FF2B5EF4-FFF2-40B4-BE49-F238E27FC236}">
                    <a16:creationId xmlns:a16="http://schemas.microsoft.com/office/drawing/2014/main" id="{26717D07-7003-4772-AFF4-2F5BA3CD4B28}"/>
                  </a:ext>
                </a:extLst>
              </p:cNvPr>
              <p:cNvPicPr/>
              <p:nvPr/>
            </p:nvPicPr>
            <p:blipFill>
              <a:blip r:embed="rId5"/>
              <a:stretch>
                <a:fillRect/>
              </a:stretch>
            </p:blipFill>
            <p:spPr>
              <a:xfrm>
                <a:off x="7542448" y="-319285"/>
                <a:ext cx="36000" cy="36000"/>
              </a:xfrm>
              <a:prstGeom prst="rect">
                <a:avLst/>
              </a:prstGeom>
            </p:spPr>
          </p:pic>
        </mc:Fallback>
      </mc:AlternateContent>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617" y="0"/>
            <a:ext cx="8867328" cy="650963"/>
          </a:xfrm>
          <a:solidFill>
            <a:schemeClr val="tx2">
              <a:lumMod val="20000"/>
              <a:lumOff val="80000"/>
            </a:schemeClr>
          </a:solidFill>
        </p:spPr>
        <p:txBody>
          <a:bodyPr>
            <a:noAutofit/>
          </a:bodyPr>
          <a:lstStyle/>
          <a:p>
            <a:pPr algn="ctr"/>
            <a:r>
              <a:rPr lang="en-GB" sz="3200" dirty="0"/>
              <a:t>Working capital ratios </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17</a:t>
            </a:fld>
            <a:endParaRPr lang="en-GB" dirty="0"/>
          </a:p>
        </p:txBody>
      </p:sp>
      <p:sp>
        <p:nvSpPr>
          <p:cNvPr id="1061" name="Rounded Rectangle 1060"/>
          <p:cNvSpPr/>
          <p:nvPr/>
        </p:nvSpPr>
        <p:spPr>
          <a:xfrm>
            <a:off x="323528" y="186372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943361" y="1863726"/>
            <a:ext cx="2732442" cy="1333948"/>
          </a:xfrm>
          <a:prstGeom prst="round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6" name="Rounded Rectangle 75"/>
          <p:cNvSpPr/>
          <p:nvPr/>
        </p:nvSpPr>
        <p:spPr>
          <a:xfrm>
            <a:off x="3179021" y="3987931"/>
            <a:ext cx="2732442" cy="1560194"/>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Working capital management</a:t>
            </a:r>
          </a:p>
        </p:txBody>
      </p:sp>
      <p:cxnSp>
        <p:nvCxnSpPr>
          <p:cNvPr id="1063" name="Straight Connector 1062"/>
          <p:cNvCxnSpPr>
            <a:stCxn id="1061" idx="3"/>
            <a:endCxn id="74" idx="1"/>
          </p:cNvCxnSpPr>
          <p:nvPr/>
        </p:nvCxnSpPr>
        <p:spPr>
          <a:xfrm>
            <a:off x="3055970" y="2530700"/>
            <a:ext cx="2887391" cy="0"/>
          </a:xfrm>
          <a:prstGeom prst="line">
            <a:avLst/>
          </a:prstGeom>
          <a:ln w="25400">
            <a:solidFill>
              <a:schemeClr val="accent2">
                <a:lumMod val="60000"/>
                <a:lumOff val="40000"/>
              </a:schemeClr>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p:cNvCxnSpPr>
          <p:nvPr/>
        </p:nvCxnSpPr>
        <p:spPr>
          <a:xfrm>
            <a:off x="4572000" y="2636912"/>
            <a:ext cx="0" cy="1273164"/>
          </a:xfrm>
          <a:prstGeom prst="line">
            <a:avLst/>
          </a:prstGeom>
          <a:ln w="25400">
            <a:solidFill>
              <a:schemeClr val="accent2"/>
            </a:solidFill>
            <a:headEnd type="stealth" w="lg" len="lg"/>
            <a:tailEnd type="stealth" w="lg" len="lg"/>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533383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1A941F-5571-B847-C54A-5139ED9D0B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FEF2BE-5278-D707-08CA-2626215D5CF5}"/>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Activity 1</a:t>
            </a:r>
          </a:p>
        </p:txBody>
      </p:sp>
      <p:sp>
        <p:nvSpPr>
          <p:cNvPr id="3" name="Content Placeholder 2">
            <a:extLst>
              <a:ext uri="{FF2B5EF4-FFF2-40B4-BE49-F238E27FC236}">
                <a16:creationId xmlns:a16="http://schemas.microsoft.com/office/drawing/2014/main" id="{14213040-DDB0-368E-1E46-A656B21B1682}"/>
              </a:ext>
            </a:extLst>
          </p:cNvPr>
          <p:cNvSpPr>
            <a:spLocks noGrp="1"/>
          </p:cNvSpPr>
          <p:nvPr>
            <p:ph idx="1"/>
          </p:nvPr>
        </p:nvSpPr>
        <p:spPr>
          <a:xfrm>
            <a:off x="0" y="692697"/>
            <a:ext cx="9108504" cy="5040559"/>
          </a:xfrm>
          <a:solidFill>
            <a:schemeClr val="tx2"/>
          </a:solidFill>
        </p:spPr>
        <p:txBody>
          <a:bodyPr>
            <a:normAutofit fontScale="77500" lnSpcReduction="20000"/>
          </a:bodyPr>
          <a:lstStyle/>
          <a:p>
            <a:endParaRPr lang="en-GB" dirty="0"/>
          </a:p>
          <a:p>
            <a:pPr marL="0" indent="0">
              <a:buNone/>
            </a:pPr>
            <a:r>
              <a:rPr lang="en-GB" b="1" dirty="0">
                <a:solidFill>
                  <a:schemeClr val="accent1">
                    <a:lumMod val="20000"/>
                    <a:lumOff val="80000"/>
                  </a:schemeClr>
                </a:solidFill>
              </a:rPr>
              <a:t>Activity Type:</a:t>
            </a:r>
            <a:r>
              <a:rPr lang="en-GB" dirty="0">
                <a:solidFill>
                  <a:schemeClr val="accent1">
                    <a:lumMod val="20000"/>
                    <a:lumOff val="80000"/>
                  </a:schemeClr>
                </a:solidFill>
              </a:rPr>
              <a:t> Group Work / In-Class Discussion</a:t>
            </a:r>
            <a:br>
              <a:rPr lang="en-GB" dirty="0">
                <a:solidFill>
                  <a:schemeClr val="accent1">
                    <a:lumMod val="20000"/>
                    <a:lumOff val="80000"/>
                  </a:schemeClr>
                </a:solidFill>
              </a:rPr>
            </a:br>
            <a:r>
              <a:rPr lang="en-GB" dirty="0">
                <a:solidFill>
                  <a:schemeClr val="accent1">
                    <a:lumMod val="20000"/>
                    <a:lumOff val="80000"/>
                  </a:schemeClr>
                </a:solidFill>
              </a:rPr>
              <a:t>Duration: 10 minutes</a:t>
            </a:r>
            <a:br>
              <a:rPr lang="en-GB" dirty="0">
                <a:solidFill>
                  <a:schemeClr val="accent1">
                    <a:lumMod val="20000"/>
                    <a:lumOff val="80000"/>
                  </a:schemeClr>
                </a:solidFill>
              </a:rPr>
            </a:br>
            <a:r>
              <a:rPr lang="en-GB" b="1" dirty="0">
                <a:solidFill>
                  <a:schemeClr val="accent1">
                    <a:lumMod val="20000"/>
                    <a:lumOff val="80000"/>
                  </a:schemeClr>
                </a:solidFill>
              </a:rPr>
              <a:t>Instructions: </a:t>
            </a:r>
            <a:endParaRPr lang="en-GB" dirty="0">
              <a:solidFill>
                <a:schemeClr val="accent1">
                  <a:lumMod val="20000"/>
                  <a:lumOff val="80000"/>
                </a:schemeClr>
              </a:solidFill>
            </a:endParaRPr>
          </a:p>
          <a:p>
            <a:r>
              <a:rPr lang="en-GB" dirty="0">
                <a:solidFill>
                  <a:schemeClr val="accent1">
                    <a:lumMod val="20000"/>
                    <a:lumOff val="80000"/>
                  </a:schemeClr>
                </a:solidFill>
              </a:rPr>
              <a:t>Use the financial data from Northern Travel (slides 14–16).</a:t>
            </a:r>
          </a:p>
          <a:p>
            <a:r>
              <a:rPr lang="en-GB" dirty="0">
                <a:solidFill>
                  <a:schemeClr val="accent1">
                    <a:lumMod val="20000"/>
                    <a:lumOff val="80000"/>
                  </a:schemeClr>
                </a:solidFill>
              </a:rPr>
              <a:t>Calculate the following ratios: </a:t>
            </a:r>
          </a:p>
          <a:p>
            <a:pPr lvl="1"/>
            <a:r>
              <a:rPr lang="en-GB" dirty="0">
                <a:solidFill>
                  <a:schemeClr val="accent1">
                    <a:lumMod val="20000"/>
                    <a:lumOff val="80000"/>
                  </a:schemeClr>
                </a:solidFill>
              </a:rPr>
              <a:t>Working capital</a:t>
            </a:r>
          </a:p>
          <a:p>
            <a:pPr lvl="1"/>
            <a:r>
              <a:rPr lang="en-GB" dirty="0">
                <a:solidFill>
                  <a:schemeClr val="accent1">
                    <a:lumMod val="20000"/>
                    <a:lumOff val="80000"/>
                  </a:schemeClr>
                </a:solidFill>
              </a:rPr>
              <a:t>Current ratio</a:t>
            </a:r>
          </a:p>
          <a:p>
            <a:pPr lvl="1"/>
            <a:r>
              <a:rPr lang="en-GB" dirty="0">
                <a:solidFill>
                  <a:schemeClr val="accent1">
                    <a:lumMod val="20000"/>
                    <a:lumOff val="80000"/>
                  </a:schemeClr>
                </a:solidFill>
              </a:rPr>
              <a:t>Acid test ratio</a:t>
            </a:r>
          </a:p>
          <a:p>
            <a:pPr lvl="1"/>
            <a:r>
              <a:rPr lang="en-GB" dirty="0">
                <a:solidFill>
                  <a:schemeClr val="accent1">
                    <a:lumMod val="20000"/>
                    <a:lumOff val="80000"/>
                  </a:schemeClr>
                </a:solidFill>
              </a:rPr>
              <a:t>Inventory days</a:t>
            </a:r>
          </a:p>
          <a:p>
            <a:pPr lvl="1"/>
            <a:r>
              <a:rPr lang="en-GB" dirty="0">
                <a:solidFill>
                  <a:schemeClr val="accent1">
                    <a:lumMod val="20000"/>
                    <a:lumOff val="80000"/>
                  </a:schemeClr>
                </a:solidFill>
              </a:rPr>
              <a:t>Receivables and payables days</a:t>
            </a:r>
          </a:p>
          <a:p>
            <a:r>
              <a:rPr lang="en-GB" dirty="0">
                <a:solidFill>
                  <a:schemeClr val="accent1">
                    <a:lumMod val="20000"/>
                    <a:lumOff val="80000"/>
                  </a:schemeClr>
                </a:solidFill>
              </a:rPr>
              <a:t>Each group is to present their findings and discuss implications for liquidity and profitability</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3ABFD2DA-ACD2-BA15-4571-75732B7BF125}"/>
              </a:ext>
            </a:extLst>
          </p:cNvPr>
          <p:cNvSpPr>
            <a:spLocks noGrp="1"/>
          </p:cNvSpPr>
          <p:nvPr>
            <p:ph type="sldNum" sz="quarter" idx="12"/>
          </p:nvPr>
        </p:nvSpPr>
        <p:spPr/>
        <p:txBody>
          <a:bodyPr/>
          <a:lstStyle/>
          <a:p>
            <a:fld id="{C3F65BB1-9206-4D7F-97F9-47DCC7DC6334}" type="slidenum">
              <a:rPr lang="en-GB" smtClean="0"/>
              <a:pPr/>
              <a:t>18</a:t>
            </a:fld>
            <a:endParaRPr lang="en-GB" dirty="0"/>
          </a:p>
        </p:txBody>
      </p:sp>
    </p:spTree>
    <p:extLst>
      <p:ext uri="{BB962C8B-B14F-4D97-AF65-F5344CB8AC3E}">
        <p14:creationId xmlns:p14="http://schemas.microsoft.com/office/powerpoint/2010/main" val="843508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22259-C0A3-405D-960D-9F432C18CAF0}"/>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The working capital figure</a:t>
            </a:r>
          </a:p>
        </p:txBody>
      </p:sp>
      <p:sp>
        <p:nvSpPr>
          <p:cNvPr id="3" name="Content Placeholder 2">
            <a:extLst>
              <a:ext uri="{FF2B5EF4-FFF2-40B4-BE49-F238E27FC236}">
                <a16:creationId xmlns:a16="http://schemas.microsoft.com/office/drawing/2014/main" id="{1AEC675A-43DB-42E4-BC01-5B4F8A6A1C67}"/>
              </a:ext>
            </a:extLst>
          </p:cNvPr>
          <p:cNvSpPr>
            <a:spLocks noGrp="1"/>
          </p:cNvSpPr>
          <p:nvPr>
            <p:ph idx="1"/>
          </p:nvPr>
        </p:nvSpPr>
        <p:spPr>
          <a:xfrm>
            <a:off x="0" y="692697"/>
            <a:ext cx="9108504" cy="5040559"/>
          </a:xfrm>
          <a:solidFill>
            <a:schemeClr val="tx2"/>
          </a:solidFill>
        </p:spPr>
        <p:txBody>
          <a:bodyPr>
            <a:normAutofit fontScale="77500" lnSpcReduction="20000"/>
          </a:bodyPr>
          <a:lstStyle/>
          <a:p>
            <a:endParaRPr lang="en-GB" dirty="0"/>
          </a:p>
          <a:p>
            <a:r>
              <a:rPr lang="en-GB" dirty="0">
                <a:solidFill>
                  <a:schemeClr val="tx2">
                    <a:lumMod val="20000"/>
                    <a:lumOff val="80000"/>
                  </a:schemeClr>
                </a:solidFill>
                <a:latin typeface="Arial" panose="020B0604020202020204" pitchFamily="34" charset="0"/>
                <a:cs typeface="Arial" panose="020B0604020202020204" pitchFamily="34" charset="0"/>
              </a:rPr>
              <a:t>The amount of working capital is calculated by subtracting the total current liabilities total from the current assets total found in the statement of financial position (Balance sheet)</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However, it must be remembered that this figure changes all the time and with most of the day-to-day operations of the business organisation</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For Northern Travel, the 2022 working capital at the end of the year is £60,000,000-£40,000,000 = £20,000,000, and in 2021 it is £65,000,000 - £31,500,000 = £33,500,000</a:t>
            </a:r>
          </a:p>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rgbClr val="FFFF00"/>
                </a:solidFill>
                <a:latin typeface="Arial" panose="020B0604020202020204" pitchFamily="34" charset="0"/>
                <a:cs typeface="Arial" panose="020B0604020202020204" pitchFamily="34" charset="0"/>
              </a:rPr>
              <a:t>Question: how much has working capital decreased by?</a:t>
            </a: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1BCCD6CC-B0B9-486A-A058-5C642D1F4694}"/>
              </a:ext>
            </a:extLst>
          </p:cNvPr>
          <p:cNvSpPr>
            <a:spLocks noGrp="1"/>
          </p:cNvSpPr>
          <p:nvPr>
            <p:ph type="sldNum" sz="quarter" idx="12"/>
          </p:nvPr>
        </p:nvSpPr>
        <p:spPr/>
        <p:txBody>
          <a:bodyPr/>
          <a:lstStyle/>
          <a:p>
            <a:fld id="{C3F65BB1-9206-4D7F-97F9-47DCC7DC6334}" type="slidenum">
              <a:rPr lang="en-GB" smtClean="0"/>
              <a:pPr/>
              <a:t>19</a:t>
            </a:fld>
            <a:endParaRPr lang="en-GB" dirty="0"/>
          </a:p>
        </p:txBody>
      </p:sp>
    </p:spTree>
    <p:extLst>
      <p:ext uri="{BB962C8B-B14F-4D97-AF65-F5344CB8AC3E}">
        <p14:creationId xmlns:p14="http://schemas.microsoft.com/office/powerpoint/2010/main" val="7705264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CCC87-D8C8-DBF7-F0AB-0AE5A95A43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647C17-F28E-70CE-D0C3-D600648CCAC4}"/>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The working capital figure</a:t>
            </a:r>
          </a:p>
        </p:txBody>
      </p:sp>
      <p:sp>
        <p:nvSpPr>
          <p:cNvPr id="3" name="Content Placeholder 2">
            <a:extLst>
              <a:ext uri="{FF2B5EF4-FFF2-40B4-BE49-F238E27FC236}">
                <a16:creationId xmlns:a16="http://schemas.microsoft.com/office/drawing/2014/main" id="{932AB262-425B-A566-11AD-22D1DFB17D5F}"/>
              </a:ext>
            </a:extLst>
          </p:cNvPr>
          <p:cNvSpPr>
            <a:spLocks noGrp="1"/>
          </p:cNvSpPr>
          <p:nvPr>
            <p:ph idx="1"/>
          </p:nvPr>
        </p:nvSpPr>
        <p:spPr>
          <a:xfrm>
            <a:off x="0" y="692697"/>
            <a:ext cx="9108504" cy="5040559"/>
          </a:xfrm>
          <a:solidFill>
            <a:schemeClr val="tx2"/>
          </a:solidFill>
        </p:spPr>
        <p:txBody>
          <a:bodyPr>
            <a:normAutofit/>
          </a:bodyPr>
          <a:lstStyle/>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latin typeface="Arial" panose="020B0604020202020204" pitchFamily="34" charset="0"/>
                <a:cs typeface="Arial" panose="020B0604020202020204" pitchFamily="34" charset="0"/>
              </a:rPr>
              <a:t>This means the firm has more current assets than current liabilities. The positive working capital means it should be able to cover its short-term obligations. </a:t>
            </a:r>
          </a:p>
          <a:p>
            <a:endParaRPr lang="en-GB" dirty="0"/>
          </a:p>
          <a:p>
            <a:endParaRPr lang="en-GB" dirty="0"/>
          </a:p>
        </p:txBody>
      </p:sp>
      <p:sp>
        <p:nvSpPr>
          <p:cNvPr id="4" name="Slide Number Placeholder 3">
            <a:extLst>
              <a:ext uri="{FF2B5EF4-FFF2-40B4-BE49-F238E27FC236}">
                <a16:creationId xmlns:a16="http://schemas.microsoft.com/office/drawing/2014/main" id="{C3E969EC-FDD6-533A-248B-B4D16289EE66}"/>
              </a:ext>
            </a:extLst>
          </p:cNvPr>
          <p:cNvSpPr>
            <a:spLocks noGrp="1"/>
          </p:cNvSpPr>
          <p:nvPr>
            <p:ph type="sldNum" sz="quarter" idx="12"/>
          </p:nvPr>
        </p:nvSpPr>
        <p:spPr/>
        <p:txBody>
          <a:bodyPr/>
          <a:lstStyle/>
          <a:p>
            <a:fld id="{C3F65BB1-9206-4D7F-97F9-47DCC7DC6334}" type="slidenum">
              <a:rPr lang="en-GB" smtClean="0"/>
              <a:pPr/>
              <a:t>20</a:t>
            </a:fld>
            <a:endParaRPr lang="en-GB" dirty="0"/>
          </a:p>
        </p:txBody>
      </p:sp>
    </p:spTree>
    <p:extLst>
      <p:ext uri="{BB962C8B-B14F-4D97-AF65-F5344CB8AC3E}">
        <p14:creationId xmlns:p14="http://schemas.microsoft.com/office/powerpoint/2010/main" val="36220106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83849-E6CF-F704-EFCA-87A269EFCB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4F471F-CC3A-3E6F-3387-4DFA29C34BFA}"/>
              </a:ext>
            </a:extLst>
          </p:cNvPr>
          <p:cNvSpPr>
            <a:spLocks noGrp="1"/>
          </p:cNvSpPr>
          <p:nvPr>
            <p:ph type="title"/>
          </p:nvPr>
        </p:nvSpPr>
        <p:spPr>
          <a:xfrm>
            <a:off x="0" y="1"/>
            <a:ext cx="9144000" cy="692696"/>
          </a:xfrm>
          <a:solidFill>
            <a:schemeClr val="tx2">
              <a:lumMod val="20000"/>
              <a:lumOff val="80000"/>
            </a:schemeClr>
          </a:solidFill>
        </p:spPr>
        <p:txBody>
          <a:bodyPr>
            <a:normAutofit fontScale="90000"/>
          </a:bodyPr>
          <a:lstStyle/>
          <a:p>
            <a:r>
              <a:rPr lang="en-GB" dirty="0"/>
              <a:t>The working capital figure</a:t>
            </a:r>
          </a:p>
        </p:txBody>
      </p:sp>
      <p:sp>
        <p:nvSpPr>
          <p:cNvPr id="3" name="Content Placeholder 2">
            <a:extLst>
              <a:ext uri="{FF2B5EF4-FFF2-40B4-BE49-F238E27FC236}">
                <a16:creationId xmlns:a16="http://schemas.microsoft.com/office/drawing/2014/main" id="{5A4CD90E-0778-6F8C-15D9-9731E5733E80}"/>
              </a:ext>
            </a:extLst>
          </p:cNvPr>
          <p:cNvSpPr>
            <a:spLocks noGrp="1"/>
          </p:cNvSpPr>
          <p:nvPr>
            <p:ph idx="1"/>
          </p:nvPr>
        </p:nvSpPr>
        <p:spPr>
          <a:xfrm>
            <a:off x="0" y="692697"/>
            <a:ext cx="9108504" cy="5040559"/>
          </a:xfrm>
          <a:solidFill>
            <a:schemeClr val="tx2"/>
          </a:solidFill>
        </p:spPr>
        <p:txBody>
          <a:bodyPr>
            <a:normAutofit/>
          </a:bodyPr>
          <a:lstStyle/>
          <a:p>
            <a:pPr marL="0" indent="0">
              <a:buNone/>
            </a:pPr>
            <a:endParaRPr lang="en-GB" dirty="0">
              <a:solidFill>
                <a:schemeClr val="tx2">
                  <a:lumMod val="20000"/>
                  <a:lumOff val="80000"/>
                </a:schemeClr>
              </a:solidFill>
              <a:latin typeface="Arial" panose="020B0604020202020204" pitchFamily="34" charset="0"/>
              <a:cs typeface="Arial" panose="020B0604020202020204" pitchFamily="34" charset="0"/>
            </a:endParaRPr>
          </a:p>
          <a:p>
            <a:r>
              <a:rPr lang="en-GB" dirty="0">
                <a:solidFill>
                  <a:schemeClr val="tx2">
                    <a:lumMod val="20000"/>
                    <a:lumOff val="80000"/>
                  </a:schemeClr>
                </a:solidFill>
              </a:rPr>
              <a:t>The relative performance difference effectively completes our first level of analysis</a:t>
            </a:r>
          </a:p>
          <a:p>
            <a:r>
              <a:rPr lang="en-GB" dirty="0">
                <a:solidFill>
                  <a:schemeClr val="tx2">
                    <a:lumMod val="20000"/>
                    <a:lumOff val="80000"/>
                  </a:schemeClr>
                </a:solidFill>
              </a:rPr>
              <a:t>The formula is the newer number minus the older number divided by the older number multiplied by 100</a:t>
            </a:r>
          </a:p>
          <a:p>
            <a:r>
              <a:rPr lang="en-GB" dirty="0">
                <a:solidFill>
                  <a:schemeClr val="tx2">
                    <a:lumMod val="20000"/>
                    <a:lumOff val="80000"/>
                  </a:schemeClr>
                </a:solidFill>
              </a:rPr>
              <a:t>(Newer – Older)/Older x 100</a:t>
            </a:r>
          </a:p>
          <a:p>
            <a:r>
              <a:rPr lang="en-GB" dirty="0">
                <a:solidFill>
                  <a:schemeClr val="tx2">
                    <a:lumMod val="20000"/>
                    <a:lumOff val="80000"/>
                  </a:schemeClr>
                </a:solidFill>
              </a:rPr>
              <a:t>Absolute performance = the number derived/Older x 100</a:t>
            </a:r>
          </a:p>
          <a:p>
            <a:endParaRPr lang="en-GB" dirty="0">
              <a:solidFill>
                <a:schemeClr val="tx2">
                  <a:lumMod val="20000"/>
                  <a:lumOff val="80000"/>
                </a:schemeClr>
              </a:solidFill>
            </a:endParaRPr>
          </a:p>
          <a:p>
            <a:endParaRPr lang="en-GB" dirty="0">
              <a:solidFill>
                <a:schemeClr val="tx2">
                  <a:lumMod val="20000"/>
                  <a:lumOff val="80000"/>
                </a:schemeClr>
              </a:solidFill>
              <a:latin typeface="Arial" panose="020B0604020202020204" pitchFamily="34" charset="0"/>
              <a:cs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B2C14623-76D7-03CA-9991-668C7858C079}"/>
              </a:ext>
            </a:extLst>
          </p:cNvPr>
          <p:cNvSpPr>
            <a:spLocks noGrp="1"/>
          </p:cNvSpPr>
          <p:nvPr>
            <p:ph type="sldNum" sz="quarter" idx="12"/>
          </p:nvPr>
        </p:nvSpPr>
        <p:spPr/>
        <p:txBody>
          <a:bodyPr/>
          <a:lstStyle/>
          <a:p>
            <a:fld id="{C3F65BB1-9206-4D7F-97F9-47DCC7DC6334}" type="slidenum">
              <a:rPr lang="en-GB" smtClean="0"/>
              <a:pPr/>
              <a:t>21</a:t>
            </a:fld>
            <a:endParaRPr lang="en-GB" dirty="0"/>
          </a:p>
        </p:txBody>
      </p:sp>
    </p:spTree>
    <p:extLst>
      <p:ext uri="{BB962C8B-B14F-4D97-AF65-F5344CB8AC3E}">
        <p14:creationId xmlns:p14="http://schemas.microsoft.com/office/powerpoint/2010/main" val="27367189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0" y="0"/>
            <a:ext cx="9144000" cy="697865"/>
          </a:xfrm>
          <a:solidFill>
            <a:schemeClr val="tx2">
              <a:lumMod val="20000"/>
              <a:lumOff val="80000"/>
            </a:schemeClr>
          </a:solidFill>
        </p:spPr>
        <p:txBody>
          <a:bodyPr>
            <a:normAutofit/>
          </a:bodyPr>
          <a:lstStyle/>
          <a:p>
            <a:r>
              <a:rPr lang="en-GB" sz="3600" dirty="0"/>
              <a:t>Assessing working capital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1622362851"/>
              </p:ext>
            </p:extLst>
          </p:nvPr>
        </p:nvGraphicFramePr>
        <p:xfrm>
          <a:off x="0" y="697865"/>
          <a:ext cx="9143999" cy="5146993"/>
        </p:xfrm>
        <a:graphic>
          <a:graphicData uri="http://schemas.openxmlformats.org/drawingml/2006/table">
            <a:tbl>
              <a:tblPr firstRow="1" firstCol="1" bandRow="1">
                <a:tableStyleId>{7DF18680-E054-41AD-8BC1-D1AEF772440D}</a:tableStyleId>
              </a:tblPr>
              <a:tblGrid>
                <a:gridCol w="4141920">
                  <a:extLst>
                    <a:ext uri="{9D8B030D-6E8A-4147-A177-3AD203B41FA5}">
                      <a16:colId xmlns:a16="http://schemas.microsoft.com/office/drawing/2014/main" val="796718236"/>
                    </a:ext>
                  </a:extLst>
                </a:gridCol>
                <a:gridCol w="2462562">
                  <a:extLst>
                    <a:ext uri="{9D8B030D-6E8A-4147-A177-3AD203B41FA5}">
                      <a16:colId xmlns:a16="http://schemas.microsoft.com/office/drawing/2014/main" val="936719505"/>
                    </a:ext>
                  </a:extLst>
                </a:gridCol>
                <a:gridCol w="2539517">
                  <a:extLst>
                    <a:ext uri="{9D8B030D-6E8A-4147-A177-3AD203B41FA5}">
                      <a16:colId xmlns:a16="http://schemas.microsoft.com/office/drawing/2014/main" val="2645740679"/>
                    </a:ext>
                  </a:extLst>
                </a:gridCol>
              </a:tblGrid>
              <a:tr h="52974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2151828366"/>
                  </a:ext>
                </a:extLst>
              </a:tr>
              <a:tr h="436162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short-term assets to cover its short-term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textbooks argue that this ratio must be at least 2:1, anything less is seen as a danger sign as it indicates that the company has insufficient funds to cover its short-term debts.</a:t>
                      </a:r>
                    </a:p>
                    <a:p>
                      <a:pPr algn="l">
                        <a:lnSpc>
                          <a:spcPct val="115000"/>
                        </a:lnSpc>
                        <a:spcAft>
                          <a:spcPts val="0"/>
                        </a:spcAft>
                      </a:pPr>
                      <a:r>
                        <a:rPr lang="en-GB" sz="1600" dirty="0">
                          <a:effectLst/>
                        </a:rPr>
                        <a:t>However, this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22</a:t>
            </a:fld>
            <a:endParaRPr lang="en-GB" dirty="0"/>
          </a:p>
        </p:txBody>
      </p:sp>
      <p:sp>
        <p:nvSpPr>
          <p:cNvPr id="7" name="TextBox 6">
            <a:extLst>
              <a:ext uri="{FF2B5EF4-FFF2-40B4-BE49-F238E27FC236}">
                <a16:creationId xmlns:a16="http://schemas.microsoft.com/office/drawing/2014/main" id="{312C3C46-F677-C813-C23C-349B7F0A8C5D}"/>
              </a:ext>
            </a:extLst>
          </p:cNvPr>
          <p:cNvSpPr txBox="1"/>
          <p:nvPr/>
        </p:nvSpPr>
        <p:spPr>
          <a:xfrm>
            <a:off x="6701564" y="2488757"/>
            <a:ext cx="2352680" cy="646331"/>
          </a:xfrm>
          <a:prstGeom prst="rect">
            <a:avLst/>
          </a:prstGeom>
          <a:noFill/>
        </p:spPr>
        <p:txBody>
          <a:bodyPr wrap="square" rtlCol="0">
            <a:spAutoFit/>
          </a:bodyPr>
          <a:lstStyle/>
          <a:p>
            <a:pPr algn="ctr"/>
            <a:r>
              <a:rPr lang="en-GB" dirty="0"/>
              <a:t>65,000/31,500  = 2.1 times</a:t>
            </a:r>
          </a:p>
        </p:txBody>
      </p:sp>
      <p:sp>
        <p:nvSpPr>
          <p:cNvPr id="3" name="TextBox 2">
            <a:extLst>
              <a:ext uri="{FF2B5EF4-FFF2-40B4-BE49-F238E27FC236}">
                <a16:creationId xmlns:a16="http://schemas.microsoft.com/office/drawing/2014/main" id="{5914CCBA-8A11-3524-E03F-7F177E80C0E7}"/>
              </a:ext>
            </a:extLst>
          </p:cNvPr>
          <p:cNvSpPr txBox="1"/>
          <p:nvPr/>
        </p:nvSpPr>
        <p:spPr>
          <a:xfrm>
            <a:off x="4259128" y="2528029"/>
            <a:ext cx="2352680" cy="646331"/>
          </a:xfrm>
          <a:prstGeom prst="rect">
            <a:avLst/>
          </a:prstGeom>
          <a:noFill/>
        </p:spPr>
        <p:txBody>
          <a:bodyPr wrap="square" rtlCol="0">
            <a:spAutoFit/>
          </a:bodyPr>
          <a:lstStyle/>
          <a:p>
            <a:pPr algn="ctr"/>
            <a:r>
              <a:rPr lang="en-GB" dirty="0"/>
              <a:t>60,000/40,000  = 1.5 times</a:t>
            </a:r>
          </a:p>
        </p:txBody>
      </p:sp>
      <p:sp>
        <p:nvSpPr>
          <p:cNvPr id="5" name="TextBox 4">
            <a:extLst>
              <a:ext uri="{FF2B5EF4-FFF2-40B4-BE49-F238E27FC236}">
                <a16:creationId xmlns:a16="http://schemas.microsoft.com/office/drawing/2014/main" id="{F28624B8-5D02-569F-284B-89582F466C61}"/>
              </a:ext>
            </a:extLst>
          </p:cNvPr>
          <p:cNvSpPr txBox="1"/>
          <p:nvPr/>
        </p:nvSpPr>
        <p:spPr>
          <a:xfrm>
            <a:off x="4883616" y="3722913"/>
            <a:ext cx="3456384" cy="369332"/>
          </a:xfrm>
          <a:prstGeom prst="rect">
            <a:avLst/>
          </a:prstGeom>
          <a:noFill/>
        </p:spPr>
        <p:txBody>
          <a:bodyPr wrap="square" rtlCol="0">
            <a:spAutoFit/>
          </a:bodyPr>
          <a:lstStyle/>
          <a:p>
            <a:r>
              <a:rPr lang="en-GB" dirty="0"/>
              <a:t>Relative difference  = - 28.6%</a:t>
            </a:r>
          </a:p>
        </p:txBody>
      </p:sp>
      <p:sp>
        <p:nvSpPr>
          <p:cNvPr id="8" name="TextBox 7">
            <a:extLst>
              <a:ext uri="{FF2B5EF4-FFF2-40B4-BE49-F238E27FC236}">
                <a16:creationId xmlns:a16="http://schemas.microsoft.com/office/drawing/2014/main" id="{CC86EEE6-A904-CE70-5BDC-0AEDDA564D58}"/>
              </a:ext>
            </a:extLst>
          </p:cNvPr>
          <p:cNvSpPr txBox="1"/>
          <p:nvPr/>
        </p:nvSpPr>
        <p:spPr>
          <a:xfrm>
            <a:off x="4721344" y="4503587"/>
            <a:ext cx="3960440" cy="923330"/>
          </a:xfrm>
          <a:prstGeom prst="rect">
            <a:avLst/>
          </a:prstGeom>
          <a:noFill/>
        </p:spPr>
        <p:txBody>
          <a:bodyPr wrap="square" rtlCol="0">
            <a:spAutoFit/>
          </a:bodyPr>
          <a:lstStyle/>
          <a:p>
            <a:r>
              <a:rPr lang="en-GB" dirty="0"/>
              <a:t>Causation:</a:t>
            </a:r>
          </a:p>
          <a:p>
            <a:r>
              <a:rPr lang="en-GB" dirty="0"/>
              <a:t>Current assets = -7.7%</a:t>
            </a:r>
          </a:p>
          <a:p>
            <a:r>
              <a:rPr lang="en-GB" dirty="0"/>
              <a:t>Current liabilities = +27.0% </a:t>
            </a:r>
          </a:p>
        </p:txBody>
      </p:sp>
    </p:spTree>
    <p:custDataLst>
      <p:tags r:id="rId1"/>
    </p:custDataLst>
    <p:extLst>
      <p:ext uri="{BB962C8B-B14F-4D97-AF65-F5344CB8AC3E}">
        <p14:creationId xmlns:p14="http://schemas.microsoft.com/office/powerpoint/2010/main" val="9881226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48636"/>
            <a:ext cx="9111862" cy="644060"/>
          </a:xfrm>
          <a:solidFill>
            <a:schemeClr val="tx2">
              <a:lumMod val="20000"/>
              <a:lumOff val="80000"/>
            </a:schemeClr>
          </a:solidFill>
        </p:spPr>
        <p:txBody>
          <a:bodyPr>
            <a:normAutofit fontScale="90000"/>
          </a:bodyPr>
          <a:lstStyle/>
          <a:p>
            <a:pPr algn="ctr"/>
            <a:r>
              <a:rPr lang="en-GB" sz="3400" dirty="0"/>
              <a:t>Assessing working capital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637428922"/>
              </p:ext>
            </p:extLst>
          </p:nvPr>
        </p:nvGraphicFramePr>
        <p:xfrm>
          <a:off x="32138" y="692696"/>
          <a:ext cx="9111862" cy="5160358"/>
        </p:xfrm>
        <a:graphic>
          <a:graphicData uri="http://schemas.openxmlformats.org/drawingml/2006/table">
            <a:tbl>
              <a:tblPr firstRow="1" firstCol="1" bandRow="1">
                <a:tableStyleId>{7DF18680-E054-41AD-8BC1-D1AEF772440D}</a:tableStyleId>
              </a:tblPr>
              <a:tblGrid>
                <a:gridCol w="4373346">
                  <a:extLst>
                    <a:ext uri="{9D8B030D-6E8A-4147-A177-3AD203B41FA5}">
                      <a16:colId xmlns:a16="http://schemas.microsoft.com/office/drawing/2014/main" val="2412206828"/>
                    </a:ext>
                  </a:extLst>
                </a:gridCol>
                <a:gridCol w="2346909">
                  <a:extLst>
                    <a:ext uri="{9D8B030D-6E8A-4147-A177-3AD203B41FA5}">
                      <a16:colId xmlns:a16="http://schemas.microsoft.com/office/drawing/2014/main" val="691005071"/>
                    </a:ext>
                  </a:extLst>
                </a:gridCol>
                <a:gridCol w="2391607">
                  <a:extLst>
                    <a:ext uri="{9D8B030D-6E8A-4147-A177-3AD203B41FA5}">
                      <a16:colId xmlns:a16="http://schemas.microsoft.com/office/drawing/2014/main" val="1982545808"/>
                    </a:ext>
                  </a:extLst>
                </a:gridCol>
              </a:tblGrid>
              <a:tr h="621049">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ACID TEST/QUICK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53930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short-term debts.</a:t>
                      </a:r>
                    </a:p>
                    <a:p>
                      <a:pPr algn="l">
                        <a:lnSpc>
                          <a:spcPct val="115000"/>
                        </a:lnSpc>
                        <a:spcAft>
                          <a:spcPts val="0"/>
                        </a:spcAft>
                      </a:pPr>
                      <a:r>
                        <a:rPr lang="en-GB" sz="1600" dirty="0">
                          <a:effectLst/>
                        </a:rPr>
                        <a:t>Some textbooks suggest that this ratio must be at least 1:1 but again there is no evidence to support this, and it should be used only as a guide.</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23</a:t>
            </a:fld>
            <a:endParaRPr lang="en-GB" dirty="0"/>
          </a:p>
        </p:txBody>
      </p:sp>
      <p:sp>
        <p:nvSpPr>
          <p:cNvPr id="5" name="TextBox 4">
            <a:extLst>
              <a:ext uri="{FF2B5EF4-FFF2-40B4-BE49-F238E27FC236}">
                <a16:creationId xmlns:a16="http://schemas.microsoft.com/office/drawing/2014/main" id="{5A751A4B-9587-D1C1-6373-603DF5CB0D71}"/>
              </a:ext>
            </a:extLst>
          </p:cNvPr>
          <p:cNvSpPr txBox="1"/>
          <p:nvPr/>
        </p:nvSpPr>
        <p:spPr>
          <a:xfrm>
            <a:off x="6582314" y="2348880"/>
            <a:ext cx="2352680" cy="923330"/>
          </a:xfrm>
          <a:prstGeom prst="rect">
            <a:avLst/>
          </a:prstGeom>
          <a:noFill/>
        </p:spPr>
        <p:txBody>
          <a:bodyPr wrap="square" rtlCol="0">
            <a:spAutoFit/>
          </a:bodyPr>
          <a:lstStyle/>
          <a:p>
            <a:pPr algn="ctr"/>
            <a:r>
              <a:rPr lang="en-GB" sz="1600" dirty="0"/>
              <a:t>(</a:t>
            </a:r>
            <a:r>
              <a:rPr lang="en-GB" dirty="0"/>
              <a:t>65,000 – 18,000)/31,500 x100 = 1.5 times</a:t>
            </a:r>
          </a:p>
        </p:txBody>
      </p:sp>
      <p:sp>
        <p:nvSpPr>
          <p:cNvPr id="6" name="TextBox 5">
            <a:extLst>
              <a:ext uri="{FF2B5EF4-FFF2-40B4-BE49-F238E27FC236}">
                <a16:creationId xmlns:a16="http://schemas.microsoft.com/office/drawing/2014/main" id="{923A9EC1-34DD-DA37-3841-E56E3CD739EA}"/>
              </a:ext>
            </a:extLst>
          </p:cNvPr>
          <p:cNvSpPr txBox="1"/>
          <p:nvPr/>
        </p:nvSpPr>
        <p:spPr>
          <a:xfrm>
            <a:off x="4311602" y="2390548"/>
            <a:ext cx="2298346" cy="923330"/>
          </a:xfrm>
          <a:prstGeom prst="rect">
            <a:avLst/>
          </a:prstGeom>
          <a:noFill/>
        </p:spPr>
        <p:txBody>
          <a:bodyPr wrap="square" rtlCol="0">
            <a:spAutoFit/>
          </a:bodyPr>
          <a:lstStyle/>
          <a:p>
            <a:pPr algn="ctr"/>
            <a:r>
              <a:rPr lang="en-GB" sz="1600" dirty="0"/>
              <a:t>(</a:t>
            </a:r>
            <a:r>
              <a:rPr lang="en-GB" dirty="0"/>
              <a:t>60,000 – 32,000)/40,000 x100 = 0.7times</a:t>
            </a:r>
          </a:p>
        </p:txBody>
      </p:sp>
      <p:sp>
        <p:nvSpPr>
          <p:cNvPr id="7" name="TextBox 6">
            <a:extLst>
              <a:ext uri="{FF2B5EF4-FFF2-40B4-BE49-F238E27FC236}">
                <a16:creationId xmlns:a16="http://schemas.microsoft.com/office/drawing/2014/main" id="{2C763EAF-2AE2-0CE7-D450-4FE854E69567}"/>
              </a:ext>
            </a:extLst>
          </p:cNvPr>
          <p:cNvSpPr txBox="1"/>
          <p:nvPr/>
        </p:nvSpPr>
        <p:spPr>
          <a:xfrm>
            <a:off x="4942384" y="3519453"/>
            <a:ext cx="3744416" cy="369332"/>
          </a:xfrm>
          <a:prstGeom prst="rect">
            <a:avLst/>
          </a:prstGeom>
          <a:noFill/>
        </p:spPr>
        <p:txBody>
          <a:bodyPr wrap="square" rtlCol="0">
            <a:spAutoFit/>
          </a:bodyPr>
          <a:lstStyle/>
          <a:p>
            <a:r>
              <a:rPr lang="en-GB" dirty="0"/>
              <a:t>Relative difference = -53.3%</a:t>
            </a:r>
          </a:p>
        </p:txBody>
      </p:sp>
      <p:sp>
        <p:nvSpPr>
          <p:cNvPr id="8" name="TextBox 7">
            <a:extLst>
              <a:ext uri="{FF2B5EF4-FFF2-40B4-BE49-F238E27FC236}">
                <a16:creationId xmlns:a16="http://schemas.microsoft.com/office/drawing/2014/main" id="{430AFC13-3218-EB7B-71AB-02E02AD599DC}"/>
              </a:ext>
            </a:extLst>
          </p:cNvPr>
          <p:cNvSpPr txBox="1"/>
          <p:nvPr/>
        </p:nvSpPr>
        <p:spPr>
          <a:xfrm>
            <a:off x="4716016" y="4365104"/>
            <a:ext cx="3970784" cy="923330"/>
          </a:xfrm>
          <a:prstGeom prst="rect">
            <a:avLst/>
          </a:prstGeom>
          <a:noFill/>
        </p:spPr>
        <p:txBody>
          <a:bodyPr wrap="square" rtlCol="0">
            <a:spAutoFit/>
          </a:bodyPr>
          <a:lstStyle/>
          <a:p>
            <a:r>
              <a:rPr lang="en-GB" dirty="0"/>
              <a:t>Causation:</a:t>
            </a:r>
          </a:p>
          <a:p>
            <a:r>
              <a:rPr lang="en-GB" dirty="0"/>
              <a:t>Current assets – inventory = -40.4% </a:t>
            </a:r>
          </a:p>
          <a:p>
            <a:r>
              <a:rPr lang="en-GB" dirty="0"/>
              <a:t>Current liabilities = +27.0%</a:t>
            </a:r>
          </a:p>
        </p:txBody>
      </p:sp>
    </p:spTree>
    <p:custDataLst>
      <p:tags r:id="rId1"/>
    </p:custDataLst>
    <p:extLst>
      <p:ext uri="{BB962C8B-B14F-4D97-AF65-F5344CB8AC3E}">
        <p14:creationId xmlns:p14="http://schemas.microsoft.com/office/powerpoint/2010/main" val="14497077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99392"/>
            <a:ext cx="8902856" cy="671465"/>
          </a:xfrm>
          <a:solidFill>
            <a:schemeClr val="tx2">
              <a:lumMod val="20000"/>
              <a:lumOff val="80000"/>
            </a:schemeClr>
          </a:solidFill>
        </p:spPr>
        <p:txBody>
          <a:bodyPr>
            <a:normAutofit/>
          </a:bodyPr>
          <a:lstStyle/>
          <a:p>
            <a:pPr algn="ctr"/>
            <a:r>
              <a:rPr lang="en-GB" sz="3400" dirty="0"/>
              <a:t>Assessing working capital - cash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534368128"/>
              </p:ext>
            </p:extLst>
          </p:nvPr>
        </p:nvGraphicFramePr>
        <p:xfrm>
          <a:off x="32138" y="572074"/>
          <a:ext cx="9111862" cy="5280980"/>
        </p:xfrm>
        <a:graphic>
          <a:graphicData uri="http://schemas.openxmlformats.org/drawingml/2006/table">
            <a:tbl>
              <a:tblPr firstRow="1" firstCol="1" bandRow="1">
                <a:tableStyleId>{7DF18680-E054-41AD-8BC1-D1AEF772440D}</a:tableStyleId>
              </a:tblPr>
              <a:tblGrid>
                <a:gridCol w="4070519">
                  <a:extLst>
                    <a:ext uri="{9D8B030D-6E8A-4147-A177-3AD203B41FA5}">
                      <a16:colId xmlns:a16="http://schemas.microsoft.com/office/drawing/2014/main" val="2412206828"/>
                    </a:ext>
                  </a:extLst>
                </a:gridCol>
                <a:gridCol w="2498323">
                  <a:extLst>
                    <a:ext uri="{9D8B030D-6E8A-4147-A177-3AD203B41FA5}">
                      <a16:colId xmlns:a16="http://schemas.microsoft.com/office/drawing/2014/main" val="691005071"/>
                    </a:ext>
                  </a:extLst>
                </a:gridCol>
                <a:gridCol w="2543020">
                  <a:extLst>
                    <a:ext uri="{9D8B030D-6E8A-4147-A177-3AD203B41FA5}">
                      <a16:colId xmlns:a16="http://schemas.microsoft.com/office/drawing/2014/main" val="1982545808"/>
                    </a:ext>
                  </a:extLst>
                </a:gridCol>
              </a:tblGrid>
              <a:tr h="63556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Cash ratio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645414">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Cash x  </a:t>
                      </a:r>
                      <a:r>
                        <a:rPr lang="en-GB" sz="1600" u="none" dirty="0">
                          <a:effectLst/>
                        </a:rPr>
                        <a:t>  100</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ultimate step further by ignoring all other current assets, taking into account the fact that it may take time for trade receivables and inventory to be converted into cash, when ascertaining whether a company has sufficient cash to cover its </a:t>
                      </a:r>
                      <a:r>
                        <a:rPr lang="en-GB" sz="1600" u="none" dirty="0">
                          <a:effectLst/>
                        </a:rPr>
                        <a:t>short-term </a:t>
                      </a:r>
                      <a:r>
                        <a:rPr lang="en-GB" sz="1600" dirty="0">
                          <a:effectLst/>
                        </a:rPr>
                        <a:t>debts.</a:t>
                      </a:r>
                    </a:p>
                    <a:p>
                      <a:pPr algn="l">
                        <a:lnSpc>
                          <a:spcPct val="115000"/>
                        </a:lnSpc>
                        <a:spcAft>
                          <a:spcPts val="0"/>
                        </a:spcAft>
                      </a:pPr>
                      <a:r>
                        <a:rPr lang="en-GB" sz="1600" dirty="0">
                          <a:effectLst/>
                        </a:rPr>
                        <a:t>Undergraduate textbooks seldom cover this, but it is useful to understand the firm’s reliance on the less liquid current assets</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24</a:t>
            </a:fld>
            <a:endParaRPr lang="en-GB" dirty="0"/>
          </a:p>
        </p:txBody>
      </p:sp>
      <p:sp>
        <p:nvSpPr>
          <p:cNvPr id="5" name="TextBox 4">
            <a:extLst>
              <a:ext uri="{FF2B5EF4-FFF2-40B4-BE49-F238E27FC236}">
                <a16:creationId xmlns:a16="http://schemas.microsoft.com/office/drawing/2014/main" id="{AE641F99-597A-5E9A-B7B4-88EE599DA96D}"/>
              </a:ext>
            </a:extLst>
          </p:cNvPr>
          <p:cNvSpPr txBox="1"/>
          <p:nvPr/>
        </p:nvSpPr>
        <p:spPr>
          <a:xfrm>
            <a:off x="6462604" y="2360959"/>
            <a:ext cx="2573892" cy="646331"/>
          </a:xfrm>
          <a:prstGeom prst="rect">
            <a:avLst/>
          </a:prstGeom>
          <a:noFill/>
        </p:spPr>
        <p:txBody>
          <a:bodyPr wrap="square" rtlCol="0">
            <a:spAutoFit/>
          </a:bodyPr>
          <a:lstStyle/>
          <a:p>
            <a:pPr algn="ctr"/>
            <a:r>
              <a:rPr lang="en-GB" dirty="0"/>
              <a:t>27,000/31,500 x 100</a:t>
            </a:r>
          </a:p>
          <a:p>
            <a:pPr algn="ctr"/>
            <a:r>
              <a:rPr lang="en-GB" dirty="0"/>
              <a:t>= 85.7%</a:t>
            </a:r>
          </a:p>
        </p:txBody>
      </p:sp>
      <p:sp>
        <p:nvSpPr>
          <p:cNvPr id="6" name="TextBox 5">
            <a:extLst>
              <a:ext uri="{FF2B5EF4-FFF2-40B4-BE49-F238E27FC236}">
                <a16:creationId xmlns:a16="http://schemas.microsoft.com/office/drawing/2014/main" id="{FEF1F341-A78B-7E06-5DC9-8F8BC2A7869D}"/>
              </a:ext>
            </a:extLst>
          </p:cNvPr>
          <p:cNvSpPr txBox="1"/>
          <p:nvPr/>
        </p:nvSpPr>
        <p:spPr>
          <a:xfrm>
            <a:off x="4229634" y="2360960"/>
            <a:ext cx="2352680" cy="646331"/>
          </a:xfrm>
          <a:prstGeom prst="rect">
            <a:avLst/>
          </a:prstGeom>
          <a:noFill/>
        </p:spPr>
        <p:txBody>
          <a:bodyPr wrap="square" rtlCol="0">
            <a:spAutoFit/>
          </a:bodyPr>
          <a:lstStyle/>
          <a:p>
            <a:pPr algn="ctr"/>
            <a:r>
              <a:rPr lang="en-GB" dirty="0"/>
              <a:t>3,000/40,000 x 100</a:t>
            </a:r>
          </a:p>
          <a:p>
            <a:pPr algn="ctr"/>
            <a:r>
              <a:rPr lang="en-GB" dirty="0"/>
              <a:t>= 7.5%</a:t>
            </a:r>
          </a:p>
        </p:txBody>
      </p:sp>
      <p:sp>
        <p:nvSpPr>
          <p:cNvPr id="7" name="TextBox 6">
            <a:extLst>
              <a:ext uri="{FF2B5EF4-FFF2-40B4-BE49-F238E27FC236}">
                <a16:creationId xmlns:a16="http://schemas.microsoft.com/office/drawing/2014/main" id="{F00FCB0A-8957-A3CE-9D7D-8956DE58D005}"/>
              </a:ext>
            </a:extLst>
          </p:cNvPr>
          <p:cNvSpPr txBox="1"/>
          <p:nvPr/>
        </p:nvSpPr>
        <p:spPr>
          <a:xfrm>
            <a:off x="4674102" y="3527544"/>
            <a:ext cx="3816424" cy="369332"/>
          </a:xfrm>
          <a:prstGeom prst="rect">
            <a:avLst/>
          </a:prstGeom>
          <a:noFill/>
        </p:spPr>
        <p:txBody>
          <a:bodyPr wrap="square" rtlCol="0">
            <a:spAutoFit/>
          </a:bodyPr>
          <a:lstStyle/>
          <a:p>
            <a:r>
              <a:rPr lang="en-GB" dirty="0"/>
              <a:t>Relative difference = -91.2%</a:t>
            </a:r>
          </a:p>
        </p:txBody>
      </p:sp>
      <p:sp>
        <p:nvSpPr>
          <p:cNvPr id="8" name="TextBox 7">
            <a:extLst>
              <a:ext uri="{FF2B5EF4-FFF2-40B4-BE49-F238E27FC236}">
                <a16:creationId xmlns:a16="http://schemas.microsoft.com/office/drawing/2014/main" id="{F17476DA-CEEA-2996-62CA-C96243FB8759}"/>
              </a:ext>
            </a:extLst>
          </p:cNvPr>
          <p:cNvSpPr txBox="1"/>
          <p:nvPr/>
        </p:nvSpPr>
        <p:spPr>
          <a:xfrm>
            <a:off x="4788024" y="4437112"/>
            <a:ext cx="3816424" cy="923330"/>
          </a:xfrm>
          <a:prstGeom prst="rect">
            <a:avLst/>
          </a:prstGeom>
          <a:noFill/>
        </p:spPr>
        <p:txBody>
          <a:bodyPr wrap="square" rtlCol="0">
            <a:spAutoFit/>
          </a:bodyPr>
          <a:lstStyle/>
          <a:p>
            <a:r>
              <a:rPr lang="en-GB" dirty="0"/>
              <a:t>Causation:</a:t>
            </a:r>
          </a:p>
          <a:p>
            <a:r>
              <a:rPr lang="en-GB" dirty="0"/>
              <a:t>Cash = -88.9%</a:t>
            </a:r>
          </a:p>
          <a:p>
            <a:r>
              <a:rPr lang="en-GB" dirty="0"/>
              <a:t>Current liabilities = +27.0%</a:t>
            </a:r>
          </a:p>
        </p:txBody>
      </p:sp>
    </p:spTree>
    <p:custDataLst>
      <p:tags r:id="rId1"/>
    </p:custDataLst>
    <p:extLst>
      <p:ext uri="{BB962C8B-B14F-4D97-AF65-F5344CB8AC3E}">
        <p14:creationId xmlns:p14="http://schemas.microsoft.com/office/powerpoint/2010/main" val="4441330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0" y="0"/>
            <a:ext cx="9144000" cy="962389"/>
          </a:xfrm>
          <a:solidFill>
            <a:schemeClr val="tx2">
              <a:lumMod val="20000"/>
              <a:lumOff val="80000"/>
            </a:schemeClr>
          </a:solidFill>
        </p:spPr>
        <p:txBody>
          <a:bodyPr>
            <a:normAutofit fontScale="90000"/>
          </a:bodyPr>
          <a:lstStyle/>
          <a:p>
            <a:pPr algn="ctr"/>
            <a:r>
              <a:rPr lang="en-GB" sz="3600" dirty="0"/>
              <a:t>Assessing working capital – inventory (stock)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2442936142"/>
              </p:ext>
            </p:extLst>
          </p:nvPr>
        </p:nvGraphicFramePr>
        <p:xfrm>
          <a:off x="0" y="962389"/>
          <a:ext cx="9144000" cy="4827779"/>
        </p:xfrm>
        <a:graphic>
          <a:graphicData uri="http://schemas.openxmlformats.org/drawingml/2006/table">
            <a:tbl>
              <a:tblPr firstRow="1" firstCol="1" bandRow="1">
                <a:tableStyleId>{7DF18680-E054-41AD-8BC1-D1AEF772440D}</a:tableStyleId>
              </a:tblPr>
              <a:tblGrid>
                <a:gridCol w="3447678">
                  <a:extLst>
                    <a:ext uri="{9D8B030D-6E8A-4147-A177-3AD203B41FA5}">
                      <a16:colId xmlns:a16="http://schemas.microsoft.com/office/drawing/2014/main" val="2542065481"/>
                    </a:ext>
                  </a:extLst>
                </a:gridCol>
                <a:gridCol w="2567536">
                  <a:extLst>
                    <a:ext uri="{9D8B030D-6E8A-4147-A177-3AD203B41FA5}">
                      <a16:colId xmlns:a16="http://schemas.microsoft.com/office/drawing/2014/main" val="1838974446"/>
                    </a:ext>
                  </a:extLst>
                </a:gridCol>
                <a:gridCol w="3128786">
                  <a:extLst>
                    <a:ext uri="{9D8B030D-6E8A-4147-A177-3AD203B41FA5}">
                      <a16:colId xmlns:a16="http://schemas.microsoft.com/office/drawing/2014/main" val="4098654339"/>
                    </a:ext>
                  </a:extLst>
                </a:gridCol>
              </a:tblGrid>
              <a:tr h="901293">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INVENTORY DAYS</a:t>
                      </a:r>
                    </a:p>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2390340302"/>
                  </a:ext>
                </a:extLst>
              </a:tr>
              <a:tr h="379756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25</a:t>
            </a:fld>
            <a:endParaRPr lang="en-GB" dirty="0"/>
          </a:p>
        </p:txBody>
      </p:sp>
      <p:sp>
        <p:nvSpPr>
          <p:cNvPr id="3" name="TextBox 2">
            <a:extLst>
              <a:ext uri="{FF2B5EF4-FFF2-40B4-BE49-F238E27FC236}">
                <a16:creationId xmlns:a16="http://schemas.microsoft.com/office/drawing/2014/main" id="{A366C7C9-215C-E5D3-7034-4112D5A9B249}"/>
              </a:ext>
            </a:extLst>
          </p:cNvPr>
          <p:cNvSpPr txBox="1"/>
          <p:nvPr/>
        </p:nvSpPr>
        <p:spPr>
          <a:xfrm>
            <a:off x="3563888" y="2782669"/>
            <a:ext cx="2304256" cy="646331"/>
          </a:xfrm>
          <a:prstGeom prst="rect">
            <a:avLst/>
          </a:prstGeom>
          <a:noFill/>
        </p:spPr>
        <p:txBody>
          <a:bodyPr wrap="square" rtlCol="0">
            <a:spAutoFit/>
          </a:bodyPr>
          <a:lstStyle/>
          <a:p>
            <a:r>
              <a:rPr lang="en-GB" dirty="0"/>
              <a:t>(32,000 x 365)/ 204,000 = 57.3 days</a:t>
            </a:r>
          </a:p>
        </p:txBody>
      </p:sp>
      <p:sp>
        <p:nvSpPr>
          <p:cNvPr id="5" name="TextBox 4">
            <a:extLst>
              <a:ext uri="{FF2B5EF4-FFF2-40B4-BE49-F238E27FC236}">
                <a16:creationId xmlns:a16="http://schemas.microsoft.com/office/drawing/2014/main" id="{50ABD6E8-4A41-3282-2990-13E1A7C0E985}"/>
              </a:ext>
            </a:extLst>
          </p:cNvPr>
          <p:cNvSpPr txBox="1"/>
          <p:nvPr/>
        </p:nvSpPr>
        <p:spPr>
          <a:xfrm>
            <a:off x="6444208" y="2782668"/>
            <a:ext cx="2304256" cy="646331"/>
          </a:xfrm>
          <a:prstGeom prst="rect">
            <a:avLst/>
          </a:prstGeom>
          <a:noFill/>
        </p:spPr>
        <p:txBody>
          <a:bodyPr wrap="square" rtlCol="0">
            <a:spAutoFit/>
          </a:bodyPr>
          <a:lstStyle/>
          <a:p>
            <a:r>
              <a:rPr lang="en-GB" dirty="0"/>
              <a:t>(18,000 x 365)/ 175,000 = 37.5 days</a:t>
            </a:r>
          </a:p>
        </p:txBody>
      </p:sp>
      <p:sp>
        <p:nvSpPr>
          <p:cNvPr id="7" name="TextBox 6">
            <a:extLst>
              <a:ext uri="{FF2B5EF4-FFF2-40B4-BE49-F238E27FC236}">
                <a16:creationId xmlns:a16="http://schemas.microsoft.com/office/drawing/2014/main" id="{72FA51CC-FA88-A21A-F226-861A1E05D664}"/>
              </a:ext>
            </a:extLst>
          </p:cNvPr>
          <p:cNvSpPr txBox="1"/>
          <p:nvPr/>
        </p:nvSpPr>
        <p:spPr>
          <a:xfrm>
            <a:off x="3923928" y="3914362"/>
            <a:ext cx="4176464" cy="369332"/>
          </a:xfrm>
          <a:prstGeom prst="rect">
            <a:avLst/>
          </a:prstGeom>
          <a:noFill/>
        </p:spPr>
        <p:txBody>
          <a:bodyPr wrap="square" rtlCol="0">
            <a:spAutoFit/>
          </a:bodyPr>
          <a:lstStyle/>
          <a:p>
            <a:r>
              <a:rPr lang="en-GB" dirty="0"/>
              <a:t>Relative difference = +52.8%</a:t>
            </a:r>
          </a:p>
        </p:txBody>
      </p:sp>
      <p:sp>
        <p:nvSpPr>
          <p:cNvPr id="8" name="TextBox 7">
            <a:extLst>
              <a:ext uri="{FF2B5EF4-FFF2-40B4-BE49-F238E27FC236}">
                <a16:creationId xmlns:a16="http://schemas.microsoft.com/office/drawing/2014/main" id="{6EE93FBD-DB5F-355C-F98A-1F15E8F27DA7}"/>
              </a:ext>
            </a:extLst>
          </p:cNvPr>
          <p:cNvSpPr txBox="1"/>
          <p:nvPr/>
        </p:nvSpPr>
        <p:spPr>
          <a:xfrm>
            <a:off x="4067944" y="4581128"/>
            <a:ext cx="3888432" cy="923330"/>
          </a:xfrm>
          <a:prstGeom prst="rect">
            <a:avLst/>
          </a:prstGeom>
          <a:noFill/>
        </p:spPr>
        <p:txBody>
          <a:bodyPr wrap="square" rtlCol="0">
            <a:spAutoFit/>
          </a:bodyPr>
          <a:lstStyle/>
          <a:p>
            <a:r>
              <a:rPr lang="en-GB" dirty="0"/>
              <a:t>Causation:</a:t>
            </a:r>
          </a:p>
          <a:p>
            <a:r>
              <a:rPr lang="en-GB" dirty="0"/>
              <a:t>Inventory  = + 77.8%</a:t>
            </a:r>
          </a:p>
          <a:p>
            <a:r>
              <a:rPr lang="en-GB" dirty="0"/>
              <a:t>Cost of sales = +16.6% </a:t>
            </a:r>
          </a:p>
        </p:txBody>
      </p:sp>
    </p:spTree>
    <p:custDataLst>
      <p:tags r:id="rId1"/>
    </p:custDataLst>
    <p:extLst>
      <p:ext uri="{BB962C8B-B14F-4D97-AF65-F5344CB8AC3E}">
        <p14:creationId xmlns:p14="http://schemas.microsoft.com/office/powerpoint/2010/main" val="879259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1"/>
            <a:ext cx="9036496" cy="506576"/>
          </a:xfrm>
          <a:solidFill>
            <a:schemeClr val="tx2">
              <a:lumMod val="20000"/>
              <a:lumOff val="80000"/>
            </a:schemeClr>
          </a:solidFill>
        </p:spPr>
        <p:txBody>
          <a:bodyPr>
            <a:normAutofit fontScale="90000"/>
          </a:bodyPr>
          <a:lstStyle/>
          <a:p>
            <a:pPr algn="ctr"/>
            <a:r>
              <a:rPr lang="en-GB" sz="3400" dirty="0"/>
              <a:t>Assessing working capital– trade payables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958022402"/>
              </p:ext>
            </p:extLst>
          </p:nvPr>
        </p:nvGraphicFramePr>
        <p:xfrm>
          <a:off x="0" y="506577"/>
          <a:ext cx="9144000" cy="5427409"/>
        </p:xfrm>
        <a:graphic>
          <a:graphicData uri="http://schemas.openxmlformats.org/drawingml/2006/table">
            <a:tbl>
              <a:tblPr firstRow="1" firstCol="1" bandRow="1">
                <a:tableStyleId>{7DF18680-E054-41AD-8BC1-D1AEF772440D}</a:tableStyleId>
              </a:tblPr>
              <a:tblGrid>
                <a:gridCol w="4467442">
                  <a:extLst>
                    <a:ext uri="{9D8B030D-6E8A-4147-A177-3AD203B41FA5}">
                      <a16:colId xmlns:a16="http://schemas.microsoft.com/office/drawing/2014/main" val="2412206828"/>
                    </a:ext>
                  </a:extLst>
                </a:gridCol>
                <a:gridCol w="2338279">
                  <a:extLst>
                    <a:ext uri="{9D8B030D-6E8A-4147-A177-3AD203B41FA5}">
                      <a16:colId xmlns:a16="http://schemas.microsoft.com/office/drawing/2014/main" val="691005071"/>
                    </a:ext>
                  </a:extLst>
                </a:gridCol>
                <a:gridCol w="2338279">
                  <a:extLst>
                    <a:ext uri="{9D8B030D-6E8A-4147-A177-3AD203B41FA5}">
                      <a16:colId xmlns:a16="http://schemas.microsoft.com/office/drawing/2014/main" val="1982545808"/>
                    </a:ext>
                  </a:extLst>
                </a:gridCol>
              </a:tblGrid>
              <a:tr h="63292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TRADE PAYABLES DAYS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63230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Creditor</a:t>
                      </a:r>
                      <a:r>
                        <a:rPr lang="en-GB" sz="1600" baseline="0" dirty="0">
                          <a:effectLst/>
                        </a:rPr>
                        <a:t> 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endParaRPr lang="en-GB" sz="1600" baseline="0" dirty="0">
                        <a:effectLst/>
                      </a:endParaRPr>
                    </a:p>
                    <a:p>
                      <a:pPr algn="l">
                        <a:lnSpc>
                          <a:spcPct val="115000"/>
                        </a:lnSpc>
                        <a:spcAft>
                          <a:spcPts val="0"/>
                        </a:spcAft>
                      </a:pPr>
                      <a:r>
                        <a:rPr lang="en-GB" sz="1600" baseline="0" dirty="0">
                          <a:effectLst/>
                        </a:rPr>
                        <a:t>The extent to which there is a difference between creditor days and debtor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26</a:t>
            </a:fld>
            <a:endParaRPr lang="en-GB" dirty="0"/>
          </a:p>
        </p:txBody>
      </p:sp>
      <p:sp>
        <p:nvSpPr>
          <p:cNvPr id="5" name="TextBox 4">
            <a:extLst>
              <a:ext uri="{FF2B5EF4-FFF2-40B4-BE49-F238E27FC236}">
                <a16:creationId xmlns:a16="http://schemas.microsoft.com/office/drawing/2014/main" id="{16953259-4DEE-0622-3BBD-588EFB409FE2}"/>
              </a:ext>
            </a:extLst>
          </p:cNvPr>
          <p:cNvSpPr txBox="1"/>
          <p:nvPr/>
        </p:nvSpPr>
        <p:spPr>
          <a:xfrm>
            <a:off x="6749988" y="2338321"/>
            <a:ext cx="2352680" cy="923330"/>
          </a:xfrm>
          <a:prstGeom prst="rect">
            <a:avLst/>
          </a:prstGeom>
          <a:noFill/>
        </p:spPr>
        <p:txBody>
          <a:bodyPr wrap="square" rtlCol="0">
            <a:spAutoFit/>
          </a:bodyPr>
          <a:lstStyle/>
          <a:p>
            <a:pPr algn="ctr"/>
            <a:r>
              <a:rPr lang="en-GB" dirty="0"/>
              <a:t>(31,500 x 365)/175,000 =65.7 days</a:t>
            </a:r>
          </a:p>
        </p:txBody>
      </p:sp>
      <p:sp>
        <p:nvSpPr>
          <p:cNvPr id="6" name="TextBox 5">
            <a:extLst>
              <a:ext uri="{FF2B5EF4-FFF2-40B4-BE49-F238E27FC236}">
                <a16:creationId xmlns:a16="http://schemas.microsoft.com/office/drawing/2014/main" id="{A659F8A6-D934-E0E3-F9D9-B01E0DDA5D12}"/>
              </a:ext>
            </a:extLst>
          </p:cNvPr>
          <p:cNvSpPr txBox="1"/>
          <p:nvPr/>
        </p:nvSpPr>
        <p:spPr>
          <a:xfrm>
            <a:off x="4397308" y="2338321"/>
            <a:ext cx="2352680" cy="923330"/>
          </a:xfrm>
          <a:prstGeom prst="rect">
            <a:avLst/>
          </a:prstGeom>
          <a:noFill/>
        </p:spPr>
        <p:txBody>
          <a:bodyPr wrap="square" rtlCol="0">
            <a:spAutoFit/>
          </a:bodyPr>
          <a:lstStyle/>
          <a:p>
            <a:pPr algn="ctr"/>
            <a:r>
              <a:rPr lang="en-GB" dirty="0"/>
              <a:t>(40,000 x 365)/204,000 =71.6 days</a:t>
            </a:r>
          </a:p>
        </p:txBody>
      </p:sp>
      <p:sp>
        <p:nvSpPr>
          <p:cNvPr id="7" name="TextBox 6">
            <a:extLst>
              <a:ext uri="{FF2B5EF4-FFF2-40B4-BE49-F238E27FC236}">
                <a16:creationId xmlns:a16="http://schemas.microsoft.com/office/drawing/2014/main" id="{A42AC5D3-931C-EECC-86DC-03E42CF48D9D}"/>
              </a:ext>
            </a:extLst>
          </p:cNvPr>
          <p:cNvSpPr txBox="1"/>
          <p:nvPr/>
        </p:nvSpPr>
        <p:spPr>
          <a:xfrm>
            <a:off x="4860032" y="3717032"/>
            <a:ext cx="3672408" cy="369332"/>
          </a:xfrm>
          <a:prstGeom prst="rect">
            <a:avLst/>
          </a:prstGeom>
          <a:noFill/>
        </p:spPr>
        <p:txBody>
          <a:bodyPr wrap="square" rtlCol="0">
            <a:spAutoFit/>
          </a:bodyPr>
          <a:lstStyle/>
          <a:p>
            <a:r>
              <a:rPr lang="en-GB" dirty="0"/>
              <a:t>Relative difference = +9.0%</a:t>
            </a:r>
          </a:p>
        </p:txBody>
      </p:sp>
      <p:sp>
        <p:nvSpPr>
          <p:cNvPr id="8" name="TextBox 7">
            <a:extLst>
              <a:ext uri="{FF2B5EF4-FFF2-40B4-BE49-F238E27FC236}">
                <a16:creationId xmlns:a16="http://schemas.microsoft.com/office/drawing/2014/main" id="{DE5974A6-0BA8-5584-5684-2669761EB95B}"/>
              </a:ext>
            </a:extLst>
          </p:cNvPr>
          <p:cNvSpPr txBox="1"/>
          <p:nvPr/>
        </p:nvSpPr>
        <p:spPr>
          <a:xfrm>
            <a:off x="5004048" y="4509120"/>
            <a:ext cx="3456384" cy="923330"/>
          </a:xfrm>
          <a:prstGeom prst="rect">
            <a:avLst/>
          </a:prstGeom>
          <a:noFill/>
        </p:spPr>
        <p:txBody>
          <a:bodyPr wrap="square" rtlCol="0">
            <a:spAutoFit/>
          </a:bodyPr>
          <a:lstStyle/>
          <a:p>
            <a:r>
              <a:rPr lang="en-GB" dirty="0"/>
              <a:t>Causation:</a:t>
            </a:r>
          </a:p>
          <a:p>
            <a:r>
              <a:rPr lang="en-GB" dirty="0"/>
              <a:t>Trade payables = +27.0%</a:t>
            </a:r>
          </a:p>
          <a:p>
            <a:r>
              <a:rPr lang="en-GB" dirty="0"/>
              <a:t>Cost of sales =  +16.6%</a:t>
            </a:r>
          </a:p>
        </p:txBody>
      </p:sp>
    </p:spTree>
    <p:custDataLst>
      <p:tags r:id="rId1"/>
    </p:custDataLst>
    <p:extLst>
      <p:ext uri="{BB962C8B-B14F-4D97-AF65-F5344CB8AC3E}">
        <p14:creationId xmlns:p14="http://schemas.microsoft.com/office/powerpoint/2010/main" val="11068652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0" y="0"/>
            <a:ext cx="9144000" cy="571536"/>
          </a:xfrm>
          <a:solidFill>
            <a:schemeClr val="tx2">
              <a:lumMod val="20000"/>
              <a:lumOff val="80000"/>
            </a:schemeClr>
          </a:solidFill>
        </p:spPr>
        <p:txBody>
          <a:bodyPr>
            <a:normAutofit fontScale="90000"/>
          </a:bodyPr>
          <a:lstStyle/>
          <a:p>
            <a:pPr algn="ctr"/>
            <a:r>
              <a:rPr lang="en-GB" sz="3400" dirty="0"/>
              <a:t>Assessing working capital  –receivable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4071633219"/>
              </p:ext>
            </p:extLst>
          </p:nvPr>
        </p:nvGraphicFramePr>
        <p:xfrm>
          <a:off x="0" y="573456"/>
          <a:ext cx="9143999" cy="5175932"/>
        </p:xfrm>
        <a:graphic>
          <a:graphicData uri="http://schemas.openxmlformats.org/drawingml/2006/table">
            <a:tbl>
              <a:tblPr firstRow="1" firstCol="1" bandRow="1">
                <a:tableStyleId>{7DF18680-E054-41AD-8BC1-D1AEF772440D}</a:tableStyleId>
              </a:tblPr>
              <a:tblGrid>
                <a:gridCol w="3940096">
                  <a:extLst>
                    <a:ext uri="{9D8B030D-6E8A-4147-A177-3AD203B41FA5}">
                      <a16:colId xmlns:a16="http://schemas.microsoft.com/office/drawing/2014/main" val="2412206828"/>
                    </a:ext>
                  </a:extLst>
                </a:gridCol>
                <a:gridCol w="2676292">
                  <a:extLst>
                    <a:ext uri="{9D8B030D-6E8A-4147-A177-3AD203B41FA5}">
                      <a16:colId xmlns:a16="http://schemas.microsoft.com/office/drawing/2014/main" val="691005071"/>
                    </a:ext>
                  </a:extLst>
                </a:gridCol>
                <a:gridCol w="2527611">
                  <a:extLst>
                    <a:ext uri="{9D8B030D-6E8A-4147-A177-3AD203B41FA5}">
                      <a16:colId xmlns:a16="http://schemas.microsoft.com/office/drawing/2014/main" val="1982545808"/>
                    </a:ext>
                  </a:extLst>
                </a:gridCol>
              </a:tblGrid>
              <a:tr h="518286">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TRADE RECEIVABLES DAYS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49749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and other receivables x 365</a:t>
                      </a:r>
                      <a:endParaRPr lang="en-GB" sz="1600" dirty="0">
                        <a:effectLst/>
                      </a:endParaRPr>
                    </a:p>
                    <a:p>
                      <a:pPr algn="l">
                        <a:lnSpc>
                          <a:spcPct val="115000"/>
                        </a:lnSpc>
                        <a:spcAft>
                          <a:spcPts val="0"/>
                        </a:spcAft>
                      </a:pPr>
                      <a:r>
                        <a:rPr lang="en-GB" sz="1600" dirty="0">
                          <a:effectLst/>
                        </a:rPr>
                        <a:t>                  Credit sales</a:t>
                      </a:r>
                    </a:p>
                    <a:p>
                      <a:pPr algn="l">
                        <a:lnSpc>
                          <a:spcPct val="115000"/>
                        </a:lnSpc>
                        <a:spcAft>
                          <a:spcPts val="0"/>
                        </a:spcAft>
                      </a:pPr>
                      <a:r>
                        <a:rPr lang="en-GB" sz="1600" dirty="0">
                          <a:effectLst/>
                        </a:rPr>
                        <a:t> </a:t>
                      </a:r>
                    </a:p>
                    <a:p>
                      <a:pPr algn="l">
                        <a:lnSpc>
                          <a:spcPct val="115000"/>
                        </a:lnSpc>
                        <a:spcAft>
                          <a:spcPts val="0"/>
                        </a:spcAft>
                      </a:pPr>
                      <a:r>
                        <a:rPr lang="en-GB" sz="1400" dirty="0">
                          <a:effectLst/>
                        </a:rPr>
                        <a:t>Debtors </a:t>
                      </a:r>
                      <a:r>
                        <a:rPr lang="en-GB" sz="1400" baseline="0" dirty="0">
                          <a:effectLst/>
                        </a:rPr>
                        <a:t>days ratios are often found under efficiency ratios, but are more to do with liquidity because they directly affect working capital, which, in turn, illustrates the overall  liquidity position of a business.</a:t>
                      </a:r>
                    </a:p>
                    <a:p>
                      <a:pPr algn="l">
                        <a:lnSpc>
                          <a:spcPct val="115000"/>
                        </a:lnSpc>
                        <a:spcAft>
                          <a:spcPts val="0"/>
                        </a:spcAft>
                      </a:pPr>
                      <a:endParaRPr lang="en-GB" sz="1400" baseline="0" dirty="0">
                        <a:effectLst/>
                      </a:endParaRPr>
                    </a:p>
                    <a:p>
                      <a:pPr algn="l">
                        <a:lnSpc>
                          <a:spcPct val="115000"/>
                        </a:lnSpc>
                        <a:spcAft>
                          <a:spcPts val="0"/>
                        </a:spcAft>
                      </a:pPr>
                      <a:r>
                        <a:rPr lang="en-GB" sz="1400" baseline="0" dirty="0">
                          <a:effectLst/>
                        </a:rPr>
                        <a:t>The extent to which there is a difference between debtor days and creditor days is often a crucial determinant of  a business’s ability to pay its  short-term liabilities, and therefore  both its  cash and working capital position. Most firms that fail do so because of poor working capital management.</a:t>
                      </a:r>
                      <a:endParaRPr lang="en-GB" sz="1400" dirty="0">
                        <a:effectLst/>
                      </a:endParaRP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27</a:t>
            </a:fld>
            <a:endParaRPr lang="en-GB" dirty="0"/>
          </a:p>
        </p:txBody>
      </p:sp>
      <p:sp>
        <p:nvSpPr>
          <p:cNvPr id="5" name="TextBox 4">
            <a:extLst>
              <a:ext uri="{FF2B5EF4-FFF2-40B4-BE49-F238E27FC236}">
                <a16:creationId xmlns:a16="http://schemas.microsoft.com/office/drawing/2014/main" id="{04290A5E-ECF2-2336-1FA9-D8DB67335448}"/>
              </a:ext>
            </a:extLst>
          </p:cNvPr>
          <p:cNvSpPr txBox="1"/>
          <p:nvPr/>
        </p:nvSpPr>
        <p:spPr>
          <a:xfrm>
            <a:off x="6480213" y="2501126"/>
            <a:ext cx="2556882" cy="646331"/>
          </a:xfrm>
          <a:prstGeom prst="rect">
            <a:avLst/>
          </a:prstGeom>
          <a:noFill/>
        </p:spPr>
        <p:txBody>
          <a:bodyPr wrap="square" rtlCol="0">
            <a:spAutoFit/>
          </a:bodyPr>
          <a:lstStyle/>
          <a:p>
            <a:pPr algn="ctr"/>
            <a:r>
              <a:rPr lang="en-GB" sz="1600" dirty="0"/>
              <a:t>(</a:t>
            </a:r>
            <a:r>
              <a:rPr lang="en-GB" dirty="0"/>
              <a:t>20,000 x 365)/(250,000 x 0.8) = 36.5 days</a:t>
            </a:r>
          </a:p>
        </p:txBody>
      </p:sp>
      <p:sp>
        <p:nvSpPr>
          <p:cNvPr id="6" name="TextBox 5">
            <a:extLst>
              <a:ext uri="{FF2B5EF4-FFF2-40B4-BE49-F238E27FC236}">
                <a16:creationId xmlns:a16="http://schemas.microsoft.com/office/drawing/2014/main" id="{8699CDAA-906E-8D38-2755-250190F6EC17}"/>
              </a:ext>
            </a:extLst>
          </p:cNvPr>
          <p:cNvSpPr txBox="1"/>
          <p:nvPr/>
        </p:nvSpPr>
        <p:spPr>
          <a:xfrm>
            <a:off x="3995936" y="2499206"/>
            <a:ext cx="2556882" cy="646331"/>
          </a:xfrm>
          <a:prstGeom prst="rect">
            <a:avLst/>
          </a:prstGeom>
          <a:noFill/>
        </p:spPr>
        <p:txBody>
          <a:bodyPr wrap="square" rtlCol="0">
            <a:spAutoFit/>
          </a:bodyPr>
          <a:lstStyle/>
          <a:p>
            <a:pPr algn="ctr"/>
            <a:r>
              <a:rPr lang="en-GB" dirty="0"/>
              <a:t>(25,000 x 365)/(300,000 x 0.8) = 38 days</a:t>
            </a:r>
          </a:p>
        </p:txBody>
      </p:sp>
      <p:sp>
        <p:nvSpPr>
          <p:cNvPr id="7" name="TextBox 6">
            <a:extLst>
              <a:ext uri="{FF2B5EF4-FFF2-40B4-BE49-F238E27FC236}">
                <a16:creationId xmlns:a16="http://schemas.microsoft.com/office/drawing/2014/main" id="{B3F1DF07-9B3A-AB96-8CEA-835265CA54D6}"/>
              </a:ext>
            </a:extLst>
          </p:cNvPr>
          <p:cNvSpPr txBox="1"/>
          <p:nvPr/>
        </p:nvSpPr>
        <p:spPr>
          <a:xfrm>
            <a:off x="4355976" y="3789040"/>
            <a:ext cx="4464496" cy="369332"/>
          </a:xfrm>
          <a:prstGeom prst="rect">
            <a:avLst/>
          </a:prstGeom>
          <a:noFill/>
        </p:spPr>
        <p:txBody>
          <a:bodyPr wrap="square" rtlCol="0">
            <a:spAutoFit/>
          </a:bodyPr>
          <a:lstStyle/>
          <a:p>
            <a:r>
              <a:rPr lang="en-GB" dirty="0"/>
              <a:t>Relative difference = +4.1%</a:t>
            </a:r>
          </a:p>
        </p:txBody>
      </p:sp>
      <p:sp>
        <p:nvSpPr>
          <p:cNvPr id="8" name="TextBox 7">
            <a:extLst>
              <a:ext uri="{FF2B5EF4-FFF2-40B4-BE49-F238E27FC236}">
                <a16:creationId xmlns:a16="http://schemas.microsoft.com/office/drawing/2014/main" id="{D8D3BF42-B0DF-AB54-9C65-F713F4AD1F88}"/>
              </a:ext>
            </a:extLst>
          </p:cNvPr>
          <p:cNvSpPr txBox="1"/>
          <p:nvPr/>
        </p:nvSpPr>
        <p:spPr>
          <a:xfrm>
            <a:off x="4427984" y="4581128"/>
            <a:ext cx="3672408" cy="923330"/>
          </a:xfrm>
          <a:prstGeom prst="rect">
            <a:avLst/>
          </a:prstGeom>
          <a:noFill/>
        </p:spPr>
        <p:txBody>
          <a:bodyPr wrap="square" rtlCol="0">
            <a:spAutoFit/>
          </a:bodyPr>
          <a:lstStyle/>
          <a:p>
            <a:r>
              <a:rPr lang="en-GB" dirty="0"/>
              <a:t>Causation:</a:t>
            </a:r>
          </a:p>
          <a:p>
            <a:r>
              <a:rPr lang="en-GB" dirty="0"/>
              <a:t>Trade receivables = +25%</a:t>
            </a:r>
          </a:p>
          <a:p>
            <a:r>
              <a:rPr lang="en-GB" dirty="0"/>
              <a:t>Credit sales = +20%</a:t>
            </a:r>
          </a:p>
        </p:txBody>
      </p:sp>
    </p:spTree>
    <p:custDataLst>
      <p:tags r:id="rId1"/>
    </p:custDataLst>
    <p:extLst>
      <p:ext uri="{BB962C8B-B14F-4D97-AF65-F5344CB8AC3E}">
        <p14:creationId xmlns:p14="http://schemas.microsoft.com/office/powerpoint/2010/main" val="2180655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039720" cy="908719"/>
          </a:xfrm>
          <a:solidFill>
            <a:schemeClr val="tx2">
              <a:lumMod val="20000"/>
              <a:lumOff val="80000"/>
            </a:schemeClr>
          </a:solidFill>
        </p:spPr>
        <p:txBody>
          <a:bodyPr>
            <a:normAutofit fontScale="90000"/>
          </a:bodyPr>
          <a:lstStyle/>
          <a:p>
            <a:pPr algn="ctr"/>
            <a:r>
              <a:rPr lang="en-GB" sz="3400" dirty="0"/>
              <a:t>Assessing working capital – analysis of receivables and payables days - 1</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84050789"/>
              </p:ext>
            </p:extLst>
          </p:nvPr>
        </p:nvGraphicFramePr>
        <p:xfrm>
          <a:off x="0" y="980728"/>
          <a:ext cx="9143999" cy="4752529"/>
        </p:xfrm>
        <a:graphic>
          <a:graphicData uri="http://schemas.openxmlformats.org/drawingml/2006/table">
            <a:tbl>
              <a:tblPr firstRow="1" bandRow="1">
                <a:tableStyleId>{7DF18680-E054-41AD-8BC1-D1AEF772440D}</a:tableStyleId>
              </a:tblPr>
              <a:tblGrid>
                <a:gridCol w="2116359">
                  <a:extLst>
                    <a:ext uri="{9D8B030D-6E8A-4147-A177-3AD203B41FA5}">
                      <a16:colId xmlns:a16="http://schemas.microsoft.com/office/drawing/2014/main" val="20000"/>
                    </a:ext>
                  </a:extLst>
                </a:gridCol>
                <a:gridCol w="1092165">
                  <a:extLst>
                    <a:ext uri="{9D8B030D-6E8A-4147-A177-3AD203B41FA5}">
                      <a16:colId xmlns:a16="http://schemas.microsoft.com/office/drawing/2014/main" val="20001"/>
                    </a:ext>
                  </a:extLst>
                </a:gridCol>
                <a:gridCol w="1262059">
                  <a:extLst>
                    <a:ext uri="{9D8B030D-6E8A-4147-A177-3AD203B41FA5}">
                      <a16:colId xmlns:a16="http://schemas.microsoft.com/office/drawing/2014/main" val="20002"/>
                    </a:ext>
                  </a:extLst>
                </a:gridCol>
                <a:gridCol w="1501574">
                  <a:extLst>
                    <a:ext uri="{9D8B030D-6E8A-4147-A177-3AD203B41FA5}">
                      <a16:colId xmlns:a16="http://schemas.microsoft.com/office/drawing/2014/main" val="20003"/>
                    </a:ext>
                  </a:extLst>
                </a:gridCol>
                <a:gridCol w="1395314">
                  <a:extLst>
                    <a:ext uri="{9D8B030D-6E8A-4147-A177-3AD203B41FA5}">
                      <a16:colId xmlns:a16="http://schemas.microsoft.com/office/drawing/2014/main" val="20004"/>
                    </a:ext>
                  </a:extLst>
                </a:gridCol>
                <a:gridCol w="1776528">
                  <a:extLst>
                    <a:ext uri="{9D8B030D-6E8A-4147-A177-3AD203B41FA5}">
                      <a16:colId xmlns:a16="http://schemas.microsoft.com/office/drawing/2014/main" val="20005"/>
                    </a:ext>
                  </a:extLst>
                </a:gridCol>
              </a:tblGrid>
              <a:tr h="969904">
                <a:tc>
                  <a:txBody>
                    <a:bodyPr/>
                    <a:lstStyle/>
                    <a:p>
                      <a:endParaRPr lang="en-GB" dirty="0"/>
                    </a:p>
                  </a:txBody>
                  <a:tcPr>
                    <a:solidFill>
                      <a:schemeClr val="tx2"/>
                    </a:solidFill>
                  </a:tcPr>
                </a:tc>
                <a:tc>
                  <a:txBody>
                    <a:bodyPr/>
                    <a:lstStyle/>
                    <a:p>
                      <a:pPr algn="ctr"/>
                      <a:r>
                        <a:rPr lang="en-GB" dirty="0"/>
                        <a:t>2022</a:t>
                      </a:r>
                    </a:p>
                    <a:p>
                      <a:pPr algn="ctr"/>
                      <a:r>
                        <a:rPr lang="en-GB" dirty="0"/>
                        <a:t>(days)</a:t>
                      </a:r>
                    </a:p>
                  </a:txBody>
                  <a:tcPr>
                    <a:solidFill>
                      <a:schemeClr val="tx2"/>
                    </a:solidFill>
                  </a:tcPr>
                </a:tc>
                <a:tc>
                  <a:txBody>
                    <a:bodyPr/>
                    <a:lstStyle/>
                    <a:p>
                      <a:pPr algn="ctr"/>
                      <a:r>
                        <a:rPr lang="en-GB" dirty="0"/>
                        <a:t>2021</a:t>
                      </a:r>
                    </a:p>
                    <a:p>
                      <a:pPr algn="ctr"/>
                      <a:r>
                        <a:rPr lang="en-GB" dirty="0"/>
                        <a:t>(days)</a:t>
                      </a:r>
                    </a:p>
                  </a:txBody>
                  <a:tcPr>
                    <a:solidFill>
                      <a:schemeClr val="tx2"/>
                    </a:solidFill>
                  </a:tcPr>
                </a:tc>
                <a:tc>
                  <a:txBody>
                    <a:bodyPr/>
                    <a:lstStyle/>
                    <a:p>
                      <a:r>
                        <a:rPr lang="en-GB" dirty="0"/>
                        <a:t>Absolute difference</a:t>
                      </a:r>
                    </a:p>
                    <a:p>
                      <a:r>
                        <a:rPr lang="en-GB" dirty="0"/>
                        <a:t>   (days)</a:t>
                      </a:r>
                    </a:p>
                  </a:txBody>
                  <a:tcPr>
                    <a:solidFill>
                      <a:schemeClr val="tx2"/>
                    </a:solidFill>
                  </a:tcPr>
                </a:tc>
                <a:tc>
                  <a:txBody>
                    <a:bodyPr/>
                    <a:lstStyle/>
                    <a:p>
                      <a:pPr algn="ctr"/>
                      <a:r>
                        <a:rPr lang="en-GB" dirty="0"/>
                        <a:t>Relative</a:t>
                      </a:r>
                      <a:r>
                        <a:rPr lang="en-GB" baseline="0" dirty="0"/>
                        <a:t> difference</a:t>
                      </a:r>
                    </a:p>
                    <a:p>
                      <a:pPr algn="ctr"/>
                      <a:r>
                        <a:rPr lang="en-GB" baseline="0" dirty="0"/>
                        <a:t>(%)</a:t>
                      </a:r>
                      <a:endParaRPr lang="en-GB" dirty="0"/>
                    </a:p>
                  </a:txBody>
                  <a:tcPr>
                    <a:solidFill>
                      <a:schemeClr val="tx2"/>
                    </a:solidFill>
                  </a:tcPr>
                </a:tc>
                <a:tc>
                  <a:txBody>
                    <a:bodyPr/>
                    <a:lstStyle/>
                    <a:p>
                      <a:pPr algn="ctr"/>
                      <a:endParaRPr lang="en-GB" dirty="0"/>
                    </a:p>
                    <a:p>
                      <a:pPr algn="ctr"/>
                      <a:r>
                        <a:rPr lang="en-GB" dirty="0"/>
                        <a:t>Outcome</a:t>
                      </a:r>
                    </a:p>
                  </a:txBody>
                  <a:tcPr>
                    <a:solidFill>
                      <a:schemeClr val="tx2"/>
                    </a:solidFill>
                  </a:tcPr>
                </a:tc>
                <a:extLst>
                  <a:ext uri="{0D108BD9-81ED-4DB2-BD59-A6C34878D82A}">
                    <a16:rowId xmlns:a16="http://schemas.microsoft.com/office/drawing/2014/main" val="10000"/>
                  </a:ext>
                </a:extLst>
              </a:tr>
              <a:tr h="969904">
                <a:tc>
                  <a:txBody>
                    <a:bodyPr/>
                    <a:lstStyle/>
                    <a:p>
                      <a:endParaRPr lang="en-GB" dirty="0">
                        <a:solidFill>
                          <a:schemeClr val="bg1"/>
                        </a:solidFill>
                      </a:endParaRPr>
                    </a:p>
                    <a:p>
                      <a:r>
                        <a:rPr lang="en-GB" dirty="0">
                          <a:solidFill>
                            <a:schemeClr val="bg1"/>
                          </a:solidFill>
                        </a:rPr>
                        <a:t>Payables </a:t>
                      </a:r>
                      <a:endParaRPr lang="en-GB" baseline="0" dirty="0">
                        <a:solidFill>
                          <a:schemeClr val="bg1"/>
                        </a:solidFill>
                      </a:endParaRPr>
                    </a:p>
                    <a:p>
                      <a:endParaRPr lang="en-GB" dirty="0">
                        <a:solidFill>
                          <a:schemeClr val="bg1"/>
                        </a:solidFill>
                      </a:endParaRPr>
                    </a:p>
                  </a:txBody>
                  <a:tcPr>
                    <a:solidFill>
                      <a:schemeClr val="tx2"/>
                    </a:solidFill>
                  </a:tcPr>
                </a:tc>
                <a:tc>
                  <a:txBody>
                    <a:bodyPr/>
                    <a:lstStyle/>
                    <a:p>
                      <a:pPr algn="ctr"/>
                      <a:r>
                        <a:rPr lang="en-GB" sz="2000" dirty="0"/>
                        <a:t>71.6</a:t>
                      </a:r>
                    </a:p>
                  </a:txBody>
                  <a:tcPr>
                    <a:solidFill>
                      <a:schemeClr val="tx2">
                        <a:lumMod val="20000"/>
                        <a:lumOff val="80000"/>
                      </a:schemeClr>
                    </a:solidFill>
                  </a:tcPr>
                </a:tc>
                <a:tc>
                  <a:txBody>
                    <a:bodyPr/>
                    <a:lstStyle/>
                    <a:p>
                      <a:pPr algn="ctr"/>
                      <a:r>
                        <a:rPr lang="en-GB" sz="2000" dirty="0"/>
                        <a:t>65.7</a:t>
                      </a:r>
                    </a:p>
                  </a:txBody>
                  <a:tcPr>
                    <a:solidFill>
                      <a:schemeClr val="tx2">
                        <a:lumMod val="20000"/>
                        <a:lumOff val="80000"/>
                      </a:schemeClr>
                    </a:solidFill>
                  </a:tcPr>
                </a:tc>
                <a:tc>
                  <a:txBody>
                    <a:bodyPr/>
                    <a:lstStyle/>
                    <a:p>
                      <a:pPr algn="ctr"/>
                      <a:r>
                        <a:rPr lang="en-GB" sz="2000" dirty="0"/>
                        <a:t>5.9</a:t>
                      </a:r>
                    </a:p>
                  </a:txBody>
                  <a:tcPr>
                    <a:solidFill>
                      <a:schemeClr val="tx2">
                        <a:lumMod val="20000"/>
                        <a:lumOff val="80000"/>
                      </a:schemeClr>
                    </a:solidFill>
                  </a:tcPr>
                </a:tc>
                <a:tc>
                  <a:txBody>
                    <a:bodyPr/>
                    <a:lstStyle/>
                    <a:p>
                      <a:pPr algn="ctr"/>
                      <a:r>
                        <a:rPr lang="en-GB" sz="2000" dirty="0"/>
                        <a:t>9.0</a:t>
                      </a:r>
                    </a:p>
                  </a:txBody>
                  <a:tcP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000" dirty="0"/>
                        <a:t>Improvement </a:t>
                      </a:r>
                    </a:p>
                    <a:p>
                      <a:pPr algn="ctr"/>
                      <a:endParaRPr lang="en-GB" sz="2000" dirty="0"/>
                    </a:p>
                  </a:txBody>
                  <a:tcPr>
                    <a:solidFill>
                      <a:schemeClr val="tx2">
                        <a:lumMod val="20000"/>
                        <a:lumOff val="80000"/>
                      </a:schemeClr>
                    </a:solidFill>
                  </a:tcPr>
                </a:tc>
                <a:extLst>
                  <a:ext uri="{0D108BD9-81ED-4DB2-BD59-A6C34878D82A}">
                    <a16:rowId xmlns:a16="http://schemas.microsoft.com/office/drawing/2014/main" val="10001"/>
                  </a:ext>
                </a:extLst>
              </a:tr>
              <a:tr h="969904">
                <a:tc>
                  <a:txBody>
                    <a:bodyPr/>
                    <a:lstStyle/>
                    <a:p>
                      <a:endParaRPr lang="en-GB" dirty="0">
                        <a:solidFill>
                          <a:schemeClr val="bg1"/>
                        </a:solidFill>
                      </a:endParaRPr>
                    </a:p>
                    <a:p>
                      <a:r>
                        <a:rPr lang="en-GB" dirty="0">
                          <a:solidFill>
                            <a:schemeClr val="bg1"/>
                          </a:solidFill>
                        </a:rPr>
                        <a:t>Receivables</a:t>
                      </a:r>
                    </a:p>
                    <a:p>
                      <a:endParaRPr lang="en-GB" dirty="0">
                        <a:solidFill>
                          <a:schemeClr val="bg1"/>
                        </a:solidFill>
                      </a:endParaRPr>
                    </a:p>
                  </a:txBody>
                  <a:tcPr>
                    <a:solidFill>
                      <a:schemeClr val="tx2"/>
                    </a:solidFill>
                  </a:tcPr>
                </a:tc>
                <a:tc>
                  <a:txBody>
                    <a:bodyPr/>
                    <a:lstStyle/>
                    <a:p>
                      <a:pPr algn="ctr"/>
                      <a:r>
                        <a:rPr lang="en-GB" sz="2000" dirty="0"/>
                        <a:t>38.0</a:t>
                      </a:r>
                    </a:p>
                  </a:txBody>
                  <a:tcPr/>
                </a:tc>
                <a:tc>
                  <a:txBody>
                    <a:bodyPr/>
                    <a:lstStyle/>
                    <a:p>
                      <a:pPr algn="ctr"/>
                      <a:r>
                        <a:rPr lang="en-GB" sz="2000" dirty="0"/>
                        <a:t>36.5</a:t>
                      </a:r>
                    </a:p>
                  </a:txBody>
                  <a:tcPr/>
                </a:tc>
                <a:tc>
                  <a:txBody>
                    <a:bodyPr/>
                    <a:lstStyle/>
                    <a:p>
                      <a:pPr algn="ctr"/>
                      <a:r>
                        <a:rPr lang="en-GB" sz="2000" dirty="0"/>
                        <a:t>1.5</a:t>
                      </a:r>
                    </a:p>
                  </a:txBody>
                  <a:tcPr/>
                </a:tc>
                <a:tc>
                  <a:txBody>
                    <a:bodyPr/>
                    <a:lstStyle/>
                    <a:p>
                      <a:pPr algn="ctr"/>
                      <a:r>
                        <a:rPr lang="en-GB" sz="2000" dirty="0"/>
                        <a:t>4.1</a:t>
                      </a:r>
                    </a:p>
                  </a:txBody>
                  <a:tcPr/>
                </a:tc>
                <a:tc>
                  <a:txBody>
                    <a:bodyPr/>
                    <a:lstStyle/>
                    <a:p>
                      <a:pPr algn="ctr"/>
                      <a:r>
                        <a:rPr lang="en-GB" sz="2000"/>
                        <a:t>Slightly worse</a:t>
                      </a:r>
                      <a:endParaRPr lang="en-GB" sz="2000" dirty="0"/>
                    </a:p>
                  </a:txBody>
                  <a:tcPr/>
                </a:tc>
                <a:extLst>
                  <a:ext uri="{0D108BD9-81ED-4DB2-BD59-A6C34878D82A}">
                    <a16:rowId xmlns:a16="http://schemas.microsoft.com/office/drawing/2014/main" val="10002"/>
                  </a:ext>
                </a:extLst>
              </a:tr>
              <a:tr h="1842817">
                <a:tc>
                  <a:txBody>
                    <a:bodyPr/>
                    <a:lstStyle/>
                    <a:p>
                      <a:endParaRPr lang="en-GB" dirty="0">
                        <a:solidFill>
                          <a:schemeClr val="bg1"/>
                        </a:solidFill>
                      </a:endParaRPr>
                    </a:p>
                    <a:p>
                      <a:r>
                        <a:rPr lang="en-GB" dirty="0">
                          <a:solidFill>
                            <a:schemeClr val="bg1"/>
                          </a:solidFill>
                        </a:rPr>
                        <a:t>Difference</a:t>
                      </a:r>
                    </a:p>
                    <a:p>
                      <a:r>
                        <a:rPr lang="en-GB" dirty="0">
                          <a:solidFill>
                            <a:schemeClr val="bg1"/>
                          </a:solidFill>
                        </a:rPr>
                        <a:t>(days holding </a:t>
                      </a:r>
                    </a:p>
                    <a:p>
                      <a:r>
                        <a:rPr lang="en-GB" dirty="0">
                          <a:solidFill>
                            <a:schemeClr val="bg1"/>
                          </a:solidFill>
                        </a:rPr>
                        <a:t>other’s working</a:t>
                      </a:r>
                      <a:r>
                        <a:rPr lang="en-GB" baseline="0" dirty="0">
                          <a:solidFill>
                            <a:schemeClr val="bg1"/>
                          </a:solidFill>
                        </a:rPr>
                        <a:t> capital)</a:t>
                      </a:r>
                    </a:p>
                    <a:p>
                      <a:endParaRPr lang="en-GB" dirty="0">
                        <a:solidFill>
                          <a:schemeClr val="bg1"/>
                        </a:solidFill>
                      </a:endParaRPr>
                    </a:p>
                  </a:txBody>
                  <a:tcPr>
                    <a:solidFill>
                      <a:schemeClr val="tx2"/>
                    </a:solidFill>
                  </a:tcPr>
                </a:tc>
                <a:tc>
                  <a:txBody>
                    <a:bodyPr/>
                    <a:lstStyle/>
                    <a:p>
                      <a:pPr algn="ctr"/>
                      <a:endParaRPr lang="en-GB" sz="2000" dirty="0"/>
                    </a:p>
                    <a:p>
                      <a:pPr algn="ctr"/>
                      <a:r>
                        <a:rPr lang="en-GB" sz="2000" dirty="0"/>
                        <a:t>33.6</a:t>
                      </a:r>
                    </a:p>
                  </a:txBody>
                  <a:tcPr>
                    <a:solidFill>
                      <a:schemeClr val="tx2">
                        <a:lumMod val="20000"/>
                        <a:lumOff val="80000"/>
                      </a:schemeClr>
                    </a:solidFill>
                  </a:tcPr>
                </a:tc>
                <a:tc>
                  <a:txBody>
                    <a:bodyPr/>
                    <a:lstStyle/>
                    <a:p>
                      <a:pPr algn="ctr"/>
                      <a:endParaRPr lang="en-GB" sz="2000" dirty="0"/>
                    </a:p>
                    <a:p>
                      <a:pPr algn="ctr"/>
                      <a:r>
                        <a:rPr lang="en-GB" sz="2000" dirty="0"/>
                        <a:t>29.2</a:t>
                      </a:r>
                    </a:p>
                  </a:txBody>
                  <a:tcPr>
                    <a:solidFill>
                      <a:schemeClr val="tx2">
                        <a:lumMod val="20000"/>
                        <a:lumOff val="80000"/>
                      </a:schemeClr>
                    </a:solidFill>
                  </a:tcPr>
                </a:tc>
                <a:tc>
                  <a:txBody>
                    <a:bodyPr/>
                    <a:lstStyle/>
                    <a:p>
                      <a:pPr algn="ctr"/>
                      <a:endParaRPr lang="en-GB" sz="2000" dirty="0"/>
                    </a:p>
                    <a:p>
                      <a:pPr algn="ctr"/>
                      <a:r>
                        <a:rPr lang="en-GB" sz="2000" dirty="0"/>
                        <a:t>4.4</a:t>
                      </a:r>
                    </a:p>
                  </a:txBody>
                  <a:tcPr>
                    <a:solidFill>
                      <a:schemeClr val="tx2">
                        <a:lumMod val="20000"/>
                        <a:lumOff val="80000"/>
                      </a:schemeClr>
                    </a:solidFill>
                  </a:tcPr>
                </a:tc>
                <a:tc>
                  <a:txBody>
                    <a:bodyPr/>
                    <a:lstStyle/>
                    <a:p>
                      <a:pPr algn="ctr"/>
                      <a:endParaRPr lang="en-GB" sz="2000" dirty="0"/>
                    </a:p>
                    <a:p>
                      <a:pPr algn="ctr"/>
                      <a:r>
                        <a:rPr lang="en-GB" sz="2000" dirty="0"/>
                        <a:t>15.1</a:t>
                      </a:r>
                    </a:p>
                  </a:txBody>
                  <a:tcPr>
                    <a:solidFill>
                      <a:schemeClr val="tx2">
                        <a:lumMod val="20000"/>
                        <a:lumOff val="80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2000" dirty="0"/>
                    </a:p>
                    <a:p>
                      <a:pPr marL="0" marR="0" indent="0" algn="ctr" defTabSz="914400" rtl="0" eaLnBrk="1" fontAlgn="auto" latinLnBrk="0" hangingPunct="1">
                        <a:lnSpc>
                          <a:spcPct val="100000"/>
                        </a:lnSpc>
                        <a:spcBef>
                          <a:spcPts val="0"/>
                        </a:spcBef>
                        <a:spcAft>
                          <a:spcPts val="0"/>
                        </a:spcAft>
                        <a:buClrTx/>
                        <a:buSzTx/>
                        <a:buFontTx/>
                        <a:buNone/>
                        <a:tabLst/>
                        <a:defRPr/>
                      </a:pPr>
                      <a:r>
                        <a:rPr lang="en-GB" sz="2000" dirty="0"/>
                        <a:t>Improvement</a:t>
                      </a:r>
                    </a:p>
                    <a:p>
                      <a:pPr algn="ctr"/>
                      <a:endParaRPr lang="en-GB" sz="2000" dirty="0"/>
                    </a:p>
                  </a:txBody>
                  <a:tcPr>
                    <a:solidFill>
                      <a:schemeClr val="tx2">
                        <a:lumMod val="20000"/>
                        <a:lumOff val="80000"/>
                      </a:schemeClr>
                    </a:solidFill>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28</a:t>
            </a:fld>
            <a:endParaRPr lang="en-GB" dirty="0"/>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1"/>
            <a:ext cx="8902856" cy="693768"/>
          </a:xfrm>
          <a:solidFill>
            <a:schemeClr val="tx2">
              <a:lumMod val="20000"/>
              <a:lumOff val="80000"/>
            </a:schemeClr>
          </a:solidFill>
        </p:spPr>
        <p:txBody>
          <a:bodyPr>
            <a:normAutofit fontScale="90000"/>
          </a:bodyPr>
          <a:lstStyle/>
          <a:p>
            <a:pPr algn="ctr"/>
            <a:r>
              <a:rPr lang="en-GB" sz="3400" dirty="0"/>
              <a:t>Assessing working capital–working capital to sales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621769348"/>
              </p:ext>
            </p:extLst>
          </p:nvPr>
        </p:nvGraphicFramePr>
        <p:xfrm>
          <a:off x="32138" y="693769"/>
          <a:ext cx="9079723" cy="5014733"/>
        </p:xfrm>
        <a:graphic>
          <a:graphicData uri="http://schemas.openxmlformats.org/drawingml/2006/table">
            <a:tbl>
              <a:tblPr firstRow="1" firstCol="1" bandRow="1">
                <a:tableStyleId>{7DF18680-E054-41AD-8BC1-D1AEF772440D}</a:tableStyleId>
              </a:tblPr>
              <a:tblGrid>
                <a:gridCol w="4738699">
                  <a:extLst>
                    <a:ext uri="{9D8B030D-6E8A-4147-A177-3AD203B41FA5}">
                      <a16:colId xmlns:a16="http://schemas.microsoft.com/office/drawing/2014/main" val="2412206828"/>
                    </a:ext>
                  </a:extLst>
                </a:gridCol>
                <a:gridCol w="2170512">
                  <a:extLst>
                    <a:ext uri="{9D8B030D-6E8A-4147-A177-3AD203B41FA5}">
                      <a16:colId xmlns:a16="http://schemas.microsoft.com/office/drawing/2014/main" val="691005071"/>
                    </a:ext>
                  </a:extLst>
                </a:gridCol>
                <a:gridCol w="2170512">
                  <a:extLst>
                    <a:ext uri="{9D8B030D-6E8A-4147-A177-3AD203B41FA5}">
                      <a16:colId xmlns:a16="http://schemas.microsoft.com/office/drawing/2014/main" val="1982545808"/>
                    </a:ext>
                  </a:extLst>
                </a:gridCol>
              </a:tblGrid>
              <a:tr h="631180">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Working capital to sales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2022</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15000"/>
                        </a:lnSpc>
                        <a:spcAft>
                          <a:spcPts val="0"/>
                        </a:spcAft>
                      </a:pPr>
                      <a:r>
                        <a:rPr lang="en-GB" sz="2000" dirty="0">
                          <a:effectLst/>
                        </a:rPr>
                        <a:t> </a:t>
                      </a:r>
                    </a:p>
                    <a:p>
                      <a:pPr algn="ctr">
                        <a:lnSpc>
                          <a:spcPct val="115000"/>
                        </a:lnSpc>
                        <a:spcAft>
                          <a:spcPts val="0"/>
                        </a:spcAft>
                      </a:pPr>
                      <a:r>
                        <a:rPr lang="en-GB" sz="2000" dirty="0">
                          <a:effectLst/>
                        </a:rPr>
                        <a:t>2021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347684931"/>
                  </a:ext>
                </a:extLst>
              </a:tr>
              <a:tr h="4336299">
                <a:tc>
                  <a:txBody>
                    <a:bodyPr/>
                    <a:lstStyle/>
                    <a:p>
                      <a:pPr algn="l">
                        <a:lnSpc>
                          <a:spcPct val="115000"/>
                        </a:lnSpc>
                        <a:spcAft>
                          <a:spcPts val="0"/>
                        </a:spcAft>
                      </a:pPr>
                      <a:r>
                        <a:rPr lang="en-GB" sz="1600" dirty="0">
                          <a:effectLst/>
                        </a:rPr>
                        <a:t> </a:t>
                      </a:r>
                    </a:p>
                    <a:p>
                      <a:pPr algn="ctr">
                        <a:lnSpc>
                          <a:spcPct val="115000"/>
                        </a:lnSpc>
                        <a:spcAft>
                          <a:spcPts val="0"/>
                        </a:spcAft>
                      </a:pPr>
                      <a:r>
                        <a:rPr lang="en-GB" sz="1600" u="sng" dirty="0">
                          <a:effectLst/>
                        </a:rPr>
                        <a:t>Current Assets – Current liabilities</a:t>
                      </a:r>
                      <a:r>
                        <a:rPr lang="en-GB" sz="1600" dirty="0">
                          <a:effectLst/>
                        </a:rPr>
                        <a:t>  x 100</a:t>
                      </a:r>
                    </a:p>
                    <a:p>
                      <a:pPr algn="ctr">
                        <a:lnSpc>
                          <a:spcPct val="115000"/>
                        </a:lnSpc>
                        <a:spcAft>
                          <a:spcPts val="0"/>
                        </a:spcAft>
                      </a:pPr>
                      <a:r>
                        <a:rPr lang="en-GB" sz="1600" dirty="0">
                          <a:effectLst/>
                        </a:rPr>
                        <a:t> sales turnover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working capital as a percentage of  sales turnover. It is derived from both the income statement and financial position statement. It addresses one of the most prevalent of problems in working capital management; overtrading.</a:t>
                      </a:r>
                    </a:p>
                  </a:txBody>
                  <a:tcPr marL="68580" marR="68580" marT="0" marB="0">
                    <a:solidFill>
                      <a:schemeClr val="tx2"/>
                    </a:solidFill>
                  </a:tcPr>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tc>
                  <a:txBody>
                    <a:bodyPr/>
                    <a:lstStyle/>
                    <a:p>
                      <a:pPr algn="l">
                        <a:lnSpc>
                          <a:spcPct val="115000"/>
                        </a:lnSpc>
                        <a:spcAft>
                          <a:spcPts val="0"/>
                        </a:spcAft>
                      </a:pPr>
                      <a:r>
                        <a:rPr lang="en-GB" sz="1600" dirty="0">
                          <a:effectLst/>
                        </a:rPr>
                        <a:t> </a:t>
                      </a: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15000"/>
                        </a:lnSpc>
                        <a:spcAft>
                          <a:spcPts val="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lumMod val="20000"/>
                        <a:lumOff val="80000"/>
                      </a:schemeClr>
                    </a:solidFill>
                  </a:tcPr>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29</a:t>
            </a:fld>
            <a:endParaRPr lang="en-GB" dirty="0"/>
          </a:p>
        </p:txBody>
      </p:sp>
      <p:sp>
        <p:nvSpPr>
          <p:cNvPr id="5" name="TextBox 4">
            <a:extLst>
              <a:ext uri="{FF2B5EF4-FFF2-40B4-BE49-F238E27FC236}">
                <a16:creationId xmlns:a16="http://schemas.microsoft.com/office/drawing/2014/main" id="{7E629ED3-6A85-741D-4029-78FFC63E205B}"/>
              </a:ext>
            </a:extLst>
          </p:cNvPr>
          <p:cNvSpPr txBox="1"/>
          <p:nvPr/>
        </p:nvSpPr>
        <p:spPr>
          <a:xfrm>
            <a:off x="6948264" y="2060848"/>
            <a:ext cx="1986730" cy="923330"/>
          </a:xfrm>
          <a:prstGeom prst="rect">
            <a:avLst/>
          </a:prstGeom>
          <a:noFill/>
        </p:spPr>
        <p:txBody>
          <a:bodyPr wrap="square" rtlCol="0">
            <a:spAutoFit/>
          </a:bodyPr>
          <a:lstStyle/>
          <a:p>
            <a:pPr algn="ctr"/>
            <a:r>
              <a:rPr lang="en-GB" dirty="0"/>
              <a:t>(65,000 –31,500)/ 250,000 x 100 = 13.4%</a:t>
            </a:r>
          </a:p>
        </p:txBody>
      </p:sp>
      <p:sp>
        <p:nvSpPr>
          <p:cNvPr id="6" name="TextBox 5">
            <a:extLst>
              <a:ext uri="{FF2B5EF4-FFF2-40B4-BE49-F238E27FC236}">
                <a16:creationId xmlns:a16="http://schemas.microsoft.com/office/drawing/2014/main" id="{0D73E617-8185-69F5-3617-92008121887D}"/>
              </a:ext>
            </a:extLst>
          </p:cNvPr>
          <p:cNvSpPr txBox="1"/>
          <p:nvPr/>
        </p:nvSpPr>
        <p:spPr>
          <a:xfrm>
            <a:off x="4716016" y="2060848"/>
            <a:ext cx="1986730" cy="923330"/>
          </a:xfrm>
          <a:prstGeom prst="rect">
            <a:avLst/>
          </a:prstGeom>
          <a:noFill/>
        </p:spPr>
        <p:txBody>
          <a:bodyPr wrap="square" rtlCol="0">
            <a:spAutoFit/>
          </a:bodyPr>
          <a:lstStyle/>
          <a:p>
            <a:pPr algn="ctr"/>
            <a:r>
              <a:rPr lang="en-GB" dirty="0"/>
              <a:t>(60,000 – 40,000)/ 300,000 x 100 = 6.7%</a:t>
            </a:r>
          </a:p>
        </p:txBody>
      </p:sp>
      <p:sp>
        <p:nvSpPr>
          <p:cNvPr id="7" name="TextBox 6">
            <a:extLst>
              <a:ext uri="{FF2B5EF4-FFF2-40B4-BE49-F238E27FC236}">
                <a16:creationId xmlns:a16="http://schemas.microsoft.com/office/drawing/2014/main" id="{3250DF05-3DC3-45EB-BBDD-CE35CBA2B376}"/>
              </a:ext>
            </a:extLst>
          </p:cNvPr>
          <p:cNvSpPr txBox="1"/>
          <p:nvPr/>
        </p:nvSpPr>
        <p:spPr>
          <a:xfrm>
            <a:off x="5148064" y="3501008"/>
            <a:ext cx="3384376" cy="369332"/>
          </a:xfrm>
          <a:prstGeom prst="rect">
            <a:avLst/>
          </a:prstGeom>
          <a:noFill/>
        </p:spPr>
        <p:txBody>
          <a:bodyPr wrap="square" rtlCol="0">
            <a:spAutoFit/>
          </a:bodyPr>
          <a:lstStyle/>
          <a:p>
            <a:r>
              <a:rPr lang="en-GB" dirty="0"/>
              <a:t>Relative difference = -50%</a:t>
            </a:r>
          </a:p>
        </p:txBody>
      </p:sp>
      <p:sp>
        <p:nvSpPr>
          <p:cNvPr id="8" name="TextBox 7">
            <a:extLst>
              <a:ext uri="{FF2B5EF4-FFF2-40B4-BE49-F238E27FC236}">
                <a16:creationId xmlns:a16="http://schemas.microsoft.com/office/drawing/2014/main" id="{9342B365-8AC3-9412-3128-0C7777BC8525}"/>
              </a:ext>
            </a:extLst>
          </p:cNvPr>
          <p:cNvSpPr txBox="1"/>
          <p:nvPr/>
        </p:nvSpPr>
        <p:spPr>
          <a:xfrm>
            <a:off x="5220072" y="4387170"/>
            <a:ext cx="3384376" cy="1200329"/>
          </a:xfrm>
          <a:prstGeom prst="rect">
            <a:avLst/>
          </a:prstGeom>
          <a:noFill/>
        </p:spPr>
        <p:txBody>
          <a:bodyPr wrap="square" rtlCol="0">
            <a:spAutoFit/>
          </a:bodyPr>
          <a:lstStyle/>
          <a:p>
            <a:r>
              <a:rPr lang="en-GB" dirty="0"/>
              <a:t>Causation:</a:t>
            </a:r>
          </a:p>
          <a:p>
            <a:r>
              <a:rPr lang="en-GB" dirty="0"/>
              <a:t>Working capital = -40.3%</a:t>
            </a:r>
          </a:p>
          <a:p>
            <a:r>
              <a:rPr lang="en-GB" dirty="0"/>
              <a:t>Sales = +20%</a:t>
            </a:r>
          </a:p>
          <a:p>
            <a:endParaRPr lang="en-GB" dirty="0"/>
          </a:p>
        </p:txBody>
      </p:sp>
    </p:spTree>
    <p:custDataLst>
      <p:tags r:id="rId1"/>
    </p:custDataLst>
    <p:extLst>
      <p:ext uri="{BB962C8B-B14F-4D97-AF65-F5344CB8AC3E}">
        <p14:creationId xmlns:p14="http://schemas.microsoft.com/office/powerpoint/2010/main" val="18252952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9000"/>
            <a:ext cx="9144000" cy="1089668"/>
          </a:xfrm>
          <a:solidFill>
            <a:schemeClr val="tx2">
              <a:lumMod val="20000"/>
              <a:lumOff val="80000"/>
            </a:schemeClr>
          </a:solidFill>
        </p:spPr>
        <p:txBody>
          <a:bodyPr>
            <a:normAutofit fontScale="90000"/>
          </a:bodyPr>
          <a:lstStyle/>
          <a:p>
            <a:pPr algn="ctr"/>
            <a:r>
              <a:rPr lang="en-GB" sz="3400" dirty="0"/>
              <a:t>Northern Travel plc 2021</a:t>
            </a:r>
            <a:br>
              <a:rPr lang="en-GB" sz="3400" dirty="0"/>
            </a:br>
            <a:r>
              <a:rPr lang="en-GB" sz="3400" dirty="0"/>
              <a:t> Assessing working capital finance requirement</a:t>
            </a:r>
          </a:p>
        </p:txBody>
      </p:sp>
      <p:sp>
        <p:nvSpPr>
          <p:cNvPr id="4" name="Slide Number Placeholder 3"/>
          <p:cNvSpPr>
            <a:spLocks noGrp="1"/>
          </p:cNvSpPr>
          <p:nvPr>
            <p:ph type="sldNum" sz="quarter" idx="12"/>
          </p:nvPr>
        </p:nvSpPr>
        <p:spPr/>
        <p:txBody>
          <a:bodyPr/>
          <a:lstStyle/>
          <a:p>
            <a:fld id="{63A33278-8D2C-46E9-9145-8061F8ED03C5}" type="slidenum">
              <a:rPr lang="en-GB" smtClean="0"/>
              <a:t>30</a:t>
            </a:fld>
            <a:endParaRPr lang="en-GB" dirty="0"/>
          </a:p>
        </p:txBody>
      </p:sp>
      <p:sp>
        <p:nvSpPr>
          <p:cNvPr id="6" name="Content Placeholder 5">
            <a:extLst>
              <a:ext uri="{FF2B5EF4-FFF2-40B4-BE49-F238E27FC236}">
                <a16:creationId xmlns:a16="http://schemas.microsoft.com/office/drawing/2014/main" id="{D42ECB6F-2845-7A3F-6E1B-437DCC675524}"/>
              </a:ext>
            </a:extLst>
          </p:cNvPr>
          <p:cNvSpPr>
            <a:spLocks noGrp="1"/>
          </p:cNvSpPr>
          <p:nvPr>
            <p:ph idx="1"/>
          </p:nvPr>
        </p:nvSpPr>
        <p:spPr>
          <a:xfrm>
            <a:off x="230590" y="1052736"/>
            <a:ext cx="8682819" cy="4752528"/>
          </a:xfrm>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7" name="Rectangle: Rounded Corners 6">
            <a:extLst>
              <a:ext uri="{FF2B5EF4-FFF2-40B4-BE49-F238E27FC236}">
                <a16:creationId xmlns:a16="http://schemas.microsoft.com/office/drawing/2014/main" id="{AAB2A054-705D-DF7B-F52C-60077C18DD36}"/>
              </a:ext>
            </a:extLst>
          </p:cNvPr>
          <p:cNvSpPr/>
          <p:nvPr/>
        </p:nvSpPr>
        <p:spPr>
          <a:xfrm>
            <a:off x="408196" y="1264523"/>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received on day 0 </a:t>
            </a:r>
          </a:p>
        </p:txBody>
      </p:sp>
      <p:sp>
        <p:nvSpPr>
          <p:cNvPr id="9" name="Rectangle: Rounded Corners 8">
            <a:extLst>
              <a:ext uri="{FF2B5EF4-FFF2-40B4-BE49-F238E27FC236}">
                <a16:creationId xmlns:a16="http://schemas.microsoft.com/office/drawing/2014/main" id="{A18DDFA3-798D-4D8E-4308-42E277122AC3}"/>
              </a:ext>
            </a:extLst>
          </p:cNvPr>
          <p:cNvSpPr/>
          <p:nvPr/>
        </p:nvSpPr>
        <p:spPr>
          <a:xfrm>
            <a:off x="6970732" y="1243252"/>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Payment is received on day 74</a:t>
            </a:r>
          </a:p>
        </p:txBody>
      </p:sp>
      <p:sp>
        <p:nvSpPr>
          <p:cNvPr id="10" name="Rectangle: Rounded Corners 9">
            <a:extLst>
              <a:ext uri="{FF2B5EF4-FFF2-40B4-BE49-F238E27FC236}">
                <a16:creationId xmlns:a16="http://schemas.microsoft.com/office/drawing/2014/main" id="{3A54C64F-925D-1099-7569-82B0A0D92FDA}"/>
              </a:ext>
            </a:extLst>
          </p:cNvPr>
          <p:cNvSpPr/>
          <p:nvPr/>
        </p:nvSpPr>
        <p:spPr>
          <a:xfrm>
            <a:off x="3671900" y="1212131"/>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are sold on day 37.5</a:t>
            </a:r>
          </a:p>
        </p:txBody>
      </p:sp>
      <p:sp>
        <p:nvSpPr>
          <p:cNvPr id="11" name="Rectangle: Rounded Corners 10">
            <a:extLst>
              <a:ext uri="{FF2B5EF4-FFF2-40B4-BE49-F238E27FC236}">
                <a16:creationId xmlns:a16="http://schemas.microsoft.com/office/drawing/2014/main" id="{3305A22E-CFF2-3067-6D4F-6BEAD8B959B8}"/>
              </a:ext>
            </a:extLst>
          </p:cNvPr>
          <p:cNvSpPr/>
          <p:nvPr/>
        </p:nvSpPr>
        <p:spPr>
          <a:xfrm>
            <a:off x="1205819" y="3846068"/>
            <a:ext cx="2005154"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paid out to suppliers (payables) on day 65.7</a:t>
            </a:r>
          </a:p>
        </p:txBody>
      </p:sp>
      <p:sp>
        <p:nvSpPr>
          <p:cNvPr id="12" name="Rectangle: Rounded Corners 11">
            <a:extLst>
              <a:ext uri="{FF2B5EF4-FFF2-40B4-BE49-F238E27FC236}">
                <a16:creationId xmlns:a16="http://schemas.microsoft.com/office/drawing/2014/main" id="{81604C35-592E-62A6-926E-9277A2D43EDF}"/>
              </a:ext>
            </a:extLst>
          </p:cNvPr>
          <p:cNvSpPr/>
          <p:nvPr/>
        </p:nvSpPr>
        <p:spPr>
          <a:xfrm>
            <a:off x="6372200" y="3846068"/>
            <a:ext cx="2099302"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received from customers (receivables) on day 74</a:t>
            </a:r>
          </a:p>
        </p:txBody>
      </p:sp>
      <p:cxnSp>
        <p:nvCxnSpPr>
          <p:cNvPr id="14" name="Straight Arrow Connector 13">
            <a:extLst>
              <a:ext uri="{FF2B5EF4-FFF2-40B4-BE49-F238E27FC236}">
                <a16:creationId xmlns:a16="http://schemas.microsoft.com/office/drawing/2014/main" id="{D369C20A-BF2C-8649-5E50-DFBE59403B8F}"/>
              </a:ext>
            </a:extLst>
          </p:cNvPr>
          <p:cNvCxnSpPr>
            <a:cxnSpLocks/>
          </p:cNvCxnSpPr>
          <p:nvPr/>
        </p:nvCxnSpPr>
        <p:spPr>
          <a:xfrm>
            <a:off x="1308296" y="2274919"/>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42E4A69-6917-38DE-C949-3B9D3771447F}"/>
              </a:ext>
            </a:extLst>
          </p:cNvPr>
          <p:cNvCxnSpPr/>
          <p:nvPr/>
        </p:nvCxnSpPr>
        <p:spPr>
          <a:xfrm>
            <a:off x="4611708" y="2222528"/>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D88F60F-E855-CEBF-97F1-27C6E39CA9E5}"/>
              </a:ext>
            </a:extLst>
          </p:cNvPr>
          <p:cNvCxnSpPr/>
          <p:nvPr/>
        </p:nvCxnSpPr>
        <p:spPr>
          <a:xfrm>
            <a:off x="7870832" y="2278118"/>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1A8E96-8A93-F4E2-9C5F-2E4735104C80}"/>
              </a:ext>
            </a:extLst>
          </p:cNvPr>
          <p:cNvCxnSpPr>
            <a:cxnSpLocks/>
          </p:cNvCxnSpPr>
          <p:nvPr/>
        </p:nvCxnSpPr>
        <p:spPr>
          <a:xfrm>
            <a:off x="1403648"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11151BA8-14D2-523A-376C-B3FB7C35C215}"/>
              </a:ext>
            </a:extLst>
          </p:cNvPr>
          <p:cNvSpPr/>
          <p:nvPr/>
        </p:nvSpPr>
        <p:spPr>
          <a:xfrm>
            <a:off x="2108759" y="2357766"/>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Inventory days 37.5</a:t>
            </a:r>
          </a:p>
        </p:txBody>
      </p:sp>
      <p:cxnSp>
        <p:nvCxnSpPr>
          <p:cNvPr id="21" name="Straight Connector 20">
            <a:extLst>
              <a:ext uri="{FF2B5EF4-FFF2-40B4-BE49-F238E27FC236}">
                <a16:creationId xmlns:a16="http://schemas.microsoft.com/office/drawing/2014/main" id="{9F763975-629E-A669-FC3D-CEE77593C260}"/>
              </a:ext>
            </a:extLst>
          </p:cNvPr>
          <p:cNvCxnSpPr>
            <a:cxnSpLocks/>
          </p:cNvCxnSpPr>
          <p:nvPr/>
        </p:nvCxnSpPr>
        <p:spPr>
          <a:xfrm>
            <a:off x="3696834"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F6155018-19F5-D21C-F295-611228145220}"/>
              </a:ext>
            </a:extLst>
          </p:cNvPr>
          <p:cNvSpPr/>
          <p:nvPr/>
        </p:nvSpPr>
        <p:spPr>
          <a:xfrm>
            <a:off x="5541027" y="2319521"/>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Receivable days 36.5 </a:t>
            </a:r>
          </a:p>
        </p:txBody>
      </p:sp>
      <p:cxnSp>
        <p:nvCxnSpPr>
          <p:cNvPr id="23" name="Straight Connector 22">
            <a:extLst>
              <a:ext uri="{FF2B5EF4-FFF2-40B4-BE49-F238E27FC236}">
                <a16:creationId xmlns:a16="http://schemas.microsoft.com/office/drawing/2014/main" id="{5557456A-2F7A-CAC4-5A1F-6E1686A7A9D6}"/>
              </a:ext>
            </a:extLst>
          </p:cNvPr>
          <p:cNvCxnSpPr>
            <a:cxnSpLocks/>
          </p:cNvCxnSpPr>
          <p:nvPr/>
        </p:nvCxnSpPr>
        <p:spPr>
          <a:xfrm>
            <a:off x="4667352" y="2608509"/>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927EEE8-64C8-DBDB-AD41-0E7324C1CD8B}"/>
              </a:ext>
            </a:extLst>
          </p:cNvPr>
          <p:cNvCxnSpPr>
            <a:cxnSpLocks/>
          </p:cNvCxnSpPr>
          <p:nvPr/>
        </p:nvCxnSpPr>
        <p:spPr>
          <a:xfrm>
            <a:off x="2483768" y="3141589"/>
            <a:ext cx="0" cy="70128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7139AEA-EC77-6993-1B18-67242CBAB31D}"/>
              </a:ext>
            </a:extLst>
          </p:cNvPr>
          <p:cNvCxnSpPr>
            <a:cxnSpLocks/>
          </p:cNvCxnSpPr>
          <p:nvPr/>
        </p:nvCxnSpPr>
        <p:spPr>
          <a:xfrm>
            <a:off x="7066084" y="26842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5F2761D-186D-512D-6E01-F49E1D596044}"/>
              </a:ext>
            </a:extLst>
          </p:cNvPr>
          <p:cNvCxnSpPr>
            <a:cxnSpLocks/>
          </p:cNvCxnSpPr>
          <p:nvPr/>
        </p:nvCxnSpPr>
        <p:spPr>
          <a:xfrm>
            <a:off x="7870832" y="2800875"/>
            <a:ext cx="0" cy="1045193"/>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63F3321-3BF8-8F3C-BB3A-F26FFE8F5F6A}"/>
              </a:ext>
            </a:extLst>
          </p:cNvPr>
          <p:cNvCxnSpPr>
            <a:cxnSpLocks/>
          </p:cNvCxnSpPr>
          <p:nvPr/>
        </p:nvCxnSpPr>
        <p:spPr>
          <a:xfrm>
            <a:off x="3389391" y="4375276"/>
            <a:ext cx="2852907" cy="0"/>
          </a:xfrm>
          <a:prstGeom prst="straightConnector1">
            <a:avLst/>
          </a:prstGeom>
          <a:ln>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54ACACB5-A1E9-CB6E-E452-048BDB2666DA}"/>
              </a:ext>
            </a:extLst>
          </p:cNvPr>
          <p:cNvSpPr/>
          <p:nvPr/>
        </p:nvSpPr>
        <p:spPr>
          <a:xfrm>
            <a:off x="3664395" y="3372389"/>
            <a:ext cx="2254382" cy="587023"/>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gap cash in cash out</a:t>
            </a:r>
          </a:p>
        </p:txBody>
      </p:sp>
      <p:sp>
        <p:nvSpPr>
          <p:cNvPr id="35" name="Rectangle: Rounded Corners 34">
            <a:extLst>
              <a:ext uri="{FF2B5EF4-FFF2-40B4-BE49-F238E27FC236}">
                <a16:creationId xmlns:a16="http://schemas.microsoft.com/office/drawing/2014/main" id="{66B1D7F3-99DB-FBCF-82B3-673CDEE1FD93}"/>
              </a:ext>
            </a:extLst>
          </p:cNvPr>
          <p:cNvSpPr/>
          <p:nvPr/>
        </p:nvSpPr>
        <p:spPr>
          <a:xfrm>
            <a:off x="3651504" y="4954861"/>
            <a:ext cx="2254382" cy="78834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funding requirement is 8.3 days</a:t>
            </a:r>
          </a:p>
        </p:txBody>
      </p:sp>
    </p:spTree>
    <p:custDataLst>
      <p:tags r:id="rId1"/>
    </p:custDataLst>
    <p:extLst>
      <p:ext uri="{BB962C8B-B14F-4D97-AF65-F5344CB8AC3E}">
        <p14:creationId xmlns:p14="http://schemas.microsoft.com/office/powerpoint/2010/main" val="9792520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000"/>
            <a:ext cx="9144000" cy="1089668"/>
          </a:xfrm>
          <a:solidFill>
            <a:schemeClr val="tx2">
              <a:lumMod val="20000"/>
              <a:lumOff val="80000"/>
            </a:schemeClr>
          </a:solidFill>
        </p:spPr>
        <p:txBody>
          <a:bodyPr>
            <a:normAutofit fontScale="90000"/>
          </a:bodyPr>
          <a:lstStyle/>
          <a:p>
            <a:pPr algn="ctr"/>
            <a:r>
              <a:rPr lang="en-GB" sz="3400" dirty="0"/>
              <a:t>Northern Travel plc 2022</a:t>
            </a:r>
            <a:br>
              <a:rPr lang="en-GB" sz="3400" dirty="0"/>
            </a:br>
            <a:r>
              <a:rPr lang="en-GB" sz="3400" dirty="0"/>
              <a:t> Assessing working capital finance requirement</a:t>
            </a:r>
          </a:p>
        </p:txBody>
      </p:sp>
      <p:sp>
        <p:nvSpPr>
          <p:cNvPr id="4" name="Slide Number Placeholder 3"/>
          <p:cNvSpPr>
            <a:spLocks noGrp="1"/>
          </p:cNvSpPr>
          <p:nvPr>
            <p:ph type="sldNum" sz="quarter" idx="12"/>
          </p:nvPr>
        </p:nvSpPr>
        <p:spPr/>
        <p:txBody>
          <a:bodyPr/>
          <a:lstStyle/>
          <a:p>
            <a:fld id="{63A33278-8D2C-46E9-9145-8061F8ED03C5}" type="slidenum">
              <a:rPr lang="en-GB" smtClean="0"/>
              <a:t>31</a:t>
            </a:fld>
            <a:endParaRPr lang="en-GB" dirty="0"/>
          </a:p>
        </p:txBody>
      </p:sp>
      <p:sp>
        <p:nvSpPr>
          <p:cNvPr id="6" name="Content Placeholder 5">
            <a:extLst>
              <a:ext uri="{FF2B5EF4-FFF2-40B4-BE49-F238E27FC236}">
                <a16:creationId xmlns:a16="http://schemas.microsoft.com/office/drawing/2014/main" id="{D42ECB6F-2845-7A3F-6E1B-437DCC675524}"/>
              </a:ext>
            </a:extLst>
          </p:cNvPr>
          <p:cNvSpPr>
            <a:spLocks noGrp="1"/>
          </p:cNvSpPr>
          <p:nvPr>
            <p:ph idx="1"/>
          </p:nvPr>
        </p:nvSpPr>
        <p:spPr>
          <a:xfrm>
            <a:off x="0" y="1052736"/>
            <a:ext cx="9144000" cy="4752528"/>
          </a:xfrm>
          <a:solidFill>
            <a:schemeClr val="tx2"/>
          </a:solidFill>
        </p:spPr>
        <p:txBody>
          <a:bodyPr/>
          <a:lstStyle/>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7" name="Rectangle: Rounded Corners 6">
            <a:extLst>
              <a:ext uri="{FF2B5EF4-FFF2-40B4-BE49-F238E27FC236}">
                <a16:creationId xmlns:a16="http://schemas.microsoft.com/office/drawing/2014/main" id="{AAB2A054-705D-DF7B-F52C-60077C18DD36}"/>
              </a:ext>
            </a:extLst>
          </p:cNvPr>
          <p:cNvSpPr/>
          <p:nvPr/>
        </p:nvSpPr>
        <p:spPr>
          <a:xfrm>
            <a:off x="408196" y="1264523"/>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received on day 0 </a:t>
            </a:r>
          </a:p>
        </p:txBody>
      </p:sp>
      <p:sp>
        <p:nvSpPr>
          <p:cNvPr id="9" name="Rectangle: Rounded Corners 8">
            <a:extLst>
              <a:ext uri="{FF2B5EF4-FFF2-40B4-BE49-F238E27FC236}">
                <a16:creationId xmlns:a16="http://schemas.microsoft.com/office/drawing/2014/main" id="{A18DDFA3-798D-4D8E-4308-42E277122AC3}"/>
              </a:ext>
            </a:extLst>
          </p:cNvPr>
          <p:cNvSpPr/>
          <p:nvPr/>
        </p:nvSpPr>
        <p:spPr>
          <a:xfrm>
            <a:off x="6970732" y="1243252"/>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Payment is received on day 95.3</a:t>
            </a:r>
          </a:p>
        </p:txBody>
      </p:sp>
      <p:sp>
        <p:nvSpPr>
          <p:cNvPr id="10" name="Rectangle: Rounded Corners 9">
            <a:extLst>
              <a:ext uri="{FF2B5EF4-FFF2-40B4-BE49-F238E27FC236}">
                <a16:creationId xmlns:a16="http://schemas.microsoft.com/office/drawing/2014/main" id="{3A54C64F-925D-1099-7569-82B0A0D92FDA}"/>
              </a:ext>
            </a:extLst>
          </p:cNvPr>
          <p:cNvSpPr/>
          <p:nvPr/>
        </p:nvSpPr>
        <p:spPr>
          <a:xfrm>
            <a:off x="3671900" y="1212131"/>
            <a:ext cx="18002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Goods are sold on day 57.3</a:t>
            </a:r>
          </a:p>
        </p:txBody>
      </p:sp>
      <p:sp>
        <p:nvSpPr>
          <p:cNvPr id="11" name="Rectangle: Rounded Corners 10">
            <a:extLst>
              <a:ext uri="{FF2B5EF4-FFF2-40B4-BE49-F238E27FC236}">
                <a16:creationId xmlns:a16="http://schemas.microsoft.com/office/drawing/2014/main" id="{3305A22E-CFF2-3067-6D4F-6BEAD8B959B8}"/>
              </a:ext>
            </a:extLst>
          </p:cNvPr>
          <p:cNvSpPr/>
          <p:nvPr/>
        </p:nvSpPr>
        <p:spPr>
          <a:xfrm>
            <a:off x="1205819" y="3846068"/>
            <a:ext cx="2005154" cy="1058416"/>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paid out to suppliers (payables) on day 71.6 </a:t>
            </a:r>
          </a:p>
        </p:txBody>
      </p:sp>
      <p:sp>
        <p:nvSpPr>
          <p:cNvPr id="12" name="Rectangle: Rounded Corners 11">
            <a:extLst>
              <a:ext uri="{FF2B5EF4-FFF2-40B4-BE49-F238E27FC236}">
                <a16:creationId xmlns:a16="http://schemas.microsoft.com/office/drawing/2014/main" id="{81604C35-592E-62A6-926E-9277A2D43EDF}"/>
              </a:ext>
            </a:extLst>
          </p:cNvPr>
          <p:cNvSpPr/>
          <p:nvPr/>
        </p:nvSpPr>
        <p:spPr>
          <a:xfrm>
            <a:off x="6372200" y="3846067"/>
            <a:ext cx="2099302" cy="1239115"/>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Cash is received from customers (receivables) on day 95.3</a:t>
            </a:r>
          </a:p>
        </p:txBody>
      </p:sp>
      <p:cxnSp>
        <p:nvCxnSpPr>
          <p:cNvPr id="14" name="Straight Arrow Connector 13">
            <a:extLst>
              <a:ext uri="{FF2B5EF4-FFF2-40B4-BE49-F238E27FC236}">
                <a16:creationId xmlns:a16="http://schemas.microsoft.com/office/drawing/2014/main" id="{D369C20A-BF2C-8649-5E50-DFBE59403B8F}"/>
              </a:ext>
            </a:extLst>
          </p:cNvPr>
          <p:cNvCxnSpPr>
            <a:stCxn id="7" idx="2"/>
          </p:cNvCxnSpPr>
          <p:nvPr/>
        </p:nvCxnSpPr>
        <p:spPr>
          <a:xfrm>
            <a:off x="1308296" y="2178923"/>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42E4A69-6917-38DE-C949-3B9D3771447F}"/>
              </a:ext>
            </a:extLst>
          </p:cNvPr>
          <p:cNvCxnSpPr/>
          <p:nvPr/>
        </p:nvCxnSpPr>
        <p:spPr>
          <a:xfrm>
            <a:off x="4611708" y="2126531"/>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D88F60F-E855-CEBF-97F1-27C6E39CA9E5}"/>
              </a:ext>
            </a:extLst>
          </p:cNvPr>
          <p:cNvCxnSpPr/>
          <p:nvPr/>
        </p:nvCxnSpPr>
        <p:spPr>
          <a:xfrm>
            <a:off x="7870832" y="2178922"/>
            <a:ext cx="0" cy="385981"/>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81A8E96-8A93-F4E2-9C5F-2E4735104C80}"/>
              </a:ext>
            </a:extLst>
          </p:cNvPr>
          <p:cNvCxnSpPr>
            <a:cxnSpLocks/>
          </p:cNvCxnSpPr>
          <p:nvPr/>
        </p:nvCxnSpPr>
        <p:spPr>
          <a:xfrm>
            <a:off x="1403648"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Rectangle: Rounded Corners 19">
            <a:extLst>
              <a:ext uri="{FF2B5EF4-FFF2-40B4-BE49-F238E27FC236}">
                <a16:creationId xmlns:a16="http://schemas.microsoft.com/office/drawing/2014/main" id="{11151BA8-14D2-523A-376C-B3FB7C35C215}"/>
              </a:ext>
            </a:extLst>
          </p:cNvPr>
          <p:cNvSpPr/>
          <p:nvPr/>
        </p:nvSpPr>
        <p:spPr>
          <a:xfrm>
            <a:off x="2108759" y="2357766"/>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Inventory days 57.3</a:t>
            </a:r>
          </a:p>
        </p:txBody>
      </p:sp>
      <p:cxnSp>
        <p:nvCxnSpPr>
          <p:cNvPr id="21" name="Straight Connector 20">
            <a:extLst>
              <a:ext uri="{FF2B5EF4-FFF2-40B4-BE49-F238E27FC236}">
                <a16:creationId xmlns:a16="http://schemas.microsoft.com/office/drawing/2014/main" id="{9F763975-629E-A669-FC3D-CEE77593C260}"/>
              </a:ext>
            </a:extLst>
          </p:cNvPr>
          <p:cNvCxnSpPr>
            <a:cxnSpLocks/>
          </p:cNvCxnSpPr>
          <p:nvPr/>
        </p:nvCxnSpPr>
        <p:spPr>
          <a:xfrm>
            <a:off x="3696834"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Rectangle: Rounded Corners 21">
            <a:extLst>
              <a:ext uri="{FF2B5EF4-FFF2-40B4-BE49-F238E27FC236}">
                <a16:creationId xmlns:a16="http://schemas.microsoft.com/office/drawing/2014/main" id="{F6155018-19F5-D21C-F295-611228145220}"/>
              </a:ext>
            </a:extLst>
          </p:cNvPr>
          <p:cNvSpPr/>
          <p:nvPr/>
        </p:nvSpPr>
        <p:spPr>
          <a:xfrm>
            <a:off x="5541027" y="2319521"/>
            <a:ext cx="1463504" cy="6878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Receivable days 38.0 </a:t>
            </a:r>
          </a:p>
        </p:txBody>
      </p:sp>
      <p:cxnSp>
        <p:nvCxnSpPr>
          <p:cNvPr id="23" name="Straight Connector 22">
            <a:extLst>
              <a:ext uri="{FF2B5EF4-FFF2-40B4-BE49-F238E27FC236}">
                <a16:creationId xmlns:a16="http://schemas.microsoft.com/office/drawing/2014/main" id="{5557456A-2F7A-CAC4-5A1F-6E1686A7A9D6}"/>
              </a:ext>
            </a:extLst>
          </p:cNvPr>
          <p:cNvCxnSpPr>
            <a:cxnSpLocks/>
          </p:cNvCxnSpPr>
          <p:nvPr/>
        </p:nvCxnSpPr>
        <p:spPr>
          <a:xfrm>
            <a:off x="4667352" y="2512512"/>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D927EEE8-64C8-DBDB-AD41-0E7324C1CD8B}"/>
              </a:ext>
            </a:extLst>
          </p:cNvPr>
          <p:cNvCxnSpPr>
            <a:cxnSpLocks/>
          </p:cNvCxnSpPr>
          <p:nvPr/>
        </p:nvCxnSpPr>
        <p:spPr>
          <a:xfrm>
            <a:off x="2483768" y="3045592"/>
            <a:ext cx="0" cy="701280"/>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7139AEA-EC77-6993-1B18-67242CBAB31D}"/>
              </a:ext>
            </a:extLst>
          </p:cNvPr>
          <p:cNvCxnSpPr>
            <a:cxnSpLocks/>
          </p:cNvCxnSpPr>
          <p:nvPr/>
        </p:nvCxnSpPr>
        <p:spPr>
          <a:xfrm>
            <a:off x="7066084" y="2588215"/>
            <a:ext cx="804748"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5F2761D-186D-512D-6E01-F49E1D596044}"/>
              </a:ext>
            </a:extLst>
          </p:cNvPr>
          <p:cNvCxnSpPr>
            <a:cxnSpLocks/>
          </p:cNvCxnSpPr>
          <p:nvPr/>
        </p:nvCxnSpPr>
        <p:spPr>
          <a:xfrm>
            <a:off x="7870832" y="2701679"/>
            <a:ext cx="0" cy="1045193"/>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163F3321-3BF8-8F3C-BB3A-F26FFE8F5F6A}"/>
              </a:ext>
            </a:extLst>
          </p:cNvPr>
          <p:cNvCxnSpPr>
            <a:cxnSpLocks/>
          </p:cNvCxnSpPr>
          <p:nvPr/>
        </p:nvCxnSpPr>
        <p:spPr>
          <a:xfrm>
            <a:off x="3397572" y="4465624"/>
            <a:ext cx="2852907" cy="0"/>
          </a:xfrm>
          <a:prstGeom prst="straightConnector1">
            <a:avLst/>
          </a:prstGeom>
          <a:ln>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54ACACB5-A1E9-CB6E-E452-048BDB2666DA}"/>
              </a:ext>
            </a:extLst>
          </p:cNvPr>
          <p:cNvSpPr/>
          <p:nvPr/>
        </p:nvSpPr>
        <p:spPr>
          <a:xfrm>
            <a:off x="3607376" y="3584808"/>
            <a:ext cx="2254382" cy="587023"/>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gap cash in cash out</a:t>
            </a:r>
          </a:p>
        </p:txBody>
      </p:sp>
      <p:sp>
        <p:nvSpPr>
          <p:cNvPr id="35" name="Rectangle: Rounded Corners 34">
            <a:extLst>
              <a:ext uri="{FF2B5EF4-FFF2-40B4-BE49-F238E27FC236}">
                <a16:creationId xmlns:a16="http://schemas.microsoft.com/office/drawing/2014/main" id="{66B1D7F3-99DB-FBCF-82B3-673CDEE1FD93}"/>
              </a:ext>
            </a:extLst>
          </p:cNvPr>
          <p:cNvSpPr/>
          <p:nvPr/>
        </p:nvSpPr>
        <p:spPr>
          <a:xfrm>
            <a:off x="3682510" y="4802230"/>
            <a:ext cx="2254382" cy="78834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funding requirement is 23.7 days</a:t>
            </a:r>
          </a:p>
        </p:txBody>
      </p:sp>
    </p:spTree>
    <p:custDataLst>
      <p:tags r:id="rId1"/>
    </p:custDataLst>
    <p:extLst>
      <p:ext uri="{BB962C8B-B14F-4D97-AF65-F5344CB8AC3E}">
        <p14:creationId xmlns:p14="http://schemas.microsoft.com/office/powerpoint/2010/main" val="9674946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F7B94-D64B-C84F-0E65-0E808A12FB8D}"/>
              </a:ext>
            </a:extLst>
          </p:cNvPr>
          <p:cNvSpPr>
            <a:spLocks noGrp="1"/>
          </p:cNvSpPr>
          <p:nvPr>
            <p:ph type="title"/>
          </p:nvPr>
        </p:nvSpPr>
        <p:spPr>
          <a:xfrm>
            <a:off x="0" y="0"/>
            <a:ext cx="9144000" cy="836712"/>
          </a:xfrm>
          <a:solidFill>
            <a:schemeClr val="tx2">
              <a:lumMod val="20000"/>
              <a:lumOff val="80000"/>
            </a:schemeClr>
          </a:solidFill>
        </p:spPr>
        <p:txBody>
          <a:bodyPr/>
          <a:lstStyle/>
          <a:p>
            <a:r>
              <a:rPr lang="en-GB" dirty="0"/>
              <a:t>Financing working capital 1</a:t>
            </a:r>
          </a:p>
        </p:txBody>
      </p:sp>
      <p:sp>
        <p:nvSpPr>
          <p:cNvPr id="3" name="Content Placeholder 2">
            <a:extLst>
              <a:ext uri="{FF2B5EF4-FFF2-40B4-BE49-F238E27FC236}">
                <a16:creationId xmlns:a16="http://schemas.microsoft.com/office/drawing/2014/main" id="{8853DB51-A094-989B-0F47-DF4A1BBB9DB4}"/>
              </a:ext>
            </a:extLst>
          </p:cNvPr>
          <p:cNvSpPr>
            <a:spLocks noGrp="1"/>
          </p:cNvSpPr>
          <p:nvPr>
            <p:ph idx="1"/>
          </p:nvPr>
        </p:nvSpPr>
        <p:spPr>
          <a:xfrm>
            <a:off x="0" y="836712"/>
            <a:ext cx="9144000" cy="4896544"/>
          </a:xfrm>
          <a:solidFill>
            <a:schemeClr val="tx2"/>
          </a:solidFill>
        </p:spPr>
        <p:txBody>
          <a:bodyPr>
            <a:normAutofit fontScale="85000" lnSpcReduction="20000"/>
          </a:bodyPr>
          <a:lstStyle/>
          <a:p>
            <a:endParaRPr lang="en-GB" dirty="0">
              <a:solidFill>
                <a:schemeClr val="tx2">
                  <a:lumMod val="20000"/>
                  <a:lumOff val="80000"/>
                </a:schemeClr>
              </a:solidFill>
            </a:endParaRPr>
          </a:p>
          <a:p>
            <a:r>
              <a:rPr lang="en-GB" dirty="0">
                <a:solidFill>
                  <a:schemeClr val="tx2">
                    <a:lumMod val="20000"/>
                    <a:lumOff val="80000"/>
                  </a:schemeClr>
                </a:solidFill>
              </a:rPr>
              <a:t>In the Northern Travel worked example, for both years the difference between trade receivables days and trade payables days, the holding days is positive.</a:t>
            </a:r>
          </a:p>
          <a:p>
            <a:pPr marL="0" indent="0">
              <a:buNone/>
            </a:pPr>
            <a:endParaRPr lang="en-GB" dirty="0">
              <a:solidFill>
                <a:schemeClr val="tx2">
                  <a:lumMod val="20000"/>
                  <a:lumOff val="80000"/>
                </a:schemeClr>
              </a:solidFill>
            </a:endParaRPr>
          </a:p>
          <a:p>
            <a:endParaRPr lang="en-GB" dirty="0">
              <a:solidFill>
                <a:schemeClr val="tx2">
                  <a:lumMod val="20000"/>
                  <a:lumOff val="80000"/>
                </a:schemeClr>
              </a:solidFill>
            </a:endParaRPr>
          </a:p>
          <a:p>
            <a:r>
              <a:rPr lang="en-GB" dirty="0">
                <a:solidFill>
                  <a:schemeClr val="tx2">
                    <a:lumMod val="20000"/>
                    <a:lumOff val="80000"/>
                  </a:schemeClr>
                </a:solidFill>
              </a:rPr>
              <a:t>However, because of the length of inventory days, Northern Travel needs to finance its working capital for 8.3 days in 2021, and the situation worsens in 2022 to 23.7 days – 185.5%!</a:t>
            </a:r>
          </a:p>
          <a:p>
            <a:endParaRPr lang="en-GB" dirty="0">
              <a:solidFill>
                <a:schemeClr val="tx2">
                  <a:lumMod val="20000"/>
                  <a:lumOff val="80000"/>
                </a:schemeClr>
              </a:solidFill>
            </a:endParaRPr>
          </a:p>
          <a:p>
            <a:pPr marL="0" indent="0">
              <a:buNone/>
            </a:pPr>
            <a:r>
              <a:rPr lang="en-GB" dirty="0"/>
              <a:t> </a:t>
            </a:r>
          </a:p>
        </p:txBody>
      </p:sp>
      <p:sp>
        <p:nvSpPr>
          <p:cNvPr id="4" name="Slide Number Placeholder 3">
            <a:extLst>
              <a:ext uri="{FF2B5EF4-FFF2-40B4-BE49-F238E27FC236}">
                <a16:creationId xmlns:a16="http://schemas.microsoft.com/office/drawing/2014/main" id="{C30741A6-CF1A-D80A-6B97-A1570F66A015}"/>
              </a:ext>
            </a:extLst>
          </p:cNvPr>
          <p:cNvSpPr>
            <a:spLocks noGrp="1"/>
          </p:cNvSpPr>
          <p:nvPr>
            <p:ph type="sldNum" sz="quarter" idx="12"/>
          </p:nvPr>
        </p:nvSpPr>
        <p:spPr/>
        <p:txBody>
          <a:bodyPr/>
          <a:lstStyle/>
          <a:p>
            <a:fld id="{C3F65BB1-9206-4D7F-97F9-47DCC7DC6334}" type="slidenum">
              <a:rPr lang="en-GB" smtClean="0"/>
              <a:pPr/>
              <a:t>32</a:t>
            </a:fld>
            <a:endParaRPr lang="en-GB" dirty="0"/>
          </a:p>
        </p:txBody>
      </p:sp>
    </p:spTree>
    <p:extLst>
      <p:ext uri="{BB962C8B-B14F-4D97-AF65-F5344CB8AC3E}">
        <p14:creationId xmlns:p14="http://schemas.microsoft.com/office/powerpoint/2010/main" val="38174601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Financing working capital 2</a:t>
            </a:r>
          </a:p>
        </p:txBody>
      </p:sp>
      <p:sp>
        <p:nvSpPr>
          <p:cNvPr id="4" name="Slide Number Placeholder 3"/>
          <p:cNvSpPr>
            <a:spLocks noGrp="1"/>
          </p:cNvSpPr>
          <p:nvPr>
            <p:ph type="sldNum" sz="quarter" idx="12"/>
          </p:nvPr>
        </p:nvSpPr>
        <p:spPr/>
        <p:txBody>
          <a:bodyPr/>
          <a:lstStyle/>
          <a:p>
            <a:fld id="{63A33278-8D2C-46E9-9145-8061F8ED03C5}" type="slidenum">
              <a:rPr lang="en-GB" smtClean="0"/>
              <a:t>33</a:t>
            </a:fld>
            <a:endParaRPr lang="en-GB" dirty="0"/>
          </a:p>
        </p:txBody>
      </p:sp>
      <p:sp>
        <p:nvSpPr>
          <p:cNvPr id="6" name="Content Placeholder 5">
            <a:extLst>
              <a:ext uri="{FF2B5EF4-FFF2-40B4-BE49-F238E27FC236}">
                <a16:creationId xmlns:a16="http://schemas.microsoft.com/office/drawing/2014/main" id="{1CF212A8-1C34-6AD4-0DDE-E32D0B36C495}"/>
              </a:ext>
            </a:extLst>
          </p:cNvPr>
          <p:cNvSpPr>
            <a:spLocks noGrp="1"/>
          </p:cNvSpPr>
          <p:nvPr>
            <p:ph idx="1"/>
          </p:nvPr>
        </p:nvSpPr>
        <p:spPr>
          <a:xfrm>
            <a:off x="35496" y="908719"/>
            <a:ext cx="9108504" cy="4752529"/>
          </a:xfrm>
          <a:solidFill>
            <a:schemeClr val="tx2"/>
          </a:solidFill>
        </p:spPr>
        <p:txBody>
          <a:bodyPr>
            <a:normAutofit fontScale="85000" lnSpcReduction="10000"/>
          </a:bodyPr>
          <a:lstStyle/>
          <a:p>
            <a:r>
              <a:rPr lang="en-GB" dirty="0">
                <a:solidFill>
                  <a:schemeClr val="tx2">
                    <a:lumMod val="20000"/>
                    <a:lumOff val="80000"/>
                  </a:schemeClr>
                </a:solidFill>
              </a:rPr>
              <a:t>Therefore, in 2021 for every £1 million worth of sales £22,740 of working capital finance is required</a:t>
            </a:r>
          </a:p>
          <a:p>
            <a:endParaRPr lang="en-GB" dirty="0">
              <a:solidFill>
                <a:schemeClr val="tx2">
                  <a:lumMod val="20000"/>
                  <a:lumOff val="80000"/>
                </a:schemeClr>
              </a:solidFill>
            </a:endParaRPr>
          </a:p>
          <a:p>
            <a:r>
              <a:rPr lang="en-GB" dirty="0">
                <a:solidFill>
                  <a:schemeClr val="tx2">
                    <a:lumMod val="20000"/>
                    <a:lumOff val="80000"/>
                  </a:schemeClr>
                </a:solidFill>
              </a:rPr>
              <a:t>This is calculated by £1,000,000 x (8.3/365) = £22,740</a:t>
            </a:r>
          </a:p>
          <a:p>
            <a:endParaRPr lang="en-GB" dirty="0">
              <a:solidFill>
                <a:schemeClr val="tx2">
                  <a:lumMod val="20000"/>
                  <a:lumOff val="80000"/>
                </a:schemeClr>
              </a:solidFill>
            </a:endParaRPr>
          </a:p>
          <a:p>
            <a:r>
              <a:rPr lang="en-GB" dirty="0">
                <a:solidFill>
                  <a:schemeClr val="tx2">
                    <a:lumMod val="20000"/>
                    <a:lumOff val="80000"/>
                  </a:schemeClr>
                </a:solidFill>
              </a:rPr>
              <a:t>For 2022 the figure is £1,000,000 (23.7/365) = £64,931</a:t>
            </a:r>
          </a:p>
          <a:p>
            <a:endParaRPr lang="en-GB" dirty="0">
              <a:solidFill>
                <a:schemeClr val="tx2">
                  <a:lumMod val="20000"/>
                  <a:lumOff val="80000"/>
                </a:schemeClr>
              </a:solidFill>
            </a:endParaRPr>
          </a:p>
          <a:p>
            <a:r>
              <a:rPr lang="en-GB" dirty="0">
                <a:solidFill>
                  <a:schemeClr val="tx2">
                    <a:lumMod val="20000"/>
                    <a:lumOff val="80000"/>
                  </a:schemeClr>
                </a:solidFill>
              </a:rPr>
              <a:t>This is often overlooked by newer, rapidly growing companies who find themselves in cash difficulties in the midst of high sales and profits</a:t>
            </a:r>
          </a:p>
        </p:txBody>
      </p:sp>
    </p:spTree>
    <p:custDataLst>
      <p:tags r:id="rId1"/>
    </p:custDataLst>
    <p:extLst>
      <p:ext uri="{BB962C8B-B14F-4D97-AF65-F5344CB8AC3E}">
        <p14:creationId xmlns:p14="http://schemas.microsoft.com/office/powerpoint/2010/main" val="10106294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0" y="-99392"/>
            <a:ext cx="9143999" cy="1184702"/>
          </a:xfrm>
          <a:solidFill>
            <a:schemeClr val="tx2">
              <a:lumMod val="20000"/>
              <a:lumOff val="80000"/>
            </a:schemeClr>
          </a:solidFill>
        </p:spPr>
        <p:txBody>
          <a:bodyPr>
            <a:noAutofit/>
          </a:bodyPr>
          <a:lstStyle/>
          <a:p>
            <a:pPr algn="ctr"/>
            <a:r>
              <a:rPr lang="en-GB" sz="3600" dirty="0"/>
              <a:t>Northern Travel plc working capital ratios summary table</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1909210953"/>
              </p:ext>
            </p:extLst>
          </p:nvPr>
        </p:nvGraphicFramePr>
        <p:xfrm>
          <a:off x="0" y="1124745"/>
          <a:ext cx="9144000" cy="4688151"/>
        </p:xfrm>
        <a:graphic>
          <a:graphicData uri="http://schemas.openxmlformats.org/drawingml/2006/table">
            <a:tbl>
              <a:tblPr firstRow="1" firstCol="1" bandRow="1">
                <a:tableStyleId>{7DF18680-E054-41AD-8BC1-D1AEF772440D}</a:tableStyleId>
              </a:tblPr>
              <a:tblGrid>
                <a:gridCol w="3193360">
                  <a:extLst>
                    <a:ext uri="{9D8B030D-6E8A-4147-A177-3AD203B41FA5}">
                      <a16:colId xmlns:a16="http://schemas.microsoft.com/office/drawing/2014/main" val="3235174462"/>
                    </a:ext>
                  </a:extLst>
                </a:gridCol>
                <a:gridCol w="1361159">
                  <a:extLst>
                    <a:ext uri="{9D8B030D-6E8A-4147-A177-3AD203B41FA5}">
                      <a16:colId xmlns:a16="http://schemas.microsoft.com/office/drawing/2014/main" val="1820317717"/>
                    </a:ext>
                  </a:extLst>
                </a:gridCol>
                <a:gridCol w="1361159">
                  <a:extLst>
                    <a:ext uri="{9D8B030D-6E8A-4147-A177-3AD203B41FA5}">
                      <a16:colId xmlns:a16="http://schemas.microsoft.com/office/drawing/2014/main" val="125462813"/>
                    </a:ext>
                  </a:extLst>
                </a:gridCol>
                <a:gridCol w="1614161">
                  <a:extLst>
                    <a:ext uri="{9D8B030D-6E8A-4147-A177-3AD203B41FA5}">
                      <a16:colId xmlns:a16="http://schemas.microsoft.com/office/drawing/2014/main" val="3592663697"/>
                    </a:ext>
                  </a:extLst>
                </a:gridCol>
                <a:gridCol w="1614161">
                  <a:extLst>
                    <a:ext uri="{9D8B030D-6E8A-4147-A177-3AD203B41FA5}">
                      <a16:colId xmlns:a16="http://schemas.microsoft.com/office/drawing/2014/main" val="1336046565"/>
                    </a:ext>
                  </a:extLst>
                </a:gridCol>
              </a:tblGrid>
              <a:tr h="951914">
                <a:tc>
                  <a:txBody>
                    <a:bodyPr/>
                    <a:lstStyle/>
                    <a:p>
                      <a:pPr>
                        <a:lnSpc>
                          <a:spcPct val="115000"/>
                        </a:lnSpc>
                        <a:spcAft>
                          <a:spcPts val="1000"/>
                        </a:spcAft>
                      </a:pPr>
                      <a:r>
                        <a:rPr lang="en-GB" sz="1500" dirty="0">
                          <a:effectLst/>
                        </a:rPr>
                        <a:t> </a:t>
                      </a:r>
                    </a:p>
                    <a:p>
                      <a:pPr>
                        <a:lnSpc>
                          <a:spcPct val="115000"/>
                        </a:lnSpc>
                        <a:spcAft>
                          <a:spcPts val="1000"/>
                        </a:spcAft>
                      </a:pPr>
                      <a:r>
                        <a:rPr lang="en-GB" sz="1500" dirty="0">
                          <a:effectLst/>
                        </a:rPr>
                        <a:t>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2021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endParaRPr lang="en-GB" sz="1500" dirty="0">
                        <a:effectLst/>
                      </a:endParaRPr>
                    </a:p>
                    <a:p>
                      <a:pPr algn="ctr">
                        <a:lnSpc>
                          <a:spcPct val="100000"/>
                        </a:lnSpc>
                        <a:spcAft>
                          <a:spcPts val="0"/>
                        </a:spcAft>
                      </a:pPr>
                      <a:r>
                        <a:rPr lang="en-GB" sz="1500" dirty="0">
                          <a:effectLst/>
                        </a:rPr>
                        <a:t>2020</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Absolute</a:t>
                      </a:r>
                    </a:p>
                    <a:p>
                      <a:pPr algn="ctr">
                        <a:lnSpc>
                          <a:spcPct val="100000"/>
                        </a:lnSpc>
                        <a:spcAft>
                          <a:spcPts val="0"/>
                        </a:spcAft>
                      </a:pPr>
                      <a:r>
                        <a:rPr lang="en-GB" sz="1500" dirty="0">
                          <a:effectLst/>
                        </a:rPr>
                        <a:t>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tc>
                  <a:txBody>
                    <a:bodyPr/>
                    <a:lstStyle/>
                    <a:p>
                      <a:pPr algn="ctr">
                        <a:lnSpc>
                          <a:spcPct val="100000"/>
                        </a:lnSpc>
                        <a:spcAft>
                          <a:spcPts val="0"/>
                        </a:spcAft>
                      </a:pPr>
                      <a:r>
                        <a:rPr lang="en-GB" sz="1500" dirty="0">
                          <a:effectLst/>
                        </a:rPr>
                        <a:t> Relative (performance)Difference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tx2"/>
                    </a:solidFill>
                  </a:tcPr>
                </a:tc>
                <a:extLst>
                  <a:ext uri="{0D108BD9-81ED-4DB2-BD59-A6C34878D82A}">
                    <a16:rowId xmlns:a16="http://schemas.microsoft.com/office/drawing/2014/main" val="475587876"/>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Working capital</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20,000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33,500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13,500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-40.3%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18301728"/>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Current Ratio</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1.5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2.1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0.6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-28.6%</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8832850"/>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Acid Test or Quick Ratio</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0.7 times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0.8 times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-53.3%</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148959"/>
                  </a:ext>
                </a:extLst>
              </a:tr>
              <a:tr h="348872">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Arial" panose="020B0604020202020204" pitchFamily="34" charset="0"/>
                        </a:rPr>
                        <a:t>Cash ratio</a:t>
                      </a:r>
                    </a:p>
                  </a:txBody>
                  <a:tcPr marL="68580" marR="68580" marT="0" marB="0">
                    <a:solidFill>
                      <a:schemeClr val="tx2"/>
                    </a:solidFill>
                  </a:tcPr>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7.5%</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85.7%</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78.2%</a:t>
                      </a:r>
                    </a:p>
                  </a:txBody>
                  <a:tcPr marL="68580" marR="68580" marT="0" marB="0"/>
                </a:tc>
                <a:tc>
                  <a:txBody>
                    <a:bodyPr/>
                    <a:lstStyle/>
                    <a:p>
                      <a:pPr algn="r">
                        <a:lnSpc>
                          <a:spcPct val="115000"/>
                        </a:lnSpc>
                        <a:spcAft>
                          <a:spcPts val="1000"/>
                        </a:spcAft>
                      </a:pPr>
                      <a:r>
                        <a:rPr lang="en-GB" sz="2100" dirty="0">
                          <a:effectLst/>
                          <a:latin typeface="Calibri" panose="020F0502020204030204" pitchFamily="34" charset="0"/>
                          <a:ea typeface="Calibri" panose="020F0502020204030204" pitchFamily="34" charset="0"/>
                          <a:cs typeface="Times New Roman" panose="02020603050405020304" pitchFamily="18" charset="0"/>
                        </a:rPr>
                        <a:t>-91.3%</a:t>
                      </a:r>
                    </a:p>
                  </a:txBody>
                  <a:tcPr marL="68580" marR="68580" marT="0" marB="0"/>
                </a:tc>
                <a:extLst>
                  <a:ext uri="{0D108BD9-81ED-4DB2-BD59-A6C34878D82A}">
                    <a16:rowId xmlns:a16="http://schemas.microsoft.com/office/drawing/2014/main" val="119542512"/>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Payables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71.6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65.7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5.9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+9.0%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32247">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Receivables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38.0 days</a:t>
                      </a:r>
                    </a:p>
                  </a:txBody>
                  <a:tcPr marL="68580" marR="68580" marT="0" marB="0"/>
                </a:tc>
                <a:tc>
                  <a:txBody>
                    <a:bodyPr/>
                    <a:lstStyle/>
                    <a:p>
                      <a:pPr algn="r">
                        <a:lnSpc>
                          <a:spcPct val="115000"/>
                        </a:lnSpc>
                        <a:spcAft>
                          <a:spcPts val="1000"/>
                        </a:spcAft>
                      </a:pPr>
                      <a:r>
                        <a:rPr lang="en-GB" sz="2000" dirty="0">
                          <a:effectLst/>
                        </a:rPr>
                        <a:t>36.5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Holding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33.6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29.2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4.4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+15.1%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9251516"/>
                  </a:ext>
                </a:extLst>
              </a:tr>
              <a:tr h="330201">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Inventory Days</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rPr>
                        <a:t> 57.3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37.5 days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19.8 days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rPr>
                        <a:t> -52.8%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3326684"/>
                  </a:ext>
                </a:extLst>
              </a:tr>
              <a:tr h="506939">
                <a:tc>
                  <a:txBody>
                    <a:bodyPr/>
                    <a:lstStyle/>
                    <a:p>
                      <a:pPr>
                        <a:lnSpc>
                          <a:spcPct val="115000"/>
                        </a:lnSpc>
                        <a:spcAft>
                          <a:spcPts val="1000"/>
                        </a:spcAft>
                      </a:pPr>
                      <a:r>
                        <a:rPr lang="en-GB" sz="1600" dirty="0">
                          <a:effectLst/>
                          <a:latin typeface="Arial" panose="020B0604020202020204" pitchFamily="34" charset="0"/>
                          <a:cs typeface="Arial" panose="020B0604020202020204" pitchFamily="34" charset="0"/>
                        </a:rPr>
                        <a:t>Working capital to sales turnover</a:t>
                      </a:r>
                      <a:endParaRPr lang="en-GB"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6.7%</a:t>
                      </a:r>
                    </a:p>
                  </a:txBody>
                  <a:tcPr marL="68580" marR="68580" marT="0" marB="0"/>
                </a:tc>
                <a:tc>
                  <a:txBody>
                    <a:bodyPr/>
                    <a:lstStyle/>
                    <a:p>
                      <a:pPr algn="r">
                        <a:lnSpc>
                          <a:spcPct val="115000"/>
                        </a:lnSpc>
                        <a:spcAft>
                          <a:spcPts val="1000"/>
                        </a:spcAft>
                      </a:pPr>
                      <a:r>
                        <a:rPr lang="en-GB" sz="2000" dirty="0">
                          <a:effectLst/>
                        </a:rPr>
                        <a:t>13.4%</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6.7%</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-50.0%</a:t>
                      </a:r>
                    </a:p>
                  </a:txBody>
                  <a:tcPr marL="68580" marR="68580" marT="0" marB="0"/>
                </a:tc>
                <a:extLst>
                  <a:ext uri="{0D108BD9-81ED-4DB2-BD59-A6C34878D82A}">
                    <a16:rowId xmlns:a16="http://schemas.microsoft.com/office/drawing/2014/main" val="3193588104"/>
                  </a:ext>
                </a:extLst>
              </a:tr>
              <a:tr h="506939">
                <a:tc>
                  <a:txBody>
                    <a:bodyPr/>
                    <a:lstStyle/>
                    <a:p>
                      <a:pPr>
                        <a:lnSpc>
                          <a:spcPct val="115000"/>
                        </a:lnSpc>
                        <a:spcAft>
                          <a:spcPts val="1000"/>
                        </a:spcAft>
                      </a:pPr>
                      <a:r>
                        <a:rPr lang="en-GB" sz="1600" dirty="0">
                          <a:effectLst/>
                          <a:latin typeface="Arial" panose="020B0604020202020204" pitchFamily="34" charset="0"/>
                          <a:ea typeface="Calibri" panose="020F0502020204030204" pitchFamily="34" charset="0"/>
                          <a:cs typeface="Arial" panose="020B0604020202020204" pitchFamily="34" charset="0"/>
                        </a:rPr>
                        <a:t>Working capital finance requirement</a:t>
                      </a:r>
                    </a:p>
                  </a:txBody>
                  <a:tcPr marL="68580" marR="68580" marT="0" marB="0">
                    <a:solidFill>
                      <a:schemeClr val="tx2"/>
                    </a:solidFill>
                  </a:tcPr>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£64,931</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£22,740</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£42,191</a:t>
                      </a:r>
                    </a:p>
                  </a:txBody>
                  <a:tcPr marL="68580" marR="68580" marT="0" marB="0"/>
                </a:tc>
                <a:tc>
                  <a:txBody>
                    <a:bodyPr/>
                    <a:lstStyle/>
                    <a:p>
                      <a:pPr algn="r">
                        <a:lnSpc>
                          <a:spcPct val="115000"/>
                        </a:lnSpc>
                        <a:spcAft>
                          <a:spcPts val="100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+185.5%</a:t>
                      </a:r>
                    </a:p>
                  </a:txBody>
                  <a:tcPr marL="68580" marR="68580" marT="0" marB="0"/>
                </a:tc>
                <a:extLst>
                  <a:ext uri="{0D108BD9-81ED-4DB2-BD59-A6C34878D82A}">
                    <a16:rowId xmlns:a16="http://schemas.microsoft.com/office/drawing/2014/main" val="4042887378"/>
                  </a:ext>
                </a:extLst>
              </a:tr>
            </a:tbl>
          </a:graphicData>
        </a:graphic>
      </p:graphicFrame>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34</a:t>
            </a:fld>
            <a:endParaRPr lang="en-GB" dirty="0"/>
          </a:p>
        </p:txBody>
      </p:sp>
    </p:spTree>
    <p:custDataLst>
      <p:tags r:id="rId1"/>
    </p:custDataLst>
    <p:extLst>
      <p:ext uri="{BB962C8B-B14F-4D97-AF65-F5344CB8AC3E}">
        <p14:creationId xmlns:p14="http://schemas.microsoft.com/office/powerpoint/2010/main" val="95782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12A3C5-093B-8630-7613-6F5142FFE6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E5F04A-49C6-DCB4-FADF-A002D1C46F69}"/>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The cash operating cycle</a:t>
            </a:r>
          </a:p>
        </p:txBody>
      </p:sp>
      <p:sp>
        <p:nvSpPr>
          <p:cNvPr id="4" name="Slide Number Placeholder 3">
            <a:extLst>
              <a:ext uri="{FF2B5EF4-FFF2-40B4-BE49-F238E27FC236}">
                <a16:creationId xmlns:a16="http://schemas.microsoft.com/office/drawing/2014/main" id="{2A21DA4D-BDCF-86DC-94C3-E094991F2DDA}"/>
              </a:ext>
            </a:extLst>
          </p:cNvPr>
          <p:cNvSpPr>
            <a:spLocks noGrp="1"/>
          </p:cNvSpPr>
          <p:nvPr>
            <p:ph type="sldNum" sz="quarter" idx="12"/>
          </p:nvPr>
        </p:nvSpPr>
        <p:spPr/>
        <p:txBody>
          <a:bodyPr/>
          <a:lstStyle/>
          <a:p>
            <a:fld id="{63A33278-8D2C-46E9-9145-8061F8ED03C5}" type="slidenum">
              <a:rPr lang="en-GB" smtClean="0"/>
              <a:t>35</a:t>
            </a:fld>
            <a:endParaRPr lang="en-GB" dirty="0"/>
          </a:p>
        </p:txBody>
      </p:sp>
      <p:sp>
        <p:nvSpPr>
          <p:cNvPr id="6" name="Content Placeholder 5">
            <a:extLst>
              <a:ext uri="{FF2B5EF4-FFF2-40B4-BE49-F238E27FC236}">
                <a16:creationId xmlns:a16="http://schemas.microsoft.com/office/drawing/2014/main" id="{36DE353A-5661-FB0A-2C1E-1C7C637E450A}"/>
              </a:ext>
            </a:extLst>
          </p:cNvPr>
          <p:cNvSpPr>
            <a:spLocks noGrp="1"/>
          </p:cNvSpPr>
          <p:nvPr>
            <p:ph idx="1"/>
          </p:nvPr>
        </p:nvSpPr>
        <p:spPr>
          <a:xfrm>
            <a:off x="35496" y="908719"/>
            <a:ext cx="9108504" cy="4752529"/>
          </a:xfrm>
          <a:solidFill>
            <a:schemeClr val="tx2"/>
          </a:solidFill>
        </p:spPr>
        <p:txBody>
          <a:bodyPr>
            <a:normAutofit fontScale="92500" lnSpcReduction="20000"/>
          </a:bodyPr>
          <a:lstStyle/>
          <a:p>
            <a:r>
              <a:rPr lang="en-GB" dirty="0">
                <a:solidFill>
                  <a:schemeClr val="tx2">
                    <a:lumMod val="20000"/>
                    <a:lumOff val="80000"/>
                  </a:schemeClr>
                </a:solidFill>
              </a:rPr>
              <a:t>The cash operating cycle (also known as the working capital cycle or the cash conversion cycle) is the number of days between paying suppliers and receiving cash from sales.</a:t>
            </a:r>
          </a:p>
          <a:p>
            <a:r>
              <a:rPr lang="en-GB" dirty="0">
                <a:solidFill>
                  <a:schemeClr val="tx2">
                    <a:lumMod val="20000"/>
                    <a:lumOff val="80000"/>
                  </a:schemeClr>
                </a:solidFill>
              </a:rPr>
              <a:t>It refers to the days required for a business to receive inventory, sell the inventory, and collect cash from the sale of the inventory. This cycle plays a major role in determining the efficiency of a business</a:t>
            </a:r>
          </a:p>
          <a:p>
            <a:r>
              <a:rPr lang="en-GB" dirty="0">
                <a:solidFill>
                  <a:schemeClr val="tx2">
                    <a:lumMod val="20000"/>
                    <a:lumOff val="80000"/>
                  </a:schemeClr>
                </a:solidFill>
              </a:rPr>
              <a:t>Cash operating cycle = Inventory days + Receivables days – Payables days.</a:t>
            </a:r>
          </a:p>
        </p:txBody>
      </p:sp>
    </p:spTree>
    <p:custDataLst>
      <p:tags r:id="rId1"/>
    </p:custDataLst>
    <p:extLst>
      <p:ext uri="{BB962C8B-B14F-4D97-AF65-F5344CB8AC3E}">
        <p14:creationId xmlns:p14="http://schemas.microsoft.com/office/powerpoint/2010/main" val="5024983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0CD04-1186-88A1-1A6B-C491AED788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6D2D04-6C2F-D3AF-81D1-93532662C0B4}"/>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The cash operating cycle</a:t>
            </a:r>
          </a:p>
        </p:txBody>
      </p:sp>
      <p:sp>
        <p:nvSpPr>
          <p:cNvPr id="4" name="Slide Number Placeholder 3">
            <a:extLst>
              <a:ext uri="{FF2B5EF4-FFF2-40B4-BE49-F238E27FC236}">
                <a16:creationId xmlns:a16="http://schemas.microsoft.com/office/drawing/2014/main" id="{D4B7ED0D-14D4-FB76-B367-E45AB640D931}"/>
              </a:ext>
            </a:extLst>
          </p:cNvPr>
          <p:cNvSpPr>
            <a:spLocks noGrp="1"/>
          </p:cNvSpPr>
          <p:nvPr>
            <p:ph type="sldNum" sz="quarter" idx="12"/>
          </p:nvPr>
        </p:nvSpPr>
        <p:spPr/>
        <p:txBody>
          <a:bodyPr/>
          <a:lstStyle/>
          <a:p>
            <a:fld id="{63A33278-8D2C-46E9-9145-8061F8ED03C5}" type="slidenum">
              <a:rPr lang="en-GB" smtClean="0"/>
              <a:t>36</a:t>
            </a:fld>
            <a:endParaRPr lang="en-GB" dirty="0"/>
          </a:p>
        </p:txBody>
      </p:sp>
      <p:sp>
        <p:nvSpPr>
          <p:cNvPr id="6" name="Content Placeholder 5">
            <a:extLst>
              <a:ext uri="{FF2B5EF4-FFF2-40B4-BE49-F238E27FC236}">
                <a16:creationId xmlns:a16="http://schemas.microsoft.com/office/drawing/2014/main" id="{0A11D23E-F644-4B28-D042-CB827FAF9574}"/>
              </a:ext>
            </a:extLst>
          </p:cNvPr>
          <p:cNvSpPr>
            <a:spLocks noGrp="1"/>
          </p:cNvSpPr>
          <p:nvPr>
            <p:ph idx="1"/>
          </p:nvPr>
        </p:nvSpPr>
        <p:spPr>
          <a:xfrm>
            <a:off x="35496" y="908719"/>
            <a:ext cx="9108504" cy="4752529"/>
          </a:xfrm>
          <a:solidFill>
            <a:schemeClr val="tx2"/>
          </a:solidFill>
        </p:spPr>
        <p:txBody>
          <a:bodyPr>
            <a:normAutofit fontScale="55000" lnSpcReduction="20000"/>
          </a:bodyPr>
          <a:lstStyle/>
          <a:p>
            <a:pPr marL="0" indent="0">
              <a:buNone/>
            </a:pPr>
            <a:endParaRPr lang="en-GB" dirty="0">
              <a:solidFill>
                <a:schemeClr val="tx2">
                  <a:lumMod val="20000"/>
                  <a:lumOff val="80000"/>
                </a:schemeClr>
              </a:solidFill>
            </a:endParaRPr>
          </a:p>
          <a:p>
            <a:r>
              <a:rPr lang="en-GB" dirty="0">
                <a:solidFill>
                  <a:schemeClr val="tx2">
                    <a:lumMod val="20000"/>
                    <a:lumOff val="80000"/>
                  </a:schemeClr>
                </a:solidFill>
              </a:rPr>
              <a:t>The longer the operating cycle the greater the level of resources ‘tied up’ in working capital. Although it is desirable to have as short a cycle as possible, there may be external factors which restrict management’s ability to achieve this:</a:t>
            </a:r>
          </a:p>
          <a:p>
            <a:endParaRPr lang="en-GB" dirty="0">
              <a:solidFill>
                <a:schemeClr val="tx2">
                  <a:lumMod val="20000"/>
                  <a:lumOff val="80000"/>
                </a:schemeClr>
              </a:solidFill>
            </a:endParaRPr>
          </a:p>
          <a:p>
            <a:r>
              <a:rPr lang="en-GB" dirty="0">
                <a:solidFill>
                  <a:schemeClr val="tx2">
                    <a:lumMod val="20000"/>
                    <a:lumOff val="80000"/>
                  </a:schemeClr>
                </a:solidFill>
              </a:rPr>
              <a:t>Nature of the business – a supermarket chain may have low inventory days (fresh food), low receivables days (perhaps just one to two days to receive settlement from credit card companies) and significant payables days (taking credit from farmers). In this case the operating cycle could be negative (</a:t>
            </a:r>
            <a:r>
              <a:rPr lang="en-GB" dirty="0" err="1">
                <a:solidFill>
                  <a:schemeClr val="tx2">
                    <a:lumMod val="20000"/>
                    <a:lumOff val="80000"/>
                  </a:schemeClr>
                </a:solidFill>
              </a:rPr>
              <a:t>ie</a:t>
            </a:r>
            <a:r>
              <a:rPr lang="en-GB" dirty="0">
                <a:solidFill>
                  <a:schemeClr val="tx2">
                    <a:lumMod val="20000"/>
                    <a:lumOff val="80000"/>
                  </a:schemeClr>
                </a:solidFill>
              </a:rPr>
              <a:t> cash is received from sales before suppliers are paid). On the other hand a construction company may have a very long operating cycle due to the high levels of work-in-progress.</a:t>
            </a:r>
          </a:p>
          <a:p>
            <a:r>
              <a:rPr lang="en-GB" dirty="0">
                <a:solidFill>
                  <a:schemeClr val="tx2">
                    <a:lumMod val="20000"/>
                    <a:lumOff val="80000"/>
                  </a:schemeClr>
                </a:solidFill>
              </a:rPr>
              <a:t>Industry norms – if key competitors offer long periods of credit to their customers it may be difficult to reduce receivables days without losing business.</a:t>
            </a:r>
          </a:p>
          <a:p>
            <a:r>
              <a:rPr lang="en-GB" dirty="0">
                <a:solidFill>
                  <a:schemeClr val="tx2">
                    <a:lumMod val="20000"/>
                    <a:lumOff val="80000"/>
                  </a:schemeClr>
                </a:solidFill>
              </a:rPr>
              <a:t>Power of suppliers – an attempt to delay payments could lead to the supplier demanding ‘cash on delivery’ in future (</a:t>
            </a:r>
            <a:r>
              <a:rPr lang="en-GB" dirty="0" err="1">
                <a:solidFill>
                  <a:schemeClr val="tx2">
                    <a:lumMod val="20000"/>
                    <a:lumOff val="80000"/>
                  </a:schemeClr>
                </a:solidFill>
              </a:rPr>
              <a:t>ie</a:t>
            </a:r>
            <a:r>
              <a:rPr lang="en-GB" dirty="0">
                <a:solidFill>
                  <a:schemeClr val="tx2">
                    <a:lumMod val="20000"/>
                    <a:lumOff val="80000"/>
                  </a:schemeClr>
                </a:solidFill>
              </a:rPr>
              <a:t> causing payables days to actually fall to zero rather than rising).</a:t>
            </a:r>
          </a:p>
        </p:txBody>
      </p:sp>
    </p:spTree>
    <p:custDataLst>
      <p:tags r:id="rId1"/>
    </p:custDataLst>
    <p:extLst>
      <p:ext uri="{BB962C8B-B14F-4D97-AF65-F5344CB8AC3E}">
        <p14:creationId xmlns:p14="http://schemas.microsoft.com/office/powerpoint/2010/main" val="9363596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A75617-A39E-1493-CF01-5252CFC245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394FAD-00A7-3C80-8E5B-F9FFE24212BF}"/>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Activity 2</a:t>
            </a:r>
          </a:p>
        </p:txBody>
      </p:sp>
      <p:sp>
        <p:nvSpPr>
          <p:cNvPr id="4" name="Slide Number Placeholder 3">
            <a:extLst>
              <a:ext uri="{FF2B5EF4-FFF2-40B4-BE49-F238E27FC236}">
                <a16:creationId xmlns:a16="http://schemas.microsoft.com/office/drawing/2014/main" id="{04EE5F3D-5743-646C-7699-2245ADF1EB71}"/>
              </a:ext>
            </a:extLst>
          </p:cNvPr>
          <p:cNvSpPr>
            <a:spLocks noGrp="1"/>
          </p:cNvSpPr>
          <p:nvPr>
            <p:ph type="sldNum" sz="quarter" idx="12"/>
          </p:nvPr>
        </p:nvSpPr>
        <p:spPr/>
        <p:txBody>
          <a:bodyPr/>
          <a:lstStyle/>
          <a:p>
            <a:fld id="{63A33278-8D2C-46E9-9145-8061F8ED03C5}" type="slidenum">
              <a:rPr lang="en-GB" smtClean="0"/>
              <a:t>37</a:t>
            </a:fld>
            <a:endParaRPr lang="en-GB" dirty="0"/>
          </a:p>
        </p:txBody>
      </p:sp>
      <p:sp>
        <p:nvSpPr>
          <p:cNvPr id="6" name="Content Placeholder 5">
            <a:extLst>
              <a:ext uri="{FF2B5EF4-FFF2-40B4-BE49-F238E27FC236}">
                <a16:creationId xmlns:a16="http://schemas.microsoft.com/office/drawing/2014/main" id="{4E16F611-4797-9DAA-E1C8-13B365084E14}"/>
              </a:ext>
            </a:extLst>
          </p:cNvPr>
          <p:cNvSpPr>
            <a:spLocks noGrp="1"/>
          </p:cNvSpPr>
          <p:nvPr>
            <p:ph idx="1"/>
          </p:nvPr>
        </p:nvSpPr>
        <p:spPr>
          <a:xfrm>
            <a:off x="35496" y="908719"/>
            <a:ext cx="9108504" cy="4752529"/>
          </a:xfrm>
          <a:solidFill>
            <a:schemeClr val="tx2"/>
          </a:solidFill>
        </p:spPr>
        <p:txBody>
          <a:bodyPr>
            <a:normAutofit/>
          </a:bodyPr>
          <a:lstStyle/>
          <a:p>
            <a:r>
              <a:rPr lang="en-GB" b="1" dirty="0">
                <a:solidFill>
                  <a:schemeClr val="accent1">
                    <a:lumMod val="20000"/>
                    <a:lumOff val="80000"/>
                  </a:schemeClr>
                </a:solidFill>
              </a:rPr>
              <a:t>Activity Type:</a:t>
            </a:r>
            <a:r>
              <a:rPr lang="en-GB" dirty="0">
                <a:solidFill>
                  <a:schemeClr val="accent1">
                    <a:lumMod val="20000"/>
                    <a:lumOff val="80000"/>
                  </a:schemeClr>
                </a:solidFill>
              </a:rPr>
              <a:t> Group Activity</a:t>
            </a:r>
          </a:p>
          <a:p>
            <a:r>
              <a:rPr lang="en-GB" dirty="0">
                <a:solidFill>
                  <a:schemeClr val="accent1">
                    <a:lumMod val="20000"/>
                    <a:lumOff val="80000"/>
                  </a:schemeClr>
                </a:solidFill>
              </a:rPr>
              <a:t>Duration: 10 minutes</a:t>
            </a:r>
            <a:br>
              <a:rPr lang="en-GB" dirty="0">
                <a:solidFill>
                  <a:schemeClr val="accent1">
                    <a:lumMod val="20000"/>
                    <a:lumOff val="80000"/>
                  </a:schemeClr>
                </a:solidFill>
              </a:rPr>
            </a:br>
            <a:r>
              <a:rPr lang="en-GB" b="1" dirty="0">
                <a:solidFill>
                  <a:schemeClr val="accent1">
                    <a:lumMod val="20000"/>
                    <a:lumOff val="80000"/>
                  </a:schemeClr>
                </a:solidFill>
              </a:rPr>
              <a:t>Instructions: </a:t>
            </a:r>
            <a:r>
              <a:rPr lang="en-GB" dirty="0">
                <a:solidFill>
                  <a:schemeClr val="accent1">
                    <a:lumMod val="20000"/>
                    <a:lumOff val="80000"/>
                  </a:schemeClr>
                </a:solidFill>
              </a:rPr>
              <a:t>Use the question of Topple Co</a:t>
            </a:r>
            <a:r>
              <a:rPr lang="en-GB" b="1" dirty="0">
                <a:solidFill>
                  <a:schemeClr val="accent1">
                    <a:lumMod val="20000"/>
                    <a:lumOff val="80000"/>
                  </a:schemeClr>
                </a:solidFill>
              </a:rPr>
              <a:t>. </a:t>
            </a:r>
            <a:endParaRPr lang="en-GB" dirty="0">
              <a:solidFill>
                <a:schemeClr val="accent1">
                  <a:lumMod val="20000"/>
                  <a:lumOff val="80000"/>
                </a:schemeClr>
              </a:solidFill>
            </a:endParaRPr>
          </a:p>
          <a:p>
            <a:pPr marL="0" indent="0">
              <a:buNone/>
            </a:pPr>
            <a:r>
              <a:rPr lang="en-GB" dirty="0">
                <a:solidFill>
                  <a:schemeClr val="tx2">
                    <a:lumMod val="20000"/>
                    <a:lumOff val="80000"/>
                  </a:schemeClr>
                </a:solidFill>
              </a:rPr>
              <a:t>•Assess the cash operating cycle. </a:t>
            </a:r>
          </a:p>
          <a:p>
            <a:pPr marL="0" indent="0">
              <a:buNone/>
            </a:pPr>
            <a:r>
              <a:rPr lang="en-GB" dirty="0">
                <a:solidFill>
                  <a:schemeClr val="tx2">
                    <a:lumMod val="20000"/>
                    <a:lumOff val="80000"/>
                  </a:schemeClr>
                </a:solidFill>
              </a:rPr>
              <a:t>•Recommend strategies to improve liquidity through working capital reforms</a:t>
            </a:r>
          </a:p>
          <a:p>
            <a:pPr marL="0" indent="0">
              <a:buNone/>
            </a:pPr>
            <a:endParaRPr lang="en-GB" dirty="0">
              <a:solidFill>
                <a:schemeClr val="tx2">
                  <a:lumMod val="20000"/>
                  <a:lumOff val="80000"/>
                </a:schemeClr>
              </a:solidFill>
            </a:endParaRPr>
          </a:p>
        </p:txBody>
      </p:sp>
    </p:spTree>
    <p:custDataLst>
      <p:tags r:id="rId1"/>
    </p:custDataLst>
    <p:extLst>
      <p:ext uri="{BB962C8B-B14F-4D97-AF65-F5344CB8AC3E}">
        <p14:creationId xmlns:p14="http://schemas.microsoft.com/office/powerpoint/2010/main" val="36945243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21E1D8-8869-A89E-8706-C5961D005D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545C6D-5B69-9ABF-7FEF-A3D3B29F1E7A}"/>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Questions</a:t>
            </a:r>
          </a:p>
        </p:txBody>
      </p:sp>
      <p:sp>
        <p:nvSpPr>
          <p:cNvPr id="4" name="Slide Number Placeholder 3">
            <a:extLst>
              <a:ext uri="{FF2B5EF4-FFF2-40B4-BE49-F238E27FC236}">
                <a16:creationId xmlns:a16="http://schemas.microsoft.com/office/drawing/2014/main" id="{8FA03848-9DE8-7272-E5C2-93A47583F6A7}"/>
              </a:ext>
            </a:extLst>
          </p:cNvPr>
          <p:cNvSpPr>
            <a:spLocks noGrp="1"/>
          </p:cNvSpPr>
          <p:nvPr>
            <p:ph type="sldNum" sz="quarter" idx="12"/>
          </p:nvPr>
        </p:nvSpPr>
        <p:spPr/>
        <p:txBody>
          <a:bodyPr/>
          <a:lstStyle/>
          <a:p>
            <a:fld id="{63A33278-8D2C-46E9-9145-8061F8ED03C5}" type="slidenum">
              <a:rPr lang="en-GB" smtClean="0"/>
              <a:t>38</a:t>
            </a:fld>
            <a:endParaRPr lang="en-GB" dirty="0"/>
          </a:p>
        </p:txBody>
      </p:sp>
      <p:sp>
        <p:nvSpPr>
          <p:cNvPr id="6" name="Content Placeholder 5">
            <a:extLst>
              <a:ext uri="{FF2B5EF4-FFF2-40B4-BE49-F238E27FC236}">
                <a16:creationId xmlns:a16="http://schemas.microsoft.com/office/drawing/2014/main" id="{8710FE56-61F9-712D-3106-86AEB768BE3E}"/>
              </a:ext>
            </a:extLst>
          </p:cNvPr>
          <p:cNvSpPr>
            <a:spLocks noGrp="1"/>
          </p:cNvSpPr>
          <p:nvPr>
            <p:ph idx="1"/>
          </p:nvPr>
        </p:nvSpPr>
        <p:spPr>
          <a:xfrm>
            <a:off x="35496" y="908719"/>
            <a:ext cx="9108504" cy="4752529"/>
          </a:xfrm>
          <a:solidFill>
            <a:schemeClr val="tx2"/>
          </a:solidFill>
        </p:spPr>
        <p:txBody>
          <a:bodyPr>
            <a:normAutofit fontScale="32500" lnSpcReduction="20000"/>
          </a:bodyPr>
          <a:lstStyle/>
          <a:p>
            <a:pPr marL="0" indent="0">
              <a:buNone/>
            </a:pPr>
            <a:r>
              <a:rPr lang="en-GB" dirty="0">
                <a:solidFill>
                  <a:schemeClr val="tx2">
                    <a:lumMod val="20000"/>
                    <a:lumOff val="80000"/>
                  </a:schemeClr>
                </a:solidFill>
              </a:rPr>
              <a:t>Topple Co has the following forecast figures for its first year of trading:</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Sales $3,600,000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Purchase expense $3,000,000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receivables $306,000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inventory $495,000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payables $230,000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Average overdraft $500,000</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Gross profit margin 25%</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Industry average data:</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Inventory days  53</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Receivables days  23</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Payables days  47</a:t>
            </a:r>
          </a:p>
          <a:p>
            <a:pPr marL="0" indent="0">
              <a:buNone/>
            </a:pPr>
            <a:endParaRPr lang="en-GB" dirty="0">
              <a:solidFill>
                <a:schemeClr val="tx2">
                  <a:lumMod val="20000"/>
                  <a:lumOff val="80000"/>
                </a:schemeClr>
              </a:solidFill>
            </a:endParaRPr>
          </a:p>
          <a:p>
            <a:pPr marL="0" indent="0">
              <a:buNone/>
            </a:pPr>
            <a:r>
              <a:rPr lang="en-GB" dirty="0">
                <a:solidFill>
                  <a:schemeClr val="tx2">
                    <a:lumMod val="20000"/>
                    <a:lumOff val="80000"/>
                  </a:schemeClr>
                </a:solidFill>
              </a:rPr>
              <a:t>Current ratio  1.43</a:t>
            </a:r>
          </a:p>
        </p:txBody>
      </p:sp>
    </p:spTree>
    <p:custDataLst>
      <p:tags r:id="rId1"/>
    </p:custDataLst>
    <p:extLst>
      <p:ext uri="{BB962C8B-B14F-4D97-AF65-F5344CB8AC3E}">
        <p14:creationId xmlns:p14="http://schemas.microsoft.com/office/powerpoint/2010/main" val="19435632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102ED-C6D6-C9E8-BA74-DF19340D8F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F4F71C-4DEC-7521-32E8-87968AF6E7B4}"/>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Solution</a:t>
            </a:r>
          </a:p>
        </p:txBody>
      </p:sp>
      <p:sp>
        <p:nvSpPr>
          <p:cNvPr id="4" name="Slide Number Placeholder 3">
            <a:extLst>
              <a:ext uri="{FF2B5EF4-FFF2-40B4-BE49-F238E27FC236}">
                <a16:creationId xmlns:a16="http://schemas.microsoft.com/office/drawing/2014/main" id="{1F1EEAE1-B1A7-7355-4AB4-8971ECC23B7B}"/>
              </a:ext>
            </a:extLst>
          </p:cNvPr>
          <p:cNvSpPr>
            <a:spLocks noGrp="1"/>
          </p:cNvSpPr>
          <p:nvPr>
            <p:ph type="sldNum" sz="quarter" idx="12"/>
          </p:nvPr>
        </p:nvSpPr>
        <p:spPr/>
        <p:txBody>
          <a:bodyPr/>
          <a:lstStyle/>
          <a:p>
            <a:fld id="{63A33278-8D2C-46E9-9145-8061F8ED03C5}" type="slidenum">
              <a:rPr lang="en-GB" smtClean="0"/>
              <a:t>39</a:t>
            </a:fld>
            <a:endParaRPr lang="en-GB" dirty="0"/>
          </a:p>
        </p:txBody>
      </p:sp>
      <p:pic>
        <p:nvPicPr>
          <p:cNvPr id="5" name="Content Placeholder 4">
            <a:extLst>
              <a:ext uri="{FF2B5EF4-FFF2-40B4-BE49-F238E27FC236}">
                <a16:creationId xmlns:a16="http://schemas.microsoft.com/office/drawing/2014/main" id="{14A8E953-CD55-FD5E-A14E-8621EAEEDA3C}"/>
              </a:ext>
            </a:extLst>
          </p:cNvPr>
          <p:cNvPicPr>
            <a:picLocks noGrp="1" noChangeAspect="1"/>
          </p:cNvPicPr>
          <p:nvPr>
            <p:ph idx="1"/>
          </p:nvPr>
        </p:nvPicPr>
        <p:blipFill>
          <a:blip r:embed="rId3"/>
          <a:stretch>
            <a:fillRect/>
          </a:stretch>
        </p:blipFill>
        <p:spPr>
          <a:xfrm>
            <a:off x="683568" y="1484312"/>
            <a:ext cx="7128792" cy="3960912"/>
          </a:xfrm>
          <a:prstGeom prst="rect">
            <a:avLst/>
          </a:prstGeom>
        </p:spPr>
      </p:pic>
    </p:spTree>
    <p:custDataLst>
      <p:tags r:id="rId1"/>
    </p:custDataLst>
    <p:extLst>
      <p:ext uri="{BB962C8B-B14F-4D97-AF65-F5344CB8AC3E}">
        <p14:creationId xmlns:p14="http://schemas.microsoft.com/office/powerpoint/2010/main" val="22471443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2EC6C-3762-A44A-D9F2-805F5C80B7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99B669-D1E0-2CD6-9303-348003B67F97}"/>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Cost of Sales</a:t>
            </a:r>
          </a:p>
        </p:txBody>
      </p:sp>
      <p:sp>
        <p:nvSpPr>
          <p:cNvPr id="4" name="Slide Number Placeholder 3">
            <a:extLst>
              <a:ext uri="{FF2B5EF4-FFF2-40B4-BE49-F238E27FC236}">
                <a16:creationId xmlns:a16="http://schemas.microsoft.com/office/drawing/2014/main" id="{574622B4-6087-BA5C-8981-223ADD6E0281}"/>
              </a:ext>
            </a:extLst>
          </p:cNvPr>
          <p:cNvSpPr>
            <a:spLocks noGrp="1"/>
          </p:cNvSpPr>
          <p:nvPr>
            <p:ph type="sldNum" sz="quarter" idx="12"/>
          </p:nvPr>
        </p:nvSpPr>
        <p:spPr/>
        <p:txBody>
          <a:bodyPr/>
          <a:lstStyle/>
          <a:p>
            <a:fld id="{63A33278-8D2C-46E9-9145-8061F8ED03C5}" type="slidenum">
              <a:rPr lang="en-GB" smtClean="0"/>
              <a:t>40</a:t>
            </a:fld>
            <a:endParaRPr lang="en-GB" dirty="0"/>
          </a:p>
        </p:txBody>
      </p:sp>
      <p:sp>
        <p:nvSpPr>
          <p:cNvPr id="6" name="Content Placeholder 5">
            <a:extLst>
              <a:ext uri="{FF2B5EF4-FFF2-40B4-BE49-F238E27FC236}">
                <a16:creationId xmlns:a16="http://schemas.microsoft.com/office/drawing/2014/main" id="{47BA4968-2265-16D7-0FCC-6D710C3B697A}"/>
              </a:ext>
            </a:extLst>
          </p:cNvPr>
          <p:cNvSpPr>
            <a:spLocks noGrp="1"/>
          </p:cNvSpPr>
          <p:nvPr>
            <p:ph idx="1"/>
          </p:nvPr>
        </p:nvSpPr>
        <p:spPr>
          <a:xfrm>
            <a:off x="35496" y="908719"/>
            <a:ext cx="9108504" cy="4752529"/>
          </a:xfrm>
          <a:solidFill>
            <a:schemeClr val="tx2"/>
          </a:solidFill>
        </p:spPr>
        <p:txBody>
          <a:bodyPr>
            <a:normAutofit/>
          </a:bodyPr>
          <a:lstStyle/>
          <a:p>
            <a:r>
              <a:rPr lang="en-GB" dirty="0">
                <a:solidFill>
                  <a:schemeClr val="accent1">
                    <a:lumMod val="20000"/>
                    <a:lumOff val="80000"/>
                  </a:schemeClr>
                </a:solidFill>
              </a:rPr>
              <a:t>Gross profit margin = 25%</a:t>
            </a:r>
          </a:p>
          <a:p>
            <a:r>
              <a:rPr lang="en-GB" dirty="0">
                <a:solidFill>
                  <a:schemeClr val="accent1">
                    <a:lumMod val="20000"/>
                    <a:lumOff val="80000"/>
                  </a:schemeClr>
                </a:solidFill>
              </a:rPr>
              <a:t>Formula:</a:t>
            </a:r>
          </a:p>
          <a:p>
            <a:r>
              <a:rPr lang="en-GB" dirty="0">
                <a:solidFill>
                  <a:schemeClr val="accent1">
                    <a:lumMod val="20000"/>
                    <a:lumOff val="80000"/>
                  </a:schemeClr>
                </a:solidFill>
              </a:rPr>
              <a:t>Gross profit margin = Gross profit ÷ Sales</a:t>
            </a:r>
          </a:p>
          <a:p>
            <a:r>
              <a:rPr lang="en-GB" dirty="0">
                <a:solidFill>
                  <a:schemeClr val="accent1">
                    <a:lumMod val="20000"/>
                    <a:lumOff val="80000"/>
                  </a:schemeClr>
                </a:solidFill>
              </a:rPr>
              <a:t>Gross profit = 25% × 3,600,000</a:t>
            </a:r>
            <a:br>
              <a:rPr lang="en-GB" dirty="0">
                <a:solidFill>
                  <a:schemeClr val="accent1">
                    <a:lumMod val="20000"/>
                    <a:lumOff val="80000"/>
                  </a:schemeClr>
                </a:solidFill>
              </a:rPr>
            </a:br>
            <a:r>
              <a:rPr lang="en-GB" dirty="0">
                <a:solidFill>
                  <a:schemeClr val="accent1">
                    <a:lumMod val="20000"/>
                    <a:lumOff val="80000"/>
                  </a:schemeClr>
                </a:solidFill>
              </a:rPr>
              <a:t>Gross profit = $900,000</a:t>
            </a:r>
          </a:p>
          <a:p>
            <a:r>
              <a:rPr lang="en-GB" dirty="0">
                <a:solidFill>
                  <a:schemeClr val="accent1">
                    <a:lumMod val="20000"/>
                    <a:lumOff val="80000"/>
                  </a:schemeClr>
                </a:solidFill>
              </a:rPr>
              <a:t>Cost of sales = Sales − Gross profit</a:t>
            </a:r>
            <a:br>
              <a:rPr lang="en-GB" dirty="0">
                <a:solidFill>
                  <a:schemeClr val="accent1">
                    <a:lumMod val="20000"/>
                    <a:lumOff val="80000"/>
                  </a:schemeClr>
                </a:solidFill>
              </a:rPr>
            </a:br>
            <a:r>
              <a:rPr lang="en-GB" dirty="0">
                <a:solidFill>
                  <a:schemeClr val="accent1">
                    <a:lumMod val="20000"/>
                    <a:lumOff val="80000"/>
                  </a:schemeClr>
                </a:solidFill>
              </a:rPr>
              <a:t>Cost of sales = 3,600,000 − 900,000</a:t>
            </a:r>
            <a:br>
              <a:rPr lang="en-GB" dirty="0">
                <a:solidFill>
                  <a:schemeClr val="accent1">
                    <a:lumMod val="20000"/>
                    <a:lumOff val="80000"/>
                  </a:schemeClr>
                </a:solidFill>
              </a:rPr>
            </a:br>
            <a:r>
              <a:rPr lang="en-GB" dirty="0">
                <a:solidFill>
                  <a:schemeClr val="accent1">
                    <a:lumMod val="20000"/>
                    <a:lumOff val="80000"/>
                  </a:schemeClr>
                </a:solidFill>
              </a:rPr>
              <a:t>Cost of sales = $2,700,000</a:t>
            </a:r>
          </a:p>
          <a:p>
            <a:pPr marL="0" indent="0">
              <a:buNone/>
            </a:pPr>
            <a:endParaRPr lang="en-GB" dirty="0">
              <a:solidFill>
                <a:schemeClr val="tx2">
                  <a:lumMod val="20000"/>
                  <a:lumOff val="80000"/>
                </a:schemeClr>
              </a:solidFill>
            </a:endParaRPr>
          </a:p>
        </p:txBody>
      </p:sp>
    </p:spTree>
    <p:custDataLst>
      <p:tags r:id="rId1"/>
    </p:custDataLst>
    <p:extLst>
      <p:ext uri="{BB962C8B-B14F-4D97-AF65-F5344CB8AC3E}">
        <p14:creationId xmlns:p14="http://schemas.microsoft.com/office/powerpoint/2010/main" val="1072998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28B276-6CA6-99BB-1543-68030A8D29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88E97B-37D7-437A-BC02-5268EB260529}"/>
              </a:ext>
            </a:extLst>
          </p:cNvPr>
          <p:cNvSpPr>
            <a:spLocks noGrp="1"/>
          </p:cNvSpPr>
          <p:nvPr>
            <p:ph type="title"/>
          </p:nvPr>
        </p:nvSpPr>
        <p:spPr>
          <a:xfrm>
            <a:off x="0" y="0"/>
            <a:ext cx="9144000" cy="908719"/>
          </a:xfrm>
          <a:solidFill>
            <a:schemeClr val="tx2">
              <a:lumMod val="20000"/>
              <a:lumOff val="80000"/>
            </a:schemeClr>
          </a:solidFill>
        </p:spPr>
        <p:txBody>
          <a:bodyPr>
            <a:normAutofit/>
          </a:bodyPr>
          <a:lstStyle/>
          <a:p>
            <a:pPr algn="ctr"/>
            <a:r>
              <a:rPr lang="en-GB" sz="3400" dirty="0"/>
              <a:t>Cash Operating Cycle</a:t>
            </a:r>
          </a:p>
        </p:txBody>
      </p:sp>
      <p:sp>
        <p:nvSpPr>
          <p:cNvPr id="4" name="Slide Number Placeholder 3">
            <a:extLst>
              <a:ext uri="{FF2B5EF4-FFF2-40B4-BE49-F238E27FC236}">
                <a16:creationId xmlns:a16="http://schemas.microsoft.com/office/drawing/2014/main" id="{856DDACC-57F9-4996-C83C-E4025AA16EAE}"/>
              </a:ext>
            </a:extLst>
          </p:cNvPr>
          <p:cNvSpPr>
            <a:spLocks noGrp="1"/>
          </p:cNvSpPr>
          <p:nvPr>
            <p:ph type="sldNum" sz="quarter" idx="12"/>
          </p:nvPr>
        </p:nvSpPr>
        <p:spPr/>
        <p:txBody>
          <a:bodyPr/>
          <a:lstStyle/>
          <a:p>
            <a:fld id="{63A33278-8D2C-46E9-9145-8061F8ED03C5}" type="slidenum">
              <a:rPr lang="en-GB" smtClean="0"/>
              <a:t>41</a:t>
            </a:fld>
            <a:endParaRPr lang="en-GB" dirty="0"/>
          </a:p>
        </p:txBody>
      </p:sp>
      <p:sp>
        <p:nvSpPr>
          <p:cNvPr id="6" name="Content Placeholder 5">
            <a:extLst>
              <a:ext uri="{FF2B5EF4-FFF2-40B4-BE49-F238E27FC236}">
                <a16:creationId xmlns:a16="http://schemas.microsoft.com/office/drawing/2014/main" id="{57F693A8-7F7A-FB18-34EC-A43F4C0917EC}"/>
              </a:ext>
            </a:extLst>
          </p:cNvPr>
          <p:cNvSpPr>
            <a:spLocks noGrp="1"/>
          </p:cNvSpPr>
          <p:nvPr>
            <p:ph idx="1"/>
          </p:nvPr>
        </p:nvSpPr>
        <p:spPr>
          <a:xfrm>
            <a:off x="35496" y="908719"/>
            <a:ext cx="9108504" cy="4752529"/>
          </a:xfrm>
          <a:solidFill>
            <a:schemeClr val="tx2"/>
          </a:solidFill>
        </p:spPr>
        <p:txBody>
          <a:bodyPr>
            <a:normAutofit/>
          </a:bodyPr>
          <a:lstStyle/>
          <a:p>
            <a:pPr marL="0" indent="0">
              <a:buNone/>
            </a:pPr>
            <a:r>
              <a:rPr lang="en-GB" dirty="0">
                <a:solidFill>
                  <a:schemeClr val="tx2">
                    <a:lumMod val="20000"/>
                    <a:lumOff val="80000"/>
                  </a:schemeClr>
                </a:solidFill>
              </a:rPr>
              <a:t>The length of the cash operating cycle indicates that there will be 70 days between Topple Co receiving cash from sales and paying cash to suppliers. This is significantly longer than the industry average of 29 days (53 + 23 – 47) and likely to lead to liquidity problems, as evidenced by the size of the overdraft.</a:t>
            </a:r>
          </a:p>
        </p:txBody>
      </p:sp>
    </p:spTree>
    <p:custDataLst>
      <p:tags r:id="rId1"/>
    </p:custDataLst>
    <p:extLst>
      <p:ext uri="{BB962C8B-B14F-4D97-AF65-F5344CB8AC3E}">
        <p14:creationId xmlns:p14="http://schemas.microsoft.com/office/powerpoint/2010/main" val="350620795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0</TotalTime>
  <Words>3406</Words>
  <Application>Microsoft Office PowerPoint</Application>
  <PresentationFormat>On-screen Show (4:3)</PresentationFormat>
  <Paragraphs>723</Paragraphs>
  <Slides>41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Myriad Pro</vt:lpstr>
      <vt:lpstr>Arial</vt:lpstr>
      <vt:lpstr>Calibri</vt:lpstr>
      <vt:lpstr>Times New Roman</vt:lpstr>
      <vt:lpstr>20140311PresentationUWTSDTemplate</vt:lpstr>
      <vt:lpstr>MBA  Financial Management</vt:lpstr>
      <vt:lpstr>Lesson Outcomes</vt:lpstr>
      <vt:lpstr>Introduction</vt:lpstr>
      <vt:lpstr>Introduction</vt:lpstr>
      <vt:lpstr>The importance of working capital management</vt:lpstr>
      <vt:lpstr>The importance of working capital management</vt:lpstr>
      <vt:lpstr>Objectives of working capital management </vt:lpstr>
      <vt:lpstr>Objectives of working capital management </vt:lpstr>
      <vt:lpstr>The role and flow of working capital</vt:lpstr>
      <vt:lpstr>Ratios as tools of working capital analysis</vt:lpstr>
      <vt:lpstr>Introduction to the most common working capital ratios</vt:lpstr>
      <vt:lpstr>The financial accounts as a source of ratios</vt:lpstr>
      <vt:lpstr>Types or families of ratios</vt:lpstr>
      <vt:lpstr>Worked example –  Northern Travel 1</vt:lpstr>
      <vt:lpstr>Worked example –  Northern Travel 2</vt:lpstr>
      <vt:lpstr>PowerPoint Presentation</vt:lpstr>
      <vt:lpstr>Working capital ratios </vt:lpstr>
      <vt:lpstr>Activity 1</vt:lpstr>
      <vt:lpstr>The working capital figure</vt:lpstr>
      <vt:lpstr>The working capital figure</vt:lpstr>
      <vt:lpstr>The working capital figure</vt:lpstr>
      <vt:lpstr>Assessing working capital – current ratio</vt:lpstr>
      <vt:lpstr>Assessing working capital – acid test or quick ratio</vt:lpstr>
      <vt:lpstr>Assessing working capital - cash ratio</vt:lpstr>
      <vt:lpstr>Assessing working capital – inventory (stock) days</vt:lpstr>
      <vt:lpstr>Assessing working capital– trade payables days</vt:lpstr>
      <vt:lpstr>Assessing working capital  –receivable days</vt:lpstr>
      <vt:lpstr>Assessing working capital – analysis of receivables and payables days - 1</vt:lpstr>
      <vt:lpstr>Assessing working capital–working capital to sales</vt:lpstr>
      <vt:lpstr>Northern Travel plc 2021  Assessing working capital finance requirement</vt:lpstr>
      <vt:lpstr>Northern Travel plc 2022  Assessing working capital finance requirement</vt:lpstr>
      <vt:lpstr>Financing working capital 1</vt:lpstr>
      <vt:lpstr>Financing working capital 2</vt:lpstr>
      <vt:lpstr>Northern Travel plc working capital ratios summary table</vt:lpstr>
      <vt:lpstr>The cash operating cycle</vt:lpstr>
      <vt:lpstr>The cash operating cycle</vt:lpstr>
      <vt:lpstr>Activity 2</vt:lpstr>
      <vt:lpstr>Questions</vt:lpstr>
      <vt:lpstr>Solution</vt:lpstr>
      <vt:lpstr>Cost of Sales</vt:lpstr>
      <vt:lpstr>Cash Operating Cycle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Patrick Yeboah</cp:lastModifiedBy>
  <cp:revision>324</cp:revision>
  <cp:lastPrinted>2022-11-08T12:19:29Z</cp:lastPrinted>
  <dcterms:created xsi:type="dcterms:W3CDTF">2013-10-11T12:05:37Z</dcterms:created>
  <dcterms:modified xsi:type="dcterms:W3CDTF">2026-02-16T19:52:02Z</dcterms:modified>
</cp:coreProperties>
</file>