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9" r:id="rId12"/>
    <p:sldId id="266" r:id="rId13"/>
    <p:sldId id="267" r:id="rId14"/>
  </p:sldIdLst>
  <p:sldSz cx="18288000" cy="10287000"/>
  <p:notesSz cx="6858000" cy="9144000"/>
  <p:embeddedFontLst>
    <p:embeddedFont>
      <p:font typeface="Canva Sans" panose="020B0604020202020204" charset="0"/>
      <p:regular r:id="rId16"/>
    </p:embeddedFont>
    <p:embeddedFont>
      <p:font typeface="Canva Sans Bold" panose="020B0604020202020204" charset="0"/>
      <p:regular r:id="rId17"/>
      <p:bold r:id="rId18"/>
    </p:embeddedFont>
    <p:embeddedFont>
      <p:font typeface="Glacial Indifference Bold" panose="020B0604020202020204" charset="0"/>
      <p:regular r:id="rId19"/>
      <p:bold r:id="rId20"/>
    </p:embeddedFont>
    <p:embeddedFont>
      <p:font typeface="Mali Bold" panose="020B0604020202020204" charset="-34"/>
      <p:regular r:id="rId21"/>
      <p:bold r:id="rId22"/>
    </p:embeddedFont>
    <p:embeddedFont>
      <p:font typeface="Public Sans" panose="020B0604020202020204" charset="0"/>
      <p:regular r:id="rId23"/>
    </p:embeddedFont>
    <p:embeddedFont>
      <p:font typeface="Public Sans Bold" panose="020B0604020202020204" charset="0"/>
      <p:regular r:id="rId24"/>
    </p:embeddedFont>
    <p:embeddedFont>
      <p:font typeface="Public Sans Medium" panose="020B0604020202020204" charset="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93" autoAdjust="0"/>
    <p:restoredTop sz="93774" autoAdjust="0"/>
  </p:normalViewPr>
  <p:slideViewPr>
    <p:cSldViewPr>
      <p:cViewPr>
        <p:scale>
          <a:sx n="50" d="100"/>
          <a:sy n="50" d="100"/>
        </p:scale>
        <p:origin x="260" y="-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riq Hussain (2506992)" userId="00e1c6e9-0630-4071-b5de-c31417277c56" providerId="ADAL" clId="{4AC5BA97-D6B7-4919-8782-78128DDAD85C}"/>
    <pc:docChg chg="modSld">
      <pc:chgData name="Tariq Hussain (2506992)" userId="00e1c6e9-0630-4071-b5de-c31417277c56" providerId="ADAL" clId="{4AC5BA97-D6B7-4919-8782-78128DDAD85C}" dt="2026-07-10T15:35:54.592" v="411" actId="20577"/>
      <pc:docMkLst>
        <pc:docMk/>
      </pc:docMkLst>
      <pc:sldChg chg="modSp mod modNotesTx">
        <pc:chgData name="Tariq Hussain (2506992)" userId="00e1c6e9-0630-4071-b5de-c31417277c56" providerId="ADAL" clId="{4AC5BA97-D6B7-4919-8782-78128DDAD85C}" dt="2026-07-10T15:34:26.721" v="402" actId="20577"/>
        <pc:sldMkLst>
          <pc:docMk/>
          <pc:sldMk cId="0" sldId="256"/>
        </pc:sldMkLst>
        <pc:spChg chg="mod">
          <ac:chgData name="Tariq Hussain (2506992)" userId="00e1c6e9-0630-4071-b5de-c31417277c56" providerId="ADAL" clId="{4AC5BA97-D6B7-4919-8782-78128DDAD85C}" dt="2026-07-10T14:17:59.311" v="137" actId="20577"/>
          <ac:spMkLst>
            <pc:docMk/>
            <pc:sldMk cId="0" sldId="256"/>
            <ac:spMk id="20" creationId="{00000000-0000-0000-0000-000000000000}"/>
          </ac:spMkLst>
        </pc:spChg>
        <pc:spChg chg="mod">
          <ac:chgData name="Tariq Hussain (2506992)" userId="00e1c6e9-0630-4071-b5de-c31417277c56" providerId="ADAL" clId="{4AC5BA97-D6B7-4919-8782-78128DDAD85C}" dt="2026-07-10T14:17:23.923" v="136" actId="20577"/>
          <ac:spMkLst>
            <pc:docMk/>
            <pc:sldMk cId="0" sldId="256"/>
            <ac:spMk id="22" creationId="{00000000-0000-0000-0000-000000000000}"/>
          </ac:spMkLst>
        </pc:spChg>
      </pc:sldChg>
      <pc:sldChg chg="modSp mod modNotesTx">
        <pc:chgData name="Tariq Hussain (2506992)" userId="00e1c6e9-0630-4071-b5de-c31417277c56" providerId="ADAL" clId="{4AC5BA97-D6B7-4919-8782-78128DDAD85C}" dt="2026-07-10T15:34:35.814" v="403" actId="20577"/>
        <pc:sldMkLst>
          <pc:docMk/>
          <pc:sldMk cId="0" sldId="257"/>
        </pc:sldMkLst>
        <pc:spChg chg="mod">
          <ac:chgData name="Tariq Hussain (2506992)" userId="00e1c6e9-0630-4071-b5de-c31417277c56" providerId="ADAL" clId="{4AC5BA97-D6B7-4919-8782-78128DDAD85C}" dt="2026-07-10T14:21:40.712" v="178" actId="20577"/>
          <ac:spMkLst>
            <pc:docMk/>
            <pc:sldMk cId="0" sldId="257"/>
            <ac:spMk id="9" creationId="{00000000-0000-0000-0000-000000000000}"/>
          </ac:spMkLst>
        </pc:spChg>
      </pc:sldChg>
      <pc:sldChg chg="modSp mod modNotesTx">
        <pc:chgData name="Tariq Hussain (2506992)" userId="00e1c6e9-0630-4071-b5de-c31417277c56" providerId="ADAL" clId="{4AC5BA97-D6B7-4919-8782-78128DDAD85C}" dt="2026-07-10T15:34:44.166" v="404" actId="20577"/>
        <pc:sldMkLst>
          <pc:docMk/>
          <pc:sldMk cId="0" sldId="258"/>
        </pc:sldMkLst>
        <pc:spChg chg="mod">
          <ac:chgData name="Tariq Hussain (2506992)" userId="00e1c6e9-0630-4071-b5de-c31417277c56" providerId="ADAL" clId="{4AC5BA97-D6B7-4919-8782-78128DDAD85C}" dt="2026-07-10T11:48:52.949" v="96" actId="20577"/>
          <ac:spMkLst>
            <pc:docMk/>
            <pc:sldMk cId="0" sldId="258"/>
            <ac:spMk id="18" creationId="{00000000-0000-0000-0000-000000000000}"/>
          </ac:spMkLst>
        </pc:spChg>
      </pc:sldChg>
      <pc:sldChg chg="modSp mod modNotesTx">
        <pc:chgData name="Tariq Hussain (2506992)" userId="00e1c6e9-0630-4071-b5de-c31417277c56" providerId="ADAL" clId="{4AC5BA97-D6B7-4919-8782-78128DDAD85C}" dt="2026-07-10T15:34:53.345" v="405" actId="20577"/>
        <pc:sldMkLst>
          <pc:docMk/>
          <pc:sldMk cId="0" sldId="259"/>
        </pc:sldMkLst>
        <pc:spChg chg="mod">
          <ac:chgData name="Tariq Hussain (2506992)" userId="00e1c6e9-0630-4071-b5de-c31417277c56" providerId="ADAL" clId="{4AC5BA97-D6B7-4919-8782-78128DDAD85C}" dt="2026-07-10T14:26:24.564" v="208" actId="20577"/>
          <ac:spMkLst>
            <pc:docMk/>
            <pc:sldMk cId="0" sldId="259"/>
            <ac:spMk id="26" creationId="{00000000-0000-0000-0000-000000000000}"/>
          </ac:spMkLst>
        </pc:spChg>
        <pc:spChg chg="mod">
          <ac:chgData name="Tariq Hussain (2506992)" userId="00e1c6e9-0630-4071-b5de-c31417277c56" providerId="ADAL" clId="{4AC5BA97-D6B7-4919-8782-78128DDAD85C}" dt="2026-07-10T14:27:47.736" v="236" actId="20577"/>
          <ac:spMkLst>
            <pc:docMk/>
            <pc:sldMk cId="0" sldId="259"/>
            <ac:spMk id="29" creationId="{00000000-0000-0000-0000-000000000000}"/>
          </ac:spMkLst>
        </pc:spChg>
      </pc:sldChg>
      <pc:sldChg chg="modSp mod modNotesTx">
        <pc:chgData name="Tariq Hussain (2506992)" userId="00e1c6e9-0630-4071-b5de-c31417277c56" providerId="ADAL" clId="{4AC5BA97-D6B7-4919-8782-78128DDAD85C}" dt="2026-07-10T15:35:01.047" v="406" actId="20577"/>
        <pc:sldMkLst>
          <pc:docMk/>
          <pc:sldMk cId="0" sldId="260"/>
        </pc:sldMkLst>
        <pc:spChg chg="mod">
          <ac:chgData name="Tariq Hussain (2506992)" userId="00e1c6e9-0630-4071-b5de-c31417277c56" providerId="ADAL" clId="{4AC5BA97-D6B7-4919-8782-78128DDAD85C}" dt="2026-07-10T14:28:13.498" v="248" actId="20577"/>
          <ac:spMkLst>
            <pc:docMk/>
            <pc:sldMk cId="0" sldId="260"/>
            <ac:spMk id="26" creationId="{00000000-0000-0000-0000-000000000000}"/>
          </ac:spMkLst>
        </pc:spChg>
        <pc:spChg chg="mod">
          <ac:chgData name="Tariq Hussain (2506992)" userId="00e1c6e9-0630-4071-b5de-c31417277c56" providerId="ADAL" clId="{4AC5BA97-D6B7-4919-8782-78128DDAD85C}" dt="2026-07-10T14:29:02.066" v="260" actId="20577"/>
          <ac:spMkLst>
            <pc:docMk/>
            <pc:sldMk cId="0" sldId="260"/>
            <ac:spMk id="27" creationId="{00000000-0000-0000-0000-000000000000}"/>
          </ac:spMkLst>
        </pc:spChg>
      </pc:sldChg>
      <pc:sldChg chg="modSp mod modNotesTx">
        <pc:chgData name="Tariq Hussain (2506992)" userId="00e1c6e9-0630-4071-b5de-c31417277c56" providerId="ADAL" clId="{4AC5BA97-D6B7-4919-8782-78128DDAD85C}" dt="2026-07-10T15:35:07.970" v="407" actId="20577"/>
        <pc:sldMkLst>
          <pc:docMk/>
          <pc:sldMk cId="0" sldId="261"/>
        </pc:sldMkLst>
        <pc:spChg chg="mod">
          <ac:chgData name="Tariq Hussain (2506992)" userId="00e1c6e9-0630-4071-b5de-c31417277c56" providerId="ADAL" clId="{4AC5BA97-D6B7-4919-8782-78128DDAD85C}" dt="2026-07-10T14:31:41.057" v="272" actId="20577"/>
          <ac:spMkLst>
            <pc:docMk/>
            <pc:sldMk cId="0" sldId="261"/>
            <ac:spMk id="21" creationId="{00000000-0000-0000-0000-000000000000}"/>
          </ac:spMkLst>
        </pc:spChg>
      </pc:sldChg>
      <pc:sldChg chg="modSp mod modNotesTx">
        <pc:chgData name="Tariq Hussain (2506992)" userId="00e1c6e9-0630-4071-b5de-c31417277c56" providerId="ADAL" clId="{4AC5BA97-D6B7-4919-8782-78128DDAD85C}" dt="2026-07-10T15:34:06.402" v="401" actId="20577"/>
        <pc:sldMkLst>
          <pc:docMk/>
          <pc:sldMk cId="0" sldId="262"/>
        </pc:sldMkLst>
        <pc:spChg chg="mod">
          <ac:chgData name="Tariq Hussain (2506992)" userId="00e1c6e9-0630-4071-b5de-c31417277c56" providerId="ADAL" clId="{4AC5BA97-D6B7-4919-8782-78128DDAD85C}" dt="2026-07-10T14:34:29.567" v="286" actId="20577"/>
          <ac:spMkLst>
            <pc:docMk/>
            <pc:sldMk cId="0" sldId="262"/>
            <ac:spMk id="18" creationId="{00000000-0000-0000-0000-000000000000}"/>
          </ac:spMkLst>
        </pc:spChg>
      </pc:sldChg>
      <pc:sldChg chg="modSp mod modNotesTx">
        <pc:chgData name="Tariq Hussain (2506992)" userId="00e1c6e9-0630-4071-b5de-c31417277c56" providerId="ADAL" clId="{4AC5BA97-D6B7-4919-8782-78128DDAD85C}" dt="2026-07-10T15:35:18.244" v="408" actId="20577"/>
        <pc:sldMkLst>
          <pc:docMk/>
          <pc:sldMk cId="0" sldId="263"/>
        </pc:sldMkLst>
        <pc:spChg chg="mod">
          <ac:chgData name="Tariq Hussain (2506992)" userId="00e1c6e9-0630-4071-b5de-c31417277c56" providerId="ADAL" clId="{4AC5BA97-D6B7-4919-8782-78128DDAD85C}" dt="2026-07-10T14:35:44.434" v="298" actId="20577"/>
          <ac:spMkLst>
            <pc:docMk/>
            <pc:sldMk cId="0" sldId="263"/>
            <ac:spMk id="30" creationId="{00000000-0000-0000-0000-000000000000}"/>
          </ac:spMkLst>
        </pc:spChg>
      </pc:sldChg>
      <pc:sldChg chg="modSp mod">
        <pc:chgData name="Tariq Hussain (2506992)" userId="00e1c6e9-0630-4071-b5de-c31417277c56" providerId="ADAL" clId="{4AC5BA97-D6B7-4919-8782-78128DDAD85C}" dt="2026-07-10T14:37:15.243" v="332" actId="20577"/>
        <pc:sldMkLst>
          <pc:docMk/>
          <pc:sldMk cId="0" sldId="264"/>
        </pc:sldMkLst>
        <pc:spChg chg="mod">
          <ac:chgData name="Tariq Hussain (2506992)" userId="00e1c6e9-0630-4071-b5de-c31417277c56" providerId="ADAL" clId="{4AC5BA97-D6B7-4919-8782-78128DDAD85C}" dt="2026-07-10T14:37:15.243" v="332" actId="20577"/>
          <ac:spMkLst>
            <pc:docMk/>
            <pc:sldMk cId="0" sldId="264"/>
            <ac:spMk id="24" creationId="{00000000-0000-0000-0000-000000000000}"/>
          </ac:spMkLst>
        </pc:spChg>
      </pc:sldChg>
      <pc:sldChg chg="modSp mod modNotesTx">
        <pc:chgData name="Tariq Hussain (2506992)" userId="00e1c6e9-0630-4071-b5de-c31417277c56" providerId="ADAL" clId="{4AC5BA97-D6B7-4919-8782-78128DDAD85C}" dt="2026-07-10T15:35:33.656" v="409" actId="20577"/>
        <pc:sldMkLst>
          <pc:docMk/>
          <pc:sldMk cId="0" sldId="265"/>
        </pc:sldMkLst>
        <pc:spChg chg="mod">
          <ac:chgData name="Tariq Hussain (2506992)" userId="00e1c6e9-0630-4071-b5de-c31417277c56" providerId="ADAL" clId="{4AC5BA97-D6B7-4919-8782-78128DDAD85C}" dt="2026-07-10T13:43:26.180" v="123" actId="20577"/>
          <ac:spMkLst>
            <pc:docMk/>
            <pc:sldMk cId="0" sldId="265"/>
            <ac:spMk id="29" creationId="{00000000-0000-0000-0000-000000000000}"/>
          </ac:spMkLst>
        </pc:spChg>
      </pc:sldChg>
      <pc:sldChg chg="modSp mod modNotesTx">
        <pc:chgData name="Tariq Hussain (2506992)" userId="00e1c6e9-0630-4071-b5de-c31417277c56" providerId="ADAL" clId="{4AC5BA97-D6B7-4919-8782-78128DDAD85C}" dt="2026-07-10T15:35:54.592" v="411" actId="20577"/>
        <pc:sldMkLst>
          <pc:docMk/>
          <pc:sldMk cId="0" sldId="266"/>
        </pc:sldMkLst>
        <pc:spChg chg="mod">
          <ac:chgData name="Tariq Hussain (2506992)" userId="00e1c6e9-0630-4071-b5de-c31417277c56" providerId="ADAL" clId="{4AC5BA97-D6B7-4919-8782-78128DDAD85C}" dt="2026-07-10T14:43:26.834" v="400" actId="20577"/>
          <ac:spMkLst>
            <pc:docMk/>
            <pc:sldMk cId="0" sldId="266"/>
            <ac:spMk id="24" creationId="{00000000-0000-0000-0000-000000000000}"/>
          </ac:spMkLst>
        </pc:spChg>
      </pc:sldChg>
      <pc:sldChg chg="modSp mod modNotesTx">
        <pc:chgData name="Tariq Hussain (2506992)" userId="00e1c6e9-0630-4071-b5de-c31417277c56" providerId="ADAL" clId="{4AC5BA97-D6B7-4919-8782-78128DDAD85C}" dt="2026-07-10T15:35:44.632" v="410" actId="20577"/>
        <pc:sldMkLst>
          <pc:docMk/>
          <pc:sldMk cId="2119127211" sldId="269"/>
        </pc:sldMkLst>
        <pc:spChg chg="mod">
          <ac:chgData name="Tariq Hussain (2506992)" userId="00e1c6e9-0630-4071-b5de-c31417277c56" providerId="ADAL" clId="{4AC5BA97-D6B7-4919-8782-78128DDAD85C}" dt="2026-07-10T14:40:22.348" v="344" actId="20577"/>
          <ac:spMkLst>
            <pc:docMk/>
            <pc:sldMk cId="2119127211" sldId="269"/>
            <ac:spMk id="29" creationId="{606851DB-69F0-0109-BC13-5E3A6E893A0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10.07.2026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FreshFuel will use two main marketing strategies to reach customers. The first strategy is social media marketing. Instagram will be used to share photos and videos of meals, daily menu updates, and promotional offers. Because many students and young people use Instagram, this platform is effective for reaching the target audience. The second strategy is local marketing. Flyers and posters will be placed in universities, gyms, and coworking spaces to attract nearby customers. FreshFuel will also offer student discounts and meal deals, which encourage people to try the food and become regular customers. These marketing strategies will help build awareness and attract customers to the business.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A3C410-ADD0-6CEF-F5C6-3EC19707F2A0}"/>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B434150D-FF50-E53B-D403-111E63017735}"/>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5D6FCBEE-82EA-BBE9-DCAC-392ACB26F664}"/>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84DF9ADE-8CF1-B761-B893-EE08F912E9F4}"/>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DEA20793-68B6-AA58-C067-4E0FDCC8711B}"/>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GB" dirty="0"/>
          </a:p>
        </p:txBody>
      </p:sp>
      <p:sp>
        <p:nvSpPr>
          <p:cNvPr id="6" name="Footer Placeholder 5">
            <a:extLst>
              <a:ext uri="{FF2B5EF4-FFF2-40B4-BE49-F238E27FC236}">
                <a16:creationId xmlns:a16="http://schemas.microsoft.com/office/drawing/2014/main" id="{70651C6B-8C0B-E25F-222C-2EA8FD8B0F87}"/>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C718F6C0-CB66-6EAE-4116-B9375BBD358C}"/>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6375752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3.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6.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7.svg"/><Relationship Id="rId7"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3.pn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7.svg"/><Relationship Id="rId7"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8.png"/><Relationship Id="rId7"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1.png"/><Relationship Id="rId4" Type="http://schemas.openxmlformats.org/officeDocument/2006/relationships/image" Target="../media/image7.sv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image" Target="../media/image7.svg"/></Relationships>
</file>

<file path=ppt/slides/_rels/slide1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7FFD9"/>
        </a:solidFill>
        <a:effectLst/>
      </p:bgPr>
    </p:bg>
    <p:spTree>
      <p:nvGrpSpPr>
        <p:cNvPr id="1" name=""/>
        <p:cNvGrpSpPr/>
        <p:nvPr/>
      </p:nvGrpSpPr>
      <p:grpSpPr>
        <a:xfrm>
          <a:off x="0" y="0"/>
          <a:ext cx="0" cy="0"/>
          <a:chOff x="0" y="0"/>
          <a:chExt cx="0" cy="0"/>
        </a:xfrm>
      </p:grpSpPr>
      <p:sp>
        <p:nvSpPr>
          <p:cNvPr id="2" name="Freeform 2"/>
          <p:cNvSpPr/>
          <p:nvPr/>
        </p:nvSpPr>
        <p:spPr>
          <a:xfrm rot="-1651304">
            <a:off x="15423423" y="5649337"/>
            <a:ext cx="2473983" cy="4457626"/>
          </a:xfrm>
          <a:custGeom>
            <a:avLst/>
            <a:gdLst/>
            <a:ahLst/>
            <a:cxnLst/>
            <a:rect l="l" t="t" r="r" b="b"/>
            <a:pathLst>
              <a:path w="2473983" h="4457626">
                <a:moveTo>
                  <a:pt x="0" y="0"/>
                </a:moveTo>
                <a:lnTo>
                  <a:pt x="2473983" y="0"/>
                </a:lnTo>
                <a:lnTo>
                  <a:pt x="2473983" y="4457626"/>
                </a:lnTo>
                <a:lnTo>
                  <a:pt x="0" y="4457626"/>
                </a:lnTo>
                <a:lnTo>
                  <a:pt x="0" y="0"/>
                </a:lnTo>
                <a:close/>
              </a:path>
            </a:pathLst>
          </a:custGeom>
          <a:blipFill>
            <a:blip r:embed="rId3"/>
            <a:stretch>
              <a:fillRect/>
            </a:stretch>
          </a:blipFill>
        </p:spPr>
        <p:txBody>
          <a:bodyPr/>
          <a:lstStyle/>
          <a:p>
            <a:endParaRPr lang="en-GB"/>
          </a:p>
        </p:txBody>
      </p:sp>
      <p:sp>
        <p:nvSpPr>
          <p:cNvPr id="3" name="Freeform 3"/>
          <p:cNvSpPr/>
          <p:nvPr/>
        </p:nvSpPr>
        <p:spPr>
          <a:xfrm flipH="1">
            <a:off x="-382473" y="-316472"/>
            <a:ext cx="4625174" cy="11255954"/>
          </a:xfrm>
          <a:custGeom>
            <a:avLst/>
            <a:gdLst/>
            <a:ahLst/>
            <a:cxnLst/>
            <a:rect l="l" t="t" r="r" b="b"/>
            <a:pathLst>
              <a:path w="4625174" h="11255954">
                <a:moveTo>
                  <a:pt x="4625174" y="0"/>
                </a:moveTo>
                <a:lnTo>
                  <a:pt x="0" y="0"/>
                </a:lnTo>
                <a:lnTo>
                  <a:pt x="0" y="11255955"/>
                </a:lnTo>
                <a:lnTo>
                  <a:pt x="4625174" y="11255955"/>
                </a:lnTo>
                <a:lnTo>
                  <a:pt x="4625174" y="0"/>
                </a:lnTo>
                <a:close/>
              </a:path>
            </a:pathLst>
          </a:custGeom>
          <a:blipFill>
            <a:blip r:embed="rId4">
              <a:alphaModFix amt="60000"/>
            </a:blip>
            <a:stretch>
              <a:fillRect/>
            </a:stretch>
          </a:blipFill>
        </p:spPr>
        <p:txBody>
          <a:bodyPr/>
          <a:lstStyle/>
          <a:p>
            <a:endParaRPr lang="en-GB"/>
          </a:p>
        </p:txBody>
      </p:sp>
      <p:sp>
        <p:nvSpPr>
          <p:cNvPr id="4" name="Freeform 4"/>
          <p:cNvSpPr/>
          <p:nvPr/>
        </p:nvSpPr>
        <p:spPr>
          <a:xfrm>
            <a:off x="0" y="58146"/>
            <a:ext cx="1587999" cy="2374578"/>
          </a:xfrm>
          <a:custGeom>
            <a:avLst/>
            <a:gdLst/>
            <a:ahLst/>
            <a:cxnLst/>
            <a:rect l="l" t="t" r="r" b="b"/>
            <a:pathLst>
              <a:path w="1587999" h="2374578">
                <a:moveTo>
                  <a:pt x="0" y="0"/>
                </a:moveTo>
                <a:lnTo>
                  <a:pt x="1587999" y="0"/>
                </a:lnTo>
                <a:lnTo>
                  <a:pt x="1587999" y="2374577"/>
                </a:lnTo>
                <a:lnTo>
                  <a:pt x="0" y="2374577"/>
                </a:lnTo>
                <a:lnTo>
                  <a:pt x="0" y="0"/>
                </a:lnTo>
                <a:close/>
              </a:path>
            </a:pathLst>
          </a:custGeom>
          <a:blipFill>
            <a:blip r:embed="rId5"/>
            <a:stretch>
              <a:fillRect/>
            </a:stretch>
          </a:blipFill>
        </p:spPr>
        <p:txBody>
          <a:bodyPr/>
          <a:lstStyle/>
          <a:p>
            <a:endParaRPr lang="en-GB"/>
          </a:p>
        </p:txBody>
      </p:sp>
      <p:grpSp>
        <p:nvGrpSpPr>
          <p:cNvPr id="5" name="Group 5"/>
          <p:cNvGrpSpPr/>
          <p:nvPr/>
        </p:nvGrpSpPr>
        <p:grpSpPr>
          <a:xfrm>
            <a:off x="913310" y="3286254"/>
            <a:ext cx="4894127" cy="4894127"/>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1140" t="-2850" r="-4845" b="-3135"/>
              </a:stretch>
            </a:blipFill>
            <a:ln w="76200" cap="sq">
              <a:solidFill>
                <a:srgbClr val="39AD17"/>
              </a:solidFill>
              <a:prstDash val="solid"/>
              <a:miter/>
            </a:ln>
          </p:spPr>
          <p:txBody>
            <a:bodyPr/>
            <a:lstStyle/>
            <a:p>
              <a:endParaRPr lang="en-GB"/>
            </a:p>
          </p:txBody>
        </p:sp>
      </p:grpSp>
      <p:grpSp>
        <p:nvGrpSpPr>
          <p:cNvPr id="7" name="Group 7"/>
          <p:cNvGrpSpPr/>
          <p:nvPr/>
        </p:nvGrpSpPr>
        <p:grpSpPr>
          <a:xfrm>
            <a:off x="4242701" y="6003952"/>
            <a:ext cx="2958286" cy="295828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7"/>
              <a:stretch>
                <a:fillRect l="-73118" t="-19866" r="-25789" b="-12859"/>
              </a:stretch>
            </a:blipFill>
            <a:ln w="76200" cap="sq">
              <a:solidFill>
                <a:srgbClr val="39AD17"/>
              </a:solidFill>
              <a:prstDash val="solid"/>
              <a:miter/>
            </a:ln>
          </p:spPr>
          <p:txBody>
            <a:bodyPr/>
            <a:lstStyle/>
            <a:p>
              <a:endParaRPr lang="en-GB"/>
            </a:p>
          </p:txBody>
        </p:sp>
      </p:grpSp>
      <p:grpSp>
        <p:nvGrpSpPr>
          <p:cNvPr id="9" name="Group 9"/>
          <p:cNvGrpSpPr/>
          <p:nvPr/>
        </p:nvGrpSpPr>
        <p:grpSpPr>
          <a:xfrm>
            <a:off x="4242701" y="3107179"/>
            <a:ext cx="1382298" cy="1382298"/>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3523019" y="2072883"/>
            <a:ext cx="719682" cy="719682"/>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p:cNvGrpSpPr/>
          <p:nvPr/>
        </p:nvGrpSpPr>
        <p:grpSpPr>
          <a:xfrm>
            <a:off x="6973628" y="5212164"/>
            <a:ext cx="8953176" cy="4894127"/>
            <a:chOff x="0" y="0"/>
            <a:chExt cx="1681953" cy="192410"/>
          </a:xfrm>
        </p:grpSpPr>
        <p:sp>
          <p:nvSpPr>
            <p:cNvPr id="16" name="Freeform 16"/>
            <p:cNvSpPr/>
            <p:nvPr/>
          </p:nvSpPr>
          <p:spPr>
            <a:xfrm>
              <a:off x="0" y="0"/>
              <a:ext cx="1681953" cy="192410"/>
            </a:xfrm>
            <a:custGeom>
              <a:avLst/>
              <a:gdLst/>
              <a:ahLst/>
              <a:cxnLst/>
              <a:rect l="l" t="t" r="r" b="b"/>
              <a:pathLst>
                <a:path w="1681953" h="192410">
                  <a:moveTo>
                    <a:pt x="31521" y="0"/>
                  </a:moveTo>
                  <a:lnTo>
                    <a:pt x="1650432" y="0"/>
                  </a:lnTo>
                  <a:cubicBezTo>
                    <a:pt x="1667841" y="0"/>
                    <a:pt x="1681953" y="14112"/>
                    <a:pt x="1681953" y="31521"/>
                  </a:cubicBezTo>
                  <a:lnTo>
                    <a:pt x="1681953" y="160890"/>
                  </a:lnTo>
                  <a:cubicBezTo>
                    <a:pt x="1681953" y="178298"/>
                    <a:pt x="1667841" y="192410"/>
                    <a:pt x="1650432" y="192410"/>
                  </a:cubicBezTo>
                  <a:lnTo>
                    <a:pt x="31521" y="192410"/>
                  </a:lnTo>
                  <a:cubicBezTo>
                    <a:pt x="14112" y="192410"/>
                    <a:pt x="0" y="178298"/>
                    <a:pt x="0" y="160890"/>
                  </a:cubicBezTo>
                  <a:lnTo>
                    <a:pt x="0" y="31521"/>
                  </a:lnTo>
                  <a:cubicBezTo>
                    <a:pt x="0" y="14112"/>
                    <a:pt x="14112" y="0"/>
                    <a:pt x="31521" y="0"/>
                  </a:cubicBezTo>
                  <a:close/>
                </a:path>
              </a:pathLst>
            </a:custGeom>
            <a:solidFill>
              <a:srgbClr val="FFF792"/>
            </a:solidFill>
            <a:ln w="57150" cap="rnd">
              <a:solidFill>
                <a:srgbClr val="278F09"/>
              </a:solidFill>
              <a:prstDash val="solid"/>
              <a:round/>
            </a:ln>
          </p:spPr>
          <p:txBody>
            <a:bodyPr/>
            <a:lstStyle/>
            <a:p>
              <a:endParaRPr lang="en-GB"/>
            </a:p>
          </p:txBody>
        </p:sp>
        <p:sp>
          <p:nvSpPr>
            <p:cNvPr id="17" name="TextBox 17"/>
            <p:cNvSpPr txBox="1"/>
            <p:nvPr/>
          </p:nvSpPr>
          <p:spPr>
            <a:xfrm>
              <a:off x="0" y="-38100"/>
              <a:ext cx="1681953" cy="230510"/>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rot="-6298775">
            <a:off x="15500909" y="-580924"/>
            <a:ext cx="2027258" cy="3652717"/>
          </a:xfrm>
          <a:custGeom>
            <a:avLst/>
            <a:gdLst/>
            <a:ahLst/>
            <a:cxnLst/>
            <a:rect l="l" t="t" r="r" b="b"/>
            <a:pathLst>
              <a:path w="2027258" h="3652717">
                <a:moveTo>
                  <a:pt x="0" y="0"/>
                </a:moveTo>
                <a:lnTo>
                  <a:pt x="2027258" y="0"/>
                </a:lnTo>
                <a:lnTo>
                  <a:pt x="2027258" y="3652717"/>
                </a:lnTo>
                <a:lnTo>
                  <a:pt x="0" y="3652717"/>
                </a:lnTo>
                <a:lnTo>
                  <a:pt x="0" y="0"/>
                </a:lnTo>
                <a:close/>
              </a:path>
            </a:pathLst>
          </a:custGeom>
          <a:blipFill>
            <a:blip r:embed="rId3"/>
            <a:stretch>
              <a:fillRect/>
            </a:stretch>
          </a:blipFill>
        </p:spPr>
        <p:txBody>
          <a:bodyPr/>
          <a:lstStyle/>
          <a:p>
            <a:endParaRPr lang="en-GB"/>
          </a:p>
        </p:txBody>
      </p:sp>
      <p:sp>
        <p:nvSpPr>
          <p:cNvPr id="19" name="Freeform 19"/>
          <p:cNvSpPr/>
          <p:nvPr/>
        </p:nvSpPr>
        <p:spPr>
          <a:xfrm>
            <a:off x="0" y="7827204"/>
            <a:ext cx="2876954" cy="2459796"/>
          </a:xfrm>
          <a:custGeom>
            <a:avLst/>
            <a:gdLst/>
            <a:ahLst/>
            <a:cxnLst/>
            <a:rect l="l" t="t" r="r" b="b"/>
            <a:pathLst>
              <a:path w="2876954" h="2459796">
                <a:moveTo>
                  <a:pt x="0" y="0"/>
                </a:moveTo>
                <a:lnTo>
                  <a:pt x="2876954" y="0"/>
                </a:lnTo>
                <a:lnTo>
                  <a:pt x="2876954" y="2459796"/>
                </a:lnTo>
                <a:lnTo>
                  <a:pt x="0" y="2459796"/>
                </a:lnTo>
                <a:lnTo>
                  <a:pt x="0" y="0"/>
                </a:lnTo>
                <a:close/>
              </a:path>
            </a:pathLst>
          </a:custGeom>
          <a:blipFill>
            <a:blip r:embed="rId8"/>
            <a:stretch>
              <a:fillRect/>
            </a:stretch>
          </a:blipFill>
        </p:spPr>
        <p:txBody>
          <a:bodyPr/>
          <a:lstStyle/>
          <a:p>
            <a:endParaRPr lang="en-GB"/>
          </a:p>
        </p:txBody>
      </p:sp>
      <p:sp>
        <p:nvSpPr>
          <p:cNvPr id="20" name="TextBox 20"/>
          <p:cNvSpPr txBox="1"/>
          <p:nvPr/>
        </p:nvSpPr>
        <p:spPr>
          <a:xfrm>
            <a:off x="7103220" y="2201610"/>
            <a:ext cx="8856835" cy="3537956"/>
          </a:xfrm>
          <a:prstGeom prst="rect">
            <a:avLst/>
          </a:prstGeom>
        </p:spPr>
        <p:txBody>
          <a:bodyPr lIns="0" tIns="0" rIns="0" bIns="0" rtlCol="0" anchor="t">
            <a:spAutoFit/>
          </a:bodyPr>
          <a:lstStyle/>
          <a:p>
            <a:pPr algn="ctr">
              <a:lnSpc>
                <a:spcPts val="6960"/>
              </a:lnSpc>
            </a:pPr>
            <a:r>
              <a:rPr lang="en-US" sz="4000" b="1" dirty="0">
                <a:solidFill>
                  <a:srgbClr val="278F09"/>
                </a:solidFill>
                <a:latin typeface="Mali Bold"/>
                <a:ea typeface="Mali Bold"/>
                <a:cs typeface="Mali Bold"/>
                <a:sym typeface="Mali Bold"/>
              </a:rPr>
              <a:t>Strong Fuel: Healthy and Sustainable Takeaway Business Plan</a:t>
            </a:r>
          </a:p>
          <a:p>
            <a:pPr algn="l">
              <a:lnSpc>
                <a:spcPts val="6960"/>
              </a:lnSpc>
            </a:pPr>
            <a:endParaRPr lang="en-US" sz="5800" b="1" dirty="0">
              <a:solidFill>
                <a:srgbClr val="278F09"/>
              </a:solidFill>
              <a:latin typeface="Mali Bold"/>
              <a:ea typeface="Mali Bold"/>
              <a:cs typeface="Mali Bold"/>
              <a:sym typeface="Mali Bold"/>
            </a:endParaRPr>
          </a:p>
        </p:txBody>
      </p:sp>
      <p:sp>
        <p:nvSpPr>
          <p:cNvPr id="21" name="TextBox 21"/>
          <p:cNvSpPr txBox="1"/>
          <p:nvPr/>
        </p:nvSpPr>
        <p:spPr>
          <a:xfrm>
            <a:off x="4641004" y="1466458"/>
            <a:ext cx="9005993" cy="606425"/>
          </a:xfrm>
          <a:prstGeom prst="rect">
            <a:avLst/>
          </a:prstGeom>
        </p:spPr>
        <p:txBody>
          <a:bodyPr lIns="0" tIns="0" rIns="0" bIns="0" rtlCol="0" anchor="t">
            <a:spAutoFit/>
          </a:bodyPr>
          <a:lstStyle/>
          <a:p>
            <a:pPr algn="ctr">
              <a:lnSpc>
                <a:spcPts val="4900"/>
              </a:lnSpc>
            </a:pPr>
            <a:r>
              <a:rPr lang="en-US" sz="3500" b="1">
                <a:solidFill>
                  <a:srgbClr val="0E3D01"/>
                </a:solidFill>
                <a:latin typeface="Glacial Indifference Bold"/>
                <a:ea typeface="Glacial Indifference Bold"/>
                <a:cs typeface="Glacial Indifference Bold"/>
                <a:sym typeface="Glacial Indifference Bold"/>
              </a:rPr>
              <a:t>BUSINESS PROPOSAL PRESENTATION</a:t>
            </a:r>
          </a:p>
        </p:txBody>
      </p:sp>
      <p:sp>
        <p:nvSpPr>
          <p:cNvPr id="22" name="TextBox 22"/>
          <p:cNvSpPr txBox="1"/>
          <p:nvPr/>
        </p:nvSpPr>
        <p:spPr>
          <a:xfrm>
            <a:off x="7704999" y="5477738"/>
            <a:ext cx="7866209" cy="4010713"/>
          </a:xfrm>
          <a:prstGeom prst="rect">
            <a:avLst/>
          </a:prstGeom>
        </p:spPr>
        <p:txBody>
          <a:bodyPr wrap="square" lIns="0" tIns="0" rIns="0" bIns="0" rtlCol="0" anchor="t">
            <a:spAutoFit/>
          </a:bodyPr>
          <a:lstStyle/>
          <a:p>
            <a:pPr algn="l">
              <a:lnSpc>
                <a:spcPts val="5276"/>
              </a:lnSpc>
            </a:pPr>
            <a:r>
              <a:rPr lang="en-US" sz="3200" b="1" dirty="0">
                <a:solidFill>
                  <a:srgbClr val="0E3D01"/>
                </a:solidFill>
                <a:latin typeface="Glacial Indifference Bold"/>
                <a:ea typeface="Glacial Indifference Bold"/>
                <a:cs typeface="Glacial Indifference Bold"/>
                <a:sym typeface="Glacial Indifference Bold"/>
              </a:rPr>
              <a:t>Presented by:</a:t>
            </a:r>
          </a:p>
          <a:p>
            <a:pPr algn="l">
              <a:lnSpc>
                <a:spcPts val="5276"/>
              </a:lnSpc>
            </a:pPr>
            <a:r>
              <a:rPr lang="en-US" sz="3200" b="1" dirty="0">
                <a:solidFill>
                  <a:srgbClr val="0E3D01"/>
                </a:solidFill>
                <a:latin typeface="Glacial Indifference Bold"/>
                <a:ea typeface="Glacial Indifference Bold"/>
                <a:cs typeface="Glacial Indifference Bold"/>
                <a:sym typeface="Glacial Indifference Bold"/>
              </a:rPr>
              <a:t>Tariq Hussain</a:t>
            </a:r>
          </a:p>
          <a:p>
            <a:pPr algn="l">
              <a:lnSpc>
                <a:spcPts val="5276"/>
              </a:lnSpc>
            </a:pPr>
            <a:r>
              <a:rPr lang="en-US" sz="3200" b="1" dirty="0">
                <a:solidFill>
                  <a:srgbClr val="0E3D01"/>
                </a:solidFill>
                <a:latin typeface="Glacial Indifference Bold"/>
                <a:ea typeface="Glacial Indifference Bold"/>
                <a:cs typeface="Glacial Indifference Bold"/>
                <a:sym typeface="Glacial Indifference Bold"/>
              </a:rPr>
              <a:t>Student ID number: 202506992</a:t>
            </a:r>
          </a:p>
          <a:p>
            <a:pPr algn="l">
              <a:lnSpc>
                <a:spcPts val="5276"/>
              </a:lnSpc>
            </a:pPr>
            <a:r>
              <a:rPr lang="en-US" sz="3200" b="1" dirty="0">
                <a:solidFill>
                  <a:srgbClr val="0E3D01"/>
                </a:solidFill>
                <a:latin typeface="Glacial Indifference Bold"/>
                <a:ea typeface="Glacial Indifference Bold"/>
                <a:cs typeface="Glacial Indifference Bold"/>
                <a:sym typeface="Glacial Indifference Bold"/>
              </a:rPr>
              <a:t>Module : Enterprise and Entrepreneurship</a:t>
            </a:r>
          </a:p>
          <a:p>
            <a:pPr algn="l">
              <a:lnSpc>
                <a:spcPts val="5276"/>
              </a:lnSpc>
            </a:pPr>
            <a:r>
              <a:rPr lang="en-US" sz="3200" b="1" dirty="0">
                <a:solidFill>
                  <a:srgbClr val="0E3D01"/>
                </a:solidFill>
                <a:latin typeface="Glacial Indifference Bold"/>
                <a:ea typeface="Glacial Indifference Bold"/>
                <a:cs typeface="Glacial Indifference Bold"/>
                <a:sym typeface="Glacial Indifference Bold"/>
              </a:rPr>
              <a:t>Module code: LCLM4006</a:t>
            </a:r>
          </a:p>
          <a:p>
            <a:pPr algn="l">
              <a:lnSpc>
                <a:spcPts val="5276"/>
              </a:lnSpc>
            </a:pPr>
            <a:r>
              <a:rPr lang="en-US" sz="3200" b="1" dirty="0">
                <a:solidFill>
                  <a:srgbClr val="0E3D01"/>
                </a:solidFill>
                <a:latin typeface="Glacial Indifference Bold"/>
                <a:ea typeface="Glacial Indifference Bold"/>
                <a:cs typeface="Glacial Indifference Bold"/>
                <a:sym typeface="Glacial Indifference Bold"/>
              </a:rPr>
              <a:t> Lecture: Mucahit Ozden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7FFD9"/>
        </a:solidFill>
        <a:effectLst/>
      </p:bgPr>
    </p:bg>
    <p:spTree>
      <p:nvGrpSpPr>
        <p:cNvPr id="1" name=""/>
        <p:cNvGrpSpPr/>
        <p:nvPr/>
      </p:nvGrpSpPr>
      <p:grpSpPr>
        <a:xfrm>
          <a:off x="0" y="0"/>
          <a:ext cx="0" cy="0"/>
          <a:chOff x="0" y="0"/>
          <a:chExt cx="0" cy="0"/>
        </a:xfrm>
      </p:grpSpPr>
      <p:sp>
        <p:nvSpPr>
          <p:cNvPr id="2" name="Freeform 2"/>
          <p:cNvSpPr/>
          <p:nvPr/>
        </p:nvSpPr>
        <p:spPr>
          <a:xfrm>
            <a:off x="-296865" y="-253978"/>
            <a:ext cx="9440865" cy="5759402"/>
          </a:xfrm>
          <a:custGeom>
            <a:avLst/>
            <a:gdLst/>
            <a:ahLst/>
            <a:cxnLst/>
            <a:rect l="l" t="t" r="r" b="b"/>
            <a:pathLst>
              <a:path w="9440865" h="5759402">
                <a:moveTo>
                  <a:pt x="0" y="0"/>
                </a:moveTo>
                <a:lnTo>
                  <a:pt x="9440865" y="0"/>
                </a:lnTo>
                <a:lnTo>
                  <a:pt x="9440865" y="5759402"/>
                </a:lnTo>
                <a:lnTo>
                  <a:pt x="0" y="5759402"/>
                </a:lnTo>
                <a:lnTo>
                  <a:pt x="0" y="0"/>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48844" y="2927196"/>
            <a:ext cx="6586496" cy="6586496"/>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24931" r="-24931"/>
              </a:stretch>
            </a:blipFill>
          </p:spPr>
          <p:txBody>
            <a:bodyPr/>
            <a:lstStyle/>
            <a:p>
              <a:endParaRPr lang="en-GB"/>
            </a:p>
          </p:txBody>
        </p:sp>
      </p:grpSp>
      <p:sp>
        <p:nvSpPr>
          <p:cNvPr id="5" name="Freeform 5"/>
          <p:cNvSpPr/>
          <p:nvPr/>
        </p:nvSpPr>
        <p:spPr>
          <a:xfrm rot="9223400" flipH="1">
            <a:off x="15156214" y="640194"/>
            <a:ext cx="2823874" cy="2841634"/>
          </a:xfrm>
          <a:custGeom>
            <a:avLst/>
            <a:gdLst/>
            <a:ahLst/>
            <a:cxnLst/>
            <a:rect l="l" t="t" r="r" b="b"/>
            <a:pathLst>
              <a:path w="2823874" h="2841634">
                <a:moveTo>
                  <a:pt x="2823874" y="0"/>
                </a:moveTo>
                <a:lnTo>
                  <a:pt x="0" y="0"/>
                </a:lnTo>
                <a:lnTo>
                  <a:pt x="0" y="2841634"/>
                </a:lnTo>
                <a:lnTo>
                  <a:pt x="2823874" y="2841634"/>
                </a:lnTo>
                <a:lnTo>
                  <a:pt x="2823874" y="0"/>
                </a:lnTo>
                <a:close/>
              </a:path>
            </a:pathLst>
          </a:custGeom>
          <a:blipFill>
            <a:blip r:embed="rId5"/>
            <a:stretch>
              <a:fillRect/>
            </a:stretch>
          </a:blipFill>
        </p:spPr>
        <p:txBody>
          <a:bodyPr/>
          <a:lstStyle/>
          <a:p>
            <a:endParaRPr lang="en-GB"/>
          </a:p>
        </p:txBody>
      </p:sp>
      <p:sp>
        <p:nvSpPr>
          <p:cNvPr id="6" name="Freeform 6"/>
          <p:cNvSpPr/>
          <p:nvPr/>
        </p:nvSpPr>
        <p:spPr>
          <a:xfrm rot="-6298775">
            <a:off x="15437755" y="-222990"/>
            <a:ext cx="1793502" cy="3231534"/>
          </a:xfrm>
          <a:custGeom>
            <a:avLst/>
            <a:gdLst/>
            <a:ahLst/>
            <a:cxnLst/>
            <a:rect l="l" t="t" r="r" b="b"/>
            <a:pathLst>
              <a:path w="1793502" h="3231534">
                <a:moveTo>
                  <a:pt x="0" y="0"/>
                </a:moveTo>
                <a:lnTo>
                  <a:pt x="1793502" y="0"/>
                </a:lnTo>
                <a:lnTo>
                  <a:pt x="1793502" y="3231535"/>
                </a:lnTo>
                <a:lnTo>
                  <a:pt x="0" y="3231535"/>
                </a:lnTo>
                <a:lnTo>
                  <a:pt x="0" y="0"/>
                </a:lnTo>
                <a:close/>
              </a:path>
            </a:pathLst>
          </a:custGeom>
          <a:blipFill>
            <a:blip r:embed="rId6"/>
            <a:stretch>
              <a:fillRect/>
            </a:stretch>
          </a:blipFill>
        </p:spPr>
        <p:txBody>
          <a:bodyPr/>
          <a:lstStyle/>
          <a:p>
            <a:endParaRPr lang="en-GB"/>
          </a:p>
        </p:txBody>
      </p:sp>
      <p:sp>
        <p:nvSpPr>
          <p:cNvPr id="7" name="Freeform 7"/>
          <p:cNvSpPr/>
          <p:nvPr/>
        </p:nvSpPr>
        <p:spPr>
          <a:xfrm flipH="1" flipV="1">
            <a:off x="8998366" y="4194533"/>
            <a:ext cx="9440865" cy="5759402"/>
          </a:xfrm>
          <a:custGeom>
            <a:avLst/>
            <a:gdLst/>
            <a:ahLst/>
            <a:cxnLst/>
            <a:rect l="l" t="t" r="r" b="b"/>
            <a:pathLst>
              <a:path w="9440865" h="5759402">
                <a:moveTo>
                  <a:pt x="9440865" y="5759402"/>
                </a:moveTo>
                <a:lnTo>
                  <a:pt x="0" y="5759402"/>
                </a:lnTo>
                <a:lnTo>
                  <a:pt x="0" y="0"/>
                </a:lnTo>
                <a:lnTo>
                  <a:pt x="9440865" y="0"/>
                </a:lnTo>
                <a:lnTo>
                  <a:pt x="9440865" y="5759402"/>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8" name="TextBox 8"/>
          <p:cNvSpPr txBox="1"/>
          <p:nvPr/>
        </p:nvSpPr>
        <p:spPr>
          <a:xfrm>
            <a:off x="3342092" y="1622715"/>
            <a:ext cx="11603815" cy="1047750"/>
          </a:xfrm>
          <a:prstGeom prst="rect">
            <a:avLst/>
          </a:prstGeom>
        </p:spPr>
        <p:txBody>
          <a:bodyPr lIns="0" tIns="0" rIns="0" bIns="0" rtlCol="0" anchor="t">
            <a:spAutoFit/>
          </a:bodyPr>
          <a:lstStyle/>
          <a:p>
            <a:pPr algn="ctr">
              <a:lnSpc>
                <a:spcPts val="8399"/>
              </a:lnSpc>
            </a:pPr>
            <a:r>
              <a:rPr lang="en-US" sz="6999" b="1">
                <a:solidFill>
                  <a:srgbClr val="278F09"/>
                </a:solidFill>
                <a:latin typeface="Mali Bold"/>
                <a:ea typeface="Mali Bold"/>
                <a:cs typeface="Mali Bold"/>
                <a:sym typeface="Mali Bold"/>
              </a:rPr>
              <a:t>Business Idea Overview</a:t>
            </a:r>
          </a:p>
        </p:txBody>
      </p:sp>
      <p:sp>
        <p:nvSpPr>
          <p:cNvPr id="9" name="TextBox 9"/>
          <p:cNvSpPr txBox="1"/>
          <p:nvPr/>
        </p:nvSpPr>
        <p:spPr>
          <a:xfrm>
            <a:off x="7556289" y="3173531"/>
            <a:ext cx="7830349" cy="6181629"/>
          </a:xfrm>
          <a:prstGeom prst="rect">
            <a:avLst/>
          </a:prstGeom>
        </p:spPr>
        <p:txBody>
          <a:bodyPr lIns="0" tIns="0" rIns="0" bIns="0" rtlCol="0" anchor="t">
            <a:spAutoFit/>
          </a:bodyPr>
          <a:lstStyle/>
          <a:p>
            <a:pPr marL="345439" lvl="1" indent="-172720" algn="l">
              <a:lnSpc>
                <a:spcPct val="150000"/>
              </a:lnSpc>
              <a:buFont typeface="Arial"/>
              <a:buChar char="•"/>
            </a:pPr>
            <a:r>
              <a:rPr lang="en-US" dirty="0">
                <a:solidFill>
                  <a:srgbClr val="000000"/>
                </a:solidFill>
                <a:latin typeface="Public Sans Medium"/>
                <a:ea typeface="Public Sans Medium"/>
                <a:cs typeface="Public Sans Medium"/>
                <a:sym typeface="Public Sans Medium"/>
              </a:rPr>
              <a:t>Strong Fuel is a healthy takeaway business designed to provide nutritious and convenient meals for busy urban consumers who want healthier alternatives to traditional fast food.</a:t>
            </a:r>
          </a:p>
          <a:p>
            <a:pPr marL="345439" lvl="1" indent="-172720" algn="l">
              <a:lnSpc>
                <a:spcPct val="150000"/>
              </a:lnSpc>
              <a:buFont typeface="Arial"/>
              <a:buChar char="•"/>
            </a:pPr>
            <a:r>
              <a:rPr lang="en-US" dirty="0">
                <a:solidFill>
                  <a:srgbClr val="000000"/>
                </a:solidFill>
                <a:latin typeface="Public Sans Medium"/>
                <a:ea typeface="Public Sans Medium"/>
                <a:cs typeface="Public Sans Medium"/>
                <a:sym typeface="Public Sans Medium"/>
              </a:rPr>
              <a:t>The business focuses on offering freshly prepared meals made from high-quality ingredients, ensuring both taste and nutritional value for customers seeking balanced diets.</a:t>
            </a:r>
          </a:p>
          <a:p>
            <a:pPr marL="345439" lvl="1" indent="-172720" algn="l">
              <a:lnSpc>
                <a:spcPct val="150000"/>
              </a:lnSpc>
              <a:buFont typeface="Arial"/>
              <a:buChar char="•"/>
            </a:pPr>
            <a:r>
              <a:rPr lang="en-US" dirty="0">
                <a:solidFill>
                  <a:srgbClr val="000000"/>
                </a:solidFill>
                <a:latin typeface="Public Sans Medium"/>
                <a:ea typeface="Public Sans Medium"/>
                <a:cs typeface="Public Sans Medium"/>
                <a:sym typeface="Public Sans Medium"/>
              </a:rPr>
              <a:t>The takeaway operates from a commercial kitchen located in Birmingham, Selly Oak, an area with a high concentration of university students and office workers.</a:t>
            </a:r>
          </a:p>
          <a:p>
            <a:pPr marL="345439" lvl="1" indent="-172720" algn="l">
              <a:lnSpc>
                <a:spcPct val="150000"/>
              </a:lnSpc>
              <a:buFont typeface="Arial"/>
              <a:buChar char="•"/>
            </a:pPr>
            <a:r>
              <a:rPr lang="en-US" dirty="0">
                <a:solidFill>
                  <a:srgbClr val="000000"/>
                </a:solidFill>
                <a:latin typeface="Public Sans Medium"/>
                <a:ea typeface="Public Sans Medium"/>
                <a:cs typeface="Public Sans Medium"/>
                <a:sym typeface="Public Sans Medium"/>
              </a:rPr>
              <a:t>Strong Fuel operates primarily as a takeaway and delivery service, allowing customers to collect meals or order through online food delivery platforms such as Deliveroo and Uber Eats.</a:t>
            </a:r>
          </a:p>
          <a:p>
            <a:pPr marL="345439" lvl="1" indent="-172720" algn="l">
              <a:lnSpc>
                <a:spcPct val="150000"/>
              </a:lnSpc>
              <a:buFont typeface="Arial"/>
              <a:buChar char="•"/>
            </a:pPr>
            <a:r>
              <a:rPr lang="en-US" dirty="0">
                <a:solidFill>
                  <a:srgbClr val="000000"/>
                </a:solidFill>
                <a:latin typeface="Public Sans Medium"/>
                <a:ea typeface="Public Sans Medium"/>
                <a:cs typeface="Public Sans Medium"/>
                <a:sym typeface="Public Sans Medium"/>
              </a:rPr>
              <a:t>The business aims to combine affordability, convenience, and sustainability to create a competitive advantage within the growing health-focused food market</a:t>
            </a:r>
          </a:p>
        </p:txBody>
      </p:sp>
      <p:grpSp>
        <p:nvGrpSpPr>
          <p:cNvPr id="10" name="Group 10"/>
          <p:cNvGrpSpPr/>
          <p:nvPr/>
        </p:nvGrpSpPr>
        <p:grpSpPr>
          <a:xfrm>
            <a:off x="16077221" y="8822543"/>
            <a:ext cx="1382298" cy="1382298"/>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6568151" y="8077817"/>
            <a:ext cx="891368" cy="891368"/>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5" name="TextBox 1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17259300" y="8670143"/>
            <a:ext cx="598084" cy="598084"/>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8" name="TextBox 1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7FFD9"/>
        </a:solidFill>
        <a:effectLst/>
      </p:bgPr>
    </p:bg>
    <p:spTree>
      <p:nvGrpSpPr>
        <p:cNvPr id="1" name=""/>
        <p:cNvGrpSpPr/>
        <p:nvPr/>
      </p:nvGrpSpPr>
      <p:grpSpPr>
        <a:xfrm>
          <a:off x="0" y="0"/>
          <a:ext cx="0" cy="0"/>
          <a:chOff x="0" y="0"/>
          <a:chExt cx="0" cy="0"/>
        </a:xfrm>
      </p:grpSpPr>
      <p:sp>
        <p:nvSpPr>
          <p:cNvPr id="2" name="Freeform 2"/>
          <p:cNvSpPr/>
          <p:nvPr/>
        </p:nvSpPr>
        <p:spPr>
          <a:xfrm flipV="1">
            <a:off x="149995" y="2816848"/>
            <a:ext cx="9440865" cy="5759402"/>
          </a:xfrm>
          <a:custGeom>
            <a:avLst/>
            <a:gdLst/>
            <a:ahLst/>
            <a:cxnLst/>
            <a:rect l="l" t="t" r="r" b="b"/>
            <a:pathLst>
              <a:path w="9440865" h="5759402">
                <a:moveTo>
                  <a:pt x="0" y="5759402"/>
                </a:moveTo>
                <a:lnTo>
                  <a:pt x="9440865" y="5759402"/>
                </a:lnTo>
                <a:lnTo>
                  <a:pt x="9440865" y="0"/>
                </a:lnTo>
                <a:lnTo>
                  <a:pt x="0" y="0"/>
                </a:lnTo>
                <a:lnTo>
                  <a:pt x="0" y="5759402"/>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flipH="1">
            <a:off x="9144000" y="-253978"/>
            <a:ext cx="9440865" cy="5759402"/>
          </a:xfrm>
          <a:custGeom>
            <a:avLst/>
            <a:gdLst/>
            <a:ahLst/>
            <a:cxnLst/>
            <a:rect l="l" t="t" r="r" b="b"/>
            <a:pathLst>
              <a:path w="9440865" h="5759402">
                <a:moveTo>
                  <a:pt x="9440865" y="0"/>
                </a:moveTo>
                <a:lnTo>
                  <a:pt x="0" y="0"/>
                </a:lnTo>
                <a:lnTo>
                  <a:pt x="0" y="5759402"/>
                </a:lnTo>
                <a:lnTo>
                  <a:pt x="9440865" y="5759402"/>
                </a:lnTo>
                <a:lnTo>
                  <a:pt x="9440865" y="0"/>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rot="-1102099">
            <a:off x="16038641" y="6866789"/>
            <a:ext cx="1787445" cy="3220622"/>
          </a:xfrm>
          <a:custGeom>
            <a:avLst/>
            <a:gdLst/>
            <a:ahLst/>
            <a:cxnLst/>
            <a:rect l="l" t="t" r="r" b="b"/>
            <a:pathLst>
              <a:path w="1787445" h="3220622">
                <a:moveTo>
                  <a:pt x="0" y="0"/>
                </a:moveTo>
                <a:lnTo>
                  <a:pt x="1787446" y="0"/>
                </a:lnTo>
                <a:lnTo>
                  <a:pt x="1787446" y="3220622"/>
                </a:lnTo>
                <a:lnTo>
                  <a:pt x="0" y="3220622"/>
                </a:lnTo>
                <a:lnTo>
                  <a:pt x="0" y="0"/>
                </a:lnTo>
                <a:close/>
              </a:path>
            </a:pathLst>
          </a:custGeom>
          <a:blipFill>
            <a:blip r:embed="rId4"/>
            <a:stretch>
              <a:fillRect/>
            </a:stretch>
          </a:blipFill>
        </p:spPr>
        <p:txBody>
          <a:bodyPr/>
          <a:lstStyle/>
          <a:p>
            <a:endParaRPr lang="en-GB"/>
          </a:p>
        </p:txBody>
      </p:sp>
      <p:sp>
        <p:nvSpPr>
          <p:cNvPr id="5" name="Freeform 5"/>
          <p:cNvSpPr/>
          <p:nvPr/>
        </p:nvSpPr>
        <p:spPr>
          <a:xfrm>
            <a:off x="287147" y="0"/>
            <a:ext cx="1999363" cy="2989701"/>
          </a:xfrm>
          <a:custGeom>
            <a:avLst/>
            <a:gdLst/>
            <a:ahLst/>
            <a:cxnLst/>
            <a:rect l="l" t="t" r="r" b="b"/>
            <a:pathLst>
              <a:path w="1999363" h="2989701">
                <a:moveTo>
                  <a:pt x="0" y="0"/>
                </a:moveTo>
                <a:lnTo>
                  <a:pt x="1999363" y="0"/>
                </a:lnTo>
                <a:lnTo>
                  <a:pt x="1999363" y="2989701"/>
                </a:lnTo>
                <a:lnTo>
                  <a:pt x="0" y="2989701"/>
                </a:lnTo>
                <a:lnTo>
                  <a:pt x="0" y="0"/>
                </a:lnTo>
                <a:close/>
              </a:path>
            </a:pathLst>
          </a:custGeom>
          <a:blipFill>
            <a:blip r:embed="rId5"/>
            <a:stretch>
              <a:fillRect/>
            </a:stretch>
          </a:blipFill>
        </p:spPr>
        <p:txBody>
          <a:bodyPr/>
          <a:lstStyle/>
          <a:p>
            <a:endParaRPr lang="en-GB"/>
          </a:p>
        </p:txBody>
      </p:sp>
      <p:grpSp>
        <p:nvGrpSpPr>
          <p:cNvPr id="6" name="Group 6"/>
          <p:cNvGrpSpPr/>
          <p:nvPr/>
        </p:nvGrpSpPr>
        <p:grpSpPr>
          <a:xfrm>
            <a:off x="-95470" y="7785951"/>
            <a:ext cx="1382298" cy="1382298"/>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841144" y="9395632"/>
            <a:ext cx="445684" cy="44568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277392" y="7978167"/>
            <a:ext cx="754162" cy="754162"/>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5" name="Freeform 15"/>
          <p:cNvSpPr/>
          <p:nvPr/>
        </p:nvSpPr>
        <p:spPr>
          <a:xfrm>
            <a:off x="2286510" y="5505424"/>
            <a:ext cx="5736474" cy="2233369"/>
          </a:xfrm>
          <a:custGeom>
            <a:avLst/>
            <a:gdLst/>
            <a:ahLst/>
            <a:cxnLst/>
            <a:rect l="l" t="t" r="r" b="b"/>
            <a:pathLst>
              <a:path w="5736474" h="2233369">
                <a:moveTo>
                  <a:pt x="0" y="0"/>
                </a:moveTo>
                <a:lnTo>
                  <a:pt x="5736474" y="0"/>
                </a:lnTo>
                <a:lnTo>
                  <a:pt x="5736474" y="2233369"/>
                </a:lnTo>
                <a:lnTo>
                  <a:pt x="0" y="2233369"/>
                </a:lnTo>
                <a:lnTo>
                  <a:pt x="0" y="0"/>
                </a:lnTo>
                <a:close/>
              </a:path>
            </a:pathLst>
          </a:custGeom>
          <a:blipFill>
            <a:blip r:embed="rId6"/>
            <a:stretch>
              <a:fillRect t="-3939" b="-3939"/>
            </a:stretch>
          </a:blipFill>
        </p:spPr>
        <p:txBody>
          <a:bodyPr/>
          <a:lstStyle/>
          <a:p>
            <a:endParaRPr lang="en-GB"/>
          </a:p>
        </p:txBody>
      </p:sp>
      <p:sp>
        <p:nvSpPr>
          <p:cNvPr id="16" name="Freeform 16"/>
          <p:cNvSpPr/>
          <p:nvPr/>
        </p:nvSpPr>
        <p:spPr>
          <a:xfrm>
            <a:off x="8941601" y="5505424"/>
            <a:ext cx="6492302" cy="2233369"/>
          </a:xfrm>
          <a:custGeom>
            <a:avLst/>
            <a:gdLst/>
            <a:ahLst/>
            <a:cxnLst/>
            <a:rect l="l" t="t" r="r" b="b"/>
            <a:pathLst>
              <a:path w="6492302" h="2233369">
                <a:moveTo>
                  <a:pt x="0" y="0"/>
                </a:moveTo>
                <a:lnTo>
                  <a:pt x="6492303" y="0"/>
                </a:lnTo>
                <a:lnTo>
                  <a:pt x="6492303" y="2233369"/>
                </a:lnTo>
                <a:lnTo>
                  <a:pt x="0" y="2233369"/>
                </a:lnTo>
                <a:lnTo>
                  <a:pt x="0" y="0"/>
                </a:lnTo>
                <a:close/>
              </a:path>
            </a:pathLst>
          </a:custGeom>
          <a:blipFill>
            <a:blip r:embed="rId7"/>
            <a:stretch>
              <a:fillRect b="-63879"/>
            </a:stretch>
          </a:blipFill>
        </p:spPr>
        <p:txBody>
          <a:bodyPr/>
          <a:lstStyle/>
          <a:p>
            <a:endParaRPr lang="en-GB"/>
          </a:p>
        </p:txBody>
      </p:sp>
      <p:sp>
        <p:nvSpPr>
          <p:cNvPr id="17" name="TextBox 17"/>
          <p:cNvSpPr txBox="1"/>
          <p:nvPr/>
        </p:nvSpPr>
        <p:spPr>
          <a:xfrm>
            <a:off x="3342092" y="1622715"/>
            <a:ext cx="11603815" cy="1047750"/>
          </a:xfrm>
          <a:prstGeom prst="rect">
            <a:avLst/>
          </a:prstGeom>
        </p:spPr>
        <p:txBody>
          <a:bodyPr lIns="0" tIns="0" rIns="0" bIns="0" rtlCol="0" anchor="t">
            <a:spAutoFit/>
          </a:bodyPr>
          <a:lstStyle/>
          <a:p>
            <a:pPr algn="ctr">
              <a:lnSpc>
                <a:spcPts val="8399"/>
              </a:lnSpc>
            </a:pPr>
            <a:r>
              <a:rPr lang="en-US" sz="6999" b="1">
                <a:solidFill>
                  <a:srgbClr val="278F09"/>
                </a:solidFill>
                <a:latin typeface="Mali Bold"/>
                <a:ea typeface="Mali Bold"/>
                <a:cs typeface="Mali Bold"/>
                <a:sym typeface="Mali Bold"/>
              </a:rPr>
              <a:t>Products and Services</a:t>
            </a:r>
          </a:p>
        </p:txBody>
      </p:sp>
      <p:sp>
        <p:nvSpPr>
          <p:cNvPr id="18" name="TextBox 18"/>
          <p:cNvSpPr txBox="1"/>
          <p:nvPr/>
        </p:nvSpPr>
        <p:spPr>
          <a:xfrm>
            <a:off x="3217485" y="3323503"/>
            <a:ext cx="11853029" cy="1675267"/>
          </a:xfrm>
          <a:prstGeom prst="rect">
            <a:avLst/>
          </a:prstGeom>
        </p:spPr>
        <p:txBody>
          <a:bodyPr lIns="0" tIns="0" rIns="0" bIns="0" rtlCol="0" anchor="t">
            <a:spAutoFit/>
          </a:bodyPr>
          <a:lstStyle/>
          <a:p>
            <a:pPr marL="345439" lvl="1" indent="-172720" algn="just">
              <a:lnSpc>
                <a:spcPts val="2239"/>
              </a:lnSpc>
              <a:buFont typeface="Arial"/>
              <a:buChar char="•"/>
            </a:pPr>
            <a:r>
              <a:rPr lang="en-US" dirty="0">
                <a:solidFill>
                  <a:srgbClr val="000000"/>
                </a:solidFill>
                <a:latin typeface="Public Sans Medium"/>
                <a:ea typeface="Public Sans Medium"/>
                <a:cs typeface="Public Sans Medium"/>
                <a:sym typeface="Public Sans Medium"/>
              </a:rPr>
              <a:t>Strong Fuel offers a menu focused on nutritious meals designed for customers who want healthy food options that are quick and convenient.</a:t>
            </a:r>
          </a:p>
          <a:p>
            <a:pPr marL="345439" lvl="1" indent="-172720" algn="just">
              <a:lnSpc>
                <a:spcPts val="2239"/>
              </a:lnSpc>
              <a:buFont typeface="Arial"/>
              <a:buChar char="•"/>
            </a:pPr>
            <a:r>
              <a:rPr lang="en-US" dirty="0">
                <a:solidFill>
                  <a:srgbClr val="000000"/>
                </a:solidFill>
                <a:latin typeface="Public Sans Medium"/>
                <a:ea typeface="Public Sans Medium"/>
                <a:cs typeface="Public Sans Medium"/>
                <a:sym typeface="Public Sans Medium"/>
              </a:rPr>
              <a:t>The core menu includes fresh salads prepared with seasonal vegetables, providing balanced meals that are rich in vitamins and nutrients.</a:t>
            </a:r>
          </a:p>
          <a:p>
            <a:pPr marL="345439" lvl="1" indent="-172720" algn="just">
              <a:lnSpc>
                <a:spcPts val="2239"/>
              </a:lnSpc>
              <a:buFont typeface="Arial"/>
              <a:buChar char="•"/>
            </a:pPr>
            <a:r>
              <a:rPr lang="en-US" dirty="0">
                <a:solidFill>
                  <a:srgbClr val="000000"/>
                </a:solidFill>
                <a:latin typeface="Public Sans Medium"/>
                <a:ea typeface="Public Sans Medium"/>
                <a:cs typeface="Public Sans Medium"/>
                <a:sym typeface="Public Sans Medium"/>
              </a:rPr>
              <a:t>• Grain bowls are also offered, combining whole grains, proteins, and vegetables to create filling and healthy meal options for customers seeking energy and nutrition.</a:t>
            </a:r>
          </a:p>
        </p:txBody>
      </p:sp>
      <p:sp>
        <p:nvSpPr>
          <p:cNvPr id="19" name="TextBox 19"/>
          <p:cNvSpPr txBox="1"/>
          <p:nvPr/>
        </p:nvSpPr>
        <p:spPr>
          <a:xfrm>
            <a:off x="3217485" y="8023986"/>
            <a:ext cx="11853029" cy="1675267"/>
          </a:xfrm>
          <a:prstGeom prst="rect">
            <a:avLst/>
          </a:prstGeom>
        </p:spPr>
        <p:txBody>
          <a:bodyPr lIns="0" tIns="0" rIns="0" bIns="0" rtlCol="0" anchor="t">
            <a:spAutoFit/>
          </a:bodyPr>
          <a:lstStyle/>
          <a:p>
            <a:pPr marL="345439" lvl="1" indent="-172720" algn="just">
              <a:lnSpc>
                <a:spcPts val="2239"/>
              </a:lnSpc>
              <a:buFont typeface="Arial"/>
              <a:buChar char="•"/>
            </a:pPr>
            <a:r>
              <a:rPr lang="en-US" dirty="0">
                <a:solidFill>
                  <a:srgbClr val="000000"/>
                </a:solidFill>
                <a:latin typeface="Public Sans Medium"/>
                <a:ea typeface="Public Sans Medium"/>
                <a:cs typeface="Public Sans Medium"/>
                <a:sym typeface="Public Sans Medium"/>
              </a:rPr>
              <a:t>Low-calorie hot meals will be prepared daily to provide warm meal options while maintaining healthy nutritional standards.</a:t>
            </a:r>
          </a:p>
          <a:p>
            <a:pPr marL="345439" lvl="1" indent="-172720" algn="just">
              <a:lnSpc>
                <a:spcPts val="2239"/>
              </a:lnSpc>
              <a:buFont typeface="Arial"/>
              <a:buChar char="•"/>
            </a:pPr>
            <a:r>
              <a:rPr lang="en-US" dirty="0">
                <a:solidFill>
                  <a:srgbClr val="000000"/>
                </a:solidFill>
                <a:latin typeface="Public Sans Medium"/>
                <a:ea typeface="Public Sans Medium"/>
                <a:cs typeface="Public Sans Medium"/>
                <a:sym typeface="Public Sans Medium"/>
              </a:rPr>
              <a:t>Fresh smoothies made with fruits and natural ingredients will complement the meal options and provide refreshing and nutritious beverages.</a:t>
            </a:r>
          </a:p>
          <a:p>
            <a:pPr marL="345439" lvl="1" indent="-172720" algn="just">
              <a:lnSpc>
                <a:spcPts val="2239"/>
              </a:lnSpc>
              <a:buFont typeface="Arial"/>
              <a:buChar char="•"/>
            </a:pPr>
            <a:r>
              <a:rPr lang="en-US" dirty="0">
                <a:solidFill>
                  <a:srgbClr val="000000"/>
                </a:solidFill>
                <a:latin typeface="Public Sans Medium"/>
                <a:ea typeface="Public Sans Medium"/>
                <a:cs typeface="Public Sans Medium"/>
                <a:sym typeface="Public Sans Medium"/>
              </a:rPr>
              <a:t>Meals will be priced between £6 and £9 to ensure affordability, particularly for students and young professionals.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7FFD9"/>
        </a:solidFill>
        <a:effectLst/>
      </p:bgPr>
    </p:bg>
    <p:spTree>
      <p:nvGrpSpPr>
        <p:cNvPr id="1" name=""/>
        <p:cNvGrpSpPr/>
        <p:nvPr/>
      </p:nvGrpSpPr>
      <p:grpSpPr>
        <a:xfrm>
          <a:off x="0" y="0"/>
          <a:ext cx="0" cy="0"/>
          <a:chOff x="0" y="0"/>
          <a:chExt cx="0" cy="0"/>
        </a:xfrm>
      </p:grpSpPr>
      <p:sp>
        <p:nvSpPr>
          <p:cNvPr id="2" name="Freeform 2"/>
          <p:cNvSpPr/>
          <p:nvPr/>
        </p:nvSpPr>
        <p:spPr>
          <a:xfrm flipH="1" flipV="1">
            <a:off x="8641501" y="2670465"/>
            <a:ext cx="9440865" cy="5759402"/>
          </a:xfrm>
          <a:custGeom>
            <a:avLst/>
            <a:gdLst/>
            <a:ahLst/>
            <a:cxnLst/>
            <a:rect l="l" t="t" r="r" b="b"/>
            <a:pathLst>
              <a:path w="9440865" h="5759402">
                <a:moveTo>
                  <a:pt x="9440865" y="5759402"/>
                </a:moveTo>
                <a:lnTo>
                  <a:pt x="0" y="5759402"/>
                </a:lnTo>
                <a:lnTo>
                  <a:pt x="0" y="0"/>
                </a:lnTo>
                <a:lnTo>
                  <a:pt x="9440865" y="0"/>
                </a:lnTo>
                <a:lnTo>
                  <a:pt x="9440865" y="5759402"/>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flipV="1">
            <a:off x="0" y="4287628"/>
            <a:ext cx="9440865" cy="5759402"/>
          </a:xfrm>
          <a:custGeom>
            <a:avLst/>
            <a:gdLst/>
            <a:ahLst/>
            <a:cxnLst/>
            <a:rect l="l" t="t" r="r" b="b"/>
            <a:pathLst>
              <a:path w="9440865" h="5759402">
                <a:moveTo>
                  <a:pt x="0" y="5759402"/>
                </a:moveTo>
                <a:lnTo>
                  <a:pt x="9440865" y="5759402"/>
                </a:lnTo>
                <a:lnTo>
                  <a:pt x="9440865" y="0"/>
                </a:lnTo>
                <a:lnTo>
                  <a:pt x="0" y="0"/>
                </a:lnTo>
                <a:lnTo>
                  <a:pt x="0" y="5759402"/>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15877002" y="8822543"/>
            <a:ext cx="1382298" cy="1382298"/>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6" name="TextBox 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16568151" y="8077817"/>
            <a:ext cx="891368" cy="89136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17988958" y="8523501"/>
            <a:ext cx="598084" cy="598084"/>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296865" y="7885101"/>
            <a:ext cx="1382298" cy="1382298"/>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5" name="TextBox 1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841144" y="9395632"/>
            <a:ext cx="445684" cy="445684"/>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8" name="TextBox 1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9" name="Group 19"/>
          <p:cNvGrpSpPr/>
          <p:nvPr/>
        </p:nvGrpSpPr>
        <p:grpSpPr>
          <a:xfrm>
            <a:off x="1277392" y="7978167"/>
            <a:ext cx="754162" cy="754162"/>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21" name="TextBox 21"/>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22" name="Freeform 22"/>
          <p:cNvSpPr/>
          <p:nvPr/>
        </p:nvSpPr>
        <p:spPr>
          <a:xfrm>
            <a:off x="287147" y="0"/>
            <a:ext cx="1999363" cy="2989701"/>
          </a:xfrm>
          <a:custGeom>
            <a:avLst/>
            <a:gdLst/>
            <a:ahLst/>
            <a:cxnLst/>
            <a:rect l="l" t="t" r="r" b="b"/>
            <a:pathLst>
              <a:path w="1999363" h="2989701">
                <a:moveTo>
                  <a:pt x="0" y="0"/>
                </a:moveTo>
                <a:lnTo>
                  <a:pt x="1999363" y="0"/>
                </a:lnTo>
                <a:lnTo>
                  <a:pt x="1999363" y="2989701"/>
                </a:lnTo>
                <a:lnTo>
                  <a:pt x="0" y="2989701"/>
                </a:lnTo>
                <a:lnTo>
                  <a:pt x="0" y="0"/>
                </a:lnTo>
                <a:close/>
              </a:path>
            </a:pathLst>
          </a:custGeom>
          <a:blipFill>
            <a:blip r:embed="rId4"/>
            <a:stretch>
              <a:fillRect/>
            </a:stretch>
          </a:blipFill>
        </p:spPr>
        <p:txBody>
          <a:bodyPr/>
          <a:lstStyle/>
          <a:p>
            <a:endParaRPr lang="en-GB"/>
          </a:p>
        </p:txBody>
      </p:sp>
      <p:sp>
        <p:nvSpPr>
          <p:cNvPr id="23" name="Freeform 23"/>
          <p:cNvSpPr/>
          <p:nvPr/>
        </p:nvSpPr>
        <p:spPr>
          <a:xfrm rot="-1102099">
            <a:off x="16038641" y="6866789"/>
            <a:ext cx="1787445" cy="3220622"/>
          </a:xfrm>
          <a:custGeom>
            <a:avLst/>
            <a:gdLst/>
            <a:ahLst/>
            <a:cxnLst/>
            <a:rect l="l" t="t" r="r" b="b"/>
            <a:pathLst>
              <a:path w="1787445" h="3220622">
                <a:moveTo>
                  <a:pt x="0" y="0"/>
                </a:moveTo>
                <a:lnTo>
                  <a:pt x="1787446" y="0"/>
                </a:lnTo>
                <a:lnTo>
                  <a:pt x="1787446" y="3220622"/>
                </a:lnTo>
                <a:lnTo>
                  <a:pt x="0" y="3220622"/>
                </a:lnTo>
                <a:lnTo>
                  <a:pt x="0" y="0"/>
                </a:lnTo>
                <a:close/>
              </a:path>
            </a:pathLst>
          </a:custGeom>
          <a:blipFill>
            <a:blip r:embed="rId5"/>
            <a:stretch>
              <a:fillRect/>
            </a:stretch>
          </a:blipFill>
        </p:spPr>
        <p:txBody>
          <a:bodyPr/>
          <a:lstStyle/>
          <a:p>
            <a:endParaRPr lang="en-GB"/>
          </a:p>
        </p:txBody>
      </p:sp>
      <p:sp>
        <p:nvSpPr>
          <p:cNvPr id="24" name="Freeform 24"/>
          <p:cNvSpPr/>
          <p:nvPr/>
        </p:nvSpPr>
        <p:spPr>
          <a:xfrm>
            <a:off x="10707576" y="303601"/>
            <a:ext cx="5308716" cy="7968054"/>
          </a:xfrm>
          <a:custGeom>
            <a:avLst/>
            <a:gdLst/>
            <a:ahLst/>
            <a:cxnLst/>
            <a:rect l="l" t="t" r="r" b="b"/>
            <a:pathLst>
              <a:path w="5308716" h="7968054">
                <a:moveTo>
                  <a:pt x="0" y="0"/>
                </a:moveTo>
                <a:lnTo>
                  <a:pt x="5308716" y="0"/>
                </a:lnTo>
                <a:lnTo>
                  <a:pt x="5308716" y="7968054"/>
                </a:lnTo>
                <a:lnTo>
                  <a:pt x="0" y="7968054"/>
                </a:lnTo>
                <a:lnTo>
                  <a:pt x="0" y="0"/>
                </a:lnTo>
                <a:close/>
              </a:path>
            </a:pathLst>
          </a:custGeom>
          <a:blipFill>
            <a:blip r:embed="rId6"/>
            <a:stretch>
              <a:fillRect/>
            </a:stretch>
          </a:blipFill>
        </p:spPr>
        <p:txBody>
          <a:bodyPr/>
          <a:lstStyle/>
          <a:p>
            <a:endParaRPr lang="en-GB"/>
          </a:p>
        </p:txBody>
      </p:sp>
      <p:sp>
        <p:nvSpPr>
          <p:cNvPr id="25" name="TextBox 25"/>
          <p:cNvSpPr txBox="1"/>
          <p:nvPr/>
        </p:nvSpPr>
        <p:spPr>
          <a:xfrm>
            <a:off x="3342092" y="1622715"/>
            <a:ext cx="11603815" cy="1047750"/>
          </a:xfrm>
          <a:prstGeom prst="rect">
            <a:avLst/>
          </a:prstGeom>
        </p:spPr>
        <p:txBody>
          <a:bodyPr lIns="0" tIns="0" rIns="0" bIns="0" rtlCol="0" anchor="t">
            <a:spAutoFit/>
          </a:bodyPr>
          <a:lstStyle/>
          <a:p>
            <a:pPr algn="l">
              <a:lnSpc>
                <a:spcPts val="8399"/>
              </a:lnSpc>
            </a:pPr>
            <a:r>
              <a:rPr lang="en-US" sz="6999" b="1">
                <a:solidFill>
                  <a:srgbClr val="278F09"/>
                </a:solidFill>
                <a:latin typeface="Mali Bold"/>
                <a:ea typeface="Mali Bold"/>
                <a:cs typeface="Mali Bold"/>
                <a:sym typeface="Mali Bold"/>
              </a:rPr>
              <a:t>Target Market</a:t>
            </a:r>
          </a:p>
        </p:txBody>
      </p:sp>
      <p:sp>
        <p:nvSpPr>
          <p:cNvPr id="26" name="TextBox 26"/>
          <p:cNvSpPr txBox="1"/>
          <p:nvPr/>
        </p:nvSpPr>
        <p:spPr>
          <a:xfrm>
            <a:off x="2889373" y="3190030"/>
            <a:ext cx="7138876" cy="1611147"/>
          </a:xfrm>
          <a:prstGeom prst="rect">
            <a:avLst/>
          </a:prstGeom>
        </p:spPr>
        <p:txBody>
          <a:bodyPr lIns="0" tIns="0" rIns="0" bIns="0" rtlCol="0" anchor="t">
            <a:spAutoFit/>
          </a:bodyPr>
          <a:lstStyle/>
          <a:p>
            <a:pPr marL="345439" lvl="1" indent="-172720" algn="l">
              <a:lnSpc>
                <a:spcPct val="150000"/>
              </a:lnSpc>
              <a:buFont typeface="Arial"/>
              <a:buChar char="•"/>
            </a:pPr>
            <a:r>
              <a:rPr lang="en-US" dirty="0">
                <a:solidFill>
                  <a:srgbClr val="000000"/>
                </a:solidFill>
                <a:latin typeface="Public Sans Medium"/>
                <a:ea typeface="Public Sans Medium"/>
                <a:cs typeface="Public Sans Medium"/>
                <a:sym typeface="Public Sans Medium"/>
              </a:rPr>
              <a:t>Young professionals working in offices around Birmingham, Selly Oak also represent an important customer segment because they frequently require convenient takeaway meals during working hours.</a:t>
            </a:r>
          </a:p>
        </p:txBody>
      </p:sp>
      <p:sp>
        <p:nvSpPr>
          <p:cNvPr id="27" name="TextBox 27"/>
          <p:cNvSpPr txBox="1"/>
          <p:nvPr/>
        </p:nvSpPr>
        <p:spPr>
          <a:xfrm>
            <a:off x="2776905" y="4797229"/>
            <a:ext cx="7251344" cy="1195648"/>
          </a:xfrm>
          <a:prstGeom prst="rect">
            <a:avLst/>
          </a:prstGeom>
        </p:spPr>
        <p:txBody>
          <a:bodyPr lIns="0" tIns="0" rIns="0" bIns="0" rtlCol="0" anchor="t">
            <a:spAutoFit/>
          </a:bodyPr>
          <a:lstStyle/>
          <a:p>
            <a:pPr marL="345439" lvl="1" indent="-172720" algn="l">
              <a:lnSpc>
                <a:spcPct val="150000"/>
              </a:lnSpc>
              <a:buFont typeface="Arial"/>
              <a:buChar char="•"/>
            </a:pPr>
            <a:r>
              <a:rPr lang="en-US" dirty="0">
                <a:solidFill>
                  <a:srgbClr val="000000"/>
                </a:solidFill>
                <a:latin typeface="Public Sans Medium"/>
                <a:ea typeface="Public Sans Medium"/>
                <a:cs typeface="Public Sans Medium"/>
                <a:sym typeface="Public Sans Medium"/>
              </a:rPr>
              <a:t>The target age group for the business is between 18 and 30 years old, as research indicates that this demographic shows strong interest in healthier eating habits.</a:t>
            </a:r>
          </a:p>
        </p:txBody>
      </p:sp>
      <p:sp>
        <p:nvSpPr>
          <p:cNvPr id="28" name="TextBox 28"/>
          <p:cNvSpPr txBox="1"/>
          <p:nvPr/>
        </p:nvSpPr>
        <p:spPr>
          <a:xfrm>
            <a:off x="2837714" y="6146676"/>
            <a:ext cx="7190535" cy="780150"/>
          </a:xfrm>
          <a:prstGeom prst="rect">
            <a:avLst/>
          </a:prstGeom>
        </p:spPr>
        <p:txBody>
          <a:bodyPr lIns="0" tIns="0" rIns="0" bIns="0" rtlCol="0" anchor="t">
            <a:spAutoFit/>
          </a:bodyPr>
          <a:lstStyle/>
          <a:p>
            <a:pPr marL="345439" lvl="1" indent="-172720" algn="l">
              <a:lnSpc>
                <a:spcPct val="150000"/>
              </a:lnSpc>
              <a:buFont typeface="Arial"/>
              <a:buChar char="•"/>
            </a:pPr>
            <a:r>
              <a:rPr lang="en-US" dirty="0">
                <a:solidFill>
                  <a:srgbClr val="000000"/>
                </a:solidFill>
                <a:latin typeface="Public Sans Medium"/>
                <a:ea typeface="Public Sans Medium"/>
                <a:cs typeface="Public Sans Medium"/>
                <a:sym typeface="Public Sans Medium"/>
              </a:rPr>
              <a:t>Health-conscious individuals who actively seek nutritious food options will also form part of the target customer base.</a:t>
            </a:r>
          </a:p>
        </p:txBody>
      </p:sp>
      <p:sp>
        <p:nvSpPr>
          <p:cNvPr id="29" name="TextBox 29"/>
          <p:cNvSpPr txBox="1"/>
          <p:nvPr/>
        </p:nvSpPr>
        <p:spPr>
          <a:xfrm>
            <a:off x="2837714" y="7198993"/>
            <a:ext cx="7462106" cy="1195648"/>
          </a:xfrm>
          <a:prstGeom prst="rect">
            <a:avLst/>
          </a:prstGeom>
        </p:spPr>
        <p:txBody>
          <a:bodyPr lIns="0" tIns="0" rIns="0" bIns="0" rtlCol="0" anchor="t">
            <a:spAutoFit/>
          </a:bodyPr>
          <a:lstStyle/>
          <a:p>
            <a:pPr marL="345439" lvl="1" indent="-172720" algn="l">
              <a:lnSpc>
                <a:spcPct val="150000"/>
              </a:lnSpc>
              <a:buFont typeface="Arial"/>
              <a:buChar char="•"/>
            </a:pPr>
            <a:r>
              <a:rPr lang="en-US" dirty="0">
                <a:solidFill>
                  <a:srgbClr val="000000"/>
                </a:solidFill>
                <a:latin typeface="Public Sans Medium"/>
                <a:ea typeface="Public Sans Medium"/>
                <a:cs typeface="Public Sans Medium"/>
                <a:sym typeface="Public Sans Medium"/>
              </a:rPr>
              <a:t>Selly Oak is considered a strategic location because the area includes universities, residential buildings, offices, and retail </a:t>
            </a:r>
            <a:r>
              <a:rPr lang="en-US" dirty="0" err="1">
                <a:solidFill>
                  <a:srgbClr val="000000"/>
                </a:solidFill>
                <a:latin typeface="Public Sans Medium"/>
                <a:ea typeface="Public Sans Medium"/>
                <a:cs typeface="Public Sans Medium"/>
                <a:sym typeface="Public Sans Medium"/>
              </a:rPr>
              <a:t>Centres</a:t>
            </a:r>
            <a:r>
              <a:rPr lang="en-US" dirty="0">
                <a:solidFill>
                  <a:srgbClr val="000000"/>
                </a:solidFill>
                <a:latin typeface="Public Sans Medium"/>
                <a:ea typeface="Public Sans Medium"/>
                <a:cs typeface="Public Sans Medium"/>
                <a:sym typeface="Public Sans Medium"/>
              </a:rPr>
              <a:t> that create strong potential demand.</a:t>
            </a:r>
          </a:p>
        </p:txBody>
      </p:sp>
      <p:sp>
        <p:nvSpPr>
          <p:cNvPr id="30" name="TextBox 30"/>
          <p:cNvSpPr txBox="1"/>
          <p:nvPr/>
        </p:nvSpPr>
        <p:spPr>
          <a:xfrm>
            <a:off x="8641501" y="8391767"/>
            <a:ext cx="9440865" cy="323215"/>
          </a:xfrm>
          <a:prstGeom prst="rect">
            <a:avLst/>
          </a:prstGeom>
        </p:spPr>
        <p:txBody>
          <a:bodyPr lIns="0" tIns="0" rIns="0" bIns="0" rtlCol="0" anchor="t">
            <a:spAutoFit/>
          </a:bodyPr>
          <a:lstStyle/>
          <a:p>
            <a:pPr algn="ctr">
              <a:lnSpc>
                <a:spcPts val="2659"/>
              </a:lnSpc>
              <a:spcBef>
                <a:spcPct val="0"/>
              </a:spcBef>
            </a:pPr>
            <a:r>
              <a:rPr lang="en-US" sz="1899">
                <a:solidFill>
                  <a:srgbClr val="000000"/>
                </a:solidFill>
                <a:latin typeface="Canva Sans"/>
                <a:ea typeface="Canva Sans"/>
                <a:cs typeface="Canva Sans"/>
                <a:sym typeface="Canva Sans"/>
              </a:rPr>
              <a:t>Fig: Customer persona: Emily Cooper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7FFD9"/>
        </a:solidFill>
        <a:effectLst/>
      </p:bgPr>
    </p:bg>
    <p:spTree>
      <p:nvGrpSpPr>
        <p:cNvPr id="1" name=""/>
        <p:cNvGrpSpPr/>
        <p:nvPr/>
      </p:nvGrpSpPr>
      <p:grpSpPr>
        <a:xfrm>
          <a:off x="0" y="0"/>
          <a:ext cx="0" cy="0"/>
          <a:chOff x="0" y="0"/>
          <a:chExt cx="0" cy="0"/>
        </a:xfrm>
      </p:grpSpPr>
      <p:sp>
        <p:nvSpPr>
          <p:cNvPr id="2" name="Freeform 2"/>
          <p:cNvSpPr/>
          <p:nvPr/>
        </p:nvSpPr>
        <p:spPr>
          <a:xfrm flipH="1">
            <a:off x="8657017" y="2465966"/>
            <a:ext cx="9440865" cy="5759402"/>
          </a:xfrm>
          <a:custGeom>
            <a:avLst/>
            <a:gdLst/>
            <a:ahLst/>
            <a:cxnLst/>
            <a:rect l="l" t="t" r="r" b="b"/>
            <a:pathLst>
              <a:path w="9440865" h="5759402">
                <a:moveTo>
                  <a:pt x="9440865" y="0"/>
                </a:moveTo>
                <a:lnTo>
                  <a:pt x="0" y="0"/>
                </a:lnTo>
                <a:lnTo>
                  <a:pt x="0" y="5759402"/>
                </a:lnTo>
                <a:lnTo>
                  <a:pt x="9440865" y="5759402"/>
                </a:lnTo>
                <a:lnTo>
                  <a:pt x="9440865" y="0"/>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296865" y="-413735"/>
            <a:ext cx="9440865" cy="5759402"/>
          </a:xfrm>
          <a:custGeom>
            <a:avLst/>
            <a:gdLst/>
            <a:ahLst/>
            <a:cxnLst/>
            <a:rect l="l" t="t" r="r" b="b"/>
            <a:pathLst>
              <a:path w="9440865" h="5759402">
                <a:moveTo>
                  <a:pt x="0" y="0"/>
                </a:moveTo>
                <a:lnTo>
                  <a:pt x="9440865" y="0"/>
                </a:lnTo>
                <a:lnTo>
                  <a:pt x="9440865" y="5759402"/>
                </a:lnTo>
                <a:lnTo>
                  <a:pt x="0" y="5759402"/>
                </a:lnTo>
                <a:lnTo>
                  <a:pt x="0" y="0"/>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rot="-1651304">
            <a:off x="15480148" y="7287050"/>
            <a:ext cx="2517381" cy="2393972"/>
          </a:xfrm>
          <a:custGeom>
            <a:avLst/>
            <a:gdLst/>
            <a:ahLst/>
            <a:cxnLst/>
            <a:rect l="l" t="t" r="r" b="b"/>
            <a:pathLst>
              <a:path w="2517381" h="2393972">
                <a:moveTo>
                  <a:pt x="0" y="0"/>
                </a:moveTo>
                <a:lnTo>
                  <a:pt x="2517381" y="0"/>
                </a:lnTo>
                <a:lnTo>
                  <a:pt x="2517381" y="2393973"/>
                </a:lnTo>
                <a:lnTo>
                  <a:pt x="0" y="2393973"/>
                </a:lnTo>
                <a:lnTo>
                  <a:pt x="0" y="0"/>
                </a:lnTo>
                <a:close/>
              </a:path>
            </a:pathLst>
          </a:custGeom>
          <a:blipFill>
            <a:blip r:embed="rId4"/>
            <a:stretch>
              <a:fillRect t="-44734" b="-44734"/>
            </a:stretch>
          </a:blipFill>
        </p:spPr>
        <p:txBody>
          <a:bodyPr/>
          <a:lstStyle/>
          <a:p>
            <a:endParaRPr lang="en-GB"/>
          </a:p>
        </p:txBody>
      </p:sp>
      <p:sp>
        <p:nvSpPr>
          <p:cNvPr id="5" name="Freeform 5"/>
          <p:cNvSpPr/>
          <p:nvPr/>
        </p:nvSpPr>
        <p:spPr>
          <a:xfrm>
            <a:off x="19532" y="7214128"/>
            <a:ext cx="3407088" cy="2913060"/>
          </a:xfrm>
          <a:custGeom>
            <a:avLst/>
            <a:gdLst/>
            <a:ahLst/>
            <a:cxnLst/>
            <a:rect l="l" t="t" r="r" b="b"/>
            <a:pathLst>
              <a:path w="3407088" h="2913060">
                <a:moveTo>
                  <a:pt x="0" y="0"/>
                </a:moveTo>
                <a:lnTo>
                  <a:pt x="3407088" y="0"/>
                </a:lnTo>
                <a:lnTo>
                  <a:pt x="3407088" y="2913061"/>
                </a:lnTo>
                <a:lnTo>
                  <a:pt x="0" y="2913061"/>
                </a:lnTo>
                <a:lnTo>
                  <a:pt x="0" y="0"/>
                </a:lnTo>
                <a:close/>
              </a:path>
            </a:pathLst>
          </a:custGeom>
          <a:blipFill>
            <a:blip r:embed="rId5"/>
            <a:stretch>
              <a:fillRect/>
            </a:stretch>
          </a:blipFill>
        </p:spPr>
        <p:txBody>
          <a:bodyPr/>
          <a:lstStyle/>
          <a:p>
            <a:endParaRPr lang="en-GB"/>
          </a:p>
        </p:txBody>
      </p:sp>
      <p:grpSp>
        <p:nvGrpSpPr>
          <p:cNvPr id="6" name="Group 6"/>
          <p:cNvGrpSpPr/>
          <p:nvPr/>
        </p:nvGrpSpPr>
        <p:grpSpPr>
          <a:xfrm>
            <a:off x="15877002" y="1083668"/>
            <a:ext cx="1382298" cy="1382298"/>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6568151" y="46951"/>
            <a:ext cx="891368" cy="891368"/>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7988958" y="170969"/>
            <a:ext cx="598084" cy="598084"/>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p:cNvGrpSpPr/>
          <p:nvPr/>
        </p:nvGrpSpPr>
        <p:grpSpPr>
          <a:xfrm>
            <a:off x="-541154" y="470011"/>
            <a:ext cx="1382298" cy="1382298"/>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1277392" y="938318"/>
            <a:ext cx="445684" cy="445684"/>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20" name="TextBox 2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21" name="Group 21"/>
          <p:cNvGrpSpPr/>
          <p:nvPr/>
        </p:nvGrpSpPr>
        <p:grpSpPr>
          <a:xfrm>
            <a:off x="1277392" y="-374365"/>
            <a:ext cx="754162" cy="754162"/>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24" name="Freeform 24"/>
          <p:cNvSpPr/>
          <p:nvPr/>
        </p:nvSpPr>
        <p:spPr>
          <a:xfrm>
            <a:off x="9932553" y="2900692"/>
            <a:ext cx="7326747" cy="5987449"/>
          </a:xfrm>
          <a:custGeom>
            <a:avLst/>
            <a:gdLst/>
            <a:ahLst/>
            <a:cxnLst/>
            <a:rect l="l" t="t" r="r" b="b"/>
            <a:pathLst>
              <a:path w="7326747" h="5987449">
                <a:moveTo>
                  <a:pt x="0" y="0"/>
                </a:moveTo>
                <a:lnTo>
                  <a:pt x="7326747" y="0"/>
                </a:lnTo>
                <a:lnTo>
                  <a:pt x="7326747" y="5987449"/>
                </a:lnTo>
                <a:lnTo>
                  <a:pt x="0" y="5987449"/>
                </a:lnTo>
                <a:lnTo>
                  <a:pt x="0" y="0"/>
                </a:lnTo>
                <a:close/>
              </a:path>
            </a:pathLst>
          </a:custGeom>
          <a:blipFill>
            <a:blip r:embed="rId6"/>
            <a:stretch>
              <a:fillRect/>
            </a:stretch>
          </a:blipFill>
        </p:spPr>
        <p:txBody>
          <a:bodyPr/>
          <a:lstStyle/>
          <a:p>
            <a:endParaRPr lang="en-GB"/>
          </a:p>
        </p:txBody>
      </p:sp>
      <p:sp>
        <p:nvSpPr>
          <p:cNvPr id="25" name="TextBox 25"/>
          <p:cNvSpPr txBox="1"/>
          <p:nvPr/>
        </p:nvSpPr>
        <p:spPr>
          <a:xfrm>
            <a:off x="3342092" y="502159"/>
            <a:ext cx="11603815" cy="2105025"/>
          </a:xfrm>
          <a:prstGeom prst="rect">
            <a:avLst/>
          </a:prstGeom>
        </p:spPr>
        <p:txBody>
          <a:bodyPr lIns="0" tIns="0" rIns="0" bIns="0" rtlCol="0" anchor="t">
            <a:spAutoFit/>
          </a:bodyPr>
          <a:lstStyle/>
          <a:p>
            <a:pPr algn="ctr">
              <a:lnSpc>
                <a:spcPts val="8399"/>
              </a:lnSpc>
            </a:pPr>
            <a:r>
              <a:rPr lang="en-US" sz="6999" b="1">
                <a:solidFill>
                  <a:srgbClr val="278F09"/>
                </a:solidFill>
                <a:latin typeface="Mali Bold"/>
                <a:ea typeface="Mali Bold"/>
                <a:cs typeface="Mali Bold"/>
                <a:sym typeface="Mali Bold"/>
              </a:rPr>
              <a:t> Unique Selling Proposition</a:t>
            </a:r>
          </a:p>
        </p:txBody>
      </p:sp>
      <p:sp>
        <p:nvSpPr>
          <p:cNvPr id="26" name="TextBox 26"/>
          <p:cNvSpPr txBox="1"/>
          <p:nvPr/>
        </p:nvSpPr>
        <p:spPr>
          <a:xfrm>
            <a:off x="3008616" y="3117834"/>
            <a:ext cx="6366212" cy="3273140"/>
          </a:xfrm>
          <a:prstGeom prst="rect">
            <a:avLst/>
          </a:prstGeom>
        </p:spPr>
        <p:txBody>
          <a:bodyPr lIns="0" tIns="0" rIns="0" bIns="0" rtlCol="0" anchor="t">
            <a:spAutoFit/>
          </a:bodyPr>
          <a:lstStyle/>
          <a:p>
            <a:pPr marL="345439" lvl="1" indent="-172720" algn="l">
              <a:lnSpc>
                <a:spcPct val="150000"/>
              </a:lnSpc>
              <a:buFont typeface="Arial"/>
              <a:buChar char="•"/>
            </a:pPr>
            <a:r>
              <a:rPr lang="en-US" dirty="0">
                <a:solidFill>
                  <a:srgbClr val="000000"/>
                </a:solidFill>
                <a:latin typeface="Public Sans Medium"/>
                <a:ea typeface="Public Sans Medium"/>
                <a:cs typeface="Public Sans Medium"/>
                <a:sym typeface="Public Sans Medium"/>
              </a:rPr>
              <a:t>Strong Fuel differentiates itself from traditional fast-food outlets by focusing on nutritious meals that support healthier lifestyles.</a:t>
            </a:r>
          </a:p>
          <a:p>
            <a:pPr marL="345439" lvl="1" indent="-172720" algn="l">
              <a:lnSpc>
                <a:spcPct val="150000"/>
              </a:lnSpc>
              <a:buFont typeface="Arial"/>
              <a:buChar char="•"/>
            </a:pPr>
            <a:r>
              <a:rPr lang="en-US" dirty="0">
                <a:solidFill>
                  <a:srgbClr val="000000"/>
                </a:solidFill>
                <a:latin typeface="Public Sans Medium"/>
                <a:ea typeface="Public Sans Medium"/>
                <a:cs typeface="Public Sans Medium"/>
                <a:sym typeface="Public Sans Medium"/>
              </a:rPr>
              <a:t>The business offers freshly prepared meals each day, ensuring food quality and freshness for customers.</a:t>
            </a:r>
          </a:p>
          <a:p>
            <a:pPr marL="345439" lvl="1" indent="-172720" algn="l">
              <a:lnSpc>
                <a:spcPct val="150000"/>
              </a:lnSpc>
              <a:buFont typeface="Arial"/>
              <a:buChar char="•"/>
            </a:pPr>
            <a:r>
              <a:rPr lang="en-US" dirty="0">
                <a:solidFill>
                  <a:srgbClr val="000000"/>
                </a:solidFill>
                <a:latin typeface="Public Sans Medium"/>
                <a:ea typeface="Public Sans Medium"/>
                <a:cs typeface="Public Sans Medium"/>
                <a:sym typeface="Public Sans Medium"/>
              </a:rPr>
              <a:t>Affordable pricing allows customers, particularly students, to access healthy meals without paying premium prices.</a:t>
            </a:r>
          </a:p>
        </p:txBody>
      </p:sp>
      <p:sp>
        <p:nvSpPr>
          <p:cNvPr id="27" name="TextBox 27"/>
          <p:cNvSpPr txBox="1"/>
          <p:nvPr/>
        </p:nvSpPr>
        <p:spPr>
          <a:xfrm>
            <a:off x="3008616" y="6374832"/>
            <a:ext cx="6366212" cy="2857642"/>
          </a:xfrm>
          <a:prstGeom prst="rect">
            <a:avLst/>
          </a:prstGeom>
        </p:spPr>
        <p:txBody>
          <a:bodyPr lIns="0" tIns="0" rIns="0" bIns="0" rtlCol="0" anchor="t">
            <a:spAutoFit/>
          </a:bodyPr>
          <a:lstStyle/>
          <a:p>
            <a:pPr marL="345439" lvl="1" indent="-172720" algn="l">
              <a:lnSpc>
                <a:spcPct val="150000"/>
              </a:lnSpc>
              <a:buFont typeface="Arial"/>
              <a:buChar char="•"/>
            </a:pPr>
            <a:r>
              <a:rPr lang="en-US" dirty="0">
                <a:solidFill>
                  <a:srgbClr val="000000"/>
                </a:solidFill>
                <a:latin typeface="Public Sans Medium"/>
                <a:ea typeface="Public Sans Medium"/>
                <a:cs typeface="Public Sans Medium"/>
                <a:sym typeface="Public Sans Medium"/>
              </a:rPr>
              <a:t>Sustainable packaging is used for all meals and beverages, reducing environmental impact and supporting environmentally responsible consumption (Kumar et al., 2025).</a:t>
            </a:r>
          </a:p>
          <a:p>
            <a:pPr marL="345439" lvl="1" indent="-172720" algn="l">
              <a:lnSpc>
                <a:spcPct val="150000"/>
              </a:lnSpc>
              <a:buFont typeface="Arial"/>
              <a:buChar char="•"/>
            </a:pPr>
            <a:r>
              <a:rPr lang="en-US" dirty="0">
                <a:solidFill>
                  <a:srgbClr val="000000"/>
                </a:solidFill>
                <a:latin typeface="Public Sans Medium"/>
                <a:ea typeface="Public Sans Medium"/>
                <a:cs typeface="Public Sans Medium"/>
                <a:sym typeface="Public Sans Medium"/>
              </a:rPr>
              <a:t>Strong Fuel’s menu design balances taste, nutrition, and convenience, allowing customers to enjoy healthy food while maintaining busy lifestyles.</a:t>
            </a:r>
          </a:p>
        </p:txBody>
      </p:sp>
      <p:sp>
        <p:nvSpPr>
          <p:cNvPr id="28" name="TextBox 28"/>
          <p:cNvSpPr txBox="1"/>
          <p:nvPr/>
        </p:nvSpPr>
        <p:spPr>
          <a:xfrm>
            <a:off x="8657017" y="8850041"/>
            <a:ext cx="9440865" cy="323215"/>
          </a:xfrm>
          <a:prstGeom prst="rect">
            <a:avLst/>
          </a:prstGeom>
        </p:spPr>
        <p:txBody>
          <a:bodyPr lIns="0" tIns="0" rIns="0" bIns="0" rtlCol="0" anchor="t">
            <a:spAutoFit/>
          </a:bodyPr>
          <a:lstStyle/>
          <a:p>
            <a:pPr algn="ctr">
              <a:lnSpc>
                <a:spcPts val="2659"/>
              </a:lnSpc>
              <a:spcBef>
                <a:spcPct val="0"/>
              </a:spcBef>
            </a:pPr>
            <a:r>
              <a:rPr lang="en-US" sz="1899">
                <a:solidFill>
                  <a:srgbClr val="000000"/>
                </a:solidFill>
                <a:latin typeface="Canva Sans"/>
                <a:ea typeface="Canva Sans"/>
                <a:cs typeface="Canva Sans"/>
                <a:sym typeface="Canva Sans"/>
              </a:rPr>
              <a:t>Fig: Competitor positioning map for healthy food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7FFD9"/>
        </a:solidFill>
        <a:effectLst/>
      </p:bgPr>
    </p:bg>
    <p:spTree>
      <p:nvGrpSpPr>
        <p:cNvPr id="1" name=""/>
        <p:cNvGrpSpPr/>
        <p:nvPr/>
      </p:nvGrpSpPr>
      <p:grpSpPr>
        <a:xfrm>
          <a:off x="0" y="0"/>
          <a:ext cx="0" cy="0"/>
          <a:chOff x="0" y="0"/>
          <a:chExt cx="0" cy="0"/>
        </a:xfrm>
      </p:grpSpPr>
      <p:sp>
        <p:nvSpPr>
          <p:cNvPr id="2" name="Freeform 2"/>
          <p:cNvSpPr/>
          <p:nvPr/>
        </p:nvSpPr>
        <p:spPr>
          <a:xfrm>
            <a:off x="-296865" y="-253978"/>
            <a:ext cx="9440865" cy="5759402"/>
          </a:xfrm>
          <a:custGeom>
            <a:avLst/>
            <a:gdLst/>
            <a:ahLst/>
            <a:cxnLst/>
            <a:rect l="l" t="t" r="r" b="b"/>
            <a:pathLst>
              <a:path w="9440865" h="5759402">
                <a:moveTo>
                  <a:pt x="0" y="0"/>
                </a:moveTo>
                <a:lnTo>
                  <a:pt x="9440865" y="0"/>
                </a:lnTo>
                <a:lnTo>
                  <a:pt x="9440865" y="5759402"/>
                </a:lnTo>
                <a:lnTo>
                  <a:pt x="0" y="5759402"/>
                </a:lnTo>
                <a:lnTo>
                  <a:pt x="0" y="0"/>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0" y="4247006"/>
            <a:ext cx="6039994" cy="603999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a:stretch>
            </a:blipFill>
            <a:ln w="76200" cap="sq">
              <a:solidFill>
                <a:srgbClr val="278F09"/>
              </a:solidFill>
              <a:prstDash val="solid"/>
              <a:miter/>
            </a:ln>
          </p:spPr>
          <p:txBody>
            <a:bodyPr/>
            <a:lstStyle/>
            <a:p>
              <a:endParaRPr lang="en-GB"/>
            </a:p>
          </p:txBody>
        </p:sp>
      </p:grpSp>
      <p:sp>
        <p:nvSpPr>
          <p:cNvPr id="5" name="Freeform 5"/>
          <p:cNvSpPr/>
          <p:nvPr/>
        </p:nvSpPr>
        <p:spPr>
          <a:xfrm rot="9223400" flipH="1">
            <a:off x="15380562" y="521361"/>
            <a:ext cx="2484992" cy="2500621"/>
          </a:xfrm>
          <a:custGeom>
            <a:avLst/>
            <a:gdLst/>
            <a:ahLst/>
            <a:cxnLst/>
            <a:rect l="l" t="t" r="r" b="b"/>
            <a:pathLst>
              <a:path w="2484992" h="2500621">
                <a:moveTo>
                  <a:pt x="2484992" y="0"/>
                </a:moveTo>
                <a:lnTo>
                  <a:pt x="0" y="0"/>
                </a:lnTo>
                <a:lnTo>
                  <a:pt x="0" y="2500622"/>
                </a:lnTo>
                <a:lnTo>
                  <a:pt x="2484992" y="2500622"/>
                </a:lnTo>
                <a:lnTo>
                  <a:pt x="2484992" y="0"/>
                </a:lnTo>
                <a:close/>
              </a:path>
            </a:pathLst>
          </a:custGeom>
          <a:blipFill>
            <a:blip r:embed="rId5"/>
            <a:stretch>
              <a:fillRect/>
            </a:stretch>
          </a:blipFill>
        </p:spPr>
        <p:txBody>
          <a:bodyPr/>
          <a:lstStyle/>
          <a:p>
            <a:endParaRPr lang="en-GB"/>
          </a:p>
        </p:txBody>
      </p:sp>
      <p:sp>
        <p:nvSpPr>
          <p:cNvPr id="6" name="Freeform 6"/>
          <p:cNvSpPr/>
          <p:nvPr/>
        </p:nvSpPr>
        <p:spPr>
          <a:xfrm rot="-6298775">
            <a:off x="15547121" y="-301490"/>
            <a:ext cx="2027258" cy="3652717"/>
          </a:xfrm>
          <a:custGeom>
            <a:avLst/>
            <a:gdLst/>
            <a:ahLst/>
            <a:cxnLst/>
            <a:rect l="l" t="t" r="r" b="b"/>
            <a:pathLst>
              <a:path w="2027258" h="3652717">
                <a:moveTo>
                  <a:pt x="0" y="0"/>
                </a:moveTo>
                <a:lnTo>
                  <a:pt x="2027257" y="0"/>
                </a:lnTo>
                <a:lnTo>
                  <a:pt x="2027257" y="3652716"/>
                </a:lnTo>
                <a:lnTo>
                  <a:pt x="0" y="3652716"/>
                </a:lnTo>
                <a:lnTo>
                  <a:pt x="0" y="0"/>
                </a:lnTo>
                <a:close/>
              </a:path>
            </a:pathLst>
          </a:custGeom>
          <a:blipFill>
            <a:blip r:embed="rId6"/>
            <a:stretch>
              <a:fillRect/>
            </a:stretch>
          </a:blipFill>
        </p:spPr>
        <p:txBody>
          <a:bodyPr/>
          <a:lstStyle/>
          <a:p>
            <a:endParaRPr lang="en-GB"/>
          </a:p>
        </p:txBody>
      </p:sp>
      <p:sp>
        <p:nvSpPr>
          <p:cNvPr id="7" name="Freeform 7"/>
          <p:cNvSpPr/>
          <p:nvPr/>
        </p:nvSpPr>
        <p:spPr>
          <a:xfrm flipH="1" flipV="1">
            <a:off x="8691976" y="3498898"/>
            <a:ext cx="9440865" cy="5759402"/>
          </a:xfrm>
          <a:custGeom>
            <a:avLst/>
            <a:gdLst/>
            <a:ahLst/>
            <a:cxnLst/>
            <a:rect l="l" t="t" r="r" b="b"/>
            <a:pathLst>
              <a:path w="9440865" h="5759402">
                <a:moveTo>
                  <a:pt x="9440865" y="5759402"/>
                </a:moveTo>
                <a:lnTo>
                  <a:pt x="0" y="5759402"/>
                </a:lnTo>
                <a:lnTo>
                  <a:pt x="0" y="0"/>
                </a:lnTo>
                <a:lnTo>
                  <a:pt x="9440865" y="0"/>
                </a:lnTo>
                <a:lnTo>
                  <a:pt x="9440865" y="5759402"/>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8" name="Group 8"/>
          <p:cNvGrpSpPr/>
          <p:nvPr/>
        </p:nvGrpSpPr>
        <p:grpSpPr>
          <a:xfrm>
            <a:off x="16077221" y="8822543"/>
            <a:ext cx="1382298" cy="1382298"/>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6568151" y="8077817"/>
            <a:ext cx="891368" cy="891368"/>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a:off x="17988958" y="8523501"/>
            <a:ext cx="598084" cy="598084"/>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7"/>
          <p:cNvGrpSpPr/>
          <p:nvPr/>
        </p:nvGrpSpPr>
        <p:grpSpPr>
          <a:xfrm>
            <a:off x="258122" y="2383242"/>
            <a:ext cx="3654370" cy="3654370"/>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7"/>
              <a:stretch>
                <a:fillRect l="-114197" t="-40762" r="-9556" b="-8542"/>
              </a:stretch>
            </a:blipFill>
            <a:ln w="76200" cap="sq">
              <a:solidFill>
                <a:srgbClr val="278F09"/>
              </a:solidFill>
              <a:prstDash val="solid"/>
              <a:miter/>
            </a:ln>
          </p:spPr>
          <p:txBody>
            <a:bodyPr/>
            <a:lstStyle/>
            <a:p>
              <a:endParaRPr lang="en-GB"/>
            </a:p>
          </p:txBody>
        </p:sp>
      </p:grpSp>
      <p:sp>
        <p:nvSpPr>
          <p:cNvPr id="19" name="Freeform 19"/>
          <p:cNvSpPr/>
          <p:nvPr/>
        </p:nvSpPr>
        <p:spPr>
          <a:xfrm>
            <a:off x="8441429" y="5785699"/>
            <a:ext cx="7146095" cy="3876087"/>
          </a:xfrm>
          <a:custGeom>
            <a:avLst/>
            <a:gdLst/>
            <a:ahLst/>
            <a:cxnLst/>
            <a:rect l="l" t="t" r="r" b="b"/>
            <a:pathLst>
              <a:path w="7146095" h="3876087">
                <a:moveTo>
                  <a:pt x="0" y="0"/>
                </a:moveTo>
                <a:lnTo>
                  <a:pt x="7146095" y="0"/>
                </a:lnTo>
                <a:lnTo>
                  <a:pt x="7146095" y="3876087"/>
                </a:lnTo>
                <a:lnTo>
                  <a:pt x="0" y="3876087"/>
                </a:lnTo>
                <a:lnTo>
                  <a:pt x="0" y="0"/>
                </a:lnTo>
                <a:close/>
              </a:path>
            </a:pathLst>
          </a:custGeom>
          <a:blipFill>
            <a:blip r:embed="rId8"/>
            <a:stretch>
              <a:fillRect/>
            </a:stretch>
          </a:blipFill>
        </p:spPr>
        <p:txBody>
          <a:bodyPr/>
          <a:lstStyle/>
          <a:p>
            <a:endParaRPr lang="en-GB"/>
          </a:p>
        </p:txBody>
      </p:sp>
      <p:sp>
        <p:nvSpPr>
          <p:cNvPr id="20" name="TextBox 20"/>
          <p:cNvSpPr txBox="1"/>
          <p:nvPr/>
        </p:nvSpPr>
        <p:spPr>
          <a:xfrm>
            <a:off x="3165427" y="901048"/>
            <a:ext cx="11603815" cy="1047750"/>
          </a:xfrm>
          <a:prstGeom prst="rect">
            <a:avLst/>
          </a:prstGeom>
        </p:spPr>
        <p:txBody>
          <a:bodyPr lIns="0" tIns="0" rIns="0" bIns="0" rtlCol="0" anchor="t">
            <a:spAutoFit/>
          </a:bodyPr>
          <a:lstStyle/>
          <a:p>
            <a:pPr algn="ctr">
              <a:lnSpc>
                <a:spcPts val="8399"/>
              </a:lnSpc>
            </a:pPr>
            <a:r>
              <a:rPr lang="en-US" sz="6999" b="1">
                <a:solidFill>
                  <a:srgbClr val="278F09"/>
                </a:solidFill>
                <a:latin typeface="Mali Bold"/>
                <a:ea typeface="Mali Bold"/>
                <a:cs typeface="Mali Bold"/>
                <a:sym typeface="Mali Bold"/>
              </a:rPr>
              <a:t>PESTEL Factor: Social</a:t>
            </a:r>
          </a:p>
        </p:txBody>
      </p:sp>
      <p:sp>
        <p:nvSpPr>
          <p:cNvPr id="21" name="TextBox 21"/>
          <p:cNvSpPr txBox="1"/>
          <p:nvPr/>
        </p:nvSpPr>
        <p:spPr>
          <a:xfrm>
            <a:off x="5533956" y="2811522"/>
            <a:ext cx="10027226" cy="2797882"/>
          </a:xfrm>
          <a:prstGeom prst="rect">
            <a:avLst/>
          </a:prstGeom>
        </p:spPr>
        <p:txBody>
          <a:bodyPr lIns="0" tIns="0" rIns="0" bIns="0" rtlCol="0" anchor="t">
            <a:spAutoFit/>
          </a:bodyPr>
          <a:lstStyle/>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Social trends increasingly support healthier eating habits as consumers become more aware of the importance of balanced diets.</a:t>
            </a:r>
          </a:p>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Many people are now actively seeking healthier alternatives to traditional fast food due to concerns about obesity and lifestyle diseases (Adamson, 2025).</a:t>
            </a:r>
          </a:p>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Younger consumers in particular are interested in food that supports both physical health and overall wellbeing.</a:t>
            </a:r>
          </a:p>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Urban lifestyles often involve limited time for cooking, increasing demand for convenient takeaway options that remain healthy.</a:t>
            </a:r>
          </a:p>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Strong Fuel responds to these social trends by offering nutritious meals that meet the expectations of health-conscious consumers.</a:t>
            </a:r>
          </a:p>
        </p:txBody>
      </p:sp>
      <p:sp>
        <p:nvSpPr>
          <p:cNvPr id="22" name="TextBox 22"/>
          <p:cNvSpPr txBox="1"/>
          <p:nvPr/>
        </p:nvSpPr>
        <p:spPr>
          <a:xfrm>
            <a:off x="7572970" y="9680836"/>
            <a:ext cx="9440865" cy="323215"/>
          </a:xfrm>
          <a:prstGeom prst="rect">
            <a:avLst/>
          </a:prstGeom>
        </p:spPr>
        <p:txBody>
          <a:bodyPr lIns="0" tIns="0" rIns="0" bIns="0" rtlCol="0" anchor="t">
            <a:spAutoFit/>
          </a:bodyPr>
          <a:lstStyle/>
          <a:p>
            <a:pPr algn="ctr">
              <a:lnSpc>
                <a:spcPts val="2659"/>
              </a:lnSpc>
              <a:spcBef>
                <a:spcPct val="0"/>
              </a:spcBef>
            </a:pPr>
            <a:r>
              <a:rPr lang="en-US" sz="1899" dirty="0">
                <a:solidFill>
                  <a:srgbClr val="000000"/>
                </a:solidFill>
                <a:latin typeface="Canva Sans"/>
                <a:ea typeface="Canva Sans"/>
                <a:cs typeface="Canva Sans"/>
                <a:sym typeface="Canva Sans"/>
              </a:rPr>
              <a:t>Fig: Consumer attitudes on diet and fitness; Source: (Adamson, 2025)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7FFD9"/>
        </a:solidFill>
        <a:effectLst/>
      </p:bgPr>
    </p:bg>
    <p:spTree>
      <p:nvGrpSpPr>
        <p:cNvPr id="1" name=""/>
        <p:cNvGrpSpPr/>
        <p:nvPr/>
      </p:nvGrpSpPr>
      <p:grpSpPr>
        <a:xfrm>
          <a:off x="0" y="0"/>
          <a:ext cx="0" cy="0"/>
          <a:chOff x="0" y="0"/>
          <a:chExt cx="0" cy="0"/>
        </a:xfrm>
      </p:grpSpPr>
      <p:sp>
        <p:nvSpPr>
          <p:cNvPr id="2" name="Freeform 2"/>
          <p:cNvSpPr/>
          <p:nvPr/>
        </p:nvSpPr>
        <p:spPr>
          <a:xfrm flipV="1">
            <a:off x="-1005" y="3442844"/>
            <a:ext cx="9440865" cy="5759402"/>
          </a:xfrm>
          <a:custGeom>
            <a:avLst/>
            <a:gdLst/>
            <a:ahLst/>
            <a:cxnLst/>
            <a:rect l="l" t="t" r="r" b="b"/>
            <a:pathLst>
              <a:path w="9440865" h="5759402">
                <a:moveTo>
                  <a:pt x="0" y="5759403"/>
                </a:moveTo>
                <a:lnTo>
                  <a:pt x="9440865" y="5759403"/>
                </a:lnTo>
                <a:lnTo>
                  <a:pt x="9440865" y="0"/>
                </a:lnTo>
                <a:lnTo>
                  <a:pt x="0" y="0"/>
                </a:lnTo>
                <a:lnTo>
                  <a:pt x="0" y="5759403"/>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flipH="1">
            <a:off x="8719958" y="242530"/>
            <a:ext cx="9440865" cy="5759402"/>
          </a:xfrm>
          <a:custGeom>
            <a:avLst/>
            <a:gdLst/>
            <a:ahLst/>
            <a:cxnLst/>
            <a:rect l="l" t="t" r="r" b="b"/>
            <a:pathLst>
              <a:path w="9440865" h="5759402">
                <a:moveTo>
                  <a:pt x="9440865" y="0"/>
                </a:moveTo>
                <a:lnTo>
                  <a:pt x="0" y="0"/>
                </a:lnTo>
                <a:lnTo>
                  <a:pt x="0" y="5759402"/>
                </a:lnTo>
                <a:lnTo>
                  <a:pt x="9440865" y="5759402"/>
                </a:lnTo>
                <a:lnTo>
                  <a:pt x="9440865" y="0"/>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rot="-1102099">
            <a:off x="15963438" y="7433009"/>
            <a:ext cx="1829143" cy="2632859"/>
          </a:xfrm>
          <a:custGeom>
            <a:avLst/>
            <a:gdLst/>
            <a:ahLst/>
            <a:cxnLst/>
            <a:rect l="l" t="t" r="r" b="b"/>
            <a:pathLst>
              <a:path w="1829143" h="2632859">
                <a:moveTo>
                  <a:pt x="0" y="0"/>
                </a:moveTo>
                <a:lnTo>
                  <a:pt x="1829143" y="0"/>
                </a:lnTo>
                <a:lnTo>
                  <a:pt x="1829143" y="2632859"/>
                </a:lnTo>
                <a:lnTo>
                  <a:pt x="0" y="2632859"/>
                </a:lnTo>
                <a:lnTo>
                  <a:pt x="0" y="0"/>
                </a:lnTo>
                <a:close/>
              </a:path>
            </a:pathLst>
          </a:custGeom>
          <a:blipFill>
            <a:blip r:embed="rId4"/>
            <a:stretch>
              <a:fillRect b="-25177"/>
            </a:stretch>
          </a:blipFill>
        </p:spPr>
        <p:txBody>
          <a:bodyPr/>
          <a:lstStyle/>
          <a:p>
            <a:endParaRPr lang="en-GB"/>
          </a:p>
        </p:txBody>
      </p:sp>
      <p:sp>
        <p:nvSpPr>
          <p:cNvPr id="5" name="Freeform 5"/>
          <p:cNvSpPr/>
          <p:nvPr/>
        </p:nvSpPr>
        <p:spPr>
          <a:xfrm>
            <a:off x="-1005" y="-100608"/>
            <a:ext cx="1853155" cy="2771073"/>
          </a:xfrm>
          <a:custGeom>
            <a:avLst/>
            <a:gdLst/>
            <a:ahLst/>
            <a:cxnLst/>
            <a:rect l="l" t="t" r="r" b="b"/>
            <a:pathLst>
              <a:path w="1853155" h="2771073">
                <a:moveTo>
                  <a:pt x="0" y="0"/>
                </a:moveTo>
                <a:lnTo>
                  <a:pt x="1853155" y="0"/>
                </a:lnTo>
                <a:lnTo>
                  <a:pt x="1853155" y="2771073"/>
                </a:lnTo>
                <a:lnTo>
                  <a:pt x="0" y="2771073"/>
                </a:lnTo>
                <a:lnTo>
                  <a:pt x="0" y="0"/>
                </a:lnTo>
                <a:close/>
              </a:path>
            </a:pathLst>
          </a:custGeom>
          <a:blipFill>
            <a:blip r:embed="rId5"/>
            <a:stretch>
              <a:fillRect/>
            </a:stretch>
          </a:blipFill>
        </p:spPr>
        <p:txBody>
          <a:bodyPr/>
          <a:lstStyle/>
          <a:p>
            <a:endParaRPr lang="en-GB"/>
          </a:p>
        </p:txBody>
      </p:sp>
      <p:grpSp>
        <p:nvGrpSpPr>
          <p:cNvPr id="6" name="Group 6"/>
          <p:cNvGrpSpPr/>
          <p:nvPr/>
        </p:nvGrpSpPr>
        <p:grpSpPr>
          <a:xfrm>
            <a:off x="-353598" y="7876002"/>
            <a:ext cx="1382298" cy="1382298"/>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841144" y="9395632"/>
            <a:ext cx="445684" cy="44568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277392" y="7978167"/>
            <a:ext cx="754162" cy="754162"/>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5" name="Freeform 15"/>
          <p:cNvSpPr/>
          <p:nvPr/>
        </p:nvSpPr>
        <p:spPr>
          <a:xfrm>
            <a:off x="2667779" y="6322546"/>
            <a:ext cx="7474591" cy="3111299"/>
          </a:xfrm>
          <a:custGeom>
            <a:avLst/>
            <a:gdLst/>
            <a:ahLst/>
            <a:cxnLst/>
            <a:rect l="l" t="t" r="r" b="b"/>
            <a:pathLst>
              <a:path w="7474591" h="3111299">
                <a:moveTo>
                  <a:pt x="0" y="0"/>
                </a:moveTo>
                <a:lnTo>
                  <a:pt x="7474591" y="0"/>
                </a:lnTo>
                <a:lnTo>
                  <a:pt x="7474591" y="3111298"/>
                </a:lnTo>
                <a:lnTo>
                  <a:pt x="0" y="3111298"/>
                </a:lnTo>
                <a:lnTo>
                  <a:pt x="0" y="0"/>
                </a:lnTo>
                <a:close/>
              </a:path>
            </a:pathLst>
          </a:custGeom>
          <a:blipFill>
            <a:blip r:embed="rId6"/>
            <a:stretch>
              <a:fillRect/>
            </a:stretch>
          </a:blipFill>
        </p:spPr>
        <p:txBody>
          <a:bodyPr/>
          <a:lstStyle/>
          <a:p>
            <a:endParaRPr lang="en-GB"/>
          </a:p>
        </p:txBody>
      </p:sp>
      <p:sp>
        <p:nvSpPr>
          <p:cNvPr id="16" name="Freeform 16"/>
          <p:cNvSpPr/>
          <p:nvPr/>
        </p:nvSpPr>
        <p:spPr>
          <a:xfrm>
            <a:off x="10830679" y="2927526"/>
            <a:ext cx="6952074" cy="4431947"/>
          </a:xfrm>
          <a:custGeom>
            <a:avLst/>
            <a:gdLst/>
            <a:ahLst/>
            <a:cxnLst/>
            <a:rect l="l" t="t" r="r" b="b"/>
            <a:pathLst>
              <a:path w="6952074" h="4431947">
                <a:moveTo>
                  <a:pt x="0" y="0"/>
                </a:moveTo>
                <a:lnTo>
                  <a:pt x="6952073" y="0"/>
                </a:lnTo>
                <a:lnTo>
                  <a:pt x="6952073" y="4431948"/>
                </a:lnTo>
                <a:lnTo>
                  <a:pt x="0" y="4431948"/>
                </a:lnTo>
                <a:lnTo>
                  <a:pt x="0" y="0"/>
                </a:lnTo>
                <a:close/>
              </a:path>
            </a:pathLst>
          </a:custGeom>
          <a:blipFill>
            <a:blip r:embed="rId7"/>
            <a:stretch>
              <a:fillRect/>
            </a:stretch>
          </a:blipFill>
        </p:spPr>
        <p:txBody>
          <a:bodyPr/>
          <a:lstStyle/>
          <a:p>
            <a:endParaRPr lang="en-GB"/>
          </a:p>
        </p:txBody>
      </p:sp>
      <p:sp>
        <p:nvSpPr>
          <p:cNvPr id="17" name="TextBox 17"/>
          <p:cNvSpPr txBox="1"/>
          <p:nvPr/>
        </p:nvSpPr>
        <p:spPr>
          <a:xfrm>
            <a:off x="2873857" y="565440"/>
            <a:ext cx="12540286" cy="2105025"/>
          </a:xfrm>
          <a:prstGeom prst="rect">
            <a:avLst/>
          </a:prstGeom>
        </p:spPr>
        <p:txBody>
          <a:bodyPr lIns="0" tIns="0" rIns="0" bIns="0" rtlCol="0" anchor="t">
            <a:spAutoFit/>
          </a:bodyPr>
          <a:lstStyle/>
          <a:p>
            <a:pPr algn="ctr">
              <a:lnSpc>
                <a:spcPts val="8399"/>
              </a:lnSpc>
            </a:pPr>
            <a:r>
              <a:rPr lang="en-US" sz="6999" b="1">
                <a:solidFill>
                  <a:srgbClr val="278F09"/>
                </a:solidFill>
                <a:latin typeface="Mali Bold"/>
                <a:ea typeface="Mali Bold"/>
                <a:cs typeface="Mali Bold"/>
                <a:sym typeface="Mali Bold"/>
              </a:rPr>
              <a:t>PESTEL Factor: Technological</a:t>
            </a:r>
          </a:p>
        </p:txBody>
      </p:sp>
      <p:sp>
        <p:nvSpPr>
          <p:cNvPr id="18" name="TextBox 18"/>
          <p:cNvSpPr txBox="1"/>
          <p:nvPr/>
        </p:nvSpPr>
        <p:spPr>
          <a:xfrm>
            <a:off x="2258757" y="3122231"/>
            <a:ext cx="8571922" cy="2746073"/>
          </a:xfrm>
          <a:prstGeom prst="rect">
            <a:avLst/>
          </a:prstGeom>
        </p:spPr>
        <p:txBody>
          <a:bodyPr lIns="0" tIns="0" rIns="0" bIns="0" rtlCol="0" anchor="t">
            <a:spAutoFit/>
          </a:bodyPr>
          <a:lstStyle/>
          <a:p>
            <a:pPr marL="345439" lvl="1" indent="-172720" algn="l">
              <a:lnSpc>
                <a:spcPts val="2399"/>
              </a:lnSpc>
              <a:buFont typeface="Arial"/>
              <a:buChar char="•"/>
            </a:pPr>
            <a:r>
              <a:rPr lang="en-US" dirty="0">
                <a:solidFill>
                  <a:srgbClr val="000000"/>
                </a:solidFill>
                <a:latin typeface="Public Sans Medium"/>
                <a:ea typeface="Public Sans Medium"/>
                <a:cs typeface="Public Sans Medium"/>
                <a:sym typeface="Public Sans Medium"/>
              </a:rPr>
              <a:t>Technology plays an important role in helping small businesses reach customers and promote their products effectively.</a:t>
            </a:r>
          </a:p>
          <a:p>
            <a:pPr marL="345439" lvl="1" indent="-172720" algn="l">
              <a:lnSpc>
                <a:spcPts val="2399"/>
              </a:lnSpc>
              <a:buFont typeface="Arial"/>
              <a:buChar char="•"/>
            </a:pPr>
            <a:r>
              <a:rPr lang="en-US" dirty="0">
                <a:solidFill>
                  <a:srgbClr val="000000"/>
                </a:solidFill>
                <a:latin typeface="Public Sans Medium"/>
                <a:ea typeface="Public Sans Medium"/>
                <a:cs typeface="Public Sans Medium"/>
                <a:sym typeface="Public Sans Medium"/>
              </a:rPr>
              <a:t>Strong Fuel will </a:t>
            </a:r>
            <a:r>
              <a:rPr lang="en-US" dirty="0" err="1">
                <a:solidFill>
                  <a:srgbClr val="000000"/>
                </a:solidFill>
                <a:latin typeface="Public Sans Medium"/>
                <a:ea typeface="Public Sans Medium"/>
                <a:cs typeface="Public Sans Medium"/>
                <a:sym typeface="Public Sans Medium"/>
              </a:rPr>
              <a:t>Utilise</a:t>
            </a:r>
            <a:r>
              <a:rPr lang="en-US" dirty="0">
                <a:solidFill>
                  <a:srgbClr val="000000"/>
                </a:solidFill>
                <a:latin typeface="Public Sans Medium"/>
                <a:ea typeface="Public Sans Medium"/>
                <a:cs typeface="Public Sans Medium"/>
                <a:sym typeface="Public Sans Medium"/>
              </a:rPr>
              <a:t> social media platforms such as Instagram to promote its meals and communicate with potential customers.</a:t>
            </a:r>
          </a:p>
          <a:p>
            <a:pPr marL="345439" lvl="1" indent="-172720" algn="l">
              <a:lnSpc>
                <a:spcPts val="2399"/>
              </a:lnSpc>
              <a:buFont typeface="Arial"/>
              <a:buChar char="•"/>
            </a:pPr>
            <a:r>
              <a:rPr lang="en-US" dirty="0">
                <a:solidFill>
                  <a:srgbClr val="000000"/>
                </a:solidFill>
                <a:latin typeface="Public Sans Medium"/>
                <a:ea typeface="Public Sans Medium"/>
                <a:cs typeface="Public Sans Medium"/>
                <a:sym typeface="Public Sans Medium"/>
              </a:rPr>
              <a:t>Online delivery platforms such as Deliveroo and Uber Eats will allow the business to reach a wider customer base beyond walk-in customers (Lord et al., 2022).</a:t>
            </a:r>
          </a:p>
          <a:p>
            <a:pPr marL="345439" lvl="1" indent="-172720" algn="l">
              <a:lnSpc>
                <a:spcPts val="2399"/>
              </a:lnSpc>
              <a:buFont typeface="Arial"/>
              <a:buChar char="•"/>
            </a:pPr>
            <a:r>
              <a:rPr lang="en-US" dirty="0">
                <a:solidFill>
                  <a:srgbClr val="000000"/>
                </a:solidFill>
                <a:latin typeface="Public Sans Medium"/>
                <a:ea typeface="Public Sans Medium"/>
                <a:cs typeface="Public Sans Medium"/>
                <a:sym typeface="Public Sans Medium"/>
              </a:rPr>
              <a:t>Digital marketing enables the business to target specific customer groups, particularly younger consumers who frequently use social media platforms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7FFD9"/>
        </a:solidFill>
        <a:effectLst/>
      </p:bgPr>
    </p:bg>
    <p:spTree>
      <p:nvGrpSpPr>
        <p:cNvPr id="1" name=""/>
        <p:cNvGrpSpPr/>
        <p:nvPr/>
      </p:nvGrpSpPr>
      <p:grpSpPr>
        <a:xfrm>
          <a:off x="0" y="0"/>
          <a:ext cx="0" cy="0"/>
          <a:chOff x="0" y="0"/>
          <a:chExt cx="0" cy="0"/>
        </a:xfrm>
      </p:grpSpPr>
      <p:sp>
        <p:nvSpPr>
          <p:cNvPr id="2" name="TextBox 2"/>
          <p:cNvSpPr txBox="1"/>
          <p:nvPr/>
        </p:nvSpPr>
        <p:spPr>
          <a:xfrm>
            <a:off x="3342092" y="869678"/>
            <a:ext cx="11603815" cy="2105025"/>
          </a:xfrm>
          <a:prstGeom prst="rect">
            <a:avLst/>
          </a:prstGeom>
        </p:spPr>
        <p:txBody>
          <a:bodyPr lIns="0" tIns="0" rIns="0" bIns="0" rtlCol="0" anchor="t">
            <a:spAutoFit/>
          </a:bodyPr>
          <a:lstStyle/>
          <a:p>
            <a:pPr algn="ctr">
              <a:lnSpc>
                <a:spcPts val="8399"/>
              </a:lnSpc>
            </a:pPr>
            <a:r>
              <a:rPr lang="en-US" sz="6999" b="1">
                <a:solidFill>
                  <a:srgbClr val="278F09"/>
                </a:solidFill>
                <a:latin typeface="Mali Bold"/>
                <a:ea typeface="Mali Bold"/>
                <a:cs typeface="Mali Bold"/>
                <a:sym typeface="Mali Bold"/>
              </a:rPr>
              <a:t>PESTEL Factor: Environmental</a:t>
            </a:r>
          </a:p>
        </p:txBody>
      </p:sp>
      <p:sp>
        <p:nvSpPr>
          <p:cNvPr id="3" name="Freeform 3"/>
          <p:cNvSpPr/>
          <p:nvPr/>
        </p:nvSpPr>
        <p:spPr>
          <a:xfrm flipH="1" flipV="1">
            <a:off x="8453787" y="3498898"/>
            <a:ext cx="9440865" cy="5759402"/>
          </a:xfrm>
          <a:custGeom>
            <a:avLst/>
            <a:gdLst/>
            <a:ahLst/>
            <a:cxnLst/>
            <a:rect l="l" t="t" r="r" b="b"/>
            <a:pathLst>
              <a:path w="9440865" h="5759402">
                <a:moveTo>
                  <a:pt x="9440865" y="5759402"/>
                </a:moveTo>
                <a:lnTo>
                  <a:pt x="0" y="5759402"/>
                </a:lnTo>
                <a:lnTo>
                  <a:pt x="0" y="0"/>
                </a:lnTo>
                <a:lnTo>
                  <a:pt x="9440865" y="0"/>
                </a:lnTo>
                <a:lnTo>
                  <a:pt x="9440865" y="5759402"/>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flipV="1">
            <a:off x="0" y="3694754"/>
            <a:ext cx="9440865" cy="5759402"/>
          </a:xfrm>
          <a:custGeom>
            <a:avLst/>
            <a:gdLst/>
            <a:ahLst/>
            <a:cxnLst/>
            <a:rect l="l" t="t" r="r" b="b"/>
            <a:pathLst>
              <a:path w="9440865" h="5759402">
                <a:moveTo>
                  <a:pt x="0" y="5759402"/>
                </a:moveTo>
                <a:lnTo>
                  <a:pt x="9440865" y="5759402"/>
                </a:lnTo>
                <a:lnTo>
                  <a:pt x="9440865" y="0"/>
                </a:lnTo>
                <a:lnTo>
                  <a:pt x="0" y="0"/>
                </a:lnTo>
                <a:lnTo>
                  <a:pt x="0" y="5759402"/>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rot="9223400" flipH="1">
            <a:off x="15102772" y="394641"/>
            <a:ext cx="2930759" cy="2949191"/>
          </a:xfrm>
          <a:custGeom>
            <a:avLst/>
            <a:gdLst/>
            <a:ahLst/>
            <a:cxnLst/>
            <a:rect l="l" t="t" r="r" b="b"/>
            <a:pathLst>
              <a:path w="2930759" h="2949191">
                <a:moveTo>
                  <a:pt x="2930758" y="0"/>
                </a:moveTo>
                <a:lnTo>
                  <a:pt x="0" y="0"/>
                </a:lnTo>
                <a:lnTo>
                  <a:pt x="0" y="2949191"/>
                </a:lnTo>
                <a:lnTo>
                  <a:pt x="2930758" y="2949191"/>
                </a:lnTo>
                <a:lnTo>
                  <a:pt x="2930758" y="0"/>
                </a:lnTo>
                <a:close/>
              </a:path>
            </a:pathLst>
          </a:custGeom>
          <a:blipFill>
            <a:blip r:embed="rId4"/>
            <a:stretch>
              <a:fillRect/>
            </a:stretch>
          </a:blipFill>
        </p:spPr>
        <p:txBody>
          <a:bodyPr/>
          <a:lstStyle/>
          <a:p>
            <a:endParaRPr lang="en-GB"/>
          </a:p>
        </p:txBody>
      </p:sp>
      <p:sp>
        <p:nvSpPr>
          <p:cNvPr id="6" name="Freeform 6"/>
          <p:cNvSpPr/>
          <p:nvPr/>
        </p:nvSpPr>
        <p:spPr>
          <a:xfrm>
            <a:off x="0" y="71001"/>
            <a:ext cx="2054566" cy="3072249"/>
          </a:xfrm>
          <a:custGeom>
            <a:avLst/>
            <a:gdLst/>
            <a:ahLst/>
            <a:cxnLst/>
            <a:rect l="l" t="t" r="r" b="b"/>
            <a:pathLst>
              <a:path w="2054566" h="3072249">
                <a:moveTo>
                  <a:pt x="0" y="0"/>
                </a:moveTo>
                <a:lnTo>
                  <a:pt x="2054566" y="0"/>
                </a:lnTo>
                <a:lnTo>
                  <a:pt x="2054566" y="3072249"/>
                </a:lnTo>
                <a:lnTo>
                  <a:pt x="0" y="3072249"/>
                </a:lnTo>
                <a:lnTo>
                  <a:pt x="0" y="0"/>
                </a:lnTo>
                <a:close/>
              </a:path>
            </a:pathLst>
          </a:custGeom>
          <a:blipFill>
            <a:blip r:embed="rId5"/>
            <a:stretch>
              <a:fillRect/>
            </a:stretch>
          </a:blipFill>
        </p:spPr>
        <p:txBody>
          <a:bodyPr/>
          <a:lstStyle/>
          <a:p>
            <a:endParaRPr lang="en-GB"/>
          </a:p>
        </p:txBody>
      </p:sp>
      <p:sp>
        <p:nvSpPr>
          <p:cNvPr id="7" name="Freeform 7"/>
          <p:cNvSpPr/>
          <p:nvPr/>
        </p:nvSpPr>
        <p:spPr>
          <a:xfrm rot="-6298775">
            <a:off x="15144044" y="-966205"/>
            <a:ext cx="2027258" cy="3652717"/>
          </a:xfrm>
          <a:custGeom>
            <a:avLst/>
            <a:gdLst/>
            <a:ahLst/>
            <a:cxnLst/>
            <a:rect l="l" t="t" r="r" b="b"/>
            <a:pathLst>
              <a:path w="2027258" h="3652717">
                <a:moveTo>
                  <a:pt x="0" y="0"/>
                </a:moveTo>
                <a:lnTo>
                  <a:pt x="2027258" y="0"/>
                </a:lnTo>
                <a:lnTo>
                  <a:pt x="2027258" y="3652716"/>
                </a:lnTo>
                <a:lnTo>
                  <a:pt x="0" y="3652716"/>
                </a:lnTo>
                <a:lnTo>
                  <a:pt x="0" y="0"/>
                </a:lnTo>
                <a:close/>
              </a:path>
            </a:pathLst>
          </a:custGeom>
          <a:blipFill>
            <a:blip r:embed="rId6"/>
            <a:stretch>
              <a:fillRect/>
            </a:stretch>
          </a:blipFill>
        </p:spPr>
        <p:txBody>
          <a:bodyPr/>
          <a:lstStyle/>
          <a:p>
            <a:endParaRPr lang="en-GB"/>
          </a:p>
        </p:txBody>
      </p:sp>
      <p:grpSp>
        <p:nvGrpSpPr>
          <p:cNvPr id="8" name="Group 8"/>
          <p:cNvGrpSpPr/>
          <p:nvPr/>
        </p:nvGrpSpPr>
        <p:grpSpPr>
          <a:xfrm>
            <a:off x="15877002" y="9121585"/>
            <a:ext cx="1382298" cy="1382298"/>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6568151" y="8077817"/>
            <a:ext cx="891368" cy="891368"/>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a:off x="17988958" y="8523501"/>
            <a:ext cx="598084" cy="598084"/>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7"/>
          <p:cNvGrpSpPr/>
          <p:nvPr/>
        </p:nvGrpSpPr>
        <p:grpSpPr>
          <a:xfrm>
            <a:off x="149995" y="7876002"/>
            <a:ext cx="1382298" cy="1382298"/>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9" name="TextBox 19"/>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841144" y="9395632"/>
            <a:ext cx="445684" cy="445684"/>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22" name="TextBox 22"/>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1532293" y="8744504"/>
            <a:ext cx="754162" cy="754162"/>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25" name="TextBox 2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26" name="Group 26"/>
          <p:cNvGrpSpPr/>
          <p:nvPr/>
        </p:nvGrpSpPr>
        <p:grpSpPr>
          <a:xfrm>
            <a:off x="12339288" y="3471269"/>
            <a:ext cx="2606620" cy="2606620"/>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7"/>
              <a:stretch>
                <a:fillRect l="-24931" r="-24931"/>
              </a:stretch>
            </a:blipFill>
            <a:ln w="76200" cap="sq">
              <a:solidFill>
                <a:srgbClr val="278F09"/>
              </a:solidFill>
              <a:prstDash val="solid"/>
              <a:miter/>
            </a:ln>
          </p:spPr>
          <p:txBody>
            <a:bodyPr/>
            <a:lstStyle/>
            <a:p>
              <a:endParaRPr lang="en-GB"/>
            </a:p>
          </p:txBody>
        </p:sp>
      </p:grpSp>
      <p:grpSp>
        <p:nvGrpSpPr>
          <p:cNvPr id="28" name="Group 28"/>
          <p:cNvGrpSpPr/>
          <p:nvPr/>
        </p:nvGrpSpPr>
        <p:grpSpPr>
          <a:xfrm>
            <a:off x="3342092" y="6774507"/>
            <a:ext cx="2606620" cy="2606620"/>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8"/>
              <a:stretch>
                <a:fillRect l="-38757" r="-38757"/>
              </a:stretch>
            </a:blipFill>
            <a:ln w="76200" cap="sq">
              <a:solidFill>
                <a:srgbClr val="278F09"/>
              </a:solidFill>
              <a:prstDash val="solid"/>
              <a:miter/>
            </a:ln>
          </p:spPr>
          <p:txBody>
            <a:bodyPr/>
            <a:lstStyle/>
            <a:p>
              <a:endParaRPr lang="en-GB"/>
            </a:p>
          </p:txBody>
        </p:sp>
      </p:grpSp>
      <p:sp>
        <p:nvSpPr>
          <p:cNvPr id="30" name="TextBox 30"/>
          <p:cNvSpPr txBox="1"/>
          <p:nvPr/>
        </p:nvSpPr>
        <p:spPr>
          <a:xfrm>
            <a:off x="2686823" y="4165022"/>
            <a:ext cx="9039927" cy="1675267"/>
          </a:xfrm>
          <a:prstGeom prst="rect">
            <a:avLst/>
          </a:prstGeom>
        </p:spPr>
        <p:txBody>
          <a:bodyPr lIns="0" tIns="0" rIns="0" bIns="0" rtlCol="0" anchor="t">
            <a:spAutoFit/>
          </a:bodyPr>
          <a:lstStyle/>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Environmental sustainability is becoming an increasingly important consideration for consumers when choosing food businesses.</a:t>
            </a:r>
          </a:p>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Many customers prefer companies that adopt environmentally responsible practices such as reducing plastic waste.</a:t>
            </a:r>
          </a:p>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Strong Fuel addresses this issue by using biodegradable and recyclable packaging materials for all takeaway meals.</a:t>
            </a:r>
          </a:p>
        </p:txBody>
      </p:sp>
      <p:sp>
        <p:nvSpPr>
          <p:cNvPr id="31" name="TextBox 31"/>
          <p:cNvSpPr txBox="1"/>
          <p:nvPr/>
        </p:nvSpPr>
        <p:spPr>
          <a:xfrm>
            <a:off x="6297480" y="7421141"/>
            <a:ext cx="9039927" cy="1102360"/>
          </a:xfrm>
          <a:prstGeom prst="rect">
            <a:avLst/>
          </a:prstGeom>
        </p:spPr>
        <p:txBody>
          <a:bodyPr lIns="0" tIns="0" rIns="0" bIns="0" rtlCol="0" anchor="t">
            <a:spAutoFit/>
          </a:bodyPr>
          <a:lstStyle/>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Sustainable packaging helps reduce environmental impact while also strengthening the brand’s ethical image.</a:t>
            </a:r>
          </a:p>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By integrating sustainability into its operations, FreshFuel aligns with growing consumer demand for environmentally friendly businesses.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7FFD9"/>
        </a:solidFill>
        <a:effectLst/>
      </p:bgPr>
    </p:bg>
    <p:spTree>
      <p:nvGrpSpPr>
        <p:cNvPr id="1" name=""/>
        <p:cNvGrpSpPr/>
        <p:nvPr/>
      </p:nvGrpSpPr>
      <p:grpSpPr>
        <a:xfrm>
          <a:off x="0" y="0"/>
          <a:ext cx="0" cy="0"/>
          <a:chOff x="0" y="0"/>
          <a:chExt cx="0" cy="0"/>
        </a:xfrm>
      </p:grpSpPr>
      <p:sp>
        <p:nvSpPr>
          <p:cNvPr id="2" name="Freeform 2"/>
          <p:cNvSpPr/>
          <p:nvPr/>
        </p:nvSpPr>
        <p:spPr>
          <a:xfrm flipH="1">
            <a:off x="9153525" y="-413735"/>
            <a:ext cx="9440865" cy="5759402"/>
          </a:xfrm>
          <a:custGeom>
            <a:avLst/>
            <a:gdLst/>
            <a:ahLst/>
            <a:cxnLst/>
            <a:rect l="l" t="t" r="r" b="b"/>
            <a:pathLst>
              <a:path w="9440865" h="5759402">
                <a:moveTo>
                  <a:pt x="9440865" y="0"/>
                </a:moveTo>
                <a:lnTo>
                  <a:pt x="0" y="0"/>
                </a:lnTo>
                <a:lnTo>
                  <a:pt x="0" y="5759402"/>
                </a:lnTo>
                <a:lnTo>
                  <a:pt x="9440865" y="5759402"/>
                </a:lnTo>
                <a:lnTo>
                  <a:pt x="9440865" y="0"/>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232935" y="170969"/>
            <a:ext cx="9440865" cy="5759402"/>
          </a:xfrm>
          <a:custGeom>
            <a:avLst/>
            <a:gdLst/>
            <a:ahLst/>
            <a:cxnLst/>
            <a:rect l="l" t="t" r="r" b="b"/>
            <a:pathLst>
              <a:path w="9440865" h="5759402">
                <a:moveTo>
                  <a:pt x="0" y="0"/>
                </a:moveTo>
                <a:lnTo>
                  <a:pt x="9440865" y="0"/>
                </a:lnTo>
                <a:lnTo>
                  <a:pt x="9440865" y="5759402"/>
                </a:lnTo>
                <a:lnTo>
                  <a:pt x="0" y="5759402"/>
                </a:lnTo>
                <a:lnTo>
                  <a:pt x="0" y="0"/>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15877002" y="1083668"/>
            <a:ext cx="1382298" cy="1382298"/>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6" name="TextBox 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16568151" y="-274715"/>
            <a:ext cx="891368" cy="89136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17988958" y="170969"/>
            <a:ext cx="598084" cy="598084"/>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541154" y="470011"/>
            <a:ext cx="1382298" cy="1382298"/>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5" name="TextBox 1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1277392" y="938318"/>
            <a:ext cx="445684" cy="445684"/>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8" name="TextBox 1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9" name="Group 19"/>
          <p:cNvGrpSpPr/>
          <p:nvPr/>
        </p:nvGrpSpPr>
        <p:grpSpPr>
          <a:xfrm>
            <a:off x="1277392" y="-374365"/>
            <a:ext cx="754162" cy="754162"/>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21" name="TextBox 21"/>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22" name="Freeform 22"/>
          <p:cNvSpPr/>
          <p:nvPr/>
        </p:nvSpPr>
        <p:spPr>
          <a:xfrm>
            <a:off x="11119419" y="3050670"/>
            <a:ext cx="5509078" cy="7022349"/>
          </a:xfrm>
          <a:custGeom>
            <a:avLst/>
            <a:gdLst/>
            <a:ahLst/>
            <a:cxnLst/>
            <a:rect l="l" t="t" r="r" b="b"/>
            <a:pathLst>
              <a:path w="5509078" h="7022349">
                <a:moveTo>
                  <a:pt x="0" y="0"/>
                </a:moveTo>
                <a:lnTo>
                  <a:pt x="5509077" y="0"/>
                </a:lnTo>
                <a:lnTo>
                  <a:pt x="5509077" y="7022350"/>
                </a:lnTo>
                <a:lnTo>
                  <a:pt x="0" y="7022350"/>
                </a:lnTo>
                <a:lnTo>
                  <a:pt x="0" y="0"/>
                </a:lnTo>
                <a:close/>
              </a:path>
            </a:pathLst>
          </a:custGeom>
          <a:blipFill>
            <a:blip r:embed="rId4"/>
            <a:stretch>
              <a:fillRect t="-811" b="-16938"/>
            </a:stretch>
          </a:blipFill>
        </p:spPr>
        <p:txBody>
          <a:bodyPr/>
          <a:lstStyle/>
          <a:p>
            <a:endParaRPr lang="en-GB"/>
          </a:p>
        </p:txBody>
      </p:sp>
      <p:sp>
        <p:nvSpPr>
          <p:cNvPr id="23" name="TextBox 23"/>
          <p:cNvSpPr txBox="1"/>
          <p:nvPr/>
        </p:nvSpPr>
        <p:spPr>
          <a:xfrm>
            <a:off x="3342092" y="1622715"/>
            <a:ext cx="11603815" cy="1047750"/>
          </a:xfrm>
          <a:prstGeom prst="rect">
            <a:avLst/>
          </a:prstGeom>
        </p:spPr>
        <p:txBody>
          <a:bodyPr lIns="0" tIns="0" rIns="0" bIns="0" rtlCol="0" anchor="t">
            <a:spAutoFit/>
          </a:bodyPr>
          <a:lstStyle/>
          <a:p>
            <a:pPr algn="ctr">
              <a:lnSpc>
                <a:spcPts val="8399"/>
              </a:lnSpc>
            </a:pPr>
            <a:r>
              <a:rPr lang="en-US" sz="6999" b="1">
                <a:solidFill>
                  <a:srgbClr val="278F09"/>
                </a:solidFill>
                <a:latin typeface="Mali Bold"/>
                <a:ea typeface="Mali Bold"/>
                <a:cs typeface="Mali Bold"/>
                <a:sym typeface="Mali Bold"/>
              </a:rPr>
              <a:t>Marketing Strategies</a:t>
            </a:r>
          </a:p>
        </p:txBody>
      </p:sp>
      <p:sp>
        <p:nvSpPr>
          <p:cNvPr id="24" name="TextBox 24"/>
          <p:cNvSpPr txBox="1"/>
          <p:nvPr/>
        </p:nvSpPr>
        <p:spPr>
          <a:xfrm>
            <a:off x="2031554" y="3404744"/>
            <a:ext cx="6698267" cy="2797882"/>
          </a:xfrm>
          <a:prstGeom prst="rect">
            <a:avLst/>
          </a:prstGeom>
        </p:spPr>
        <p:txBody>
          <a:bodyPr lIns="0" tIns="0" rIns="0" bIns="0" rtlCol="0" anchor="t">
            <a:spAutoFit/>
          </a:bodyPr>
          <a:lstStyle/>
          <a:p>
            <a:pPr algn="l">
              <a:lnSpc>
                <a:spcPts val="2239"/>
              </a:lnSpc>
            </a:pPr>
            <a:r>
              <a:rPr lang="en-US" b="1" dirty="0">
                <a:solidFill>
                  <a:srgbClr val="000000"/>
                </a:solidFill>
                <a:latin typeface="Public Sans Bold"/>
                <a:ea typeface="Public Sans Bold"/>
                <a:cs typeface="Public Sans Bold"/>
                <a:sym typeface="Public Sans Bold"/>
              </a:rPr>
              <a:t>Marketing Strategy 1 – Social Media Marketing (Instagram)</a:t>
            </a:r>
          </a:p>
          <a:p>
            <a:pPr algn="l">
              <a:lnSpc>
                <a:spcPts val="2239"/>
              </a:lnSpc>
            </a:pPr>
            <a:endParaRPr lang="en-US" b="1" dirty="0">
              <a:solidFill>
                <a:srgbClr val="000000"/>
              </a:solidFill>
              <a:latin typeface="Public Sans Bold"/>
              <a:ea typeface="Public Sans Bold"/>
              <a:cs typeface="Public Sans Bold"/>
              <a:sym typeface="Public Sans Bold"/>
            </a:endParaRPr>
          </a:p>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Use Instagram to promote Strong Fuel meals through attractive food photos and short videos.</a:t>
            </a:r>
          </a:p>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Run targeted Instagram ads to reach students and young professionals in Selly Oak.</a:t>
            </a:r>
          </a:p>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Share daily menu updates, promotions, and customer reviews to increase engagement.</a:t>
            </a:r>
          </a:p>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Encourage user-generated content and feedback to build brand awareness.</a:t>
            </a:r>
          </a:p>
        </p:txBody>
      </p:sp>
      <p:sp>
        <p:nvSpPr>
          <p:cNvPr id="25" name="TextBox 25"/>
          <p:cNvSpPr txBox="1"/>
          <p:nvPr/>
        </p:nvSpPr>
        <p:spPr>
          <a:xfrm>
            <a:off x="2031554" y="6727205"/>
            <a:ext cx="6698267" cy="3085909"/>
          </a:xfrm>
          <a:prstGeom prst="rect">
            <a:avLst/>
          </a:prstGeom>
        </p:spPr>
        <p:txBody>
          <a:bodyPr lIns="0" tIns="0" rIns="0" bIns="0" rtlCol="0" anchor="t">
            <a:spAutoFit/>
          </a:bodyPr>
          <a:lstStyle/>
          <a:p>
            <a:pPr algn="l">
              <a:lnSpc>
                <a:spcPts val="2239"/>
              </a:lnSpc>
            </a:pPr>
            <a:r>
              <a:rPr lang="en-US" b="1" dirty="0">
                <a:solidFill>
                  <a:srgbClr val="000000"/>
                </a:solidFill>
                <a:latin typeface="Public Sans Bold"/>
                <a:ea typeface="Public Sans Bold"/>
                <a:cs typeface="Public Sans Bold"/>
                <a:sym typeface="Public Sans Bold"/>
              </a:rPr>
              <a:t>Marketing Strategy 2 – Local Marketing &amp; Student Promotions</a:t>
            </a:r>
          </a:p>
          <a:p>
            <a:pPr algn="l">
              <a:lnSpc>
                <a:spcPts val="2239"/>
              </a:lnSpc>
            </a:pPr>
            <a:endParaRPr lang="en-US" b="1" dirty="0">
              <a:solidFill>
                <a:srgbClr val="000000"/>
              </a:solidFill>
              <a:latin typeface="Public Sans Bold"/>
              <a:ea typeface="Public Sans Bold"/>
              <a:cs typeface="Public Sans Bold"/>
              <a:sym typeface="Public Sans Bold"/>
            </a:endParaRPr>
          </a:p>
          <a:p>
            <a:pPr marL="345439" lvl="1" indent="-172720" algn="l">
              <a:lnSpc>
                <a:spcPts val="2239"/>
              </a:lnSpc>
              <a:buFont typeface="Arial"/>
              <a:buChar char="•"/>
            </a:pPr>
            <a:r>
              <a:rPr lang="en-US" dirty="0">
                <a:solidFill>
                  <a:srgbClr val="000000"/>
                </a:solidFill>
                <a:latin typeface="Public Sans"/>
                <a:ea typeface="Public Sans"/>
                <a:cs typeface="Public Sans"/>
                <a:sym typeface="Public Sans"/>
              </a:rPr>
              <a:t>Distribute flyers and posters in universities, gyms, and coworking spaces.</a:t>
            </a:r>
          </a:p>
          <a:p>
            <a:pPr marL="345439" lvl="1" indent="-172720" algn="l">
              <a:lnSpc>
                <a:spcPts val="2239"/>
              </a:lnSpc>
              <a:buFont typeface="Arial"/>
              <a:buChar char="•"/>
            </a:pPr>
            <a:r>
              <a:rPr lang="en-US" dirty="0">
                <a:solidFill>
                  <a:srgbClr val="000000"/>
                </a:solidFill>
                <a:latin typeface="Public Sans"/>
                <a:ea typeface="Public Sans"/>
                <a:cs typeface="Public Sans"/>
                <a:sym typeface="Public Sans"/>
              </a:rPr>
              <a:t>Offer student discounts and meal deals to attract first-time customers.</a:t>
            </a:r>
          </a:p>
          <a:p>
            <a:pPr marL="345439" lvl="1" indent="-172720" algn="l">
              <a:lnSpc>
                <a:spcPts val="2239"/>
              </a:lnSpc>
              <a:buFont typeface="Arial"/>
              <a:buChar char="•"/>
            </a:pPr>
            <a:r>
              <a:rPr lang="en-US" dirty="0">
                <a:solidFill>
                  <a:srgbClr val="000000"/>
                </a:solidFill>
                <a:latin typeface="Public Sans"/>
                <a:ea typeface="Public Sans"/>
                <a:cs typeface="Public Sans"/>
                <a:sym typeface="Public Sans"/>
              </a:rPr>
              <a:t>Partner with local gyms and university societies to promote healthy eating.</a:t>
            </a:r>
          </a:p>
          <a:p>
            <a:pPr marL="345439" lvl="1" indent="-172720" algn="l">
              <a:lnSpc>
                <a:spcPts val="2239"/>
              </a:lnSpc>
              <a:buFont typeface="Arial"/>
              <a:buChar char="•"/>
            </a:pPr>
            <a:r>
              <a:rPr lang="en-US" dirty="0">
                <a:solidFill>
                  <a:srgbClr val="000000"/>
                </a:solidFill>
                <a:latin typeface="Public Sans"/>
                <a:ea typeface="Public Sans"/>
                <a:cs typeface="Public Sans"/>
                <a:sym typeface="Public Sans"/>
              </a:rPr>
              <a:t>Provide meal bundle offers and referral promotions to encourage repeat purchases.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7FFD9"/>
        </a:solidFill>
        <a:effectLst/>
      </p:bgPr>
    </p:bg>
    <p:spTree>
      <p:nvGrpSpPr>
        <p:cNvPr id="1" name=""/>
        <p:cNvGrpSpPr/>
        <p:nvPr/>
      </p:nvGrpSpPr>
      <p:grpSpPr>
        <a:xfrm>
          <a:off x="0" y="0"/>
          <a:ext cx="0" cy="0"/>
          <a:chOff x="0" y="0"/>
          <a:chExt cx="0" cy="0"/>
        </a:xfrm>
      </p:grpSpPr>
      <p:sp>
        <p:nvSpPr>
          <p:cNvPr id="2" name="Freeform 2"/>
          <p:cNvSpPr/>
          <p:nvPr/>
        </p:nvSpPr>
        <p:spPr>
          <a:xfrm rot="9223400" flipH="1">
            <a:off x="15621847" y="217989"/>
            <a:ext cx="2772962" cy="2790402"/>
          </a:xfrm>
          <a:custGeom>
            <a:avLst/>
            <a:gdLst/>
            <a:ahLst/>
            <a:cxnLst/>
            <a:rect l="l" t="t" r="r" b="b"/>
            <a:pathLst>
              <a:path w="2772962" h="2790402">
                <a:moveTo>
                  <a:pt x="2772963" y="0"/>
                </a:moveTo>
                <a:lnTo>
                  <a:pt x="0" y="0"/>
                </a:lnTo>
                <a:lnTo>
                  <a:pt x="0" y="2790402"/>
                </a:lnTo>
                <a:lnTo>
                  <a:pt x="2772963" y="2790402"/>
                </a:lnTo>
                <a:lnTo>
                  <a:pt x="2772963" y="0"/>
                </a:lnTo>
                <a:close/>
              </a:path>
            </a:pathLst>
          </a:custGeom>
          <a:blipFill>
            <a:blip r:embed="rId3"/>
            <a:stretch>
              <a:fillRect/>
            </a:stretch>
          </a:blipFill>
        </p:spPr>
        <p:txBody>
          <a:bodyPr/>
          <a:lstStyle/>
          <a:p>
            <a:endParaRPr lang="en-GB"/>
          </a:p>
        </p:txBody>
      </p:sp>
      <p:sp>
        <p:nvSpPr>
          <p:cNvPr id="3" name="Freeform 3"/>
          <p:cNvSpPr/>
          <p:nvPr/>
        </p:nvSpPr>
        <p:spPr>
          <a:xfrm flipH="1" flipV="1">
            <a:off x="8849612" y="3784138"/>
            <a:ext cx="9440865" cy="5759402"/>
          </a:xfrm>
          <a:custGeom>
            <a:avLst/>
            <a:gdLst/>
            <a:ahLst/>
            <a:cxnLst/>
            <a:rect l="l" t="t" r="r" b="b"/>
            <a:pathLst>
              <a:path w="9440865" h="5759402">
                <a:moveTo>
                  <a:pt x="9440865" y="5759402"/>
                </a:moveTo>
                <a:lnTo>
                  <a:pt x="0" y="5759402"/>
                </a:lnTo>
                <a:lnTo>
                  <a:pt x="0" y="0"/>
                </a:lnTo>
                <a:lnTo>
                  <a:pt x="9440865" y="0"/>
                </a:lnTo>
                <a:lnTo>
                  <a:pt x="9440865" y="5759402"/>
                </a:lnTo>
                <a:close/>
              </a:path>
            </a:pathLst>
          </a:custGeom>
          <a:blipFill>
            <a:blip>
              <a:alphaModFix amt="40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1651304">
            <a:off x="16497986" y="7552632"/>
            <a:ext cx="1318289" cy="2375296"/>
          </a:xfrm>
          <a:custGeom>
            <a:avLst/>
            <a:gdLst/>
            <a:ahLst/>
            <a:cxnLst/>
            <a:rect l="l" t="t" r="r" b="b"/>
            <a:pathLst>
              <a:path w="1318289" h="2375296">
                <a:moveTo>
                  <a:pt x="0" y="0"/>
                </a:moveTo>
                <a:lnTo>
                  <a:pt x="1318289" y="0"/>
                </a:lnTo>
                <a:lnTo>
                  <a:pt x="1318289" y="2375296"/>
                </a:lnTo>
                <a:lnTo>
                  <a:pt x="0" y="2375296"/>
                </a:lnTo>
                <a:lnTo>
                  <a:pt x="0" y="0"/>
                </a:lnTo>
                <a:close/>
              </a:path>
            </a:pathLst>
          </a:custGeom>
          <a:blipFill>
            <a:blip r:embed="rId5"/>
            <a:stretch>
              <a:fillRect/>
            </a:stretch>
          </a:blipFill>
        </p:spPr>
        <p:txBody>
          <a:bodyPr/>
          <a:lstStyle/>
          <a:p>
            <a:endParaRPr lang="en-GB"/>
          </a:p>
        </p:txBody>
      </p:sp>
      <p:sp>
        <p:nvSpPr>
          <p:cNvPr id="5" name="Freeform 5"/>
          <p:cNvSpPr/>
          <p:nvPr/>
        </p:nvSpPr>
        <p:spPr>
          <a:xfrm>
            <a:off x="102697" y="71042"/>
            <a:ext cx="9440865" cy="5759402"/>
          </a:xfrm>
          <a:custGeom>
            <a:avLst/>
            <a:gdLst/>
            <a:ahLst/>
            <a:cxnLst/>
            <a:rect l="l" t="t" r="r" b="b"/>
            <a:pathLst>
              <a:path w="9440865" h="5759402">
                <a:moveTo>
                  <a:pt x="0" y="0"/>
                </a:moveTo>
                <a:lnTo>
                  <a:pt x="9440865" y="0"/>
                </a:lnTo>
                <a:lnTo>
                  <a:pt x="9440865" y="5759402"/>
                </a:lnTo>
                <a:lnTo>
                  <a:pt x="0" y="5759402"/>
                </a:lnTo>
                <a:lnTo>
                  <a:pt x="0" y="0"/>
                </a:lnTo>
                <a:close/>
              </a:path>
            </a:pathLst>
          </a:custGeom>
          <a:blipFill>
            <a:blip>
              <a:alphaModFix amt="40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345680" y="0"/>
            <a:ext cx="1674992" cy="2504660"/>
          </a:xfrm>
          <a:custGeom>
            <a:avLst/>
            <a:gdLst/>
            <a:ahLst/>
            <a:cxnLst/>
            <a:rect l="l" t="t" r="r" b="b"/>
            <a:pathLst>
              <a:path w="1674992" h="2504660">
                <a:moveTo>
                  <a:pt x="0" y="0"/>
                </a:moveTo>
                <a:lnTo>
                  <a:pt x="1674991" y="0"/>
                </a:lnTo>
                <a:lnTo>
                  <a:pt x="1674991" y="2504660"/>
                </a:lnTo>
                <a:lnTo>
                  <a:pt x="0" y="2504660"/>
                </a:lnTo>
                <a:lnTo>
                  <a:pt x="0" y="0"/>
                </a:lnTo>
                <a:close/>
              </a:path>
            </a:pathLst>
          </a:custGeom>
          <a:blipFill>
            <a:blip r:embed="rId6"/>
            <a:stretch>
              <a:fillRect/>
            </a:stretch>
          </a:blipFill>
        </p:spPr>
        <p:txBody>
          <a:bodyPr/>
          <a:lstStyle/>
          <a:p>
            <a:endParaRPr lang="en-GB"/>
          </a:p>
        </p:txBody>
      </p:sp>
      <p:grpSp>
        <p:nvGrpSpPr>
          <p:cNvPr id="7" name="Group 7"/>
          <p:cNvGrpSpPr/>
          <p:nvPr/>
        </p:nvGrpSpPr>
        <p:grpSpPr>
          <a:xfrm>
            <a:off x="102697" y="4135867"/>
            <a:ext cx="1080478" cy="108047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406344" y="5657862"/>
            <a:ext cx="719682" cy="719682"/>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3" name="Freeform 13"/>
          <p:cNvSpPr/>
          <p:nvPr/>
        </p:nvSpPr>
        <p:spPr>
          <a:xfrm rot="-6298775">
            <a:off x="15825485" y="-342201"/>
            <a:ext cx="1760832" cy="3172671"/>
          </a:xfrm>
          <a:custGeom>
            <a:avLst/>
            <a:gdLst/>
            <a:ahLst/>
            <a:cxnLst/>
            <a:rect l="l" t="t" r="r" b="b"/>
            <a:pathLst>
              <a:path w="1760832" h="3172671">
                <a:moveTo>
                  <a:pt x="0" y="0"/>
                </a:moveTo>
                <a:lnTo>
                  <a:pt x="1760833" y="0"/>
                </a:lnTo>
                <a:lnTo>
                  <a:pt x="1760833" y="3172671"/>
                </a:lnTo>
                <a:lnTo>
                  <a:pt x="0" y="3172671"/>
                </a:lnTo>
                <a:lnTo>
                  <a:pt x="0" y="0"/>
                </a:lnTo>
                <a:close/>
              </a:path>
            </a:pathLst>
          </a:custGeom>
          <a:blipFill>
            <a:blip r:embed="rId5"/>
            <a:stretch>
              <a:fillRect/>
            </a:stretch>
          </a:blipFill>
        </p:spPr>
        <p:txBody>
          <a:bodyPr/>
          <a:lstStyle/>
          <a:p>
            <a:endParaRPr lang="en-GB"/>
          </a:p>
        </p:txBody>
      </p:sp>
      <p:sp>
        <p:nvSpPr>
          <p:cNvPr id="14" name="Freeform 14"/>
          <p:cNvSpPr/>
          <p:nvPr/>
        </p:nvSpPr>
        <p:spPr>
          <a:xfrm>
            <a:off x="-104833" y="8220751"/>
            <a:ext cx="2427015" cy="2075098"/>
          </a:xfrm>
          <a:custGeom>
            <a:avLst/>
            <a:gdLst/>
            <a:ahLst/>
            <a:cxnLst/>
            <a:rect l="l" t="t" r="r" b="b"/>
            <a:pathLst>
              <a:path w="2427015" h="2075098">
                <a:moveTo>
                  <a:pt x="0" y="0"/>
                </a:moveTo>
                <a:lnTo>
                  <a:pt x="2427015" y="0"/>
                </a:lnTo>
                <a:lnTo>
                  <a:pt x="2427015" y="2075098"/>
                </a:lnTo>
                <a:lnTo>
                  <a:pt x="0" y="2075098"/>
                </a:lnTo>
                <a:lnTo>
                  <a:pt x="0" y="0"/>
                </a:lnTo>
                <a:close/>
              </a:path>
            </a:pathLst>
          </a:custGeom>
          <a:blipFill>
            <a:blip r:embed="rId7"/>
            <a:stretch>
              <a:fillRect/>
            </a:stretch>
          </a:blipFill>
        </p:spPr>
        <p:txBody>
          <a:bodyPr/>
          <a:lstStyle/>
          <a:p>
            <a:endParaRPr lang="en-GB"/>
          </a:p>
        </p:txBody>
      </p:sp>
      <p:grpSp>
        <p:nvGrpSpPr>
          <p:cNvPr id="15" name="Group 15"/>
          <p:cNvGrpSpPr/>
          <p:nvPr/>
        </p:nvGrpSpPr>
        <p:grpSpPr>
          <a:xfrm>
            <a:off x="642936" y="5657862"/>
            <a:ext cx="465738" cy="465738"/>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17517370" y="6123600"/>
            <a:ext cx="1080478" cy="1080478"/>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20" name="TextBox 2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21" name="Group 21"/>
          <p:cNvGrpSpPr/>
          <p:nvPr/>
        </p:nvGrpSpPr>
        <p:grpSpPr>
          <a:xfrm>
            <a:off x="17008328" y="7645595"/>
            <a:ext cx="719682" cy="719682"/>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24" name="Group 24"/>
          <p:cNvGrpSpPr/>
          <p:nvPr/>
        </p:nvGrpSpPr>
        <p:grpSpPr>
          <a:xfrm>
            <a:off x="18057609" y="7645595"/>
            <a:ext cx="465738" cy="465738"/>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26" name="TextBox 2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27" name="Freeform 27"/>
          <p:cNvSpPr/>
          <p:nvPr/>
        </p:nvSpPr>
        <p:spPr>
          <a:xfrm>
            <a:off x="10573599" y="3538382"/>
            <a:ext cx="6943770" cy="3686511"/>
          </a:xfrm>
          <a:custGeom>
            <a:avLst/>
            <a:gdLst/>
            <a:ahLst/>
            <a:cxnLst/>
            <a:rect l="l" t="t" r="r" b="b"/>
            <a:pathLst>
              <a:path w="6943770" h="3686511">
                <a:moveTo>
                  <a:pt x="0" y="0"/>
                </a:moveTo>
                <a:lnTo>
                  <a:pt x="6943771" y="0"/>
                </a:lnTo>
                <a:lnTo>
                  <a:pt x="6943771" y="3686511"/>
                </a:lnTo>
                <a:lnTo>
                  <a:pt x="0" y="3686511"/>
                </a:lnTo>
                <a:lnTo>
                  <a:pt x="0" y="0"/>
                </a:lnTo>
                <a:close/>
              </a:path>
            </a:pathLst>
          </a:custGeom>
          <a:blipFill>
            <a:blip r:embed="rId8"/>
            <a:stretch>
              <a:fillRect/>
            </a:stretch>
          </a:blipFill>
        </p:spPr>
        <p:txBody>
          <a:bodyPr/>
          <a:lstStyle/>
          <a:p>
            <a:endParaRPr lang="en-GB"/>
          </a:p>
        </p:txBody>
      </p:sp>
      <p:sp>
        <p:nvSpPr>
          <p:cNvPr id="28" name="TextBox 28"/>
          <p:cNvSpPr txBox="1"/>
          <p:nvPr/>
        </p:nvSpPr>
        <p:spPr>
          <a:xfrm>
            <a:off x="3342092" y="1622715"/>
            <a:ext cx="11603815" cy="1047750"/>
          </a:xfrm>
          <a:prstGeom prst="rect">
            <a:avLst/>
          </a:prstGeom>
        </p:spPr>
        <p:txBody>
          <a:bodyPr lIns="0" tIns="0" rIns="0" bIns="0" rtlCol="0" anchor="t">
            <a:spAutoFit/>
          </a:bodyPr>
          <a:lstStyle/>
          <a:p>
            <a:pPr algn="ctr">
              <a:lnSpc>
                <a:spcPts val="8399"/>
              </a:lnSpc>
            </a:pPr>
            <a:r>
              <a:rPr lang="en-US" sz="6999" b="1">
                <a:solidFill>
                  <a:srgbClr val="278F09"/>
                </a:solidFill>
                <a:latin typeface="Mali Bold"/>
                <a:ea typeface="Mali Bold"/>
                <a:cs typeface="Mali Bold"/>
                <a:sym typeface="Mali Bold"/>
              </a:rPr>
              <a:t>Funding Requirements</a:t>
            </a:r>
          </a:p>
        </p:txBody>
      </p:sp>
      <p:sp>
        <p:nvSpPr>
          <p:cNvPr id="29" name="TextBox 29"/>
          <p:cNvSpPr txBox="1"/>
          <p:nvPr/>
        </p:nvSpPr>
        <p:spPr>
          <a:xfrm>
            <a:off x="2755186" y="3450602"/>
            <a:ext cx="7273633" cy="1951496"/>
          </a:xfrm>
          <a:prstGeom prst="rect">
            <a:avLst/>
          </a:prstGeom>
        </p:spPr>
        <p:txBody>
          <a:bodyPr lIns="0" tIns="0" rIns="0" bIns="0" rtlCol="0" anchor="t">
            <a:spAutoFit/>
          </a:bodyPr>
          <a:lstStyle/>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Strong Fuel requires approximately £15,000 in start-up funding to establish the business and begin operations.</a:t>
            </a:r>
          </a:p>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The funding will be obtained through a UK Government Start-Up Loan, which provides financial support for new small businesses.</a:t>
            </a:r>
          </a:p>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A large portion of the investment will be allocated to kitchen equipment required to prepare meals safely and efficiently.</a:t>
            </a:r>
          </a:p>
          <a:p>
            <a:pPr algn="l">
              <a:lnSpc>
                <a:spcPts val="2239"/>
              </a:lnSpc>
            </a:pPr>
            <a:endParaRPr lang="en-US" dirty="0">
              <a:solidFill>
                <a:srgbClr val="000000"/>
              </a:solidFill>
              <a:latin typeface="Public Sans Medium"/>
              <a:ea typeface="Public Sans Medium"/>
              <a:cs typeface="Public Sans Medium"/>
              <a:sym typeface="Public Sans Medium"/>
            </a:endParaRPr>
          </a:p>
        </p:txBody>
      </p:sp>
      <p:sp>
        <p:nvSpPr>
          <p:cNvPr id="30" name="TextBox 30"/>
          <p:cNvSpPr txBox="1"/>
          <p:nvPr/>
        </p:nvSpPr>
        <p:spPr>
          <a:xfrm>
            <a:off x="2755186" y="5852631"/>
            <a:ext cx="7032732" cy="2239524"/>
          </a:xfrm>
          <a:prstGeom prst="rect">
            <a:avLst/>
          </a:prstGeom>
        </p:spPr>
        <p:txBody>
          <a:bodyPr lIns="0" tIns="0" rIns="0" bIns="0" rtlCol="0" anchor="t">
            <a:spAutoFit/>
          </a:bodyPr>
          <a:lstStyle/>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Initial ingredients and food inventory will also require funding to ensure the business can operate immediately after launch.</a:t>
            </a:r>
          </a:p>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Marketing expenses will support promotional campaigns that introduce the brand to potential customers.</a:t>
            </a:r>
          </a:p>
          <a:p>
            <a:pPr marL="345439" lvl="1" indent="-172720" algn="l">
              <a:lnSpc>
                <a:spcPts val="2239"/>
              </a:lnSpc>
              <a:buFont typeface="Arial"/>
              <a:buChar char="•"/>
            </a:pPr>
            <a:r>
              <a:rPr lang="en-US" dirty="0">
                <a:solidFill>
                  <a:srgbClr val="000000"/>
                </a:solidFill>
                <a:latin typeface="Public Sans Medium"/>
                <a:ea typeface="Public Sans Medium"/>
                <a:cs typeface="Public Sans Medium"/>
                <a:sym typeface="Public Sans Medium"/>
              </a:rPr>
              <a:t>Licensing, insurance, and regulatory compliance costs are necessary to ensure the business meets food safety and legal requirements.</a:t>
            </a:r>
          </a:p>
          <a:p>
            <a:pPr algn="l">
              <a:lnSpc>
                <a:spcPts val="2239"/>
              </a:lnSpc>
            </a:pPr>
            <a:endParaRPr lang="en-US" dirty="0">
              <a:solidFill>
                <a:srgbClr val="000000"/>
              </a:solidFill>
              <a:latin typeface="Public Sans Medium"/>
              <a:ea typeface="Public Sans Medium"/>
              <a:cs typeface="Public Sans Medium"/>
              <a:sym typeface="Public Sans Medium"/>
            </a:endParaRPr>
          </a:p>
        </p:txBody>
      </p:sp>
      <p:sp>
        <p:nvSpPr>
          <p:cNvPr id="31" name="TextBox 31"/>
          <p:cNvSpPr txBox="1"/>
          <p:nvPr/>
        </p:nvSpPr>
        <p:spPr>
          <a:xfrm>
            <a:off x="10852428" y="7353876"/>
            <a:ext cx="6047825" cy="540385"/>
          </a:xfrm>
          <a:prstGeom prst="rect">
            <a:avLst/>
          </a:prstGeom>
        </p:spPr>
        <p:txBody>
          <a:bodyPr lIns="0" tIns="0" rIns="0" bIns="0" rtlCol="0" anchor="t">
            <a:spAutoFit/>
          </a:bodyPr>
          <a:lstStyle/>
          <a:p>
            <a:pPr algn="ctr">
              <a:lnSpc>
                <a:spcPts val="2240"/>
              </a:lnSpc>
              <a:spcBef>
                <a:spcPct val="0"/>
              </a:spcBef>
            </a:pPr>
            <a:r>
              <a:rPr lang="en-US" sz="1600" dirty="0">
                <a:solidFill>
                  <a:srgbClr val="000000"/>
                </a:solidFill>
                <a:latin typeface="Canva Sans"/>
                <a:ea typeface="Canva Sans"/>
                <a:cs typeface="Canva Sans"/>
                <a:sym typeface="Canva Sans"/>
              </a:rPr>
              <a:t>Fig: Initial Start-Up Costs; Source: FreshFuel Business Plan (Author, 2026)</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7FFD9"/>
        </a:solidFill>
        <a:effectLst/>
      </p:bgPr>
    </p:bg>
    <p:spTree>
      <p:nvGrpSpPr>
        <p:cNvPr id="1" name="">
          <a:extLst>
            <a:ext uri="{FF2B5EF4-FFF2-40B4-BE49-F238E27FC236}">
              <a16:creationId xmlns:a16="http://schemas.microsoft.com/office/drawing/2014/main" id="{06AC17D5-8EA0-D94A-BA8E-B7192DF1D9A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C8A9EC7-1E35-F790-5D41-D1152C97D0EF}"/>
              </a:ext>
            </a:extLst>
          </p:cNvPr>
          <p:cNvSpPr/>
          <p:nvPr/>
        </p:nvSpPr>
        <p:spPr>
          <a:xfrm rot="9223400" flipH="1">
            <a:off x="15621847" y="217989"/>
            <a:ext cx="2772962" cy="2790402"/>
          </a:xfrm>
          <a:custGeom>
            <a:avLst/>
            <a:gdLst/>
            <a:ahLst/>
            <a:cxnLst/>
            <a:rect l="l" t="t" r="r" b="b"/>
            <a:pathLst>
              <a:path w="2772962" h="2790402">
                <a:moveTo>
                  <a:pt x="2772963" y="0"/>
                </a:moveTo>
                <a:lnTo>
                  <a:pt x="0" y="0"/>
                </a:lnTo>
                <a:lnTo>
                  <a:pt x="0" y="2790402"/>
                </a:lnTo>
                <a:lnTo>
                  <a:pt x="2772963" y="2790402"/>
                </a:lnTo>
                <a:lnTo>
                  <a:pt x="2772963" y="0"/>
                </a:lnTo>
                <a:close/>
              </a:path>
            </a:pathLst>
          </a:custGeom>
          <a:blipFill>
            <a:blip r:embed="rId3"/>
            <a:stretch>
              <a:fillRect/>
            </a:stretch>
          </a:blipFill>
        </p:spPr>
        <p:txBody>
          <a:bodyPr/>
          <a:lstStyle/>
          <a:p>
            <a:endParaRPr lang="en-GB"/>
          </a:p>
        </p:txBody>
      </p:sp>
      <p:sp>
        <p:nvSpPr>
          <p:cNvPr id="3" name="Freeform 3">
            <a:extLst>
              <a:ext uri="{FF2B5EF4-FFF2-40B4-BE49-F238E27FC236}">
                <a16:creationId xmlns:a16="http://schemas.microsoft.com/office/drawing/2014/main" id="{D8548430-312F-E8BB-40C4-5CF0846189C0}"/>
              </a:ext>
            </a:extLst>
          </p:cNvPr>
          <p:cNvSpPr/>
          <p:nvPr/>
        </p:nvSpPr>
        <p:spPr>
          <a:xfrm flipH="1" flipV="1">
            <a:off x="8849612" y="3784138"/>
            <a:ext cx="9440865" cy="5759402"/>
          </a:xfrm>
          <a:custGeom>
            <a:avLst/>
            <a:gdLst/>
            <a:ahLst/>
            <a:cxnLst/>
            <a:rect l="l" t="t" r="r" b="b"/>
            <a:pathLst>
              <a:path w="9440865" h="5759402">
                <a:moveTo>
                  <a:pt x="9440865" y="5759402"/>
                </a:moveTo>
                <a:lnTo>
                  <a:pt x="0" y="5759402"/>
                </a:lnTo>
                <a:lnTo>
                  <a:pt x="0" y="0"/>
                </a:lnTo>
                <a:lnTo>
                  <a:pt x="9440865" y="0"/>
                </a:lnTo>
                <a:lnTo>
                  <a:pt x="9440865" y="5759402"/>
                </a:lnTo>
                <a:close/>
              </a:path>
            </a:pathLst>
          </a:custGeom>
          <a:blipFill>
            <a:blip>
              <a:alphaModFix amt="40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a:extLst>
              <a:ext uri="{FF2B5EF4-FFF2-40B4-BE49-F238E27FC236}">
                <a16:creationId xmlns:a16="http://schemas.microsoft.com/office/drawing/2014/main" id="{344D2839-68CD-E64B-24A7-50AC04783718}"/>
              </a:ext>
            </a:extLst>
          </p:cNvPr>
          <p:cNvSpPr/>
          <p:nvPr/>
        </p:nvSpPr>
        <p:spPr>
          <a:xfrm>
            <a:off x="102697" y="71042"/>
            <a:ext cx="9440865" cy="5759402"/>
          </a:xfrm>
          <a:custGeom>
            <a:avLst/>
            <a:gdLst/>
            <a:ahLst/>
            <a:cxnLst/>
            <a:rect l="l" t="t" r="r" b="b"/>
            <a:pathLst>
              <a:path w="9440865" h="5759402">
                <a:moveTo>
                  <a:pt x="0" y="0"/>
                </a:moveTo>
                <a:lnTo>
                  <a:pt x="9440865" y="0"/>
                </a:lnTo>
                <a:lnTo>
                  <a:pt x="9440865" y="5759402"/>
                </a:lnTo>
                <a:lnTo>
                  <a:pt x="0" y="5759402"/>
                </a:lnTo>
                <a:lnTo>
                  <a:pt x="0" y="0"/>
                </a:lnTo>
                <a:close/>
              </a:path>
            </a:pathLst>
          </a:custGeom>
          <a:blipFill>
            <a:blip>
              <a:alphaModFix amt="40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a:extLst>
              <a:ext uri="{FF2B5EF4-FFF2-40B4-BE49-F238E27FC236}">
                <a16:creationId xmlns:a16="http://schemas.microsoft.com/office/drawing/2014/main" id="{51DA13A0-3639-D95B-B86C-6D1C74B1CBD7}"/>
              </a:ext>
            </a:extLst>
          </p:cNvPr>
          <p:cNvSpPr/>
          <p:nvPr/>
        </p:nvSpPr>
        <p:spPr>
          <a:xfrm>
            <a:off x="345680" y="0"/>
            <a:ext cx="1674992" cy="2504660"/>
          </a:xfrm>
          <a:custGeom>
            <a:avLst/>
            <a:gdLst/>
            <a:ahLst/>
            <a:cxnLst/>
            <a:rect l="l" t="t" r="r" b="b"/>
            <a:pathLst>
              <a:path w="1674992" h="2504660">
                <a:moveTo>
                  <a:pt x="0" y="0"/>
                </a:moveTo>
                <a:lnTo>
                  <a:pt x="1674991" y="0"/>
                </a:lnTo>
                <a:lnTo>
                  <a:pt x="1674991" y="2504660"/>
                </a:lnTo>
                <a:lnTo>
                  <a:pt x="0" y="2504660"/>
                </a:lnTo>
                <a:lnTo>
                  <a:pt x="0" y="0"/>
                </a:lnTo>
                <a:close/>
              </a:path>
            </a:pathLst>
          </a:custGeom>
          <a:blipFill>
            <a:blip r:embed="rId5"/>
            <a:stretch>
              <a:fillRect/>
            </a:stretch>
          </a:blipFill>
        </p:spPr>
        <p:txBody>
          <a:bodyPr/>
          <a:lstStyle/>
          <a:p>
            <a:endParaRPr lang="en-GB"/>
          </a:p>
        </p:txBody>
      </p:sp>
      <p:sp>
        <p:nvSpPr>
          <p:cNvPr id="13" name="Freeform 13">
            <a:extLst>
              <a:ext uri="{FF2B5EF4-FFF2-40B4-BE49-F238E27FC236}">
                <a16:creationId xmlns:a16="http://schemas.microsoft.com/office/drawing/2014/main" id="{4708AB57-9199-FCFF-FEAD-7DFD4855E481}"/>
              </a:ext>
            </a:extLst>
          </p:cNvPr>
          <p:cNvSpPr/>
          <p:nvPr/>
        </p:nvSpPr>
        <p:spPr>
          <a:xfrm rot="-6298775">
            <a:off x="15825485" y="-342201"/>
            <a:ext cx="1760832" cy="3172671"/>
          </a:xfrm>
          <a:custGeom>
            <a:avLst/>
            <a:gdLst/>
            <a:ahLst/>
            <a:cxnLst/>
            <a:rect l="l" t="t" r="r" b="b"/>
            <a:pathLst>
              <a:path w="1760832" h="3172671">
                <a:moveTo>
                  <a:pt x="0" y="0"/>
                </a:moveTo>
                <a:lnTo>
                  <a:pt x="1760833" y="0"/>
                </a:lnTo>
                <a:lnTo>
                  <a:pt x="1760833" y="3172671"/>
                </a:lnTo>
                <a:lnTo>
                  <a:pt x="0" y="3172671"/>
                </a:lnTo>
                <a:lnTo>
                  <a:pt x="0" y="0"/>
                </a:lnTo>
                <a:close/>
              </a:path>
            </a:pathLst>
          </a:custGeom>
          <a:blipFill>
            <a:blip r:embed="rId6"/>
            <a:stretch>
              <a:fillRect/>
            </a:stretch>
          </a:blipFill>
        </p:spPr>
        <p:txBody>
          <a:bodyPr/>
          <a:lstStyle/>
          <a:p>
            <a:endParaRPr lang="en-GB"/>
          </a:p>
        </p:txBody>
      </p:sp>
      <p:sp>
        <p:nvSpPr>
          <p:cNvPr id="28" name="TextBox 28">
            <a:extLst>
              <a:ext uri="{FF2B5EF4-FFF2-40B4-BE49-F238E27FC236}">
                <a16:creationId xmlns:a16="http://schemas.microsoft.com/office/drawing/2014/main" id="{4984D3F3-EA54-0E9D-173A-1A4B3540D736}"/>
              </a:ext>
            </a:extLst>
          </p:cNvPr>
          <p:cNvSpPr txBox="1"/>
          <p:nvPr/>
        </p:nvSpPr>
        <p:spPr>
          <a:xfrm>
            <a:off x="3241318" y="752439"/>
            <a:ext cx="11603815" cy="2154436"/>
          </a:xfrm>
          <a:prstGeom prst="rect">
            <a:avLst/>
          </a:prstGeom>
        </p:spPr>
        <p:txBody>
          <a:bodyPr lIns="0" tIns="0" rIns="0" bIns="0" rtlCol="0" anchor="t">
            <a:spAutoFit/>
          </a:bodyPr>
          <a:lstStyle/>
          <a:p>
            <a:pPr algn="ctr">
              <a:lnSpc>
                <a:spcPts val="8399"/>
              </a:lnSpc>
            </a:pPr>
            <a:r>
              <a:rPr lang="en-US" sz="6999" b="1" dirty="0">
                <a:solidFill>
                  <a:srgbClr val="278F09"/>
                </a:solidFill>
                <a:latin typeface="Mali Bold"/>
                <a:ea typeface="Mali Bold"/>
                <a:cs typeface="Mali Bold"/>
                <a:sym typeface="Mali Bold"/>
              </a:rPr>
              <a:t>Legal Status and Management Structure</a:t>
            </a:r>
          </a:p>
        </p:txBody>
      </p:sp>
      <p:sp>
        <p:nvSpPr>
          <p:cNvPr id="29" name="TextBox 29">
            <a:extLst>
              <a:ext uri="{FF2B5EF4-FFF2-40B4-BE49-F238E27FC236}">
                <a16:creationId xmlns:a16="http://schemas.microsoft.com/office/drawing/2014/main" id="{606851DB-69F0-0109-BC13-5E3A6E893A0C}"/>
              </a:ext>
            </a:extLst>
          </p:cNvPr>
          <p:cNvSpPr txBox="1"/>
          <p:nvPr/>
        </p:nvSpPr>
        <p:spPr>
          <a:xfrm>
            <a:off x="842212" y="3367078"/>
            <a:ext cx="8405501" cy="1538883"/>
          </a:xfrm>
          <a:prstGeom prst="rect">
            <a:avLst/>
          </a:prstGeom>
        </p:spPr>
        <p:txBody>
          <a:bodyPr wrap="square" lIns="0" tIns="0" rIns="0" bIns="0" rtlCol="0" anchor="t">
            <a:spAutoFit/>
          </a:bodyPr>
          <a:lstStyle/>
          <a:p>
            <a:r>
              <a:rPr lang="en-GB" sz="2000" b="1" dirty="0"/>
              <a:t>Legal Status – Sole Trader</a:t>
            </a:r>
            <a:endParaRPr lang="en-GB" sz="2000" dirty="0"/>
          </a:p>
          <a:p>
            <a:pPr marL="285750" indent="-285750">
              <a:buFont typeface="Arial" panose="020B0604020202020204" pitchFamily="34" charset="0"/>
              <a:buChar char="•"/>
            </a:pPr>
            <a:r>
              <a:rPr lang="en-GB" sz="2000" dirty="0"/>
              <a:t>Strong Fuel will operate as a sole trader business, where the business is owned and managed by one individual.</a:t>
            </a:r>
          </a:p>
          <a:p>
            <a:pPr marL="285750" indent="-285750">
              <a:buFont typeface="Arial" panose="020B0604020202020204" pitchFamily="34" charset="0"/>
              <a:buChar char="•"/>
            </a:pPr>
            <a:r>
              <a:rPr lang="en-GB" sz="2000" dirty="0"/>
              <a:t>This structure is common for small start-up businesses because it is simple and flexible to manage.</a:t>
            </a:r>
          </a:p>
        </p:txBody>
      </p:sp>
      <p:sp>
        <p:nvSpPr>
          <p:cNvPr id="30" name="TextBox 30">
            <a:extLst>
              <a:ext uri="{FF2B5EF4-FFF2-40B4-BE49-F238E27FC236}">
                <a16:creationId xmlns:a16="http://schemas.microsoft.com/office/drawing/2014/main" id="{5AC6E7E1-EA5B-B6D9-EDDC-6E9BA69D646C}"/>
              </a:ext>
            </a:extLst>
          </p:cNvPr>
          <p:cNvSpPr txBox="1"/>
          <p:nvPr/>
        </p:nvSpPr>
        <p:spPr>
          <a:xfrm>
            <a:off x="842211" y="5347395"/>
            <a:ext cx="8405502" cy="2154436"/>
          </a:xfrm>
          <a:prstGeom prst="rect">
            <a:avLst/>
          </a:prstGeom>
        </p:spPr>
        <p:txBody>
          <a:bodyPr wrap="square" lIns="0" tIns="0" rIns="0" bIns="0" rtlCol="0" anchor="t">
            <a:spAutoFit/>
          </a:bodyPr>
          <a:lstStyle/>
          <a:p>
            <a:r>
              <a:rPr lang="en-GB" sz="2000" b="1" dirty="0"/>
              <a:t>Benefits</a:t>
            </a:r>
            <a:endParaRPr lang="en-GB" sz="2000" dirty="0"/>
          </a:p>
          <a:p>
            <a:r>
              <a:rPr lang="en-GB" sz="2000" dirty="0"/>
              <a:t>• Easy and inexpensive to set up - minimal legal paperwork and registration requirements.</a:t>
            </a:r>
            <a:br>
              <a:rPr lang="en-GB" sz="2000" dirty="0"/>
            </a:br>
            <a:r>
              <a:rPr lang="en-GB" sz="2000" dirty="0"/>
              <a:t>• Full control of business decisions - the owner can quickly respond to market changes.</a:t>
            </a:r>
            <a:br>
              <a:rPr lang="en-GB" sz="2000" dirty="0"/>
            </a:br>
            <a:r>
              <a:rPr lang="en-GB" sz="2000" dirty="0"/>
              <a:t>• All profits belong to the owner, providing strong financial motivation.</a:t>
            </a:r>
            <a:br>
              <a:rPr lang="en-GB" sz="2000" dirty="0"/>
            </a:br>
            <a:r>
              <a:rPr lang="en-GB" sz="2000" dirty="0"/>
              <a:t>• Simple financial management and taxation compared with limited companies.</a:t>
            </a:r>
          </a:p>
        </p:txBody>
      </p:sp>
      <p:sp>
        <p:nvSpPr>
          <p:cNvPr id="32" name="TextBox 30">
            <a:extLst>
              <a:ext uri="{FF2B5EF4-FFF2-40B4-BE49-F238E27FC236}">
                <a16:creationId xmlns:a16="http://schemas.microsoft.com/office/drawing/2014/main" id="{63FAE162-4B14-5E51-FDD2-6D08C4E8808E}"/>
              </a:ext>
            </a:extLst>
          </p:cNvPr>
          <p:cNvSpPr txBox="1"/>
          <p:nvPr/>
        </p:nvSpPr>
        <p:spPr>
          <a:xfrm>
            <a:off x="842210" y="7950994"/>
            <a:ext cx="8007401" cy="1231106"/>
          </a:xfrm>
          <a:prstGeom prst="rect">
            <a:avLst/>
          </a:prstGeom>
        </p:spPr>
        <p:txBody>
          <a:bodyPr wrap="square" lIns="0" tIns="0" rIns="0" bIns="0" rtlCol="0" anchor="t">
            <a:spAutoFit/>
          </a:bodyPr>
          <a:lstStyle/>
          <a:p>
            <a:r>
              <a:rPr lang="en-GB" sz="2000" b="1" dirty="0"/>
              <a:t>Management Structure</a:t>
            </a:r>
            <a:endParaRPr lang="en-GB" sz="2000" dirty="0"/>
          </a:p>
          <a:p>
            <a:pPr marL="285750" indent="-285750">
              <a:buFont typeface="Arial" panose="020B0604020202020204" pitchFamily="34" charset="0"/>
              <a:buChar char="•"/>
            </a:pPr>
            <a:r>
              <a:rPr lang="en-GB" sz="2000" dirty="0"/>
              <a:t>The business will be owner-managed, meaning the owner will oversee daily operations, purchasing, marketing and customer service while hiring part-time kitchen staff as the business grows.</a:t>
            </a:r>
          </a:p>
        </p:txBody>
      </p:sp>
      <p:pic>
        <p:nvPicPr>
          <p:cNvPr id="1030" name="Picture 6" descr="Sole Proprietorship Vs Partnership - Difference and Comparison -The  Investors Book">
            <a:extLst>
              <a:ext uri="{FF2B5EF4-FFF2-40B4-BE49-F238E27FC236}">
                <a16:creationId xmlns:a16="http://schemas.microsoft.com/office/drawing/2014/main" id="{A619E9C6-0550-D1F7-2082-BA468F8AC53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968432" y="3044894"/>
            <a:ext cx="5974975" cy="6593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9127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7FFD9"/>
        </a:solidFill>
        <a:effectLst/>
      </p:bgPr>
    </p:bg>
    <p:spTree>
      <p:nvGrpSpPr>
        <p:cNvPr id="1" name=""/>
        <p:cNvGrpSpPr/>
        <p:nvPr/>
      </p:nvGrpSpPr>
      <p:grpSpPr>
        <a:xfrm>
          <a:off x="0" y="0"/>
          <a:ext cx="0" cy="0"/>
          <a:chOff x="0" y="0"/>
          <a:chExt cx="0" cy="0"/>
        </a:xfrm>
      </p:grpSpPr>
      <p:sp>
        <p:nvSpPr>
          <p:cNvPr id="2" name="Freeform 2"/>
          <p:cNvSpPr/>
          <p:nvPr/>
        </p:nvSpPr>
        <p:spPr>
          <a:xfrm flipH="1" flipV="1">
            <a:off x="8847135" y="3498898"/>
            <a:ext cx="9440865" cy="5759402"/>
          </a:xfrm>
          <a:custGeom>
            <a:avLst/>
            <a:gdLst/>
            <a:ahLst/>
            <a:cxnLst/>
            <a:rect l="l" t="t" r="r" b="b"/>
            <a:pathLst>
              <a:path w="9440865" h="5759402">
                <a:moveTo>
                  <a:pt x="9440865" y="5759402"/>
                </a:moveTo>
                <a:lnTo>
                  <a:pt x="0" y="5759402"/>
                </a:lnTo>
                <a:lnTo>
                  <a:pt x="0" y="0"/>
                </a:lnTo>
                <a:lnTo>
                  <a:pt x="9440865" y="0"/>
                </a:lnTo>
                <a:lnTo>
                  <a:pt x="9440865" y="5759402"/>
                </a:lnTo>
                <a:close/>
              </a:path>
            </a:pathLst>
          </a:custGeom>
          <a:blipFill>
            <a:blip>
              <a:alphaModFix amt="4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flipH="1">
            <a:off x="0" y="884021"/>
            <a:ext cx="4625174" cy="8819963"/>
          </a:xfrm>
          <a:custGeom>
            <a:avLst/>
            <a:gdLst/>
            <a:ahLst/>
            <a:cxnLst/>
            <a:rect l="l" t="t" r="r" b="b"/>
            <a:pathLst>
              <a:path w="4625174" h="8819963">
                <a:moveTo>
                  <a:pt x="4625174" y="0"/>
                </a:moveTo>
                <a:lnTo>
                  <a:pt x="0" y="0"/>
                </a:lnTo>
                <a:lnTo>
                  <a:pt x="0" y="8819963"/>
                </a:lnTo>
                <a:lnTo>
                  <a:pt x="4625174" y="8819963"/>
                </a:lnTo>
                <a:lnTo>
                  <a:pt x="4625174" y="0"/>
                </a:lnTo>
                <a:close/>
              </a:path>
            </a:pathLst>
          </a:custGeom>
          <a:blipFill>
            <a:blip r:embed="rId4">
              <a:alphaModFix amt="60000"/>
            </a:blip>
            <a:stretch>
              <a:fillRect b="-27619"/>
            </a:stretch>
          </a:blipFill>
        </p:spPr>
        <p:txBody>
          <a:bodyPr/>
          <a:lstStyle/>
          <a:p>
            <a:endParaRPr lang="en-GB"/>
          </a:p>
        </p:txBody>
      </p:sp>
      <p:grpSp>
        <p:nvGrpSpPr>
          <p:cNvPr id="4" name="Group 4"/>
          <p:cNvGrpSpPr/>
          <p:nvPr/>
        </p:nvGrpSpPr>
        <p:grpSpPr>
          <a:xfrm>
            <a:off x="913310" y="3286254"/>
            <a:ext cx="4894127" cy="4894127"/>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1140" t="-2850" r="-4845" b="-3135"/>
              </a:stretch>
            </a:blipFill>
            <a:ln w="76200" cap="sq">
              <a:solidFill>
                <a:srgbClr val="39AD17"/>
              </a:solidFill>
              <a:prstDash val="solid"/>
              <a:miter/>
            </a:ln>
          </p:spPr>
          <p:txBody>
            <a:bodyPr/>
            <a:lstStyle/>
            <a:p>
              <a:endParaRPr lang="en-GB"/>
            </a:p>
          </p:txBody>
        </p:sp>
      </p:grpSp>
      <p:grpSp>
        <p:nvGrpSpPr>
          <p:cNvPr id="6" name="Group 6"/>
          <p:cNvGrpSpPr/>
          <p:nvPr/>
        </p:nvGrpSpPr>
        <p:grpSpPr>
          <a:xfrm>
            <a:off x="4242701" y="6003952"/>
            <a:ext cx="2958286" cy="2958286"/>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73118" t="-19866" r="-25789" b="-12859"/>
              </a:stretch>
            </a:blipFill>
            <a:ln w="76200" cap="sq">
              <a:solidFill>
                <a:srgbClr val="39AD17"/>
              </a:solidFill>
              <a:prstDash val="solid"/>
              <a:miter/>
            </a:ln>
          </p:spPr>
          <p:txBody>
            <a:bodyPr/>
            <a:lstStyle/>
            <a:p>
              <a:endParaRPr lang="en-GB"/>
            </a:p>
          </p:txBody>
        </p:sp>
      </p:grpSp>
      <p:grpSp>
        <p:nvGrpSpPr>
          <p:cNvPr id="8" name="Group 8"/>
          <p:cNvGrpSpPr/>
          <p:nvPr/>
        </p:nvGrpSpPr>
        <p:grpSpPr>
          <a:xfrm>
            <a:off x="4242701" y="3107179"/>
            <a:ext cx="1382298" cy="1382298"/>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3523019" y="2072883"/>
            <a:ext cx="719682" cy="719682"/>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4" name="TextBox 14"/>
          <p:cNvSpPr txBox="1"/>
          <p:nvPr/>
        </p:nvSpPr>
        <p:spPr>
          <a:xfrm>
            <a:off x="5968033" y="1028700"/>
            <a:ext cx="8856835" cy="1630914"/>
          </a:xfrm>
          <a:prstGeom prst="rect">
            <a:avLst/>
          </a:prstGeom>
        </p:spPr>
        <p:txBody>
          <a:bodyPr lIns="0" tIns="0" rIns="0" bIns="0" rtlCol="0" anchor="t">
            <a:spAutoFit/>
          </a:bodyPr>
          <a:lstStyle/>
          <a:p>
            <a:pPr algn="l">
              <a:lnSpc>
                <a:spcPts val="12922"/>
              </a:lnSpc>
            </a:pPr>
            <a:r>
              <a:rPr lang="en-US" sz="10768" b="1">
                <a:solidFill>
                  <a:srgbClr val="278F09"/>
                </a:solidFill>
                <a:latin typeface="Mali Bold"/>
                <a:ea typeface="Mali Bold"/>
                <a:cs typeface="Mali Bold"/>
                <a:sym typeface="Mali Bold"/>
              </a:rPr>
              <a:t>Conclusion</a:t>
            </a:r>
          </a:p>
        </p:txBody>
      </p:sp>
      <p:grpSp>
        <p:nvGrpSpPr>
          <p:cNvPr id="15" name="Group 15"/>
          <p:cNvGrpSpPr/>
          <p:nvPr/>
        </p:nvGrpSpPr>
        <p:grpSpPr>
          <a:xfrm>
            <a:off x="14824868" y="8812616"/>
            <a:ext cx="1382298" cy="1382298"/>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13864432" y="8812616"/>
            <a:ext cx="891368" cy="891368"/>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20" name="TextBox 2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21" name="Group 21"/>
          <p:cNvGrpSpPr/>
          <p:nvPr/>
        </p:nvGrpSpPr>
        <p:grpSpPr>
          <a:xfrm>
            <a:off x="15204139" y="8374540"/>
            <a:ext cx="598084" cy="598084"/>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AD17"/>
            </a:solidFill>
          </p:spPr>
          <p:txBody>
            <a:bodyPr/>
            <a:lstStyle/>
            <a:p>
              <a:endParaRPr lang="en-GB"/>
            </a:p>
          </p:txBody>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24" name="TextBox 24"/>
          <p:cNvSpPr txBox="1"/>
          <p:nvPr/>
        </p:nvSpPr>
        <p:spPr>
          <a:xfrm>
            <a:off x="8144969" y="3382933"/>
            <a:ext cx="8034488" cy="4526239"/>
          </a:xfrm>
          <a:prstGeom prst="rect">
            <a:avLst/>
          </a:prstGeom>
        </p:spPr>
        <p:txBody>
          <a:bodyPr lIns="0" tIns="0" rIns="0" bIns="0" rtlCol="0" anchor="t">
            <a:spAutoFit/>
          </a:bodyPr>
          <a:lstStyle/>
          <a:p>
            <a:pPr marL="345439" lvl="1" indent="-172720" algn="l">
              <a:lnSpc>
                <a:spcPct val="150000"/>
              </a:lnSpc>
              <a:buFont typeface="Arial"/>
              <a:buChar char="•"/>
            </a:pPr>
            <a:r>
              <a:rPr lang="en-US" dirty="0">
                <a:solidFill>
                  <a:srgbClr val="278F09"/>
                </a:solidFill>
                <a:latin typeface="Canva Sans Bold"/>
                <a:ea typeface="Canva Sans Bold"/>
                <a:cs typeface="Canva Sans Bold"/>
                <a:sym typeface="Canva Sans Bold"/>
              </a:rPr>
              <a:t>Strong Fuel provides a healthy and sustainable takeaway solution for students and young professionals in Selly Oak.</a:t>
            </a:r>
          </a:p>
          <a:p>
            <a:pPr marL="345439" lvl="1" indent="-172720" algn="l">
              <a:lnSpc>
                <a:spcPct val="150000"/>
              </a:lnSpc>
              <a:buFont typeface="Arial"/>
              <a:buChar char="•"/>
            </a:pPr>
            <a:r>
              <a:rPr lang="en-US" dirty="0">
                <a:solidFill>
                  <a:srgbClr val="278F09"/>
                </a:solidFill>
                <a:latin typeface="Canva Sans Bold"/>
                <a:ea typeface="Canva Sans Bold"/>
                <a:cs typeface="Canva Sans Bold"/>
                <a:sym typeface="Canva Sans Bold"/>
              </a:rPr>
              <a:t>The business offers nutritious meals at affordable prices while using eco-friendly packaging to support environmental sustainability.</a:t>
            </a:r>
          </a:p>
          <a:p>
            <a:pPr marL="345439" lvl="1" indent="-172720" algn="l">
              <a:lnSpc>
                <a:spcPct val="150000"/>
              </a:lnSpc>
              <a:buFont typeface="Arial"/>
              <a:buChar char="•"/>
            </a:pPr>
            <a:r>
              <a:rPr lang="en-US" dirty="0">
                <a:solidFill>
                  <a:srgbClr val="278F09"/>
                </a:solidFill>
                <a:latin typeface="Canva Sans Bold"/>
                <a:ea typeface="Canva Sans Bold"/>
                <a:cs typeface="Canva Sans Bold"/>
                <a:sym typeface="Canva Sans Bold"/>
              </a:rPr>
              <a:t>Strong social trends toward healthy eating create a growing market opportunity for the business.</a:t>
            </a:r>
          </a:p>
          <a:p>
            <a:pPr marL="345439" lvl="1" indent="-172720" algn="l">
              <a:lnSpc>
                <a:spcPct val="150000"/>
              </a:lnSpc>
              <a:buFont typeface="Arial"/>
              <a:buChar char="•"/>
            </a:pPr>
            <a:r>
              <a:rPr lang="en-US" dirty="0">
                <a:solidFill>
                  <a:srgbClr val="278F09"/>
                </a:solidFill>
                <a:latin typeface="Canva Sans Bold"/>
                <a:ea typeface="Canva Sans Bold"/>
                <a:cs typeface="Canva Sans Bold"/>
                <a:sym typeface="Canva Sans Bold"/>
              </a:rPr>
              <a:t>Effective marketing through social media and local promotions will help Strong Fuel reach its target customers.</a:t>
            </a:r>
          </a:p>
          <a:p>
            <a:pPr marL="345439" lvl="1" indent="-172720" algn="l">
              <a:lnSpc>
                <a:spcPct val="150000"/>
              </a:lnSpc>
              <a:buFont typeface="Arial"/>
              <a:buChar char="•"/>
            </a:pPr>
            <a:r>
              <a:rPr lang="en-US" dirty="0">
                <a:solidFill>
                  <a:srgbClr val="278F09"/>
                </a:solidFill>
                <a:latin typeface="Canva Sans Bold"/>
                <a:ea typeface="Canva Sans Bold"/>
                <a:cs typeface="Canva Sans Bold"/>
                <a:sym typeface="Canva Sans Bold"/>
              </a:rPr>
              <a:t>With a clear business concept, strategic marketing plan, and £15,000 start-up funding, Strong Fuel has strong potential for growth and long-term success.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7FFD9"/>
        </a:solidFill>
        <a:effectLst/>
      </p:bgPr>
    </p:bg>
    <p:spTree>
      <p:nvGrpSpPr>
        <p:cNvPr id="1" name=""/>
        <p:cNvGrpSpPr/>
        <p:nvPr/>
      </p:nvGrpSpPr>
      <p:grpSpPr>
        <a:xfrm>
          <a:off x="0" y="0"/>
          <a:ext cx="0" cy="0"/>
          <a:chOff x="0" y="0"/>
          <a:chExt cx="0" cy="0"/>
        </a:xfrm>
      </p:grpSpPr>
      <p:sp>
        <p:nvSpPr>
          <p:cNvPr id="2" name="TextBox 2"/>
          <p:cNvSpPr txBox="1"/>
          <p:nvPr/>
        </p:nvSpPr>
        <p:spPr>
          <a:xfrm>
            <a:off x="4715582" y="1028700"/>
            <a:ext cx="8856835" cy="1638300"/>
          </a:xfrm>
          <a:prstGeom prst="rect">
            <a:avLst/>
          </a:prstGeom>
        </p:spPr>
        <p:txBody>
          <a:bodyPr lIns="0" tIns="0" rIns="0" bIns="0" rtlCol="0" anchor="t">
            <a:spAutoFit/>
          </a:bodyPr>
          <a:lstStyle/>
          <a:p>
            <a:pPr algn="ctr">
              <a:lnSpc>
                <a:spcPts val="12922"/>
              </a:lnSpc>
            </a:pPr>
            <a:r>
              <a:rPr lang="en-US" sz="10768" b="1">
                <a:solidFill>
                  <a:srgbClr val="278F09"/>
                </a:solidFill>
                <a:latin typeface="Mali Bold"/>
                <a:ea typeface="Mali Bold"/>
                <a:cs typeface="Mali Bold"/>
                <a:sym typeface="Mali Bold"/>
              </a:rPr>
              <a:t>References</a:t>
            </a:r>
          </a:p>
        </p:txBody>
      </p:sp>
      <p:sp>
        <p:nvSpPr>
          <p:cNvPr id="3" name="Freeform 3"/>
          <p:cNvSpPr/>
          <p:nvPr/>
        </p:nvSpPr>
        <p:spPr>
          <a:xfrm flipH="1">
            <a:off x="0" y="884021"/>
            <a:ext cx="4625174" cy="8819963"/>
          </a:xfrm>
          <a:custGeom>
            <a:avLst/>
            <a:gdLst/>
            <a:ahLst/>
            <a:cxnLst/>
            <a:rect l="l" t="t" r="r" b="b"/>
            <a:pathLst>
              <a:path w="4625174" h="8819963">
                <a:moveTo>
                  <a:pt x="4625174" y="0"/>
                </a:moveTo>
                <a:lnTo>
                  <a:pt x="0" y="0"/>
                </a:lnTo>
                <a:lnTo>
                  <a:pt x="0" y="8819963"/>
                </a:lnTo>
                <a:lnTo>
                  <a:pt x="4625174" y="8819963"/>
                </a:lnTo>
                <a:lnTo>
                  <a:pt x="4625174" y="0"/>
                </a:lnTo>
                <a:close/>
              </a:path>
            </a:pathLst>
          </a:custGeom>
          <a:blipFill>
            <a:blip r:embed="rId2">
              <a:alphaModFix amt="60000"/>
            </a:blip>
            <a:stretch>
              <a:fillRect b="-27619"/>
            </a:stretch>
          </a:blipFill>
        </p:spPr>
        <p:txBody>
          <a:bodyPr/>
          <a:lstStyle/>
          <a:p>
            <a:endParaRPr lang="en-GB"/>
          </a:p>
        </p:txBody>
      </p:sp>
      <p:sp>
        <p:nvSpPr>
          <p:cNvPr id="4" name="Freeform 4"/>
          <p:cNvSpPr/>
          <p:nvPr/>
        </p:nvSpPr>
        <p:spPr>
          <a:xfrm flipH="1">
            <a:off x="13662826" y="884021"/>
            <a:ext cx="4625174" cy="8819963"/>
          </a:xfrm>
          <a:custGeom>
            <a:avLst/>
            <a:gdLst/>
            <a:ahLst/>
            <a:cxnLst/>
            <a:rect l="l" t="t" r="r" b="b"/>
            <a:pathLst>
              <a:path w="4625174" h="8819963">
                <a:moveTo>
                  <a:pt x="4625174" y="0"/>
                </a:moveTo>
                <a:lnTo>
                  <a:pt x="0" y="0"/>
                </a:lnTo>
                <a:lnTo>
                  <a:pt x="0" y="8819963"/>
                </a:lnTo>
                <a:lnTo>
                  <a:pt x="4625174" y="8819963"/>
                </a:lnTo>
                <a:lnTo>
                  <a:pt x="4625174" y="0"/>
                </a:lnTo>
                <a:close/>
              </a:path>
            </a:pathLst>
          </a:custGeom>
          <a:blipFill>
            <a:blip r:embed="rId2">
              <a:alphaModFix amt="60000"/>
            </a:blip>
            <a:stretch>
              <a:fillRect b="-27619"/>
            </a:stretch>
          </a:blipFill>
        </p:spPr>
        <p:txBody>
          <a:bodyPr/>
          <a:lstStyle/>
          <a:p>
            <a:endParaRPr lang="en-GB"/>
          </a:p>
        </p:txBody>
      </p:sp>
      <p:sp>
        <p:nvSpPr>
          <p:cNvPr id="5" name="TextBox 5"/>
          <p:cNvSpPr txBox="1"/>
          <p:nvPr/>
        </p:nvSpPr>
        <p:spPr>
          <a:xfrm>
            <a:off x="3048000" y="3009900"/>
            <a:ext cx="11835877" cy="5134932"/>
          </a:xfrm>
          <a:prstGeom prst="rect">
            <a:avLst/>
          </a:prstGeom>
        </p:spPr>
        <p:txBody>
          <a:bodyPr lIns="0" tIns="0" rIns="0" bIns="0" rtlCol="0" anchor="t">
            <a:spAutoFit/>
          </a:bodyPr>
          <a:lstStyle/>
          <a:p>
            <a:pPr marL="367029" lvl="1" indent="-183514" algn="l">
              <a:lnSpc>
                <a:spcPts val="3059"/>
              </a:lnSpc>
              <a:buFont typeface="Arial"/>
              <a:buChar char="•"/>
            </a:pPr>
            <a:r>
              <a:rPr lang="en-US" sz="2000" dirty="0">
                <a:solidFill>
                  <a:srgbClr val="000000"/>
                </a:solidFill>
                <a:latin typeface="Canva Sans"/>
                <a:ea typeface="Canva Sans"/>
                <a:cs typeface="Canva Sans"/>
                <a:sym typeface="Canva Sans"/>
              </a:rPr>
              <a:t>Adamson, V. (2025). Consumer attitudes show health is all about balance | AHDB. [online] Ahdb.org.uk. Available at: https://ahdb.org.uk/news/consumer-insight-consumer-attitudes-show-health-is-all-about-balance.</a:t>
            </a:r>
          </a:p>
          <a:p>
            <a:pPr algn="l">
              <a:lnSpc>
                <a:spcPts val="3059"/>
              </a:lnSpc>
            </a:pPr>
            <a:endParaRPr lang="en-US" sz="2000" dirty="0">
              <a:solidFill>
                <a:srgbClr val="000000"/>
              </a:solidFill>
              <a:latin typeface="Canva Sans"/>
              <a:ea typeface="Canva Sans"/>
              <a:cs typeface="Canva Sans"/>
              <a:sym typeface="Canva Sans"/>
            </a:endParaRPr>
          </a:p>
          <a:p>
            <a:pPr marL="367029" lvl="1" indent="-183514" algn="l">
              <a:lnSpc>
                <a:spcPts val="3059"/>
              </a:lnSpc>
              <a:buFont typeface="Arial"/>
              <a:buChar char="•"/>
            </a:pPr>
            <a:r>
              <a:rPr lang="en-US" sz="2000" dirty="0">
                <a:solidFill>
                  <a:srgbClr val="000000"/>
                </a:solidFill>
                <a:latin typeface="Canva Sans"/>
                <a:ea typeface="Canva Sans"/>
                <a:cs typeface="Canva Sans"/>
                <a:sym typeface="Canva Sans"/>
              </a:rPr>
              <a:t>Kumar, V., Ram, D.K., Sahu, G., Sahu, N.K. and Verma, S.K. (2025). Sustainable Modifications in Food Packaging: A Comprehensive Review of Biodegradable Material Revolutions. Applied Food Research, [online] p.101385. </a:t>
            </a:r>
            <a:r>
              <a:rPr lang="en-US" sz="2000" dirty="0" err="1">
                <a:solidFill>
                  <a:srgbClr val="000000"/>
                </a:solidFill>
                <a:latin typeface="Canva Sans"/>
                <a:ea typeface="Canva Sans"/>
                <a:cs typeface="Canva Sans"/>
                <a:sym typeface="Canva Sans"/>
              </a:rPr>
              <a:t>doi:https</a:t>
            </a:r>
            <a:r>
              <a:rPr lang="en-US" sz="2000" dirty="0">
                <a:solidFill>
                  <a:srgbClr val="000000"/>
                </a:solidFill>
                <a:latin typeface="Canva Sans"/>
                <a:ea typeface="Canva Sans"/>
                <a:cs typeface="Canva Sans"/>
                <a:sym typeface="Canva Sans"/>
              </a:rPr>
              <a:t>://doi.org/10.1016/j.afres.2025.101385</a:t>
            </a:r>
          </a:p>
          <a:p>
            <a:pPr algn="l">
              <a:lnSpc>
                <a:spcPts val="3059"/>
              </a:lnSpc>
            </a:pPr>
            <a:endParaRPr lang="en-US" sz="2000" dirty="0">
              <a:solidFill>
                <a:srgbClr val="000000"/>
              </a:solidFill>
              <a:latin typeface="Canva Sans"/>
              <a:ea typeface="Canva Sans"/>
              <a:cs typeface="Canva Sans"/>
              <a:sym typeface="Canva Sans"/>
            </a:endParaRPr>
          </a:p>
          <a:p>
            <a:pPr marL="367029" lvl="1" indent="-183514" algn="l">
              <a:lnSpc>
                <a:spcPts val="3059"/>
              </a:lnSpc>
              <a:buFont typeface="Arial"/>
              <a:buChar char="•"/>
            </a:pPr>
            <a:r>
              <a:rPr lang="en-US" sz="2000" dirty="0">
                <a:solidFill>
                  <a:srgbClr val="000000"/>
                </a:solidFill>
                <a:latin typeface="Canva Sans"/>
                <a:ea typeface="Canva Sans"/>
                <a:cs typeface="Canva Sans"/>
                <a:sym typeface="Canva Sans"/>
              </a:rPr>
              <a:t>Lord, C., Bates, O., Friday, A., McLeod, F., </a:t>
            </a:r>
            <a:r>
              <a:rPr lang="en-US" sz="2000" dirty="0" err="1">
                <a:solidFill>
                  <a:srgbClr val="000000"/>
                </a:solidFill>
                <a:latin typeface="Canva Sans"/>
                <a:ea typeface="Canva Sans"/>
                <a:cs typeface="Canva Sans"/>
                <a:sym typeface="Canva Sans"/>
              </a:rPr>
              <a:t>Cherrett</a:t>
            </a:r>
            <a:r>
              <a:rPr lang="en-US" sz="2000" dirty="0">
                <a:solidFill>
                  <a:srgbClr val="000000"/>
                </a:solidFill>
                <a:latin typeface="Canva Sans"/>
                <a:ea typeface="Canva Sans"/>
                <a:cs typeface="Canva Sans"/>
                <a:sym typeface="Canva Sans"/>
              </a:rPr>
              <a:t>, T., Martinez-Sykora, A. and Oakey, A. (2022). The sustainability of the gig economy food delivery system (Deliveroo, UberEATS and Just-Eat): Histories and futures of rebound, lock-in and path dependency. International Journal of Sustainable Transportation, [online] 17(5), pp.1–13. Available at: https://doi.org/10.1080/15568318.2022.2066583.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267</TotalTime>
  <Words>1648</Words>
  <Application>Microsoft Office PowerPoint</Application>
  <PresentationFormat>Custom</PresentationFormat>
  <Paragraphs>118</Paragraphs>
  <Slides>13</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Public Sans Bold</vt:lpstr>
      <vt:lpstr>Calibri</vt:lpstr>
      <vt:lpstr>Public Sans Medium</vt:lpstr>
      <vt:lpstr>Canva Sans</vt:lpstr>
      <vt:lpstr>Glacial Indifference Bold</vt:lpstr>
      <vt:lpstr>Canva Sans Bold</vt:lpstr>
      <vt:lpstr>Mali Bold</vt:lpstr>
      <vt:lpstr>Public Sans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My PC</dc:creator>
  <cp:lastModifiedBy>Tariq Hussain (2506992)</cp:lastModifiedBy>
  <cp:revision>10</cp:revision>
  <dcterms:created xsi:type="dcterms:W3CDTF">2006-08-16T00:00:00Z</dcterms:created>
  <dcterms:modified xsi:type="dcterms:W3CDTF">2026-07-10T15:36:01Z</dcterms:modified>
  <dc:identifier>DAHDuUCO14g</dc:identifier>
</cp:coreProperties>
</file>