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D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557E54-1E9C-482B-B0CB-1D8491324609}" v="121" dt="2022-06-24T14:33:31.029"/>
    <p1510:client id="{171A60A6-9D42-57FF-E555-34B13532AED4}" v="5" dt="2022-07-01T21:10:40.117"/>
    <p1510:client id="{2B0EADEC-CEF8-36B9-715E-F5329FC07761}" v="1225" dt="2022-07-01T20:57:38.394"/>
    <p1510:client id="{62BBF890-68CC-B445-43F8-48FBFF93319E}" v="33" dt="2022-07-02T10:20:08.162"/>
    <p1510:client id="{69FCB3F6-993F-E113-8257-0943DD35492A}" v="1" dt="2022-06-30T18:24:48.538"/>
    <p1510:client id="{6D3FB7F4-EC76-D5D9-C21C-E57A38A711DF}" v="220" dt="2022-06-24T15:43:43.288"/>
    <p1510:client id="{8DECA053-02EF-17AF-4552-11776198AEA5}" v="29" dt="2022-07-01T19:47:34.752"/>
    <p1510:client id="{A6D46545-5E33-599A-0B40-4786A3EF38BA}" v="804" dt="2022-06-30T19:10:35.660"/>
    <p1510:client id="{BFBA2FCD-77FB-7BF2-E718-C5E046A84107}" v="46" dt="2022-07-02T13:15:53.191"/>
    <p1510:client id="{C50790CF-5F97-FAB7-8789-8FF6F98988AA}" v="461" dt="2022-06-29T20:53:31.471"/>
    <p1510:client id="{CB5A5A7C-A386-1669-A8B8-50DC534DC4C2}" v="1058" dt="2022-06-29T21:22:43.712"/>
    <p1510:client id="{D2A64B77-709A-412B-9BA4-03C7D081B89A}" v="5" dt="2022-06-28T10:56:25.088"/>
    <p1510:client id="{ED4E672E-DA65-40E1-9412-A516DA0E7BD4}" v="686" dt="2022-07-01T19:13:35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1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95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302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131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297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7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7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9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5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7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837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8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651406 w 4480560"/>
                      <a:gd name="connsiteY3" fmla="*/ 0 h 27432"/>
                      <a:gd name="connsiteX4" fmla="*/ 2336292 w 4480560"/>
                      <a:gd name="connsiteY4" fmla="*/ 0 h 27432"/>
                      <a:gd name="connsiteX5" fmla="*/ 2931566 w 4480560"/>
                      <a:gd name="connsiteY5" fmla="*/ 0 h 27432"/>
                      <a:gd name="connsiteX6" fmla="*/ 3482035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840480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560320 w 4480560"/>
                      <a:gd name="connsiteY11" fmla="*/ 27432 h 27432"/>
                      <a:gd name="connsiteX12" fmla="*/ 1965046 w 4480560"/>
                      <a:gd name="connsiteY12" fmla="*/ 27432 h 27432"/>
                      <a:gd name="connsiteX13" fmla="*/ 1459382 w 4480560"/>
                      <a:gd name="connsiteY13" fmla="*/ 27432 h 27432"/>
                      <a:gd name="connsiteX14" fmla="*/ 774497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830629 w 4480560"/>
                      <a:gd name="connsiteY3" fmla="*/ 0 h 27432"/>
                      <a:gd name="connsiteX4" fmla="*/ 2425903 w 4480560"/>
                      <a:gd name="connsiteY4" fmla="*/ 0 h 27432"/>
                      <a:gd name="connsiteX5" fmla="*/ 3021178 w 4480560"/>
                      <a:gd name="connsiteY5" fmla="*/ 0 h 27432"/>
                      <a:gd name="connsiteX6" fmla="*/ 3750869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930091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649931 w 4480560"/>
                      <a:gd name="connsiteY11" fmla="*/ 27432 h 27432"/>
                      <a:gd name="connsiteX12" fmla="*/ 2054657 w 4480560"/>
                      <a:gd name="connsiteY12" fmla="*/ 27432 h 27432"/>
                      <a:gd name="connsiteX13" fmla="*/ 1324966 w 4480560"/>
                      <a:gd name="connsiteY13" fmla="*/ 27432 h 27432"/>
                      <a:gd name="connsiteX14" fmla="*/ 595274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27432" fill="none" extrusionOk="0">
                        <a:moveTo>
                          <a:pt x="0" y="0"/>
                        </a:moveTo>
                        <a:cubicBezTo>
                          <a:pt x="267574" y="14606"/>
                          <a:pt x="338605" y="-40"/>
                          <a:pt x="595274" y="0"/>
                        </a:cubicBezTo>
                        <a:cubicBezTo>
                          <a:pt x="856171" y="-2198"/>
                          <a:pt x="863435" y="-13333"/>
                          <a:pt x="1100938" y="0"/>
                        </a:cubicBezTo>
                        <a:cubicBezTo>
                          <a:pt x="1340270" y="17713"/>
                          <a:pt x="1418448" y="-18893"/>
                          <a:pt x="1651406" y="0"/>
                        </a:cubicBezTo>
                        <a:cubicBezTo>
                          <a:pt x="1875387" y="1627"/>
                          <a:pt x="2153037" y="22688"/>
                          <a:pt x="2336292" y="0"/>
                        </a:cubicBezTo>
                        <a:cubicBezTo>
                          <a:pt x="2522206" y="-4211"/>
                          <a:pt x="2718333" y="34959"/>
                          <a:pt x="2931566" y="0"/>
                        </a:cubicBezTo>
                        <a:cubicBezTo>
                          <a:pt x="3137043" y="-17106"/>
                          <a:pt x="3304331" y="1415"/>
                          <a:pt x="3482035" y="0"/>
                        </a:cubicBezTo>
                        <a:cubicBezTo>
                          <a:pt x="3649837" y="-24078"/>
                          <a:pt x="4010577" y="-51921"/>
                          <a:pt x="4480560" y="0"/>
                        </a:cubicBezTo>
                        <a:cubicBezTo>
                          <a:pt x="4479748" y="8405"/>
                          <a:pt x="4478972" y="21756"/>
                          <a:pt x="4480560" y="27432"/>
                        </a:cubicBezTo>
                        <a:cubicBezTo>
                          <a:pt x="4305601" y="50664"/>
                          <a:pt x="4025154" y="35606"/>
                          <a:pt x="3840480" y="27432"/>
                        </a:cubicBezTo>
                        <a:cubicBezTo>
                          <a:pt x="3668919" y="-3187"/>
                          <a:pt x="3556555" y="-3530"/>
                          <a:pt x="3290011" y="27432"/>
                        </a:cubicBezTo>
                        <a:cubicBezTo>
                          <a:pt x="2991827" y="27316"/>
                          <a:pt x="2862038" y="-13378"/>
                          <a:pt x="2560320" y="27432"/>
                        </a:cubicBezTo>
                        <a:cubicBezTo>
                          <a:pt x="2273396" y="46520"/>
                          <a:pt x="2159701" y="49142"/>
                          <a:pt x="1965046" y="27432"/>
                        </a:cubicBezTo>
                        <a:cubicBezTo>
                          <a:pt x="1785994" y="38332"/>
                          <a:pt x="1686680" y="61464"/>
                          <a:pt x="1459382" y="27432"/>
                        </a:cubicBezTo>
                        <a:cubicBezTo>
                          <a:pt x="1260610" y="14114"/>
                          <a:pt x="913962" y="40676"/>
                          <a:pt x="774497" y="27432"/>
                        </a:cubicBezTo>
                        <a:cubicBezTo>
                          <a:pt x="689426" y="10997"/>
                          <a:pt x="378264" y="15467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480560" h="27432" stroke="0" extrusionOk="0">
                        <a:moveTo>
                          <a:pt x="0" y="0"/>
                        </a:moveTo>
                        <a:cubicBezTo>
                          <a:pt x="290844" y="5546"/>
                          <a:pt x="318443" y="10543"/>
                          <a:pt x="595274" y="0"/>
                        </a:cubicBezTo>
                        <a:cubicBezTo>
                          <a:pt x="862223" y="-10630"/>
                          <a:pt x="1008164" y="-6970"/>
                          <a:pt x="1100938" y="0"/>
                        </a:cubicBezTo>
                        <a:cubicBezTo>
                          <a:pt x="1231751" y="-9052"/>
                          <a:pt x="1563421" y="-55931"/>
                          <a:pt x="1830629" y="0"/>
                        </a:cubicBezTo>
                        <a:cubicBezTo>
                          <a:pt x="2081843" y="38764"/>
                          <a:pt x="2181743" y="16966"/>
                          <a:pt x="2425903" y="0"/>
                        </a:cubicBezTo>
                        <a:cubicBezTo>
                          <a:pt x="2657412" y="-20059"/>
                          <a:pt x="2795431" y="8423"/>
                          <a:pt x="3021178" y="0"/>
                        </a:cubicBezTo>
                        <a:cubicBezTo>
                          <a:pt x="3275119" y="-4749"/>
                          <a:pt x="3480943" y="2522"/>
                          <a:pt x="3750869" y="0"/>
                        </a:cubicBezTo>
                        <a:cubicBezTo>
                          <a:pt x="4005211" y="16055"/>
                          <a:pt x="4302144" y="-2969"/>
                          <a:pt x="4480560" y="0"/>
                        </a:cubicBezTo>
                        <a:cubicBezTo>
                          <a:pt x="4481064" y="9145"/>
                          <a:pt x="4482319" y="18278"/>
                          <a:pt x="4480560" y="27432"/>
                        </a:cubicBezTo>
                        <a:cubicBezTo>
                          <a:pt x="4261480" y="3713"/>
                          <a:pt x="4206199" y="42245"/>
                          <a:pt x="3930091" y="27432"/>
                        </a:cubicBezTo>
                        <a:cubicBezTo>
                          <a:pt x="3666932" y="-1758"/>
                          <a:pt x="3493645" y="28520"/>
                          <a:pt x="3290011" y="27432"/>
                        </a:cubicBezTo>
                        <a:cubicBezTo>
                          <a:pt x="3137078" y="-27316"/>
                          <a:pt x="2894690" y="-4232"/>
                          <a:pt x="2649931" y="27432"/>
                        </a:cubicBezTo>
                        <a:cubicBezTo>
                          <a:pt x="2413020" y="35010"/>
                          <a:pt x="2225991" y="3157"/>
                          <a:pt x="2054657" y="27432"/>
                        </a:cubicBezTo>
                        <a:cubicBezTo>
                          <a:pt x="1886877" y="51257"/>
                          <a:pt x="1548763" y="59106"/>
                          <a:pt x="1324966" y="27432"/>
                        </a:cubicBezTo>
                        <a:cubicBezTo>
                          <a:pt x="1040995" y="15613"/>
                          <a:pt x="786929" y="-3939"/>
                          <a:pt x="595274" y="27432"/>
                        </a:cubicBezTo>
                        <a:cubicBezTo>
                          <a:pt x="371401" y="46547"/>
                          <a:pt x="168483" y="36883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480560" h="27432" fill="none" stroke="0" extrusionOk="0">
                        <a:moveTo>
                          <a:pt x="0" y="0"/>
                        </a:moveTo>
                        <a:cubicBezTo>
                          <a:pt x="254633" y="596"/>
                          <a:pt x="318854" y="8353"/>
                          <a:pt x="595274" y="0"/>
                        </a:cubicBezTo>
                        <a:cubicBezTo>
                          <a:pt x="857042" y="-2503"/>
                          <a:pt x="863005" y="-13327"/>
                          <a:pt x="1100938" y="0"/>
                        </a:cubicBezTo>
                        <a:cubicBezTo>
                          <a:pt x="1322315" y="28736"/>
                          <a:pt x="1429801" y="-15572"/>
                          <a:pt x="1651406" y="0"/>
                        </a:cubicBezTo>
                        <a:cubicBezTo>
                          <a:pt x="1861310" y="20479"/>
                          <a:pt x="2199002" y="36173"/>
                          <a:pt x="2336292" y="0"/>
                        </a:cubicBezTo>
                        <a:cubicBezTo>
                          <a:pt x="2504451" y="-23230"/>
                          <a:pt x="2735943" y="-3451"/>
                          <a:pt x="2931566" y="0"/>
                        </a:cubicBezTo>
                        <a:cubicBezTo>
                          <a:pt x="3109081" y="-33272"/>
                          <a:pt x="3310374" y="39503"/>
                          <a:pt x="3482035" y="0"/>
                        </a:cubicBezTo>
                        <a:cubicBezTo>
                          <a:pt x="3630968" y="-117346"/>
                          <a:pt x="3975789" y="30358"/>
                          <a:pt x="4480560" y="0"/>
                        </a:cubicBezTo>
                        <a:cubicBezTo>
                          <a:pt x="4480003" y="8537"/>
                          <a:pt x="4481482" y="21849"/>
                          <a:pt x="4480560" y="27432"/>
                        </a:cubicBezTo>
                        <a:cubicBezTo>
                          <a:pt x="4299745" y="21741"/>
                          <a:pt x="4055484" y="67940"/>
                          <a:pt x="3840480" y="27432"/>
                        </a:cubicBezTo>
                        <a:cubicBezTo>
                          <a:pt x="3665362" y="28120"/>
                          <a:pt x="3548412" y="20248"/>
                          <a:pt x="3290011" y="27432"/>
                        </a:cubicBezTo>
                        <a:cubicBezTo>
                          <a:pt x="3037450" y="50639"/>
                          <a:pt x="2862123" y="56883"/>
                          <a:pt x="2560320" y="27432"/>
                        </a:cubicBezTo>
                        <a:cubicBezTo>
                          <a:pt x="2308793" y="20872"/>
                          <a:pt x="2153402" y="-12255"/>
                          <a:pt x="1965046" y="27432"/>
                        </a:cubicBezTo>
                        <a:cubicBezTo>
                          <a:pt x="1778601" y="39660"/>
                          <a:pt x="1672011" y="37556"/>
                          <a:pt x="1459382" y="27432"/>
                        </a:cubicBezTo>
                        <a:cubicBezTo>
                          <a:pt x="1212351" y="3860"/>
                          <a:pt x="906131" y="26575"/>
                          <a:pt x="774497" y="27432"/>
                        </a:cubicBezTo>
                        <a:cubicBezTo>
                          <a:pt x="636671" y="-33567"/>
                          <a:pt x="331670" y="15421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110921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651406 w 4480560"/>
                      <a:gd name="connsiteY3" fmla="*/ 0 h 27432"/>
                      <a:gd name="connsiteX4" fmla="*/ 2336292 w 4480560"/>
                      <a:gd name="connsiteY4" fmla="*/ 0 h 27432"/>
                      <a:gd name="connsiteX5" fmla="*/ 2931566 w 4480560"/>
                      <a:gd name="connsiteY5" fmla="*/ 0 h 27432"/>
                      <a:gd name="connsiteX6" fmla="*/ 3482035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840480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560320 w 4480560"/>
                      <a:gd name="connsiteY11" fmla="*/ 27432 h 27432"/>
                      <a:gd name="connsiteX12" fmla="*/ 1965046 w 4480560"/>
                      <a:gd name="connsiteY12" fmla="*/ 27432 h 27432"/>
                      <a:gd name="connsiteX13" fmla="*/ 1459382 w 4480560"/>
                      <a:gd name="connsiteY13" fmla="*/ 27432 h 27432"/>
                      <a:gd name="connsiteX14" fmla="*/ 774497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830629 w 4480560"/>
                      <a:gd name="connsiteY3" fmla="*/ 0 h 27432"/>
                      <a:gd name="connsiteX4" fmla="*/ 2425903 w 4480560"/>
                      <a:gd name="connsiteY4" fmla="*/ 0 h 27432"/>
                      <a:gd name="connsiteX5" fmla="*/ 3021178 w 4480560"/>
                      <a:gd name="connsiteY5" fmla="*/ 0 h 27432"/>
                      <a:gd name="connsiteX6" fmla="*/ 3750869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930091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649931 w 4480560"/>
                      <a:gd name="connsiteY11" fmla="*/ 27432 h 27432"/>
                      <a:gd name="connsiteX12" fmla="*/ 2054657 w 4480560"/>
                      <a:gd name="connsiteY12" fmla="*/ 27432 h 27432"/>
                      <a:gd name="connsiteX13" fmla="*/ 1324966 w 4480560"/>
                      <a:gd name="connsiteY13" fmla="*/ 27432 h 27432"/>
                      <a:gd name="connsiteX14" fmla="*/ 595274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27432" fill="none" extrusionOk="0">
                        <a:moveTo>
                          <a:pt x="0" y="0"/>
                        </a:moveTo>
                        <a:cubicBezTo>
                          <a:pt x="267574" y="14606"/>
                          <a:pt x="338605" y="-40"/>
                          <a:pt x="595274" y="0"/>
                        </a:cubicBezTo>
                        <a:cubicBezTo>
                          <a:pt x="856171" y="-2198"/>
                          <a:pt x="863435" y="-13333"/>
                          <a:pt x="1100938" y="0"/>
                        </a:cubicBezTo>
                        <a:cubicBezTo>
                          <a:pt x="1340270" y="17713"/>
                          <a:pt x="1418448" y="-18893"/>
                          <a:pt x="1651406" y="0"/>
                        </a:cubicBezTo>
                        <a:cubicBezTo>
                          <a:pt x="1875387" y="1627"/>
                          <a:pt x="2153037" y="22688"/>
                          <a:pt x="2336292" y="0"/>
                        </a:cubicBezTo>
                        <a:cubicBezTo>
                          <a:pt x="2522206" y="-4211"/>
                          <a:pt x="2718333" y="34959"/>
                          <a:pt x="2931566" y="0"/>
                        </a:cubicBezTo>
                        <a:cubicBezTo>
                          <a:pt x="3137043" y="-17106"/>
                          <a:pt x="3304331" y="1415"/>
                          <a:pt x="3482035" y="0"/>
                        </a:cubicBezTo>
                        <a:cubicBezTo>
                          <a:pt x="3649837" y="-24078"/>
                          <a:pt x="4010577" y="-51921"/>
                          <a:pt x="4480560" y="0"/>
                        </a:cubicBezTo>
                        <a:cubicBezTo>
                          <a:pt x="4479748" y="8405"/>
                          <a:pt x="4478972" y="21756"/>
                          <a:pt x="4480560" y="27432"/>
                        </a:cubicBezTo>
                        <a:cubicBezTo>
                          <a:pt x="4305601" y="50664"/>
                          <a:pt x="4025154" y="35606"/>
                          <a:pt x="3840480" y="27432"/>
                        </a:cubicBezTo>
                        <a:cubicBezTo>
                          <a:pt x="3668919" y="-3187"/>
                          <a:pt x="3556555" y="-3530"/>
                          <a:pt x="3290011" y="27432"/>
                        </a:cubicBezTo>
                        <a:cubicBezTo>
                          <a:pt x="2991827" y="27316"/>
                          <a:pt x="2862038" y="-13378"/>
                          <a:pt x="2560320" y="27432"/>
                        </a:cubicBezTo>
                        <a:cubicBezTo>
                          <a:pt x="2273396" y="46520"/>
                          <a:pt x="2159701" y="49142"/>
                          <a:pt x="1965046" y="27432"/>
                        </a:cubicBezTo>
                        <a:cubicBezTo>
                          <a:pt x="1785994" y="38332"/>
                          <a:pt x="1686680" y="61464"/>
                          <a:pt x="1459382" y="27432"/>
                        </a:cubicBezTo>
                        <a:cubicBezTo>
                          <a:pt x="1260610" y="14114"/>
                          <a:pt x="913962" y="40676"/>
                          <a:pt x="774497" y="27432"/>
                        </a:cubicBezTo>
                        <a:cubicBezTo>
                          <a:pt x="689426" y="10997"/>
                          <a:pt x="378264" y="15467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480560" h="27432" stroke="0" extrusionOk="0">
                        <a:moveTo>
                          <a:pt x="0" y="0"/>
                        </a:moveTo>
                        <a:cubicBezTo>
                          <a:pt x="290844" y="5546"/>
                          <a:pt x="318443" y="10543"/>
                          <a:pt x="595274" y="0"/>
                        </a:cubicBezTo>
                        <a:cubicBezTo>
                          <a:pt x="862223" y="-10630"/>
                          <a:pt x="1008164" y="-6970"/>
                          <a:pt x="1100938" y="0"/>
                        </a:cubicBezTo>
                        <a:cubicBezTo>
                          <a:pt x="1231751" y="-9052"/>
                          <a:pt x="1563421" y="-55931"/>
                          <a:pt x="1830629" y="0"/>
                        </a:cubicBezTo>
                        <a:cubicBezTo>
                          <a:pt x="2081843" y="38764"/>
                          <a:pt x="2181743" y="16966"/>
                          <a:pt x="2425903" y="0"/>
                        </a:cubicBezTo>
                        <a:cubicBezTo>
                          <a:pt x="2657412" y="-20059"/>
                          <a:pt x="2795431" y="8423"/>
                          <a:pt x="3021178" y="0"/>
                        </a:cubicBezTo>
                        <a:cubicBezTo>
                          <a:pt x="3275119" y="-4749"/>
                          <a:pt x="3480943" y="2522"/>
                          <a:pt x="3750869" y="0"/>
                        </a:cubicBezTo>
                        <a:cubicBezTo>
                          <a:pt x="4005211" y="16055"/>
                          <a:pt x="4302144" y="-2969"/>
                          <a:pt x="4480560" y="0"/>
                        </a:cubicBezTo>
                        <a:cubicBezTo>
                          <a:pt x="4481064" y="9145"/>
                          <a:pt x="4482319" y="18278"/>
                          <a:pt x="4480560" y="27432"/>
                        </a:cubicBezTo>
                        <a:cubicBezTo>
                          <a:pt x="4261480" y="3713"/>
                          <a:pt x="4206199" y="42245"/>
                          <a:pt x="3930091" y="27432"/>
                        </a:cubicBezTo>
                        <a:cubicBezTo>
                          <a:pt x="3666932" y="-1758"/>
                          <a:pt x="3493645" y="28520"/>
                          <a:pt x="3290011" y="27432"/>
                        </a:cubicBezTo>
                        <a:cubicBezTo>
                          <a:pt x="3137078" y="-27316"/>
                          <a:pt x="2894690" y="-4232"/>
                          <a:pt x="2649931" y="27432"/>
                        </a:cubicBezTo>
                        <a:cubicBezTo>
                          <a:pt x="2413020" y="35010"/>
                          <a:pt x="2225991" y="3157"/>
                          <a:pt x="2054657" y="27432"/>
                        </a:cubicBezTo>
                        <a:cubicBezTo>
                          <a:pt x="1886877" y="51257"/>
                          <a:pt x="1548763" y="59106"/>
                          <a:pt x="1324966" y="27432"/>
                        </a:cubicBezTo>
                        <a:cubicBezTo>
                          <a:pt x="1040995" y="15613"/>
                          <a:pt x="786929" y="-3939"/>
                          <a:pt x="595274" y="27432"/>
                        </a:cubicBezTo>
                        <a:cubicBezTo>
                          <a:pt x="371401" y="46547"/>
                          <a:pt x="168483" y="36883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480560" h="27432" fill="none" stroke="0" extrusionOk="0">
                        <a:moveTo>
                          <a:pt x="0" y="0"/>
                        </a:moveTo>
                        <a:cubicBezTo>
                          <a:pt x="254633" y="596"/>
                          <a:pt x="318854" y="8353"/>
                          <a:pt x="595274" y="0"/>
                        </a:cubicBezTo>
                        <a:cubicBezTo>
                          <a:pt x="857042" y="-2503"/>
                          <a:pt x="863005" y="-13327"/>
                          <a:pt x="1100938" y="0"/>
                        </a:cubicBezTo>
                        <a:cubicBezTo>
                          <a:pt x="1322315" y="28736"/>
                          <a:pt x="1429801" y="-15572"/>
                          <a:pt x="1651406" y="0"/>
                        </a:cubicBezTo>
                        <a:cubicBezTo>
                          <a:pt x="1861310" y="20479"/>
                          <a:pt x="2199002" y="36173"/>
                          <a:pt x="2336292" y="0"/>
                        </a:cubicBezTo>
                        <a:cubicBezTo>
                          <a:pt x="2504451" y="-23230"/>
                          <a:pt x="2735943" y="-3451"/>
                          <a:pt x="2931566" y="0"/>
                        </a:cubicBezTo>
                        <a:cubicBezTo>
                          <a:pt x="3109081" y="-33272"/>
                          <a:pt x="3310374" y="39503"/>
                          <a:pt x="3482035" y="0"/>
                        </a:cubicBezTo>
                        <a:cubicBezTo>
                          <a:pt x="3630968" y="-117346"/>
                          <a:pt x="3975789" y="30358"/>
                          <a:pt x="4480560" y="0"/>
                        </a:cubicBezTo>
                        <a:cubicBezTo>
                          <a:pt x="4480003" y="8537"/>
                          <a:pt x="4481482" y="21849"/>
                          <a:pt x="4480560" y="27432"/>
                        </a:cubicBezTo>
                        <a:cubicBezTo>
                          <a:pt x="4299745" y="21741"/>
                          <a:pt x="4055484" y="67940"/>
                          <a:pt x="3840480" y="27432"/>
                        </a:cubicBezTo>
                        <a:cubicBezTo>
                          <a:pt x="3665362" y="28120"/>
                          <a:pt x="3548412" y="20248"/>
                          <a:pt x="3290011" y="27432"/>
                        </a:cubicBezTo>
                        <a:cubicBezTo>
                          <a:pt x="3037450" y="50639"/>
                          <a:pt x="2862123" y="56883"/>
                          <a:pt x="2560320" y="27432"/>
                        </a:cubicBezTo>
                        <a:cubicBezTo>
                          <a:pt x="2308793" y="20872"/>
                          <a:pt x="2153402" y="-12255"/>
                          <a:pt x="1965046" y="27432"/>
                        </a:cubicBezTo>
                        <a:cubicBezTo>
                          <a:pt x="1778601" y="39660"/>
                          <a:pt x="1672011" y="37556"/>
                          <a:pt x="1459382" y="27432"/>
                        </a:cubicBezTo>
                        <a:cubicBezTo>
                          <a:pt x="1212351" y="3860"/>
                          <a:pt x="906131" y="26575"/>
                          <a:pt x="774497" y="27432"/>
                        </a:cubicBezTo>
                        <a:cubicBezTo>
                          <a:pt x="636671" y="-33567"/>
                          <a:pt x="331670" y="15421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586090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669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39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698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69" r:id="rId6"/>
    <p:sldLayoutId id="2147483865" r:id="rId7"/>
    <p:sldLayoutId id="2147483866" r:id="rId8"/>
    <p:sldLayoutId id="2147483867" r:id="rId9"/>
    <p:sldLayoutId id="2147483868" r:id="rId10"/>
    <p:sldLayoutId id="21474838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2329-technology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orms.office.com/Pages/ShareFormPage.aspx?id=-REPTm4EBUWcuNshUjEeITuRCti9ZmlKk5fBLtomwZFUM1dEVE9PTlVVSExTT05LMDVLMlZDTThITC4u&amp;sharetoken=j08J2tGU3UgDLTjn0HuT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s://thebiologynotes.com/author/sagar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cjar.eu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gif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ijboudreaux.com/tag/devotional-quotes-2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ata-protection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3" name="Rectangle 5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 descr="Microchips on a circuit board">
            <a:extLst>
              <a:ext uri="{FF2B5EF4-FFF2-40B4-BE49-F238E27FC236}">
                <a16:creationId xmlns:a16="http://schemas.microsoft.com/office/drawing/2014/main" id="{3884ABD9-4D75-B808-F90F-DB5204BC5B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0302" r="-1" b="4678"/>
          <a:stretch/>
        </p:blipFill>
        <p:spPr>
          <a:xfrm>
            <a:off x="25993" y="8"/>
            <a:ext cx="12163720" cy="6857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1912" y="67001"/>
            <a:ext cx="6858000" cy="244744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000" b="1" dirty="0">
                <a:solidFill>
                  <a:srgbClr val="D9D900"/>
                </a:solidFill>
                <a:latin typeface="Arial Nova"/>
              </a:rPr>
              <a:t>Digital Skills and Research Methods</a:t>
            </a:r>
            <a:endParaRPr lang="en-US" sz="3000" b="1" dirty="0">
              <a:solidFill>
                <a:srgbClr val="D9D900"/>
              </a:solidFill>
              <a:latin typeface="Arial Nova"/>
              <a:ea typeface="Meiryo"/>
            </a:endParaRPr>
          </a:p>
          <a:p>
            <a:pPr algn="ctr">
              <a:lnSpc>
                <a:spcPct val="90000"/>
              </a:lnSpc>
            </a:pPr>
            <a:br>
              <a:rPr lang="en-US" sz="1500" b="1">
                <a:solidFill>
                  <a:srgbClr val="D9D900"/>
                </a:solidFill>
                <a:latin typeface="Arial Nova"/>
                <a:ea typeface="+mj-lt"/>
                <a:cs typeface="+mj-lt"/>
              </a:rPr>
            </a:br>
            <a:r>
              <a:rPr lang="en-US" sz="1500" b="1" dirty="0">
                <a:solidFill>
                  <a:srgbClr val="D9D900"/>
                </a:solidFill>
                <a:latin typeface="Arial Nova"/>
                <a:ea typeface="+mj-lt"/>
                <a:cs typeface="+mj-lt"/>
              </a:rPr>
              <a:t>How do students use technology to collaborate at UWTSD?</a:t>
            </a:r>
            <a:endParaRPr lang="en-US" sz="1500" b="1" dirty="0">
              <a:solidFill>
                <a:srgbClr val="D9D900"/>
              </a:solidFill>
              <a:latin typeface="Arial Nova"/>
            </a:endParaRPr>
          </a:p>
          <a:p>
            <a:pPr algn="ctr">
              <a:lnSpc>
                <a:spcPct val="90000"/>
              </a:lnSpc>
            </a:pPr>
            <a:endParaRPr lang="en-US" sz="5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45194" y="1778586"/>
            <a:ext cx="6858000" cy="1152144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dirty="0"/>
              <a:t>                                               </a:t>
            </a:r>
            <a:r>
              <a:rPr lang="en-US" b="1" dirty="0">
                <a:solidFill>
                  <a:srgbClr val="D9D900"/>
                </a:solidFill>
                <a:latin typeface="Arial Nova"/>
              </a:rPr>
              <a:t>BMSW4003_BIRM                </a:t>
            </a:r>
            <a:endParaRPr lang="en-US" sz="1500" b="1" dirty="0">
              <a:solidFill>
                <a:srgbClr val="D9D900"/>
              </a:solidFill>
              <a:latin typeface="Arial Nova"/>
            </a:endParaRPr>
          </a:p>
          <a:p>
            <a:pPr algn="ctr"/>
            <a:endParaRPr lang="en-US" sz="2400"/>
          </a:p>
        </p:txBody>
      </p:sp>
      <p:sp>
        <p:nvSpPr>
          <p:cNvPr id="234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04655" y="4133717"/>
            <a:ext cx="3182692" cy="20574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3182692"/>
                      <a:gd name="connsiteY0" fmla="*/ 0 h 20574"/>
                      <a:gd name="connsiteX1" fmla="*/ 604711 w 3182692"/>
                      <a:gd name="connsiteY1" fmla="*/ 0 h 20574"/>
                      <a:gd name="connsiteX2" fmla="*/ 1241250 w 3182692"/>
                      <a:gd name="connsiteY2" fmla="*/ 0 h 20574"/>
                      <a:gd name="connsiteX3" fmla="*/ 1909615 w 3182692"/>
                      <a:gd name="connsiteY3" fmla="*/ 0 h 20574"/>
                      <a:gd name="connsiteX4" fmla="*/ 2577981 w 3182692"/>
                      <a:gd name="connsiteY4" fmla="*/ 0 h 20574"/>
                      <a:gd name="connsiteX5" fmla="*/ 3182692 w 3182692"/>
                      <a:gd name="connsiteY5" fmla="*/ 0 h 20574"/>
                      <a:gd name="connsiteX6" fmla="*/ 3182692 w 3182692"/>
                      <a:gd name="connsiteY6" fmla="*/ 20574 h 20574"/>
                      <a:gd name="connsiteX7" fmla="*/ 2482500 w 3182692"/>
                      <a:gd name="connsiteY7" fmla="*/ 20574 h 20574"/>
                      <a:gd name="connsiteX8" fmla="*/ 1782308 w 3182692"/>
                      <a:gd name="connsiteY8" fmla="*/ 20574 h 20574"/>
                      <a:gd name="connsiteX9" fmla="*/ 1145769 w 3182692"/>
                      <a:gd name="connsiteY9" fmla="*/ 20574 h 20574"/>
                      <a:gd name="connsiteX10" fmla="*/ 0 w 3182692"/>
                      <a:gd name="connsiteY10" fmla="*/ 20574 h 20574"/>
                      <a:gd name="connsiteX11" fmla="*/ 0 w 3182692"/>
                      <a:gd name="connsiteY11" fmla="*/ 0 h 205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3182692" h="20574" fill="none" extrusionOk="0">
                        <a:moveTo>
                          <a:pt x="0" y="0"/>
                        </a:moveTo>
                        <a:cubicBezTo>
                          <a:pt x="126686" y="-21366"/>
                          <a:pt x="467788" y="9025"/>
                          <a:pt x="604711" y="0"/>
                        </a:cubicBezTo>
                        <a:cubicBezTo>
                          <a:pt x="741634" y="-9025"/>
                          <a:pt x="1061620" y="6814"/>
                          <a:pt x="1241250" y="0"/>
                        </a:cubicBezTo>
                        <a:cubicBezTo>
                          <a:pt x="1420880" y="-6814"/>
                          <a:pt x="1713773" y="13383"/>
                          <a:pt x="1909615" y="0"/>
                        </a:cubicBezTo>
                        <a:cubicBezTo>
                          <a:pt x="2105457" y="-13383"/>
                          <a:pt x="2257256" y="13567"/>
                          <a:pt x="2577981" y="0"/>
                        </a:cubicBezTo>
                        <a:cubicBezTo>
                          <a:pt x="2898706" y="-13567"/>
                          <a:pt x="3026063" y="6328"/>
                          <a:pt x="3182692" y="0"/>
                        </a:cubicBezTo>
                        <a:cubicBezTo>
                          <a:pt x="3181869" y="8892"/>
                          <a:pt x="3183080" y="12703"/>
                          <a:pt x="3182692" y="20574"/>
                        </a:cubicBezTo>
                        <a:cubicBezTo>
                          <a:pt x="2998421" y="24028"/>
                          <a:pt x="2675038" y="21300"/>
                          <a:pt x="2482500" y="20574"/>
                        </a:cubicBezTo>
                        <a:cubicBezTo>
                          <a:pt x="2289962" y="19848"/>
                          <a:pt x="1930644" y="9120"/>
                          <a:pt x="1782308" y="20574"/>
                        </a:cubicBezTo>
                        <a:cubicBezTo>
                          <a:pt x="1633972" y="32028"/>
                          <a:pt x="1287388" y="294"/>
                          <a:pt x="1145769" y="20574"/>
                        </a:cubicBezTo>
                        <a:cubicBezTo>
                          <a:pt x="1004150" y="40854"/>
                          <a:pt x="256377" y="-35152"/>
                          <a:pt x="0" y="20574"/>
                        </a:cubicBezTo>
                        <a:cubicBezTo>
                          <a:pt x="-161" y="11630"/>
                          <a:pt x="139" y="4527"/>
                          <a:pt x="0" y="0"/>
                        </a:cubicBezTo>
                        <a:close/>
                      </a:path>
                      <a:path w="3182692" h="20574" stroke="0" extrusionOk="0">
                        <a:moveTo>
                          <a:pt x="0" y="0"/>
                        </a:moveTo>
                        <a:cubicBezTo>
                          <a:pt x="283446" y="18201"/>
                          <a:pt x="432812" y="7290"/>
                          <a:pt x="604711" y="0"/>
                        </a:cubicBezTo>
                        <a:cubicBezTo>
                          <a:pt x="776610" y="-7290"/>
                          <a:pt x="982253" y="15478"/>
                          <a:pt x="1145769" y="0"/>
                        </a:cubicBezTo>
                        <a:cubicBezTo>
                          <a:pt x="1309285" y="-15478"/>
                          <a:pt x="1514247" y="-25520"/>
                          <a:pt x="1845961" y="0"/>
                        </a:cubicBezTo>
                        <a:cubicBezTo>
                          <a:pt x="2177675" y="25520"/>
                          <a:pt x="2297588" y="16646"/>
                          <a:pt x="2450673" y="0"/>
                        </a:cubicBezTo>
                        <a:cubicBezTo>
                          <a:pt x="2603758" y="-16646"/>
                          <a:pt x="3023048" y="-21196"/>
                          <a:pt x="3182692" y="0"/>
                        </a:cubicBezTo>
                        <a:cubicBezTo>
                          <a:pt x="3183228" y="8886"/>
                          <a:pt x="3182047" y="10327"/>
                          <a:pt x="3182692" y="20574"/>
                        </a:cubicBezTo>
                        <a:cubicBezTo>
                          <a:pt x="3039109" y="-10415"/>
                          <a:pt x="2823860" y="16134"/>
                          <a:pt x="2546154" y="20574"/>
                        </a:cubicBezTo>
                        <a:cubicBezTo>
                          <a:pt x="2268448" y="25014"/>
                          <a:pt x="2098674" y="7577"/>
                          <a:pt x="1845961" y="20574"/>
                        </a:cubicBezTo>
                        <a:cubicBezTo>
                          <a:pt x="1593248" y="33571"/>
                          <a:pt x="1456743" y="29846"/>
                          <a:pt x="1304904" y="20574"/>
                        </a:cubicBezTo>
                        <a:cubicBezTo>
                          <a:pt x="1153065" y="11302"/>
                          <a:pt x="947204" y="13412"/>
                          <a:pt x="668365" y="20574"/>
                        </a:cubicBezTo>
                        <a:cubicBezTo>
                          <a:pt x="389526" y="27736"/>
                          <a:pt x="288244" y="-2342"/>
                          <a:pt x="0" y="20574"/>
                        </a:cubicBezTo>
                        <a:cubicBezTo>
                          <a:pt x="271" y="13936"/>
                          <a:pt x="-429" y="8006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072D20-3ADA-4DC7-ECB5-F8E4A6DB94D1}"/>
              </a:ext>
            </a:extLst>
          </p:cNvPr>
          <p:cNvSpPr txBox="1"/>
          <p:nvPr/>
        </p:nvSpPr>
        <p:spPr>
          <a:xfrm>
            <a:off x="225136" y="2823731"/>
            <a:ext cx="2369127" cy="484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Gabriel – Mihai Stroe </a:t>
            </a:r>
          </a:p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(2128634)</a:t>
            </a:r>
          </a:p>
        </p:txBody>
      </p:sp>
      <p:pic>
        <p:nvPicPr>
          <p:cNvPr id="5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5EFDB45-E456-7BDE-A11D-274B52D38A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6909" y="5293302"/>
            <a:ext cx="1850231" cy="1035844"/>
          </a:xfrm>
          <a:prstGeom prst="rect">
            <a:avLst/>
          </a:prstGeom>
        </p:spPr>
      </p:pic>
      <p:pic>
        <p:nvPicPr>
          <p:cNvPr id="7" name="Picture 7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A7CDFD26-080C-52ED-DB73-870DDA2877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47" y="4960638"/>
            <a:ext cx="1235869" cy="13693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152A39B-B24B-4B37-B553-12B7F3DFF367}"/>
              </a:ext>
            </a:extLst>
          </p:cNvPr>
          <p:cNvSpPr txBox="1"/>
          <p:nvPr/>
        </p:nvSpPr>
        <p:spPr>
          <a:xfrm>
            <a:off x="9758364" y="2822431"/>
            <a:ext cx="2265217" cy="484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Pavlina</a:t>
            </a:r>
            <a:r>
              <a:rPr lang="en-US" sz="1350" b="1">
                <a:solidFill>
                  <a:srgbClr val="D9D900"/>
                </a:solidFill>
                <a:latin typeface="Arial Nova"/>
                <a:ea typeface="+mn-lt"/>
                <a:cs typeface="+mn-lt"/>
              </a:rPr>
              <a:t> Pavlova</a:t>
            </a:r>
          </a:p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(2133271)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1AF4DB-78A1-800D-635C-AC6A0B74568D}"/>
              </a:ext>
            </a:extLst>
          </p:cNvPr>
          <p:cNvSpPr txBox="1"/>
          <p:nvPr/>
        </p:nvSpPr>
        <p:spPr>
          <a:xfrm>
            <a:off x="5012100" y="5135492"/>
            <a:ext cx="219594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Lecturer : Abdi Rahman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CE8B2E-7FF4-12FC-172C-4388D3AAED69}"/>
              </a:ext>
            </a:extLst>
          </p:cNvPr>
          <p:cNvSpPr/>
          <p:nvPr/>
        </p:nvSpPr>
        <p:spPr>
          <a:xfrm>
            <a:off x="10704367" y="1731"/>
            <a:ext cx="311728" cy="55418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F5B8F-5DAD-A3F1-0B9D-3CA37DC63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9940" y="1384721"/>
            <a:ext cx="3438691" cy="146236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50" dirty="0">
                <a:ea typeface="+mj-lt"/>
                <a:cs typeface="+mj-lt"/>
              </a:rPr>
              <a:t>Which digital tool is most commonly used for collaboration at UWTSD?</a:t>
            </a:r>
            <a:endParaRPr lang="en-US" sz="3150" dirty="0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D971CD4C-2FE3-A562-F0CC-F8DE7860C0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399" r="24348" b="1"/>
          <a:stretch/>
        </p:blipFill>
        <p:spPr>
          <a:xfrm>
            <a:off x="1695387" y="934159"/>
            <a:ext cx="4062196" cy="3318049"/>
          </a:xfrm>
          <a:custGeom>
            <a:avLst/>
            <a:gdLst/>
            <a:ahLst/>
            <a:cxnLst/>
            <a:rect l="l" t="t" r="r" b="b"/>
            <a:pathLst>
              <a:path w="5531320" h="4424065">
                <a:moveTo>
                  <a:pt x="4292328" y="3931444"/>
                </a:moveTo>
                <a:cubicBezTo>
                  <a:pt x="3830135" y="4131325"/>
                  <a:pt x="3346708" y="4259111"/>
                  <a:pt x="2855653" y="4364392"/>
                </a:cubicBezTo>
                <a:lnTo>
                  <a:pt x="2855525" y="4364392"/>
                </a:lnTo>
                <a:cubicBezTo>
                  <a:pt x="3386634" y="4394018"/>
                  <a:pt x="3853531" y="4210158"/>
                  <a:pt x="4292328" y="3931444"/>
                </a:cubicBezTo>
                <a:close/>
                <a:moveTo>
                  <a:pt x="4302118" y="3923561"/>
                </a:moveTo>
                <a:lnTo>
                  <a:pt x="4301102" y="3924959"/>
                </a:lnTo>
                <a:lnTo>
                  <a:pt x="4302881" y="3924959"/>
                </a:lnTo>
                <a:close/>
                <a:moveTo>
                  <a:pt x="3885572" y="334733"/>
                </a:moveTo>
                <a:cubicBezTo>
                  <a:pt x="4046889" y="406840"/>
                  <a:pt x="4203653" y="488713"/>
                  <a:pt x="4355013" y="579880"/>
                </a:cubicBezTo>
                <a:cubicBezTo>
                  <a:pt x="4662082" y="768063"/>
                  <a:pt x="4933803" y="995790"/>
                  <a:pt x="5144619" y="1290779"/>
                </a:cubicBezTo>
                <a:cubicBezTo>
                  <a:pt x="5314365" y="1528042"/>
                  <a:pt x="5426258" y="1789591"/>
                  <a:pt x="5468598" y="2088522"/>
                </a:cubicBezTo>
                <a:cubicBezTo>
                  <a:pt x="5479330" y="2001424"/>
                  <a:pt x="5480182" y="1913385"/>
                  <a:pt x="5471141" y="1826083"/>
                </a:cubicBezTo>
                <a:cubicBezTo>
                  <a:pt x="5455337" y="1662962"/>
                  <a:pt x="5406307" y="1504799"/>
                  <a:pt x="5327080" y="1361348"/>
                </a:cubicBezTo>
                <a:cubicBezTo>
                  <a:pt x="5206160" y="1140233"/>
                  <a:pt x="5033362" y="965782"/>
                  <a:pt x="4833354" y="816507"/>
                </a:cubicBezTo>
                <a:cubicBezTo>
                  <a:pt x="4597235" y="640276"/>
                  <a:pt x="4336322" y="509438"/>
                  <a:pt x="4063457" y="400724"/>
                </a:cubicBezTo>
                <a:cubicBezTo>
                  <a:pt x="4033360" y="388607"/>
                  <a:pt x="4003060" y="376909"/>
                  <a:pt x="3972544" y="365631"/>
                </a:cubicBezTo>
                <a:cubicBezTo>
                  <a:pt x="3943680" y="354950"/>
                  <a:pt x="3914563" y="345033"/>
                  <a:pt x="3885572" y="334733"/>
                </a:cubicBezTo>
                <a:close/>
                <a:moveTo>
                  <a:pt x="3865737" y="329520"/>
                </a:moveTo>
                <a:cubicBezTo>
                  <a:pt x="3865737" y="329520"/>
                  <a:pt x="3865737" y="330410"/>
                  <a:pt x="3866500" y="330537"/>
                </a:cubicBezTo>
                <a:lnTo>
                  <a:pt x="3869806" y="330156"/>
                </a:lnTo>
                <a:close/>
                <a:moveTo>
                  <a:pt x="2219772" y="85645"/>
                </a:moveTo>
                <a:cubicBezTo>
                  <a:pt x="2206943" y="84005"/>
                  <a:pt x="2193910" y="85264"/>
                  <a:pt x="2181627" y="89333"/>
                </a:cubicBezTo>
                <a:cubicBezTo>
                  <a:pt x="1932920" y="125113"/>
                  <a:pt x="1690800" y="197118"/>
                  <a:pt x="1462972" y="303073"/>
                </a:cubicBezTo>
                <a:cubicBezTo>
                  <a:pt x="971789" y="529528"/>
                  <a:pt x="578130" y="865460"/>
                  <a:pt x="308698" y="1338461"/>
                </a:cubicBezTo>
                <a:cubicBezTo>
                  <a:pt x="180225" y="1561852"/>
                  <a:pt x="97653" y="1808638"/>
                  <a:pt x="65840" y="2064364"/>
                </a:cubicBezTo>
                <a:cubicBezTo>
                  <a:pt x="71943" y="2050505"/>
                  <a:pt x="77284" y="2036391"/>
                  <a:pt x="82115" y="2022150"/>
                </a:cubicBezTo>
                <a:cubicBezTo>
                  <a:pt x="170104" y="1763653"/>
                  <a:pt x="279580" y="1515073"/>
                  <a:pt x="423261" y="1282260"/>
                </a:cubicBezTo>
                <a:cubicBezTo>
                  <a:pt x="630770" y="945565"/>
                  <a:pt x="895371" y="664944"/>
                  <a:pt x="1231812" y="454001"/>
                </a:cubicBezTo>
                <a:cubicBezTo>
                  <a:pt x="1535193" y="263783"/>
                  <a:pt x="1866802" y="149729"/>
                  <a:pt x="2219772" y="85645"/>
                </a:cubicBezTo>
                <a:close/>
                <a:moveTo>
                  <a:pt x="2612541" y="836"/>
                </a:moveTo>
                <a:cubicBezTo>
                  <a:pt x="2715914" y="-4250"/>
                  <a:pt x="2831240" y="14695"/>
                  <a:pt x="2946311" y="35548"/>
                </a:cubicBezTo>
                <a:cubicBezTo>
                  <a:pt x="3291652" y="98106"/>
                  <a:pt x="3631144" y="182915"/>
                  <a:pt x="3961100" y="303581"/>
                </a:cubicBezTo>
                <a:cubicBezTo>
                  <a:pt x="4278341" y="419543"/>
                  <a:pt x="4581341" y="563350"/>
                  <a:pt x="4854588" y="764502"/>
                </a:cubicBezTo>
                <a:cubicBezTo>
                  <a:pt x="5067438" y="921152"/>
                  <a:pt x="5250408" y="1105521"/>
                  <a:pt x="5377813" y="1339732"/>
                </a:cubicBezTo>
                <a:cubicBezTo>
                  <a:pt x="5459812" y="1489986"/>
                  <a:pt x="5510304" y="1655396"/>
                  <a:pt x="5526198" y="1825829"/>
                </a:cubicBezTo>
                <a:cubicBezTo>
                  <a:pt x="5538277" y="1951327"/>
                  <a:pt x="5527342" y="2074917"/>
                  <a:pt x="5510558" y="2199398"/>
                </a:cubicBezTo>
                <a:cubicBezTo>
                  <a:pt x="5502967" y="2266991"/>
                  <a:pt x="5502713" y="2335195"/>
                  <a:pt x="5509796" y="2402839"/>
                </a:cubicBezTo>
                <a:cubicBezTo>
                  <a:pt x="5534208" y="2664197"/>
                  <a:pt x="5468472" y="2926051"/>
                  <a:pt x="5323520" y="3144890"/>
                </a:cubicBezTo>
                <a:cubicBezTo>
                  <a:pt x="5201340" y="3332234"/>
                  <a:pt x="5041042" y="3491719"/>
                  <a:pt x="4853062" y="3612932"/>
                </a:cubicBezTo>
                <a:cubicBezTo>
                  <a:pt x="4671110" y="3732072"/>
                  <a:pt x="4498566" y="3864563"/>
                  <a:pt x="4316359" y="3982940"/>
                </a:cubicBezTo>
                <a:cubicBezTo>
                  <a:pt x="4019717" y="4175573"/>
                  <a:pt x="3701077" y="4317347"/>
                  <a:pt x="3352557" y="4386771"/>
                </a:cubicBezTo>
                <a:cubicBezTo>
                  <a:pt x="3160954" y="4425590"/>
                  <a:pt x="2964456" y="4434173"/>
                  <a:pt x="2770207" y="4412201"/>
                </a:cubicBezTo>
                <a:cubicBezTo>
                  <a:pt x="2685525" y="4402537"/>
                  <a:pt x="2599953" y="4402410"/>
                  <a:pt x="2514889" y="4393637"/>
                </a:cubicBezTo>
                <a:cubicBezTo>
                  <a:pt x="2307137" y="4370851"/>
                  <a:pt x="2102209" y="4327277"/>
                  <a:pt x="1903167" y="4263562"/>
                </a:cubicBezTo>
                <a:cubicBezTo>
                  <a:pt x="1560623" y="4156119"/>
                  <a:pt x="1238932" y="4006972"/>
                  <a:pt x="948393" y="3794249"/>
                </a:cubicBezTo>
                <a:cubicBezTo>
                  <a:pt x="647554" y="3573897"/>
                  <a:pt x="396813" y="3308660"/>
                  <a:pt x="223634" y="2975526"/>
                </a:cubicBezTo>
                <a:cubicBezTo>
                  <a:pt x="129454" y="2796370"/>
                  <a:pt x="67150" y="2602198"/>
                  <a:pt x="39520" y="2401695"/>
                </a:cubicBezTo>
                <a:cubicBezTo>
                  <a:pt x="34510" y="2367555"/>
                  <a:pt x="26729" y="2333872"/>
                  <a:pt x="16252" y="2300991"/>
                </a:cubicBezTo>
                <a:cubicBezTo>
                  <a:pt x="-9179" y="2218598"/>
                  <a:pt x="-24" y="2135695"/>
                  <a:pt x="11801" y="2053556"/>
                </a:cubicBezTo>
                <a:cubicBezTo>
                  <a:pt x="93686" y="1480615"/>
                  <a:pt x="377868" y="1021983"/>
                  <a:pt x="812850" y="651084"/>
                </a:cubicBezTo>
                <a:cubicBezTo>
                  <a:pt x="1176755" y="340201"/>
                  <a:pt x="1598260" y="146042"/>
                  <a:pt x="2066810" y="52586"/>
                </a:cubicBezTo>
                <a:cubicBezTo>
                  <a:pt x="2154544" y="35039"/>
                  <a:pt x="2243041" y="23087"/>
                  <a:pt x="2332046" y="14441"/>
                </a:cubicBezTo>
                <a:cubicBezTo>
                  <a:pt x="2421052" y="5794"/>
                  <a:pt x="2508913" y="2107"/>
                  <a:pt x="2612541" y="836"/>
                </a:cubicBezTo>
                <a:close/>
              </a:path>
            </a:pathLst>
          </a:custGeom>
        </p:spPr>
      </p:pic>
      <p:sp>
        <p:nvSpPr>
          <p:cNvPr id="14" name="Rectangle 6">
            <a:extLst>
              <a:ext uri="{FF2B5EF4-FFF2-40B4-BE49-F238E27FC236}">
                <a16:creationId xmlns:a16="http://schemas.microsoft.com/office/drawing/2014/main" id="{3EB27620-B0B1-4232-A055-99D347606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11861" y="3028610"/>
            <a:ext cx="2606040" cy="20574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36CEF7"/>
          </a:solidFill>
          <a:ln w="38100" cap="rnd">
            <a:solidFill>
              <a:srgbClr val="36CEF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606040"/>
                      <a:gd name="connsiteY0" fmla="*/ 0 h 20574"/>
                      <a:gd name="connsiteX1" fmla="*/ 625450 w 2606040"/>
                      <a:gd name="connsiteY1" fmla="*/ 0 h 20574"/>
                      <a:gd name="connsiteX2" fmla="*/ 1276960 w 2606040"/>
                      <a:gd name="connsiteY2" fmla="*/ 0 h 20574"/>
                      <a:gd name="connsiteX3" fmla="*/ 1928470 w 2606040"/>
                      <a:gd name="connsiteY3" fmla="*/ 0 h 20574"/>
                      <a:gd name="connsiteX4" fmla="*/ 2606040 w 2606040"/>
                      <a:gd name="connsiteY4" fmla="*/ 0 h 20574"/>
                      <a:gd name="connsiteX5" fmla="*/ 2606040 w 2606040"/>
                      <a:gd name="connsiteY5" fmla="*/ 20574 h 20574"/>
                      <a:gd name="connsiteX6" fmla="*/ 1954530 w 2606040"/>
                      <a:gd name="connsiteY6" fmla="*/ 20574 h 20574"/>
                      <a:gd name="connsiteX7" fmla="*/ 1355141 w 2606040"/>
                      <a:gd name="connsiteY7" fmla="*/ 20574 h 20574"/>
                      <a:gd name="connsiteX8" fmla="*/ 755752 w 2606040"/>
                      <a:gd name="connsiteY8" fmla="*/ 20574 h 20574"/>
                      <a:gd name="connsiteX9" fmla="*/ 0 w 2606040"/>
                      <a:gd name="connsiteY9" fmla="*/ 20574 h 20574"/>
                      <a:gd name="connsiteX10" fmla="*/ 0 w 2606040"/>
                      <a:gd name="connsiteY10" fmla="*/ 0 h 205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20574" fill="none" extrusionOk="0">
                        <a:moveTo>
                          <a:pt x="0" y="0"/>
                        </a:moveTo>
                        <a:cubicBezTo>
                          <a:pt x="306348" y="-18050"/>
                          <a:pt x="440119" y="21450"/>
                          <a:pt x="625450" y="0"/>
                        </a:cubicBezTo>
                        <a:cubicBezTo>
                          <a:pt x="810781" y="-21450"/>
                          <a:pt x="1134187" y="-16143"/>
                          <a:pt x="1276960" y="0"/>
                        </a:cubicBezTo>
                        <a:cubicBezTo>
                          <a:pt x="1419733" y="16143"/>
                          <a:pt x="1670272" y="-724"/>
                          <a:pt x="1928470" y="0"/>
                        </a:cubicBezTo>
                        <a:cubicBezTo>
                          <a:pt x="2186668" y="724"/>
                          <a:pt x="2458074" y="10259"/>
                          <a:pt x="2606040" y="0"/>
                        </a:cubicBezTo>
                        <a:cubicBezTo>
                          <a:pt x="2605315" y="4299"/>
                          <a:pt x="2606642" y="10959"/>
                          <a:pt x="2606040" y="20574"/>
                        </a:cubicBezTo>
                        <a:cubicBezTo>
                          <a:pt x="2467432" y="7736"/>
                          <a:pt x="2174707" y="22487"/>
                          <a:pt x="1954530" y="20574"/>
                        </a:cubicBezTo>
                        <a:cubicBezTo>
                          <a:pt x="1734353" y="18662"/>
                          <a:pt x="1571980" y="6524"/>
                          <a:pt x="1355141" y="20574"/>
                        </a:cubicBezTo>
                        <a:cubicBezTo>
                          <a:pt x="1138302" y="34624"/>
                          <a:pt x="943808" y="7394"/>
                          <a:pt x="755752" y="20574"/>
                        </a:cubicBezTo>
                        <a:cubicBezTo>
                          <a:pt x="567696" y="33754"/>
                          <a:pt x="345146" y="47388"/>
                          <a:pt x="0" y="20574"/>
                        </a:cubicBezTo>
                        <a:cubicBezTo>
                          <a:pt x="569" y="11858"/>
                          <a:pt x="-153" y="10223"/>
                          <a:pt x="0" y="0"/>
                        </a:cubicBezTo>
                        <a:close/>
                      </a:path>
                      <a:path w="2606040" h="20574" stroke="0" extrusionOk="0">
                        <a:moveTo>
                          <a:pt x="0" y="0"/>
                        </a:moveTo>
                        <a:cubicBezTo>
                          <a:pt x="281971" y="23935"/>
                          <a:pt x="485873" y="-14021"/>
                          <a:pt x="625450" y="0"/>
                        </a:cubicBezTo>
                        <a:cubicBezTo>
                          <a:pt x="765027" y="14021"/>
                          <a:pt x="1038822" y="8749"/>
                          <a:pt x="1198778" y="0"/>
                        </a:cubicBezTo>
                        <a:cubicBezTo>
                          <a:pt x="1358734" y="-8749"/>
                          <a:pt x="1650228" y="-23972"/>
                          <a:pt x="1902409" y="0"/>
                        </a:cubicBezTo>
                        <a:cubicBezTo>
                          <a:pt x="2154590" y="23972"/>
                          <a:pt x="2312095" y="29803"/>
                          <a:pt x="2606040" y="0"/>
                        </a:cubicBezTo>
                        <a:cubicBezTo>
                          <a:pt x="2605197" y="7175"/>
                          <a:pt x="2605012" y="11160"/>
                          <a:pt x="2606040" y="20574"/>
                        </a:cubicBezTo>
                        <a:cubicBezTo>
                          <a:pt x="2378599" y="28177"/>
                          <a:pt x="2277604" y="16856"/>
                          <a:pt x="2006651" y="20574"/>
                        </a:cubicBezTo>
                        <a:cubicBezTo>
                          <a:pt x="1735698" y="24292"/>
                          <a:pt x="1650989" y="28047"/>
                          <a:pt x="1407262" y="20574"/>
                        </a:cubicBezTo>
                        <a:cubicBezTo>
                          <a:pt x="1163535" y="13101"/>
                          <a:pt x="989403" y="32033"/>
                          <a:pt x="703631" y="20574"/>
                        </a:cubicBezTo>
                        <a:cubicBezTo>
                          <a:pt x="417859" y="9115"/>
                          <a:pt x="348131" y="-3980"/>
                          <a:pt x="0" y="20574"/>
                        </a:cubicBezTo>
                        <a:cubicBezTo>
                          <a:pt x="-463" y="16409"/>
                          <a:pt x="-355" y="893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9710D9A-EDA7-5557-E0E0-AC5EE1ECB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2820" y="4854292"/>
            <a:ext cx="6529986" cy="14933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"From paper and pen for taking notes in the field to tape recorders and video cameras for capturing interviews , qualitative research has always been shaped by the tools we choose to use ."  </a:t>
            </a:r>
          </a:p>
          <a:p>
            <a:pPr marL="0" indent="0">
              <a:buNone/>
            </a:pPr>
            <a:r>
              <a:rPr lang="en-US" sz="1350" dirty="0">
                <a:ea typeface="+mn-lt"/>
                <a:cs typeface="+mn-lt"/>
              </a:rPr>
              <a:t>Paulus, T., Lester, J. and Dempster, P., 2013. </a:t>
            </a:r>
            <a:r>
              <a:rPr lang="en-US" sz="1350" i="1" dirty="0">
                <a:ea typeface="+mn-lt"/>
                <a:cs typeface="+mn-lt"/>
              </a:rPr>
              <a:t>Digital tools for qualitative research</a:t>
            </a:r>
            <a:r>
              <a:rPr lang="en-US" sz="1350" dirty="0">
                <a:ea typeface="+mn-lt"/>
                <a:cs typeface="+mn-lt"/>
              </a:rPr>
              <a:t>. Sage.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8FCB42-061F-18C3-F810-3D47F095F7CD}"/>
              </a:ext>
            </a:extLst>
          </p:cNvPr>
          <p:cNvSpPr txBox="1"/>
          <p:nvPr/>
        </p:nvSpPr>
        <p:spPr>
          <a:xfrm>
            <a:off x="2486922" y="5229675"/>
            <a:ext cx="3829050" cy="208437"/>
          </a:xfrm>
          <a:prstGeom prst="rect">
            <a:avLst/>
          </a:prstGeom>
        </p:spPr>
        <p:txBody>
          <a:bodyPr lIns="68580" tIns="34290" rIns="68580" bIns="34290" anchor="t">
            <a:noAutofit/>
          </a:bodyPr>
          <a:lstStyle/>
          <a:p>
            <a:endParaRPr lang="en-US" sz="135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CCEDB2-D765-7241-578C-66A4861B39B0}"/>
              </a:ext>
            </a:extLst>
          </p:cNvPr>
          <p:cNvSpPr/>
          <p:nvPr/>
        </p:nvSpPr>
        <p:spPr>
          <a:xfrm>
            <a:off x="10669731" y="1731"/>
            <a:ext cx="320386" cy="5368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2981471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4DB1F2C2-68AC-BD70-E6B6-740A1F4E6D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684" b="8684"/>
          <a:stretch/>
        </p:blipFill>
        <p:spPr>
          <a:xfrm>
            <a:off x="5612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1AC85-71F5-454C-54B4-29F52E43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321733"/>
            <a:ext cx="11548532" cy="4229305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11500"/>
            </a:br>
            <a:endParaRPr lang="en-US" sz="1150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095" y="4702516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1A123-3579-0999-CECA-AAAD66D72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415" y="1947124"/>
            <a:ext cx="10634738" cy="1175039"/>
          </a:xfr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chemeClr val="bg1"/>
                </a:solidFill>
                <a:latin typeface="Corbel"/>
              </a:rPr>
              <a:t>This presentation is a plan for a research project to examine </a:t>
            </a:r>
            <a:r>
              <a:rPr lang="en-US" sz="2400" b="1">
                <a:solidFill>
                  <a:schemeClr val="bg1"/>
                </a:solidFill>
                <a:latin typeface="Corbel"/>
                <a:ea typeface="+mn-lt"/>
                <a:cs typeface="+mn-lt"/>
              </a:rPr>
              <a:t>which digital tool is most used by students at UWTSD to collaborate together and also the methods used for conducting the research </a:t>
            </a:r>
            <a:r>
              <a:rPr lang="en-US" sz="2400" b="1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C01CF8BC-6B18-1251-C6C1-63AE0EC2A3E3}"/>
              </a:ext>
            </a:extLst>
          </p:cNvPr>
          <p:cNvSpPr/>
          <p:nvPr/>
        </p:nvSpPr>
        <p:spPr>
          <a:xfrm>
            <a:off x="685800" y="734948"/>
            <a:ext cx="1638300" cy="819150"/>
          </a:xfrm>
          <a:prstGeom prst="flowChartTerminator">
            <a:avLst/>
          </a:prstGeom>
          <a:solidFill>
            <a:srgbClr val="6CD1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lowchart: Terminator 5">
            <a:extLst>
              <a:ext uri="{FF2B5EF4-FFF2-40B4-BE49-F238E27FC236}">
                <a16:creationId xmlns:a16="http://schemas.microsoft.com/office/drawing/2014/main" id="{BA411439-9473-CB64-2A3F-DF4190938D77}"/>
              </a:ext>
            </a:extLst>
          </p:cNvPr>
          <p:cNvSpPr/>
          <p:nvPr/>
        </p:nvSpPr>
        <p:spPr>
          <a:xfrm>
            <a:off x="3476625" y="734948"/>
            <a:ext cx="1733550" cy="819150"/>
          </a:xfrm>
          <a:prstGeom prst="flowChartTerminator">
            <a:avLst/>
          </a:prstGeom>
          <a:solidFill>
            <a:srgbClr val="6CD1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lowchart: Terminator 6">
            <a:extLst>
              <a:ext uri="{FF2B5EF4-FFF2-40B4-BE49-F238E27FC236}">
                <a16:creationId xmlns:a16="http://schemas.microsoft.com/office/drawing/2014/main" id="{E41153A8-5E54-C090-8492-02AF2BFDBE52}"/>
              </a:ext>
            </a:extLst>
          </p:cNvPr>
          <p:cNvSpPr/>
          <p:nvPr/>
        </p:nvSpPr>
        <p:spPr>
          <a:xfrm>
            <a:off x="6496050" y="734949"/>
            <a:ext cx="1704975" cy="819150"/>
          </a:xfrm>
          <a:prstGeom prst="flowChartTerminator">
            <a:avLst/>
          </a:prstGeom>
          <a:solidFill>
            <a:srgbClr val="6CD1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lowchart: Terminator 7">
            <a:extLst>
              <a:ext uri="{FF2B5EF4-FFF2-40B4-BE49-F238E27FC236}">
                <a16:creationId xmlns:a16="http://schemas.microsoft.com/office/drawing/2014/main" id="{68F0F0D2-C83D-F341-04AF-60340D6DAA81}"/>
              </a:ext>
            </a:extLst>
          </p:cNvPr>
          <p:cNvSpPr/>
          <p:nvPr/>
        </p:nvSpPr>
        <p:spPr>
          <a:xfrm>
            <a:off x="9477375" y="734949"/>
            <a:ext cx="1666875" cy="819150"/>
          </a:xfrm>
          <a:prstGeom prst="flowChartTerminator">
            <a:avLst/>
          </a:prstGeom>
          <a:solidFill>
            <a:srgbClr val="6CD1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1" descr="Logo&#10;&#10;Description automatically generated">
            <a:extLst>
              <a:ext uri="{FF2B5EF4-FFF2-40B4-BE49-F238E27FC236}">
                <a16:creationId xmlns:a16="http://schemas.microsoft.com/office/drawing/2014/main" id="{8CA252DB-1A2E-107E-D89C-4ACEE6ADAD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900" y="752475"/>
            <a:ext cx="800100" cy="800100"/>
          </a:xfrm>
          <a:prstGeom prst="rect">
            <a:avLst/>
          </a:prstGeom>
        </p:spPr>
      </p:pic>
      <p:pic>
        <p:nvPicPr>
          <p:cNvPr id="12" name="Picture 13" descr="Icon&#10;&#10;Description automatically generated">
            <a:extLst>
              <a:ext uri="{FF2B5EF4-FFF2-40B4-BE49-F238E27FC236}">
                <a16:creationId xmlns:a16="http://schemas.microsoft.com/office/drawing/2014/main" id="{8C92ED81-05A9-14B3-98F0-DD424B99F4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6200" y="752475"/>
            <a:ext cx="914400" cy="800100"/>
          </a:xfrm>
          <a:prstGeom prst="rect">
            <a:avLst/>
          </a:prstGeom>
        </p:spPr>
      </p:pic>
      <p:pic>
        <p:nvPicPr>
          <p:cNvPr id="14" name="Picture 14" descr="Logo&#10;&#10;Description automatically generated">
            <a:extLst>
              <a:ext uri="{FF2B5EF4-FFF2-40B4-BE49-F238E27FC236}">
                <a16:creationId xmlns:a16="http://schemas.microsoft.com/office/drawing/2014/main" id="{FF0A9C5A-6CFA-D157-10B1-09B90B4FE2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75" y="638175"/>
            <a:ext cx="1524000" cy="1019175"/>
          </a:xfrm>
          <a:prstGeom prst="rect">
            <a:avLst/>
          </a:prstGeom>
        </p:spPr>
      </p:pic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61360030-3AAB-3FFB-2F26-77FD266C95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72625" y="714375"/>
            <a:ext cx="1419225" cy="94297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DC45717-2C1E-7B5B-1685-BD28E65DDD6F}"/>
              </a:ext>
            </a:extLst>
          </p:cNvPr>
          <p:cNvSpPr/>
          <p:nvPr/>
        </p:nvSpPr>
        <p:spPr>
          <a:xfrm>
            <a:off x="10669731" y="1731"/>
            <a:ext cx="311727" cy="48491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580FDB-0556-8F3A-4453-F05F506CBA85}"/>
              </a:ext>
            </a:extLst>
          </p:cNvPr>
          <p:cNvSpPr txBox="1"/>
          <p:nvPr/>
        </p:nvSpPr>
        <p:spPr>
          <a:xfrm>
            <a:off x="2150052" y="3974522"/>
            <a:ext cx="935008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b="1">
                <a:solidFill>
                  <a:schemeClr val="bg1">
                    <a:lumMod val="95000"/>
                  </a:schemeClr>
                </a:solidFill>
                <a:latin typeface="Bahnschrift"/>
                <a:cs typeface="Calibri"/>
              </a:rPr>
              <a:t>UWTSD is a reputable and high-quality university , being up to date with current technology . Within this institution , several main methods of communication are considered . These methods serve an essential role in communicating , delivering information , and providing students the support they need . </a:t>
            </a:r>
          </a:p>
          <a:p>
            <a:endParaRPr lang="en-US" sz="2000" b="1">
              <a:solidFill>
                <a:schemeClr val="bg1">
                  <a:lumMod val="95000"/>
                </a:schemeClr>
              </a:solidFill>
              <a:latin typeface="Bahnschrift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>
                <a:solidFill>
                  <a:schemeClr val="bg1">
                    <a:lumMod val="95000"/>
                  </a:schemeClr>
                </a:solidFill>
                <a:latin typeface="Bahnschrift"/>
                <a:cs typeface="Calibri"/>
              </a:rPr>
              <a:t> Main purpose of this research is then to find out which one is the most used , based on our colleagues opinions .</a:t>
            </a:r>
          </a:p>
        </p:txBody>
      </p:sp>
    </p:spTree>
    <p:extLst>
      <p:ext uri="{BB962C8B-B14F-4D97-AF65-F5344CB8AC3E}">
        <p14:creationId xmlns:p14="http://schemas.microsoft.com/office/powerpoint/2010/main" val="386971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6844C8C-5856-3DBD-29E0-9A1A870100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754" r="1" b="1"/>
          <a:stretch/>
        </p:blipFill>
        <p:spPr>
          <a:xfrm>
            <a:off x="-48321" y="-435"/>
            <a:ext cx="12293807" cy="6857942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CA0F794-6A2E-9166-5D42-D6AB77ACC2C6}"/>
              </a:ext>
            </a:extLst>
          </p:cNvPr>
          <p:cNvSpPr/>
          <p:nvPr/>
        </p:nvSpPr>
        <p:spPr>
          <a:xfrm>
            <a:off x="10759786" y="0"/>
            <a:ext cx="244187" cy="4632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1B9217-E46B-5444-85F2-B07B398DC719}"/>
              </a:ext>
            </a:extLst>
          </p:cNvPr>
          <p:cNvSpPr txBox="1"/>
          <p:nvPr/>
        </p:nvSpPr>
        <p:spPr>
          <a:xfrm>
            <a:off x="256309" y="559378"/>
            <a:ext cx="510713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solidFill>
                  <a:schemeClr val="bg1">
                    <a:lumMod val="95000"/>
                  </a:schemeClr>
                </a:solidFill>
                <a:latin typeface="Corbel"/>
                <a:ea typeface="Cambria"/>
                <a:cs typeface="Calibri"/>
              </a:rPr>
              <a:t>Proposed Method </a:t>
            </a:r>
          </a:p>
        </p:txBody>
      </p:sp>
      <p:pic>
        <p:nvPicPr>
          <p:cNvPr id="11" name="Picture 11" descr="Diagram, venn diagram&#10;&#10;Description automatically generated">
            <a:extLst>
              <a:ext uri="{FF2B5EF4-FFF2-40B4-BE49-F238E27FC236}">
                <a16:creationId xmlns:a16="http://schemas.microsoft.com/office/drawing/2014/main" id="{492C785A-5A0F-CD89-6972-D6C5DC19E0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4342880"/>
            <a:ext cx="3629025" cy="19069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92E40A-B898-AD43-B919-2235407407DB}"/>
              </a:ext>
            </a:extLst>
          </p:cNvPr>
          <p:cNvSpPr txBox="1"/>
          <p:nvPr/>
        </p:nvSpPr>
        <p:spPr>
          <a:xfrm>
            <a:off x="371475" y="6296025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>
                    <a:lumMod val="95000"/>
                  </a:schemeClr>
                </a:solidFill>
                <a:latin typeface="Corbel"/>
                <a:ea typeface="+mn-lt"/>
                <a:cs typeface="+mn-lt"/>
              </a:rPr>
              <a:t>March 15, 2022 by </a:t>
            </a:r>
            <a:r>
              <a:rPr lang="en-US" sz="1200">
                <a:solidFill>
                  <a:schemeClr val="bg1">
                    <a:lumMod val="95000"/>
                  </a:schemeClr>
                </a:solidFill>
                <a:latin typeface="Corbe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Sagar Aryal</a:t>
            </a:r>
            <a:endParaRPr lang="en-US" sz="1200">
              <a:solidFill>
                <a:schemeClr val="bg1">
                  <a:lumMod val="95000"/>
                </a:schemeClr>
              </a:solidFill>
              <a:latin typeface="Corbel"/>
            </a:endParaRPr>
          </a:p>
        </p:txBody>
      </p:sp>
      <p:pic>
        <p:nvPicPr>
          <p:cNvPr id="15" name="Picture 16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BAA66A3-A071-8B53-5930-9F9C76F206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9525" y="665625"/>
            <a:ext cx="4438650" cy="453614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6C2C08E-2F21-DCB7-C191-01FD8EA1924F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19CDCFF-C10B-62C7-85AF-1F0762AB16BE}"/>
              </a:ext>
            </a:extLst>
          </p:cNvPr>
          <p:cNvSpPr txBox="1"/>
          <p:nvPr/>
        </p:nvSpPr>
        <p:spPr>
          <a:xfrm>
            <a:off x="7610475" y="5372100"/>
            <a:ext cx="4495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>
                    <a:lumMod val="95000"/>
                  </a:schemeClr>
                </a:solidFill>
                <a:latin typeface="Corbel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&gt;&gt; Click for the questionnaire &lt;&lt;</a:t>
            </a:r>
            <a:endParaRPr lang="en-US">
              <a:solidFill>
                <a:schemeClr val="bg1">
                  <a:lumMod val="95000"/>
                </a:schemeClr>
              </a:solidFill>
              <a:latin typeface="Corbe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0B8CAAC-BFF3-1016-287A-FE9BF1043775}"/>
              </a:ext>
            </a:extLst>
          </p:cNvPr>
          <p:cNvSpPr txBox="1"/>
          <p:nvPr/>
        </p:nvSpPr>
        <p:spPr>
          <a:xfrm>
            <a:off x="419100" y="1343025"/>
            <a:ext cx="63627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latin typeface="Corbel"/>
              </a:rPr>
              <a:t>The method that will be applied is quantitative data analysis , which will be used to collect data from students within the university through a questionnaire .</a:t>
            </a:r>
          </a:p>
        </p:txBody>
      </p:sp>
    </p:spTree>
    <p:extLst>
      <p:ext uri="{BB962C8B-B14F-4D97-AF65-F5344CB8AC3E}">
        <p14:creationId xmlns:p14="http://schemas.microsoft.com/office/powerpoint/2010/main" val="356688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B63963C-46A5-8D34-7ED0-557F9DF752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44"/>
          <a:stretch/>
        </p:blipFill>
        <p:spPr>
          <a:xfrm>
            <a:off x="20" y="-227253"/>
            <a:ext cx="12188790" cy="71113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37AD7-7DAC-3138-43F3-E13DD3518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6910938" cy="5382324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800">
                <a:solidFill>
                  <a:schemeClr val="bg1"/>
                </a:solidFill>
              </a:rPr>
            </a:br>
            <a:br>
              <a:rPr lang="en-US" sz="4800"/>
            </a:br>
            <a:endParaRPr lang="en-US" sz="48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0DDB5C-FD63-3BDC-F660-0F00C619BBBB}"/>
              </a:ext>
            </a:extLst>
          </p:cNvPr>
          <p:cNvSpPr/>
          <p:nvPr/>
        </p:nvSpPr>
        <p:spPr>
          <a:xfrm>
            <a:off x="10825595" y="-119496"/>
            <a:ext cx="268432" cy="4589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000000"/>
                </a:solidFill>
              </a:rPr>
              <a:t>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4D4C09-8700-6203-E04D-B044C354F838}"/>
              </a:ext>
            </a:extLst>
          </p:cNvPr>
          <p:cNvSpPr txBox="1"/>
          <p:nvPr/>
        </p:nvSpPr>
        <p:spPr>
          <a:xfrm>
            <a:off x="954506" y="1128295"/>
            <a:ext cx="663341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  <a:latin typeface="Corbel"/>
              </a:rPr>
              <a:t>Ethical Considerations</a:t>
            </a:r>
          </a:p>
          <a:p>
            <a:endParaRPr lang="en-GB" sz="2800" b="1" u="sng" dirty="0">
              <a:latin typeface="Corbel"/>
            </a:endParaRPr>
          </a:p>
          <a:p>
            <a:endParaRPr lang="en-GB" sz="2800" b="1" u="sng" dirty="0">
              <a:latin typeface="Corbe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D23100-5B09-2FC7-A605-006EA1126CFF}"/>
              </a:ext>
            </a:extLst>
          </p:cNvPr>
          <p:cNvSpPr txBox="1"/>
          <p:nvPr/>
        </p:nvSpPr>
        <p:spPr>
          <a:xfrm>
            <a:off x="843381" y="2006433"/>
            <a:ext cx="675372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This research will keep the Data Protection Principles, such as voluntary participation, confidentiality, with given consent and no intention to cause harm.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solidFill>
                <a:srgbClr val="FFFFFF"/>
              </a:solidFill>
              <a:latin typeface="Corbe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Purpose of the collected information is only answer of the research question and will not be shared?9 </a:t>
            </a:r>
            <a:r>
              <a:rPr lang="en-US" sz="2400" dirty="0">
                <a:solidFill>
                  <a:schemeClr val="bg1"/>
                </a:solidFill>
                <a:ea typeface="+mn-lt"/>
                <a:cs typeface="+mn-lt"/>
              </a:rPr>
              <a:t>Connelly, Lynne M. "Ethical considerations in research studies.)</a:t>
            </a:r>
          </a:p>
        </p:txBody>
      </p:sp>
    </p:spTree>
    <p:extLst>
      <p:ext uri="{BB962C8B-B14F-4D97-AF65-F5344CB8AC3E}">
        <p14:creationId xmlns:p14="http://schemas.microsoft.com/office/powerpoint/2010/main" val="1235839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F61864C-B886-DEEF-06A7-E1E1535ED1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754" r="1" b="1"/>
          <a:stretch/>
        </p:blipFill>
        <p:spPr>
          <a:xfrm>
            <a:off x="-696" y="-435"/>
            <a:ext cx="12189032" cy="6857942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7C8D17D-E1F0-7109-F922-EEAB51534A29}"/>
              </a:ext>
            </a:extLst>
          </p:cNvPr>
          <p:cNvSpPr/>
          <p:nvPr/>
        </p:nvSpPr>
        <p:spPr>
          <a:xfrm>
            <a:off x="10764981" y="1731"/>
            <a:ext cx="225136" cy="46759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000000"/>
                </a:solidFill>
              </a:rPr>
              <a:t>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159648-E812-6FC2-714D-5F06FD0CBF6B}"/>
              </a:ext>
            </a:extLst>
          </p:cNvPr>
          <p:cNvSpPr txBox="1"/>
          <p:nvPr/>
        </p:nvSpPr>
        <p:spPr>
          <a:xfrm>
            <a:off x="1181768" y="1181768"/>
            <a:ext cx="496235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  <a:latin typeface="Corbel"/>
              </a:rPr>
              <a:t>Research Timeline</a:t>
            </a:r>
            <a:endParaRPr lang="en-GB" sz="3200" b="1" u="sng" dirty="0">
              <a:solidFill>
                <a:schemeClr val="bg1"/>
              </a:solidFill>
              <a:highlight>
                <a:srgbClr val="FFFF00"/>
              </a:highlight>
              <a:latin typeface="Corbe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8D6513-CA7B-77B8-9E8B-D6157BEA26C5}"/>
              </a:ext>
            </a:extLst>
          </p:cNvPr>
          <p:cNvSpPr txBox="1"/>
          <p:nvPr/>
        </p:nvSpPr>
        <p:spPr>
          <a:xfrm>
            <a:off x="967874" y="2157664"/>
            <a:ext cx="6112043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Aim of this research is to establish the usage of digital tools for collaboration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Data will be collected by interviewing 100 students.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Survey will take place in Birmingham City Centre Campus.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Results will be presented into reflective report after </a:t>
            </a:r>
            <a:r>
              <a:rPr lang="en-GB" sz="2400" dirty="0" err="1">
                <a:solidFill>
                  <a:srgbClr val="FFFFFF"/>
                </a:solidFill>
                <a:latin typeface="Corbel"/>
              </a:rPr>
              <a:t>analyzing</a:t>
            </a:r>
            <a:r>
              <a:rPr lang="en-GB" sz="2400" dirty="0">
                <a:solidFill>
                  <a:srgbClr val="FFFFFF"/>
                </a:solidFill>
                <a:latin typeface="Corbel"/>
              </a:rPr>
              <a:t> the outcomes of the survey.</a:t>
            </a: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A60E2546-BA2D-9263-9E71-DB14F16694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82286" y="822759"/>
            <a:ext cx="4784783" cy="32715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1D21A6-4AD4-9ACC-53EB-CA5469DE4929}"/>
              </a:ext>
            </a:extLst>
          </p:cNvPr>
          <p:cNvSpPr txBox="1"/>
          <p:nvPr/>
        </p:nvSpPr>
        <p:spPr>
          <a:xfrm>
            <a:off x="4724400" y="4179888"/>
            <a:ext cx="274320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8353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9FE4568-5DFD-69EA-EA18-FBB9BAD048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754" r="1" b="1"/>
          <a:stretch/>
        </p:blipFill>
        <p:spPr>
          <a:xfrm>
            <a:off x="-618922" y="-435"/>
            <a:ext cx="12419069" cy="6987338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B7A67B8-0F47-B3F7-DDE9-DCEA2298F06C}"/>
              </a:ext>
            </a:extLst>
          </p:cNvPr>
          <p:cNvSpPr/>
          <p:nvPr/>
        </p:nvSpPr>
        <p:spPr>
          <a:xfrm>
            <a:off x="10747663" y="1731"/>
            <a:ext cx="259773" cy="4589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000000"/>
                </a:solidFill>
              </a:rPr>
              <a:t>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C40B28-1A22-0B23-9D08-74F7A1BB670F}"/>
              </a:ext>
            </a:extLst>
          </p:cNvPr>
          <p:cNvSpPr txBox="1"/>
          <p:nvPr/>
        </p:nvSpPr>
        <p:spPr>
          <a:xfrm>
            <a:off x="524414" y="85509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u="sng" dirty="0">
                <a:solidFill>
                  <a:schemeClr val="bg1"/>
                </a:solidFill>
                <a:latin typeface="Corbel"/>
              </a:rPr>
              <a:t>Hypothesis</a:t>
            </a:r>
            <a:endParaRPr lang="en-GB" sz="3200" b="1" dirty="0">
              <a:solidFill>
                <a:schemeClr val="bg1"/>
              </a:solidFill>
              <a:latin typeface="The Hand Bold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408EF7-A8D0-4AA1-0FBA-2659FC273428}"/>
              </a:ext>
            </a:extLst>
          </p:cNvPr>
          <p:cNvSpPr txBox="1"/>
          <p:nvPr/>
        </p:nvSpPr>
        <p:spPr>
          <a:xfrm rot="-10800000" flipV="1">
            <a:off x="581026" y="2359339"/>
            <a:ext cx="53311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C8ECDA-B17C-DDAA-5012-D84594793DF1}"/>
              </a:ext>
            </a:extLst>
          </p:cNvPr>
          <p:cNvSpPr txBox="1"/>
          <p:nvPr/>
        </p:nvSpPr>
        <p:spPr>
          <a:xfrm>
            <a:off x="2635926" y="1760541"/>
            <a:ext cx="5115463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Corbel"/>
              </a:rPr>
              <a:t>During the crise as a result of Covid – 19 pandemic we were witnesses how digital tools took a higher role into our day to day needs and in </a:t>
            </a:r>
            <a:r>
              <a:rPr lang="en-GB" sz="2400" dirty="0" err="1">
                <a:solidFill>
                  <a:srgbClr val="FFFFFF"/>
                </a:solidFill>
                <a:latin typeface="Corbel"/>
              </a:rPr>
              <a:t>particulary</a:t>
            </a:r>
            <a:r>
              <a:rPr lang="en-GB" sz="2400" dirty="0">
                <a:solidFill>
                  <a:srgbClr val="FFFFFF"/>
                </a:solidFill>
                <a:latin typeface="Corbel"/>
              </a:rPr>
              <a:t> our digital education.</a:t>
            </a:r>
            <a:endParaRPr lang="en-US" dirty="0"/>
          </a:p>
          <a:p>
            <a:r>
              <a:rPr lang="en-GB" sz="2400" dirty="0">
                <a:solidFill>
                  <a:srgbClr val="FFFFFF"/>
                </a:solidFill>
                <a:latin typeface="Corbel"/>
              </a:rPr>
              <a:t>Therefore hypothesis here is that the usage of digital tools, in specific Microsoft Teams and Outlook, increased among students.</a:t>
            </a:r>
            <a:endParaRPr lang="en-GB" dirty="0">
              <a:solidFill>
                <a:srgbClr val="000000"/>
              </a:solidFill>
              <a:latin typeface="The Hand Bold"/>
            </a:endParaRP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</p:txBody>
      </p:sp>
      <p:pic>
        <p:nvPicPr>
          <p:cNvPr id="2" name="Picture 2" descr="Diagram, arrow&#10;&#10;Description automatically generated">
            <a:extLst>
              <a:ext uri="{FF2B5EF4-FFF2-40B4-BE49-F238E27FC236}">
                <a16:creationId xmlns:a16="http://schemas.microsoft.com/office/drawing/2014/main" id="{FA9B1DF2-EEC9-C96F-5501-5664950707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51728" y="592070"/>
            <a:ext cx="3457043" cy="25672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5AE1BC-9E62-2860-2275-61B07AA7188F}"/>
              </a:ext>
            </a:extLst>
          </p:cNvPr>
          <p:cNvSpPr txBox="1"/>
          <p:nvPr/>
        </p:nvSpPr>
        <p:spPr>
          <a:xfrm>
            <a:off x="10807031" y="2987174"/>
            <a:ext cx="363621" cy="59823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BY-ND</a:t>
            </a:r>
            <a:r>
              <a:rPr lang="en-US"/>
              <a:t>.</a:t>
            </a:r>
          </a:p>
        </p:txBody>
      </p:sp>
      <p:pic>
        <p:nvPicPr>
          <p:cNvPr id="9" name="Picture 9" descr="A picture containing wheel&#10;&#10;Description automatically generated">
            <a:extLst>
              <a:ext uri="{FF2B5EF4-FFF2-40B4-BE49-F238E27FC236}">
                <a16:creationId xmlns:a16="http://schemas.microsoft.com/office/drawing/2014/main" id="{7CEFC6B9-3ADE-8CC9-17AC-FB71E503A2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961" y="4323483"/>
            <a:ext cx="2102428" cy="210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674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4E23764-96B1-E341-4520-5C42BEC58A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754" r="1" b="1"/>
          <a:stretch/>
        </p:blipFill>
        <p:spPr>
          <a:xfrm>
            <a:off x="-739301" y="-439588"/>
            <a:ext cx="12417632" cy="6857942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1D89B47-83ED-E086-3F96-1986BE1EE2BB}"/>
              </a:ext>
            </a:extLst>
          </p:cNvPr>
          <p:cNvSpPr/>
          <p:nvPr/>
        </p:nvSpPr>
        <p:spPr>
          <a:xfrm>
            <a:off x="10764117" y="-40697"/>
            <a:ext cx="269298" cy="4866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012B70-C49A-D87F-4C0C-FDE79F3A7CB5}"/>
              </a:ext>
            </a:extLst>
          </p:cNvPr>
          <p:cNvSpPr txBox="1"/>
          <p:nvPr/>
        </p:nvSpPr>
        <p:spPr>
          <a:xfrm rot="600000">
            <a:off x="3120189" y="293303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2EC395-921D-6866-7E64-F90CCD425E92}"/>
              </a:ext>
            </a:extLst>
          </p:cNvPr>
          <p:cNvSpPr txBox="1"/>
          <p:nvPr/>
        </p:nvSpPr>
        <p:spPr>
          <a:xfrm>
            <a:off x="212936" y="443226"/>
            <a:ext cx="362551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u="sng" dirty="0">
                <a:solidFill>
                  <a:schemeClr val="bg1"/>
                </a:solidFill>
                <a:latin typeface="Corbel"/>
              </a:rPr>
              <a:t>Bibliography: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5E13A5-AC6E-95C3-8D74-8383CD0ECC69}"/>
              </a:ext>
            </a:extLst>
          </p:cNvPr>
          <p:cNvSpPr txBox="1"/>
          <p:nvPr/>
        </p:nvSpPr>
        <p:spPr>
          <a:xfrm>
            <a:off x="54644" y="1819275"/>
            <a:ext cx="502920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  <a:latin typeface="The Hand Bold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https://www.gov.uk/data-protection</a:t>
            </a:r>
            <a:r>
              <a:rPr lang="en-US" sz="2800" dirty="0">
                <a:solidFill>
                  <a:schemeClr val="bg1"/>
                </a:solidFill>
                <a:latin typeface="The Hand Bold"/>
                <a:ea typeface="+mn-lt"/>
                <a:cs typeface="+mn-lt"/>
              </a:rPr>
              <a:t> (Accessed on 01/07/2022)</a:t>
            </a:r>
          </a:p>
          <a:p>
            <a:pPr marL="342900" indent="-342900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Connelly, Lynne M. "Ethical considerations in research studies." </a:t>
            </a:r>
            <a:r>
              <a:rPr lang="en-US" sz="2800" i="1" dirty="0">
                <a:solidFill>
                  <a:schemeClr val="bg1"/>
                </a:solidFill>
                <a:ea typeface="+mn-lt"/>
                <a:cs typeface="+mn-lt"/>
              </a:rPr>
              <a:t>MedSurg Nursing</a:t>
            </a: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, vol. 23, no. 1, Jan.-Feb. 2014, pp. 54.</a:t>
            </a:r>
          </a:p>
          <a:p>
            <a:pPr marL="342900" indent="-342900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Paulus, T., Lester, J. and Dempster, P., 2013. </a:t>
            </a:r>
            <a:r>
              <a:rPr lang="en-US" sz="2800" i="1" dirty="0">
                <a:solidFill>
                  <a:schemeClr val="bg1"/>
                </a:solidFill>
                <a:ea typeface="+mn-lt"/>
                <a:cs typeface="+mn-lt"/>
              </a:rPr>
              <a:t>Digital tools for qualitative research</a:t>
            </a: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. Sage.</a:t>
            </a:r>
            <a:endParaRPr lang="en-US" sz="280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91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6E7DFED-4CF1-3764-409C-0641FC63ED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F36D86-B79E-850D-4119-FA5679D82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4800">
              <a:solidFill>
                <a:schemeClr val="bg1"/>
              </a:solidFill>
            </a:endParaRPr>
          </a:p>
        </p:txBody>
      </p:sp>
      <p:pic>
        <p:nvPicPr>
          <p:cNvPr id="5" name="Picture 5" descr="Graphical user interface, application, chat or text message&#10;&#10;Description automatically generated">
            <a:extLst>
              <a:ext uri="{FF2B5EF4-FFF2-40B4-BE49-F238E27FC236}">
                <a16:creationId xmlns:a16="http://schemas.microsoft.com/office/drawing/2014/main" id="{2B3F4F30-AE2E-7DB4-8E46-1BE730D43F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1685925"/>
            <a:ext cx="3695700" cy="2771775"/>
          </a:xfrm>
          <a:prstGeom prst="rect">
            <a:avLst/>
          </a:prstGeom>
        </p:spPr>
      </p:pic>
      <p:pic>
        <p:nvPicPr>
          <p:cNvPr id="6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95789F38-3486-0F32-DCE0-D52EEF4C39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19711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SketchyVTI</vt:lpstr>
      <vt:lpstr>Digital Skills and Research Methods  How do students use technology to collaborate at UWTSD? </vt:lpstr>
      <vt:lpstr>Which digital tool is most commonly used for collaboration at UWTSD?</vt:lpstr>
      <vt:lpstr> 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575</cp:revision>
  <dcterms:created xsi:type="dcterms:W3CDTF">2022-06-24T14:02:27Z</dcterms:created>
  <dcterms:modified xsi:type="dcterms:W3CDTF">2022-07-02T13:40:39Z</dcterms:modified>
</cp:coreProperties>
</file>