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4" r:id="rId1"/>
  </p:sldMasterIdLst>
  <p:sldIdLst>
    <p:sldId id="257" r:id="rId2"/>
    <p:sldId id="258" r:id="rId3"/>
    <p:sldId id="260" r:id="rId4"/>
    <p:sldId id="261" r:id="rId5"/>
    <p:sldId id="262" r:id="rId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027" autoAdjust="0"/>
    <p:restoredTop sz="94660"/>
  </p:normalViewPr>
  <p:slideViewPr>
    <p:cSldViewPr snapToGrid="0">
      <p:cViewPr varScale="1">
        <p:scale>
          <a:sx n="116" d="100"/>
          <a:sy n="116" d="100"/>
        </p:scale>
        <p:origin x="80" y="5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3970A0A-D4ED-401D-99F9-09C472B7CFFB}" type="datetimeFigureOut">
              <a:rPr lang="en-GB" smtClean="0"/>
              <a:t>12/02/2025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04D8996-70EE-416D-BE6E-7FC8C26D2BF8}" type="slidenum">
              <a:rPr lang="en-GB" smtClean="0"/>
              <a:t>‹#›</a:t>
            </a:fld>
            <a:endParaRPr lang="en-GB"/>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002393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3970A0A-D4ED-401D-99F9-09C472B7CFFB}" type="datetimeFigureOut">
              <a:rPr lang="en-GB" smtClean="0"/>
              <a:t>12/02/2025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04D8996-70EE-416D-BE6E-7FC8C26D2BF8}" type="slidenum">
              <a:rPr lang="en-GB" smtClean="0"/>
              <a:t>‹#›</a:t>
            </a:fld>
            <a:endParaRPr lang="en-GB"/>
          </a:p>
        </p:txBody>
      </p:sp>
    </p:spTree>
    <p:extLst>
      <p:ext uri="{BB962C8B-B14F-4D97-AF65-F5344CB8AC3E}">
        <p14:creationId xmlns:p14="http://schemas.microsoft.com/office/powerpoint/2010/main" val="35429485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3970A0A-D4ED-401D-99F9-09C472B7CFFB}" type="datetimeFigureOut">
              <a:rPr lang="en-GB" smtClean="0"/>
              <a:t>12/02/2025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04D8996-70EE-416D-BE6E-7FC8C26D2BF8}" type="slidenum">
              <a:rPr lang="en-GB" smtClean="0"/>
              <a:t>‹#›</a:t>
            </a:fld>
            <a:endParaRPr lang="en-GB"/>
          </a:p>
        </p:txBody>
      </p:sp>
    </p:spTree>
    <p:extLst>
      <p:ext uri="{BB962C8B-B14F-4D97-AF65-F5344CB8AC3E}">
        <p14:creationId xmlns:p14="http://schemas.microsoft.com/office/powerpoint/2010/main" val="30878341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3970A0A-D4ED-401D-99F9-09C472B7CFFB}" type="datetimeFigureOut">
              <a:rPr lang="en-GB" smtClean="0"/>
              <a:t>12/02/2025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04D8996-70EE-416D-BE6E-7FC8C26D2BF8}" type="slidenum">
              <a:rPr lang="en-GB" smtClean="0"/>
              <a:t>‹#›</a:t>
            </a:fld>
            <a:endParaRPr lang="en-GB"/>
          </a:p>
        </p:txBody>
      </p:sp>
    </p:spTree>
    <p:extLst>
      <p:ext uri="{BB962C8B-B14F-4D97-AF65-F5344CB8AC3E}">
        <p14:creationId xmlns:p14="http://schemas.microsoft.com/office/powerpoint/2010/main" val="23538209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3970A0A-D4ED-401D-99F9-09C472B7CFFB}" type="datetimeFigureOut">
              <a:rPr lang="en-GB" smtClean="0"/>
              <a:t>12/02/2025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04D8996-70EE-416D-BE6E-7FC8C26D2BF8}" type="slidenum">
              <a:rPr lang="en-GB" smtClean="0"/>
              <a:t>‹#›</a:t>
            </a:fld>
            <a:endParaRPr lang="en-GB"/>
          </a:p>
        </p:txBody>
      </p:sp>
    </p:spTree>
    <p:extLst>
      <p:ext uri="{BB962C8B-B14F-4D97-AF65-F5344CB8AC3E}">
        <p14:creationId xmlns:p14="http://schemas.microsoft.com/office/powerpoint/2010/main" val="26319064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3970A0A-D4ED-401D-99F9-09C472B7CFFB}" type="datetimeFigureOut">
              <a:rPr lang="en-GB" smtClean="0"/>
              <a:t>12/02/2025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04D8996-70EE-416D-BE6E-7FC8C26D2BF8}" type="slidenum">
              <a:rPr lang="en-GB" smtClean="0"/>
              <a:t>‹#›</a:t>
            </a:fld>
            <a:endParaRPr lang="en-GB"/>
          </a:p>
        </p:txBody>
      </p:sp>
    </p:spTree>
    <p:extLst>
      <p:ext uri="{BB962C8B-B14F-4D97-AF65-F5344CB8AC3E}">
        <p14:creationId xmlns:p14="http://schemas.microsoft.com/office/powerpoint/2010/main" val="10874384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3970A0A-D4ED-401D-99F9-09C472B7CFFB}" type="datetimeFigureOut">
              <a:rPr lang="en-GB" smtClean="0"/>
              <a:t>12/02/2025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04D8996-70EE-416D-BE6E-7FC8C26D2BF8}" type="slidenum">
              <a:rPr lang="en-GB" smtClean="0"/>
              <a:t>‹#›</a:t>
            </a:fld>
            <a:endParaRPr lang="en-GB"/>
          </a:p>
        </p:txBody>
      </p:sp>
    </p:spTree>
    <p:extLst>
      <p:ext uri="{BB962C8B-B14F-4D97-AF65-F5344CB8AC3E}">
        <p14:creationId xmlns:p14="http://schemas.microsoft.com/office/powerpoint/2010/main" val="29734009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3970A0A-D4ED-401D-99F9-09C472B7CFFB}" type="datetimeFigureOut">
              <a:rPr lang="en-GB" smtClean="0"/>
              <a:t>12/02/2025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04D8996-70EE-416D-BE6E-7FC8C26D2BF8}" type="slidenum">
              <a:rPr lang="en-GB" smtClean="0"/>
              <a:t>‹#›</a:t>
            </a:fld>
            <a:endParaRPr lang="en-GB"/>
          </a:p>
        </p:txBody>
      </p:sp>
    </p:spTree>
    <p:extLst>
      <p:ext uri="{BB962C8B-B14F-4D97-AF65-F5344CB8AC3E}">
        <p14:creationId xmlns:p14="http://schemas.microsoft.com/office/powerpoint/2010/main" val="37050335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3970A0A-D4ED-401D-99F9-09C472B7CFFB}" type="datetimeFigureOut">
              <a:rPr lang="en-GB" smtClean="0"/>
              <a:t>12/02/2025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04D8996-70EE-416D-BE6E-7FC8C26D2BF8}" type="slidenum">
              <a:rPr lang="en-GB" smtClean="0"/>
              <a:t>‹#›</a:t>
            </a:fld>
            <a:endParaRPr lang="en-GB"/>
          </a:p>
        </p:txBody>
      </p:sp>
    </p:spTree>
    <p:extLst>
      <p:ext uri="{BB962C8B-B14F-4D97-AF65-F5344CB8AC3E}">
        <p14:creationId xmlns:p14="http://schemas.microsoft.com/office/powerpoint/2010/main" val="1916722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F3970A0A-D4ED-401D-99F9-09C472B7CFFB}" type="datetimeFigureOut">
              <a:rPr lang="en-GB" smtClean="0"/>
              <a:t>12/02/2025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04D8996-70EE-416D-BE6E-7FC8C26D2BF8}" type="slidenum">
              <a:rPr lang="en-GB" smtClean="0"/>
              <a:t>‹#›</a:t>
            </a:fld>
            <a:endParaRPr lang="en-GB"/>
          </a:p>
        </p:txBody>
      </p:sp>
    </p:spTree>
    <p:extLst>
      <p:ext uri="{BB962C8B-B14F-4D97-AF65-F5344CB8AC3E}">
        <p14:creationId xmlns:p14="http://schemas.microsoft.com/office/powerpoint/2010/main" val="29905662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3970A0A-D4ED-401D-99F9-09C472B7CFFB}" type="datetimeFigureOut">
              <a:rPr lang="en-GB" smtClean="0"/>
              <a:t>12/02/2025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04D8996-70EE-416D-BE6E-7FC8C26D2BF8}" type="slidenum">
              <a:rPr lang="en-GB" smtClean="0"/>
              <a:t>‹#›</a:t>
            </a:fld>
            <a:endParaRPr lang="en-GB"/>
          </a:p>
        </p:txBody>
      </p:sp>
    </p:spTree>
    <p:extLst>
      <p:ext uri="{BB962C8B-B14F-4D97-AF65-F5344CB8AC3E}">
        <p14:creationId xmlns:p14="http://schemas.microsoft.com/office/powerpoint/2010/main" val="131368815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3970A0A-D4ED-401D-99F9-09C472B7CFFB}" type="datetimeFigureOut">
              <a:rPr lang="en-GB" smtClean="0"/>
              <a:t>12/02/2025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04D8996-70EE-416D-BE6E-7FC8C26D2BF8}" type="slidenum">
              <a:rPr lang="en-GB" smtClean="0"/>
              <a:t>‹#›</a:t>
            </a:fld>
            <a:endParaRPr lang="en-GB"/>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429419079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3970A0A-D4ED-401D-99F9-09C472B7CFFB}" type="datetimeFigureOut">
              <a:rPr lang="en-GB" smtClean="0"/>
              <a:t>12/02/2025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04D8996-70EE-416D-BE6E-7FC8C26D2BF8}" type="slidenum">
              <a:rPr lang="en-GB" smtClean="0"/>
              <a:t>‹#›</a:t>
            </a:fld>
            <a:endParaRPr lang="en-GB"/>
          </a:p>
        </p:txBody>
      </p:sp>
    </p:spTree>
    <p:extLst>
      <p:ext uri="{BB962C8B-B14F-4D97-AF65-F5344CB8AC3E}">
        <p14:creationId xmlns:p14="http://schemas.microsoft.com/office/powerpoint/2010/main" val="327812757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3970A0A-D4ED-401D-99F9-09C472B7CFFB}" type="datetimeFigureOut">
              <a:rPr lang="en-GB" smtClean="0"/>
              <a:t>12/02/2025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04D8996-70EE-416D-BE6E-7FC8C26D2BF8}" type="slidenum">
              <a:rPr lang="en-GB" smtClean="0"/>
              <a:t>‹#›</a:t>
            </a:fld>
            <a:endParaRPr lang="en-GB"/>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128449241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3970A0A-D4ED-401D-99F9-09C472B7CFFB}" type="datetimeFigureOut">
              <a:rPr lang="en-GB" smtClean="0"/>
              <a:t>12/02/2025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04D8996-70EE-416D-BE6E-7FC8C26D2BF8}" type="slidenum">
              <a:rPr lang="en-GB" smtClean="0"/>
              <a:t>‹#›</a:t>
            </a:fld>
            <a:endParaRPr lang="en-GB"/>
          </a:p>
        </p:txBody>
      </p:sp>
    </p:spTree>
    <p:extLst>
      <p:ext uri="{BB962C8B-B14F-4D97-AF65-F5344CB8AC3E}">
        <p14:creationId xmlns:p14="http://schemas.microsoft.com/office/powerpoint/2010/main" val="147595141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3970A0A-D4ED-401D-99F9-09C472B7CFFB}" type="datetimeFigureOut">
              <a:rPr lang="en-GB" smtClean="0"/>
              <a:t>12/02/2025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04D8996-70EE-416D-BE6E-7FC8C26D2BF8}" type="slidenum">
              <a:rPr lang="en-GB" smtClean="0"/>
              <a:t>‹#›</a:t>
            </a:fld>
            <a:endParaRPr lang="en-GB"/>
          </a:p>
        </p:txBody>
      </p:sp>
    </p:spTree>
    <p:extLst>
      <p:ext uri="{BB962C8B-B14F-4D97-AF65-F5344CB8AC3E}">
        <p14:creationId xmlns:p14="http://schemas.microsoft.com/office/powerpoint/2010/main" val="35597913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3970A0A-D4ED-401D-99F9-09C472B7CFFB}" type="datetimeFigureOut">
              <a:rPr lang="en-GB" smtClean="0"/>
              <a:t>12/02/2025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04D8996-70EE-416D-BE6E-7FC8C26D2BF8}" type="slidenum">
              <a:rPr lang="en-GB" smtClean="0"/>
              <a:t>‹#›</a:t>
            </a:fld>
            <a:endParaRPr lang="en-GB"/>
          </a:p>
        </p:txBody>
      </p:sp>
    </p:spTree>
    <p:extLst>
      <p:ext uri="{BB962C8B-B14F-4D97-AF65-F5344CB8AC3E}">
        <p14:creationId xmlns:p14="http://schemas.microsoft.com/office/powerpoint/2010/main" val="7002445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F3970A0A-D4ED-401D-99F9-09C472B7CFFB}" type="datetimeFigureOut">
              <a:rPr lang="en-GB" smtClean="0"/>
              <a:t>12/02/2025</a:t>
            </a:fld>
            <a:endParaRPr lang="en-GB"/>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GB"/>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504D8996-70EE-416D-BE6E-7FC8C26D2BF8}" type="slidenum">
              <a:rPr lang="en-GB" smtClean="0"/>
              <a:t>‹#›</a:t>
            </a:fld>
            <a:endParaRPr lang="en-GB"/>
          </a:p>
        </p:txBody>
      </p:sp>
    </p:spTree>
    <p:extLst>
      <p:ext uri="{BB962C8B-B14F-4D97-AF65-F5344CB8AC3E}">
        <p14:creationId xmlns:p14="http://schemas.microsoft.com/office/powerpoint/2010/main" val="991538212"/>
      </p:ext>
    </p:extLst>
  </p:cSld>
  <p:clrMap bg1="dk1" tx1="lt1" bg2="dk2" tx2="lt2" accent1="accent1" accent2="accent2" accent3="accent3" accent4="accent4" accent5="accent5" accent6="accent6" hlink="hlink" folHlink="folHlink"/>
  <p:sldLayoutIdLst>
    <p:sldLayoutId id="2147483715" r:id="rId1"/>
    <p:sldLayoutId id="2147483716" r:id="rId2"/>
    <p:sldLayoutId id="2147483717" r:id="rId3"/>
    <p:sldLayoutId id="2147483718" r:id="rId4"/>
    <p:sldLayoutId id="2147483719" r:id="rId5"/>
    <p:sldLayoutId id="2147483720" r:id="rId6"/>
    <p:sldLayoutId id="2147483721" r:id="rId7"/>
    <p:sldLayoutId id="2147483722" r:id="rId8"/>
    <p:sldLayoutId id="2147483723" r:id="rId9"/>
    <p:sldLayoutId id="2147483724" r:id="rId10"/>
    <p:sldLayoutId id="2147483725" r:id="rId11"/>
    <p:sldLayoutId id="2147483726" r:id="rId12"/>
    <p:sldLayoutId id="2147483727" r:id="rId13"/>
    <p:sldLayoutId id="2147483728" r:id="rId14"/>
    <p:sldLayoutId id="2147483729" r:id="rId15"/>
    <p:sldLayoutId id="2147483730" r:id="rId16"/>
    <p:sldLayoutId id="2147483731"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10000">
              <a:schemeClr val="bg2">
                <a:tint val="97000"/>
                <a:hueMod val="92000"/>
                <a:satMod val="169000"/>
                <a:lumMod val="164000"/>
              </a:schemeClr>
            </a:gs>
            <a:gs pos="100000">
              <a:schemeClr val="bg2">
                <a:shade val="96000"/>
                <a:satMod val="120000"/>
                <a:lumMod val="90000"/>
              </a:schemeClr>
            </a:gs>
          </a:gsLst>
          <a:lin ang="6120000" scaled="1"/>
        </a:gradFill>
        <a:effectLst/>
      </p:bgPr>
    </p:bg>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01E688E0-C729-4E49-9E7B-4697607DBE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A9B3BB2A-BF89-DF43-95A6-9E202183B87C}"/>
              </a:ext>
            </a:extLst>
          </p:cNvPr>
          <p:cNvPicPr>
            <a:picLocks noChangeAspect="1"/>
          </p:cNvPicPr>
          <p:nvPr/>
        </p:nvPicPr>
        <p:blipFill>
          <a:blip r:embed="rId2">
            <a:duotone>
              <a:schemeClr val="bg2">
                <a:shade val="45000"/>
                <a:satMod val="135000"/>
              </a:schemeClr>
              <a:prstClr val="white"/>
            </a:duotone>
            <a:alphaModFix amt="15000"/>
          </a:blip>
          <a:srcRect t="23986"/>
          <a:stretch/>
        </p:blipFill>
        <p:spPr>
          <a:xfrm>
            <a:off x="12180" y="10"/>
            <a:ext cx="12191980" cy="6857990"/>
          </a:xfrm>
          <a:prstGeom prst="rect">
            <a:avLst/>
          </a:prstGeom>
        </p:spPr>
      </p:pic>
      <p:sp>
        <p:nvSpPr>
          <p:cNvPr id="2" name="Title 1">
            <a:extLst>
              <a:ext uri="{FF2B5EF4-FFF2-40B4-BE49-F238E27FC236}">
                <a16:creationId xmlns:a16="http://schemas.microsoft.com/office/drawing/2014/main" id="{5B38CABD-5110-BC22-147A-DC8DC4A4847B}"/>
              </a:ext>
            </a:extLst>
          </p:cNvPr>
          <p:cNvSpPr>
            <a:spLocks noGrp="1"/>
          </p:cNvSpPr>
          <p:nvPr>
            <p:ph type="ctrTitle"/>
          </p:nvPr>
        </p:nvSpPr>
        <p:spPr>
          <a:xfrm>
            <a:off x="684212" y="685799"/>
            <a:ext cx="8001000" cy="2971801"/>
          </a:xfrm>
        </p:spPr>
        <p:txBody>
          <a:bodyPr>
            <a:normAutofit/>
          </a:bodyPr>
          <a:lstStyle/>
          <a:p>
            <a:r>
              <a:rPr lang="en-GB" dirty="0"/>
              <a:t>Assessment 1</a:t>
            </a:r>
          </a:p>
        </p:txBody>
      </p:sp>
      <p:sp>
        <p:nvSpPr>
          <p:cNvPr id="3" name="Subtitle 2">
            <a:extLst>
              <a:ext uri="{FF2B5EF4-FFF2-40B4-BE49-F238E27FC236}">
                <a16:creationId xmlns:a16="http://schemas.microsoft.com/office/drawing/2014/main" id="{98EA094B-F184-905B-FB16-0EEF565618CB}"/>
              </a:ext>
            </a:extLst>
          </p:cNvPr>
          <p:cNvSpPr>
            <a:spLocks noGrp="1"/>
          </p:cNvSpPr>
          <p:nvPr>
            <p:ph type="subTitle" idx="1"/>
          </p:nvPr>
        </p:nvSpPr>
        <p:spPr>
          <a:xfrm>
            <a:off x="684212" y="3843867"/>
            <a:ext cx="6400800" cy="1947333"/>
          </a:xfrm>
        </p:spPr>
        <p:txBody>
          <a:bodyPr>
            <a:normAutofit/>
          </a:bodyPr>
          <a:lstStyle/>
          <a:p>
            <a:r>
              <a:rPr lang="en-GB" sz="4800" dirty="0">
                <a:solidFill>
                  <a:schemeClr val="tx1"/>
                </a:solidFill>
              </a:rPr>
              <a:t>Role Play</a:t>
            </a:r>
          </a:p>
        </p:txBody>
      </p:sp>
      <p:grpSp>
        <p:nvGrpSpPr>
          <p:cNvPr id="7" name="Group 6">
            <a:extLst>
              <a:ext uri="{FF2B5EF4-FFF2-40B4-BE49-F238E27FC236}">
                <a16:creationId xmlns:a16="http://schemas.microsoft.com/office/drawing/2014/main" id="{AAD89D74-79DD-4BE2-AA8C-8672382F25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08170" y="9144"/>
            <a:ext cx="6080656" cy="6163733"/>
            <a:chOff x="6108170" y="8467"/>
            <a:chExt cx="6080656" cy="6163733"/>
          </a:xfrm>
        </p:grpSpPr>
        <p:cxnSp>
          <p:nvCxnSpPr>
            <p:cNvPr id="12" name="Straight Connector 11">
              <a:extLst>
                <a:ext uri="{FF2B5EF4-FFF2-40B4-BE49-F238E27FC236}">
                  <a16:creationId xmlns:a16="http://schemas.microsoft.com/office/drawing/2014/main" id="{EA020D6D-57F1-4846-9467-5E54F5B88A1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8" name="Straight Connector 7">
              <a:extLst>
                <a:ext uri="{FF2B5EF4-FFF2-40B4-BE49-F238E27FC236}">
                  <a16:creationId xmlns:a16="http://schemas.microsoft.com/office/drawing/2014/main" id="{FBA67610-3DFA-4B04-A0F3-FFBF2C97E8F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96F9FAA7-B1F5-4E7B-BEC6-00158A5F05F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64174CF9-D8AD-4A5C-BF99-57B43506DAD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B76B22A1-F450-4EAF-A363-7222D3D5295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grpSp>
    </p:spTree>
    <p:extLst>
      <p:ext uri="{BB962C8B-B14F-4D97-AF65-F5344CB8AC3E}">
        <p14:creationId xmlns:p14="http://schemas.microsoft.com/office/powerpoint/2010/main" val="3628294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183E56-06D6-F440-5058-F378DA045024}"/>
              </a:ext>
            </a:extLst>
          </p:cNvPr>
          <p:cNvSpPr>
            <a:spLocks noGrp="1"/>
          </p:cNvSpPr>
          <p:nvPr>
            <p:ph type="title"/>
          </p:nvPr>
        </p:nvSpPr>
        <p:spPr>
          <a:xfrm>
            <a:off x="684212" y="82133"/>
            <a:ext cx="8534400" cy="854170"/>
          </a:xfrm>
        </p:spPr>
        <p:txBody>
          <a:bodyPr/>
          <a:lstStyle/>
          <a:p>
            <a:r>
              <a:rPr lang="en-GB" dirty="0"/>
              <a:t>Assessment Brief</a:t>
            </a:r>
          </a:p>
        </p:txBody>
      </p:sp>
      <p:sp>
        <p:nvSpPr>
          <p:cNvPr id="3" name="Content Placeholder 2">
            <a:extLst>
              <a:ext uri="{FF2B5EF4-FFF2-40B4-BE49-F238E27FC236}">
                <a16:creationId xmlns:a16="http://schemas.microsoft.com/office/drawing/2014/main" id="{D301A9F3-4C64-58F6-F939-403D983BE6CF}"/>
              </a:ext>
            </a:extLst>
          </p:cNvPr>
          <p:cNvSpPr>
            <a:spLocks noGrp="1"/>
          </p:cNvSpPr>
          <p:nvPr>
            <p:ph idx="1"/>
          </p:nvPr>
        </p:nvSpPr>
        <p:spPr>
          <a:xfrm>
            <a:off x="684212" y="685800"/>
            <a:ext cx="8534400" cy="5846411"/>
          </a:xfrm>
        </p:spPr>
        <p:txBody>
          <a:bodyPr>
            <a:normAutofit/>
          </a:bodyPr>
          <a:lstStyle/>
          <a:p>
            <a:r>
              <a:rPr lang="en-GB" sz="2800" dirty="0">
                <a:solidFill>
                  <a:schemeClr val="tx1"/>
                </a:solidFill>
              </a:rPr>
              <a:t>15 - minute </a:t>
            </a:r>
            <a:r>
              <a:rPr lang="en-GB" sz="2800" b="1" dirty="0">
                <a:solidFill>
                  <a:schemeClr val="tx1"/>
                </a:solidFill>
              </a:rPr>
              <a:t>Individual</a:t>
            </a:r>
            <a:r>
              <a:rPr lang="en-GB" sz="2800" dirty="0">
                <a:solidFill>
                  <a:schemeClr val="tx1"/>
                </a:solidFill>
              </a:rPr>
              <a:t> Role Play</a:t>
            </a:r>
          </a:p>
          <a:p>
            <a:r>
              <a:rPr lang="en-GB" sz="2800" dirty="0">
                <a:solidFill>
                  <a:schemeClr val="tx1"/>
                </a:solidFill>
              </a:rPr>
              <a:t>You are a police Officer</a:t>
            </a:r>
          </a:p>
          <a:p>
            <a:r>
              <a:rPr lang="en-GB" sz="2800" dirty="0">
                <a:solidFill>
                  <a:schemeClr val="tx1"/>
                </a:solidFill>
              </a:rPr>
              <a:t>Attending a Crime Scene</a:t>
            </a:r>
          </a:p>
          <a:p>
            <a:r>
              <a:rPr lang="en-GB" sz="2800" dirty="0">
                <a:solidFill>
                  <a:schemeClr val="tx1"/>
                </a:solidFill>
              </a:rPr>
              <a:t>On attendance you will be informed of the nature of the crime scene and advised to </a:t>
            </a:r>
          </a:p>
          <a:p>
            <a:r>
              <a:rPr lang="en-GB" sz="2800" dirty="0">
                <a:solidFill>
                  <a:schemeClr val="tx1"/>
                </a:solidFill>
              </a:rPr>
              <a:t>Treat as you find</a:t>
            </a:r>
          </a:p>
        </p:txBody>
      </p:sp>
    </p:spTree>
    <p:extLst>
      <p:ext uri="{BB962C8B-B14F-4D97-AF65-F5344CB8AC3E}">
        <p14:creationId xmlns:p14="http://schemas.microsoft.com/office/powerpoint/2010/main" val="7020359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869FC83-8EB7-006D-130F-20D9B4D50582}"/>
              </a:ext>
            </a:extLst>
          </p:cNvPr>
          <p:cNvSpPr>
            <a:spLocks noGrp="1"/>
          </p:cNvSpPr>
          <p:nvPr>
            <p:ph idx="1"/>
          </p:nvPr>
        </p:nvSpPr>
        <p:spPr>
          <a:xfrm>
            <a:off x="684212" y="685800"/>
            <a:ext cx="8534400" cy="5704049"/>
          </a:xfrm>
        </p:spPr>
        <p:txBody>
          <a:bodyPr/>
          <a:lstStyle/>
          <a:p>
            <a:r>
              <a:rPr lang="en-GB" sz="2800" dirty="0">
                <a:solidFill>
                  <a:schemeClr val="tx1"/>
                </a:solidFill>
              </a:rPr>
              <a:t>Apply an investigative mindset</a:t>
            </a:r>
          </a:p>
          <a:p>
            <a:r>
              <a:rPr lang="en-GB" sz="2800" dirty="0">
                <a:solidFill>
                  <a:schemeClr val="tx1"/>
                </a:solidFill>
              </a:rPr>
              <a:t>Demonstrate a good knowledge of Crime Scene preservation</a:t>
            </a:r>
          </a:p>
          <a:p>
            <a:r>
              <a:rPr lang="en-GB" sz="2800" dirty="0">
                <a:solidFill>
                  <a:schemeClr val="tx1"/>
                </a:solidFill>
              </a:rPr>
              <a:t>Explain thought processes and Actions</a:t>
            </a:r>
          </a:p>
          <a:p>
            <a:r>
              <a:rPr lang="en-GB" sz="2800" dirty="0">
                <a:solidFill>
                  <a:schemeClr val="tx1"/>
                </a:solidFill>
              </a:rPr>
              <a:t>Demonstrate the National Decision Making Model</a:t>
            </a:r>
          </a:p>
          <a:p>
            <a:r>
              <a:rPr lang="en-GB" sz="2800" dirty="0">
                <a:solidFill>
                  <a:schemeClr val="tx1"/>
                </a:solidFill>
              </a:rPr>
              <a:t>Complete an examination of the scene and ….</a:t>
            </a:r>
          </a:p>
          <a:p>
            <a:r>
              <a:rPr lang="en-GB" sz="2800" dirty="0">
                <a:solidFill>
                  <a:schemeClr val="tx1"/>
                </a:solidFill>
              </a:rPr>
              <a:t>Tell the assessor what your thoughts are throughout!</a:t>
            </a:r>
          </a:p>
          <a:p>
            <a:endParaRPr lang="en-GB" dirty="0"/>
          </a:p>
          <a:p>
            <a:endParaRPr lang="en-GB" dirty="0"/>
          </a:p>
          <a:p>
            <a:endParaRPr lang="en-GB" dirty="0"/>
          </a:p>
        </p:txBody>
      </p:sp>
    </p:spTree>
    <p:extLst>
      <p:ext uri="{BB962C8B-B14F-4D97-AF65-F5344CB8AC3E}">
        <p14:creationId xmlns:p14="http://schemas.microsoft.com/office/powerpoint/2010/main" val="26817346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C2EEE5D-E547-1F29-07CC-8C4350776E38}"/>
              </a:ext>
            </a:extLst>
          </p:cNvPr>
          <p:cNvSpPr>
            <a:spLocks noGrp="1"/>
          </p:cNvSpPr>
          <p:nvPr>
            <p:ph idx="1"/>
          </p:nvPr>
        </p:nvSpPr>
        <p:spPr>
          <a:xfrm>
            <a:off x="684212" y="685800"/>
            <a:ext cx="8534400" cy="5364571"/>
          </a:xfrm>
        </p:spPr>
        <p:txBody>
          <a:bodyPr>
            <a:normAutofit fontScale="92500" lnSpcReduction="10000"/>
          </a:bodyPr>
          <a:lstStyle/>
          <a:p>
            <a:r>
              <a:rPr lang="en-GB" sz="3600" dirty="0">
                <a:solidFill>
                  <a:schemeClr val="tx1"/>
                </a:solidFill>
              </a:rPr>
              <a:t>Remember the assessment starts as soon as you enter the scene.</a:t>
            </a:r>
          </a:p>
          <a:p>
            <a:endParaRPr lang="en-GB" sz="3600" dirty="0">
              <a:solidFill>
                <a:schemeClr val="tx1"/>
              </a:solidFill>
            </a:endParaRPr>
          </a:p>
          <a:p>
            <a:r>
              <a:rPr lang="en-GB" sz="3600" dirty="0">
                <a:solidFill>
                  <a:schemeClr val="tx1"/>
                </a:solidFill>
              </a:rPr>
              <a:t>Date of assessment is to be confirmed but will take place at SBC</a:t>
            </a:r>
          </a:p>
          <a:p>
            <a:r>
              <a:rPr lang="en-GB" sz="3600" dirty="0">
                <a:solidFill>
                  <a:schemeClr val="tx1"/>
                </a:solidFill>
              </a:rPr>
              <a:t>Between the </a:t>
            </a:r>
            <a:r>
              <a:rPr lang="en-GB" sz="3600" dirty="0">
                <a:solidFill>
                  <a:schemeClr val="tx1"/>
                </a:solidFill>
                <a:effectLst/>
                <a:latin typeface="Arial" panose="020B0604020202020204" pitchFamily="34" charset="0"/>
              </a:rPr>
              <a:t>10th and 14th March between 9:30am-4:30pm.</a:t>
            </a:r>
          </a:p>
          <a:p>
            <a:endParaRPr lang="en-GB" sz="3600" dirty="0">
              <a:solidFill>
                <a:schemeClr val="tx1"/>
              </a:solidFill>
              <a:latin typeface="Arial" panose="020B0604020202020204" pitchFamily="34" charset="0"/>
            </a:endParaRPr>
          </a:p>
          <a:p>
            <a:r>
              <a:rPr lang="en-GB" sz="3600" dirty="0">
                <a:solidFill>
                  <a:schemeClr val="tx1"/>
                </a:solidFill>
                <a:effectLst/>
                <a:latin typeface="Arial" panose="020B0604020202020204" pitchFamily="34" charset="0"/>
              </a:rPr>
              <a:t>Room/s to be confirmed nearer the date.</a:t>
            </a:r>
          </a:p>
          <a:p>
            <a:endParaRPr lang="en-GB" b="1" dirty="0">
              <a:latin typeface="Arial" panose="020B0604020202020204" pitchFamily="34" charset="0"/>
            </a:endParaRPr>
          </a:p>
          <a:p>
            <a:endParaRPr lang="en-GB" dirty="0"/>
          </a:p>
        </p:txBody>
      </p:sp>
    </p:spTree>
    <p:extLst>
      <p:ext uri="{BB962C8B-B14F-4D97-AF65-F5344CB8AC3E}">
        <p14:creationId xmlns:p14="http://schemas.microsoft.com/office/powerpoint/2010/main" val="16715455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1114D4-D742-5519-DB02-74DC565D8140}"/>
              </a:ext>
            </a:extLst>
          </p:cNvPr>
          <p:cNvSpPr>
            <a:spLocks noGrp="1"/>
          </p:cNvSpPr>
          <p:nvPr>
            <p:ph type="title"/>
          </p:nvPr>
        </p:nvSpPr>
        <p:spPr>
          <a:xfrm>
            <a:off x="838200" y="365125"/>
            <a:ext cx="10515600" cy="5542885"/>
          </a:xfrm>
        </p:spPr>
        <p:txBody>
          <a:bodyPr>
            <a:normAutofit/>
          </a:bodyPr>
          <a:lstStyle/>
          <a:p>
            <a:r>
              <a:rPr lang="en-GB" dirty="0"/>
              <a:t>A revision session will take place prior to the assessment.</a:t>
            </a:r>
            <a:br>
              <a:rPr lang="en-GB" dirty="0"/>
            </a:br>
            <a:br>
              <a:rPr lang="en-GB" dirty="0"/>
            </a:br>
            <a:r>
              <a:rPr lang="en-GB" dirty="0"/>
              <a:t> to be in the very best position, you are advised to attend all lectures.</a:t>
            </a:r>
            <a:br>
              <a:rPr lang="en-GB" dirty="0"/>
            </a:br>
            <a:br>
              <a:rPr lang="en-GB" dirty="0"/>
            </a:br>
            <a:r>
              <a:rPr lang="en-GB" dirty="0"/>
              <a:t>much of the learning will come from classroom participation and discussion.</a:t>
            </a:r>
          </a:p>
        </p:txBody>
      </p:sp>
    </p:spTree>
    <p:extLst>
      <p:ext uri="{BB962C8B-B14F-4D97-AF65-F5344CB8AC3E}">
        <p14:creationId xmlns:p14="http://schemas.microsoft.com/office/powerpoint/2010/main" val="843372206"/>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docProps/app.xml><?xml version="1.0" encoding="utf-8"?>
<Properties xmlns="http://schemas.openxmlformats.org/officeDocument/2006/extended-properties" xmlns:vt="http://schemas.openxmlformats.org/officeDocument/2006/docPropsVTypes">
  <Template>Slice</Template>
  <TotalTime>0</TotalTime>
  <Words>169</Words>
  <Application>Microsoft Office PowerPoint</Application>
  <PresentationFormat>Widescreen</PresentationFormat>
  <Paragraphs>22</Paragraphs>
  <Slides>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vt:i4>
      </vt:variant>
    </vt:vector>
  </HeadingPairs>
  <TitlesOfParts>
    <vt:vector size="9" baseType="lpstr">
      <vt:lpstr>Arial</vt:lpstr>
      <vt:lpstr>Century Gothic</vt:lpstr>
      <vt:lpstr>Wingdings 3</vt:lpstr>
      <vt:lpstr>Slice</vt:lpstr>
      <vt:lpstr>Assessment 1</vt:lpstr>
      <vt:lpstr>Assessment Brief</vt:lpstr>
      <vt:lpstr>PowerPoint Presentation</vt:lpstr>
      <vt:lpstr>PowerPoint Presentation</vt:lpstr>
      <vt:lpstr>A revision session will take place prior to the assessment.   to be in the very best position, you are advised to attend all lectures.  much of the learning will come from classroom participation and discussion.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Melanie Thomas</dc:creator>
  <cp:lastModifiedBy>Melanie Thomas</cp:lastModifiedBy>
  <cp:revision>2</cp:revision>
  <dcterms:created xsi:type="dcterms:W3CDTF">2025-02-12T18:55:04Z</dcterms:created>
  <dcterms:modified xsi:type="dcterms:W3CDTF">2025-02-12T19:11:39Z</dcterms:modified>
</cp:coreProperties>
</file>