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4"/>
  </p:notesMasterIdLst>
  <p:sldIdLst>
    <p:sldId id="256" r:id="rId5"/>
    <p:sldId id="257" r:id="rId6"/>
    <p:sldId id="258" r:id="rId7"/>
    <p:sldId id="259" r:id="rId8"/>
    <p:sldId id="260" r:id="rId9"/>
    <p:sldId id="261" r:id="rId10"/>
    <p:sldId id="262" r:id="rId11"/>
    <p:sldId id="263" r:id="rId12"/>
    <p:sldId id="276" r:id="rId13"/>
    <p:sldId id="277" r:id="rId14"/>
    <p:sldId id="278" r:id="rId15"/>
    <p:sldId id="355" r:id="rId16"/>
    <p:sldId id="340" r:id="rId17"/>
    <p:sldId id="264" r:id="rId18"/>
    <p:sldId id="265" r:id="rId19"/>
    <p:sldId id="266" r:id="rId20"/>
    <p:sldId id="267" r:id="rId21"/>
    <p:sldId id="338" r:id="rId22"/>
    <p:sldId id="268" r:id="rId23"/>
    <p:sldId id="312" r:id="rId24"/>
    <p:sldId id="339" r:id="rId25"/>
    <p:sldId id="269" r:id="rId26"/>
    <p:sldId id="270" r:id="rId27"/>
    <p:sldId id="345" r:id="rId28"/>
    <p:sldId id="341" r:id="rId29"/>
    <p:sldId id="342" r:id="rId30"/>
    <p:sldId id="343" r:id="rId31"/>
    <p:sldId id="347" r:id="rId32"/>
    <p:sldId id="349" r:id="rId33"/>
    <p:sldId id="350" r:id="rId34"/>
    <p:sldId id="351" r:id="rId35"/>
    <p:sldId id="275" r:id="rId36"/>
    <p:sldId id="353" r:id="rId37"/>
    <p:sldId id="357" r:id="rId38"/>
    <p:sldId id="354" r:id="rId39"/>
    <p:sldId id="356" r:id="rId40"/>
    <p:sldId id="271" r:id="rId41"/>
    <p:sldId id="274" r:id="rId42"/>
    <p:sldId id="346"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660"/>
  </p:normalViewPr>
  <p:slideViewPr>
    <p:cSldViewPr snapToGrid="0">
      <p:cViewPr>
        <p:scale>
          <a:sx n="85" d="100"/>
          <a:sy n="85" d="100"/>
        </p:scale>
        <p:origin x="84" y="42"/>
      </p:cViewPr>
      <p:guideLst/>
    </p:cSldViewPr>
  </p:slideViewPr>
  <p:notesTextViewPr>
    <p:cViewPr>
      <p:scale>
        <a:sx n="1" d="1"/>
        <a:sy n="1" d="1"/>
      </p:scale>
      <p:origin x="0" y="0"/>
    </p:cViewPr>
  </p:notesTextViewPr>
  <p:sorterViewPr>
    <p:cViewPr>
      <p:scale>
        <a:sx n="100" d="100"/>
        <a:sy n="100" d="100"/>
      </p:scale>
      <p:origin x="0" y="-4527"/>
    </p:cViewPr>
  </p:sorterViewPr>
  <p:notesViewPr>
    <p:cSldViewPr snapToGrid="0">
      <p:cViewPr>
        <p:scale>
          <a:sx n="100" d="100"/>
          <a:sy n="100" d="100"/>
        </p:scale>
        <p:origin x="1893" y="-9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ACE7315-352B-4766-A271-CE3E037ACCC1}"/>
    <pc:docChg chg="modSld">
      <pc:chgData name="Cerys Davies" userId="61e71dc1-9594-4277-b52b-4420989f68ee" providerId="ADAL" clId="{9ACE7315-352B-4766-A271-CE3E037ACCC1}" dt="2025-02-17T20:46:07.983" v="1" actId="20577"/>
      <pc:docMkLst>
        <pc:docMk/>
      </pc:docMkLst>
      <pc:sldChg chg="modNotesTx">
        <pc:chgData name="Cerys Davies" userId="61e71dc1-9594-4277-b52b-4420989f68ee" providerId="ADAL" clId="{9ACE7315-352B-4766-A271-CE3E037ACCC1}" dt="2025-02-17T20:46:07.983" v="1" actId="20577"/>
        <pc:sldMkLst>
          <pc:docMk/>
          <pc:sldMk cId="3381510121" sldId="353"/>
        </pc:sldMkLst>
      </pc:sldChg>
      <pc:sldChg chg="modNotesTx">
        <pc:chgData name="Cerys Davies" userId="61e71dc1-9594-4277-b52b-4420989f68ee" providerId="ADAL" clId="{9ACE7315-352B-4766-A271-CE3E037ACCC1}" dt="2025-02-17T20:46:01.489" v="0" actId="20577"/>
        <pc:sldMkLst>
          <pc:docMk/>
          <pc:sldMk cId="446563103" sldId="354"/>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207E4D-7C30-4E2D-A813-30832836E3D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1B7A2D8-B49D-40DB-AC82-C6CF9B2E59C4}">
      <dgm:prSet/>
      <dgm:spPr/>
      <dgm:t>
        <a:bodyPr/>
        <a:lstStyle/>
        <a:p>
          <a:r>
            <a:rPr lang="en-GB" dirty="0"/>
            <a:t>Developed in the 15</a:t>
          </a:r>
          <a:r>
            <a:rPr lang="en-GB" baseline="30000" dirty="0"/>
            <a:t>th</a:t>
          </a:r>
          <a:r>
            <a:rPr lang="en-GB" dirty="0"/>
            <a:t> Century by Venetian traders and is used by business of all types, not just law firms</a:t>
          </a:r>
          <a:endParaRPr lang="en-US" dirty="0"/>
        </a:p>
      </dgm:t>
    </dgm:pt>
    <dgm:pt modelId="{4C1CEC17-51A9-44F0-AE13-2467135E77A9}" type="parTrans" cxnId="{4A01B6FA-4E83-4C3B-9691-8ADBAA6C693D}">
      <dgm:prSet/>
      <dgm:spPr/>
      <dgm:t>
        <a:bodyPr/>
        <a:lstStyle/>
        <a:p>
          <a:endParaRPr lang="en-US"/>
        </a:p>
      </dgm:t>
    </dgm:pt>
    <dgm:pt modelId="{2ECA64DA-19FD-4BC3-B270-451BF0798906}" type="sibTrans" cxnId="{4A01B6FA-4E83-4C3B-9691-8ADBAA6C693D}">
      <dgm:prSet/>
      <dgm:spPr/>
      <dgm:t>
        <a:bodyPr/>
        <a:lstStyle/>
        <a:p>
          <a:endParaRPr lang="en-US"/>
        </a:p>
      </dgm:t>
    </dgm:pt>
    <dgm:pt modelId="{62243154-D32C-4D7F-93B5-FB0A6982B7B7}">
      <dgm:prSet/>
      <dgm:spPr/>
      <dgm:t>
        <a:bodyPr/>
        <a:lstStyle/>
        <a:p>
          <a:r>
            <a:rPr lang="en-GB" dirty="0"/>
            <a:t>Principles  It is based on the fact that every financial transaction has two aspects to it and both aspects need to be recorded. </a:t>
          </a:r>
          <a:endParaRPr lang="en-US" dirty="0"/>
        </a:p>
      </dgm:t>
    </dgm:pt>
    <dgm:pt modelId="{57285986-9C85-4D8D-85B3-550A1D53EB7B}" type="parTrans" cxnId="{356E3174-215B-4983-A445-78E5B595D84F}">
      <dgm:prSet/>
      <dgm:spPr/>
      <dgm:t>
        <a:bodyPr/>
        <a:lstStyle/>
        <a:p>
          <a:endParaRPr lang="en-US"/>
        </a:p>
      </dgm:t>
    </dgm:pt>
    <dgm:pt modelId="{D8BEF7AA-5CB1-4628-BFC5-8399299B0444}" type="sibTrans" cxnId="{356E3174-215B-4983-A445-78E5B595D84F}">
      <dgm:prSet/>
      <dgm:spPr/>
      <dgm:t>
        <a:bodyPr/>
        <a:lstStyle/>
        <a:p>
          <a:endParaRPr lang="en-US"/>
        </a:p>
      </dgm:t>
    </dgm:pt>
    <dgm:pt modelId="{7E8DA5D5-50FC-41BD-BA28-96E0AFD092FA}" type="pres">
      <dgm:prSet presAssocID="{17207E4D-7C30-4E2D-A813-30832836E3D8}" presName="outerComposite" presStyleCnt="0">
        <dgm:presLayoutVars>
          <dgm:chMax val="5"/>
          <dgm:dir/>
          <dgm:resizeHandles val="exact"/>
        </dgm:presLayoutVars>
      </dgm:prSet>
      <dgm:spPr/>
    </dgm:pt>
    <dgm:pt modelId="{B731EE6D-BE87-4AD1-8221-E2BC0EF3DA53}" type="pres">
      <dgm:prSet presAssocID="{17207E4D-7C30-4E2D-A813-30832836E3D8}" presName="dummyMaxCanvas" presStyleCnt="0">
        <dgm:presLayoutVars/>
      </dgm:prSet>
      <dgm:spPr/>
    </dgm:pt>
    <dgm:pt modelId="{0E1614D8-E5F9-4A6C-9333-33E7216A735A}" type="pres">
      <dgm:prSet presAssocID="{17207E4D-7C30-4E2D-A813-30832836E3D8}" presName="TwoNodes_1" presStyleLbl="node1" presStyleIdx="0" presStyleCnt="2">
        <dgm:presLayoutVars>
          <dgm:bulletEnabled val="1"/>
        </dgm:presLayoutVars>
      </dgm:prSet>
      <dgm:spPr/>
    </dgm:pt>
    <dgm:pt modelId="{0F07BDF3-0272-454E-AF2C-7FEA53B928DA}" type="pres">
      <dgm:prSet presAssocID="{17207E4D-7C30-4E2D-A813-30832836E3D8}" presName="TwoNodes_2" presStyleLbl="node1" presStyleIdx="1" presStyleCnt="2">
        <dgm:presLayoutVars>
          <dgm:bulletEnabled val="1"/>
        </dgm:presLayoutVars>
      </dgm:prSet>
      <dgm:spPr/>
    </dgm:pt>
    <dgm:pt modelId="{646084F6-5C31-44CD-875D-74278FA0DE4D}" type="pres">
      <dgm:prSet presAssocID="{17207E4D-7C30-4E2D-A813-30832836E3D8}" presName="TwoConn_1-2" presStyleLbl="fgAccFollowNode1" presStyleIdx="0" presStyleCnt="1">
        <dgm:presLayoutVars>
          <dgm:bulletEnabled val="1"/>
        </dgm:presLayoutVars>
      </dgm:prSet>
      <dgm:spPr/>
    </dgm:pt>
    <dgm:pt modelId="{888A9BC3-26E4-4BF6-9EED-32D58BAF856D}" type="pres">
      <dgm:prSet presAssocID="{17207E4D-7C30-4E2D-A813-30832836E3D8}" presName="TwoNodes_1_text" presStyleLbl="node1" presStyleIdx="1" presStyleCnt="2">
        <dgm:presLayoutVars>
          <dgm:bulletEnabled val="1"/>
        </dgm:presLayoutVars>
      </dgm:prSet>
      <dgm:spPr/>
    </dgm:pt>
    <dgm:pt modelId="{87B338B9-0C44-42D4-9EB4-94EEBB7D0D56}" type="pres">
      <dgm:prSet presAssocID="{17207E4D-7C30-4E2D-A813-30832836E3D8}" presName="TwoNodes_2_text" presStyleLbl="node1" presStyleIdx="1" presStyleCnt="2">
        <dgm:presLayoutVars>
          <dgm:bulletEnabled val="1"/>
        </dgm:presLayoutVars>
      </dgm:prSet>
      <dgm:spPr/>
    </dgm:pt>
  </dgm:ptLst>
  <dgm:cxnLst>
    <dgm:cxn modelId="{9B05530D-2EFF-4847-94F8-CBE25B16D999}" type="presOf" srcId="{62243154-D32C-4D7F-93B5-FB0A6982B7B7}" destId="{0F07BDF3-0272-454E-AF2C-7FEA53B928DA}" srcOrd="0" destOrd="0" presId="urn:microsoft.com/office/officeart/2005/8/layout/vProcess5"/>
    <dgm:cxn modelId="{A9CAB50D-6E90-41EA-81F0-FB7BC375A3BB}" type="presOf" srcId="{17207E4D-7C30-4E2D-A813-30832836E3D8}" destId="{7E8DA5D5-50FC-41BD-BA28-96E0AFD092FA}" srcOrd="0" destOrd="0" presId="urn:microsoft.com/office/officeart/2005/8/layout/vProcess5"/>
    <dgm:cxn modelId="{A1CB8B62-D897-43BE-8654-4AB82BA06186}" type="presOf" srcId="{62243154-D32C-4D7F-93B5-FB0A6982B7B7}" destId="{87B338B9-0C44-42D4-9EB4-94EEBB7D0D56}" srcOrd="1" destOrd="0" presId="urn:microsoft.com/office/officeart/2005/8/layout/vProcess5"/>
    <dgm:cxn modelId="{356E3174-215B-4983-A445-78E5B595D84F}" srcId="{17207E4D-7C30-4E2D-A813-30832836E3D8}" destId="{62243154-D32C-4D7F-93B5-FB0A6982B7B7}" srcOrd="1" destOrd="0" parTransId="{57285986-9C85-4D8D-85B3-550A1D53EB7B}" sibTransId="{D8BEF7AA-5CB1-4628-BFC5-8399299B0444}"/>
    <dgm:cxn modelId="{8D73B77F-D9EB-4E17-90F3-48B2175A9B9D}" type="presOf" srcId="{51B7A2D8-B49D-40DB-AC82-C6CF9B2E59C4}" destId="{0E1614D8-E5F9-4A6C-9333-33E7216A735A}" srcOrd="0" destOrd="0" presId="urn:microsoft.com/office/officeart/2005/8/layout/vProcess5"/>
    <dgm:cxn modelId="{CFF6B9CE-92DC-4C05-AA36-E504C1F49A6F}" type="presOf" srcId="{51B7A2D8-B49D-40DB-AC82-C6CF9B2E59C4}" destId="{888A9BC3-26E4-4BF6-9EED-32D58BAF856D}" srcOrd="1" destOrd="0" presId="urn:microsoft.com/office/officeart/2005/8/layout/vProcess5"/>
    <dgm:cxn modelId="{692F40F0-2E34-4C50-9B07-92E4FA7AD4D0}" type="presOf" srcId="{2ECA64DA-19FD-4BC3-B270-451BF0798906}" destId="{646084F6-5C31-44CD-875D-74278FA0DE4D}" srcOrd="0" destOrd="0" presId="urn:microsoft.com/office/officeart/2005/8/layout/vProcess5"/>
    <dgm:cxn modelId="{4A01B6FA-4E83-4C3B-9691-8ADBAA6C693D}" srcId="{17207E4D-7C30-4E2D-A813-30832836E3D8}" destId="{51B7A2D8-B49D-40DB-AC82-C6CF9B2E59C4}" srcOrd="0" destOrd="0" parTransId="{4C1CEC17-51A9-44F0-AE13-2467135E77A9}" sibTransId="{2ECA64DA-19FD-4BC3-B270-451BF0798906}"/>
    <dgm:cxn modelId="{89DF5CD1-4B94-420A-9A83-B99ECAD2B6A0}" type="presParOf" srcId="{7E8DA5D5-50FC-41BD-BA28-96E0AFD092FA}" destId="{B731EE6D-BE87-4AD1-8221-E2BC0EF3DA53}" srcOrd="0" destOrd="0" presId="urn:microsoft.com/office/officeart/2005/8/layout/vProcess5"/>
    <dgm:cxn modelId="{EF5FA110-DDAF-4FC7-A15E-C9A8C2944959}" type="presParOf" srcId="{7E8DA5D5-50FC-41BD-BA28-96E0AFD092FA}" destId="{0E1614D8-E5F9-4A6C-9333-33E7216A735A}" srcOrd="1" destOrd="0" presId="urn:microsoft.com/office/officeart/2005/8/layout/vProcess5"/>
    <dgm:cxn modelId="{EB3F0756-8971-4562-B466-DF61A4405C67}" type="presParOf" srcId="{7E8DA5D5-50FC-41BD-BA28-96E0AFD092FA}" destId="{0F07BDF3-0272-454E-AF2C-7FEA53B928DA}" srcOrd="2" destOrd="0" presId="urn:microsoft.com/office/officeart/2005/8/layout/vProcess5"/>
    <dgm:cxn modelId="{CE93659E-CF76-452E-A709-A3206BB93BDC}" type="presParOf" srcId="{7E8DA5D5-50FC-41BD-BA28-96E0AFD092FA}" destId="{646084F6-5C31-44CD-875D-74278FA0DE4D}" srcOrd="3" destOrd="0" presId="urn:microsoft.com/office/officeart/2005/8/layout/vProcess5"/>
    <dgm:cxn modelId="{C3516BF1-6C58-4AE4-860D-E174947539D7}" type="presParOf" srcId="{7E8DA5D5-50FC-41BD-BA28-96E0AFD092FA}" destId="{888A9BC3-26E4-4BF6-9EED-32D58BAF856D}" srcOrd="4" destOrd="0" presId="urn:microsoft.com/office/officeart/2005/8/layout/vProcess5"/>
    <dgm:cxn modelId="{E9B23886-A7AC-45E4-9295-1DDF8F6609FB}" type="presParOf" srcId="{7E8DA5D5-50FC-41BD-BA28-96E0AFD092FA}" destId="{87B338B9-0C44-42D4-9EB4-94EEBB7D0D5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903685-253E-48F2-9738-4704B5CAD3D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836A876-C04D-4271-B3F2-EC0B0DC0629A}">
      <dgm:prSet/>
      <dgm:spPr/>
      <dgm:t>
        <a:bodyPr/>
        <a:lstStyle/>
        <a:p>
          <a:r>
            <a:rPr lang="en-GB"/>
            <a:t>The firm pays cash to buy premises</a:t>
          </a:r>
          <a:endParaRPr lang="en-US"/>
        </a:p>
      </dgm:t>
    </dgm:pt>
    <dgm:pt modelId="{E64FDE73-D42D-48B8-8252-EEBF971F2CA6}" type="parTrans" cxnId="{3DD7486E-2988-4F52-96C7-53035977F6F6}">
      <dgm:prSet/>
      <dgm:spPr/>
      <dgm:t>
        <a:bodyPr/>
        <a:lstStyle/>
        <a:p>
          <a:endParaRPr lang="en-US"/>
        </a:p>
      </dgm:t>
    </dgm:pt>
    <dgm:pt modelId="{CBAF3A73-343B-47AD-BEE9-D4FF5E77D2C6}" type="sibTrans" cxnId="{3DD7486E-2988-4F52-96C7-53035977F6F6}">
      <dgm:prSet/>
      <dgm:spPr/>
      <dgm:t>
        <a:bodyPr/>
        <a:lstStyle/>
        <a:p>
          <a:endParaRPr lang="en-US"/>
        </a:p>
      </dgm:t>
    </dgm:pt>
    <dgm:pt modelId="{E3DD3732-8C78-46E2-A134-433BCBAA37A4}">
      <dgm:prSet/>
      <dgm:spPr/>
      <dgm:t>
        <a:bodyPr/>
        <a:lstStyle/>
        <a:p>
          <a:r>
            <a:rPr lang="en-GB" dirty="0"/>
            <a:t>Aspect 1- the firm has less cash</a:t>
          </a:r>
          <a:endParaRPr lang="en-US" dirty="0"/>
        </a:p>
      </dgm:t>
    </dgm:pt>
    <dgm:pt modelId="{D825CCE9-D238-4AE8-A195-2DB37A3A2739}" type="parTrans" cxnId="{061BA5A7-99BF-4A69-9D15-2E147F1FE9A7}">
      <dgm:prSet/>
      <dgm:spPr/>
      <dgm:t>
        <a:bodyPr/>
        <a:lstStyle/>
        <a:p>
          <a:endParaRPr lang="en-US"/>
        </a:p>
      </dgm:t>
    </dgm:pt>
    <dgm:pt modelId="{C0B93879-5835-4697-B2EE-030BF26E9B54}" type="sibTrans" cxnId="{061BA5A7-99BF-4A69-9D15-2E147F1FE9A7}">
      <dgm:prSet/>
      <dgm:spPr/>
      <dgm:t>
        <a:bodyPr/>
        <a:lstStyle/>
        <a:p>
          <a:endParaRPr lang="en-US"/>
        </a:p>
      </dgm:t>
    </dgm:pt>
    <dgm:pt modelId="{CA3DBC54-AE57-4841-8C86-0F0FBC27C2F5}">
      <dgm:prSet/>
      <dgm:spPr/>
      <dgm:t>
        <a:bodyPr/>
        <a:lstStyle/>
        <a:p>
          <a:r>
            <a:rPr lang="en-GB" dirty="0"/>
            <a:t>Aspect 2 – the firm has acquired an asset in the form of the premises</a:t>
          </a:r>
          <a:endParaRPr lang="en-US" dirty="0"/>
        </a:p>
      </dgm:t>
    </dgm:pt>
    <dgm:pt modelId="{6305EC0B-A499-412E-A935-F8AC2BFBEB91}" type="parTrans" cxnId="{2FB7BDCD-4FA0-448A-823F-ED7928DEBBE6}">
      <dgm:prSet/>
      <dgm:spPr/>
      <dgm:t>
        <a:bodyPr/>
        <a:lstStyle/>
        <a:p>
          <a:endParaRPr lang="en-US"/>
        </a:p>
      </dgm:t>
    </dgm:pt>
    <dgm:pt modelId="{978F7818-959B-463F-A680-6A96DAEBC53B}" type="sibTrans" cxnId="{2FB7BDCD-4FA0-448A-823F-ED7928DEBBE6}">
      <dgm:prSet/>
      <dgm:spPr/>
      <dgm:t>
        <a:bodyPr/>
        <a:lstStyle/>
        <a:p>
          <a:endParaRPr lang="en-US"/>
        </a:p>
      </dgm:t>
    </dgm:pt>
    <dgm:pt modelId="{84D98F16-3F8E-4E81-91B9-CCD5C1CC14AB}">
      <dgm:prSet/>
      <dgm:spPr/>
      <dgm:t>
        <a:bodyPr/>
        <a:lstStyle/>
        <a:p>
          <a:r>
            <a:rPr lang="en-GB"/>
            <a:t>The firm pays staff wages</a:t>
          </a:r>
          <a:endParaRPr lang="en-US"/>
        </a:p>
      </dgm:t>
    </dgm:pt>
    <dgm:pt modelId="{D7222032-DC4B-40FE-ACD1-D4A7570F8F35}" type="parTrans" cxnId="{C23CFEC1-E063-4848-9CAB-03A8255B42FC}">
      <dgm:prSet/>
      <dgm:spPr/>
      <dgm:t>
        <a:bodyPr/>
        <a:lstStyle/>
        <a:p>
          <a:endParaRPr lang="en-US"/>
        </a:p>
      </dgm:t>
    </dgm:pt>
    <dgm:pt modelId="{0D82063A-8310-4473-B7B6-9AED0FEC53A5}" type="sibTrans" cxnId="{C23CFEC1-E063-4848-9CAB-03A8255B42FC}">
      <dgm:prSet/>
      <dgm:spPr/>
      <dgm:t>
        <a:bodyPr/>
        <a:lstStyle/>
        <a:p>
          <a:endParaRPr lang="en-US"/>
        </a:p>
      </dgm:t>
    </dgm:pt>
    <dgm:pt modelId="{AD8704AD-D944-40D6-BA5C-ECB4F61618A5}">
      <dgm:prSet/>
      <dgm:spPr/>
      <dgm:t>
        <a:bodyPr/>
        <a:lstStyle/>
        <a:p>
          <a:r>
            <a:rPr lang="en-GB"/>
            <a:t>Aspect 1 – the firm has less cash</a:t>
          </a:r>
          <a:endParaRPr lang="en-US"/>
        </a:p>
      </dgm:t>
    </dgm:pt>
    <dgm:pt modelId="{4BE57519-0BA1-447F-B252-3070F9398824}" type="parTrans" cxnId="{42E0FDE5-B8DE-4186-8B1D-7062F487CEDB}">
      <dgm:prSet/>
      <dgm:spPr/>
      <dgm:t>
        <a:bodyPr/>
        <a:lstStyle/>
        <a:p>
          <a:endParaRPr lang="en-US"/>
        </a:p>
      </dgm:t>
    </dgm:pt>
    <dgm:pt modelId="{AD7E8DF7-64D8-4631-9775-24233507466B}" type="sibTrans" cxnId="{42E0FDE5-B8DE-4186-8B1D-7062F487CEDB}">
      <dgm:prSet/>
      <dgm:spPr/>
      <dgm:t>
        <a:bodyPr/>
        <a:lstStyle/>
        <a:p>
          <a:endParaRPr lang="en-US"/>
        </a:p>
      </dgm:t>
    </dgm:pt>
    <dgm:pt modelId="{A27992D4-FA33-4A22-AC19-09F6D51FAA94}">
      <dgm:prSet/>
      <dgm:spPr/>
      <dgm:t>
        <a:bodyPr/>
        <a:lstStyle/>
        <a:p>
          <a:r>
            <a:rPr lang="en-GB"/>
            <a:t>Aspect 2 the firm has incurred an expense</a:t>
          </a:r>
          <a:endParaRPr lang="en-US"/>
        </a:p>
      </dgm:t>
    </dgm:pt>
    <dgm:pt modelId="{1B6F6CC1-01D2-4BD6-B9A8-630F7776D78D}" type="parTrans" cxnId="{283AA5C9-29B0-4C3C-A1DA-981450F728C0}">
      <dgm:prSet/>
      <dgm:spPr/>
      <dgm:t>
        <a:bodyPr/>
        <a:lstStyle/>
        <a:p>
          <a:endParaRPr lang="en-US"/>
        </a:p>
      </dgm:t>
    </dgm:pt>
    <dgm:pt modelId="{23E48F28-BE40-4565-B641-075ADDF21134}" type="sibTrans" cxnId="{283AA5C9-29B0-4C3C-A1DA-981450F728C0}">
      <dgm:prSet/>
      <dgm:spPr/>
      <dgm:t>
        <a:bodyPr/>
        <a:lstStyle/>
        <a:p>
          <a:endParaRPr lang="en-US"/>
        </a:p>
      </dgm:t>
    </dgm:pt>
    <dgm:pt modelId="{0D67669E-110F-429F-81F5-82C0C6F040CB}">
      <dgm:prSet/>
      <dgm:spPr/>
      <dgm:t>
        <a:bodyPr/>
        <a:lstStyle/>
        <a:p>
          <a:r>
            <a:rPr lang="en-GB"/>
            <a:t>The firm bills a client for work done</a:t>
          </a:r>
          <a:endParaRPr lang="en-US"/>
        </a:p>
      </dgm:t>
    </dgm:pt>
    <dgm:pt modelId="{EEE786B3-5A96-4CA2-9CAE-C5F0DBED075F}" type="parTrans" cxnId="{CE7B5982-FEF8-4C14-B8C4-A73A6C3C052E}">
      <dgm:prSet/>
      <dgm:spPr/>
      <dgm:t>
        <a:bodyPr/>
        <a:lstStyle/>
        <a:p>
          <a:endParaRPr lang="en-US"/>
        </a:p>
      </dgm:t>
    </dgm:pt>
    <dgm:pt modelId="{23DF4D97-6CB5-45C0-87CF-8244FDC6E174}" type="sibTrans" cxnId="{CE7B5982-FEF8-4C14-B8C4-A73A6C3C052E}">
      <dgm:prSet/>
      <dgm:spPr/>
      <dgm:t>
        <a:bodyPr/>
        <a:lstStyle/>
        <a:p>
          <a:endParaRPr lang="en-US"/>
        </a:p>
      </dgm:t>
    </dgm:pt>
    <dgm:pt modelId="{862C6C8A-DF38-4966-9EA7-AE841C2C19FD}">
      <dgm:prSet/>
      <dgm:spPr/>
      <dgm:t>
        <a:bodyPr/>
        <a:lstStyle/>
        <a:p>
          <a:r>
            <a:rPr lang="en-GB" dirty="0"/>
            <a:t>Aspect 1 – the firm has earned income</a:t>
          </a:r>
          <a:endParaRPr lang="en-US" dirty="0"/>
        </a:p>
      </dgm:t>
    </dgm:pt>
    <dgm:pt modelId="{DFEB2438-479F-4E52-83A2-A38C660F9DFE}" type="parTrans" cxnId="{7693269F-241C-4E96-9939-F196386B1E21}">
      <dgm:prSet/>
      <dgm:spPr/>
      <dgm:t>
        <a:bodyPr/>
        <a:lstStyle/>
        <a:p>
          <a:endParaRPr lang="en-US"/>
        </a:p>
      </dgm:t>
    </dgm:pt>
    <dgm:pt modelId="{C2232EBD-8B28-4555-B5C9-E70262BCF2A6}" type="sibTrans" cxnId="{7693269F-241C-4E96-9939-F196386B1E21}">
      <dgm:prSet/>
      <dgm:spPr/>
      <dgm:t>
        <a:bodyPr/>
        <a:lstStyle/>
        <a:p>
          <a:endParaRPr lang="en-US"/>
        </a:p>
      </dgm:t>
    </dgm:pt>
    <dgm:pt modelId="{14FF55A4-5000-4F06-AF52-F6E7B7BFDF4D}">
      <dgm:prSet/>
      <dgm:spPr/>
      <dgm:t>
        <a:bodyPr/>
        <a:lstStyle/>
        <a:p>
          <a:r>
            <a:rPr lang="en-GB"/>
            <a:t>Aspect 2 – the firm has a debt owing to it</a:t>
          </a:r>
          <a:endParaRPr lang="en-US"/>
        </a:p>
      </dgm:t>
    </dgm:pt>
    <dgm:pt modelId="{AD5E6FA9-6569-4282-9C95-36966768CDDA}" type="parTrans" cxnId="{291BEEF3-5CE5-4F3D-B9A4-9455BB022FB1}">
      <dgm:prSet/>
      <dgm:spPr/>
      <dgm:t>
        <a:bodyPr/>
        <a:lstStyle/>
        <a:p>
          <a:endParaRPr lang="en-US"/>
        </a:p>
      </dgm:t>
    </dgm:pt>
    <dgm:pt modelId="{32C4FF02-01F7-4191-8BBE-9DD1683E90D8}" type="sibTrans" cxnId="{291BEEF3-5CE5-4F3D-B9A4-9455BB022FB1}">
      <dgm:prSet/>
      <dgm:spPr/>
      <dgm:t>
        <a:bodyPr/>
        <a:lstStyle/>
        <a:p>
          <a:endParaRPr lang="en-US"/>
        </a:p>
      </dgm:t>
    </dgm:pt>
    <dgm:pt modelId="{925CC05B-5CAE-4B34-8FEB-D569C8A227C2}">
      <dgm:prSet/>
      <dgm:spPr/>
      <dgm:t>
        <a:bodyPr/>
        <a:lstStyle/>
        <a:p>
          <a:r>
            <a:rPr lang="en-GB"/>
            <a:t>The client pays the firm the money owed</a:t>
          </a:r>
          <a:endParaRPr lang="en-US"/>
        </a:p>
      </dgm:t>
    </dgm:pt>
    <dgm:pt modelId="{98AC7F57-D968-4547-AB0B-BEBB984D0AAF}" type="parTrans" cxnId="{3DF8893F-F56F-4970-A9AC-611BDB4CC3C9}">
      <dgm:prSet/>
      <dgm:spPr/>
      <dgm:t>
        <a:bodyPr/>
        <a:lstStyle/>
        <a:p>
          <a:endParaRPr lang="en-US"/>
        </a:p>
      </dgm:t>
    </dgm:pt>
    <dgm:pt modelId="{D7994299-E0ED-47CC-8651-E803D8BC4C97}" type="sibTrans" cxnId="{3DF8893F-F56F-4970-A9AC-611BDB4CC3C9}">
      <dgm:prSet/>
      <dgm:spPr/>
      <dgm:t>
        <a:bodyPr/>
        <a:lstStyle/>
        <a:p>
          <a:endParaRPr lang="en-US"/>
        </a:p>
      </dgm:t>
    </dgm:pt>
    <dgm:pt modelId="{01BCD8B6-F248-458E-A93F-AE66965C9D14}">
      <dgm:prSet/>
      <dgm:spPr/>
      <dgm:t>
        <a:bodyPr/>
        <a:lstStyle/>
        <a:p>
          <a:r>
            <a:rPr lang="en-GB"/>
            <a:t>Aspect 1- he firm has lost the debt that was owing to it</a:t>
          </a:r>
          <a:endParaRPr lang="en-US"/>
        </a:p>
      </dgm:t>
    </dgm:pt>
    <dgm:pt modelId="{7B156830-9670-46FD-BA6F-96301EA7D2DF}" type="parTrans" cxnId="{1E0C1F5C-5638-4A19-B80C-74F3FDB55A38}">
      <dgm:prSet/>
      <dgm:spPr/>
      <dgm:t>
        <a:bodyPr/>
        <a:lstStyle/>
        <a:p>
          <a:endParaRPr lang="en-US"/>
        </a:p>
      </dgm:t>
    </dgm:pt>
    <dgm:pt modelId="{B77B0777-4E2B-47F6-AA55-A1F4A8CD7193}" type="sibTrans" cxnId="{1E0C1F5C-5638-4A19-B80C-74F3FDB55A38}">
      <dgm:prSet/>
      <dgm:spPr/>
      <dgm:t>
        <a:bodyPr/>
        <a:lstStyle/>
        <a:p>
          <a:endParaRPr lang="en-US"/>
        </a:p>
      </dgm:t>
    </dgm:pt>
    <dgm:pt modelId="{ACE69D33-D955-457C-8514-057A15E5E118}">
      <dgm:prSet/>
      <dgm:spPr/>
      <dgm:t>
        <a:bodyPr/>
        <a:lstStyle/>
        <a:p>
          <a:r>
            <a:rPr lang="en-GB"/>
            <a:t>Aspect 2- the firm has more cash</a:t>
          </a:r>
          <a:endParaRPr lang="en-US"/>
        </a:p>
      </dgm:t>
    </dgm:pt>
    <dgm:pt modelId="{85A4B846-9279-46B3-B174-182651FF6226}" type="parTrans" cxnId="{8D469065-C7A9-464A-9386-5279D71E40CB}">
      <dgm:prSet/>
      <dgm:spPr/>
      <dgm:t>
        <a:bodyPr/>
        <a:lstStyle/>
        <a:p>
          <a:endParaRPr lang="en-US"/>
        </a:p>
      </dgm:t>
    </dgm:pt>
    <dgm:pt modelId="{F58207A3-18FD-44C9-B7DF-535731AB1926}" type="sibTrans" cxnId="{8D469065-C7A9-464A-9386-5279D71E40CB}">
      <dgm:prSet/>
      <dgm:spPr/>
      <dgm:t>
        <a:bodyPr/>
        <a:lstStyle/>
        <a:p>
          <a:endParaRPr lang="en-US"/>
        </a:p>
      </dgm:t>
    </dgm:pt>
    <dgm:pt modelId="{71A27CDD-CEB6-4B70-8C74-7FD751A8A4F8}" type="pres">
      <dgm:prSet presAssocID="{6C903685-253E-48F2-9738-4704B5CAD3DF}" presName="linear" presStyleCnt="0">
        <dgm:presLayoutVars>
          <dgm:animLvl val="lvl"/>
          <dgm:resizeHandles val="exact"/>
        </dgm:presLayoutVars>
      </dgm:prSet>
      <dgm:spPr/>
    </dgm:pt>
    <dgm:pt modelId="{77AC0F51-24B5-4FFC-8FAA-8DE44866D7B1}" type="pres">
      <dgm:prSet presAssocID="{7836A876-C04D-4271-B3F2-EC0B0DC0629A}" presName="parentText" presStyleLbl="node1" presStyleIdx="0" presStyleCnt="4">
        <dgm:presLayoutVars>
          <dgm:chMax val="0"/>
          <dgm:bulletEnabled val="1"/>
        </dgm:presLayoutVars>
      </dgm:prSet>
      <dgm:spPr/>
    </dgm:pt>
    <dgm:pt modelId="{4B93FF91-DF31-48D3-B632-1F0E1C3A93D2}" type="pres">
      <dgm:prSet presAssocID="{7836A876-C04D-4271-B3F2-EC0B0DC0629A}" presName="childText" presStyleLbl="revTx" presStyleIdx="0" presStyleCnt="4">
        <dgm:presLayoutVars>
          <dgm:bulletEnabled val="1"/>
        </dgm:presLayoutVars>
      </dgm:prSet>
      <dgm:spPr/>
    </dgm:pt>
    <dgm:pt modelId="{6D04D06A-6DAE-491E-AB46-D38530C4F161}" type="pres">
      <dgm:prSet presAssocID="{84D98F16-3F8E-4E81-91B9-CCD5C1CC14AB}" presName="parentText" presStyleLbl="node1" presStyleIdx="1" presStyleCnt="4">
        <dgm:presLayoutVars>
          <dgm:chMax val="0"/>
          <dgm:bulletEnabled val="1"/>
        </dgm:presLayoutVars>
      </dgm:prSet>
      <dgm:spPr/>
    </dgm:pt>
    <dgm:pt modelId="{5B09B647-4366-4103-B1EB-E96556BADDDD}" type="pres">
      <dgm:prSet presAssocID="{84D98F16-3F8E-4E81-91B9-CCD5C1CC14AB}" presName="childText" presStyleLbl="revTx" presStyleIdx="1" presStyleCnt="4">
        <dgm:presLayoutVars>
          <dgm:bulletEnabled val="1"/>
        </dgm:presLayoutVars>
      </dgm:prSet>
      <dgm:spPr/>
    </dgm:pt>
    <dgm:pt modelId="{CC985C63-70D0-4624-9976-B7C844A6E3D4}" type="pres">
      <dgm:prSet presAssocID="{0D67669E-110F-429F-81F5-82C0C6F040CB}" presName="parentText" presStyleLbl="node1" presStyleIdx="2" presStyleCnt="4">
        <dgm:presLayoutVars>
          <dgm:chMax val="0"/>
          <dgm:bulletEnabled val="1"/>
        </dgm:presLayoutVars>
      </dgm:prSet>
      <dgm:spPr/>
    </dgm:pt>
    <dgm:pt modelId="{3D2ABDB7-2BCE-451E-ADF0-F52C559AEB48}" type="pres">
      <dgm:prSet presAssocID="{0D67669E-110F-429F-81F5-82C0C6F040CB}" presName="childText" presStyleLbl="revTx" presStyleIdx="2" presStyleCnt="4">
        <dgm:presLayoutVars>
          <dgm:bulletEnabled val="1"/>
        </dgm:presLayoutVars>
      </dgm:prSet>
      <dgm:spPr/>
    </dgm:pt>
    <dgm:pt modelId="{A1EFB226-CA07-4849-A0CB-7EDB12F71E82}" type="pres">
      <dgm:prSet presAssocID="{925CC05B-5CAE-4B34-8FEB-D569C8A227C2}" presName="parentText" presStyleLbl="node1" presStyleIdx="3" presStyleCnt="4">
        <dgm:presLayoutVars>
          <dgm:chMax val="0"/>
          <dgm:bulletEnabled val="1"/>
        </dgm:presLayoutVars>
      </dgm:prSet>
      <dgm:spPr/>
    </dgm:pt>
    <dgm:pt modelId="{5076653D-2100-47AB-AB32-68F99D866A12}" type="pres">
      <dgm:prSet presAssocID="{925CC05B-5CAE-4B34-8FEB-D569C8A227C2}" presName="childText" presStyleLbl="revTx" presStyleIdx="3" presStyleCnt="4">
        <dgm:presLayoutVars>
          <dgm:bulletEnabled val="1"/>
        </dgm:presLayoutVars>
      </dgm:prSet>
      <dgm:spPr/>
    </dgm:pt>
  </dgm:ptLst>
  <dgm:cxnLst>
    <dgm:cxn modelId="{37F5CF0A-F8FA-4DD7-BB8E-6B22C87E1144}" type="presOf" srcId="{14FF55A4-5000-4F06-AF52-F6E7B7BFDF4D}" destId="{3D2ABDB7-2BCE-451E-ADF0-F52C559AEB48}" srcOrd="0" destOrd="1" presId="urn:microsoft.com/office/officeart/2005/8/layout/vList2"/>
    <dgm:cxn modelId="{BB0F7E1F-2CF3-4EE4-977B-566F7F230F92}" type="presOf" srcId="{01BCD8B6-F248-458E-A93F-AE66965C9D14}" destId="{5076653D-2100-47AB-AB32-68F99D866A12}" srcOrd="0" destOrd="0" presId="urn:microsoft.com/office/officeart/2005/8/layout/vList2"/>
    <dgm:cxn modelId="{61089F30-659E-480E-B520-6A36373B7102}" type="presOf" srcId="{84D98F16-3F8E-4E81-91B9-CCD5C1CC14AB}" destId="{6D04D06A-6DAE-491E-AB46-D38530C4F161}" srcOrd="0" destOrd="0" presId="urn:microsoft.com/office/officeart/2005/8/layout/vList2"/>
    <dgm:cxn modelId="{97EB3E33-1232-4934-BB9F-D9D224671F8D}" type="presOf" srcId="{862C6C8A-DF38-4966-9EA7-AE841C2C19FD}" destId="{3D2ABDB7-2BCE-451E-ADF0-F52C559AEB48}" srcOrd="0" destOrd="0" presId="urn:microsoft.com/office/officeart/2005/8/layout/vList2"/>
    <dgm:cxn modelId="{3DF8893F-F56F-4970-A9AC-611BDB4CC3C9}" srcId="{6C903685-253E-48F2-9738-4704B5CAD3DF}" destId="{925CC05B-5CAE-4B34-8FEB-D569C8A227C2}" srcOrd="3" destOrd="0" parTransId="{98AC7F57-D968-4547-AB0B-BEBB984D0AAF}" sibTransId="{D7994299-E0ED-47CC-8651-E803D8BC4C97}"/>
    <dgm:cxn modelId="{BCAACE5B-D5D6-4843-8722-6A826D52B3CE}" type="presOf" srcId="{7836A876-C04D-4271-B3F2-EC0B0DC0629A}" destId="{77AC0F51-24B5-4FFC-8FAA-8DE44866D7B1}" srcOrd="0" destOrd="0" presId="urn:microsoft.com/office/officeart/2005/8/layout/vList2"/>
    <dgm:cxn modelId="{1E0C1F5C-5638-4A19-B80C-74F3FDB55A38}" srcId="{925CC05B-5CAE-4B34-8FEB-D569C8A227C2}" destId="{01BCD8B6-F248-458E-A93F-AE66965C9D14}" srcOrd="0" destOrd="0" parTransId="{7B156830-9670-46FD-BA6F-96301EA7D2DF}" sibTransId="{B77B0777-4E2B-47F6-AA55-A1F4A8CD7193}"/>
    <dgm:cxn modelId="{8D469065-C7A9-464A-9386-5279D71E40CB}" srcId="{925CC05B-5CAE-4B34-8FEB-D569C8A227C2}" destId="{ACE69D33-D955-457C-8514-057A15E5E118}" srcOrd="1" destOrd="0" parTransId="{85A4B846-9279-46B3-B174-182651FF6226}" sibTransId="{F58207A3-18FD-44C9-B7DF-535731AB1926}"/>
    <dgm:cxn modelId="{3DD7486E-2988-4F52-96C7-53035977F6F6}" srcId="{6C903685-253E-48F2-9738-4704B5CAD3DF}" destId="{7836A876-C04D-4271-B3F2-EC0B0DC0629A}" srcOrd="0" destOrd="0" parTransId="{E64FDE73-D42D-48B8-8252-EEBF971F2CA6}" sibTransId="{CBAF3A73-343B-47AD-BEE9-D4FF5E77D2C6}"/>
    <dgm:cxn modelId="{AD4BFE74-B443-4280-AAF9-9A2A9887BC23}" type="presOf" srcId="{E3DD3732-8C78-46E2-A134-433BCBAA37A4}" destId="{4B93FF91-DF31-48D3-B632-1F0E1C3A93D2}" srcOrd="0" destOrd="0" presId="urn:microsoft.com/office/officeart/2005/8/layout/vList2"/>
    <dgm:cxn modelId="{CE7B5982-FEF8-4C14-B8C4-A73A6C3C052E}" srcId="{6C903685-253E-48F2-9738-4704B5CAD3DF}" destId="{0D67669E-110F-429F-81F5-82C0C6F040CB}" srcOrd="2" destOrd="0" parTransId="{EEE786B3-5A96-4CA2-9CAE-C5F0DBED075F}" sibTransId="{23DF4D97-6CB5-45C0-87CF-8244FDC6E174}"/>
    <dgm:cxn modelId="{BC2F6784-9FF1-4F4D-8B51-35F253756B27}" type="presOf" srcId="{ACE69D33-D955-457C-8514-057A15E5E118}" destId="{5076653D-2100-47AB-AB32-68F99D866A12}" srcOrd="0" destOrd="1" presId="urn:microsoft.com/office/officeart/2005/8/layout/vList2"/>
    <dgm:cxn modelId="{E558D884-A8A0-443B-B783-D0C8C6C9A827}" type="presOf" srcId="{925CC05B-5CAE-4B34-8FEB-D569C8A227C2}" destId="{A1EFB226-CA07-4849-A0CB-7EDB12F71E82}" srcOrd="0" destOrd="0" presId="urn:microsoft.com/office/officeart/2005/8/layout/vList2"/>
    <dgm:cxn modelId="{E6E16A97-7C4E-4CB5-8869-30E69E0092E2}" type="presOf" srcId="{AD8704AD-D944-40D6-BA5C-ECB4F61618A5}" destId="{5B09B647-4366-4103-B1EB-E96556BADDDD}" srcOrd="0" destOrd="0" presId="urn:microsoft.com/office/officeart/2005/8/layout/vList2"/>
    <dgm:cxn modelId="{7693269F-241C-4E96-9939-F196386B1E21}" srcId="{0D67669E-110F-429F-81F5-82C0C6F040CB}" destId="{862C6C8A-DF38-4966-9EA7-AE841C2C19FD}" srcOrd="0" destOrd="0" parTransId="{DFEB2438-479F-4E52-83A2-A38C660F9DFE}" sibTransId="{C2232EBD-8B28-4555-B5C9-E70262BCF2A6}"/>
    <dgm:cxn modelId="{5AF1AAA5-5D57-4C27-BCA3-96635D98BC16}" type="presOf" srcId="{6C903685-253E-48F2-9738-4704B5CAD3DF}" destId="{71A27CDD-CEB6-4B70-8C74-7FD751A8A4F8}" srcOrd="0" destOrd="0" presId="urn:microsoft.com/office/officeart/2005/8/layout/vList2"/>
    <dgm:cxn modelId="{9904B1A6-6239-40F3-8AC6-F83DE6295DFC}" type="presOf" srcId="{0D67669E-110F-429F-81F5-82C0C6F040CB}" destId="{CC985C63-70D0-4624-9976-B7C844A6E3D4}" srcOrd="0" destOrd="0" presId="urn:microsoft.com/office/officeart/2005/8/layout/vList2"/>
    <dgm:cxn modelId="{061BA5A7-99BF-4A69-9D15-2E147F1FE9A7}" srcId="{7836A876-C04D-4271-B3F2-EC0B0DC0629A}" destId="{E3DD3732-8C78-46E2-A134-433BCBAA37A4}" srcOrd="0" destOrd="0" parTransId="{D825CCE9-D238-4AE8-A195-2DB37A3A2739}" sibTransId="{C0B93879-5835-4697-B2EE-030BF26E9B54}"/>
    <dgm:cxn modelId="{C23CFEC1-E063-4848-9CAB-03A8255B42FC}" srcId="{6C903685-253E-48F2-9738-4704B5CAD3DF}" destId="{84D98F16-3F8E-4E81-91B9-CCD5C1CC14AB}" srcOrd="1" destOrd="0" parTransId="{D7222032-DC4B-40FE-ACD1-D4A7570F8F35}" sibTransId="{0D82063A-8310-4473-B7B6-9AED0FEC53A5}"/>
    <dgm:cxn modelId="{283AA5C9-29B0-4C3C-A1DA-981450F728C0}" srcId="{84D98F16-3F8E-4E81-91B9-CCD5C1CC14AB}" destId="{A27992D4-FA33-4A22-AC19-09F6D51FAA94}" srcOrd="1" destOrd="0" parTransId="{1B6F6CC1-01D2-4BD6-B9A8-630F7776D78D}" sibTransId="{23E48F28-BE40-4565-B641-075ADDF21134}"/>
    <dgm:cxn modelId="{2FB7BDCD-4FA0-448A-823F-ED7928DEBBE6}" srcId="{7836A876-C04D-4271-B3F2-EC0B0DC0629A}" destId="{CA3DBC54-AE57-4841-8C86-0F0FBC27C2F5}" srcOrd="1" destOrd="0" parTransId="{6305EC0B-A499-412E-A935-F8AC2BFBEB91}" sibTransId="{978F7818-959B-463F-A680-6A96DAEBC53B}"/>
    <dgm:cxn modelId="{42E0FDE5-B8DE-4186-8B1D-7062F487CEDB}" srcId="{84D98F16-3F8E-4E81-91B9-CCD5C1CC14AB}" destId="{AD8704AD-D944-40D6-BA5C-ECB4F61618A5}" srcOrd="0" destOrd="0" parTransId="{4BE57519-0BA1-447F-B252-3070F9398824}" sibTransId="{AD7E8DF7-64D8-4631-9775-24233507466B}"/>
    <dgm:cxn modelId="{62394DF0-A35D-4510-A65F-8526CB9EC401}" type="presOf" srcId="{A27992D4-FA33-4A22-AC19-09F6D51FAA94}" destId="{5B09B647-4366-4103-B1EB-E96556BADDDD}" srcOrd="0" destOrd="1" presId="urn:microsoft.com/office/officeart/2005/8/layout/vList2"/>
    <dgm:cxn modelId="{291BEEF3-5CE5-4F3D-B9A4-9455BB022FB1}" srcId="{0D67669E-110F-429F-81F5-82C0C6F040CB}" destId="{14FF55A4-5000-4F06-AF52-F6E7B7BFDF4D}" srcOrd="1" destOrd="0" parTransId="{AD5E6FA9-6569-4282-9C95-36966768CDDA}" sibTransId="{32C4FF02-01F7-4191-8BBE-9DD1683E90D8}"/>
    <dgm:cxn modelId="{88E765FA-E634-40FA-A1A6-A79B05A49601}" type="presOf" srcId="{CA3DBC54-AE57-4841-8C86-0F0FBC27C2F5}" destId="{4B93FF91-DF31-48D3-B632-1F0E1C3A93D2}" srcOrd="0" destOrd="1" presId="urn:microsoft.com/office/officeart/2005/8/layout/vList2"/>
    <dgm:cxn modelId="{C6C67878-C3F7-4A91-8B2A-0801A5A0C303}" type="presParOf" srcId="{71A27CDD-CEB6-4B70-8C74-7FD751A8A4F8}" destId="{77AC0F51-24B5-4FFC-8FAA-8DE44866D7B1}" srcOrd="0" destOrd="0" presId="urn:microsoft.com/office/officeart/2005/8/layout/vList2"/>
    <dgm:cxn modelId="{613EE524-97EE-4A3D-A059-AC1ACB109660}" type="presParOf" srcId="{71A27CDD-CEB6-4B70-8C74-7FD751A8A4F8}" destId="{4B93FF91-DF31-48D3-B632-1F0E1C3A93D2}" srcOrd="1" destOrd="0" presId="urn:microsoft.com/office/officeart/2005/8/layout/vList2"/>
    <dgm:cxn modelId="{5FE94EC0-2D55-4BB9-80DC-8C13AAF93E69}" type="presParOf" srcId="{71A27CDD-CEB6-4B70-8C74-7FD751A8A4F8}" destId="{6D04D06A-6DAE-491E-AB46-D38530C4F161}" srcOrd="2" destOrd="0" presId="urn:microsoft.com/office/officeart/2005/8/layout/vList2"/>
    <dgm:cxn modelId="{A48604FF-5932-44FD-B033-B69747A1266E}" type="presParOf" srcId="{71A27CDD-CEB6-4B70-8C74-7FD751A8A4F8}" destId="{5B09B647-4366-4103-B1EB-E96556BADDDD}" srcOrd="3" destOrd="0" presId="urn:microsoft.com/office/officeart/2005/8/layout/vList2"/>
    <dgm:cxn modelId="{6190F798-B52B-44FA-B6A9-BE8AF16BF9AF}" type="presParOf" srcId="{71A27CDD-CEB6-4B70-8C74-7FD751A8A4F8}" destId="{CC985C63-70D0-4624-9976-B7C844A6E3D4}" srcOrd="4" destOrd="0" presId="urn:microsoft.com/office/officeart/2005/8/layout/vList2"/>
    <dgm:cxn modelId="{35D0A7D1-69C1-4FCB-A5E5-3B1E2BD15F67}" type="presParOf" srcId="{71A27CDD-CEB6-4B70-8C74-7FD751A8A4F8}" destId="{3D2ABDB7-2BCE-451E-ADF0-F52C559AEB48}" srcOrd="5" destOrd="0" presId="urn:microsoft.com/office/officeart/2005/8/layout/vList2"/>
    <dgm:cxn modelId="{DEE702B9-BEC0-4BFC-922C-0020FD778E8C}" type="presParOf" srcId="{71A27CDD-CEB6-4B70-8C74-7FD751A8A4F8}" destId="{A1EFB226-CA07-4849-A0CB-7EDB12F71E82}" srcOrd="6" destOrd="0" presId="urn:microsoft.com/office/officeart/2005/8/layout/vList2"/>
    <dgm:cxn modelId="{8DE21B6D-A66E-4541-979E-1E6A11CE911B}" type="presParOf" srcId="{71A27CDD-CEB6-4B70-8C74-7FD751A8A4F8}" destId="{5076653D-2100-47AB-AB32-68F99D866A12}"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4C3268-B413-4DE0-A847-C1F80E06A06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2E4AB29-7197-4EE2-A801-3715CF7D901A}">
      <dgm:prSet/>
      <dgm:spPr/>
      <dgm:t>
        <a:bodyPr/>
        <a:lstStyle/>
        <a:p>
          <a:r>
            <a:rPr lang="en-GB" dirty="0"/>
            <a:t>A firm buys office furniture for £20,000 cash</a:t>
          </a:r>
          <a:endParaRPr lang="en-US" dirty="0"/>
        </a:p>
      </dgm:t>
    </dgm:pt>
    <dgm:pt modelId="{D7B7F49B-4A95-4943-AF0D-8ADC649066C5}" type="parTrans" cxnId="{7DA576C8-AA4C-4E52-917D-14644AA46471}">
      <dgm:prSet/>
      <dgm:spPr/>
      <dgm:t>
        <a:bodyPr/>
        <a:lstStyle/>
        <a:p>
          <a:endParaRPr lang="en-US"/>
        </a:p>
      </dgm:t>
    </dgm:pt>
    <dgm:pt modelId="{5C7BEF20-BFD1-480D-B309-0A68ED76FE50}" type="sibTrans" cxnId="{7DA576C8-AA4C-4E52-917D-14644AA46471}">
      <dgm:prSet/>
      <dgm:spPr/>
      <dgm:t>
        <a:bodyPr/>
        <a:lstStyle/>
        <a:p>
          <a:endParaRPr lang="en-US"/>
        </a:p>
      </dgm:t>
    </dgm:pt>
    <dgm:pt modelId="{542F35ED-9D22-40C7-B18B-A391C9D6990D}">
      <dgm:prSet/>
      <dgm:spPr/>
      <dgm:t>
        <a:bodyPr/>
        <a:lstStyle/>
        <a:p>
          <a:r>
            <a:rPr lang="en-GB"/>
            <a:t>A firm rents out a part of the premises. The tenant pays a monthly rent</a:t>
          </a:r>
          <a:endParaRPr lang="en-US"/>
        </a:p>
      </dgm:t>
    </dgm:pt>
    <dgm:pt modelId="{FBE2AC79-9CCC-436B-896B-7B4A2AA76B5B}" type="parTrans" cxnId="{7AB38EDF-D2EA-46CE-B071-5513808B3D97}">
      <dgm:prSet/>
      <dgm:spPr/>
      <dgm:t>
        <a:bodyPr/>
        <a:lstStyle/>
        <a:p>
          <a:endParaRPr lang="en-US"/>
        </a:p>
      </dgm:t>
    </dgm:pt>
    <dgm:pt modelId="{7A685665-B357-4C70-9696-62665C018007}" type="sibTrans" cxnId="{7AB38EDF-D2EA-46CE-B071-5513808B3D97}">
      <dgm:prSet/>
      <dgm:spPr/>
      <dgm:t>
        <a:bodyPr/>
        <a:lstStyle/>
        <a:p>
          <a:endParaRPr lang="en-US"/>
        </a:p>
      </dgm:t>
    </dgm:pt>
    <dgm:pt modelId="{BACD1B5D-90A3-4829-AA9B-5AD4CDA61688}">
      <dgm:prSet/>
      <dgm:spPr/>
      <dgm:t>
        <a:bodyPr/>
        <a:lstStyle/>
        <a:p>
          <a:r>
            <a:rPr lang="en-GB"/>
            <a:t>A firm pays its electricity bill</a:t>
          </a:r>
          <a:endParaRPr lang="en-US"/>
        </a:p>
      </dgm:t>
    </dgm:pt>
    <dgm:pt modelId="{E37576C2-C48B-44F5-B573-A53C777DA6BD}" type="parTrans" cxnId="{BC2639E5-6B05-4154-A3E5-8BF5E7C2FE1E}">
      <dgm:prSet/>
      <dgm:spPr/>
      <dgm:t>
        <a:bodyPr/>
        <a:lstStyle/>
        <a:p>
          <a:endParaRPr lang="en-US"/>
        </a:p>
      </dgm:t>
    </dgm:pt>
    <dgm:pt modelId="{7628719F-FF5B-478F-AEB1-39C6A587BD54}" type="sibTrans" cxnId="{BC2639E5-6B05-4154-A3E5-8BF5E7C2FE1E}">
      <dgm:prSet/>
      <dgm:spPr/>
      <dgm:t>
        <a:bodyPr/>
        <a:lstStyle/>
        <a:p>
          <a:endParaRPr lang="en-US"/>
        </a:p>
      </dgm:t>
    </dgm:pt>
    <dgm:pt modelId="{4D7AF3C1-6F56-496A-A4F7-134E6F59A7FB}">
      <dgm:prSet/>
      <dgm:spPr/>
      <dgm:t>
        <a:bodyPr/>
        <a:lstStyle/>
        <a:p>
          <a:r>
            <a:rPr lang="en-GB"/>
            <a:t>Using the chart how do we record these transactions? </a:t>
          </a:r>
          <a:endParaRPr lang="en-US"/>
        </a:p>
      </dgm:t>
    </dgm:pt>
    <dgm:pt modelId="{2498A88D-87AE-4B91-BE3D-E23C2AFE69E6}" type="parTrans" cxnId="{02D97A0F-C190-4CB2-A7BE-9293370336C9}">
      <dgm:prSet/>
      <dgm:spPr/>
      <dgm:t>
        <a:bodyPr/>
        <a:lstStyle/>
        <a:p>
          <a:endParaRPr lang="en-US"/>
        </a:p>
      </dgm:t>
    </dgm:pt>
    <dgm:pt modelId="{0FE1BFBE-88E7-403C-90D4-A6227CD0FDC2}" type="sibTrans" cxnId="{02D97A0F-C190-4CB2-A7BE-9293370336C9}">
      <dgm:prSet/>
      <dgm:spPr/>
      <dgm:t>
        <a:bodyPr/>
        <a:lstStyle/>
        <a:p>
          <a:endParaRPr lang="en-US"/>
        </a:p>
      </dgm:t>
    </dgm:pt>
    <dgm:pt modelId="{A79C4CE3-2482-4691-B59D-334AB6ADA813}" type="pres">
      <dgm:prSet presAssocID="{BB4C3268-B413-4DE0-A847-C1F80E06A06E}" presName="root" presStyleCnt="0">
        <dgm:presLayoutVars>
          <dgm:dir/>
          <dgm:resizeHandles val="exact"/>
        </dgm:presLayoutVars>
      </dgm:prSet>
      <dgm:spPr/>
    </dgm:pt>
    <dgm:pt modelId="{C9A817AC-EB5D-4364-8824-08ECE823AB45}" type="pres">
      <dgm:prSet presAssocID="{BB4C3268-B413-4DE0-A847-C1F80E06A06E}" presName="container" presStyleCnt="0">
        <dgm:presLayoutVars>
          <dgm:dir/>
          <dgm:resizeHandles val="exact"/>
        </dgm:presLayoutVars>
      </dgm:prSet>
      <dgm:spPr/>
    </dgm:pt>
    <dgm:pt modelId="{DC372976-EA30-4192-9F19-81DE06BF3ABC}" type="pres">
      <dgm:prSet presAssocID="{F2E4AB29-7197-4EE2-A801-3715CF7D901A}" presName="compNode" presStyleCnt="0"/>
      <dgm:spPr/>
    </dgm:pt>
    <dgm:pt modelId="{61385D82-DCAE-4626-BA35-94AAE3635F71}" type="pres">
      <dgm:prSet presAssocID="{F2E4AB29-7197-4EE2-A801-3715CF7D901A}" presName="iconBgRect" presStyleLbl="bgShp" presStyleIdx="0" presStyleCnt="4"/>
      <dgm:spPr/>
    </dgm:pt>
    <dgm:pt modelId="{1ADD5023-7AFD-4203-8005-9885DFBD089F}" type="pres">
      <dgm:prSet presAssocID="{F2E4AB29-7197-4EE2-A801-3715CF7D90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4C3F271C-FBB2-4829-AF74-B6D75210518E}" type="pres">
      <dgm:prSet presAssocID="{F2E4AB29-7197-4EE2-A801-3715CF7D901A}" presName="spaceRect" presStyleCnt="0"/>
      <dgm:spPr/>
    </dgm:pt>
    <dgm:pt modelId="{52F2EDBD-11A2-463E-BA35-81317371A2DF}" type="pres">
      <dgm:prSet presAssocID="{F2E4AB29-7197-4EE2-A801-3715CF7D901A}" presName="textRect" presStyleLbl="revTx" presStyleIdx="0" presStyleCnt="4">
        <dgm:presLayoutVars>
          <dgm:chMax val="1"/>
          <dgm:chPref val="1"/>
        </dgm:presLayoutVars>
      </dgm:prSet>
      <dgm:spPr/>
    </dgm:pt>
    <dgm:pt modelId="{9B89A25F-14B1-44AC-AA00-4517A441277F}" type="pres">
      <dgm:prSet presAssocID="{5C7BEF20-BFD1-480D-B309-0A68ED76FE50}" presName="sibTrans" presStyleLbl="sibTrans2D1" presStyleIdx="0" presStyleCnt="0"/>
      <dgm:spPr/>
    </dgm:pt>
    <dgm:pt modelId="{88016493-62FB-4B62-BBE7-1654E59A41F1}" type="pres">
      <dgm:prSet presAssocID="{542F35ED-9D22-40C7-B18B-A391C9D6990D}" presName="compNode" presStyleCnt="0"/>
      <dgm:spPr/>
    </dgm:pt>
    <dgm:pt modelId="{F6D1559C-BB02-4E1A-809D-E1569002384D}" type="pres">
      <dgm:prSet presAssocID="{542F35ED-9D22-40C7-B18B-A391C9D6990D}" presName="iconBgRect" presStyleLbl="bgShp" presStyleIdx="1" presStyleCnt="4"/>
      <dgm:spPr/>
    </dgm:pt>
    <dgm:pt modelId="{99D1B37F-CC1B-47BB-9A5A-64B23755E376}" type="pres">
      <dgm:prSet presAssocID="{542F35ED-9D22-40C7-B18B-A391C9D699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CDC15FA1-A540-4261-9B70-1ED2CD31A47F}" type="pres">
      <dgm:prSet presAssocID="{542F35ED-9D22-40C7-B18B-A391C9D6990D}" presName="spaceRect" presStyleCnt="0"/>
      <dgm:spPr/>
    </dgm:pt>
    <dgm:pt modelId="{551FA207-781C-4904-9C87-C6C4C0D6EAE6}" type="pres">
      <dgm:prSet presAssocID="{542F35ED-9D22-40C7-B18B-A391C9D6990D}" presName="textRect" presStyleLbl="revTx" presStyleIdx="1" presStyleCnt="4">
        <dgm:presLayoutVars>
          <dgm:chMax val="1"/>
          <dgm:chPref val="1"/>
        </dgm:presLayoutVars>
      </dgm:prSet>
      <dgm:spPr/>
    </dgm:pt>
    <dgm:pt modelId="{1EC3A992-B35B-477B-A282-42A90659B733}" type="pres">
      <dgm:prSet presAssocID="{7A685665-B357-4C70-9696-62665C018007}" presName="sibTrans" presStyleLbl="sibTrans2D1" presStyleIdx="0" presStyleCnt="0"/>
      <dgm:spPr/>
    </dgm:pt>
    <dgm:pt modelId="{6F1D384F-F9F6-4190-9569-D7BC20D0C600}" type="pres">
      <dgm:prSet presAssocID="{BACD1B5D-90A3-4829-AA9B-5AD4CDA61688}" presName="compNode" presStyleCnt="0"/>
      <dgm:spPr/>
    </dgm:pt>
    <dgm:pt modelId="{F93C79A8-EBD1-4C21-886E-2F45B9D85951}" type="pres">
      <dgm:prSet presAssocID="{BACD1B5D-90A3-4829-AA9B-5AD4CDA61688}" presName="iconBgRect" presStyleLbl="bgShp" presStyleIdx="2" presStyleCnt="4"/>
      <dgm:spPr/>
    </dgm:pt>
    <dgm:pt modelId="{68F4B3C4-ABFA-4156-9A5E-48B42A5CE4EA}" type="pres">
      <dgm:prSet presAssocID="{BACD1B5D-90A3-4829-AA9B-5AD4CDA616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625AFB1D-3D42-4EDE-BC59-3E58195F2567}" type="pres">
      <dgm:prSet presAssocID="{BACD1B5D-90A3-4829-AA9B-5AD4CDA61688}" presName="spaceRect" presStyleCnt="0"/>
      <dgm:spPr/>
    </dgm:pt>
    <dgm:pt modelId="{802863E9-EBE0-4B00-9424-74DA0426D517}" type="pres">
      <dgm:prSet presAssocID="{BACD1B5D-90A3-4829-AA9B-5AD4CDA61688}" presName="textRect" presStyleLbl="revTx" presStyleIdx="2" presStyleCnt="4">
        <dgm:presLayoutVars>
          <dgm:chMax val="1"/>
          <dgm:chPref val="1"/>
        </dgm:presLayoutVars>
      </dgm:prSet>
      <dgm:spPr/>
    </dgm:pt>
    <dgm:pt modelId="{EC813936-2EBB-4F99-B2C4-114B9971E6EF}" type="pres">
      <dgm:prSet presAssocID="{7628719F-FF5B-478F-AEB1-39C6A587BD54}" presName="sibTrans" presStyleLbl="sibTrans2D1" presStyleIdx="0" presStyleCnt="0"/>
      <dgm:spPr/>
    </dgm:pt>
    <dgm:pt modelId="{8C0AB2AE-A69D-4BE1-AAFD-350770D424C7}" type="pres">
      <dgm:prSet presAssocID="{4D7AF3C1-6F56-496A-A4F7-134E6F59A7FB}" presName="compNode" presStyleCnt="0"/>
      <dgm:spPr/>
    </dgm:pt>
    <dgm:pt modelId="{3F722E37-2F5E-4068-9724-A966E0888AB0}" type="pres">
      <dgm:prSet presAssocID="{4D7AF3C1-6F56-496A-A4F7-134E6F59A7FB}" presName="iconBgRect" presStyleLbl="bgShp" presStyleIdx="3" presStyleCnt="4"/>
      <dgm:spPr/>
    </dgm:pt>
    <dgm:pt modelId="{5CEA351D-8267-4931-869C-91E9F9A0033D}" type="pres">
      <dgm:prSet presAssocID="{4D7AF3C1-6F56-496A-A4F7-134E6F59A7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FFD14AAC-28AC-464E-8B0E-EE9A4C50CAD1}" type="pres">
      <dgm:prSet presAssocID="{4D7AF3C1-6F56-496A-A4F7-134E6F59A7FB}" presName="spaceRect" presStyleCnt="0"/>
      <dgm:spPr/>
    </dgm:pt>
    <dgm:pt modelId="{7AAF404C-94E3-433D-8C21-77BD20FFF065}" type="pres">
      <dgm:prSet presAssocID="{4D7AF3C1-6F56-496A-A4F7-134E6F59A7FB}" presName="textRect" presStyleLbl="revTx" presStyleIdx="3" presStyleCnt="4">
        <dgm:presLayoutVars>
          <dgm:chMax val="1"/>
          <dgm:chPref val="1"/>
        </dgm:presLayoutVars>
      </dgm:prSet>
      <dgm:spPr/>
    </dgm:pt>
  </dgm:ptLst>
  <dgm:cxnLst>
    <dgm:cxn modelId="{02D97A0F-C190-4CB2-A7BE-9293370336C9}" srcId="{BB4C3268-B413-4DE0-A847-C1F80E06A06E}" destId="{4D7AF3C1-6F56-496A-A4F7-134E6F59A7FB}" srcOrd="3" destOrd="0" parTransId="{2498A88D-87AE-4B91-BE3D-E23C2AFE69E6}" sibTransId="{0FE1BFBE-88E7-403C-90D4-A6227CD0FDC2}"/>
    <dgm:cxn modelId="{11C37E26-D52D-4E76-8B7B-E5A9FED7774B}" type="presOf" srcId="{BB4C3268-B413-4DE0-A847-C1F80E06A06E}" destId="{A79C4CE3-2482-4691-B59D-334AB6ADA813}" srcOrd="0" destOrd="0" presId="urn:microsoft.com/office/officeart/2018/2/layout/IconCircleList"/>
    <dgm:cxn modelId="{0D090F32-6238-48E2-AE7D-EB6BF891A1F0}" type="presOf" srcId="{4D7AF3C1-6F56-496A-A4F7-134E6F59A7FB}" destId="{7AAF404C-94E3-433D-8C21-77BD20FFF065}" srcOrd="0" destOrd="0" presId="urn:microsoft.com/office/officeart/2018/2/layout/IconCircleList"/>
    <dgm:cxn modelId="{7597B839-4C71-4634-AD17-F3EA703296A4}" type="presOf" srcId="{542F35ED-9D22-40C7-B18B-A391C9D6990D}" destId="{551FA207-781C-4904-9C87-C6C4C0D6EAE6}" srcOrd="0" destOrd="0" presId="urn:microsoft.com/office/officeart/2018/2/layout/IconCircleList"/>
    <dgm:cxn modelId="{91F9903F-71C0-4055-A1B4-78D356507567}" type="presOf" srcId="{F2E4AB29-7197-4EE2-A801-3715CF7D901A}" destId="{52F2EDBD-11A2-463E-BA35-81317371A2DF}" srcOrd="0" destOrd="0" presId="urn:microsoft.com/office/officeart/2018/2/layout/IconCircleList"/>
    <dgm:cxn modelId="{714B3861-3F0E-4C34-91C4-0CE5946652B2}" type="presOf" srcId="{7A685665-B357-4C70-9696-62665C018007}" destId="{1EC3A992-B35B-477B-A282-42A90659B733}" srcOrd="0" destOrd="0" presId="urn:microsoft.com/office/officeart/2018/2/layout/IconCircleList"/>
    <dgm:cxn modelId="{5B1A5341-9A46-4F25-9ECE-A2CAD65911D2}" type="presOf" srcId="{5C7BEF20-BFD1-480D-B309-0A68ED76FE50}" destId="{9B89A25F-14B1-44AC-AA00-4517A441277F}" srcOrd="0" destOrd="0" presId="urn:microsoft.com/office/officeart/2018/2/layout/IconCircleList"/>
    <dgm:cxn modelId="{3DE2A259-AA30-4F54-8306-D82BC49FB46C}" type="presOf" srcId="{7628719F-FF5B-478F-AEB1-39C6A587BD54}" destId="{EC813936-2EBB-4F99-B2C4-114B9971E6EF}" srcOrd="0" destOrd="0" presId="urn:microsoft.com/office/officeart/2018/2/layout/IconCircleList"/>
    <dgm:cxn modelId="{7DA576C8-AA4C-4E52-917D-14644AA46471}" srcId="{BB4C3268-B413-4DE0-A847-C1F80E06A06E}" destId="{F2E4AB29-7197-4EE2-A801-3715CF7D901A}" srcOrd="0" destOrd="0" parTransId="{D7B7F49B-4A95-4943-AF0D-8ADC649066C5}" sibTransId="{5C7BEF20-BFD1-480D-B309-0A68ED76FE50}"/>
    <dgm:cxn modelId="{7AB38EDF-D2EA-46CE-B071-5513808B3D97}" srcId="{BB4C3268-B413-4DE0-A847-C1F80E06A06E}" destId="{542F35ED-9D22-40C7-B18B-A391C9D6990D}" srcOrd="1" destOrd="0" parTransId="{FBE2AC79-9CCC-436B-896B-7B4A2AA76B5B}" sibTransId="{7A685665-B357-4C70-9696-62665C018007}"/>
    <dgm:cxn modelId="{BC2639E5-6B05-4154-A3E5-8BF5E7C2FE1E}" srcId="{BB4C3268-B413-4DE0-A847-C1F80E06A06E}" destId="{BACD1B5D-90A3-4829-AA9B-5AD4CDA61688}" srcOrd="2" destOrd="0" parTransId="{E37576C2-C48B-44F5-B573-A53C777DA6BD}" sibTransId="{7628719F-FF5B-478F-AEB1-39C6A587BD54}"/>
    <dgm:cxn modelId="{0BAFBFF5-5BEA-491F-B8BC-4B2BF3FB7FD8}" type="presOf" srcId="{BACD1B5D-90A3-4829-AA9B-5AD4CDA61688}" destId="{802863E9-EBE0-4B00-9424-74DA0426D517}" srcOrd="0" destOrd="0" presId="urn:microsoft.com/office/officeart/2018/2/layout/IconCircleList"/>
    <dgm:cxn modelId="{2AF16B8F-09EA-4186-BC9A-73A7F237DD22}" type="presParOf" srcId="{A79C4CE3-2482-4691-B59D-334AB6ADA813}" destId="{C9A817AC-EB5D-4364-8824-08ECE823AB45}" srcOrd="0" destOrd="0" presId="urn:microsoft.com/office/officeart/2018/2/layout/IconCircleList"/>
    <dgm:cxn modelId="{07372A2A-A7E1-4FAC-B6B7-C8D95B8C5FEF}" type="presParOf" srcId="{C9A817AC-EB5D-4364-8824-08ECE823AB45}" destId="{DC372976-EA30-4192-9F19-81DE06BF3ABC}" srcOrd="0" destOrd="0" presId="urn:microsoft.com/office/officeart/2018/2/layout/IconCircleList"/>
    <dgm:cxn modelId="{B984892B-8DD0-4F79-8644-AA3C1004D01B}" type="presParOf" srcId="{DC372976-EA30-4192-9F19-81DE06BF3ABC}" destId="{61385D82-DCAE-4626-BA35-94AAE3635F71}" srcOrd="0" destOrd="0" presId="urn:microsoft.com/office/officeart/2018/2/layout/IconCircleList"/>
    <dgm:cxn modelId="{28BA153F-0CFE-4DF3-B97A-D406F727FAC3}" type="presParOf" srcId="{DC372976-EA30-4192-9F19-81DE06BF3ABC}" destId="{1ADD5023-7AFD-4203-8005-9885DFBD089F}" srcOrd="1" destOrd="0" presId="urn:microsoft.com/office/officeart/2018/2/layout/IconCircleList"/>
    <dgm:cxn modelId="{2F4844AB-E0CA-4738-9D61-E44BB4CBDB69}" type="presParOf" srcId="{DC372976-EA30-4192-9F19-81DE06BF3ABC}" destId="{4C3F271C-FBB2-4829-AF74-B6D75210518E}" srcOrd="2" destOrd="0" presId="urn:microsoft.com/office/officeart/2018/2/layout/IconCircleList"/>
    <dgm:cxn modelId="{C04F6926-915D-4243-B959-4786A7E62245}" type="presParOf" srcId="{DC372976-EA30-4192-9F19-81DE06BF3ABC}" destId="{52F2EDBD-11A2-463E-BA35-81317371A2DF}" srcOrd="3" destOrd="0" presId="urn:microsoft.com/office/officeart/2018/2/layout/IconCircleList"/>
    <dgm:cxn modelId="{C6301438-0782-4E09-8F1C-DD72F0739A13}" type="presParOf" srcId="{C9A817AC-EB5D-4364-8824-08ECE823AB45}" destId="{9B89A25F-14B1-44AC-AA00-4517A441277F}" srcOrd="1" destOrd="0" presId="urn:microsoft.com/office/officeart/2018/2/layout/IconCircleList"/>
    <dgm:cxn modelId="{F52D2988-7F82-4E02-B78D-614AA6C115D9}" type="presParOf" srcId="{C9A817AC-EB5D-4364-8824-08ECE823AB45}" destId="{88016493-62FB-4B62-BBE7-1654E59A41F1}" srcOrd="2" destOrd="0" presId="urn:microsoft.com/office/officeart/2018/2/layout/IconCircleList"/>
    <dgm:cxn modelId="{C91D6DC9-2D7E-489D-807F-C295C843B762}" type="presParOf" srcId="{88016493-62FB-4B62-BBE7-1654E59A41F1}" destId="{F6D1559C-BB02-4E1A-809D-E1569002384D}" srcOrd="0" destOrd="0" presId="urn:microsoft.com/office/officeart/2018/2/layout/IconCircleList"/>
    <dgm:cxn modelId="{ED87B458-5A36-444A-ABC2-DA7226E8136E}" type="presParOf" srcId="{88016493-62FB-4B62-BBE7-1654E59A41F1}" destId="{99D1B37F-CC1B-47BB-9A5A-64B23755E376}" srcOrd="1" destOrd="0" presId="urn:microsoft.com/office/officeart/2018/2/layout/IconCircleList"/>
    <dgm:cxn modelId="{D9E82A0E-11D1-488D-891A-5F3B995D9C44}" type="presParOf" srcId="{88016493-62FB-4B62-BBE7-1654E59A41F1}" destId="{CDC15FA1-A540-4261-9B70-1ED2CD31A47F}" srcOrd="2" destOrd="0" presId="urn:microsoft.com/office/officeart/2018/2/layout/IconCircleList"/>
    <dgm:cxn modelId="{FAC9DEA3-8375-4061-A383-3C07165B17D2}" type="presParOf" srcId="{88016493-62FB-4B62-BBE7-1654E59A41F1}" destId="{551FA207-781C-4904-9C87-C6C4C0D6EAE6}" srcOrd="3" destOrd="0" presId="urn:microsoft.com/office/officeart/2018/2/layout/IconCircleList"/>
    <dgm:cxn modelId="{E2CA185B-7818-46DC-A3B8-FC68F7F9A8AD}" type="presParOf" srcId="{C9A817AC-EB5D-4364-8824-08ECE823AB45}" destId="{1EC3A992-B35B-477B-A282-42A90659B733}" srcOrd="3" destOrd="0" presId="urn:microsoft.com/office/officeart/2018/2/layout/IconCircleList"/>
    <dgm:cxn modelId="{69CD6AAE-7E25-4B33-AE7B-34362E7629F5}" type="presParOf" srcId="{C9A817AC-EB5D-4364-8824-08ECE823AB45}" destId="{6F1D384F-F9F6-4190-9569-D7BC20D0C600}" srcOrd="4" destOrd="0" presId="urn:microsoft.com/office/officeart/2018/2/layout/IconCircleList"/>
    <dgm:cxn modelId="{26EA8AA4-9D5C-422B-A785-D939583CFA88}" type="presParOf" srcId="{6F1D384F-F9F6-4190-9569-D7BC20D0C600}" destId="{F93C79A8-EBD1-4C21-886E-2F45B9D85951}" srcOrd="0" destOrd="0" presId="urn:microsoft.com/office/officeart/2018/2/layout/IconCircleList"/>
    <dgm:cxn modelId="{74505123-E410-4671-A9D3-E0BDFD8FB225}" type="presParOf" srcId="{6F1D384F-F9F6-4190-9569-D7BC20D0C600}" destId="{68F4B3C4-ABFA-4156-9A5E-48B42A5CE4EA}" srcOrd="1" destOrd="0" presId="urn:microsoft.com/office/officeart/2018/2/layout/IconCircleList"/>
    <dgm:cxn modelId="{921BC764-AA0D-4CB0-962A-57460A19683B}" type="presParOf" srcId="{6F1D384F-F9F6-4190-9569-D7BC20D0C600}" destId="{625AFB1D-3D42-4EDE-BC59-3E58195F2567}" srcOrd="2" destOrd="0" presId="urn:microsoft.com/office/officeart/2018/2/layout/IconCircleList"/>
    <dgm:cxn modelId="{373B94FE-CDA7-48F1-83B8-026FC950D2A5}" type="presParOf" srcId="{6F1D384F-F9F6-4190-9569-D7BC20D0C600}" destId="{802863E9-EBE0-4B00-9424-74DA0426D517}" srcOrd="3" destOrd="0" presId="urn:microsoft.com/office/officeart/2018/2/layout/IconCircleList"/>
    <dgm:cxn modelId="{8C3381A8-E234-408A-B643-DAB6A023F09A}" type="presParOf" srcId="{C9A817AC-EB5D-4364-8824-08ECE823AB45}" destId="{EC813936-2EBB-4F99-B2C4-114B9971E6EF}" srcOrd="5" destOrd="0" presId="urn:microsoft.com/office/officeart/2018/2/layout/IconCircleList"/>
    <dgm:cxn modelId="{2E5D7C8D-A1CE-47F0-ADD6-9861D9BAE508}" type="presParOf" srcId="{C9A817AC-EB5D-4364-8824-08ECE823AB45}" destId="{8C0AB2AE-A69D-4BE1-AAFD-350770D424C7}" srcOrd="6" destOrd="0" presId="urn:microsoft.com/office/officeart/2018/2/layout/IconCircleList"/>
    <dgm:cxn modelId="{3695FDB9-8298-4BF1-836C-DF8C15B96621}" type="presParOf" srcId="{8C0AB2AE-A69D-4BE1-AAFD-350770D424C7}" destId="{3F722E37-2F5E-4068-9724-A966E0888AB0}" srcOrd="0" destOrd="0" presId="urn:microsoft.com/office/officeart/2018/2/layout/IconCircleList"/>
    <dgm:cxn modelId="{53485A00-B25A-48E8-A3A8-90F003502876}" type="presParOf" srcId="{8C0AB2AE-A69D-4BE1-AAFD-350770D424C7}" destId="{5CEA351D-8267-4931-869C-91E9F9A0033D}" srcOrd="1" destOrd="0" presId="urn:microsoft.com/office/officeart/2018/2/layout/IconCircleList"/>
    <dgm:cxn modelId="{67F53C60-9CF1-4A9E-B5B9-E313C579CC3C}" type="presParOf" srcId="{8C0AB2AE-A69D-4BE1-AAFD-350770D424C7}" destId="{FFD14AAC-28AC-464E-8B0E-EE9A4C50CAD1}" srcOrd="2" destOrd="0" presId="urn:microsoft.com/office/officeart/2018/2/layout/IconCircleList"/>
    <dgm:cxn modelId="{4816BC7D-528B-4725-B849-79DE71D0E9E1}" type="presParOf" srcId="{8C0AB2AE-A69D-4BE1-AAFD-350770D424C7}" destId="{7AAF404C-94E3-433D-8C21-77BD20FFF06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52B432-32E7-415C-B5FD-58853A728D2A}"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293AFD1-C360-4C08-A4E6-A60374AAEF58}">
      <dgm:prSet/>
      <dgm:spPr/>
      <dgm:t>
        <a:bodyPr/>
        <a:lstStyle/>
        <a:p>
          <a:r>
            <a:rPr lang="en-GB" b="0" i="0"/>
            <a:t>Once Jane starts charging for her services a bill will be issued. </a:t>
          </a:r>
          <a:endParaRPr lang="en-US"/>
        </a:p>
      </dgm:t>
    </dgm:pt>
    <dgm:pt modelId="{99552E29-2714-46D9-B7F6-759B6FDC789E}" type="parTrans" cxnId="{6947E414-C0A4-40B9-B46E-A7BB9EA44F61}">
      <dgm:prSet/>
      <dgm:spPr/>
      <dgm:t>
        <a:bodyPr/>
        <a:lstStyle/>
        <a:p>
          <a:endParaRPr lang="en-US"/>
        </a:p>
      </dgm:t>
    </dgm:pt>
    <dgm:pt modelId="{B43175E0-C7A7-42F1-BF79-B18A9E6D72D4}" type="sibTrans" cxnId="{6947E414-C0A4-40B9-B46E-A7BB9EA44F61}">
      <dgm:prSet/>
      <dgm:spPr/>
      <dgm:t>
        <a:bodyPr/>
        <a:lstStyle/>
        <a:p>
          <a:endParaRPr lang="en-US"/>
        </a:p>
      </dgm:t>
    </dgm:pt>
    <dgm:pt modelId="{03DAFBB9-6BD4-4A4A-AF1E-72AD95E39391}">
      <dgm:prSet/>
      <dgm:spPr/>
      <dgm:t>
        <a:bodyPr/>
        <a:lstStyle/>
        <a:p>
          <a:r>
            <a:rPr lang="en-GB" b="0" i="0" dirty="0"/>
            <a:t>Aspect 1 – sale of the solicitors services</a:t>
          </a:r>
          <a:endParaRPr lang="en-US" dirty="0"/>
        </a:p>
      </dgm:t>
    </dgm:pt>
    <dgm:pt modelId="{233E2657-B3A7-404A-9EC5-0639D551E099}" type="parTrans" cxnId="{E7A98E92-0CCA-45AF-ABC6-03092FAED477}">
      <dgm:prSet/>
      <dgm:spPr/>
      <dgm:t>
        <a:bodyPr/>
        <a:lstStyle/>
        <a:p>
          <a:endParaRPr lang="en-US"/>
        </a:p>
      </dgm:t>
    </dgm:pt>
    <dgm:pt modelId="{BF2A1C32-35B2-4117-AF01-C71ED5B7B4E3}" type="sibTrans" cxnId="{E7A98E92-0CCA-45AF-ABC6-03092FAED477}">
      <dgm:prSet/>
      <dgm:spPr/>
      <dgm:t>
        <a:bodyPr/>
        <a:lstStyle/>
        <a:p>
          <a:endParaRPr lang="en-US"/>
        </a:p>
      </dgm:t>
    </dgm:pt>
    <dgm:pt modelId="{05E974BF-25AA-4F97-BBCA-DDE455758A4D}">
      <dgm:prSet/>
      <dgm:spPr/>
      <dgm:t>
        <a:bodyPr/>
        <a:lstStyle/>
        <a:p>
          <a:r>
            <a:rPr lang="en-GB" b="0" i="0"/>
            <a:t>Aspect 2 – gain of the debt now owed by the client</a:t>
          </a:r>
          <a:endParaRPr lang="en-US"/>
        </a:p>
      </dgm:t>
    </dgm:pt>
    <dgm:pt modelId="{079C733B-0AD1-4AB1-85A8-230E1347BE3C}" type="parTrans" cxnId="{8EC3578A-C17B-4C4A-B26A-8FD0A7F70701}">
      <dgm:prSet/>
      <dgm:spPr/>
      <dgm:t>
        <a:bodyPr/>
        <a:lstStyle/>
        <a:p>
          <a:endParaRPr lang="en-US"/>
        </a:p>
      </dgm:t>
    </dgm:pt>
    <dgm:pt modelId="{7DCD17FE-12DE-4B67-ACC3-19DD1FE57F29}" type="sibTrans" cxnId="{8EC3578A-C17B-4C4A-B26A-8FD0A7F70701}">
      <dgm:prSet/>
      <dgm:spPr/>
      <dgm:t>
        <a:bodyPr/>
        <a:lstStyle/>
        <a:p>
          <a:endParaRPr lang="en-US"/>
        </a:p>
      </dgm:t>
    </dgm:pt>
    <dgm:pt modelId="{77227790-E83A-4544-9223-0A6618DA4C92}">
      <dgm:prSet/>
      <dgm:spPr/>
      <dgm:t>
        <a:bodyPr/>
        <a:lstStyle/>
        <a:p>
          <a:r>
            <a:rPr lang="en-GB" b="0" i="0"/>
            <a:t>Aspect 1 = CR on an income account (also known as profit account)</a:t>
          </a:r>
          <a:endParaRPr lang="en-US"/>
        </a:p>
      </dgm:t>
    </dgm:pt>
    <dgm:pt modelId="{92F85267-C658-49A2-AE55-E6CE1F7A146C}" type="parTrans" cxnId="{678D69D8-8A4F-41FB-A551-E28011549BF1}">
      <dgm:prSet/>
      <dgm:spPr/>
      <dgm:t>
        <a:bodyPr/>
        <a:lstStyle/>
        <a:p>
          <a:endParaRPr lang="en-US"/>
        </a:p>
      </dgm:t>
    </dgm:pt>
    <dgm:pt modelId="{4918E7AE-CB40-4843-BDB3-764AA20E3708}" type="sibTrans" cxnId="{678D69D8-8A4F-41FB-A551-E28011549BF1}">
      <dgm:prSet/>
      <dgm:spPr/>
      <dgm:t>
        <a:bodyPr/>
        <a:lstStyle/>
        <a:p>
          <a:endParaRPr lang="en-US"/>
        </a:p>
      </dgm:t>
    </dgm:pt>
    <dgm:pt modelId="{5CCCAA44-E21C-46CC-B69B-413CCC835EDE}">
      <dgm:prSet/>
      <dgm:spPr/>
      <dgm:t>
        <a:bodyPr/>
        <a:lstStyle/>
        <a:p>
          <a:r>
            <a:rPr lang="en-GB" b="0" i="0"/>
            <a:t>Aspect 2= DR on the client account</a:t>
          </a:r>
          <a:endParaRPr lang="en-US"/>
        </a:p>
      </dgm:t>
    </dgm:pt>
    <dgm:pt modelId="{C173FCAD-D04D-4DC2-A445-18F004F24776}" type="parTrans" cxnId="{9BC46AF6-51FD-48B4-AA3E-F76947ACDE7F}">
      <dgm:prSet/>
      <dgm:spPr/>
      <dgm:t>
        <a:bodyPr/>
        <a:lstStyle/>
        <a:p>
          <a:endParaRPr lang="en-US"/>
        </a:p>
      </dgm:t>
    </dgm:pt>
    <dgm:pt modelId="{62B3838F-8DEC-4845-A86E-FE55A83291C7}" type="sibTrans" cxnId="{9BC46AF6-51FD-48B4-AA3E-F76947ACDE7F}">
      <dgm:prSet/>
      <dgm:spPr/>
      <dgm:t>
        <a:bodyPr/>
        <a:lstStyle/>
        <a:p>
          <a:endParaRPr lang="en-US"/>
        </a:p>
      </dgm:t>
    </dgm:pt>
    <dgm:pt modelId="{80C9549E-F541-49E6-9804-44F3159F6970}">
      <dgm:prSet/>
      <dgm:spPr/>
      <dgm:t>
        <a:bodyPr/>
        <a:lstStyle/>
        <a:p>
          <a:r>
            <a:rPr lang="en-GB" b="0" i="0"/>
            <a:t>When the client pays Jane will record a receipt of cash and the loss of the debt owed to the firm.</a:t>
          </a:r>
          <a:endParaRPr lang="en-US"/>
        </a:p>
      </dgm:t>
    </dgm:pt>
    <dgm:pt modelId="{F5575ED3-C465-4589-A683-EF714D18B4EE}" type="parTrans" cxnId="{1FB62CC1-8A6C-4877-AE41-1DC2629697DE}">
      <dgm:prSet/>
      <dgm:spPr/>
      <dgm:t>
        <a:bodyPr/>
        <a:lstStyle/>
        <a:p>
          <a:endParaRPr lang="en-US"/>
        </a:p>
      </dgm:t>
    </dgm:pt>
    <dgm:pt modelId="{BC3A5C5B-9D3A-40A8-8DCA-CDFB757CE509}" type="sibTrans" cxnId="{1FB62CC1-8A6C-4877-AE41-1DC2629697DE}">
      <dgm:prSet/>
      <dgm:spPr/>
      <dgm:t>
        <a:bodyPr/>
        <a:lstStyle/>
        <a:p>
          <a:endParaRPr lang="en-US"/>
        </a:p>
      </dgm:t>
    </dgm:pt>
    <dgm:pt modelId="{2FBC0227-709E-4277-9C18-715947FE1F72}">
      <dgm:prSet/>
      <dgm:spPr/>
      <dgm:t>
        <a:bodyPr/>
        <a:lstStyle/>
        <a:p>
          <a:r>
            <a:rPr lang="en-GB" b="0" i="0"/>
            <a:t>NB: no entry is made on the profit account when the client pays. It merely records the bill issued.  </a:t>
          </a:r>
          <a:endParaRPr lang="en-US"/>
        </a:p>
      </dgm:t>
    </dgm:pt>
    <dgm:pt modelId="{391510EA-246D-4B15-9503-FC4D8E0AED13}" type="parTrans" cxnId="{FF50DB49-A959-4FAE-AB69-9D46FE9F46B8}">
      <dgm:prSet/>
      <dgm:spPr/>
      <dgm:t>
        <a:bodyPr/>
        <a:lstStyle/>
        <a:p>
          <a:endParaRPr lang="en-US"/>
        </a:p>
      </dgm:t>
    </dgm:pt>
    <dgm:pt modelId="{08865FDD-BAEC-4639-ACB6-657AC8C73357}" type="sibTrans" cxnId="{FF50DB49-A959-4FAE-AB69-9D46FE9F46B8}">
      <dgm:prSet/>
      <dgm:spPr/>
      <dgm:t>
        <a:bodyPr/>
        <a:lstStyle/>
        <a:p>
          <a:endParaRPr lang="en-US"/>
        </a:p>
      </dgm:t>
    </dgm:pt>
    <dgm:pt modelId="{946E973D-5CC8-4397-9349-51B56FFDFEBC}" type="pres">
      <dgm:prSet presAssocID="{8852B432-32E7-415C-B5FD-58853A728D2A}" presName="Name0" presStyleCnt="0">
        <dgm:presLayoutVars>
          <dgm:dir/>
          <dgm:resizeHandles val="exact"/>
        </dgm:presLayoutVars>
      </dgm:prSet>
      <dgm:spPr/>
    </dgm:pt>
    <dgm:pt modelId="{25A1FA06-0F72-4F97-ADF4-4281430B2682}" type="pres">
      <dgm:prSet presAssocID="{9293AFD1-C360-4C08-A4E6-A60374AAEF58}" presName="node" presStyleLbl="node1" presStyleIdx="0" presStyleCnt="7">
        <dgm:presLayoutVars>
          <dgm:bulletEnabled val="1"/>
        </dgm:presLayoutVars>
      </dgm:prSet>
      <dgm:spPr/>
    </dgm:pt>
    <dgm:pt modelId="{CFBA4C68-8958-413F-BDEC-4A20EE72887F}" type="pres">
      <dgm:prSet presAssocID="{B43175E0-C7A7-42F1-BF79-B18A9E6D72D4}" presName="sibTrans" presStyleLbl="sibTrans1D1" presStyleIdx="0" presStyleCnt="6"/>
      <dgm:spPr/>
    </dgm:pt>
    <dgm:pt modelId="{42D8BF75-ABC3-4C3A-9678-EDEE0D2621CB}" type="pres">
      <dgm:prSet presAssocID="{B43175E0-C7A7-42F1-BF79-B18A9E6D72D4}" presName="connectorText" presStyleLbl="sibTrans1D1" presStyleIdx="0" presStyleCnt="6"/>
      <dgm:spPr/>
    </dgm:pt>
    <dgm:pt modelId="{617C29F7-E332-4412-8B6E-22808630648A}" type="pres">
      <dgm:prSet presAssocID="{03DAFBB9-6BD4-4A4A-AF1E-72AD95E39391}" presName="node" presStyleLbl="node1" presStyleIdx="1" presStyleCnt="7">
        <dgm:presLayoutVars>
          <dgm:bulletEnabled val="1"/>
        </dgm:presLayoutVars>
      </dgm:prSet>
      <dgm:spPr/>
    </dgm:pt>
    <dgm:pt modelId="{609FFE7D-DC6D-4265-9C74-B0326DC67F97}" type="pres">
      <dgm:prSet presAssocID="{BF2A1C32-35B2-4117-AF01-C71ED5B7B4E3}" presName="sibTrans" presStyleLbl="sibTrans1D1" presStyleIdx="1" presStyleCnt="6"/>
      <dgm:spPr/>
    </dgm:pt>
    <dgm:pt modelId="{C80817E9-F61C-42DB-B413-1198969E8723}" type="pres">
      <dgm:prSet presAssocID="{BF2A1C32-35B2-4117-AF01-C71ED5B7B4E3}" presName="connectorText" presStyleLbl="sibTrans1D1" presStyleIdx="1" presStyleCnt="6"/>
      <dgm:spPr/>
    </dgm:pt>
    <dgm:pt modelId="{FD1C755B-41EA-4843-AB2F-F568EB01E159}" type="pres">
      <dgm:prSet presAssocID="{05E974BF-25AA-4F97-BBCA-DDE455758A4D}" presName="node" presStyleLbl="node1" presStyleIdx="2" presStyleCnt="7">
        <dgm:presLayoutVars>
          <dgm:bulletEnabled val="1"/>
        </dgm:presLayoutVars>
      </dgm:prSet>
      <dgm:spPr/>
    </dgm:pt>
    <dgm:pt modelId="{63E3819F-FD51-47EA-AB17-5D952D53A269}" type="pres">
      <dgm:prSet presAssocID="{7DCD17FE-12DE-4B67-ACC3-19DD1FE57F29}" presName="sibTrans" presStyleLbl="sibTrans1D1" presStyleIdx="2" presStyleCnt="6"/>
      <dgm:spPr/>
    </dgm:pt>
    <dgm:pt modelId="{CA2DB791-E193-4FCA-824E-E3424A5AED0B}" type="pres">
      <dgm:prSet presAssocID="{7DCD17FE-12DE-4B67-ACC3-19DD1FE57F29}" presName="connectorText" presStyleLbl="sibTrans1D1" presStyleIdx="2" presStyleCnt="6"/>
      <dgm:spPr/>
    </dgm:pt>
    <dgm:pt modelId="{61C6F999-6464-44C9-8EBD-D301F704AC6E}" type="pres">
      <dgm:prSet presAssocID="{77227790-E83A-4544-9223-0A6618DA4C92}" presName="node" presStyleLbl="node1" presStyleIdx="3" presStyleCnt="7">
        <dgm:presLayoutVars>
          <dgm:bulletEnabled val="1"/>
        </dgm:presLayoutVars>
      </dgm:prSet>
      <dgm:spPr/>
    </dgm:pt>
    <dgm:pt modelId="{D6981030-6C2F-4FC1-BF02-A485AE6819A8}" type="pres">
      <dgm:prSet presAssocID="{4918E7AE-CB40-4843-BDB3-764AA20E3708}" presName="sibTrans" presStyleLbl="sibTrans1D1" presStyleIdx="3" presStyleCnt="6"/>
      <dgm:spPr/>
    </dgm:pt>
    <dgm:pt modelId="{3E54C0F4-51FC-4155-8685-6F63877673F9}" type="pres">
      <dgm:prSet presAssocID="{4918E7AE-CB40-4843-BDB3-764AA20E3708}" presName="connectorText" presStyleLbl="sibTrans1D1" presStyleIdx="3" presStyleCnt="6"/>
      <dgm:spPr/>
    </dgm:pt>
    <dgm:pt modelId="{15AF60F5-109B-4B37-8E96-C28B6D512347}" type="pres">
      <dgm:prSet presAssocID="{5CCCAA44-E21C-46CC-B69B-413CCC835EDE}" presName="node" presStyleLbl="node1" presStyleIdx="4" presStyleCnt="7">
        <dgm:presLayoutVars>
          <dgm:bulletEnabled val="1"/>
        </dgm:presLayoutVars>
      </dgm:prSet>
      <dgm:spPr/>
    </dgm:pt>
    <dgm:pt modelId="{B3AC0F6A-0D6B-4C6B-9A80-AE1FE90F0176}" type="pres">
      <dgm:prSet presAssocID="{62B3838F-8DEC-4845-A86E-FE55A83291C7}" presName="sibTrans" presStyleLbl="sibTrans1D1" presStyleIdx="4" presStyleCnt="6"/>
      <dgm:spPr/>
    </dgm:pt>
    <dgm:pt modelId="{DCEC1A82-EC58-47C9-9D36-4FE1763E87FB}" type="pres">
      <dgm:prSet presAssocID="{62B3838F-8DEC-4845-A86E-FE55A83291C7}" presName="connectorText" presStyleLbl="sibTrans1D1" presStyleIdx="4" presStyleCnt="6"/>
      <dgm:spPr/>
    </dgm:pt>
    <dgm:pt modelId="{16FF6AC2-95E9-45E5-AE52-5515A9C06F54}" type="pres">
      <dgm:prSet presAssocID="{80C9549E-F541-49E6-9804-44F3159F6970}" presName="node" presStyleLbl="node1" presStyleIdx="5" presStyleCnt="7">
        <dgm:presLayoutVars>
          <dgm:bulletEnabled val="1"/>
        </dgm:presLayoutVars>
      </dgm:prSet>
      <dgm:spPr/>
    </dgm:pt>
    <dgm:pt modelId="{8FE3498F-C4D9-4897-916B-786168C7C94A}" type="pres">
      <dgm:prSet presAssocID="{BC3A5C5B-9D3A-40A8-8DCA-CDFB757CE509}" presName="sibTrans" presStyleLbl="sibTrans1D1" presStyleIdx="5" presStyleCnt="6"/>
      <dgm:spPr/>
    </dgm:pt>
    <dgm:pt modelId="{5B64E9BE-17DF-44DB-A068-9E01319CF43F}" type="pres">
      <dgm:prSet presAssocID="{BC3A5C5B-9D3A-40A8-8DCA-CDFB757CE509}" presName="connectorText" presStyleLbl="sibTrans1D1" presStyleIdx="5" presStyleCnt="6"/>
      <dgm:spPr/>
    </dgm:pt>
    <dgm:pt modelId="{39A2752A-3286-4F9E-BA74-2570C78A5F07}" type="pres">
      <dgm:prSet presAssocID="{2FBC0227-709E-4277-9C18-715947FE1F72}" presName="node" presStyleLbl="node1" presStyleIdx="6" presStyleCnt="7">
        <dgm:presLayoutVars>
          <dgm:bulletEnabled val="1"/>
        </dgm:presLayoutVars>
      </dgm:prSet>
      <dgm:spPr/>
    </dgm:pt>
  </dgm:ptLst>
  <dgm:cxnLst>
    <dgm:cxn modelId="{F81BF602-0F6C-4238-BC30-563E7ED3C5FE}" type="presOf" srcId="{03DAFBB9-6BD4-4A4A-AF1E-72AD95E39391}" destId="{617C29F7-E332-4412-8B6E-22808630648A}" srcOrd="0" destOrd="0" presId="urn:microsoft.com/office/officeart/2016/7/layout/RepeatingBendingProcessNew"/>
    <dgm:cxn modelId="{2BFB1804-682B-4AF2-B710-65956928130F}" type="presOf" srcId="{7DCD17FE-12DE-4B67-ACC3-19DD1FE57F29}" destId="{CA2DB791-E193-4FCA-824E-E3424A5AED0B}" srcOrd="1" destOrd="0" presId="urn:microsoft.com/office/officeart/2016/7/layout/RepeatingBendingProcessNew"/>
    <dgm:cxn modelId="{8F7FFA09-CF61-4540-8059-C13CF826B883}" type="presOf" srcId="{2FBC0227-709E-4277-9C18-715947FE1F72}" destId="{39A2752A-3286-4F9E-BA74-2570C78A5F07}" srcOrd="0" destOrd="0" presId="urn:microsoft.com/office/officeart/2016/7/layout/RepeatingBendingProcessNew"/>
    <dgm:cxn modelId="{D75B800A-D354-43C8-A762-B9878155F752}" type="presOf" srcId="{62B3838F-8DEC-4845-A86E-FE55A83291C7}" destId="{DCEC1A82-EC58-47C9-9D36-4FE1763E87FB}" srcOrd="1" destOrd="0" presId="urn:microsoft.com/office/officeart/2016/7/layout/RepeatingBendingProcessNew"/>
    <dgm:cxn modelId="{C55C1C0E-1AF1-4806-88BC-349CB9970B4A}" type="presOf" srcId="{05E974BF-25AA-4F97-BBCA-DDE455758A4D}" destId="{FD1C755B-41EA-4843-AB2F-F568EB01E159}" srcOrd="0" destOrd="0" presId="urn:microsoft.com/office/officeart/2016/7/layout/RepeatingBendingProcessNew"/>
    <dgm:cxn modelId="{6947E414-C0A4-40B9-B46E-A7BB9EA44F61}" srcId="{8852B432-32E7-415C-B5FD-58853A728D2A}" destId="{9293AFD1-C360-4C08-A4E6-A60374AAEF58}" srcOrd="0" destOrd="0" parTransId="{99552E29-2714-46D9-B7F6-759B6FDC789E}" sibTransId="{B43175E0-C7A7-42F1-BF79-B18A9E6D72D4}"/>
    <dgm:cxn modelId="{9786102D-1AFB-4768-B140-7E3612831897}" type="presOf" srcId="{9293AFD1-C360-4C08-A4E6-A60374AAEF58}" destId="{25A1FA06-0F72-4F97-ADF4-4281430B2682}" srcOrd="0" destOrd="0" presId="urn:microsoft.com/office/officeart/2016/7/layout/RepeatingBendingProcessNew"/>
    <dgm:cxn modelId="{51A2343A-0350-4F74-B174-166299B840EA}" type="presOf" srcId="{4918E7AE-CB40-4843-BDB3-764AA20E3708}" destId="{D6981030-6C2F-4FC1-BF02-A485AE6819A8}" srcOrd="0" destOrd="0" presId="urn:microsoft.com/office/officeart/2016/7/layout/RepeatingBendingProcessNew"/>
    <dgm:cxn modelId="{BE862940-16C4-4CDC-BB4B-19581B8C2D32}" type="presOf" srcId="{8852B432-32E7-415C-B5FD-58853A728D2A}" destId="{946E973D-5CC8-4397-9349-51B56FFDFEBC}" srcOrd="0" destOrd="0" presId="urn:microsoft.com/office/officeart/2016/7/layout/RepeatingBendingProcessNew"/>
    <dgm:cxn modelId="{2B932062-F48C-4BFC-88BD-D0BC33491C38}" type="presOf" srcId="{B43175E0-C7A7-42F1-BF79-B18A9E6D72D4}" destId="{42D8BF75-ABC3-4C3A-9678-EDEE0D2621CB}" srcOrd="1" destOrd="0" presId="urn:microsoft.com/office/officeart/2016/7/layout/RepeatingBendingProcessNew"/>
    <dgm:cxn modelId="{FF50DB49-A959-4FAE-AB69-9D46FE9F46B8}" srcId="{8852B432-32E7-415C-B5FD-58853A728D2A}" destId="{2FBC0227-709E-4277-9C18-715947FE1F72}" srcOrd="6" destOrd="0" parTransId="{391510EA-246D-4B15-9503-FC4D8E0AED13}" sibTransId="{08865FDD-BAEC-4639-ACB6-657AC8C73357}"/>
    <dgm:cxn modelId="{E070376E-30D8-48E9-9F14-ABDD55B8895A}" type="presOf" srcId="{BF2A1C32-35B2-4117-AF01-C71ED5B7B4E3}" destId="{609FFE7D-DC6D-4265-9C74-B0326DC67F97}" srcOrd="0" destOrd="0" presId="urn:microsoft.com/office/officeart/2016/7/layout/RepeatingBendingProcessNew"/>
    <dgm:cxn modelId="{DDA8C54F-2923-4D38-AD16-7798D47583FE}" type="presOf" srcId="{7DCD17FE-12DE-4B67-ACC3-19DD1FE57F29}" destId="{63E3819F-FD51-47EA-AB17-5D952D53A269}" srcOrd="0" destOrd="0" presId="urn:microsoft.com/office/officeart/2016/7/layout/RepeatingBendingProcessNew"/>
    <dgm:cxn modelId="{F9DD0353-65C0-48F9-80BB-B06A1ADD0667}" type="presOf" srcId="{4918E7AE-CB40-4843-BDB3-764AA20E3708}" destId="{3E54C0F4-51FC-4155-8685-6F63877673F9}" srcOrd="1" destOrd="0" presId="urn:microsoft.com/office/officeart/2016/7/layout/RepeatingBendingProcessNew"/>
    <dgm:cxn modelId="{1FE67D73-A749-4FF2-AAEC-504359384BE1}" type="presOf" srcId="{B43175E0-C7A7-42F1-BF79-B18A9E6D72D4}" destId="{CFBA4C68-8958-413F-BDEC-4A20EE72887F}" srcOrd="0" destOrd="0" presId="urn:microsoft.com/office/officeart/2016/7/layout/RepeatingBendingProcessNew"/>
    <dgm:cxn modelId="{95238373-845D-41E3-AF3A-86037F7C3F1C}" type="presOf" srcId="{BC3A5C5B-9D3A-40A8-8DCA-CDFB757CE509}" destId="{5B64E9BE-17DF-44DB-A068-9E01319CF43F}" srcOrd="1" destOrd="0" presId="urn:microsoft.com/office/officeart/2016/7/layout/RepeatingBendingProcessNew"/>
    <dgm:cxn modelId="{FCE3B456-3DBB-470E-9EBB-B7621976F98C}" type="presOf" srcId="{5CCCAA44-E21C-46CC-B69B-413CCC835EDE}" destId="{15AF60F5-109B-4B37-8E96-C28B6D512347}" srcOrd="0" destOrd="0" presId="urn:microsoft.com/office/officeart/2016/7/layout/RepeatingBendingProcessNew"/>
    <dgm:cxn modelId="{93B0DA86-5A0F-40FD-B4E2-2C3E4A3A2E48}" type="presOf" srcId="{BC3A5C5B-9D3A-40A8-8DCA-CDFB757CE509}" destId="{8FE3498F-C4D9-4897-916B-786168C7C94A}" srcOrd="0" destOrd="0" presId="urn:microsoft.com/office/officeart/2016/7/layout/RepeatingBendingProcessNew"/>
    <dgm:cxn modelId="{8EC3578A-C17B-4C4A-B26A-8FD0A7F70701}" srcId="{8852B432-32E7-415C-B5FD-58853A728D2A}" destId="{05E974BF-25AA-4F97-BBCA-DDE455758A4D}" srcOrd="2" destOrd="0" parTransId="{079C733B-0AD1-4AB1-85A8-230E1347BE3C}" sibTransId="{7DCD17FE-12DE-4B67-ACC3-19DD1FE57F29}"/>
    <dgm:cxn modelId="{E7A98E92-0CCA-45AF-ABC6-03092FAED477}" srcId="{8852B432-32E7-415C-B5FD-58853A728D2A}" destId="{03DAFBB9-6BD4-4A4A-AF1E-72AD95E39391}" srcOrd="1" destOrd="0" parTransId="{233E2657-B3A7-404A-9EC5-0639D551E099}" sibTransId="{BF2A1C32-35B2-4117-AF01-C71ED5B7B4E3}"/>
    <dgm:cxn modelId="{D1228EA8-DF40-4752-8029-72315EDA1FDF}" type="presOf" srcId="{77227790-E83A-4544-9223-0A6618DA4C92}" destId="{61C6F999-6464-44C9-8EBD-D301F704AC6E}" srcOrd="0" destOrd="0" presId="urn:microsoft.com/office/officeart/2016/7/layout/RepeatingBendingProcessNew"/>
    <dgm:cxn modelId="{952070B6-755D-43CB-A4EA-061A7EFE6965}" type="presOf" srcId="{62B3838F-8DEC-4845-A86E-FE55A83291C7}" destId="{B3AC0F6A-0D6B-4C6B-9A80-AE1FE90F0176}" srcOrd="0" destOrd="0" presId="urn:microsoft.com/office/officeart/2016/7/layout/RepeatingBendingProcessNew"/>
    <dgm:cxn modelId="{1FB62CC1-8A6C-4877-AE41-1DC2629697DE}" srcId="{8852B432-32E7-415C-B5FD-58853A728D2A}" destId="{80C9549E-F541-49E6-9804-44F3159F6970}" srcOrd="5" destOrd="0" parTransId="{F5575ED3-C465-4589-A683-EF714D18B4EE}" sibTransId="{BC3A5C5B-9D3A-40A8-8DCA-CDFB757CE509}"/>
    <dgm:cxn modelId="{678D69D8-8A4F-41FB-A551-E28011549BF1}" srcId="{8852B432-32E7-415C-B5FD-58853A728D2A}" destId="{77227790-E83A-4544-9223-0A6618DA4C92}" srcOrd="3" destOrd="0" parTransId="{92F85267-C658-49A2-AE55-E6CE1F7A146C}" sibTransId="{4918E7AE-CB40-4843-BDB3-764AA20E3708}"/>
    <dgm:cxn modelId="{AE7E3CEB-FF56-4F5E-8B8A-69A4ED7C55C0}" type="presOf" srcId="{BF2A1C32-35B2-4117-AF01-C71ED5B7B4E3}" destId="{C80817E9-F61C-42DB-B413-1198969E8723}" srcOrd="1" destOrd="0" presId="urn:microsoft.com/office/officeart/2016/7/layout/RepeatingBendingProcessNew"/>
    <dgm:cxn modelId="{9BC46AF6-51FD-48B4-AA3E-F76947ACDE7F}" srcId="{8852B432-32E7-415C-B5FD-58853A728D2A}" destId="{5CCCAA44-E21C-46CC-B69B-413CCC835EDE}" srcOrd="4" destOrd="0" parTransId="{C173FCAD-D04D-4DC2-A445-18F004F24776}" sibTransId="{62B3838F-8DEC-4845-A86E-FE55A83291C7}"/>
    <dgm:cxn modelId="{EA4844FE-DEAE-476D-BEE4-62AB7343D689}" type="presOf" srcId="{80C9549E-F541-49E6-9804-44F3159F6970}" destId="{16FF6AC2-95E9-45E5-AE52-5515A9C06F54}" srcOrd="0" destOrd="0" presId="urn:microsoft.com/office/officeart/2016/7/layout/RepeatingBendingProcessNew"/>
    <dgm:cxn modelId="{C13255AD-6DA2-4E35-BFFE-55F1CB2B2B79}" type="presParOf" srcId="{946E973D-5CC8-4397-9349-51B56FFDFEBC}" destId="{25A1FA06-0F72-4F97-ADF4-4281430B2682}" srcOrd="0" destOrd="0" presId="urn:microsoft.com/office/officeart/2016/7/layout/RepeatingBendingProcessNew"/>
    <dgm:cxn modelId="{429C4C11-AD67-4707-8BED-E9A12EF52006}" type="presParOf" srcId="{946E973D-5CC8-4397-9349-51B56FFDFEBC}" destId="{CFBA4C68-8958-413F-BDEC-4A20EE72887F}" srcOrd="1" destOrd="0" presId="urn:microsoft.com/office/officeart/2016/7/layout/RepeatingBendingProcessNew"/>
    <dgm:cxn modelId="{1CFA92BB-DD4C-40BA-9704-24A8CE42BC50}" type="presParOf" srcId="{CFBA4C68-8958-413F-BDEC-4A20EE72887F}" destId="{42D8BF75-ABC3-4C3A-9678-EDEE0D2621CB}" srcOrd="0" destOrd="0" presId="urn:microsoft.com/office/officeart/2016/7/layout/RepeatingBendingProcessNew"/>
    <dgm:cxn modelId="{C1D9A49E-BDC9-4185-9E62-EC2A0697574E}" type="presParOf" srcId="{946E973D-5CC8-4397-9349-51B56FFDFEBC}" destId="{617C29F7-E332-4412-8B6E-22808630648A}" srcOrd="2" destOrd="0" presId="urn:microsoft.com/office/officeart/2016/7/layout/RepeatingBendingProcessNew"/>
    <dgm:cxn modelId="{39F67596-C65F-4141-A072-6093F3FCA308}" type="presParOf" srcId="{946E973D-5CC8-4397-9349-51B56FFDFEBC}" destId="{609FFE7D-DC6D-4265-9C74-B0326DC67F97}" srcOrd="3" destOrd="0" presId="urn:microsoft.com/office/officeart/2016/7/layout/RepeatingBendingProcessNew"/>
    <dgm:cxn modelId="{A7635EED-1AD5-4506-A02D-2EEC8A042828}" type="presParOf" srcId="{609FFE7D-DC6D-4265-9C74-B0326DC67F97}" destId="{C80817E9-F61C-42DB-B413-1198969E8723}" srcOrd="0" destOrd="0" presId="urn:microsoft.com/office/officeart/2016/7/layout/RepeatingBendingProcessNew"/>
    <dgm:cxn modelId="{42A4D336-1BD8-4624-8033-98439C0DEB8E}" type="presParOf" srcId="{946E973D-5CC8-4397-9349-51B56FFDFEBC}" destId="{FD1C755B-41EA-4843-AB2F-F568EB01E159}" srcOrd="4" destOrd="0" presId="urn:microsoft.com/office/officeart/2016/7/layout/RepeatingBendingProcessNew"/>
    <dgm:cxn modelId="{12476114-8FAE-4629-BF2C-9565DFE84531}" type="presParOf" srcId="{946E973D-5CC8-4397-9349-51B56FFDFEBC}" destId="{63E3819F-FD51-47EA-AB17-5D952D53A269}" srcOrd="5" destOrd="0" presId="urn:microsoft.com/office/officeart/2016/7/layout/RepeatingBendingProcessNew"/>
    <dgm:cxn modelId="{A865A566-B689-484C-8E91-A99887BCA2E8}" type="presParOf" srcId="{63E3819F-FD51-47EA-AB17-5D952D53A269}" destId="{CA2DB791-E193-4FCA-824E-E3424A5AED0B}" srcOrd="0" destOrd="0" presId="urn:microsoft.com/office/officeart/2016/7/layout/RepeatingBendingProcessNew"/>
    <dgm:cxn modelId="{6D4C67D4-AD20-41CD-AF93-BE123D35319A}" type="presParOf" srcId="{946E973D-5CC8-4397-9349-51B56FFDFEBC}" destId="{61C6F999-6464-44C9-8EBD-D301F704AC6E}" srcOrd="6" destOrd="0" presId="urn:microsoft.com/office/officeart/2016/7/layout/RepeatingBendingProcessNew"/>
    <dgm:cxn modelId="{15310638-A215-426C-AB16-2E16C8A5B306}" type="presParOf" srcId="{946E973D-5CC8-4397-9349-51B56FFDFEBC}" destId="{D6981030-6C2F-4FC1-BF02-A485AE6819A8}" srcOrd="7" destOrd="0" presId="urn:microsoft.com/office/officeart/2016/7/layout/RepeatingBendingProcessNew"/>
    <dgm:cxn modelId="{4ADB1572-91E6-4153-9073-6088E3DFD828}" type="presParOf" srcId="{D6981030-6C2F-4FC1-BF02-A485AE6819A8}" destId="{3E54C0F4-51FC-4155-8685-6F63877673F9}" srcOrd="0" destOrd="0" presId="urn:microsoft.com/office/officeart/2016/7/layout/RepeatingBendingProcessNew"/>
    <dgm:cxn modelId="{477D67A9-7969-41B9-B183-303CB58D411F}" type="presParOf" srcId="{946E973D-5CC8-4397-9349-51B56FFDFEBC}" destId="{15AF60F5-109B-4B37-8E96-C28B6D512347}" srcOrd="8" destOrd="0" presId="urn:microsoft.com/office/officeart/2016/7/layout/RepeatingBendingProcessNew"/>
    <dgm:cxn modelId="{5BCB2D2B-3FB3-497F-8329-D109C94C5112}" type="presParOf" srcId="{946E973D-5CC8-4397-9349-51B56FFDFEBC}" destId="{B3AC0F6A-0D6B-4C6B-9A80-AE1FE90F0176}" srcOrd="9" destOrd="0" presId="urn:microsoft.com/office/officeart/2016/7/layout/RepeatingBendingProcessNew"/>
    <dgm:cxn modelId="{67C9B323-02FC-49D0-A87F-31AD3260FF14}" type="presParOf" srcId="{B3AC0F6A-0D6B-4C6B-9A80-AE1FE90F0176}" destId="{DCEC1A82-EC58-47C9-9D36-4FE1763E87FB}" srcOrd="0" destOrd="0" presId="urn:microsoft.com/office/officeart/2016/7/layout/RepeatingBendingProcessNew"/>
    <dgm:cxn modelId="{A5BFCD58-A582-4AE7-AF78-A5E407AEF823}" type="presParOf" srcId="{946E973D-5CC8-4397-9349-51B56FFDFEBC}" destId="{16FF6AC2-95E9-45E5-AE52-5515A9C06F54}" srcOrd="10" destOrd="0" presId="urn:microsoft.com/office/officeart/2016/7/layout/RepeatingBendingProcessNew"/>
    <dgm:cxn modelId="{FDD0B8BA-A8A3-4A9F-944F-2AFAA5874BFA}" type="presParOf" srcId="{946E973D-5CC8-4397-9349-51B56FFDFEBC}" destId="{8FE3498F-C4D9-4897-916B-786168C7C94A}" srcOrd="11" destOrd="0" presId="urn:microsoft.com/office/officeart/2016/7/layout/RepeatingBendingProcessNew"/>
    <dgm:cxn modelId="{140BAB27-5663-42BA-8341-FA07CE0C7886}" type="presParOf" srcId="{8FE3498F-C4D9-4897-916B-786168C7C94A}" destId="{5B64E9BE-17DF-44DB-A068-9E01319CF43F}" srcOrd="0" destOrd="0" presId="urn:microsoft.com/office/officeart/2016/7/layout/RepeatingBendingProcessNew"/>
    <dgm:cxn modelId="{E6C44A5C-04DD-4AAE-BE8B-85EFB1C7E260}" type="presParOf" srcId="{946E973D-5CC8-4397-9349-51B56FFDFEBC}" destId="{39A2752A-3286-4F9E-BA74-2570C78A5F07}"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C23B8B-A4ED-42D2-AD5F-9C617E741A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3BC165-9E1C-4224-B238-A9D475ABED92}">
      <dgm:prSet/>
      <dgm:spPr/>
      <dgm:t>
        <a:bodyPr/>
        <a:lstStyle/>
        <a:p>
          <a:r>
            <a:rPr lang="en-GB" b="0" i="0"/>
            <a:t>With electronic banking the ‘cash’ account is simply now a record of all the payments.</a:t>
          </a:r>
          <a:endParaRPr lang="en-US"/>
        </a:p>
      </dgm:t>
    </dgm:pt>
    <dgm:pt modelId="{4ABD00AD-EE81-4894-BE78-A674BBE30120}" type="parTrans" cxnId="{90E073F6-8C73-4455-99D3-C04B04429958}">
      <dgm:prSet/>
      <dgm:spPr/>
      <dgm:t>
        <a:bodyPr/>
        <a:lstStyle/>
        <a:p>
          <a:endParaRPr lang="en-US"/>
        </a:p>
      </dgm:t>
    </dgm:pt>
    <dgm:pt modelId="{FF504FC2-101A-44FF-96FA-B741196B1C33}" type="sibTrans" cxnId="{90E073F6-8C73-4455-99D3-C04B04429958}">
      <dgm:prSet/>
      <dgm:spPr/>
      <dgm:t>
        <a:bodyPr/>
        <a:lstStyle/>
        <a:p>
          <a:endParaRPr lang="en-US"/>
        </a:p>
      </dgm:t>
    </dgm:pt>
    <dgm:pt modelId="{58A95EC7-73E8-4107-A96E-8825EF5DABD7}">
      <dgm:prSet/>
      <dgm:spPr/>
      <dgm:t>
        <a:bodyPr/>
        <a:lstStyle/>
        <a:p>
          <a:r>
            <a:rPr lang="en-GB" b="0" i="0"/>
            <a:t>Some firms still hold small amounts of cash in the office – petty cash </a:t>
          </a:r>
          <a:endParaRPr lang="en-US"/>
        </a:p>
      </dgm:t>
    </dgm:pt>
    <dgm:pt modelId="{1B5281B2-DC8E-47E4-B85C-D036C8473790}" type="parTrans" cxnId="{4547FF8D-94A5-41C5-8D01-4962DFC9A9B8}">
      <dgm:prSet/>
      <dgm:spPr/>
      <dgm:t>
        <a:bodyPr/>
        <a:lstStyle/>
        <a:p>
          <a:endParaRPr lang="en-US"/>
        </a:p>
      </dgm:t>
    </dgm:pt>
    <dgm:pt modelId="{D161CDBB-4E92-4802-A2AF-B155CDBEA9D5}" type="sibTrans" cxnId="{4547FF8D-94A5-41C5-8D01-4962DFC9A9B8}">
      <dgm:prSet/>
      <dgm:spPr/>
      <dgm:t>
        <a:bodyPr/>
        <a:lstStyle/>
        <a:p>
          <a:endParaRPr lang="en-US"/>
        </a:p>
      </dgm:t>
    </dgm:pt>
    <dgm:pt modelId="{0386E17E-95A0-48D2-BC0B-DC39B383BE75}">
      <dgm:prSet/>
      <dgm:spPr/>
      <dgm:t>
        <a:bodyPr/>
        <a:lstStyle/>
        <a:p>
          <a:r>
            <a:rPr lang="en-GB" b="0" i="0"/>
            <a:t>Traditionally accounts were in bound books called a ledger, with the cash account separate. Now everything is computerised, however the names have stayed so all accounts are referred to as ‘ledger accounts’ apart from the cash account and the petty cash account.  </a:t>
          </a:r>
          <a:endParaRPr lang="en-US"/>
        </a:p>
      </dgm:t>
    </dgm:pt>
    <dgm:pt modelId="{E3062564-08F7-4DA0-A4DF-D8E44D418F22}" type="parTrans" cxnId="{BAC9C69B-2CE4-43F2-905F-74DF06D582D9}">
      <dgm:prSet/>
      <dgm:spPr/>
      <dgm:t>
        <a:bodyPr/>
        <a:lstStyle/>
        <a:p>
          <a:endParaRPr lang="en-US"/>
        </a:p>
      </dgm:t>
    </dgm:pt>
    <dgm:pt modelId="{45A0D3EA-7EE3-4459-9410-ABEEACF7677B}" type="sibTrans" cxnId="{BAC9C69B-2CE4-43F2-905F-74DF06D582D9}">
      <dgm:prSet/>
      <dgm:spPr/>
      <dgm:t>
        <a:bodyPr/>
        <a:lstStyle/>
        <a:p>
          <a:endParaRPr lang="en-US"/>
        </a:p>
      </dgm:t>
    </dgm:pt>
    <dgm:pt modelId="{AC64FA0F-642B-4028-9BE0-BDD8D3B4C293}" type="pres">
      <dgm:prSet presAssocID="{25C23B8B-A4ED-42D2-AD5F-9C617E741A48}" presName="linear" presStyleCnt="0">
        <dgm:presLayoutVars>
          <dgm:animLvl val="lvl"/>
          <dgm:resizeHandles val="exact"/>
        </dgm:presLayoutVars>
      </dgm:prSet>
      <dgm:spPr/>
    </dgm:pt>
    <dgm:pt modelId="{4B9F2624-A862-497F-A090-0CD0596EAEC2}" type="pres">
      <dgm:prSet presAssocID="{693BC165-9E1C-4224-B238-A9D475ABED92}" presName="parentText" presStyleLbl="node1" presStyleIdx="0" presStyleCnt="3">
        <dgm:presLayoutVars>
          <dgm:chMax val="0"/>
          <dgm:bulletEnabled val="1"/>
        </dgm:presLayoutVars>
      </dgm:prSet>
      <dgm:spPr/>
    </dgm:pt>
    <dgm:pt modelId="{23F3817F-4B45-45CE-9EC3-762573E4D01B}" type="pres">
      <dgm:prSet presAssocID="{FF504FC2-101A-44FF-96FA-B741196B1C33}" presName="spacer" presStyleCnt="0"/>
      <dgm:spPr/>
    </dgm:pt>
    <dgm:pt modelId="{31042A2C-4A99-49FF-BE8A-5ACC486F3D67}" type="pres">
      <dgm:prSet presAssocID="{58A95EC7-73E8-4107-A96E-8825EF5DABD7}" presName="parentText" presStyleLbl="node1" presStyleIdx="1" presStyleCnt="3">
        <dgm:presLayoutVars>
          <dgm:chMax val="0"/>
          <dgm:bulletEnabled val="1"/>
        </dgm:presLayoutVars>
      </dgm:prSet>
      <dgm:spPr/>
    </dgm:pt>
    <dgm:pt modelId="{ADD3AD82-2970-419C-A6AD-86FB2489960C}" type="pres">
      <dgm:prSet presAssocID="{D161CDBB-4E92-4802-A2AF-B155CDBEA9D5}" presName="spacer" presStyleCnt="0"/>
      <dgm:spPr/>
    </dgm:pt>
    <dgm:pt modelId="{2B66CBEE-43D4-45A8-B9D4-C6EE85F41BF1}" type="pres">
      <dgm:prSet presAssocID="{0386E17E-95A0-48D2-BC0B-DC39B383BE75}" presName="parentText" presStyleLbl="node1" presStyleIdx="2" presStyleCnt="3">
        <dgm:presLayoutVars>
          <dgm:chMax val="0"/>
          <dgm:bulletEnabled val="1"/>
        </dgm:presLayoutVars>
      </dgm:prSet>
      <dgm:spPr/>
    </dgm:pt>
  </dgm:ptLst>
  <dgm:cxnLst>
    <dgm:cxn modelId="{D3BB8904-EEB1-4584-9248-0192537767DA}" type="presOf" srcId="{58A95EC7-73E8-4107-A96E-8825EF5DABD7}" destId="{31042A2C-4A99-49FF-BE8A-5ACC486F3D67}" srcOrd="0" destOrd="0" presId="urn:microsoft.com/office/officeart/2005/8/layout/vList2"/>
    <dgm:cxn modelId="{44F38B04-B9BE-4325-9632-43EC5D62ACCB}" type="presOf" srcId="{25C23B8B-A4ED-42D2-AD5F-9C617E741A48}" destId="{AC64FA0F-642B-4028-9BE0-BDD8D3B4C293}" srcOrd="0" destOrd="0" presId="urn:microsoft.com/office/officeart/2005/8/layout/vList2"/>
    <dgm:cxn modelId="{7AD50177-08E8-4CEB-A7E7-C6A4C4B520E0}" type="presOf" srcId="{693BC165-9E1C-4224-B238-A9D475ABED92}" destId="{4B9F2624-A862-497F-A090-0CD0596EAEC2}" srcOrd="0" destOrd="0" presId="urn:microsoft.com/office/officeart/2005/8/layout/vList2"/>
    <dgm:cxn modelId="{4547FF8D-94A5-41C5-8D01-4962DFC9A9B8}" srcId="{25C23B8B-A4ED-42D2-AD5F-9C617E741A48}" destId="{58A95EC7-73E8-4107-A96E-8825EF5DABD7}" srcOrd="1" destOrd="0" parTransId="{1B5281B2-DC8E-47E4-B85C-D036C8473790}" sibTransId="{D161CDBB-4E92-4802-A2AF-B155CDBEA9D5}"/>
    <dgm:cxn modelId="{BAC9C69B-2CE4-43F2-905F-74DF06D582D9}" srcId="{25C23B8B-A4ED-42D2-AD5F-9C617E741A48}" destId="{0386E17E-95A0-48D2-BC0B-DC39B383BE75}" srcOrd="2" destOrd="0" parTransId="{E3062564-08F7-4DA0-A4DF-D8E44D418F22}" sibTransId="{45A0D3EA-7EE3-4459-9410-ABEEACF7677B}"/>
    <dgm:cxn modelId="{D32CD1A7-DAA8-4D93-9956-96373901148E}" type="presOf" srcId="{0386E17E-95A0-48D2-BC0B-DC39B383BE75}" destId="{2B66CBEE-43D4-45A8-B9D4-C6EE85F41BF1}" srcOrd="0" destOrd="0" presId="urn:microsoft.com/office/officeart/2005/8/layout/vList2"/>
    <dgm:cxn modelId="{90E073F6-8C73-4455-99D3-C04B04429958}" srcId="{25C23B8B-A4ED-42D2-AD5F-9C617E741A48}" destId="{693BC165-9E1C-4224-B238-A9D475ABED92}" srcOrd="0" destOrd="0" parTransId="{4ABD00AD-EE81-4894-BE78-A674BBE30120}" sibTransId="{FF504FC2-101A-44FF-96FA-B741196B1C33}"/>
    <dgm:cxn modelId="{87B0F405-EAED-49D3-AD93-AD0F9C18ADB3}" type="presParOf" srcId="{AC64FA0F-642B-4028-9BE0-BDD8D3B4C293}" destId="{4B9F2624-A862-497F-A090-0CD0596EAEC2}" srcOrd="0" destOrd="0" presId="urn:microsoft.com/office/officeart/2005/8/layout/vList2"/>
    <dgm:cxn modelId="{BDA0F01E-396B-43E6-9099-CC66990874F8}" type="presParOf" srcId="{AC64FA0F-642B-4028-9BE0-BDD8D3B4C293}" destId="{23F3817F-4B45-45CE-9EC3-762573E4D01B}" srcOrd="1" destOrd="0" presId="urn:microsoft.com/office/officeart/2005/8/layout/vList2"/>
    <dgm:cxn modelId="{108FE94A-1837-4A46-9D24-46E16E979750}" type="presParOf" srcId="{AC64FA0F-642B-4028-9BE0-BDD8D3B4C293}" destId="{31042A2C-4A99-49FF-BE8A-5ACC486F3D67}" srcOrd="2" destOrd="0" presId="urn:microsoft.com/office/officeart/2005/8/layout/vList2"/>
    <dgm:cxn modelId="{A798FEC7-BFD1-421D-9370-709C4527CDF6}" type="presParOf" srcId="{AC64FA0F-642B-4028-9BE0-BDD8D3B4C293}" destId="{ADD3AD82-2970-419C-A6AD-86FB2489960C}" srcOrd="3" destOrd="0" presId="urn:microsoft.com/office/officeart/2005/8/layout/vList2"/>
    <dgm:cxn modelId="{7EA13819-DEBB-40F4-9A6C-E7B96B18FA59}" type="presParOf" srcId="{AC64FA0F-642B-4028-9BE0-BDD8D3B4C293}" destId="{2B66CBEE-43D4-45A8-B9D4-C6EE85F41BF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8D1B80-BD61-4BF8-B4D3-4322CCAE07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4E32B8A-B28B-4FF9-A9FA-CEB6435C0D2F}">
      <dgm:prSet/>
      <dgm:spPr/>
      <dgm:t>
        <a:bodyPr/>
        <a:lstStyle/>
        <a:p>
          <a:r>
            <a:rPr lang="en-GB" b="0" i="0"/>
            <a:t>Law firms use double entry bookkeeping</a:t>
          </a:r>
          <a:endParaRPr lang="en-US"/>
        </a:p>
      </dgm:t>
    </dgm:pt>
    <dgm:pt modelId="{4F2FD30E-A565-45F5-B3E5-A9717305DAE2}" type="parTrans" cxnId="{D35138D1-DDF4-4898-B806-A3B22DDF5E49}">
      <dgm:prSet/>
      <dgm:spPr/>
      <dgm:t>
        <a:bodyPr/>
        <a:lstStyle/>
        <a:p>
          <a:endParaRPr lang="en-US"/>
        </a:p>
      </dgm:t>
    </dgm:pt>
    <dgm:pt modelId="{B29542A2-E06B-4E0B-94D8-E3869DAE3BC7}" type="sibTrans" cxnId="{D35138D1-DDF4-4898-B806-A3B22DDF5E49}">
      <dgm:prSet/>
      <dgm:spPr/>
      <dgm:t>
        <a:bodyPr/>
        <a:lstStyle/>
        <a:p>
          <a:endParaRPr lang="en-US"/>
        </a:p>
      </dgm:t>
    </dgm:pt>
    <dgm:pt modelId="{229C70D7-18A2-4C51-B222-9EF1FA79D7FD}">
      <dgm:prSet/>
      <dgm:spPr/>
      <dgm:t>
        <a:bodyPr/>
        <a:lstStyle/>
        <a:p>
          <a:r>
            <a:rPr lang="en-GB" b="0" i="0"/>
            <a:t>Every financial transaction as two aspects </a:t>
          </a:r>
          <a:endParaRPr lang="en-US"/>
        </a:p>
      </dgm:t>
    </dgm:pt>
    <dgm:pt modelId="{A288DBE9-31A6-48D0-AF4F-E29D9E3361FA}" type="parTrans" cxnId="{C7677B66-AD63-4F28-9301-FFA9415D7F40}">
      <dgm:prSet/>
      <dgm:spPr/>
      <dgm:t>
        <a:bodyPr/>
        <a:lstStyle/>
        <a:p>
          <a:endParaRPr lang="en-US"/>
        </a:p>
      </dgm:t>
    </dgm:pt>
    <dgm:pt modelId="{D43F6875-A408-4239-B819-454E00E604B3}" type="sibTrans" cxnId="{C7677B66-AD63-4F28-9301-FFA9415D7F40}">
      <dgm:prSet/>
      <dgm:spPr/>
      <dgm:t>
        <a:bodyPr/>
        <a:lstStyle/>
        <a:p>
          <a:endParaRPr lang="en-US"/>
        </a:p>
      </dgm:t>
    </dgm:pt>
    <dgm:pt modelId="{604C6E0D-184C-43CB-8B86-B20BC7FBE8AC}">
      <dgm:prSet/>
      <dgm:spPr/>
      <dgm:t>
        <a:bodyPr/>
        <a:lstStyle/>
        <a:p>
          <a:r>
            <a:rPr lang="en-GB" b="0" i="0"/>
            <a:t>Each aspect is recorded on an account – DR and CR entry</a:t>
          </a:r>
          <a:endParaRPr lang="en-US"/>
        </a:p>
      </dgm:t>
    </dgm:pt>
    <dgm:pt modelId="{9B9FE64D-2938-4163-A14E-0CCDEF366088}" type="parTrans" cxnId="{19DB275B-A809-4EDE-8076-8EFDB39F361F}">
      <dgm:prSet/>
      <dgm:spPr/>
      <dgm:t>
        <a:bodyPr/>
        <a:lstStyle/>
        <a:p>
          <a:endParaRPr lang="en-US"/>
        </a:p>
      </dgm:t>
    </dgm:pt>
    <dgm:pt modelId="{841BDFAB-301D-4632-8E4D-CEF9AC72AF46}" type="sibTrans" cxnId="{19DB275B-A809-4EDE-8076-8EFDB39F361F}">
      <dgm:prSet/>
      <dgm:spPr/>
      <dgm:t>
        <a:bodyPr/>
        <a:lstStyle/>
        <a:p>
          <a:endParaRPr lang="en-US"/>
        </a:p>
      </dgm:t>
    </dgm:pt>
    <dgm:pt modelId="{9A1C8628-4634-49CC-9E2A-4A9EF5F94ABB}">
      <dgm:prSet/>
      <dgm:spPr/>
      <dgm:t>
        <a:bodyPr/>
        <a:lstStyle/>
        <a:p>
          <a:r>
            <a:rPr lang="en-GB" b="0" i="0"/>
            <a:t>All firms authorised by the SRA must comply with the SRA Accounts rules</a:t>
          </a:r>
          <a:endParaRPr lang="en-US"/>
        </a:p>
      </dgm:t>
    </dgm:pt>
    <dgm:pt modelId="{B7BE3BA4-7099-4814-B53F-0294D431DE1E}" type="parTrans" cxnId="{A81003C9-B43D-4575-BC4F-BF0855F35C4C}">
      <dgm:prSet/>
      <dgm:spPr/>
      <dgm:t>
        <a:bodyPr/>
        <a:lstStyle/>
        <a:p>
          <a:endParaRPr lang="en-US"/>
        </a:p>
      </dgm:t>
    </dgm:pt>
    <dgm:pt modelId="{47FD93C3-D59D-4984-B526-992EBBC35309}" type="sibTrans" cxnId="{A81003C9-B43D-4575-BC4F-BF0855F35C4C}">
      <dgm:prSet/>
      <dgm:spPr/>
      <dgm:t>
        <a:bodyPr/>
        <a:lstStyle/>
        <a:p>
          <a:endParaRPr lang="en-US"/>
        </a:p>
      </dgm:t>
    </dgm:pt>
    <dgm:pt modelId="{8B45AC9C-278F-456F-B1B8-07EFAAC801C9}">
      <dgm:prSet/>
      <dgm:spPr/>
      <dgm:t>
        <a:bodyPr/>
        <a:lstStyle/>
        <a:p>
          <a:r>
            <a:rPr lang="en-GB" b="0" i="0"/>
            <a:t>SRA impose strict requirements on anyone handling client’s money. </a:t>
          </a:r>
          <a:endParaRPr lang="en-US"/>
        </a:p>
      </dgm:t>
    </dgm:pt>
    <dgm:pt modelId="{3315821E-B1AA-4B8F-85F5-508148C2FD58}" type="parTrans" cxnId="{0073C25B-8BF7-4320-8819-47A0C72CEAB3}">
      <dgm:prSet/>
      <dgm:spPr/>
      <dgm:t>
        <a:bodyPr/>
        <a:lstStyle/>
        <a:p>
          <a:endParaRPr lang="en-US"/>
        </a:p>
      </dgm:t>
    </dgm:pt>
    <dgm:pt modelId="{677D46C4-7BF0-4D1B-B1F1-8D611763B7D0}" type="sibTrans" cxnId="{0073C25B-8BF7-4320-8819-47A0C72CEAB3}">
      <dgm:prSet/>
      <dgm:spPr/>
      <dgm:t>
        <a:bodyPr/>
        <a:lstStyle/>
        <a:p>
          <a:endParaRPr lang="en-US"/>
        </a:p>
      </dgm:t>
    </dgm:pt>
    <dgm:pt modelId="{198E9682-3FF4-4FCA-A637-6724BC3145D0}" type="pres">
      <dgm:prSet presAssocID="{8D8D1B80-BD61-4BF8-B4D3-4322CCAE07C8}" presName="vert0" presStyleCnt="0">
        <dgm:presLayoutVars>
          <dgm:dir/>
          <dgm:animOne val="branch"/>
          <dgm:animLvl val="lvl"/>
        </dgm:presLayoutVars>
      </dgm:prSet>
      <dgm:spPr/>
    </dgm:pt>
    <dgm:pt modelId="{F4BC23BA-024B-4F99-BDB1-BE0F740E578B}" type="pres">
      <dgm:prSet presAssocID="{04E32B8A-B28B-4FF9-A9FA-CEB6435C0D2F}" presName="thickLine" presStyleLbl="alignNode1" presStyleIdx="0" presStyleCnt="5"/>
      <dgm:spPr/>
    </dgm:pt>
    <dgm:pt modelId="{64FC6331-8B4C-49CA-8B0E-68382F2685D8}" type="pres">
      <dgm:prSet presAssocID="{04E32B8A-B28B-4FF9-A9FA-CEB6435C0D2F}" presName="horz1" presStyleCnt="0"/>
      <dgm:spPr/>
    </dgm:pt>
    <dgm:pt modelId="{12E5BC75-3B41-4C7B-A509-ABC5522971DD}" type="pres">
      <dgm:prSet presAssocID="{04E32B8A-B28B-4FF9-A9FA-CEB6435C0D2F}" presName="tx1" presStyleLbl="revTx" presStyleIdx="0" presStyleCnt="5"/>
      <dgm:spPr/>
    </dgm:pt>
    <dgm:pt modelId="{33A6CB20-EA6C-4D33-92D5-150C59B6BC54}" type="pres">
      <dgm:prSet presAssocID="{04E32B8A-B28B-4FF9-A9FA-CEB6435C0D2F}" presName="vert1" presStyleCnt="0"/>
      <dgm:spPr/>
    </dgm:pt>
    <dgm:pt modelId="{1A2CB1CC-0E53-4FB4-BB46-959D25938058}" type="pres">
      <dgm:prSet presAssocID="{229C70D7-18A2-4C51-B222-9EF1FA79D7FD}" presName="thickLine" presStyleLbl="alignNode1" presStyleIdx="1" presStyleCnt="5"/>
      <dgm:spPr/>
    </dgm:pt>
    <dgm:pt modelId="{2A2D9895-611F-4D2B-8789-AC8E5F5DAFCA}" type="pres">
      <dgm:prSet presAssocID="{229C70D7-18A2-4C51-B222-9EF1FA79D7FD}" presName="horz1" presStyleCnt="0"/>
      <dgm:spPr/>
    </dgm:pt>
    <dgm:pt modelId="{B6A30E7E-681C-4938-A628-7E1D639F46E1}" type="pres">
      <dgm:prSet presAssocID="{229C70D7-18A2-4C51-B222-9EF1FA79D7FD}" presName="tx1" presStyleLbl="revTx" presStyleIdx="1" presStyleCnt="5"/>
      <dgm:spPr/>
    </dgm:pt>
    <dgm:pt modelId="{6994F116-9C43-44BA-B69D-9A9896FD91BB}" type="pres">
      <dgm:prSet presAssocID="{229C70D7-18A2-4C51-B222-9EF1FA79D7FD}" presName="vert1" presStyleCnt="0"/>
      <dgm:spPr/>
    </dgm:pt>
    <dgm:pt modelId="{3706B522-0ACD-4C63-A4E3-ED28A6D661E9}" type="pres">
      <dgm:prSet presAssocID="{604C6E0D-184C-43CB-8B86-B20BC7FBE8AC}" presName="thickLine" presStyleLbl="alignNode1" presStyleIdx="2" presStyleCnt="5"/>
      <dgm:spPr/>
    </dgm:pt>
    <dgm:pt modelId="{C08ED589-52FC-460A-9815-AD24D8CC64B1}" type="pres">
      <dgm:prSet presAssocID="{604C6E0D-184C-43CB-8B86-B20BC7FBE8AC}" presName="horz1" presStyleCnt="0"/>
      <dgm:spPr/>
    </dgm:pt>
    <dgm:pt modelId="{E6FBCF47-17AD-4A75-8E55-FD64B387576B}" type="pres">
      <dgm:prSet presAssocID="{604C6E0D-184C-43CB-8B86-B20BC7FBE8AC}" presName="tx1" presStyleLbl="revTx" presStyleIdx="2" presStyleCnt="5"/>
      <dgm:spPr/>
    </dgm:pt>
    <dgm:pt modelId="{E709D780-F527-42AC-B77B-30977FE6CD41}" type="pres">
      <dgm:prSet presAssocID="{604C6E0D-184C-43CB-8B86-B20BC7FBE8AC}" presName="vert1" presStyleCnt="0"/>
      <dgm:spPr/>
    </dgm:pt>
    <dgm:pt modelId="{CAFA4D4C-4069-464D-8E07-C37E1999CCF0}" type="pres">
      <dgm:prSet presAssocID="{9A1C8628-4634-49CC-9E2A-4A9EF5F94ABB}" presName="thickLine" presStyleLbl="alignNode1" presStyleIdx="3" presStyleCnt="5"/>
      <dgm:spPr/>
    </dgm:pt>
    <dgm:pt modelId="{0AE8DEB6-9BC9-44BF-BF74-05AA4D037085}" type="pres">
      <dgm:prSet presAssocID="{9A1C8628-4634-49CC-9E2A-4A9EF5F94ABB}" presName="horz1" presStyleCnt="0"/>
      <dgm:spPr/>
    </dgm:pt>
    <dgm:pt modelId="{68536223-6CAE-45FA-877B-924013DEBF21}" type="pres">
      <dgm:prSet presAssocID="{9A1C8628-4634-49CC-9E2A-4A9EF5F94ABB}" presName="tx1" presStyleLbl="revTx" presStyleIdx="3" presStyleCnt="5"/>
      <dgm:spPr/>
    </dgm:pt>
    <dgm:pt modelId="{3B2611FB-AB7B-4A34-8E3D-D02E8036BFE8}" type="pres">
      <dgm:prSet presAssocID="{9A1C8628-4634-49CC-9E2A-4A9EF5F94ABB}" presName="vert1" presStyleCnt="0"/>
      <dgm:spPr/>
    </dgm:pt>
    <dgm:pt modelId="{51AA7E8F-5D13-43BB-9DE5-DBD51640E9CD}" type="pres">
      <dgm:prSet presAssocID="{8B45AC9C-278F-456F-B1B8-07EFAAC801C9}" presName="thickLine" presStyleLbl="alignNode1" presStyleIdx="4" presStyleCnt="5"/>
      <dgm:spPr/>
    </dgm:pt>
    <dgm:pt modelId="{C0E3047F-5ECD-4112-8562-B83F3B653B70}" type="pres">
      <dgm:prSet presAssocID="{8B45AC9C-278F-456F-B1B8-07EFAAC801C9}" presName="horz1" presStyleCnt="0"/>
      <dgm:spPr/>
    </dgm:pt>
    <dgm:pt modelId="{53C7AE3D-84D7-48F6-8ACD-AE328F4D6D71}" type="pres">
      <dgm:prSet presAssocID="{8B45AC9C-278F-456F-B1B8-07EFAAC801C9}" presName="tx1" presStyleLbl="revTx" presStyleIdx="4" presStyleCnt="5"/>
      <dgm:spPr/>
    </dgm:pt>
    <dgm:pt modelId="{901F58D5-780D-4095-AEE1-65E5C04071E5}" type="pres">
      <dgm:prSet presAssocID="{8B45AC9C-278F-456F-B1B8-07EFAAC801C9}" presName="vert1" presStyleCnt="0"/>
      <dgm:spPr/>
    </dgm:pt>
  </dgm:ptLst>
  <dgm:cxnLst>
    <dgm:cxn modelId="{7E87F408-25BF-464C-87E5-5ECB0F40D793}" type="presOf" srcId="{229C70D7-18A2-4C51-B222-9EF1FA79D7FD}" destId="{B6A30E7E-681C-4938-A628-7E1D639F46E1}" srcOrd="0" destOrd="0" presId="urn:microsoft.com/office/officeart/2008/layout/LinedList"/>
    <dgm:cxn modelId="{BB2DC725-2A95-4DF3-AB6F-DBE4FFD4D592}" type="presOf" srcId="{04E32B8A-B28B-4FF9-A9FA-CEB6435C0D2F}" destId="{12E5BC75-3B41-4C7B-A509-ABC5522971DD}" srcOrd="0" destOrd="0" presId="urn:microsoft.com/office/officeart/2008/layout/LinedList"/>
    <dgm:cxn modelId="{19DB275B-A809-4EDE-8076-8EFDB39F361F}" srcId="{8D8D1B80-BD61-4BF8-B4D3-4322CCAE07C8}" destId="{604C6E0D-184C-43CB-8B86-B20BC7FBE8AC}" srcOrd="2" destOrd="0" parTransId="{9B9FE64D-2938-4163-A14E-0CCDEF366088}" sibTransId="{841BDFAB-301D-4632-8E4D-CEF9AC72AF46}"/>
    <dgm:cxn modelId="{0073C25B-8BF7-4320-8819-47A0C72CEAB3}" srcId="{8D8D1B80-BD61-4BF8-B4D3-4322CCAE07C8}" destId="{8B45AC9C-278F-456F-B1B8-07EFAAC801C9}" srcOrd="4" destOrd="0" parTransId="{3315821E-B1AA-4B8F-85F5-508148C2FD58}" sibTransId="{677D46C4-7BF0-4D1B-B1F1-8D611763B7D0}"/>
    <dgm:cxn modelId="{C7677B66-AD63-4F28-9301-FFA9415D7F40}" srcId="{8D8D1B80-BD61-4BF8-B4D3-4322CCAE07C8}" destId="{229C70D7-18A2-4C51-B222-9EF1FA79D7FD}" srcOrd="1" destOrd="0" parTransId="{A288DBE9-31A6-48D0-AF4F-E29D9E3361FA}" sibTransId="{D43F6875-A408-4239-B819-454E00E604B3}"/>
    <dgm:cxn modelId="{06958086-104F-4157-8E4C-837D1E78A5F8}" type="presOf" srcId="{9A1C8628-4634-49CC-9E2A-4A9EF5F94ABB}" destId="{68536223-6CAE-45FA-877B-924013DEBF21}" srcOrd="0" destOrd="0" presId="urn:microsoft.com/office/officeart/2008/layout/LinedList"/>
    <dgm:cxn modelId="{A0BB6DA6-55A9-4DA3-AF0C-BD9A1DE0E52C}" type="presOf" srcId="{604C6E0D-184C-43CB-8B86-B20BC7FBE8AC}" destId="{E6FBCF47-17AD-4A75-8E55-FD64B387576B}" srcOrd="0" destOrd="0" presId="urn:microsoft.com/office/officeart/2008/layout/LinedList"/>
    <dgm:cxn modelId="{8AD842AA-B9DB-4CAD-8385-9A1DBC6AD87F}" type="presOf" srcId="{8B45AC9C-278F-456F-B1B8-07EFAAC801C9}" destId="{53C7AE3D-84D7-48F6-8ACD-AE328F4D6D71}" srcOrd="0" destOrd="0" presId="urn:microsoft.com/office/officeart/2008/layout/LinedList"/>
    <dgm:cxn modelId="{A81003C9-B43D-4575-BC4F-BF0855F35C4C}" srcId="{8D8D1B80-BD61-4BF8-B4D3-4322CCAE07C8}" destId="{9A1C8628-4634-49CC-9E2A-4A9EF5F94ABB}" srcOrd="3" destOrd="0" parTransId="{B7BE3BA4-7099-4814-B53F-0294D431DE1E}" sibTransId="{47FD93C3-D59D-4984-B526-992EBBC35309}"/>
    <dgm:cxn modelId="{D35138D1-DDF4-4898-B806-A3B22DDF5E49}" srcId="{8D8D1B80-BD61-4BF8-B4D3-4322CCAE07C8}" destId="{04E32B8A-B28B-4FF9-A9FA-CEB6435C0D2F}" srcOrd="0" destOrd="0" parTransId="{4F2FD30E-A565-45F5-B3E5-A9717305DAE2}" sibTransId="{B29542A2-E06B-4E0B-94D8-E3869DAE3BC7}"/>
    <dgm:cxn modelId="{763453F9-AD4A-4B05-A886-4C39B24FF6ED}" type="presOf" srcId="{8D8D1B80-BD61-4BF8-B4D3-4322CCAE07C8}" destId="{198E9682-3FF4-4FCA-A637-6724BC3145D0}" srcOrd="0" destOrd="0" presId="urn:microsoft.com/office/officeart/2008/layout/LinedList"/>
    <dgm:cxn modelId="{1D062238-8474-4AE9-A9BD-4B398E8DEF48}" type="presParOf" srcId="{198E9682-3FF4-4FCA-A637-6724BC3145D0}" destId="{F4BC23BA-024B-4F99-BDB1-BE0F740E578B}" srcOrd="0" destOrd="0" presId="urn:microsoft.com/office/officeart/2008/layout/LinedList"/>
    <dgm:cxn modelId="{129BC783-8E02-4F28-8429-B30D31991F1B}" type="presParOf" srcId="{198E9682-3FF4-4FCA-A637-6724BC3145D0}" destId="{64FC6331-8B4C-49CA-8B0E-68382F2685D8}" srcOrd="1" destOrd="0" presId="urn:microsoft.com/office/officeart/2008/layout/LinedList"/>
    <dgm:cxn modelId="{6B7F4B5A-1A5E-4D64-B804-2BBF91DC2761}" type="presParOf" srcId="{64FC6331-8B4C-49CA-8B0E-68382F2685D8}" destId="{12E5BC75-3B41-4C7B-A509-ABC5522971DD}" srcOrd="0" destOrd="0" presId="urn:microsoft.com/office/officeart/2008/layout/LinedList"/>
    <dgm:cxn modelId="{4D8795B0-E59D-4156-BED9-22DE5C373AA0}" type="presParOf" srcId="{64FC6331-8B4C-49CA-8B0E-68382F2685D8}" destId="{33A6CB20-EA6C-4D33-92D5-150C59B6BC54}" srcOrd="1" destOrd="0" presId="urn:microsoft.com/office/officeart/2008/layout/LinedList"/>
    <dgm:cxn modelId="{5FE0C5C1-AA39-4926-9B2E-7AD628012259}" type="presParOf" srcId="{198E9682-3FF4-4FCA-A637-6724BC3145D0}" destId="{1A2CB1CC-0E53-4FB4-BB46-959D25938058}" srcOrd="2" destOrd="0" presId="urn:microsoft.com/office/officeart/2008/layout/LinedList"/>
    <dgm:cxn modelId="{31984422-00B4-48FA-B31B-07EDA5337E8D}" type="presParOf" srcId="{198E9682-3FF4-4FCA-A637-6724BC3145D0}" destId="{2A2D9895-611F-4D2B-8789-AC8E5F5DAFCA}" srcOrd="3" destOrd="0" presId="urn:microsoft.com/office/officeart/2008/layout/LinedList"/>
    <dgm:cxn modelId="{856DC549-83CE-4DAB-95BA-4E865500FD8A}" type="presParOf" srcId="{2A2D9895-611F-4D2B-8789-AC8E5F5DAFCA}" destId="{B6A30E7E-681C-4938-A628-7E1D639F46E1}" srcOrd="0" destOrd="0" presId="urn:microsoft.com/office/officeart/2008/layout/LinedList"/>
    <dgm:cxn modelId="{5EA055F2-7D97-4268-8502-6732D74E595E}" type="presParOf" srcId="{2A2D9895-611F-4D2B-8789-AC8E5F5DAFCA}" destId="{6994F116-9C43-44BA-B69D-9A9896FD91BB}" srcOrd="1" destOrd="0" presId="urn:microsoft.com/office/officeart/2008/layout/LinedList"/>
    <dgm:cxn modelId="{E24E7516-5B8E-4392-9AF5-F9B4FFFFA3C0}" type="presParOf" srcId="{198E9682-3FF4-4FCA-A637-6724BC3145D0}" destId="{3706B522-0ACD-4C63-A4E3-ED28A6D661E9}" srcOrd="4" destOrd="0" presId="urn:microsoft.com/office/officeart/2008/layout/LinedList"/>
    <dgm:cxn modelId="{249D7305-321F-4AAB-9D74-88E3D1C8DC6E}" type="presParOf" srcId="{198E9682-3FF4-4FCA-A637-6724BC3145D0}" destId="{C08ED589-52FC-460A-9815-AD24D8CC64B1}" srcOrd="5" destOrd="0" presId="urn:microsoft.com/office/officeart/2008/layout/LinedList"/>
    <dgm:cxn modelId="{1E25E32B-066B-43F9-9661-98C0697F75E7}" type="presParOf" srcId="{C08ED589-52FC-460A-9815-AD24D8CC64B1}" destId="{E6FBCF47-17AD-4A75-8E55-FD64B387576B}" srcOrd="0" destOrd="0" presId="urn:microsoft.com/office/officeart/2008/layout/LinedList"/>
    <dgm:cxn modelId="{9630CB99-3D2D-464C-ABB1-209F367DA0B8}" type="presParOf" srcId="{C08ED589-52FC-460A-9815-AD24D8CC64B1}" destId="{E709D780-F527-42AC-B77B-30977FE6CD41}" srcOrd="1" destOrd="0" presId="urn:microsoft.com/office/officeart/2008/layout/LinedList"/>
    <dgm:cxn modelId="{CE58E953-8D9E-42FB-B8AB-930F518F4250}" type="presParOf" srcId="{198E9682-3FF4-4FCA-A637-6724BC3145D0}" destId="{CAFA4D4C-4069-464D-8E07-C37E1999CCF0}" srcOrd="6" destOrd="0" presId="urn:microsoft.com/office/officeart/2008/layout/LinedList"/>
    <dgm:cxn modelId="{4B250F20-2017-423B-BA9F-AEC9BCD39DDC}" type="presParOf" srcId="{198E9682-3FF4-4FCA-A637-6724BC3145D0}" destId="{0AE8DEB6-9BC9-44BF-BF74-05AA4D037085}" srcOrd="7" destOrd="0" presId="urn:microsoft.com/office/officeart/2008/layout/LinedList"/>
    <dgm:cxn modelId="{52665742-7B2E-4C2C-A92A-95825BCCAF3A}" type="presParOf" srcId="{0AE8DEB6-9BC9-44BF-BF74-05AA4D037085}" destId="{68536223-6CAE-45FA-877B-924013DEBF21}" srcOrd="0" destOrd="0" presId="urn:microsoft.com/office/officeart/2008/layout/LinedList"/>
    <dgm:cxn modelId="{12BA8434-50C3-4B08-94C2-B9A474ECFB28}" type="presParOf" srcId="{0AE8DEB6-9BC9-44BF-BF74-05AA4D037085}" destId="{3B2611FB-AB7B-4A34-8E3D-D02E8036BFE8}" srcOrd="1" destOrd="0" presId="urn:microsoft.com/office/officeart/2008/layout/LinedList"/>
    <dgm:cxn modelId="{FF4FE81F-2E61-4CB4-B7E5-21D2ED3A63FC}" type="presParOf" srcId="{198E9682-3FF4-4FCA-A637-6724BC3145D0}" destId="{51AA7E8F-5D13-43BB-9DE5-DBD51640E9CD}" srcOrd="8" destOrd="0" presId="urn:microsoft.com/office/officeart/2008/layout/LinedList"/>
    <dgm:cxn modelId="{E7ECDFD8-8312-4129-BE57-E76D5DA0AEBB}" type="presParOf" srcId="{198E9682-3FF4-4FCA-A637-6724BC3145D0}" destId="{C0E3047F-5ECD-4112-8562-B83F3B653B70}" srcOrd="9" destOrd="0" presId="urn:microsoft.com/office/officeart/2008/layout/LinedList"/>
    <dgm:cxn modelId="{D1E70ED5-5510-47F6-9385-E5B0661B0B50}" type="presParOf" srcId="{C0E3047F-5ECD-4112-8562-B83F3B653B70}" destId="{53C7AE3D-84D7-48F6-8ACD-AE328F4D6D71}" srcOrd="0" destOrd="0" presId="urn:microsoft.com/office/officeart/2008/layout/LinedList"/>
    <dgm:cxn modelId="{C865CAF9-A443-4A71-9A78-85EB1B8903BA}" type="presParOf" srcId="{C0E3047F-5ECD-4112-8562-B83F3B653B70}" destId="{901F58D5-780D-4095-AEE1-65E5C04071E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614D8-E5F9-4A6C-9333-33E7216A735A}">
      <dsp:nvSpPr>
        <dsp:cNvPr id="0" name=""/>
        <dsp:cNvSpPr/>
      </dsp:nvSpPr>
      <dsp:spPr>
        <a:xfrm>
          <a:off x="0" y="0"/>
          <a:ext cx="9055206" cy="220285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Developed in the 15</a:t>
          </a:r>
          <a:r>
            <a:rPr lang="en-GB" sz="3000" kern="1200" baseline="30000" dirty="0"/>
            <a:t>th</a:t>
          </a:r>
          <a:r>
            <a:rPr lang="en-GB" sz="3000" kern="1200" dirty="0"/>
            <a:t> Century by Venetian traders and is used by business of all types, not just law firms</a:t>
          </a:r>
          <a:endParaRPr lang="en-US" sz="3000" kern="1200" dirty="0"/>
        </a:p>
      </dsp:txBody>
      <dsp:txXfrm>
        <a:off x="64519" y="64519"/>
        <a:ext cx="6778388" cy="2073813"/>
      </dsp:txXfrm>
    </dsp:sp>
    <dsp:sp modelId="{0F07BDF3-0272-454E-AF2C-7FEA53B928DA}">
      <dsp:nvSpPr>
        <dsp:cNvPr id="0" name=""/>
        <dsp:cNvSpPr/>
      </dsp:nvSpPr>
      <dsp:spPr>
        <a:xfrm>
          <a:off x="1597977" y="2692373"/>
          <a:ext cx="9055206" cy="220285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Principles  It is based on the fact that every financial transaction has two aspects to it and both aspects need to be recorded. </a:t>
          </a:r>
          <a:endParaRPr lang="en-US" sz="3000" kern="1200" dirty="0"/>
        </a:p>
      </dsp:txBody>
      <dsp:txXfrm>
        <a:off x="1662496" y="2756892"/>
        <a:ext cx="5896337" cy="2073813"/>
      </dsp:txXfrm>
    </dsp:sp>
    <dsp:sp modelId="{646084F6-5C31-44CD-875D-74278FA0DE4D}">
      <dsp:nvSpPr>
        <dsp:cNvPr id="0" name=""/>
        <dsp:cNvSpPr/>
      </dsp:nvSpPr>
      <dsp:spPr>
        <a:xfrm>
          <a:off x="7623353" y="1731685"/>
          <a:ext cx="1431853" cy="143185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45520" y="1731685"/>
        <a:ext cx="787519" cy="10774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C0F51-24B5-4FFC-8FAA-8DE44866D7B1}">
      <dsp:nvSpPr>
        <dsp:cNvPr id="0" name=""/>
        <dsp:cNvSpPr/>
      </dsp:nvSpPr>
      <dsp:spPr>
        <a:xfrm>
          <a:off x="0" y="107992"/>
          <a:ext cx="8281600" cy="56159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firm pays cash to buy premises</a:t>
          </a:r>
          <a:endParaRPr lang="en-US" sz="2400" kern="1200"/>
        </a:p>
      </dsp:txBody>
      <dsp:txXfrm>
        <a:off x="27415" y="135407"/>
        <a:ext cx="8226770" cy="506769"/>
      </dsp:txXfrm>
    </dsp:sp>
    <dsp:sp modelId="{4B93FF91-DF31-48D3-B632-1F0E1C3A93D2}">
      <dsp:nvSpPr>
        <dsp:cNvPr id="0" name=""/>
        <dsp:cNvSpPr/>
      </dsp:nvSpPr>
      <dsp:spPr>
        <a:xfrm>
          <a:off x="0" y="669592"/>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Aspect 1- the firm has less cash</a:t>
          </a:r>
          <a:endParaRPr lang="en-US" sz="1900" kern="1200" dirty="0"/>
        </a:p>
        <a:p>
          <a:pPr marL="171450" lvl="1" indent="-171450" algn="l" defTabSz="844550">
            <a:lnSpc>
              <a:spcPct val="90000"/>
            </a:lnSpc>
            <a:spcBef>
              <a:spcPct val="0"/>
            </a:spcBef>
            <a:spcAft>
              <a:spcPct val="20000"/>
            </a:spcAft>
            <a:buChar char="•"/>
          </a:pPr>
          <a:r>
            <a:rPr lang="en-GB" sz="1900" kern="1200" dirty="0"/>
            <a:t>Aspect 2 – the firm has acquired an asset in the form of the premises</a:t>
          </a:r>
          <a:endParaRPr lang="en-US" sz="1900" kern="1200" dirty="0"/>
        </a:p>
      </dsp:txBody>
      <dsp:txXfrm>
        <a:off x="0" y="669592"/>
        <a:ext cx="8281600" cy="633420"/>
      </dsp:txXfrm>
    </dsp:sp>
    <dsp:sp modelId="{6D04D06A-6DAE-491E-AB46-D38530C4F161}">
      <dsp:nvSpPr>
        <dsp:cNvPr id="0" name=""/>
        <dsp:cNvSpPr/>
      </dsp:nvSpPr>
      <dsp:spPr>
        <a:xfrm>
          <a:off x="0" y="1303013"/>
          <a:ext cx="8281600" cy="561599"/>
        </a:xfrm>
        <a:prstGeom prst="roundRect">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firm pays staff wages</a:t>
          </a:r>
          <a:endParaRPr lang="en-US" sz="2400" kern="1200"/>
        </a:p>
      </dsp:txBody>
      <dsp:txXfrm>
        <a:off x="27415" y="1330428"/>
        <a:ext cx="8226770" cy="506769"/>
      </dsp:txXfrm>
    </dsp:sp>
    <dsp:sp modelId="{5B09B647-4366-4103-B1EB-E96556BADDDD}">
      <dsp:nvSpPr>
        <dsp:cNvPr id="0" name=""/>
        <dsp:cNvSpPr/>
      </dsp:nvSpPr>
      <dsp:spPr>
        <a:xfrm>
          <a:off x="0" y="1864613"/>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Aspect 1 – the firm has less cash</a:t>
          </a:r>
          <a:endParaRPr lang="en-US" sz="1900" kern="1200"/>
        </a:p>
        <a:p>
          <a:pPr marL="171450" lvl="1" indent="-171450" algn="l" defTabSz="844550">
            <a:lnSpc>
              <a:spcPct val="90000"/>
            </a:lnSpc>
            <a:spcBef>
              <a:spcPct val="0"/>
            </a:spcBef>
            <a:spcAft>
              <a:spcPct val="20000"/>
            </a:spcAft>
            <a:buChar char="•"/>
          </a:pPr>
          <a:r>
            <a:rPr lang="en-GB" sz="1900" kern="1200"/>
            <a:t>Aspect 2 the firm has incurred an expense</a:t>
          </a:r>
          <a:endParaRPr lang="en-US" sz="1900" kern="1200"/>
        </a:p>
      </dsp:txBody>
      <dsp:txXfrm>
        <a:off x="0" y="1864613"/>
        <a:ext cx="8281600" cy="633420"/>
      </dsp:txXfrm>
    </dsp:sp>
    <dsp:sp modelId="{CC985C63-70D0-4624-9976-B7C844A6E3D4}">
      <dsp:nvSpPr>
        <dsp:cNvPr id="0" name=""/>
        <dsp:cNvSpPr/>
      </dsp:nvSpPr>
      <dsp:spPr>
        <a:xfrm>
          <a:off x="0" y="2498033"/>
          <a:ext cx="8281600" cy="561599"/>
        </a:xfrm>
        <a:prstGeom prst="roundRect">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firm bills a client for work done</a:t>
          </a:r>
          <a:endParaRPr lang="en-US" sz="2400" kern="1200"/>
        </a:p>
      </dsp:txBody>
      <dsp:txXfrm>
        <a:off x="27415" y="2525448"/>
        <a:ext cx="8226770" cy="506769"/>
      </dsp:txXfrm>
    </dsp:sp>
    <dsp:sp modelId="{3D2ABDB7-2BCE-451E-ADF0-F52C559AEB48}">
      <dsp:nvSpPr>
        <dsp:cNvPr id="0" name=""/>
        <dsp:cNvSpPr/>
      </dsp:nvSpPr>
      <dsp:spPr>
        <a:xfrm>
          <a:off x="0" y="3059632"/>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Aspect 1 – the firm has earned income</a:t>
          </a:r>
          <a:endParaRPr lang="en-US" sz="1900" kern="1200" dirty="0"/>
        </a:p>
        <a:p>
          <a:pPr marL="171450" lvl="1" indent="-171450" algn="l" defTabSz="844550">
            <a:lnSpc>
              <a:spcPct val="90000"/>
            </a:lnSpc>
            <a:spcBef>
              <a:spcPct val="0"/>
            </a:spcBef>
            <a:spcAft>
              <a:spcPct val="20000"/>
            </a:spcAft>
            <a:buChar char="•"/>
          </a:pPr>
          <a:r>
            <a:rPr lang="en-GB" sz="1900" kern="1200"/>
            <a:t>Aspect 2 – the firm has a debt owing to it</a:t>
          </a:r>
          <a:endParaRPr lang="en-US" sz="1900" kern="1200"/>
        </a:p>
      </dsp:txBody>
      <dsp:txXfrm>
        <a:off x="0" y="3059632"/>
        <a:ext cx="8281600" cy="633420"/>
      </dsp:txXfrm>
    </dsp:sp>
    <dsp:sp modelId="{A1EFB226-CA07-4849-A0CB-7EDB12F71E82}">
      <dsp:nvSpPr>
        <dsp:cNvPr id="0" name=""/>
        <dsp:cNvSpPr/>
      </dsp:nvSpPr>
      <dsp:spPr>
        <a:xfrm>
          <a:off x="0" y="3693053"/>
          <a:ext cx="8281600" cy="561599"/>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client pays the firm the money owed</a:t>
          </a:r>
          <a:endParaRPr lang="en-US" sz="2400" kern="1200"/>
        </a:p>
      </dsp:txBody>
      <dsp:txXfrm>
        <a:off x="27415" y="3720468"/>
        <a:ext cx="8226770" cy="506769"/>
      </dsp:txXfrm>
    </dsp:sp>
    <dsp:sp modelId="{5076653D-2100-47AB-AB32-68F99D866A12}">
      <dsp:nvSpPr>
        <dsp:cNvPr id="0" name=""/>
        <dsp:cNvSpPr/>
      </dsp:nvSpPr>
      <dsp:spPr>
        <a:xfrm>
          <a:off x="0" y="4254652"/>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Aspect 1- he firm has lost the debt that was owing to it</a:t>
          </a:r>
          <a:endParaRPr lang="en-US" sz="1900" kern="1200"/>
        </a:p>
        <a:p>
          <a:pPr marL="171450" lvl="1" indent="-171450" algn="l" defTabSz="844550">
            <a:lnSpc>
              <a:spcPct val="90000"/>
            </a:lnSpc>
            <a:spcBef>
              <a:spcPct val="0"/>
            </a:spcBef>
            <a:spcAft>
              <a:spcPct val="20000"/>
            </a:spcAft>
            <a:buChar char="•"/>
          </a:pPr>
          <a:r>
            <a:rPr lang="en-GB" sz="1900" kern="1200"/>
            <a:t>Aspect 2- the firm has more cash</a:t>
          </a:r>
          <a:endParaRPr lang="en-US" sz="1900" kern="1200"/>
        </a:p>
      </dsp:txBody>
      <dsp:txXfrm>
        <a:off x="0" y="4254652"/>
        <a:ext cx="8281600" cy="633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85D82-DCAE-4626-BA35-94AAE3635F71}">
      <dsp:nvSpPr>
        <dsp:cNvPr id="0" name=""/>
        <dsp:cNvSpPr/>
      </dsp:nvSpPr>
      <dsp:spPr>
        <a:xfrm>
          <a:off x="42915" y="567364"/>
          <a:ext cx="1248472" cy="124847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DD5023-7AFD-4203-8005-9885DFBD089F}">
      <dsp:nvSpPr>
        <dsp:cNvPr id="0" name=""/>
        <dsp:cNvSpPr/>
      </dsp:nvSpPr>
      <dsp:spPr>
        <a:xfrm>
          <a:off x="305094" y="829543"/>
          <a:ext cx="724113" cy="7241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F2EDBD-11A2-463E-BA35-81317371A2DF}">
      <dsp:nvSpPr>
        <dsp:cNvPr id="0" name=""/>
        <dsp:cNvSpPr/>
      </dsp:nvSpPr>
      <dsp:spPr>
        <a:xfrm>
          <a:off x="1558917" y="567364"/>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dirty="0"/>
            <a:t>A firm buys office furniture for £20,000 cash</a:t>
          </a:r>
          <a:endParaRPr lang="en-US" sz="2300" kern="1200" dirty="0"/>
        </a:p>
      </dsp:txBody>
      <dsp:txXfrm>
        <a:off x="1558917" y="567364"/>
        <a:ext cx="2942827" cy="1248472"/>
      </dsp:txXfrm>
    </dsp:sp>
    <dsp:sp modelId="{F6D1559C-BB02-4E1A-809D-E1569002384D}">
      <dsp:nvSpPr>
        <dsp:cNvPr id="0" name=""/>
        <dsp:cNvSpPr/>
      </dsp:nvSpPr>
      <dsp:spPr>
        <a:xfrm>
          <a:off x="5014510" y="567364"/>
          <a:ext cx="1248472" cy="124847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1B37F-CC1B-47BB-9A5A-64B23755E376}">
      <dsp:nvSpPr>
        <dsp:cNvPr id="0" name=""/>
        <dsp:cNvSpPr/>
      </dsp:nvSpPr>
      <dsp:spPr>
        <a:xfrm>
          <a:off x="5276689" y="829543"/>
          <a:ext cx="724113" cy="7241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FA207-781C-4904-9C87-C6C4C0D6EAE6}">
      <dsp:nvSpPr>
        <dsp:cNvPr id="0" name=""/>
        <dsp:cNvSpPr/>
      </dsp:nvSpPr>
      <dsp:spPr>
        <a:xfrm>
          <a:off x="6530512" y="567364"/>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 firm rents out a part of the premises. The tenant pays a monthly rent</a:t>
          </a:r>
          <a:endParaRPr lang="en-US" sz="2300" kern="1200"/>
        </a:p>
      </dsp:txBody>
      <dsp:txXfrm>
        <a:off x="6530512" y="567364"/>
        <a:ext cx="2942827" cy="1248472"/>
      </dsp:txXfrm>
    </dsp:sp>
    <dsp:sp modelId="{F93C79A8-EBD1-4C21-886E-2F45B9D85951}">
      <dsp:nvSpPr>
        <dsp:cNvPr id="0" name=""/>
        <dsp:cNvSpPr/>
      </dsp:nvSpPr>
      <dsp:spPr>
        <a:xfrm>
          <a:off x="42915" y="2559673"/>
          <a:ext cx="1248472" cy="124847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4B3C4-ABFA-4156-9A5E-48B42A5CE4EA}">
      <dsp:nvSpPr>
        <dsp:cNvPr id="0" name=""/>
        <dsp:cNvSpPr/>
      </dsp:nvSpPr>
      <dsp:spPr>
        <a:xfrm>
          <a:off x="305094" y="2821852"/>
          <a:ext cx="724113" cy="7241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2863E9-EBE0-4B00-9424-74DA0426D517}">
      <dsp:nvSpPr>
        <dsp:cNvPr id="0" name=""/>
        <dsp:cNvSpPr/>
      </dsp:nvSpPr>
      <dsp:spPr>
        <a:xfrm>
          <a:off x="1558917" y="2559673"/>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 firm pays its electricity bill</a:t>
          </a:r>
          <a:endParaRPr lang="en-US" sz="2300" kern="1200"/>
        </a:p>
      </dsp:txBody>
      <dsp:txXfrm>
        <a:off x="1558917" y="2559673"/>
        <a:ext cx="2942827" cy="1248472"/>
      </dsp:txXfrm>
    </dsp:sp>
    <dsp:sp modelId="{3F722E37-2F5E-4068-9724-A966E0888AB0}">
      <dsp:nvSpPr>
        <dsp:cNvPr id="0" name=""/>
        <dsp:cNvSpPr/>
      </dsp:nvSpPr>
      <dsp:spPr>
        <a:xfrm>
          <a:off x="5014510" y="2559673"/>
          <a:ext cx="1248472" cy="124847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A351D-8267-4931-869C-91E9F9A0033D}">
      <dsp:nvSpPr>
        <dsp:cNvPr id="0" name=""/>
        <dsp:cNvSpPr/>
      </dsp:nvSpPr>
      <dsp:spPr>
        <a:xfrm>
          <a:off x="5276689" y="2821852"/>
          <a:ext cx="724113" cy="7241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AF404C-94E3-433D-8C21-77BD20FFF065}">
      <dsp:nvSpPr>
        <dsp:cNvPr id="0" name=""/>
        <dsp:cNvSpPr/>
      </dsp:nvSpPr>
      <dsp:spPr>
        <a:xfrm>
          <a:off x="6530512" y="2559673"/>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Using the chart how do we record these transactions? </a:t>
          </a:r>
          <a:endParaRPr lang="en-US" sz="2300" kern="1200"/>
        </a:p>
      </dsp:txBody>
      <dsp:txXfrm>
        <a:off x="6530512" y="2559673"/>
        <a:ext cx="2942827" cy="12484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A4C68-8958-413F-BDEC-4A20EE72887F}">
      <dsp:nvSpPr>
        <dsp:cNvPr id="0" name=""/>
        <dsp:cNvSpPr/>
      </dsp:nvSpPr>
      <dsp:spPr>
        <a:xfrm>
          <a:off x="2270883" y="1222754"/>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3642" y="1265863"/>
        <a:ext cx="26111" cy="5222"/>
      </dsp:txXfrm>
    </dsp:sp>
    <dsp:sp modelId="{25A1FA06-0F72-4F97-ADF4-4281430B2682}">
      <dsp:nvSpPr>
        <dsp:cNvPr id="0" name=""/>
        <dsp:cNvSpPr/>
      </dsp:nvSpPr>
      <dsp:spPr>
        <a:xfrm>
          <a:off x="2119"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Once Jane starts charging for her services a bill will be issued. </a:t>
          </a:r>
          <a:endParaRPr lang="en-US" sz="1600" kern="1200"/>
        </a:p>
      </dsp:txBody>
      <dsp:txXfrm>
        <a:off x="2119" y="587305"/>
        <a:ext cx="2270563" cy="1362338"/>
      </dsp:txXfrm>
    </dsp:sp>
    <dsp:sp modelId="{609FFE7D-DC6D-4265-9C74-B0326DC67F97}">
      <dsp:nvSpPr>
        <dsp:cNvPr id="0" name=""/>
        <dsp:cNvSpPr/>
      </dsp:nvSpPr>
      <dsp:spPr>
        <a:xfrm>
          <a:off x="5063677" y="1222754"/>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6436" y="1265863"/>
        <a:ext cx="26111" cy="5222"/>
      </dsp:txXfrm>
    </dsp:sp>
    <dsp:sp modelId="{617C29F7-E332-4412-8B6E-22808630648A}">
      <dsp:nvSpPr>
        <dsp:cNvPr id="0" name=""/>
        <dsp:cNvSpPr/>
      </dsp:nvSpPr>
      <dsp:spPr>
        <a:xfrm>
          <a:off x="2794913"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dirty="0"/>
            <a:t>Aspect 1 – sale of the solicitors services</a:t>
          </a:r>
          <a:endParaRPr lang="en-US" sz="1600" kern="1200" dirty="0"/>
        </a:p>
      </dsp:txBody>
      <dsp:txXfrm>
        <a:off x="2794913" y="587305"/>
        <a:ext cx="2270563" cy="1362338"/>
      </dsp:txXfrm>
    </dsp:sp>
    <dsp:sp modelId="{63E3819F-FD51-47EA-AB17-5D952D53A269}">
      <dsp:nvSpPr>
        <dsp:cNvPr id="0" name=""/>
        <dsp:cNvSpPr/>
      </dsp:nvSpPr>
      <dsp:spPr>
        <a:xfrm>
          <a:off x="7856470" y="1222754"/>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89229" y="1265863"/>
        <a:ext cx="26111" cy="5222"/>
      </dsp:txXfrm>
    </dsp:sp>
    <dsp:sp modelId="{FD1C755B-41EA-4843-AB2F-F568EB01E159}">
      <dsp:nvSpPr>
        <dsp:cNvPr id="0" name=""/>
        <dsp:cNvSpPr/>
      </dsp:nvSpPr>
      <dsp:spPr>
        <a:xfrm>
          <a:off x="5587706"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Aspect 2 – gain of the debt now owed by the client</a:t>
          </a:r>
          <a:endParaRPr lang="en-US" sz="1600" kern="1200"/>
        </a:p>
      </dsp:txBody>
      <dsp:txXfrm>
        <a:off x="5587706" y="587305"/>
        <a:ext cx="2270563" cy="1362338"/>
      </dsp:txXfrm>
    </dsp:sp>
    <dsp:sp modelId="{D6981030-6C2F-4FC1-BF02-A485AE6819A8}">
      <dsp:nvSpPr>
        <dsp:cNvPr id="0" name=""/>
        <dsp:cNvSpPr/>
      </dsp:nvSpPr>
      <dsp:spPr>
        <a:xfrm>
          <a:off x="1137401" y="1947843"/>
          <a:ext cx="8378380" cy="491629"/>
        </a:xfrm>
        <a:custGeom>
          <a:avLst/>
          <a:gdLst/>
          <a:ahLst/>
          <a:cxnLst/>
          <a:rect l="0" t="0" r="0" b="0"/>
          <a:pathLst>
            <a:path>
              <a:moveTo>
                <a:pt x="8378380" y="0"/>
              </a:moveTo>
              <a:lnTo>
                <a:pt x="8378380" y="262914"/>
              </a:lnTo>
              <a:lnTo>
                <a:pt x="0" y="262914"/>
              </a:lnTo>
              <a:lnTo>
                <a:pt x="0" y="491629"/>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16725" y="2191047"/>
        <a:ext cx="419732" cy="5222"/>
      </dsp:txXfrm>
    </dsp:sp>
    <dsp:sp modelId="{61C6F999-6464-44C9-8EBD-D301F704AC6E}">
      <dsp:nvSpPr>
        <dsp:cNvPr id="0" name=""/>
        <dsp:cNvSpPr/>
      </dsp:nvSpPr>
      <dsp:spPr>
        <a:xfrm>
          <a:off x="8380500"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Aspect 1 = CR on an income account (also known as profit account)</a:t>
          </a:r>
          <a:endParaRPr lang="en-US" sz="1600" kern="1200"/>
        </a:p>
      </dsp:txBody>
      <dsp:txXfrm>
        <a:off x="8380500" y="587305"/>
        <a:ext cx="2270563" cy="1362338"/>
      </dsp:txXfrm>
    </dsp:sp>
    <dsp:sp modelId="{B3AC0F6A-0D6B-4C6B-9A80-AE1FE90F0176}">
      <dsp:nvSpPr>
        <dsp:cNvPr id="0" name=""/>
        <dsp:cNvSpPr/>
      </dsp:nvSpPr>
      <dsp:spPr>
        <a:xfrm>
          <a:off x="2270883" y="3107322"/>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3642" y="3150431"/>
        <a:ext cx="26111" cy="5222"/>
      </dsp:txXfrm>
    </dsp:sp>
    <dsp:sp modelId="{15AF60F5-109B-4B37-8E96-C28B6D512347}">
      <dsp:nvSpPr>
        <dsp:cNvPr id="0" name=""/>
        <dsp:cNvSpPr/>
      </dsp:nvSpPr>
      <dsp:spPr>
        <a:xfrm>
          <a:off x="2119" y="2471873"/>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Aspect 2= DR on the client account</a:t>
          </a:r>
          <a:endParaRPr lang="en-US" sz="1600" kern="1200"/>
        </a:p>
      </dsp:txBody>
      <dsp:txXfrm>
        <a:off x="2119" y="2471873"/>
        <a:ext cx="2270563" cy="1362338"/>
      </dsp:txXfrm>
    </dsp:sp>
    <dsp:sp modelId="{8FE3498F-C4D9-4897-916B-786168C7C94A}">
      <dsp:nvSpPr>
        <dsp:cNvPr id="0" name=""/>
        <dsp:cNvSpPr/>
      </dsp:nvSpPr>
      <dsp:spPr>
        <a:xfrm>
          <a:off x="5063677" y="3107322"/>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6436" y="3150431"/>
        <a:ext cx="26111" cy="5222"/>
      </dsp:txXfrm>
    </dsp:sp>
    <dsp:sp modelId="{16FF6AC2-95E9-45E5-AE52-5515A9C06F54}">
      <dsp:nvSpPr>
        <dsp:cNvPr id="0" name=""/>
        <dsp:cNvSpPr/>
      </dsp:nvSpPr>
      <dsp:spPr>
        <a:xfrm>
          <a:off x="2794913" y="2471873"/>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When the client pays Jane will record a receipt of cash and the loss of the debt owed to the firm.</a:t>
          </a:r>
          <a:endParaRPr lang="en-US" sz="1600" kern="1200"/>
        </a:p>
      </dsp:txBody>
      <dsp:txXfrm>
        <a:off x="2794913" y="2471873"/>
        <a:ext cx="2270563" cy="1362338"/>
      </dsp:txXfrm>
    </dsp:sp>
    <dsp:sp modelId="{39A2752A-3286-4F9E-BA74-2570C78A5F07}">
      <dsp:nvSpPr>
        <dsp:cNvPr id="0" name=""/>
        <dsp:cNvSpPr/>
      </dsp:nvSpPr>
      <dsp:spPr>
        <a:xfrm>
          <a:off x="5587706" y="2471873"/>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NB: no entry is made on the profit account when the client pays. It merely records the bill issued.  </a:t>
          </a:r>
          <a:endParaRPr lang="en-US" sz="1600" kern="1200"/>
        </a:p>
      </dsp:txBody>
      <dsp:txXfrm>
        <a:off x="5587706" y="2471873"/>
        <a:ext cx="2270563" cy="13623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F2624-A862-497F-A090-0CD0596EAEC2}">
      <dsp:nvSpPr>
        <dsp:cNvPr id="0" name=""/>
        <dsp:cNvSpPr/>
      </dsp:nvSpPr>
      <dsp:spPr>
        <a:xfrm>
          <a:off x="0" y="46895"/>
          <a:ext cx="8133670" cy="188706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With electronic banking the ‘cash’ account is simply now a record of all the payments.</a:t>
          </a:r>
          <a:endParaRPr lang="en-US" sz="2300" kern="1200"/>
        </a:p>
      </dsp:txBody>
      <dsp:txXfrm>
        <a:off x="92119" y="139014"/>
        <a:ext cx="7949432" cy="1702825"/>
      </dsp:txXfrm>
    </dsp:sp>
    <dsp:sp modelId="{31042A2C-4A99-49FF-BE8A-5ACC486F3D67}">
      <dsp:nvSpPr>
        <dsp:cNvPr id="0" name=""/>
        <dsp:cNvSpPr/>
      </dsp:nvSpPr>
      <dsp:spPr>
        <a:xfrm>
          <a:off x="0" y="2000199"/>
          <a:ext cx="8133670" cy="1887063"/>
        </a:xfrm>
        <a:prstGeom prst="roundRect">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Some firms still hold small amounts of cash in the office – petty cash </a:t>
          </a:r>
          <a:endParaRPr lang="en-US" sz="2300" kern="1200"/>
        </a:p>
      </dsp:txBody>
      <dsp:txXfrm>
        <a:off x="92119" y="2092318"/>
        <a:ext cx="7949432" cy="1702825"/>
      </dsp:txXfrm>
    </dsp:sp>
    <dsp:sp modelId="{2B66CBEE-43D4-45A8-B9D4-C6EE85F41BF1}">
      <dsp:nvSpPr>
        <dsp:cNvPr id="0" name=""/>
        <dsp:cNvSpPr/>
      </dsp:nvSpPr>
      <dsp:spPr>
        <a:xfrm>
          <a:off x="0" y="3953502"/>
          <a:ext cx="8133670" cy="1887063"/>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Traditionally accounts were in bound books called a ledger, with the cash account separate. Now everything is computerised, however the names have stayed so all accounts are referred to as ‘ledger accounts’ apart from the cash account and the petty cash account.  </a:t>
          </a:r>
          <a:endParaRPr lang="en-US" sz="2300" kern="1200"/>
        </a:p>
      </dsp:txBody>
      <dsp:txXfrm>
        <a:off x="92119" y="4045621"/>
        <a:ext cx="7949432" cy="17028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C23BA-024B-4F99-BDB1-BE0F740E578B}">
      <dsp:nvSpPr>
        <dsp:cNvPr id="0" name=""/>
        <dsp:cNvSpPr/>
      </dsp:nvSpPr>
      <dsp:spPr>
        <a:xfrm>
          <a:off x="0" y="533"/>
          <a:ext cx="789235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E5BC75-3B41-4C7B-A509-ABC5522971DD}">
      <dsp:nvSpPr>
        <dsp:cNvPr id="0" name=""/>
        <dsp:cNvSpPr/>
      </dsp:nvSpPr>
      <dsp:spPr>
        <a:xfrm>
          <a:off x="0" y="533"/>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Law firms use double entry bookkeeping</a:t>
          </a:r>
          <a:endParaRPr lang="en-US" sz="2500" kern="1200"/>
        </a:p>
      </dsp:txBody>
      <dsp:txXfrm>
        <a:off x="0" y="533"/>
        <a:ext cx="7892353" cy="874181"/>
      </dsp:txXfrm>
    </dsp:sp>
    <dsp:sp modelId="{1A2CB1CC-0E53-4FB4-BB46-959D25938058}">
      <dsp:nvSpPr>
        <dsp:cNvPr id="0" name=""/>
        <dsp:cNvSpPr/>
      </dsp:nvSpPr>
      <dsp:spPr>
        <a:xfrm>
          <a:off x="0" y="874714"/>
          <a:ext cx="7892353" cy="0"/>
        </a:xfrm>
        <a:prstGeom prst="line">
          <a:avLst/>
        </a:prstGeom>
        <a:solidFill>
          <a:schemeClr val="accent2">
            <a:hueOff val="28360"/>
            <a:satOff val="3260"/>
            <a:lumOff val="-2598"/>
            <a:alphaOff val="0"/>
          </a:schemeClr>
        </a:solidFill>
        <a:ln w="19050" cap="rnd" cmpd="sng" algn="ctr">
          <a:solidFill>
            <a:schemeClr val="accent2">
              <a:hueOff val="28360"/>
              <a:satOff val="3260"/>
              <a:lumOff val="-25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A30E7E-681C-4938-A628-7E1D639F46E1}">
      <dsp:nvSpPr>
        <dsp:cNvPr id="0" name=""/>
        <dsp:cNvSpPr/>
      </dsp:nvSpPr>
      <dsp:spPr>
        <a:xfrm>
          <a:off x="0" y="874714"/>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Every financial transaction as two aspects </a:t>
          </a:r>
          <a:endParaRPr lang="en-US" sz="2500" kern="1200"/>
        </a:p>
      </dsp:txBody>
      <dsp:txXfrm>
        <a:off x="0" y="874714"/>
        <a:ext cx="7892353" cy="874181"/>
      </dsp:txXfrm>
    </dsp:sp>
    <dsp:sp modelId="{3706B522-0ACD-4C63-A4E3-ED28A6D661E9}">
      <dsp:nvSpPr>
        <dsp:cNvPr id="0" name=""/>
        <dsp:cNvSpPr/>
      </dsp:nvSpPr>
      <dsp:spPr>
        <a:xfrm>
          <a:off x="0" y="1748895"/>
          <a:ext cx="7892353" cy="0"/>
        </a:xfrm>
        <a:prstGeom prst="line">
          <a:avLst/>
        </a:prstGeom>
        <a:solidFill>
          <a:schemeClr val="accent2">
            <a:hueOff val="56720"/>
            <a:satOff val="6519"/>
            <a:lumOff val="-5196"/>
            <a:alphaOff val="0"/>
          </a:schemeClr>
        </a:solidFill>
        <a:ln w="19050" cap="rnd" cmpd="sng" algn="ctr">
          <a:solidFill>
            <a:schemeClr val="accent2">
              <a:hueOff val="56720"/>
              <a:satOff val="6519"/>
              <a:lumOff val="-5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BCF47-17AD-4A75-8E55-FD64B387576B}">
      <dsp:nvSpPr>
        <dsp:cNvPr id="0" name=""/>
        <dsp:cNvSpPr/>
      </dsp:nvSpPr>
      <dsp:spPr>
        <a:xfrm>
          <a:off x="0" y="1748895"/>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Each aspect is recorded on an account – DR and CR entry</a:t>
          </a:r>
          <a:endParaRPr lang="en-US" sz="2500" kern="1200"/>
        </a:p>
      </dsp:txBody>
      <dsp:txXfrm>
        <a:off x="0" y="1748895"/>
        <a:ext cx="7892353" cy="874181"/>
      </dsp:txXfrm>
    </dsp:sp>
    <dsp:sp modelId="{CAFA4D4C-4069-464D-8E07-C37E1999CCF0}">
      <dsp:nvSpPr>
        <dsp:cNvPr id="0" name=""/>
        <dsp:cNvSpPr/>
      </dsp:nvSpPr>
      <dsp:spPr>
        <a:xfrm>
          <a:off x="0" y="2623077"/>
          <a:ext cx="7892353" cy="0"/>
        </a:xfrm>
        <a:prstGeom prst="line">
          <a:avLst/>
        </a:prstGeom>
        <a:solidFill>
          <a:schemeClr val="accent2">
            <a:hueOff val="85079"/>
            <a:satOff val="9779"/>
            <a:lumOff val="-7795"/>
            <a:alphaOff val="0"/>
          </a:schemeClr>
        </a:solidFill>
        <a:ln w="19050" cap="rnd" cmpd="sng" algn="ctr">
          <a:solidFill>
            <a:schemeClr val="accent2">
              <a:hueOff val="85079"/>
              <a:satOff val="9779"/>
              <a:lumOff val="-77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536223-6CAE-45FA-877B-924013DEBF21}">
      <dsp:nvSpPr>
        <dsp:cNvPr id="0" name=""/>
        <dsp:cNvSpPr/>
      </dsp:nvSpPr>
      <dsp:spPr>
        <a:xfrm>
          <a:off x="0" y="2623077"/>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All firms authorised by the SRA must comply with the SRA Accounts rules</a:t>
          </a:r>
          <a:endParaRPr lang="en-US" sz="2500" kern="1200"/>
        </a:p>
      </dsp:txBody>
      <dsp:txXfrm>
        <a:off x="0" y="2623077"/>
        <a:ext cx="7892353" cy="874181"/>
      </dsp:txXfrm>
    </dsp:sp>
    <dsp:sp modelId="{51AA7E8F-5D13-43BB-9DE5-DBD51640E9CD}">
      <dsp:nvSpPr>
        <dsp:cNvPr id="0" name=""/>
        <dsp:cNvSpPr/>
      </dsp:nvSpPr>
      <dsp:spPr>
        <a:xfrm>
          <a:off x="0" y="3497258"/>
          <a:ext cx="7892353" cy="0"/>
        </a:xfrm>
        <a:prstGeom prst="line">
          <a:avLst/>
        </a:prstGeom>
        <a:solidFill>
          <a:schemeClr val="accent2">
            <a:hueOff val="113439"/>
            <a:satOff val="13039"/>
            <a:lumOff val="-10393"/>
            <a:alphaOff val="0"/>
          </a:schemeClr>
        </a:solidFill>
        <a:ln w="19050" cap="rnd"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C7AE3D-84D7-48F6-8ACD-AE328F4D6D71}">
      <dsp:nvSpPr>
        <dsp:cNvPr id="0" name=""/>
        <dsp:cNvSpPr/>
      </dsp:nvSpPr>
      <dsp:spPr>
        <a:xfrm>
          <a:off x="0" y="3497258"/>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SRA impose strict requirements on anyone handling client’s money. </a:t>
          </a:r>
          <a:endParaRPr lang="en-US" sz="2500" kern="1200"/>
        </a:p>
      </dsp:txBody>
      <dsp:txXfrm>
        <a:off x="0" y="3497258"/>
        <a:ext cx="7892353" cy="87418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2581961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1859713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2016253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2562280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we look at 4 typical transactions that would occur as part of routine business of any firm we can see that each of them has TWO aspects.  The first one is that a firm buys a property.  One of the aspects is that the firm has now got a new asset ( that’s great, that’s a good thing) BUT at the same time the firm has less cash because they have paid out for the property ( that’s the down side!)</a:t>
            </a:r>
          </a:p>
          <a:p>
            <a:r>
              <a:rPr lang="en-GB" dirty="0"/>
              <a:t>Paying wages means that the firm has less cash (that’s a down – a decrease) but it is an increase in its expenses.</a:t>
            </a:r>
          </a:p>
          <a:p>
            <a:r>
              <a:rPr lang="en-GB" dirty="0"/>
              <a:t>Billing a client:  means that the firm has one more debt owed to it ( that is an increase in the debts owed to it) – the other aspect is that the firm has earned income (?)</a:t>
            </a:r>
          </a:p>
          <a:p>
            <a:r>
              <a:rPr lang="en-GB" dirty="0"/>
              <a:t>Finally, the client pays the bill:  Now there is a decrease to the debts that are owed to the firm ( a down) but the </a:t>
            </a:r>
            <a:r>
              <a:rPr lang="en-GB" dirty="0" err="1"/>
              <a:t>otherside</a:t>
            </a:r>
            <a:r>
              <a:rPr lang="en-GB" dirty="0"/>
              <a:t> is that now the firm has an increase in cash.</a:t>
            </a: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146013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Firm needs several accounts.  One account for cash, one account for each type of asset, one for each type of expense, one for each person to whom the firm owes money and one for each </a:t>
            </a:r>
            <a:r>
              <a:rPr lang="en-GB" dirty="0" err="1"/>
              <a:t>debto</a:t>
            </a:r>
            <a:r>
              <a:rPr lang="en-GB" dirty="0"/>
              <a:t> that owes money to the firm.</a:t>
            </a:r>
          </a:p>
          <a:p>
            <a:endParaRPr lang="en-GB" dirty="0"/>
          </a:p>
          <a:p>
            <a:r>
              <a:rPr lang="en-GB" dirty="0"/>
              <a:t>In order to record the two aspects, accounts are divided into two sides. The two aspect of any transaction are recorded on different sides of the two accounts.</a:t>
            </a:r>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2126739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transaction has two aspects. When an individual transaction is recorded, one aspect appears in the left-hand column of the grid and will therefore be recorded on the </a:t>
            </a:r>
            <a:r>
              <a:rPr lang="en-GB" b="1" dirty="0"/>
              <a:t>left-hand side of one account</a:t>
            </a:r>
            <a:r>
              <a:rPr lang="en-GB" dirty="0"/>
              <a:t>. The other aspect appears in the right hand </a:t>
            </a:r>
            <a:r>
              <a:rPr lang="en-GB" dirty="0" err="1"/>
              <a:t>colum</a:t>
            </a:r>
            <a:r>
              <a:rPr lang="en-GB" dirty="0"/>
              <a:t> of the grid and will therefore be recorded o</a:t>
            </a:r>
            <a:r>
              <a:rPr lang="en-GB" b="1" dirty="0"/>
              <a:t>n the right hand side of another account.</a:t>
            </a:r>
            <a:r>
              <a:rPr lang="en-GB" dirty="0"/>
              <a:t> For every transaction these two aspects must first be identified and then each of them recorded in two separate accounts. </a:t>
            </a:r>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210374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3070045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Firm gains an asset in the form of the furniture ( recorded on the left of the office furniture account) and pays cash  (recorded on the right of the cash account)</a:t>
            </a:r>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3238428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93A17-A53E-6F38-615E-BA8D5B6271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BF3C86-26C4-AA73-0F17-9382F389B9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ED013B-AFAB-9E88-9170-59D372998F16}"/>
              </a:ext>
            </a:extLst>
          </p:cNvPr>
          <p:cNvSpPr>
            <a:spLocks noGrp="1"/>
          </p:cNvSpPr>
          <p:nvPr>
            <p:ph type="body" idx="1"/>
          </p:nvPr>
        </p:nvSpPr>
        <p:spPr/>
        <p:txBody>
          <a:bodyPr/>
          <a:lstStyle/>
          <a:p>
            <a:r>
              <a:rPr lang="en-GB" dirty="0"/>
              <a:t>Rent received is a form of income for the firm. The firm earns INCOME ( recorded on the right of the rent account; there is a gain of cash ( recorded on the left of the cash account). And we have to show a corresponding entry </a:t>
            </a:r>
          </a:p>
        </p:txBody>
      </p:sp>
      <p:sp>
        <p:nvSpPr>
          <p:cNvPr id="4" name="Slide Number Placeholder 3">
            <a:extLst>
              <a:ext uri="{FF2B5EF4-FFF2-40B4-BE49-F238E27FC236}">
                <a16:creationId xmlns:a16="http://schemas.microsoft.com/office/drawing/2014/main" id="{C8BE3DDC-82A6-7365-A550-B2CE7FDC7A23}"/>
              </a:ext>
            </a:extLst>
          </p:cNvPr>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2749400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Electricity is an expense of the firm. The firm incurs an expense ( recorded on the left of the electricity account; there is a payment of cash ( recorded on the right hand side of the account)</a:t>
            </a:r>
          </a:p>
          <a:p>
            <a:endParaRPr lang="en-GB" dirty="0"/>
          </a:p>
          <a:p>
            <a:r>
              <a:rPr lang="en-GB" dirty="0"/>
              <a:t>Using the double entry system, transactions are simply </a:t>
            </a:r>
            <a:r>
              <a:rPr lang="en-GB" dirty="0" err="1"/>
              <a:t>recorede</a:t>
            </a:r>
            <a:r>
              <a:rPr lang="en-GB" dirty="0"/>
              <a:t> as they occur. The system is a mechanical method of recording transactions as they happen and involved no value judgements about the sate of the business – for </a:t>
            </a:r>
            <a:r>
              <a:rPr lang="en-GB" dirty="0" err="1"/>
              <a:t>esample</a:t>
            </a:r>
            <a:r>
              <a:rPr lang="en-GB" dirty="0"/>
              <a:t>, whether it is making a profit.</a:t>
            </a:r>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1710669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223B2-FF86-9305-6E8E-CC902B1F18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F725F4-EB84-4828-4274-E91F06BBDE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AD881D-8062-7F5B-2438-AF79DE9B3904}"/>
              </a:ext>
            </a:extLst>
          </p:cNvPr>
          <p:cNvSpPr>
            <a:spLocks noGrp="1"/>
          </p:cNvSpPr>
          <p:nvPr>
            <p:ph type="body" idx="1"/>
          </p:nvPr>
        </p:nvSpPr>
        <p:spPr>
          <a:xfrm>
            <a:off x="400050" y="4400550"/>
            <a:ext cx="5976938" cy="3600450"/>
          </a:xfrm>
        </p:spPr>
        <p:txBody>
          <a:bodyPr/>
          <a:lstStyle/>
          <a:p>
            <a:r>
              <a:rPr lang="en-GB" b="1" dirty="0"/>
              <a:t>Answer to Task 1</a:t>
            </a:r>
          </a:p>
          <a:p>
            <a:pPr marL="228600" indent="-228600">
              <a:buAutoNum type="arabicParenBoth"/>
            </a:pPr>
            <a:r>
              <a:rPr lang="en-GB" dirty="0"/>
              <a:t>Business gains cash (</a:t>
            </a:r>
            <a:r>
              <a:rPr lang="en-GB" dirty="0" err="1"/>
              <a:t>lhs</a:t>
            </a:r>
            <a:r>
              <a:rPr lang="en-GB" dirty="0"/>
              <a:t>)		(1) Business incurs liability to 	proprietor (</a:t>
            </a:r>
            <a:r>
              <a:rPr lang="en-GB" dirty="0" err="1"/>
              <a:t>rhs</a:t>
            </a:r>
            <a:r>
              <a:rPr lang="en-GB" dirty="0"/>
              <a:t>)</a:t>
            </a:r>
          </a:p>
          <a:p>
            <a:pPr marL="228600" indent="-228600">
              <a:buAutoNum type="arabicParenBoth"/>
            </a:pPr>
            <a:r>
              <a:rPr lang="en-GB" dirty="0"/>
              <a:t>Business gains asset (premises) </a:t>
            </a:r>
            <a:r>
              <a:rPr lang="en-GB" dirty="0" err="1"/>
              <a:t>lhs</a:t>
            </a:r>
            <a:r>
              <a:rPr lang="en-GB" dirty="0"/>
              <a:t>		(2) Business pays cash </a:t>
            </a:r>
            <a:r>
              <a:rPr lang="en-GB" dirty="0" err="1"/>
              <a:t>rhs</a:t>
            </a:r>
            <a:endParaRPr lang="en-GB" dirty="0"/>
          </a:p>
          <a:p>
            <a:pPr marL="228600" indent="-228600">
              <a:buAutoNum type="arabicParenBoth"/>
            </a:pPr>
            <a:r>
              <a:rPr lang="en-GB" dirty="0"/>
              <a:t>Business incurs expense ( cost of stock) </a:t>
            </a:r>
            <a:r>
              <a:rPr lang="en-GB" dirty="0" err="1"/>
              <a:t>lhs</a:t>
            </a:r>
            <a:r>
              <a:rPr lang="en-GB" dirty="0"/>
              <a:t>	(3) Business incurs liability to 				Sheila </a:t>
            </a:r>
            <a:r>
              <a:rPr lang="en-GB" dirty="0" err="1"/>
              <a:t>rhs</a:t>
            </a:r>
            <a:endParaRPr lang="en-GB" dirty="0"/>
          </a:p>
          <a:p>
            <a:pPr marL="228600" indent="-228600">
              <a:buAutoNum type="arabicParenBoth"/>
            </a:pPr>
            <a:r>
              <a:rPr lang="en-GB" dirty="0"/>
              <a:t>Business gains cash </a:t>
            </a:r>
            <a:r>
              <a:rPr lang="en-GB" dirty="0" err="1"/>
              <a:t>lhs</a:t>
            </a:r>
            <a:r>
              <a:rPr lang="en-GB" dirty="0"/>
              <a:t>			(4) Business earns income </a:t>
            </a:r>
            <a:r>
              <a:rPr lang="en-GB" dirty="0" err="1"/>
              <a:t>rhs</a:t>
            </a:r>
            <a:endParaRPr lang="en-GB" dirty="0"/>
          </a:p>
          <a:p>
            <a:pPr marL="228600" indent="-228600">
              <a:buAutoNum type="arabicParenBoth"/>
            </a:pPr>
            <a:r>
              <a:rPr lang="en-GB" dirty="0"/>
              <a:t>Business extinguishes liability to Sheila </a:t>
            </a:r>
            <a:r>
              <a:rPr lang="en-GB" dirty="0" err="1"/>
              <a:t>lhs</a:t>
            </a:r>
            <a:r>
              <a:rPr lang="en-GB" dirty="0"/>
              <a:t>	(5) Business pays cash </a:t>
            </a:r>
            <a:r>
              <a:rPr lang="en-GB" dirty="0" err="1"/>
              <a:t>rhs</a:t>
            </a:r>
            <a:endParaRPr lang="en-GB" dirty="0"/>
          </a:p>
        </p:txBody>
      </p:sp>
      <p:sp>
        <p:nvSpPr>
          <p:cNvPr id="4" name="Slide Number Placeholder 3">
            <a:extLst>
              <a:ext uri="{FF2B5EF4-FFF2-40B4-BE49-F238E27FC236}">
                <a16:creationId xmlns:a16="http://schemas.microsoft.com/office/drawing/2014/main" id="{B853968A-32A9-5682-C679-6C06AAD0DB52}"/>
              </a:ext>
            </a:extLst>
          </p:cNvPr>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3809551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00050" y="4400550"/>
            <a:ext cx="5976938" cy="3600450"/>
          </a:xfrm>
        </p:spPr>
        <p:txBody>
          <a:bodyPr/>
          <a:lstStyle/>
          <a:p>
            <a:r>
              <a:rPr lang="en-GB" b="1" dirty="0"/>
              <a:t>Answer to Task 1</a:t>
            </a:r>
          </a:p>
          <a:p>
            <a:pPr marL="228600" indent="-228600">
              <a:buAutoNum type="arabicParenBoth"/>
            </a:pPr>
            <a:r>
              <a:rPr lang="en-GB" dirty="0"/>
              <a:t>Business gains cash (</a:t>
            </a:r>
            <a:r>
              <a:rPr lang="en-GB" dirty="0" err="1"/>
              <a:t>lhs</a:t>
            </a:r>
            <a:r>
              <a:rPr lang="en-GB" dirty="0"/>
              <a:t>)	(1) Business incurs liability to proprietor (</a:t>
            </a:r>
            <a:r>
              <a:rPr lang="en-GB" dirty="0" err="1"/>
              <a:t>rhs</a:t>
            </a:r>
            <a:r>
              <a:rPr lang="en-GB" dirty="0"/>
              <a:t>)</a:t>
            </a:r>
          </a:p>
          <a:p>
            <a:pPr marL="228600" indent="-228600">
              <a:buAutoNum type="arabicParenBoth"/>
            </a:pPr>
            <a:r>
              <a:rPr lang="en-GB" dirty="0"/>
              <a:t>Business gains asset (premises) </a:t>
            </a:r>
            <a:r>
              <a:rPr lang="en-GB" dirty="0" err="1"/>
              <a:t>lhs</a:t>
            </a:r>
            <a:r>
              <a:rPr lang="en-GB" dirty="0"/>
              <a:t>    (2) Business pays cash </a:t>
            </a:r>
            <a:r>
              <a:rPr lang="en-GB" dirty="0" err="1"/>
              <a:t>rhs</a:t>
            </a:r>
            <a:endParaRPr lang="en-GB" dirty="0"/>
          </a:p>
          <a:p>
            <a:pPr marL="228600" indent="-228600">
              <a:buAutoNum type="arabicParenBoth"/>
            </a:pPr>
            <a:r>
              <a:rPr lang="en-GB" dirty="0"/>
              <a:t>Business incurs expense ( cost of stock) </a:t>
            </a:r>
            <a:r>
              <a:rPr lang="en-GB" dirty="0" err="1"/>
              <a:t>lhs</a:t>
            </a:r>
            <a:r>
              <a:rPr lang="en-GB" dirty="0"/>
              <a:t>(3) Business incurs liability to Sheila </a:t>
            </a:r>
            <a:r>
              <a:rPr lang="en-GB" dirty="0" err="1"/>
              <a:t>rhs</a:t>
            </a:r>
            <a:endParaRPr lang="en-GB" dirty="0"/>
          </a:p>
          <a:p>
            <a:pPr marL="228600" indent="-228600">
              <a:buAutoNum type="arabicParenBoth"/>
            </a:pPr>
            <a:r>
              <a:rPr lang="en-GB" dirty="0"/>
              <a:t>Business gains cash </a:t>
            </a:r>
            <a:r>
              <a:rPr lang="en-GB" dirty="0" err="1"/>
              <a:t>lhs</a:t>
            </a:r>
            <a:r>
              <a:rPr lang="en-GB" dirty="0"/>
              <a:t>			(4) Business earns income </a:t>
            </a:r>
            <a:r>
              <a:rPr lang="en-GB" dirty="0" err="1"/>
              <a:t>rhs</a:t>
            </a:r>
            <a:endParaRPr lang="en-GB" dirty="0"/>
          </a:p>
          <a:p>
            <a:pPr marL="228600" indent="-228600">
              <a:buAutoNum type="arabicParenBoth"/>
            </a:pPr>
            <a:r>
              <a:rPr lang="en-GB" dirty="0"/>
              <a:t>Business extinguishes liability to Sheila </a:t>
            </a:r>
            <a:r>
              <a:rPr lang="en-GB" dirty="0" err="1"/>
              <a:t>lhs</a:t>
            </a:r>
            <a:r>
              <a:rPr lang="en-GB" dirty="0"/>
              <a:t>	(5) Business pays cash </a:t>
            </a:r>
            <a:r>
              <a:rPr lang="en-GB" dirty="0" err="1"/>
              <a:t>rhs</a:t>
            </a: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3839811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business now owes money to the proprietor- even though the proprietor owns the business.</a:t>
            </a:r>
            <a:endParaRPr lang="en-US" sz="1200" dirty="0"/>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26324201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35570819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Accounts may be presented in a variety of different forms. The most common is the tabular form which you can see here.  </a:t>
            </a:r>
          </a:p>
          <a:p>
            <a:endParaRPr lang="en-GB" dirty="0"/>
          </a:p>
          <a:p>
            <a:r>
              <a:rPr lang="en-GB" dirty="0"/>
              <a:t>Hand out blank forms for practice.  </a:t>
            </a:r>
          </a:p>
          <a:p>
            <a:r>
              <a:rPr lang="en-GB" dirty="0"/>
              <a:t>Note that we would have a number of ‘named’ accounts – to reflect what type of transaction that ledger is for </a:t>
            </a:r>
            <a:r>
              <a:rPr lang="en-GB" dirty="0" err="1"/>
              <a:t>e.g</a:t>
            </a:r>
            <a:r>
              <a:rPr lang="en-GB" dirty="0"/>
              <a:t> is it Wages or is </a:t>
            </a:r>
            <a:r>
              <a:rPr lang="en-GB" dirty="0" err="1"/>
              <a:t>ti</a:t>
            </a:r>
            <a:r>
              <a:rPr lang="en-GB" dirty="0"/>
              <a:t> Equipment or is it to reflect Cash or as we will see in due course whether it is an Office or Client account.   Let’s look at an example of the next slide.</a:t>
            </a:r>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41294314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58888" y="552450"/>
            <a:ext cx="4033837" cy="2268538"/>
          </a:xfrm>
        </p:spPr>
      </p:sp>
      <p:sp>
        <p:nvSpPr>
          <p:cNvPr id="3" name="Notes Placeholder 2"/>
          <p:cNvSpPr>
            <a:spLocks noGrp="1"/>
          </p:cNvSpPr>
          <p:nvPr>
            <p:ph type="body" idx="1"/>
          </p:nvPr>
        </p:nvSpPr>
        <p:spPr>
          <a:xfrm>
            <a:off x="685800" y="3066757"/>
            <a:ext cx="5486400" cy="5796256"/>
          </a:xfrm>
        </p:spPr>
        <p:txBody>
          <a:bodyPr/>
          <a:lstStyle/>
          <a:p>
            <a:r>
              <a:rPr lang="en-GB" dirty="0"/>
              <a:t>Look at the document Ledgers and What goes where.</a:t>
            </a:r>
          </a:p>
          <a:p>
            <a:endParaRPr lang="en-GB" dirty="0"/>
          </a:p>
          <a:p>
            <a:r>
              <a:rPr lang="en-GB" dirty="0"/>
              <a:t>Then ask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THE FOUR QUESTIONS:</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indent="-342900">
              <a:lnSpc>
                <a:spcPct val="115000"/>
              </a:lnSpc>
              <a:spcAft>
                <a:spcPts val="800"/>
              </a:spcAft>
              <a:buAutoNum type="arabicParenR"/>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Whose money is involved? – is it Office/business/firm money .. OR…. Is it Client money? Here it is office money</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2) Is it a receipt of money ( from someone) OR a payment of money ( to someone)?.....It is payment of money to someone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3) Whose ledger is credited or debited? ( Client’s  …. Or….. Office’s)….</a:t>
            </a:r>
            <a:r>
              <a:rPr lang="en-GB" b="1" kern="100" dirty="0">
                <a:latin typeface="Aptos" panose="020B0004020202020204" pitchFamily="34" charset="0"/>
                <a:ea typeface="DengXian" panose="02010600030101010101" pitchFamily="2" charset="-122"/>
                <a:cs typeface="Times New Roman" panose="02020603050405020304" pitchFamily="18" charset="0"/>
              </a:rPr>
              <a:t>It will be the office’s account</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4) Which accounts are credited or debited? ( Identify whether the transaction involved ADDITIONS or REDUCTIONS to any of the following – see the Types of ledger table) …….</a:t>
            </a:r>
            <a:r>
              <a:rPr lang="en-GB" b="1" kern="100" dirty="0">
                <a:latin typeface="Aptos" panose="020B0004020202020204" pitchFamily="34" charset="0"/>
                <a:ea typeface="DengXian" panose="02010600030101010101" pitchFamily="2" charset="-122"/>
                <a:cs typeface="Times New Roman" panose="02020603050405020304" pitchFamily="18" charset="0"/>
              </a:rPr>
              <a:t>There is  cash leaving the business and paying and Expense – electricity</a:t>
            </a:r>
          </a:p>
          <a:p>
            <a:pPr>
              <a:lnSpc>
                <a:spcPct val="115000"/>
              </a:lnSpc>
              <a:spcAft>
                <a:spcPts val="800"/>
              </a:spcAft>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So we need a cash account and an  electricity account. Now what goes where. Apply our rules:  Are we </a:t>
            </a:r>
            <a:r>
              <a:rPr lang="en-GB" b="1" kern="100" dirty="0">
                <a:latin typeface="Aptos" panose="020B0004020202020204" pitchFamily="34" charset="0"/>
                <a:ea typeface="DengXian" panose="02010600030101010101" pitchFamily="2" charset="-122"/>
                <a:cs typeface="Times New Roman" panose="02020603050405020304" pitchFamily="18" charset="0"/>
              </a:rPr>
              <a:t>doing something with an asset? YES – we are doing something with cash. ( we are not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acquiring  or selling  a premises or land or a vehicle BUT CASH is an asset and we are doing something with it.  Are we incurring a liability when we pay a bill? No.  Are we getting Income in ? No.  Is it an expense? YES</a:t>
            </a:r>
          </a:p>
          <a:p>
            <a:pPr>
              <a:lnSpc>
                <a:spcPct val="115000"/>
              </a:lnSpc>
              <a:spcAft>
                <a:spcPts val="800"/>
              </a:spcAft>
            </a:pPr>
            <a:r>
              <a:rPr lang="en-GB" b="1" kern="100" dirty="0">
                <a:latin typeface="Aptos" panose="020B0004020202020204" pitchFamily="34" charset="0"/>
                <a:ea typeface="DengXian" panose="02010600030101010101" pitchFamily="2" charset="-122"/>
                <a:cs typeface="Times New Roman" panose="02020603050405020304" pitchFamily="18" charset="0"/>
              </a:rPr>
              <a:t>So we create two tabular accounts:  We could call one ASSET but it is a particular form of ASSET so let’s call it CASH. That is one aspect.  What is the other aspect?  We are doing something with an EXPENSE – so we could call our tabular account ‘EXPENSE’ but it is quite specific here so we’ll name it ELECTRICITY -   Get students to complete a blank form either now ( along with me) or create a similar but different transaction.</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8215538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94977-2BF4-923C-E07E-E6C6092FD7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BF825B-8BC9-8123-FF02-D2606B0DF3B1}"/>
              </a:ext>
            </a:extLst>
          </p:cNvPr>
          <p:cNvSpPr>
            <a:spLocks noGrp="1" noRot="1" noChangeAspect="1"/>
          </p:cNvSpPr>
          <p:nvPr>
            <p:ph type="sldImg"/>
          </p:nvPr>
        </p:nvSpPr>
        <p:spPr>
          <a:xfrm>
            <a:off x="1258888" y="552450"/>
            <a:ext cx="4033837" cy="2268538"/>
          </a:xfrm>
        </p:spPr>
      </p:sp>
      <p:sp>
        <p:nvSpPr>
          <p:cNvPr id="3" name="Notes Placeholder 2">
            <a:extLst>
              <a:ext uri="{FF2B5EF4-FFF2-40B4-BE49-F238E27FC236}">
                <a16:creationId xmlns:a16="http://schemas.microsoft.com/office/drawing/2014/main" id="{3A9DA63D-F877-7F24-2313-7FB77B6D63A1}"/>
              </a:ext>
            </a:extLst>
          </p:cNvPr>
          <p:cNvSpPr>
            <a:spLocks noGrp="1"/>
          </p:cNvSpPr>
          <p:nvPr>
            <p:ph type="body" idx="1"/>
          </p:nvPr>
        </p:nvSpPr>
        <p:spPr>
          <a:xfrm>
            <a:off x="685800" y="3066757"/>
            <a:ext cx="5486400" cy="4934243"/>
          </a:xfrm>
        </p:spPr>
        <p:txBody>
          <a:bodyPr/>
          <a:lstStyle/>
          <a:p>
            <a:r>
              <a:rPr lang="en-GB" dirty="0"/>
              <a:t>Let’s work out what has gone where and whey.</a:t>
            </a:r>
          </a:p>
          <a:p>
            <a:r>
              <a:rPr lang="en-GB" kern="100" dirty="0">
                <a:effectLst/>
                <a:latin typeface="Aptos" panose="020B0004020202020204" pitchFamily="34" charset="0"/>
                <a:ea typeface="DengXian" panose="02010600030101010101" pitchFamily="2" charset="-122"/>
                <a:cs typeface="Times New Roman" panose="02020603050405020304" pitchFamily="18" charset="0"/>
              </a:rPr>
              <a:t>First consider</a:t>
            </a:r>
            <a:r>
              <a:rPr lang="en-GB" kern="100" dirty="0">
                <a:latin typeface="Aptos" panose="020B0004020202020204" pitchFamily="34" charset="0"/>
                <a:ea typeface="DengXian" panose="02010600030101010101" pitchFamily="2" charset="-122"/>
                <a:cs typeface="Times New Roman" panose="02020603050405020304" pitchFamily="18" charset="0"/>
              </a:rPr>
              <a:t> the Electricity ( that’s an Expense)  In paying Bill 1 that ‘expense’ has increased or decreased ?  It has decreased – so look at your table. Where does the decrease go – right </a:t>
            </a:r>
            <a:r>
              <a:rPr lang="en-GB" kern="100" dirty="0" err="1">
                <a:latin typeface="Aptos" panose="020B0004020202020204" pitchFamily="34" charset="0"/>
                <a:ea typeface="DengXian" panose="02010600030101010101" pitchFamily="2" charset="-122"/>
                <a:cs typeface="Times New Roman" panose="02020603050405020304" pitchFamily="18" charset="0"/>
              </a:rPr>
              <a:t>hnad</a:t>
            </a:r>
            <a:r>
              <a:rPr lang="en-GB" kern="100" dirty="0">
                <a:latin typeface="Aptos" panose="020B0004020202020204" pitchFamily="34" charset="0"/>
                <a:ea typeface="DengXian" panose="02010600030101010101" pitchFamily="2" charset="-122"/>
                <a:cs typeface="Times New Roman" panose="02020603050405020304" pitchFamily="18" charset="0"/>
              </a:rPr>
              <a:t> side and is a CR</a:t>
            </a:r>
          </a:p>
          <a:p>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kern="100" dirty="0">
                <a:latin typeface="Aptos" panose="020B0004020202020204" pitchFamily="34" charset="0"/>
                <a:ea typeface="DengXian" panose="02010600030101010101" pitchFamily="2" charset="-122"/>
                <a:cs typeface="Times New Roman" panose="02020603050405020304" pitchFamily="18" charset="0"/>
              </a:rPr>
              <a:t>First consider what is happening in the Cash account.  Is there an INCREASE  or a DECREASE.  In paying Bill 1 there is a DECREASE of £1000. Look at your aide memoire table.  So a decrease in our cash asset will be reflected as a CR on the </a:t>
            </a:r>
            <a:r>
              <a:rPr lang="en-GB" kern="100" dirty="0" err="1">
                <a:latin typeface="Aptos" panose="020B0004020202020204" pitchFamily="34" charset="0"/>
                <a:ea typeface="DengXian" panose="02010600030101010101" pitchFamily="2" charset="-122"/>
                <a:cs typeface="Times New Roman" panose="02020603050405020304" pitchFamily="18" charset="0"/>
              </a:rPr>
              <a:t>rhs</a:t>
            </a:r>
            <a:r>
              <a:rPr lang="en-GB" kern="100" dirty="0">
                <a:latin typeface="Aptos" panose="020B0004020202020204" pitchFamily="34" charset="0"/>
                <a:ea typeface="DengXian" panose="02010600030101010101" pitchFamily="2" charset="-122"/>
                <a:cs typeface="Times New Roman" panose="02020603050405020304" pitchFamily="18" charset="0"/>
              </a:rPr>
              <a:t>.</a:t>
            </a:r>
          </a:p>
          <a:p>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kern="100" dirty="0">
                <a:latin typeface="Aptos" panose="020B0004020202020204" pitchFamily="34" charset="0"/>
                <a:ea typeface="DengXian" panose="02010600030101010101" pitchFamily="2" charset="-122"/>
                <a:cs typeface="Times New Roman" panose="02020603050405020304" pitchFamily="18" charset="0"/>
              </a:rPr>
              <a:t>Then if we consider the Electricity account – our Expense  then there is an increase in that account because your Expenses have increased by £1000 on receiving that bill.. You have increased your Expenses ( electricity)  so it will be a corresponding DR entry for £1000. </a:t>
            </a:r>
          </a:p>
          <a:p>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kern="100" dirty="0">
                <a:latin typeface="Aptos" panose="020B0004020202020204" pitchFamily="34" charset="0"/>
                <a:ea typeface="DengXian" panose="02010600030101010101" pitchFamily="2" charset="-122"/>
                <a:cs typeface="Times New Roman" panose="02020603050405020304" pitchFamily="18" charset="0"/>
              </a:rPr>
              <a:t>Now you try….</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92D70E9-2FB1-EB30-9013-F84E8B2E03FD}"/>
              </a:ext>
            </a:extLst>
          </p:cNvPr>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2579920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Entries must be recorded in the accounts of the business </a:t>
            </a:r>
            <a:r>
              <a:rPr lang="en-GB" dirty="0" err="1"/>
              <a:t>ashey</a:t>
            </a:r>
            <a:r>
              <a:rPr lang="en-GB" dirty="0"/>
              <a:t>  happens. This example shows how the entries are made to record a series of simple transactions which may typically occur in the early stages of the life of a business.</a:t>
            </a:r>
          </a:p>
          <a:p>
            <a:endParaRPr lang="en-GB" dirty="0"/>
          </a:p>
          <a:p>
            <a:r>
              <a:rPr lang="en-GB" dirty="0"/>
              <a:t>Use the </a:t>
            </a:r>
            <a:r>
              <a:rPr lang="en-GB" b="1" dirty="0"/>
              <a:t>Blank tabular sheets for completion </a:t>
            </a:r>
            <a:r>
              <a:rPr lang="en-GB" dirty="0"/>
              <a:t>to record the relevant entries</a:t>
            </a:r>
          </a:p>
          <a:p>
            <a:endParaRPr lang="en-GB" dirty="0"/>
          </a:p>
          <a:p>
            <a:r>
              <a:rPr lang="en-GB" dirty="0"/>
              <a:t>Then show the class the completed Jane Tabular sheets for answers – go through and explain why this is the correct answer by having the Ledger what goes where sheet to hand</a:t>
            </a:r>
          </a:p>
          <a:p>
            <a:endParaRPr lang="en-GB" dirty="0"/>
          </a:p>
          <a:p>
            <a:r>
              <a:rPr lang="en-GB" dirty="0"/>
              <a:t>I need to provide a narrative explanation alongside.</a:t>
            </a:r>
          </a:p>
          <a:p>
            <a:endParaRPr lang="en-GB" dirty="0"/>
          </a:p>
          <a:p>
            <a:r>
              <a:rPr lang="en-GB" dirty="0"/>
              <a:t>Is something similar in the exam?    YES Ahmed Question 2 </a:t>
            </a:r>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13547330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need to provide  each group with A4 sheets so that they can create a tabular form for Cash, Capital, Computer, Rent</a:t>
            </a:r>
          </a:p>
          <a:p>
            <a:endParaRPr lang="en-GB" dirty="0"/>
          </a:p>
          <a:p>
            <a:r>
              <a:rPr lang="en-GB" dirty="0"/>
              <a:t>Print and distribute 10 copies of Blank Tabular sheets for completion</a:t>
            </a:r>
          </a:p>
          <a:p>
            <a:endParaRPr lang="en-GB" dirty="0"/>
          </a:p>
          <a:p>
            <a:r>
              <a:rPr lang="en-GB" dirty="0">
                <a:highlight>
                  <a:srgbClr val="FFFF00"/>
                </a:highlight>
              </a:rPr>
              <a:t>Create the answer template following p14 of LPC Book </a:t>
            </a:r>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40093986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t>Now that the basics are understood, we need to be able to reflect how a solicitor’s firm will record its day to day business which is providing the service of advice to a client and then recording how a client pays for that advice</a:t>
            </a:r>
            <a:r>
              <a:rPr lang="en-GB" dirty="0"/>
              <a:t>.</a:t>
            </a:r>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41360531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The nature of a solicitor’s work is that the firm does not sell goods but sells services. </a:t>
            </a:r>
          </a:p>
          <a:p>
            <a:r>
              <a:rPr lang="en-GB" sz="1400" dirty="0"/>
              <a:t>When a bill is issued, a solicitor wants to record the two aspects of the transaction. The first aspect is the sale of the solicitor’s services and the second aspect is the gain of the debt now owed by the client to the firm.</a:t>
            </a:r>
          </a:p>
          <a:p>
            <a:r>
              <a:rPr lang="en-GB" sz="1400" dirty="0"/>
              <a:t>Charges for professional services are recorded as a CR entry on an income account, often called ‘profit costs’ .  The client’s debt is recorded as a DR entry on an account in the name of the client. When the client eventually pays, the solicitor will record a receipt of cash and the loss of the debt owed by the client to the business. It is important to notice that no entry is made on the profit costs account when the client pays the cash due. The profit costs account merely records the bill issued. It does not show whether or not clients have paid their bills.</a:t>
            </a:r>
          </a:p>
        </p:txBody>
      </p:sp>
      <p:sp>
        <p:nvSpPr>
          <p:cNvPr id="4" name="Slide Number Placeholder 3"/>
          <p:cNvSpPr>
            <a:spLocks noGrp="1"/>
          </p:cNvSpPr>
          <p:nvPr>
            <p:ph type="sldNum" sz="quarter" idx="5"/>
          </p:nvPr>
        </p:nvSpPr>
        <p:spPr/>
        <p:txBody>
          <a:bodyPr/>
          <a:lstStyle/>
          <a:p>
            <a:fld id="{52559652-8C12-4FE2-AB1D-324B33413F2C}" type="slidenum">
              <a:rPr lang="en-GB" smtClean="0"/>
              <a:t>22</a:t>
            </a:fld>
            <a:endParaRPr lang="en-GB"/>
          </a:p>
        </p:txBody>
      </p:sp>
    </p:spTree>
    <p:extLst>
      <p:ext uri="{BB962C8B-B14F-4D97-AF65-F5344CB8AC3E}">
        <p14:creationId xmlns:p14="http://schemas.microsoft.com/office/powerpoint/2010/main" val="16185447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When we now refer to ‘cash’ , don’t just think in terms of notes and coins.  There may be some of that – which firms might refer to as petty cash.  However, ‘cash’ will include all payments of money.</a:t>
            </a:r>
          </a:p>
          <a:p>
            <a:endParaRPr lang="en-GB" dirty="0"/>
          </a:p>
          <a:p>
            <a:r>
              <a:rPr lang="en-GB" sz="1600" dirty="0"/>
              <a:t>Also the terminology of ledger – read out the explanation</a:t>
            </a:r>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34161419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24</a:t>
            </a:fld>
            <a:endParaRPr lang="en-GB"/>
          </a:p>
        </p:txBody>
      </p:sp>
    </p:spTree>
    <p:extLst>
      <p:ext uri="{BB962C8B-B14F-4D97-AF65-F5344CB8AC3E}">
        <p14:creationId xmlns:p14="http://schemas.microsoft.com/office/powerpoint/2010/main" val="42415530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744906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this.</a:t>
            </a:r>
          </a:p>
          <a:p>
            <a:endParaRPr lang="en-GB" dirty="0"/>
          </a:p>
          <a:p>
            <a:r>
              <a:rPr lang="en-GB" dirty="0"/>
              <a:t>Whatever is in the DR column ( the total) must match the total of the CR column.  Then the books are ‘balanced’ – balancing the books.</a:t>
            </a:r>
          </a:p>
          <a:p>
            <a:endParaRPr lang="en-GB" dirty="0"/>
          </a:p>
          <a:p>
            <a:r>
              <a:rPr lang="en-GB" dirty="0"/>
              <a:t>If they do not match then we know there is some kind or error somewhere</a:t>
            </a:r>
          </a:p>
        </p:txBody>
      </p:sp>
      <p:sp>
        <p:nvSpPr>
          <p:cNvPr id="4" name="Slide Number Placeholder 3"/>
          <p:cNvSpPr>
            <a:spLocks noGrp="1"/>
          </p:cNvSpPr>
          <p:nvPr>
            <p:ph type="sldNum" sz="quarter" idx="5"/>
          </p:nvPr>
        </p:nvSpPr>
        <p:spPr/>
        <p:txBody>
          <a:bodyPr/>
          <a:lstStyle/>
          <a:p>
            <a:fld id="{52559652-8C12-4FE2-AB1D-324B33413F2C}" type="slidenum">
              <a:rPr lang="en-GB" smtClean="0"/>
              <a:t>26</a:t>
            </a:fld>
            <a:endParaRPr lang="en-GB"/>
          </a:p>
        </p:txBody>
      </p:sp>
    </p:spTree>
    <p:extLst>
      <p:ext uri="{BB962C8B-B14F-4D97-AF65-F5344CB8AC3E}">
        <p14:creationId xmlns:p14="http://schemas.microsoft.com/office/powerpoint/2010/main" val="4537626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3 Solution</a:t>
            </a:r>
          </a:p>
          <a:p>
            <a:endParaRPr lang="en-GB" dirty="0"/>
          </a:p>
          <a:p>
            <a:r>
              <a:rPr lang="en-GB" dirty="0"/>
              <a:t>Print the Blank Trial Balance x 10</a:t>
            </a:r>
          </a:p>
          <a:p>
            <a:r>
              <a:rPr lang="en-GB" dirty="0"/>
              <a:t>Print the Solution x 10</a:t>
            </a:r>
          </a:p>
          <a:p>
            <a:endParaRPr lang="en-GB" dirty="0"/>
          </a:p>
          <a:p>
            <a:r>
              <a:rPr lang="en-GB" dirty="0"/>
              <a:t>Show the solution also as a separate on screen document.</a:t>
            </a:r>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21354079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question 4 on the Exam</a:t>
            </a:r>
          </a:p>
        </p:txBody>
      </p:sp>
      <p:sp>
        <p:nvSpPr>
          <p:cNvPr id="4" name="Slide Number Placeholder 3"/>
          <p:cNvSpPr>
            <a:spLocks noGrp="1"/>
          </p:cNvSpPr>
          <p:nvPr>
            <p:ph type="sldNum" sz="quarter" idx="5"/>
          </p:nvPr>
        </p:nvSpPr>
        <p:spPr/>
        <p:txBody>
          <a:bodyPr/>
          <a:lstStyle/>
          <a:p>
            <a:fld id="{52559652-8C12-4FE2-AB1D-324B33413F2C}" type="slidenum">
              <a:rPr lang="en-GB" smtClean="0"/>
              <a:t>28</a:t>
            </a:fld>
            <a:endParaRPr lang="en-GB"/>
          </a:p>
        </p:txBody>
      </p:sp>
    </p:spTree>
    <p:extLst>
      <p:ext uri="{BB962C8B-B14F-4D97-AF65-F5344CB8AC3E}">
        <p14:creationId xmlns:p14="http://schemas.microsoft.com/office/powerpoint/2010/main" val="15281832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38587025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above.  Note that this simple financial statement relates to a purchase of property only. In many cases a solicitor will be acting for a client on a sale and purchase and this forms the basis of your next Task</a:t>
            </a:r>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35660977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85788" y="500063"/>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31</a:t>
            </a:fld>
            <a:endParaRPr lang="en-GB"/>
          </a:p>
        </p:txBody>
      </p:sp>
    </p:spTree>
    <p:extLst>
      <p:ext uri="{BB962C8B-B14F-4D97-AF65-F5344CB8AC3E}">
        <p14:creationId xmlns:p14="http://schemas.microsoft.com/office/powerpoint/2010/main" val="21310072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1735653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t>
            </a:r>
          </a:p>
        </p:txBody>
      </p:sp>
      <p:sp>
        <p:nvSpPr>
          <p:cNvPr id="4" name="Slide Number Placeholder 3"/>
          <p:cNvSpPr>
            <a:spLocks noGrp="1"/>
          </p:cNvSpPr>
          <p:nvPr>
            <p:ph type="sldNum" sz="quarter" idx="5"/>
          </p:nvPr>
        </p:nvSpPr>
        <p:spPr/>
        <p:txBody>
          <a:bodyPr/>
          <a:lstStyle/>
          <a:p>
            <a:fld id="{52559652-8C12-4FE2-AB1D-324B33413F2C}" type="slidenum">
              <a:rPr lang="en-GB" smtClean="0"/>
              <a:t>33</a:t>
            </a:fld>
            <a:endParaRPr lang="en-GB"/>
          </a:p>
        </p:txBody>
      </p:sp>
    </p:spTree>
    <p:extLst>
      <p:ext uri="{BB962C8B-B14F-4D97-AF65-F5344CB8AC3E}">
        <p14:creationId xmlns:p14="http://schemas.microsoft.com/office/powerpoint/2010/main" val="32970065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850FD-463D-87DD-442B-89EE5FEEB5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490D9C-7831-1844-CFED-F695DB13C9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83141E-85F7-F70F-A8B7-B8BC73429AF1}"/>
              </a:ext>
            </a:extLst>
          </p:cNvPr>
          <p:cNvSpPr>
            <a:spLocks noGrp="1"/>
          </p:cNvSpPr>
          <p:nvPr>
            <p:ph type="body" idx="1"/>
          </p:nvPr>
        </p:nvSpPr>
        <p:spPr/>
        <p:txBody>
          <a:bodyPr/>
          <a:lstStyle/>
          <a:p>
            <a:r>
              <a:rPr lang="en-GB" dirty="0"/>
              <a:t>E</a:t>
            </a:r>
          </a:p>
        </p:txBody>
      </p:sp>
      <p:sp>
        <p:nvSpPr>
          <p:cNvPr id="4" name="Slide Number Placeholder 3">
            <a:extLst>
              <a:ext uri="{FF2B5EF4-FFF2-40B4-BE49-F238E27FC236}">
                <a16:creationId xmlns:a16="http://schemas.microsoft.com/office/drawing/2014/main" id="{0040F3FD-245C-C01E-3CC3-529695F3B1A5}"/>
              </a:ext>
            </a:extLst>
          </p:cNvPr>
          <p:cNvSpPr>
            <a:spLocks noGrp="1"/>
          </p:cNvSpPr>
          <p:nvPr>
            <p:ph type="sldNum" sz="quarter" idx="5"/>
          </p:nvPr>
        </p:nvSpPr>
        <p:spPr/>
        <p:txBody>
          <a:bodyPr/>
          <a:lstStyle/>
          <a:p>
            <a:fld id="{52559652-8C12-4FE2-AB1D-324B33413F2C}" type="slidenum">
              <a:rPr lang="en-GB" smtClean="0"/>
              <a:t>34</a:t>
            </a:fld>
            <a:endParaRPr lang="en-GB"/>
          </a:p>
        </p:txBody>
      </p:sp>
    </p:spTree>
    <p:extLst>
      <p:ext uri="{BB962C8B-B14F-4D97-AF65-F5344CB8AC3E}">
        <p14:creationId xmlns:p14="http://schemas.microsoft.com/office/powerpoint/2010/main" val="1158312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p>
        </p:txBody>
      </p:sp>
      <p:sp>
        <p:nvSpPr>
          <p:cNvPr id="4" name="Slide Number Placeholder 3"/>
          <p:cNvSpPr>
            <a:spLocks noGrp="1"/>
          </p:cNvSpPr>
          <p:nvPr>
            <p:ph type="sldNum" sz="quarter" idx="5"/>
          </p:nvPr>
        </p:nvSpPr>
        <p:spPr/>
        <p:txBody>
          <a:bodyPr/>
          <a:lstStyle/>
          <a:p>
            <a:fld id="{52559652-8C12-4FE2-AB1D-324B33413F2C}" type="slidenum">
              <a:rPr lang="en-GB" smtClean="0"/>
              <a:t>35</a:t>
            </a:fld>
            <a:endParaRPr lang="en-GB"/>
          </a:p>
        </p:txBody>
      </p:sp>
    </p:spTree>
    <p:extLst>
      <p:ext uri="{BB962C8B-B14F-4D97-AF65-F5344CB8AC3E}">
        <p14:creationId xmlns:p14="http://schemas.microsoft.com/office/powerpoint/2010/main" val="26267527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EC93A-96B5-C849-6AE7-ED5D790EFB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3E6A3B-AEC2-175C-4CE0-CEA93CDFD0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7CF1BF-E917-5934-4409-3C86CF91ADB5}"/>
              </a:ext>
            </a:extLst>
          </p:cNvPr>
          <p:cNvSpPr>
            <a:spLocks noGrp="1"/>
          </p:cNvSpPr>
          <p:nvPr>
            <p:ph type="body" idx="1"/>
          </p:nvPr>
        </p:nvSpPr>
        <p:spPr/>
        <p:txBody>
          <a:bodyPr/>
          <a:lstStyle/>
          <a:p>
            <a:r>
              <a:rPr lang="en-GB" dirty="0"/>
              <a:t>2 ledgers would be required: CASH and another called EQUIPMENT or COMPUTER ( to reflect the equipment).</a:t>
            </a:r>
          </a:p>
          <a:p>
            <a:r>
              <a:rPr lang="en-GB" dirty="0"/>
              <a:t>In terms of the CASH account,  cash is being PAID and so right hand column and so CREDIT = CR the Cash account.</a:t>
            </a:r>
          </a:p>
          <a:p>
            <a:r>
              <a:rPr lang="en-GB" dirty="0"/>
              <a:t>The corresponding entry in terms of EQUIPMENT is that and asset is acquired and so that is left hand column and is therefore a DEBIT = DR the EQUIPMENT account.</a:t>
            </a:r>
          </a:p>
          <a:p>
            <a:endParaRPr lang="en-GB" dirty="0"/>
          </a:p>
          <a:p>
            <a:r>
              <a:rPr lang="en-GB" dirty="0"/>
              <a:t>B is wrong because is indicates capital and computer is not capital</a:t>
            </a:r>
          </a:p>
          <a:p>
            <a:r>
              <a:rPr lang="en-GB" dirty="0"/>
              <a:t>C is wrong because we are not disposing of an asset and so in terms of the Equipment it has to be an asset increased or acquired, so has to be </a:t>
            </a:r>
            <a:r>
              <a:rPr lang="en-GB" dirty="0" err="1"/>
              <a:t>lh</a:t>
            </a:r>
            <a:r>
              <a:rPr lang="en-GB" dirty="0"/>
              <a:t> column and so a DR</a:t>
            </a:r>
          </a:p>
          <a:p>
            <a:r>
              <a:rPr lang="en-GB" dirty="0"/>
              <a:t>D is wrong because although the CR for cash is correct, the DR is indicating Expense. –</a:t>
            </a:r>
          </a:p>
          <a:p>
            <a:endParaRPr lang="en-GB" dirty="0"/>
          </a:p>
          <a:p>
            <a:r>
              <a:rPr lang="en-GB" dirty="0"/>
              <a:t>I accept this might be a little confusing because I’ve called it an Expense which might have been confusing. </a:t>
            </a:r>
          </a:p>
        </p:txBody>
      </p:sp>
      <p:sp>
        <p:nvSpPr>
          <p:cNvPr id="4" name="Slide Number Placeholder 3">
            <a:extLst>
              <a:ext uri="{FF2B5EF4-FFF2-40B4-BE49-F238E27FC236}">
                <a16:creationId xmlns:a16="http://schemas.microsoft.com/office/drawing/2014/main" id="{75531ABE-8AA7-3DE6-3187-52A9F91239B0}"/>
              </a:ext>
            </a:extLst>
          </p:cNvPr>
          <p:cNvSpPr>
            <a:spLocks noGrp="1"/>
          </p:cNvSpPr>
          <p:nvPr>
            <p:ph type="sldNum" sz="quarter" idx="5"/>
          </p:nvPr>
        </p:nvSpPr>
        <p:spPr/>
        <p:txBody>
          <a:bodyPr/>
          <a:lstStyle/>
          <a:p>
            <a:fld id="{52559652-8C12-4FE2-AB1D-324B33413F2C}" type="slidenum">
              <a:rPr lang="en-GB" smtClean="0"/>
              <a:t>36</a:t>
            </a:fld>
            <a:endParaRPr lang="en-GB"/>
          </a:p>
        </p:txBody>
      </p:sp>
    </p:spTree>
    <p:extLst>
      <p:ext uri="{BB962C8B-B14F-4D97-AF65-F5344CB8AC3E}">
        <p14:creationId xmlns:p14="http://schemas.microsoft.com/office/powerpoint/2010/main" val="8236923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37</a:t>
            </a:fld>
            <a:endParaRPr lang="en-GB"/>
          </a:p>
        </p:txBody>
      </p:sp>
    </p:spTree>
    <p:extLst>
      <p:ext uri="{BB962C8B-B14F-4D97-AF65-F5344CB8AC3E}">
        <p14:creationId xmlns:p14="http://schemas.microsoft.com/office/powerpoint/2010/main" val="32095619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38</a:t>
            </a:fld>
            <a:endParaRPr lang="en-GB"/>
          </a:p>
        </p:txBody>
      </p:sp>
    </p:spTree>
    <p:extLst>
      <p:ext uri="{BB962C8B-B14F-4D97-AF65-F5344CB8AC3E}">
        <p14:creationId xmlns:p14="http://schemas.microsoft.com/office/powerpoint/2010/main" val="7771949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39</a:t>
            </a:fld>
            <a:endParaRPr lang="en-GB"/>
          </a:p>
        </p:txBody>
      </p:sp>
    </p:spTree>
    <p:extLst>
      <p:ext uri="{BB962C8B-B14F-4D97-AF65-F5344CB8AC3E}">
        <p14:creationId xmlns:p14="http://schemas.microsoft.com/office/powerpoint/2010/main" val="1606093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22/02/2025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sra.org.uk/solicitors/standards-regulations/accounts-rules/"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3" Type="http://schemas.openxmlformats.org/officeDocument/2006/relationships/hyperlink" Target="https://www.sra.org.uk/solicitors/standards-regulations/glossary/#authorised-body"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SRA" TargetMode="External"/><Relationship Id="rId5" Type="http://schemas.openxmlformats.org/officeDocument/2006/relationships/hyperlink" Target="https://www.sra.org.uk/solicitors/standards-regulations/glossary/#licensed-body" TargetMode="External"/><Relationship Id="rId4" Type="http://schemas.openxmlformats.org/officeDocument/2006/relationships/hyperlink" Target="https://www.sra.org.uk/solicitors/standards-regulations/glossary/#manager"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894950" y="976558"/>
            <a:ext cx="6991169" cy="1646302"/>
          </a:xfrm>
        </p:spPr>
        <p:txBody>
          <a:bodyPr/>
          <a:lstStyle/>
          <a:p>
            <a:pPr algn="l"/>
            <a:r>
              <a:rPr lang="en-GB" dirty="0"/>
              <a:t>Solicitors’ Accounts </a:t>
            </a:r>
            <a:br>
              <a:rPr lang="en-GB" dirty="0"/>
            </a:br>
            <a:r>
              <a:rPr lang="en-GB" dirty="0"/>
              <a:t>Part One</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Week 1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D68CF-1614-A211-1F2C-3AF264859F50}"/>
              </a:ext>
            </a:extLst>
          </p:cNvPr>
          <p:cNvSpPr>
            <a:spLocks noGrp="1"/>
          </p:cNvSpPr>
          <p:nvPr>
            <p:ph type="title"/>
          </p:nvPr>
        </p:nvSpPr>
        <p:spPr>
          <a:xfrm>
            <a:off x="500045" y="451348"/>
            <a:ext cx="8052606" cy="1446550"/>
          </a:xfrm>
        </p:spPr>
        <p:txBody>
          <a:bodyPr>
            <a:normAutofit/>
          </a:bodyPr>
          <a:lstStyle/>
          <a:p>
            <a:r>
              <a:rPr lang="en-GB" dirty="0"/>
              <a:t>Learning Outcomes…   to understand</a:t>
            </a:r>
          </a:p>
        </p:txBody>
      </p:sp>
      <p:sp>
        <p:nvSpPr>
          <p:cNvPr id="3" name="Content Placeholder 2">
            <a:extLst>
              <a:ext uri="{FF2B5EF4-FFF2-40B4-BE49-F238E27FC236}">
                <a16:creationId xmlns:a16="http://schemas.microsoft.com/office/drawing/2014/main" id="{93BDDDF7-C237-BA99-4363-8A20D4383854}"/>
              </a:ext>
            </a:extLst>
          </p:cNvPr>
          <p:cNvSpPr>
            <a:spLocks noGrp="1"/>
          </p:cNvSpPr>
          <p:nvPr>
            <p:ph idx="1"/>
          </p:nvPr>
        </p:nvSpPr>
        <p:spPr>
          <a:xfrm>
            <a:off x="861687" y="1497744"/>
            <a:ext cx="7544009" cy="4273379"/>
          </a:xfrm>
        </p:spPr>
        <p:txBody>
          <a:bodyPr>
            <a:normAutofit/>
          </a:bodyPr>
          <a:lstStyle/>
          <a:p>
            <a:pPr>
              <a:lnSpc>
                <a:spcPct val="90000"/>
              </a:lnSpc>
            </a:pPr>
            <a:r>
              <a:rPr lang="en-GB" sz="2800" dirty="0"/>
              <a:t>The rules which underline double entry bookkeeping</a:t>
            </a:r>
          </a:p>
          <a:p>
            <a:pPr>
              <a:lnSpc>
                <a:spcPct val="90000"/>
              </a:lnSpc>
            </a:pPr>
            <a:r>
              <a:rPr lang="en-GB" sz="2800" dirty="0"/>
              <a:t>The basic accounting entries required using the double entry system</a:t>
            </a:r>
          </a:p>
          <a:p>
            <a:pPr>
              <a:lnSpc>
                <a:spcPct val="90000"/>
              </a:lnSpc>
            </a:pPr>
            <a:r>
              <a:rPr lang="en-GB" sz="2800" dirty="0"/>
              <a:t>The principles governing the SRA Accounts Rules and who is bound by them</a:t>
            </a:r>
          </a:p>
          <a:p>
            <a:pPr marL="0" indent="0">
              <a:lnSpc>
                <a:spcPct val="90000"/>
              </a:lnSpc>
              <a:buNone/>
            </a:pPr>
            <a:endParaRPr lang="en-GB" dirty="0"/>
          </a:p>
        </p:txBody>
      </p:sp>
    </p:spTree>
    <p:extLst>
      <p:ext uri="{BB962C8B-B14F-4D97-AF65-F5344CB8AC3E}">
        <p14:creationId xmlns:p14="http://schemas.microsoft.com/office/powerpoint/2010/main" val="354698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590C-C989-57FC-1DDC-32DDB19CBE1D}"/>
              </a:ext>
            </a:extLst>
          </p:cNvPr>
          <p:cNvSpPr>
            <a:spLocks noGrp="1"/>
          </p:cNvSpPr>
          <p:nvPr>
            <p:ph type="title"/>
          </p:nvPr>
        </p:nvSpPr>
        <p:spPr>
          <a:xfrm>
            <a:off x="660491" y="426394"/>
            <a:ext cx="6175129" cy="1342176"/>
          </a:xfrm>
        </p:spPr>
        <p:txBody>
          <a:bodyPr>
            <a:normAutofit/>
          </a:bodyPr>
          <a:lstStyle/>
          <a:p>
            <a:r>
              <a:rPr lang="en-GB" dirty="0"/>
              <a:t>Introduction </a:t>
            </a:r>
          </a:p>
        </p:txBody>
      </p:sp>
      <p:sp>
        <p:nvSpPr>
          <p:cNvPr id="4" name="Content Placeholder 3">
            <a:extLst>
              <a:ext uri="{FF2B5EF4-FFF2-40B4-BE49-F238E27FC236}">
                <a16:creationId xmlns:a16="http://schemas.microsoft.com/office/drawing/2014/main" id="{CA0A18CF-3A02-877D-04A7-163E1D5BCF40}"/>
              </a:ext>
            </a:extLst>
          </p:cNvPr>
          <p:cNvSpPr>
            <a:spLocks noGrp="1"/>
          </p:cNvSpPr>
          <p:nvPr>
            <p:ph idx="1"/>
          </p:nvPr>
        </p:nvSpPr>
        <p:spPr>
          <a:xfrm>
            <a:off x="660491" y="1488613"/>
            <a:ext cx="8596668" cy="4643890"/>
          </a:xfrm>
        </p:spPr>
        <p:txBody>
          <a:bodyPr>
            <a:normAutofit/>
          </a:bodyPr>
          <a:lstStyle/>
          <a:p>
            <a:pPr lvl="0"/>
            <a:r>
              <a:rPr lang="en-GB" sz="2800" b="0" i="0" dirty="0"/>
              <a:t>All businesses need to keep records of their financial dealings, law firms included.</a:t>
            </a:r>
            <a:endParaRPr lang="en-US" sz="2800" dirty="0"/>
          </a:p>
          <a:p>
            <a:pPr lvl="0"/>
            <a:r>
              <a:rPr lang="en-GB" sz="2800" b="0" i="0" dirty="0"/>
              <a:t>Financial dealings of law firms are quite complex. </a:t>
            </a:r>
            <a:endParaRPr lang="en-US" sz="2800" dirty="0"/>
          </a:p>
          <a:p>
            <a:pPr lvl="0"/>
            <a:r>
              <a:rPr lang="en-GB" sz="2800" b="0" i="0" dirty="0"/>
              <a:t>The rules apply to all law firms, from sole practitioners to multinational LLPs.</a:t>
            </a:r>
            <a:endParaRPr lang="en-US" sz="2800" dirty="0"/>
          </a:p>
          <a:p>
            <a:pPr lvl="0"/>
            <a:r>
              <a:rPr lang="en-GB" sz="2800" b="0" i="0" dirty="0"/>
              <a:t>Law firms hold money which belongs to other people</a:t>
            </a:r>
            <a:endParaRPr lang="en-US" sz="2800" dirty="0"/>
          </a:p>
          <a:p>
            <a:pPr lvl="0"/>
            <a:r>
              <a:rPr lang="en-GB" sz="2800" b="0" i="0" dirty="0"/>
              <a:t>The public need to have trust and confidence in law firms </a:t>
            </a:r>
            <a:endParaRPr lang="en-US" sz="2800" dirty="0"/>
          </a:p>
          <a:p>
            <a:endParaRPr lang="en-GB" dirty="0"/>
          </a:p>
        </p:txBody>
      </p:sp>
    </p:spTree>
    <p:extLst>
      <p:ext uri="{BB962C8B-B14F-4D97-AF65-F5344CB8AC3E}">
        <p14:creationId xmlns:p14="http://schemas.microsoft.com/office/powerpoint/2010/main" val="3697198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2EFD6-CB34-874A-4C9C-090E1D12F579}"/>
              </a:ext>
            </a:extLst>
          </p:cNvPr>
          <p:cNvSpPr>
            <a:spLocks noGrp="1"/>
          </p:cNvSpPr>
          <p:nvPr>
            <p:ph type="title"/>
          </p:nvPr>
        </p:nvSpPr>
        <p:spPr>
          <a:xfrm>
            <a:off x="565149" y="284712"/>
            <a:ext cx="8267296" cy="859690"/>
          </a:xfrm>
        </p:spPr>
        <p:txBody>
          <a:bodyPr>
            <a:normAutofit/>
          </a:bodyPr>
          <a:lstStyle/>
          <a:p>
            <a:r>
              <a:rPr lang="en-GB" dirty="0"/>
              <a:t>Double entry bookkeeping</a:t>
            </a:r>
          </a:p>
        </p:txBody>
      </p:sp>
      <p:graphicFrame>
        <p:nvGraphicFramePr>
          <p:cNvPr id="5" name="Content Placeholder 2">
            <a:extLst>
              <a:ext uri="{FF2B5EF4-FFF2-40B4-BE49-F238E27FC236}">
                <a16:creationId xmlns:a16="http://schemas.microsoft.com/office/drawing/2014/main" id="{31CF3030-9F4D-FC6D-F36A-7C0C29F7014E}"/>
              </a:ext>
            </a:extLst>
          </p:cNvPr>
          <p:cNvGraphicFramePr>
            <a:graphicFrameLocks noGrp="1"/>
          </p:cNvGraphicFramePr>
          <p:nvPr>
            <p:ph idx="1"/>
            <p:extLst>
              <p:ext uri="{D42A27DB-BD31-4B8C-83A1-F6EECF244321}">
                <p14:modId xmlns:p14="http://schemas.microsoft.com/office/powerpoint/2010/main" val="1752149549"/>
              </p:ext>
            </p:extLst>
          </p:nvPr>
        </p:nvGraphicFramePr>
        <p:xfrm>
          <a:off x="408074" y="1303622"/>
          <a:ext cx="10653184" cy="4895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741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C5644-AC8F-259B-FA6F-EE7C8C0A6B8E}"/>
              </a:ext>
            </a:extLst>
          </p:cNvPr>
          <p:cNvSpPr>
            <a:spLocks noGrp="1"/>
          </p:cNvSpPr>
          <p:nvPr>
            <p:ph type="title"/>
          </p:nvPr>
        </p:nvSpPr>
        <p:spPr>
          <a:xfrm>
            <a:off x="513390" y="415572"/>
            <a:ext cx="7376904" cy="809380"/>
          </a:xfrm>
        </p:spPr>
        <p:txBody>
          <a:bodyPr>
            <a:normAutofit/>
          </a:bodyPr>
          <a:lstStyle/>
          <a:p>
            <a:r>
              <a:rPr lang="en-GB" dirty="0"/>
              <a:t>Transaction Aspects </a:t>
            </a:r>
          </a:p>
        </p:txBody>
      </p:sp>
      <p:graphicFrame>
        <p:nvGraphicFramePr>
          <p:cNvPr id="5" name="Content Placeholder 2">
            <a:extLst>
              <a:ext uri="{FF2B5EF4-FFF2-40B4-BE49-F238E27FC236}">
                <a16:creationId xmlns:a16="http://schemas.microsoft.com/office/drawing/2014/main" id="{F4848611-863B-9194-D3DA-E53ECB2F1B9C}"/>
              </a:ext>
            </a:extLst>
          </p:cNvPr>
          <p:cNvGraphicFramePr>
            <a:graphicFrameLocks noGrp="1"/>
          </p:cNvGraphicFramePr>
          <p:nvPr>
            <p:ph idx="1"/>
            <p:extLst>
              <p:ext uri="{D42A27DB-BD31-4B8C-83A1-F6EECF244321}">
                <p14:modId xmlns:p14="http://schemas.microsoft.com/office/powerpoint/2010/main" val="343765313"/>
              </p:ext>
            </p:extLst>
          </p:nvPr>
        </p:nvGraphicFramePr>
        <p:xfrm>
          <a:off x="1063684" y="1180446"/>
          <a:ext cx="8281600" cy="4996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3127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D04C8-DF2B-782F-E384-4597C32B02F0}"/>
              </a:ext>
            </a:extLst>
          </p:cNvPr>
          <p:cNvSpPr>
            <a:spLocks noGrp="1"/>
          </p:cNvSpPr>
          <p:nvPr>
            <p:ph type="title"/>
          </p:nvPr>
        </p:nvSpPr>
        <p:spPr>
          <a:xfrm>
            <a:off x="275758" y="290321"/>
            <a:ext cx="5687970" cy="1446550"/>
          </a:xfrm>
        </p:spPr>
        <p:txBody>
          <a:bodyPr>
            <a:normAutofit/>
          </a:bodyPr>
          <a:lstStyle/>
          <a:p>
            <a:r>
              <a:rPr lang="en-GB" dirty="0"/>
              <a:t>Transaction Aspects </a:t>
            </a:r>
          </a:p>
        </p:txBody>
      </p:sp>
      <p:sp>
        <p:nvSpPr>
          <p:cNvPr id="3" name="Content Placeholder 2">
            <a:extLst>
              <a:ext uri="{FF2B5EF4-FFF2-40B4-BE49-F238E27FC236}">
                <a16:creationId xmlns:a16="http://schemas.microsoft.com/office/drawing/2014/main" id="{54E8B5D7-9820-B457-2854-C87CE49BF581}"/>
              </a:ext>
            </a:extLst>
          </p:cNvPr>
          <p:cNvSpPr>
            <a:spLocks noGrp="1"/>
          </p:cNvSpPr>
          <p:nvPr>
            <p:ph idx="1"/>
          </p:nvPr>
        </p:nvSpPr>
        <p:spPr>
          <a:xfrm>
            <a:off x="488543" y="1460936"/>
            <a:ext cx="7211969" cy="4525796"/>
          </a:xfrm>
        </p:spPr>
        <p:txBody>
          <a:bodyPr>
            <a:normAutofit/>
          </a:bodyPr>
          <a:lstStyle/>
          <a:p>
            <a:pPr>
              <a:lnSpc>
                <a:spcPct val="90000"/>
              </a:lnSpc>
            </a:pPr>
            <a:r>
              <a:rPr lang="en-GB" sz="2800" dirty="0"/>
              <a:t>Both transactions need to be recorded in different accounts</a:t>
            </a:r>
          </a:p>
          <a:p>
            <a:pPr>
              <a:lnSpc>
                <a:spcPct val="90000"/>
              </a:lnSpc>
            </a:pPr>
            <a:r>
              <a:rPr lang="en-GB" sz="2800" dirty="0"/>
              <a:t>A number of accounts are needed </a:t>
            </a:r>
            <a:r>
              <a:rPr lang="en-GB" sz="2800" dirty="0" err="1"/>
              <a:t>eg</a:t>
            </a:r>
            <a:r>
              <a:rPr lang="en-GB" sz="2800" dirty="0"/>
              <a:t>:</a:t>
            </a:r>
          </a:p>
          <a:p>
            <a:pPr lvl="1">
              <a:lnSpc>
                <a:spcPct val="90000"/>
              </a:lnSpc>
            </a:pPr>
            <a:r>
              <a:rPr lang="en-GB" sz="2800" dirty="0"/>
              <a:t>Cash account</a:t>
            </a:r>
          </a:p>
          <a:p>
            <a:pPr lvl="1">
              <a:lnSpc>
                <a:spcPct val="90000"/>
              </a:lnSpc>
            </a:pPr>
            <a:r>
              <a:rPr lang="en-GB" sz="2800" dirty="0"/>
              <a:t>Asset account</a:t>
            </a:r>
          </a:p>
          <a:p>
            <a:pPr lvl="1">
              <a:lnSpc>
                <a:spcPct val="90000"/>
              </a:lnSpc>
            </a:pPr>
            <a:r>
              <a:rPr lang="en-GB" sz="2800" dirty="0"/>
              <a:t>Client account</a:t>
            </a:r>
          </a:p>
          <a:p>
            <a:pPr lvl="1">
              <a:lnSpc>
                <a:spcPct val="90000"/>
              </a:lnSpc>
            </a:pPr>
            <a:r>
              <a:rPr lang="en-GB" sz="2800" dirty="0"/>
              <a:t>Debtors account</a:t>
            </a:r>
          </a:p>
          <a:p>
            <a:pPr lvl="1">
              <a:lnSpc>
                <a:spcPct val="90000"/>
              </a:lnSpc>
            </a:pPr>
            <a:r>
              <a:rPr lang="en-GB" sz="2800" dirty="0"/>
              <a:t>Creditors account </a:t>
            </a:r>
          </a:p>
          <a:p>
            <a:pPr marL="0" indent="0">
              <a:lnSpc>
                <a:spcPct val="90000"/>
              </a:lnSpc>
              <a:buNone/>
            </a:pPr>
            <a:endParaRPr lang="en-GB" sz="2800" dirty="0"/>
          </a:p>
          <a:p>
            <a:pPr>
              <a:lnSpc>
                <a:spcPct val="90000"/>
              </a:lnSpc>
            </a:pPr>
            <a:endParaRPr lang="en-GB" sz="1700" dirty="0"/>
          </a:p>
        </p:txBody>
      </p:sp>
      <p:pic>
        <p:nvPicPr>
          <p:cNvPr id="5" name="Picture 4" descr="Magnifying glass showing decling performance">
            <a:extLst>
              <a:ext uri="{FF2B5EF4-FFF2-40B4-BE49-F238E27FC236}">
                <a16:creationId xmlns:a16="http://schemas.microsoft.com/office/drawing/2014/main" id="{B74F80A3-69C0-BE09-F980-375AD2DDADF6}"/>
              </a:ext>
            </a:extLst>
          </p:cNvPr>
          <p:cNvPicPr>
            <a:picLocks noChangeAspect="1"/>
          </p:cNvPicPr>
          <p:nvPr/>
        </p:nvPicPr>
        <p:blipFill rotWithShape="1">
          <a:blip r:embed="rId3"/>
          <a:srcRect l="809" r="31372" b="-1"/>
          <a:stretch/>
        </p:blipFill>
        <p:spPr>
          <a:xfrm>
            <a:off x="7913297" y="2483174"/>
            <a:ext cx="3913125" cy="3851490"/>
          </a:xfrm>
          <a:prstGeom prst="rect">
            <a:avLst/>
          </a:prstGeom>
        </p:spPr>
      </p:pic>
    </p:spTree>
    <p:extLst>
      <p:ext uri="{BB962C8B-B14F-4D97-AF65-F5344CB8AC3E}">
        <p14:creationId xmlns:p14="http://schemas.microsoft.com/office/powerpoint/2010/main" val="775721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A0F98-A6E2-5126-5067-5E0BA52BC002}"/>
              </a:ext>
            </a:extLst>
          </p:cNvPr>
          <p:cNvSpPr>
            <a:spLocks noGrp="1"/>
          </p:cNvSpPr>
          <p:nvPr>
            <p:ph type="title"/>
          </p:nvPr>
        </p:nvSpPr>
        <p:spPr>
          <a:xfrm>
            <a:off x="390116" y="206915"/>
            <a:ext cx="8563150" cy="1016025"/>
          </a:xfrm>
        </p:spPr>
        <p:txBody>
          <a:bodyPr>
            <a:normAutofit/>
          </a:bodyPr>
          <a:lstStyle/>
          <a:p>
            <a:r>
              <a:rPr lang="en-GB" dirty="0"/>
              <a:t>Rules for recording transactions </a:t>
            </a:r>
          </a:p>
        </p:txBody>
      </p:sp>
      <p:graphicFrame>
        <p:nvGraphicFramePr>
          <p:cNvPr id="4" name="Table 4">
            <a:extLst>
              <a:ext uri="{FF2B5EF4-FFF2-40B4-BE49-F238E27FC236}">
                <a16:creationId xmlns:a16="http://schemas.microsoft.com/office/drawing/2014/main" id="{92F02E6D-AFE3-51EF-086B-BA532D52865D}"/>
              </a:ext>
            </a:extLst>
          </p:cNvPr>
          <p:cNvGraphicFramePr>
            <a:graphicFrameLocks noGrp="1"/>
          </p:cNvGraphicFramePr>
          <p:nvPr>
            <p:ph idx="1"/>
            <p:extLst>
              <p:ext uri="{D42A27DB-BD31-4B8C-83A1-F6EECF244321}">
                <p14:modId xmlns:p14="http://schemas.microsoft.com/office/powerpoint/2010/main" val="3218132128"/>
              </p:ext>
            </p:extLst>
          </p:nvPr>
        </p:nvGraphicFramePr>
        <p:xfrm>
          <a:off x="779518" y="1020810"/>
          <a:ext cx="8067162" cy="5296621"/>
        </p:xfrm>
        <a:graphic>
          <a:graphicData uri="http://schemas.openxmlformats.org/drawingml/2006/table">
            <a:tbl>
              <a:tblPr firstRow="1" bandRow="1">
                <a:tableStyleId>{5C22544A-7EE6-4342-B048-85BDC9FD1C3A}</a:tableStyleId>
              </a:tblPr>
              <a:tblGrid>
                <a:gridCol w="4285269">
                  <a:extLst>
                    <a:ext uri="{9D8B030D-6E8A-4147-A177-3AD203B41FA5}">
                      <a16:colId xmlns:a16="http://schemas.microsoft.com/office/drawing/2014/main" val="3299612434"/>
                    </a:ext>
                  </a:extLst>
                </a:gridCol>
                <a:gridCol w="3781893">
                  <a:extLst>
                    <a:ext uri="{9D8B030D-6E8A-4147-A177-3AD203B41FA5}">
                      <a16:colId xmlns:a16="http://schemas.microsoft.com/office/drawing/2014/main" val="3720491118"/>
                    </a:ext>
                  </a:extLst>
                </a:gridCol>
              </a:tblGrid>
              <a:tr h="832327">
                <a:tc>
                  <a:txBody>
                    <a:bodyPr/>
                    <a:lstStyle/>
                    <a:p>
                      <a:r>
                        <a:rPr lang="en-GB" sz="2500" dirty="0"/>
                        <a:t>Left Column</a:t>
                      </a:r>
                    </a:p>
                  </a:txBody>
                  <a:tcPr marL="127422" marR="127422" marT="63711" marB="63711"/>
                </a:tc>
                <a:tc>
                  <a:txBody>
                    <a:bodyPr/>
                    <a:lstStyle/>
                    <a:p>
                      <a:r>
                        <a:rPr lang="en-GB" sz="2500" dirty="0"/>
                        <a:t>Right Column</a:t>
                      </a:r>
                    </a:p>
                  </a:txBody>
                  <a:tcPr marL="127422" marR="127422" marT="63711" marB="63711"/>
                </a:tc>
                <a:extLst>
                  <a:ext uri="{0D108BD9-81ED-4DB2-BD59-A6C34878D82A}">
                    <a16:rowId xmlns:a16="http://schemas.microsoft.com/office/drawing/2014/main" val="1591595290"/>
                  </a:ext>
                </a:extLst>
              </a:tr>
              <a:tr h="832327">
                <a:tc>
                  <a:txBody>
                    <a:bodyPr/>
                    <a:lstStyle/>
                    <a:p>
                      <a:r>
                        <a:rPr lang="en-GB" sz="2500"/>
                        <a:t>Expenses incurred</a:t>
                      </a:r>
                    </a:p>
                  </a:txBody>
                  <a:tcPr marL="127422" marR="127422" marT="63711" marB="63711"/>
                </a:tc>
                <a:tc>
                  <a:txBody>
                    <a:bodyPr/>
                    <a:lstStyle/>
                    <a:p>
                      <a:r>
                        <a:rPr lang="en-GB" sz="2500" dirty="0"/>
                        <a:t>Income earned</a:t>
                      </a:r>
                    </a:p>
                  </a:txBody>
                  <a:tcPr marL="127422" marR="127422" marT="63711" marB="63711"/>
                </a:tc>
                <a:extLst>
                  <a:ext uri="{0D108BD9-81ED-4DB2-BD59-A6C34878D82A}">
                    <a16:rowId xmlns:a16="http://schemas.microsoft.com/office/drawing/2014/main" val="2843204910"/>
                  </a:ext>
                </a:extLst>
              </a:tr>
              <a:tr h="1399820">
                <a:tc>
                  <a:txBody>
                    <a:bodyPr/>
                    <a:lstStyle/>
                    <a:p>
                      <a:r>
                        <a:rPr lang="en-GB" sz="2500"/>
                        <a:t>Asset acquired/increased</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399820">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832327">
                <a:tc>
                  <a:txBody>
                    <a:bodyPr/>
                    <a:lstStyle/>
                    <a:p>
                      <a:r>
                        <a:rPr lang="en-GB" sz="2500"/>
                        <a:t>Cash gained </a:t>
                      </a:r>
                    </a:p>
                  </a:txBody>
                  <a:tcPr marL="127422" marR="127422" marT="63711" marB="63711"/>
                </a:tc>
                <a:tc>
                  <a:txBody>
                    <a:bodyPr/>
                    <a:lstStyle/>
                    <a:p>
                      <a:r>
                        <a:rPr lang="en-GB" sz="2500" dirty="0"/>
                        <a:t>Cash paid</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3661600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8F92D-FC4E-6A97-144D-73BB3A0835B8}"/>
              </a:ext>
            </a:extLst>
          </p:cNvPr>
          <p:cNvSpPr>
            <a:spLocks noGrp="1"/>
          </p:cNvSpPr>
          <p:nvPr>
            <p:ph type="title"/>
          </p:nvPr>
        </p:nvSpPr>
        <p:spPr>
          <a:xfrm>
            <a:off x="565149" y="526109"/>
            <a:ext cx="8267296" cy="1446550"/>
          </a:xfrm>
        </p:spPr>
        <p:txBody>
          <a:bodyPr>
            <a:normAutofit/>
          </a:bodyPr>
          <a:lstStyle/>
          <a:p>
            <a:r>
              <a:rPr lang="en-GB" dirty="0"/>
              <a:t>Examples</a:t>
            </a:r>
            <a:br>
              <a:rPr lang="en-GB" dirty="0"/>
            </a:br>
            <a:r>
              <a:rPr lang="en-GB" dirty="0"/>
              <a:t> </a:t>
            </a:r>
          </a:p>
        </p:txBody>
      </p:sp>
      <p:graphicFrame>
        <p:nvGraphicFramePr>
          <p:cNvPr id="8" name="Content Placeholder 5">
            <a:extLst>
              <a:ext uri="{FF2B5EF4-FFF2-40B4-BE49-F238E27FC236}">
                <a16:creationId xmlns:a16="http://schemas.microsoft.com/office/drawing/2014/main" id="{AA6B9E3E-EB6A-5156-A63E-9FAB6C590C92}"/>
              </a:ext>
            </a:extLst>
          </p:cNvPr>
          <p:cNvGraphicFramePr>
            <a:graphicFrameLocks noGrp="1"/>
          </p:cNvGraphicFramePr>
          <p:nvPr>
            <p:ph idx="1"/>
            <p:extLst>
              <p:ext uri="{D42A27DB-BD31-4B8C-83A1-F6EECF244321}">
                <p14:modId xmlns:p14="http://schemas.microsoft.com/office/powerpoint/2010/main" val="4212912030"/>
              </p:ext>
            </p:extLst>
          </p:nvPr>
        </p:nvGraphicFramePr>
        <p:xfrm>
          <a:off x="289103" y="1760747"/>
          <a:ext cx="9516255" cy="4375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8443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04BAE-DAE9-BA5E-8D62-6D8A1F87D653}"/>
              </a:ext>
            </a:extLst>
          </p:cNvPr>
          <p:cNvSpPr>
            <a:spLocks noGrp="1"/>
          </p:cNvSpPr>
          <p:nvPr>
            <p:ph type="title"/>
          </p:nvPr>
        </p:nvSpPr>
        <p:spPr>
          <a:xfrm>
            <a:off x="677334" y="609600"/>
            <a:ext cx="9053262" cy="1320800"/>
          </a:xfrm>
        </p:spPr>
        <p:txBody>
          <a:bodyPr/>
          <a:lstStyle/>
          <a:p>
            <a:r>
              <a:rPr lang="en-GB" dirty="0"/>
              <a:t>Firm buys office furniture for £10,000 cash</a:t>
            </a:r>
          </a:p>
        </p:txBody>
      </p:sp>
      <p:graphicFrame>
        <p:nvGraphicFramePr>
          <p:cNvPr id="7" name="Table 4">
            <a:extLst>
              <a:ext uri="{FF2B5EF4-FFF2-40B4-BE49-F238E27FC236}">
                <a16:creationId xmlns:a16="http://schemas.microsoft.com/office/drawing/2014/main" id="{501F1F4A-2C8C-AE87-A503-D599063D9179}"/>
              </a:ext>
            </a:extLst>
          </p:cNvPr>
          <p:cNvGraphicFramePr>
            <a:graphicFrameLocks/>
          </p:cNvGraphicFramePr>
          <p:nvPr>
            <p:extLst>
              <p:ext uri="{D42A27DB-BD31-4B8C-83A1-F6EECF244321}">
                <p14:modId xmlns:p14="http://schemas.microsoft.com/office/powerpoint/2010/main" val="1315079282"/>
              </p:ext>
            </p:extLst>
          </p:nvPr>
        </p:nvGraphicFramePr>
        <p:xfrm>
          <a:off x="677334" y="1403229"/>
          <a:ext cx="8990002" cy="5296621"/>
        </p:xfrm>
        <a:graphic>
          <a:graphicData uri="http://schemas.openxmlformats.org/drawingml/2006/table">
            <a:tbl>
              <a:tblPr firstRow="1" bandRow="1">
                <a:tableStyleId>{5C22544A-7EE6-4342-B048-85BDC9FD1C3A}</a:tableStyleId>
              </a:tblPr>
              <a:tblGrid>
                <a:gridCol w="4775481">
                  <a:extLst>
                    <a:ext uri="{9D8B030D-6E8A-4147-A177-3AD203B41FA5}">
                      <a16:colId xmlns:a16="http://schemas.microsoft.com/office/drawing/2014/main" val="3299612434"/>
                    </a:ext>
                  </a:extLst>
                </a:gridCol>
                <a:gridCol w="4214521">
                  <a:extLst>
                    <a:ext uri="{9D8B030D-6E8A-4147-A177-3AD203B41FA5}">
                      <a16:colId xmlns:a16="http://schemas.microsoft.com/office/drawing/2014/main" val="3720491118"/>
                    </a:ext>
                  </a:extLst>
                </a:gridCol>
              </a:tblGrid>
              <a:tr h="832327">
                <a:tc>
                  <a:txBody>
                    <a:bodyPr/>
                    <a:lstStyle/>
                    <a:p>
                      <a:r>
                        <a:rPr lang="en-GB" sz="2500" dirty="0"/>
                        <a:t>Left Column (INCREASE)</a:t>
                      </a:r>
                    </a:p>
                  </a:txBody>
                  <a:tcPr marL="127422" marR="127422" marT="63711" marB="63711"/>
                </a:tc>
                <a:tc>
                  <a:txBody>
                    <a:bodyPr/>
                    <a:lstStyle/>
                    <a:p>
                      <a:r>
                        <a:rPr lang="en-GB" sz="2500" dirty="0"/>
                        <a:t>Right Column (DECREASE)</a:t>
                      </a:r>
                    </a:p>
                  </a:txBody>
                  <a:tcPr marL="127422" marR="127422" marT="63711" marB="63711"/>
                </a:tc>
                <a:extLst>
                  <a:ext uri="{0D108BD9-81ED-4DB2-BD59-A6C34878D82A}">
                    <a16:rowId xmlns:a16="http://schemas.microsoft.com/office/drawing/2014/main" val="1591595290"/>
                  </a:ext>
                </a:extLst>
              </a:tr>
              <a:tr h="832327">
                <a:tc>
                  <a:txBody>
                    <a:bodyPr/>
                    <a:lstStyle/>
                    <a:p>
                      <a:r>
                        <a:rPr lang="en-GB" sz="2500"/>
                        <a:t>Expenses incurred</a:t>
                      </a:r>
                    </a:p>
                  </a:txBody>
                  <a:tcPr marL="127422" marR="127422" marT="63711" marB="63711"/>
                </a:tc>
                <a:tc>
                  <a:txBody>
                    <a:bodyPr/>
                    <a:lstStyle/>
                    <a:p>
                      <a:r>
                        <a:rPr lang="en-GB" sz="2500" dirty="0"/>
                        <a:t>Income earned</a:t>
                      </a:r>
                    </a:p>
                  </a:txBody>
                  <a:tcPr marL="127422" marR="127422" marT="63711" marB="63711"/>
                </a:tc>
                <a:extLst>
                  <a:ext uri="{0D108BD9-81ED-4DB2-BD59-A6C34878D82A}">
                    <a16:rowId xmlns:a16="http://schemas.microsoft.com/office/drawing/2014/main" val="2843204910"/>
                  </a:ext>
                </a:extLst>
              </a:tr>
              <a:tr h="1399820">
                <a:tc>
                  <a:txBody>
                    <a:bodyPr/>
                    <a:lstStyle/>
                    <a:p>
                      <a:r>
                        <a:rPr lang="en-GB" sz="2500" dirty="0">
                          <a:highlight>
                            <a:srgbClr val="FFFF00"/>
                          </a:highlight>
                        </a:rPr>
                        <a:t>Asset acquired/increased </a:t>
                      </a:r>
                      <a:r>
                        <a:rPr lang="en-GB" sz="2500" dirty="0"/>
                        <a:t>– </a:t>
                      </a:r>
                      <a:r>
                        <a:rPr lang="en-GB" sz="2500" b="1" dirty="0"/>
                        <a:t>the office furniture</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399820">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832327">
                <a:tc>
                  <a:txBody>
                    <a:bodyPr/>
                    <a:lstStyle/>
                    <a:p>
                      <a:r>
                        <a:rPr lang="en-GB" sz="2500"/>
                        <a:t>Cash gained </a:t>
                      </a:r>
                    </a:p>
                  </a:txBody>
                  <a:tcPr marL="127422" marR="127422" marT="63711" marB="63711"/>
                </a:tc>
                <a:tc>
                  <a:txBody>
                    <a:bodyPr/>
                    <a:lstStyle/>
                    <a:p>
                      <a:r>
                        <a:rPr lang="en-GB" sz="2500" dirty="0">
                          <a:highlight>
                            <a:srgbClr val="FFFF00"/>
                          </a:highlight>
                        </a:rPr>
                        <a:t>Cash paid – </a:t>
                      </a:r>
                      <a:r>
                        <a:rPr lang="en-GB" sz="2500" b="1" dirty="0"/>
                        <a:t>the £10,000</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589813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C57C75-CAF3-33CF-AC19-5A667F2232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047208-4977-883D-6C6F-4C306561A673}"/>
              </a:ext>
            </a:extLst>
          </p:cNvPr>
          <p:cNvSpPr>
            <a:spLocks noGrp="1"/>
          </p:cNvSpPr>
          <p:nvPr>
            <p:ph type="title"/>
          </p:nvPr>
        </p:nvSpPr>
        <p:spPr>
          <a:xfrm>
            <a:off x="332277" y="212785"/>
            <a:ext cx="9053262" cy="1320800"/>
          </a:xfrm>
        </p:spPr>
        <p:txBody>
          <a:bodyPr>
            <a:normAutofit/>
          </a:bodyPr>
          <a:lstStyle/>
          <a:p>
            <a:r>
              <a:rPr lang="en-GB" dirty="0"/>
              <a:t>A firm rents out part of its premises. The tenant pays monthly rent of £1,000</a:t>
            </a:r>
          </a:p>
        </p:txBody>
      </p:sp>
      <p:graphicFrame>
        <p:nvGraphicFramePr>
          <p:cNvPr id="7" name="Table 4">
            <a:extLst>
              <a:ext uri="{FF2B5EF4-FFF2-40B4-BE49-F238E27FC236}">
                <a16:creationId xmlns:a16="http://schemas.microsoft.com/office/drawing/2014/main" id="{A4FB95FD-4574-EA3C-8E7E-B4975BED340F}"/>
              </a:ext>
            </a:extLst>
          </p:cNvPr>
          <p:cNvGraphicFramePr>
            <a:graphicFrameLocks/>
          </p:cNvGraphicFramePr>
          <p:nvPr>
            <p:extLst>
              <p:ext uri="{D42A27DB-BD31-4B8C-83A1-F6EECF244321}">
                <p14:modId xmlns:p14="http://schemas.microsoft.com/office/powerpoint/2010/main" val="2480779912"/>
              </p:ext>
            </p:extLst>
          </p:nvPr>
        </p:nvGraphicFramePr>
        <p:xfrm>
          <a:off x="411387" y="1396421"/>
          <a:ext cx="9321644" cy="4888303"/>
        </p:xfrm>
        <a:graphic>
          <a:graphicData uri="http://schemas.openxmlformats.org/drawingml/2006/table">
            <a:tbl>
              <a:tblPr firstRow="1" bandRow="1">
                <a:tableStyleId>{5C22544A-7EE6-4342-B048-85BDC9FD1C3A}</a:tableStyleId>
              </a:tblPr>
              <a:tblGrid>
                <a:gridCol w="4951649">
                  <a:extLst>
                    <a:ext uri="{9D8B030D-6E8A-4147-A177-3AD203B41FA5}">
                      <a16:colId xmlns:a16="http://schemas.microsoft.com/office/drawing/2014/main" val="3299612434"/>
                    </a:ext>
                  </a:extLst>
                </a:gridCol>
                <a:gridCol w="4369995">
                  <a:extLst>
                    <a:ext uri="{9D8B030D-6E8A-4147-A177-3AD203B41FA5}">
                      <a16:colId xmlns:a16="http://schemas.microsoft.com/office/drawing/2014/main" val="3720491118"/>
                    </a:ext>
                  </a:extLst>
                </a:gridCol>
              </a:tblGrid>
              <a:tr h="768163">
                <a:tc>
                  <a:txBody>
                    <a:bodyPr/>
                    <a:lstStyle/>
                    <a:p>
                      <a:r>
                        <a:rPr lang="en-GB" sz="2500" dirty="0"/>
                        <a:t>Left Column</a:t>
                      </a:r>
                    </a:p>
                  </a:txBody>
                  <a:tcPr marL="127422" marR="127422" marT="63711" marB="63711"/>
                </a:tc>
                <a:tc>
                  <a:txBody>
                    <a:bodyPr/>
                    <a:lstStyle/>
                    <a:p>
                      <a:r>
                        <a:rPr lang="en-GB" sz="2500" dirty="0"/>
                        <a:t>Right Column</a:t>
                      </a:r>
                    </a:p>
                  </a:txBody>
                  <a:tcPr marL="127422" marR="127422" marT="63711" marB="63711"/>
                </a:tc>
                <a:extLst>
                  <a:ext uri="{0D108BD9-81ED-4DB2-BD59-A6C34878D82A}">
                    <a16:rowId xmlns:a16="http://schemas.microsoft.com/office/drawing/2014/main" val="1591595290"/>
                  </a:ext>
                </a:extLst>
              </a:tr>
              <a:tr h="768163">
                <a:tc>
                  <a:txBody>
                    <a:bodyPr/>
                    <a:lstStyle/>
                    <a:p>
                      <a:r>
                        <a:rPr lang="en-GB" sz="2500" dirty="0"/>
                        <a:t>Expenses incurred</a:t>
                      </a:r>
                    </a:p>
                  </a:txBody>
                  <a:tcPr marL="127422" marR="127422" marT="63711" marB="63711"/>
                </a:tc>
                <a:tc>
                  <a:txBody>
                    <a:bodyPr/>
                    <a:lstStyle/>
                    <a:p>
                      <a:r>
                        <a:rPr lang="en-GB" sz="2500" dirty="0">
                          <a:highlight>
                            <a:srgbClr val="FFFF00"/>
                          </a:highlight>
                        </a:rPr>
                        <a:t>Income earned </a:t>
                      </a:r>
                      <a:r>
                        <a:rPr lang="en-GB" sz="2500" b="1" dirty="0">
                          <a:highlight>
                            <a:srgbClr val="FFFF00"/>
                          </a:highlight>
                        </a:rPr>
                        <a:t>(the £1000)</a:t>
                      </a:r>
                    </a:p>
                  </a:txBody>
                  <a:tcPr marL="127422" marR="127422" marT="63711" marB="63711"/>
                </a:tc>
                <a:extLst>
                  <a:ext uri="{0D108BD9-81ED-4DB2-BD59-A6C34878D82A}">
                    <a16:rowId xmlns:a16="http://schemas.microsoft.com/office/drawing/2014/main" val="2843204910"/>
                  </a:ext>
                </a:extLst>
              </a:tr>
              <a:tr h="1291907">
                <a:tc>
                  <a:txBody>
                    <a:bodyPr/>
                    <a:lstStyle/>
                    <a:p>
                      <a:r>
                        <a:rPr lang="en-GB" sz="2500" dirty="0"/>
                        <a:t>Asset acquired/increased</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291907">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768163">
                <a:tc>
                  <a:txBody>
                    <a:bodyPr/>
                    <a:lstStyle/>
                    <a:p>
                      <a:r>
                        <a:rPr lang="en-GB" sz="2500" dirty="0">
                          <a:highlight>
                            <a:srgbClr val="FFFF00"/>
                          </a:highlight>
                        </a:rPr>
                        <a:t>Cash gained </a:t>
                      </a:r>
                      <a:r>
                        <a:rPr lang="en-GB" sz="2500" b="1" dirty="0"/>
                        <a:t>(the £1000)</a:t>
                      </a:r>
                    </a:p>
                  </a:txBody>
                  <a:tcPr marL="127422" marR="127422" marT="63711" marB="63711"/>
                </a:tc>
                <a:tc>
                  <a:txBody>
                    <a:bodyPr/>
                    <a:lstStyle/>
                    <a:p>
                      <a:r>
                        <a:rPr lang="en-GB" sz="2500" dirty="0"/>
                        <a:t>Cash paid</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2737085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0626-CB2A-A6A6-6F7D-381117205641}"/>
              </a:ext>
            </a:extLst>
          </p:cNvPr>
          <p:cNvSpPr>
            <a:spLocks noGrp="1"/>
          </p:cNvSpPr>
          <p:nvPr>
            <p:ph type="title"/>
          </p:nvPr>
        </p:nvSpPr>
        <p:spPr>
          <a:xfrm>
            <a:off x="510556" y="207034"/>
            <a:ext cx="8596668" cy="845389"/>
          </a:xfrm>
        </p:spPr>
        <p:txBody>
          <a:bodyPr/>
          <a:lstStyle/>
          <a:p>
            <a:r>
              <a:rPr lang="en-GB" dirty="0"/>
              <a:t>A firm pays its electricity bill of £500</a:t>
            </a:r>
          </a:p>
        </p:txBody>
      </p:sp>
      <p:graphicFrame>
        <p:nvGraphicFramePr>
          <p:cNvPr id="4" name="Table 4">
            <a:extLst>
              <a:ext uri="{FF2B5EF4-FFF2-40B4-BE49-F238E27FC236}">
                <a16:creationId xmlns:a16="http://schemas.microsoft.com/office/drawing/2014/main" id="{CC29DC9B-FC06-9D76-B17B-EA131BC8EFE0}"/>
              </a:ext>
            </a:extLst>
          </p:cNvPr>
          <p:cNvGraphicFramePr>
            <a:graphicFrameLocks/>
          </p:cNvGraphicFramePr>
          <p:nvPr>
            <p:extLst>
              <p:ext uri="{D42A27DB-BD31-4B8C-83A1-F6EECF244321}">
                <p14:modId xmlns:p14="http://schemas.microsoft.com/office/powerpoint/2010/main" val="1082330846"/>
              </p:ext>
            </p:extLst>
          </p:nvPr>
        </p:nvGraphicFramePr>
        <p:xfrm>
          <a:off x="469847" y="888927"/>
          <a:ext cx="9964411" cy="5130821"/>
        </p:xfrm>
        <a:graphic>
          <a:graphicData uri="http://schemas.openxmlformats.org/drawingml/2006/table">
            <a:tbl>
              <a:tblPr firstRow="1" bandRow="1">
                <a:tableStyleId>{5C22544A-7EE6-4342-B048-85BDC9FD1C3A}</a:tableStyleId>
              </a:tblPr>
              <a:tblGrid>
                <a:gridCol w="4909966">
                  <a:extLst>
                    <a:ext uri="{9D8B030D-6E8A-4147-A177-3AD203B41FA5}">
                      <a16:colId xmlns:a16="http://schemas.microsoft.com/office/drawing/2014/main" val="3299612434"/>
                    </a:ext>
                  </a:extLst>
                </a:gridCol>
                <a:gridCol w="5054445">
                  <a:extLst>
                    <a:ext uri="{9D8B030D-6E8A-4147-A177-3AD203B41FA5}">
                      <a16:colId xmlns:a16="http://schemas.microsoft.com/office/drawing/2014/main" val="3720491118"/>
                    </a:ext>
                  </a:extLst>
                </a:gridCol>
              </a:tblGrid>
              <a:tr h="768163">
                <a:tc>
                  <a:txBody>
                    <a:bodyPr/>
                    <a:lstStyle/>
                    <a:p>
                      <a:r>
                        <a:rPr lang="en-GB" sz="2500" dirty="0"/>
                        <a:t>Left Column</a:t>
                      </a:r>
                    </a:p>
                  </a:txBody>
                  <a:tcPr marL="127422" marR="127422" marT="63711" marB="63711"/>
                </a:tc>
                <a:tc>
                  <a:txBody>
                    <a:bodyPr/>
                    <a:lstStyle/>
                    <a:p>
                      <a:r>
                        <a:rPr lang="en-GB" sz="2500" dirty="0"/>
                        <a:t>Right Column</a:t>
                      </a:r>
                    </a:p>
                  </a:txBody>
                  <a:tcPr marL="127422" marR="127422" marT="63711" marB="63711"/>
                </a:tc>
                <a:extLst>
                  <a:ext uri="{0D108BD9-81ED-4DB2-BD59-A6C34878D82A}">
                    <a16:rowId xmlns:a16="http://schemas.microsoft.com/office/drawing/2014/main" val="1591595290"/>
                  </a:ext>
                </a:extLst>
              </a:tr>
              <a:tr h="768163">
                <a:tc>
                  <a:txBody>
                    <a:bodyPr/>
                    <a:lstStyle/>
                    <a:p>
                      <a:r>
                        <a:rPr lang="en-GB" sz="2500" dirty="0">
                          <a:highlight>
                            <a:srgbClr val="FFFF00"/>
                          </a:highlight>
                        </a:rPr>
                        <a:t>Expenses incurred (</a:t>
                      </a:r>
                      <a:r>
                        <a:rPr lang="en-GB" sz="2500" b="1" dirty="0"/>
                        <a:t>electricity is an expense)</a:t>
                      </a:r>
                    </a:p>
                  </a:txBody>
                  <a:tcPr marL="127422" marR="127422" marT="63711" marB="63711"/>
                </a:tc>
                <a:tc>
                  <a:txBody>
                    <a:bodyPr/>
                    <a:lstStyle/>
                    <a:p>
                      <a:r>
                        <a:rPr lang="en-GB" sz="2500" dirty="0"/>
                        <a:t>Income earned</a:t>
                      </a:r>
                    </a:p>
                  </a:txBody>
                  <a:tcPr marL="127422" marR="127422" marT="63711" marB="63711"/>
                </a:tc>
                <a:extLst>
                  <a:ext uri="{0D108BD9-81ED-4DB2-BD59-A6C34878D82A}">
                    <a16:rowId xmlns:a16="http://schemas.microsoft.com/office/drawing/2014/main" val="2843204910"/>
                  </a:ext>
                </a:extLst>
              </a:tr>
              <a:tr h="1291907">
                <a:tc>
                  <a:txBody>
                    <a:bodyPr/>
                    <a:lstStyle/>
                    <a:p>
                      <a:r>
                        <a:rPr lang="en-GB" sz="2500" dirty="0"/>
                        <a:t>Asset acquired/increased</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291907">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768163">
                <a:tc>
                  <a:txBody>
                    <a:bodyPr/>
                    <a:lstStyle/>
                    <a:p>
                      <a:r>
                        <a:rPr lang="en-GB" sz="2500" dirty="0"/>
                        <a:t>Cash gained </a:t>
                      </a:r>
                    </a:p>
                  </a:txBody>
                  <a:tcPr marL="127422" marR="127422" marT="63711" marB="63711"/>
                </a:tc>
                <a:tc>
                  <a:txBody>
                    <a:bodyPr/>
                    <a:lstStyle/>
                    <a:p>
                      <a:r>
                        <a:rPr lang="en-GB" sz="2500" dirty="0">
                          <a:highlight>
                            <a:srgbClr val="FFFF00"/>
                          </a:highlight>
                        </a:rPr>
                        <a:t>Cash paid </a:t>
                      </a:r>
                      <a:r>
                        <a:rPr lang="en-GB" sz="2500" b="1" dirty="0"/>
                        <a:t>(the £500 paid to the electricity company)</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484899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05F99-678D-483F-3530-A379CC2EBA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56C535-FBA5-1DEE-BDB4-A9E1CF9D5099}"/>
              </a:ext>
            </a:extLst>
          </p:cNvPr>
          <p:cNvSpPr>
            <a:spLocks noGrp="1"/>
          </p:cNvSpPr>
          <p:nvPr>
            <p:ph type="title"/>
          </p:nvPr>
        </p:nvSpPr>
        <p:spPr>
          <a:xfrm>
            <a:off x="576358" y="239352"/>
            <a:ext cx="8596668" cy="854562"/>
          </a:xfrm>
        </p:spPr>
        <p:txBody>
          <a:bodyPr/>
          <a:lstStyle/>
          <a:p>
            <a:r>
              <a:rPr lang="en-GB" dirty="0"/>
              <a:t>Task 1:</a:t>
            </a:r>
          </a:p>
        </p:txBody>
      </p:sp>
      <p:sp>
        <p:nvSpPr>
          <p:cNvPr id="3" name="Content Placeholder 2">
            <a:extLst>
              <a:ext uri="{FF2B5EF4-FFF2-40B4-BE49-F238E27FC236}">
                <a16:creationId xmlns:a16="http://schemas.microsoft.com/office/drawing/2014/main" id="{2503FCEB-C2A1-1F1F-EA4A-1673E4C0B8F8}"/>
              </a:ext>
            </a:extLst>
          </p:cNvPr>
          <p:cNvSpPr>
            <a:spLocks noGrp="1"/>
          </p:cNvSpPr>
          <p:nvPr>
            <p:ph idx="1"/>
          </p:nvPr>
        </p:nvSpPr>
        <p:spPr>
          <a:xfrm>
            <a:off x="626845" y="1185683"/>
            <a:ext cx="8596668" cy="4895357"/>
          </a:xfrm>
        </p:spPr>
        <p:txBody>
          <a:bodyPr>
            <a:noAutofit/>
          </a:bodyPr>
          <a:lstStyle/>
          <a:p>
            <a:pPr marL="0" indent="0">
              <a:buNone/>
            </a:pPr>
            <a:r>
              <a:rPr lang="en-GB" sz="2400" dirty="0"/>
              <a:t>Patrick starts a business buying and selling goods.</a:t>
            </a:r>
          </a:p>
          <a:p>
            <a:pPr marL="0" indent="0">
              <a:buNone/>
            </a:pPr>
            <a:r>
              <a:rPr lang="en-GB" sz="2400" dirty="0"/>
              <a:t>Identify the two aspects involved in the following transactions and say whether they would be recorded on the right or the left of the accounts:</a:t>
            </a:r>
          </a:p>
          <a:p>
            <a:pPr>
              <a:buFont typeface="Wingdings 3" charset="2"/>
              <a:buAutoNum type="arabicParenBoth"/>
            </a:pPr>
            <a:r>
              <a:rPr lang="en-GB" sz="2400" dirty="0"/>
              <a:t>To start the business, Patrick puts in £20,000 cash</a:t>
            </a:r>
          </a:p>
          <a:p>
            <a:pPr>
              <a:buAutoNum type="arabicParenBoth"/>
            </a:pPr>
            <a:r>
              <a:rPr lang="en-GB" sz="2400" dirty="0"/>
              <a:t>Business buys premises for £90,000 cash</a:t>
            </a:r>
          </a:p>
          <a:p>
            <a:pPr>
              <a:buAutoNum type="arabicParenBoth"/>
            </a:pPr>
            <a:r>
              <a:rPr lang="en-GB" sz="2400" dirty="0"/>
              <a:t>Business buys trading stock for £2,000 from Sheila, a supplier</a:t>
            </a:r>
          </a:p>
          <a:p>
            <a:pPr>
              <a:buAutoNum type="arabicParenBoth"/>
            </a:pPr>
            <a:r>
              <a:rPr lang="en-GB" sz="2400" dirty="0"/>
              <a:t>Business sells some of the trading stock for £4,000</a:t>
            </a:r>
          </a:p>
          <a:p>
            <a:pPr>
              <a:buAutoNum type="arabicParenBoth"/>
            </a:pPr>
            <a:r>
              <a:rPr lang="en-GB" sz="2400" dirty="0"/>
              <a:t>Business pays Sheila, the supplier, £2,000</a:t>
            </a:r>
          </a:p>
        </p:txBody>
      </p:sp>
    </p:spTree>
    <p:extLst>
      <p:ext uri="{BB962C8B-B14F-4D97-AF65-F5344CB8AC3E}">
        <p14:creationId xmlns:p14="http://schemas.microsoft.com/office/powerpoint/2010/main" val="1967296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4919-BB58-4A62-F057-87F878722021}"/>
              </a:ext>
            </a:extLst>
          </p:cNvPr>
          <p:cNvSpPr>
            <a:spLocks noGrp="1"/>
          </p:cNvSpPr>
          <p:nvPr>
            <p:ph type="title"/>
          </p:nvPr>
        </p:nvSpPr>
        <p:spPr>
          <a:xfrm>
            <a:off x="576358" y="239352"/>
            <a:ext cx="8596668" cy="854562"/>
          </a:xfrm>
        </p:spPr>
        <p:txBody>
          <a:bodyPr/>
          <a:lstStyle/>
          <a:p>
            <a:r>
              <a:rPr lang="en-GB" dirty="0"/>
              <a:t>Task 1:</a:t>
            </a:r>
          </a:p>
        </p:txBody>
      </p:sp>
      <p:sp>
        <p:nvSpPr>
          <p:cNvPr id="3" name="Content Placeholder 2">
            <a:extLst>
              <a:ext uri="{FF2B5EF4-FFF2-40B4-BE49-F238E27FC236}">
                <a16:creationId xmlns:a16="http://schemas.microsoft.com/office/drawing/2014/main" id="{C8A86205-8FD3-E722-AEE0-ABCDA732037C}"/>
              </a:ext>
            </a:extLst>
          </p:cNvPr>
          <p:cNvSpPr>
            <a:spLocks noGrp="1"/>
          </p:cNvSpPr>
          <p:nvPr>
            <p:ph idx="1"/>
          </p:nvPr>
        </p:nvSpPr>
        <p:spPr>
          <a:xfrm>
            <a:off x="224394" y="860314"/>
            <a:ext cx="9761078" cy="5758334"/>
          </a:xfrm>
        </p:spPr>
        <p:txBody>
          <a:bodyPr>
            <a:noAutofit/>
          </a:bodyPr>
          <a:lstStyle/>
          <a:p>
            <a:pPr marL="0" indent="0">
              <a:buNone/>
            </a:pPr>
            <a:r>
              <a:rPr lang="en-GB" sz="2000" dirty="0"/>
              <a:t>Patrick starts a business buying and selling goods.</a:t>
            </a:r>
          </a:p>
          <a:p>
            <a:pPr marL="0" indent="0">
              <a:buNone/>
            </a:pPr>
            <a:r>
              <a:rPr lang="en-GB" sz="2000" dirty="0"/>
              <a:t>Identify the two aspects involved in the following transactions and say whether they would be recorded on the right or the left of the accounts:</a:t>
            </a:r>
          </a:p>
          <a:p>
            <a:pPr>
              <a:buFont typeface="Wingdings 3" charset="2"/>
              <a:buAutoNum type="arabicParenBoth"/>
            </a:pPr>
            <a:r>
              <a:rPr lang="en-GB" sz="2400" dirty="0"/>
              <a:t>To start the business, Patrick puts in £20,000 cash</a:t>
            </a:r>
            <a:br>
              <a:rPr lang="en-GB" sz="2400" dirty="0"/>
            </a:br>
            <a:r>
              <a:rPr lang="en-GB" sz="2000" dirty="0">
                <a:solidFill>
                  <a:srgbClr val="FF0000"/>
                </a:solidFill>
              </a:rPr>
              <a:t>(1)Business gains cash (</a:t>
            </a:r>
            <a:r>
              <a:rPr lang="en-GB" sz="2000" dirty="0" err="1">
                <a:solidFill>
                  <a:srgbClr val="FF0000"/>
                </a:solidFill>
              </a:rPr>
              <a:t>lhs</a:t>
            </a:r>
            <a:r>
              <a:rPr lang="en-GB" sz="2000" dirty="0">
                <a:solidFill>
                  <a:srgbClr val="FF0000"/>
                </a:solidFill>
              </a:rPr>
              <a:t>)	(2) Business incurs liability to proprietor (</a:t>
            </a:r>
            <a:r>
              <a:rPr lang="en-GB" sz="2000" dirty="0" err="1">
                <a:solidFill>
                  <a:srgbClr val="FF0000"/>
                </a:solidFill>
              </a:rPr>
              <a:t>rhs</a:t>
            </a:r>
            <a:r>
              <a:rPr lang="en-GB" sz="2000" dirty="0">
                <a:solidFill>
                  <a:srgbClr val="FF0000"/>
                </a:solidFill>
              </a:rPr>
              <a:t>)</a:t>
            </a:r>
          </a:p>
          <a:p>
            <a:pPr>
              <a:buFont typeface="Wingdings 3" charset="2"/>
              <a:buAutoNum type="arabicParenBoth"/>
            </a:pPr>
            <a:r>
              <a:rPr lang="en-GB" sz="2400" dirty="0"/>
              <a:t>Business buys premises for £90,000 cash</a:t>
            </a:r>
            <a:br>
              <a:rPr lang="en-GB" sz="2400" dirty="0"/>
            </a:br>
            <a:r>
              <a:rPr lang="en-GB" sz="2000" dirty="0">
                <a:solidFill>
                  <a:srgbClr val="FF0000"/>
                </a:solidFill>
              </a:rPr>
              <a:t>(1)Business gains asset (premises) </a:t>
            </a:r>
            <a:r>
              <a:rPr lang="en-GB" sz="2000" dirty="0" err="1">
                <a:solidFill>
                  <a:srgbClr val="FF0000"/>
                </a:solidFill>
              </a:rPr>
              <a:t>lhs</a:t>
            </a:r>
            <a:r>
              <a:rPr lang="en-GB" sz="2000" dirty="0">
                <a:solidFill>
                  <a:srgbClr val="FF0000"/>
                </a:solidFill>
              </a:rPr>
              <a:t>	(2) Business pays cash </a:t>
            </a:r>
            <a:r>
              <a:rPr lang="en-GB" sz="2000" dirty="0" err="1">
                <a:solidFill>
                  <a:srgbClr val="FF0000"/>
                </a:solidFill>
              </a:rPr>
              <a:t>rhs</a:t>
            </a:r>
            <a:endParaRPr lang="en-GB" sz="2000" dirty="0">
              <a:solidFill>
                <a:srgbClr val="FF0000"/>
              </a:solidFill>
            </a:endParaRPr>
          </a:p>
          <a:p>
            <a:pPr>
              <a:buFont typeface="Wingdings 3" charset="2"/>
              <a:buAutoNum type="arabicParenBoth"/>
            </a:pPr>
            <a:r>
              <a:rPr lang="en-GB" sz="2400" dirty="0"/>
              <a:t>Business buys trading stock for £2,000 from Sheila, a supplier</a:t>
            </a:r>
            <a:br>
              <a:rPr lang="en-GB" sz="2400" dirty="0"/>
            </a:br>
            <a:r>
              <a:rPr lang="en-GB" sz="2000" dirty="0">
                <a:solidFill>
                  <a:srgbClr val="FF0000"/>
                </a:solidFill>
              </a:rPr>
              <a:t>(1)Business incurs expense ( cost of stock) </a:t>
            </a:r>
            <a:r>
              <a:rPr lang="en-GB" sz="2000" dirty="0" err="1">
                <a:solidFill>
                  <a:srgbClr val="FF0000"/>
                </a:solidFill>
              </a:rPr>
              <a:t>lhs</a:t>
            </a:r>
            <a:r>
              <a:rPr lang="en-GB" sz="2000" dirty="0">
                <a:solidFill>
                  <a:srgbClr val="FF0000"/>
                </a:solidFill>
              </a:rPr>
              <a:t>  (2) Business incurs liability to Sheila </a:t>
            </a:r>
            <a:r>
              <a:rPr lang="en-GB" sz="2000" dirty="0" err="1">
                <a:solidFill>
                  <a:srgbClr val="FF0000"/>
                </a:solidFill>
              </a:rPr>
              <a:t>rhs</a:t>
            </a:r>
            <a:endParaRPr lang="en-GB" sz="2000" dirty="0">
              <a:solidFill>
                <a:srgbClr val="FF0000"/>
              </a:solidFill>
            </a:endParaRPr>
          </a:p>
          <a:p>
            <a:pPr>
              <a:buFont typeface="Wingdings 3" charset="2"/>
              <a:buAutoNum type="arabicParenBoth"/>
            </a:pPr>
            <a:r>
              <a:rPr lang="en-GB" sz="2400" dirty="0"/>
              <a:t>Business sells some of the trading stock for £4,000</a:t>
            </a:r>
            <a:br>
              <a:rPr lang="en-GB" sz="2400" dirty="0"/>
            </a:br>
            <a:r>
              <a:rPr lang="en-GB" sz="2000" dirty="0">
                <a:solidFill>
                  <a:srgbClr val="FF0000"/>
                </a:solidFill>
              </a:rPr>
              <a:t>(1)Business gains cash </a:t>
            </a:r>
            <a:r>
              <a:rPr lang="en-GB" sz="2000" dirty="0" err="1">
                <a:solidFill>
                  <a:srgbClr val="FF0000"/>
                </a:solidFill>
              </a:rPr>
              <a:t>lhs</a:t>
            </a:r>
            <a:r>
              <a:rPr lang="en-GB" sz="2000" dirty="0">
                <a:solidFill>
                  <a:srgbClr val="FF0000"/>
                </a:solidFill>
              </a:rPr>
              <a:t>	(2) Business earns income </a:t>
            </a:r>
            <a:r>
              <a:rPr lang="en-GB" sz="2000" dirty="0" err="1">
                <a:solidFill>
                  <a:srgbClr val="FF0000"/>
                </a:solidFill>
              </a:rPr>
              <a:t>rhs</a:t>
            </a:r>
            <a:endParaRPr lang="en-GB" sz="2000" dirty="0">
              <a:solidFill>
                <a:srgbClr val="FF0000"/>
              </a:solidFill>
            </a:endParaRPr>
          </a:p>
          <a:p>
            <a:pPr>
              <a:buFont typeface="Wingdings 3" charset="2"/>
              <a:buAutoNum type="arabicParenBoth"/>
            </a:pPr>
            <a:r>
              <a:rPr lang="en-GB" sz="2400" dirty="0"/>
              <a:t>Business pays Sheila, the supplier, £2,000</a:t>
            </a:r>
            <a:br>
              <a:rPr lang="en-GB" sz="2400" dirty="0"/>
            </a:br>
            <a:r>
              <a:rPr lang="en-GB" sz="2000" dirty="0">
                <a:solidFill>
                  <a:srgbClr val="FF0000"/>
                </a:solidFill>
              </a:rPr>
              <a:t>(1) Business extinguishes liability to Sheila </a:t>
            </a:r>
            <a:r>
              <a:rPr lang="en-GB" sz="2000" dirty="0" err="1">
                <a:solidFill>
                  <a:srgbClr val="FF0000"/>
                </a:solidFill>
              </a:rPr>
              <a:t>lhs</a:t>
            </a:r>
            <a:r>
              <a:rPr lang="en-GB" sz="2000" dirty="0">
                <a:solidFill>
                  <a:srgbClr val="FF0000"/>
                </a:solidFill>
              </a:rPr>
              <a:t>	(2) Business pays cash </a:t>
            </a:r>
            <a:r>
              <a:rPr lang="en-GB" sz="2000" dirty="0" err="1">
                <a:solidFill>
                  <a:srgbClr val="FF0000"/>
                </a:solidFill>
              </a:rPr>
              <a:t>rhs</a:t>
            </a:r>
            <a:endParaRPr lang="en-GB" sz="2000" dirty="0">
              <a:solidFill>
                <a:srgbClr val="FF0000"/>
              </a:solidFill>
            </a:endParaRPr>
          </a:p>
          <a:p>
            <a:pPr>
              <a:buAutoNum type="arabicParenBoth"/>
            </a:pPr>
            <a:endParaRPr lang="en-GB" sz="2400" dirty="0"/>
          </a:p>
        </p:txBody>
      </p:sp>
    </p:spTree>
    <p:extLst>
      <p:ext uri="{BB962C8B-B14F-4D97-AF65-F5344CB8AC3E}">
        <p14:creationId xmlns:p14="http://schemas.microsoft.com/office/powerpoint/2010/main" val="1788565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ADDDB-2B8B-C6B0-736D-5ADA7295F7A3}"/>
              </a:ext>
            </a:extLst>
          </p:cNvPr>
          <p:cNvSpPr>
            <a:spLocks noGrp="1"/>
          </p:cNvSpPr>
          <p:nvPr>
            <p:ph type="title"/>
          </p:nvPr>
        </p:nvSpPr>
        <p:spPr>
          <a:xfrm>
            <a:off x="559398" y="340810"/>
            <a:ext cx="6646534" cy="970406"/>
          </a:xfrm>
        </p:spPr>
        <p:txBody>
          <a:bodyPr>
            <a:normAutofit fontScale="90000"/>
          </a:bodyPr>
          <a:lstStyle/>
          <a:p>
            <a:r>
              <a:rPr lang="en-GB" dirty="0"/>
              <a:t>Principles – The Business Owner</a:t>
            </a:r>
          </a:p>
        </p:txBody>
      </p:sp>
      <p:sp>
        <p:nvSpPr>
          <p:cNvPr id="4" name="Content Placeholder 3">
            <a:extLst>
              <a:ext uri="{FF2B5EF4-FFF2-40B4-BE49-F238E27FC236}">
                <a16:creationId xmlns:a16="http://schemas.microsoft.com/office/drawing/2014/main" id="{E6B61357-6AB5-0629-70EC-60356B033D44}"/>
              </a:ext>
            </a:extLst>
          </p:cNvPr>
          <p:cNvSpPr>
            <a:spLocks noGrp="1"/>
          </p:cNvSpPr>
          <p:nvPr>
            <p:ph idx="1"/>
          </p:nvPr>
        </p:nvSpPr>
        <p:spPr>
          <a:xfrm>
            <a:off x="559397" y="1311216"/>
            <a:ext cx="9409246" cy="4826412"/>
          </a:xfrm>
        </p:spPr>
        <p:txBody>
          <a:bodyPr>
            <a:normAutofit/>
          </a:bodyPr>
          <a:lstStyle/>
          <a:p>
            <a:pPr lvl="0"/>
            <a:r>
              <a:rPr lang="en-GB" sz="2400" dirty="0"/>
              <a:t>The Business is regarded as completely separate from its owner or proprietor</a:t>
            </a:r>
            <a:endParaRPr lang="en-US" sz="2400" dirty="0"/>
          </a:p>
          <a:p>
            <a:pPr lvl="0"/>
            <a:r>
              <a:rPr lang="en-GB" sz="2400" dirty="0"/>
              <a:t>When an owner sets up a business and puts in some cash, the transaction must be recorded from the </a:t>
            </a:r>
            <a:r>
              <a:rPr lang="en-GB" sz="2400" b="1" dirty="0"/>
              <a:t>point of view of the business. When putting in the cash…:</a:t>
            </a:r>
            <a:endParaRPr lang="en-US" sz="2400" b="1" dirty="0"/>
          </a:p>
          <a:p>
            <a:pPr lvl="1"/>
            <a:r>
              <a:rPr lang="en-GB" sz="2400" dirty="0"/>
              <a:t>Aspect 1 – Business is gaining cash</a:t>
            </a:r>
          </a:p>
          <a:p>
            <a:pPr lvl="1"/>
            <a:r>
              <a:rPr lang="en-GB" sz="2400" dirty="0"/>
              <a:t>Aspect 2 – Business is incurring a liability ( the business now owes money to the proprietor)</a:t>
            </a:r>
            <a:endParaRPr lang="en-US" sz="2400" dirty="0"/>
          </a:p>
          <a:p>
            <a:pPr lvl="0"/>
            <a:r>
              <a:rPr lang="en-GB" sz="2400" dirty="0"/>
              <a:t>This liability to repay its proprietor is normally referred to as the ‘capital’ of the business. </a:t>
            </a:r>
            <a:endParaRPr lang="en-US" sz="2400" dirty="0"/>
          </a:p>
          <a:p>
            <a:endParaRPr lang="en-GB" dirty="0"/>
          </a:p>
        </p:txBody>
      </p:sp>
    </p:spTree>
    <p:extLst>
      <p:ext uri="{BB962C8B-B14F-4D97-AF65-F5344CB8AC3E}">
        <p14:creationId xmlns:p14="http://schemas.microsoft.com/office/powerpoint/2010/main" val="3943545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0308-FAE9-308D-4B37-CEA396EFCE21}"/>
              </a:ext>
            </a:extLst>
          </p:cNvPr>
          <p:cNvSpPr>
            <a:spLocks noGrp="1"/>
          </p:cNvSpPr>
          <p:nvPr>
            <p:ph type="title"/>
          </p:nvPr>
        </p:nvSpPr>
        <p:spPr>
          <a:xfrm>
            <a:off x="657164" y="352311"/>
            <a:ext cx="6525764" cy="941651"/>
          </a:xfrm>
        </p:spPr>
        <p:txBody>
          <a:bodyPr>
            <a:normAutofit/>
          </a:bodyPr>
          <a:lstStyle/>
          <a:p>
            <a:r>
              <a:rPr lang="en-GB" dirty="0"/>
              <a:t>Principles</a:t>
            </a:r>
          </a:p>
        </p:txBody>
      </p:sp>
      <p:sp>
        <p:nvSpPr>
          <p:cNvPr id="4" name="Content Placeholder 3">
            <a:extLst>
              <a:ext uri="{FF2B5EF4-FFF2-40B4-BE49-F238E27FC236}">
                <a16:creationId xmlns:a16="http://schemas.microsoft.com/office/drawing/2014/main" id="{7D336F45-385A-59B3-822E-188123C98F79}"/>
              </a:ext>
            </a:extLst>
          </p:cNvPr>
          <p:cNvSpPr>
            <a:spLocks noGrp="1"/>
          </p:cNvSpPr>
          <p:nvPr>
            <p:ph idx="1"/>
          </p:nvPr>
        </p:nvSpPr>
        <p:spPr>
          <a:xfrm>
            <a:off x="596821" y="1211684"/>
            <a:ext cx="8596668" cy="5562927"/>
          </a:xfrm>
        </p:spPr>
        <p:txBody>
          <a:bodyPr>
            <a:normAutofit/>
          </a:bodyPr>
          <a:lstStyle/>
          <a:p>
            <a:pPr marL="0" lvl="0" indent="0">
              <a:buNone/>
            </a:pPr>
            <a:r>
              <a:rPr lang="en-GB" sz="2400" b="1" i="0" dirty="0"/>
              <a:t>Debt and Credit</a:t>
            </a:r>
            <a:endParaRPr lang="en-US" sz="2400" b="1" dirty="0"/>
          </a:p>
          <a:p>
            <a:pPr marL="0" lvl="0" indent="0">
              <a:buNone/>
            </a:pPr>
            <a:r>
              <a:rPr lang="en-GB" sz="2400" b="0" i="0" dirty="0"/>
              <a:t>The double entry system uses the labels</a:t>
            </a:r>
            <a:endParaRPr lang="en-US" sz="2400" dirty="0"/>
          </a:p>
          <a:p>
            <a:pPr lvl="0"/>
            <a:r>
              <a:rPr lang="en-GB" sz="2400" b="0" i="0" dirty="0"/>
              <a:t>‘Debit’</a:t>
            </a:r>
            <a:endParaRPr lang="en-US" sz="2400" dirty="0"/>
          </a:p>
          <a:p>
            <a:pPr lvl="0"/>
            <a:r>
              <a:rPr lang="en-GB" sz="2400" b="0" i="0" dirty="0"/>
              <a:t>‘Credit’</a:t>
            </a:r>
            <a:endParaRPr lang="en-US" sz="2400" dirty="0"/>
          </a:p>
          <a:p>
            <a:pPr lvl="0"/>
            <a:r>
              <a:rPr lang="en-GB" sz="2400" b="0" i="0" dirty="0"/>
              <a:t>Debit is the left-hand side  (DR)</a:t>
            </a:r>
            <a:endParaRPr lang="en-US" sz="2400" dirty="0"/>
          </a:p>
          <a:p>
            <a:pPr lvl="0"/>
            <a:r>
              <a:rPr lang="en-GB" sz="2400" b="0" i="0" dirty="0"/>
              <a:t>Credit is the right-hand side (CR)</a:t>
            </a:r>
            <a:br>
              <a:rPr lang="en-GB" sz="2400" b="0" i="0" dirty="0"/>
            </a:br>
            <a:endParaRPr lang="en-US" sz="2400" dirty="0"/>
          </a:p>
          <a:p>
            <a:pPr marL="0" lvl="0" indent="0">
              <a:buNone/>
            </a:pPr>
            <a:r>
              <a:rPr lang="en-GB" sz="2400" b="0" i="0" u="sng" dirty="0"/>
              <a:t>Example:</a:t>
            </a:r>
            <a:endParaRPr lang="en-US" sz="2400" u="sng" dirty="0"/>
          </a:p>
          <a:p>
            <a:pPr lvl="0"/>
            <a:r>
              <a:rPr lang="en-GB" sz="2400" b="0" i="0" dirty="0"/>
              <a:t>A firm buys a photocopier for £5,000</a:t>
            </a:r>
            <a:endParaRPr lang="en-US" sz="2400" dirty="0"/>
          </a:p>
          <a:p>
            <a:pPr lvl="0"/>
            <a:r>
              <a:rPr lang="en-GB" sz="2400" b="0" i="0" dirty="0"/>
              <a:t>The firms pays cash = right-hand side CR</a:t>
            </a:r>
            <a:endParaRPr lang="en-US" sz="2400" dirty="0"/>
          </a:p>
          <a:p>
            <a:pPr lvl="0"/>
            <a:r>
              <a:rPr lang="en-GB" sz="2400" b="0" i="0" dirty="0"/>
              <a:t>Gains an asset (photocopier) = left hand side DR</a:t>
            </a:r>
            <a:endParaRPr lang="en-US" sz="2400" dirty="0"/>
          </a:p>
          <a:p>
            <a:endParaRPr lang="en-GB" dirty="0"/>
          </a:p>
        </p:txBody>
      </p:sp>
    </p:spTree>
    <p:extLst>
      <p:ext uri="{BB962C8B-B14F-4D97-AF65-F5344CB8AC3E}">
        <p14:creationId xmlns:p14="http://schemas.microsoft.com/office/powerpoint/2010/main" val="3791006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88C19-28D4-B699-DC55-67FBF0D967C2}"/>
              </a:ext>
            </a:extLst>
          </p:cNvPr>
          <p:cNvSpPr>
            <a:spLocks noGrp="1"/>
          </p:cNvSpPr>
          <p:nvPr>
            <p:ph type="title"/>
          </p:nvPr>
        </p:nvSpPr>
        <p:spPr>
          <a:xfrm>
            <a:off x="271850" y="223171"/>
            <a:ext cx="9964829" cy="819611"/>
          </a:xfrm>
        </p:spPr>
        <p:txBody>
          <a:bodyPr>
            <a:normAutofit fontScale="90000"/>
          </a:bodyPr>
          <a:lstStyle/>
          <a:p>
            <a:r>
              <a:rPr lang="en-GB" dirty="0"/>
              <a:t>Tabular form of accounts: </a:t>
            </a:r>
            <a:br>
              <a:rPr lang="en-GB" dirty="0"/>
            </a:br>
            <a:r>
              <a:rPr lang="en-GB" b="0" i="0" dirty="0"/>
              <a:t>When recording the transaction…….</a:t>
            </a:r>
            <a:br>
              <a:rPr lang="en-GB" dirty="0"/>
            </a:br>
            <a:r>
              <a:rPr lang="en-GB" dirty="0"/>
              <a:t> </a:t>
            </a:r>
          </a:p>
        </p:txBody>
      </p:sp>
      <p:graphicFrame>
        <p:nvGraphicFramePr>
          <p:cNvPr id="6" name="Content Placeholder 5">
            <a:extLst>
              <a:ext uri="{FF2B5EF4-FFF2-40B4-BE49-F238E27FC236}">
                <a16:creationId xmlns:a16="http://schemas.microsoft.com/office/drawing/2014/main" id="{66A81F80-02E7-8720-BF83-BD05201644F8}"/>
              </a:ext>
            </a:extLst>
          </p:cNvPr>
          <p:cNvGraphicFramePr>
            <a:graphicFrameLocks noGrp="1"/>
          </p:cNvGraphicFramePr>
          <p:nvPr>
            <p:ph idx="1"/>
            <p:extLst>
              <p:ext uri="{D42A27DB-BD31-4B8C-83A1-F6EECF244321}">
                <p14:modId xmlns:p14="http://schemas.microsoft.com/office/powerpoint/2010/main" val="3694039695"/>
              </p:ext>
            </p:extLst>
          </p:nvPr>
        </p:nvGraphicFramePr>
        <p:xfrm>
          <a:off x="365186" y="1602746"/>
          <a:ext cx="10619116" cy="3778590"/>
        </p:xfrm>
        <a:graphic>
          <a:graphicData uri="http://schemas.openxmlformats.org/drawingml/2006/table">
            <a:tbl>
              <a:tblPr firstRow="1" bandRow="1">
                <a:tableStyleId>{5C22544A-7EE6-4342-B048-85BDC9FD1C3A}</a:tableStyleId>
              </a:tblPr>
              <a:tblGrid>
                <a:gridCol w="1980844">
                  <a:extLst>
                    <a:ext uri="{9D8B030D-6E8A-4147-A177-3AD203B41FA5}">
                      <a16:colId xmlns:a16="http://schemas.microsoft.com/office/drawing/2014/main" val="4228748884"/>
                    </a:ext>
                  </a:extLst>
                </a:gridCol>
                <a:gridCol w="2159568">
                  <a:extLst>
                    <a:ext uri="{9D8B030D-6E8A-4147-A177-3AD203B41FA5}">
                      <a16:colId xmlns:a16="http://schemas.microsoft.com/office/drawing/2014/main" val="3628241806"/>
                    </a:ext>
                  </a:extLst>
                </a:gridCol>
                <a:gridCol w="2159568">
                  <a:extLst>
                    <a:ext uri="{9D8B030D-6E8A-4147-A177-3AD203B41FA5}">
                      <a16:colId xmlns:a16="http://schemas.microsoft.com/office/drawing/2014/main" val="1425234922"/>
                    </a:ext>
                  </a:extLst>
                </a:gridCol>
                <a:gridCol w="2159568">
                  <a:extLst>
                    <a:ext uri="{9D8B030D-6E8A-4147-A177-3AD203B41FA5}">
                      <a16:colId xmlns:a16="http://schemas.microsoft.com/office/drawing/2014/main" val="12024368"/>
                    </a:ext>
                  </a:extLst>
                </a:gridCol>
                <a:gridCol w="2159568">
                  <a:extLst>
                    <a:ext uri="{9D8B030D-6E8A-4147-A177-3AD203B41FA5}">
                      <a16:colId xmlns:a16="http://schemas.microsoft.com/office/drawing/2014/main" val="2260427163"/>
                    </a:ext>
                  </a:extLst>
                </a:gridCol>
              </a:tblGrid>
              <a:tr h="746295">
                <a:tc>
                  <a:txBody>
                    <a:bodyPr/>
                    <a:lstStyle/>
                    <a:p>
                      <a:r>
                        <a:rPr lang="en-GB" dirty="0"/>
                        <a:t>Name of Account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16387721"/>
                  </a:ext>
                </a:extLst>
              </a:tr>
              <a:tr h="746295">
                <a:tc>
                  <a:txBody>
                    <a:bodyPr/>
                    <a:lstStyle/>
                    <a:p>
                      <a:r>
                        <a:rPr lang="en-GB" dirty="0"/>
                        <a:t>Date</a:t>
                      </a:r>
                    </a:p>
                  </a:txBody>
                  <a:tcPr/>
                </a:tc>
                <a:tc>
                  <a:txBody>
                    <a:bodyPr/>
                    <a:lstStyle/>
                    <a:p>
                      <a:r>
                        <a:rPr lang="en-GB" dirty="0"/>
                        <a:t>Details</a:t>
                      </a:r>
                    </a:p>
                  </a:txBody>
                  <a:tcPr/>
                </a:tc>
                <a:tc>
                  <a:txBody>
                    <a:bodyPr/>
                    <a:lstStyle/>
                    <a:p>
                      <a:r>
                        <a:rPr lang="en-GB" dirty="0"/>
                        <a:t>DR (Debit column)</a:t>
                      </a:r>
                    </a:p>
                  </a:txBody>
                  <a:tcPr/>
                </a:tc>
                <a:tc>
                  <a:txBody>
                    <a:bodyPr/>
                    <a:lstStyle/>
                    <a:p>
                      <a:r>
                        <a:rPr lang="en-GB" dirty="0"/>
                        <a:t>CR (Credit column)</a:t>
                      </a:r>
                    </a:p>
                  </a:txBody>
                  <a:tcPr/>
                </a:tc>
                <a:tc>
                  <a:txBody>
                    <a:bodyPr/>
                    <a:lstStyle/>
                    <a:p>
                      <a:r>
                        <a:rPr lang="en-GB" dirty="0"/>
                        <a:t>Balance</a:t>
                      </a:r>
                    </a:p>
                  </a:txBody>
                  <a:tcPr/>
                </a:tc>
                <a:extLst>
                  <a:ext uri="{0D108BD9-81ED-4DB2-BD59-A6C34878D82A}">
                    <a16:rowId xmlns:a16="http://schemas.microsoft.com/office/drawing/2014/main" val="2452168323"/>
                  </a:ext>
                </a:extLst>
              </a:tr>
              <a:tr h="7462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Enter date </a:t>
                      </a:r>
                      <a:endParaRPr lang="en-US" dirty="0">
                        <a:solidFill>
                          <a:srgbClr val="00B050"/>
                        </a:solidFill>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Brief description of the transaction and reference to the account where the other part of the double entry is made</a:t>
                      </a:r>
                      <a:endParaRPr lang="en-GB" dirty="0">
                        <a:solidFill>
                          <a:srgbClr val="00B050"/>
                        </a:solidFill>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Amount is entered in the left-hand debit column (DR) </a:t>
                      </a:r>
                      <a:endParaRPr lang="en-GB" dirty="0">
                        <a:solidFill>
                          <a:srgbClr val="00B050"/>
                        </a:solidFill>
                      </a:endParaRPr>
                    </a:p>
                    <a:p>
                      <a:r>
                        <a:rPr lang="en-GB" dirty="0">
                          <a:solidFill>
                            <a:srgbClr val="00B050"/>
                          </a:solidFill>
                        </a:rPr>
                        <a:t>OR</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rgbClr val="00B050"/>
                          </a:solidFill>
                        </a:rPr>
                        <a:t>Amount is entered in </a:t>
                      </a:r>
                      <a:r>
                        <a:rPr lang="en-GB" b="0" i="0" dirty="0">
                          <a:solidFill>
                            <a:srgbClr val="00B050"/>
                          </a:solidFill>
                        </a:rPr>
                        <a:t>the right hand credit column (CR) as appropriate. </a:t>
                      </a:r>
                      <a:endParaRPr lang="en-GB" dirty="0">
                        <a:solidFill>
                          <a:srgbClr val="00B050"/>
                        </a:solidFill>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Shows the running balance</a:t>
                      </a:r>
                      <a:endParaRPr lang="en-GB" dirty="0">
                        <a:solidFill>
                          <a:srgbClr val="00B050"/>
                        </a:solidFill>
                      </a:endParaRPr>
                    </a:p>
                    <a:p>
                      <a:endParaRPr lang="en-GB" dirty="0"/>
                    </a:p>
                  </a:txBody>
                  <a:tcPr/>
                </a:tc>
                <a:extLst>
                  <a:ext uri="{0D108BD9-81ED-4DB2-BD59-A6C34878D82A}">
                    <a16:rowId xmlns:a16="http://schemas.microsoft.com/office/drawing/2014/main" val="3602285653"/>
                  </a:ext>
                </a:extLst>
              </a:tr>
            </a:tbl>
          </a:graphicData>
        </a:graphic>
      </p:graphicFrame>
      <p:sp>
        <p:nvSpPr>
          <p:cNvPr id="7" name="TextBox 6">
            <a:extLst>
              <a:ext uri="{FF2B5EF4-FFF2-40B4-BE49-F238E27FC236}">
                <a16:creationId xmlns:a16="http://schemas.microsoft.com/office/drawing/2014/main" id="{AA19B19A-8C27-8640-EB81-B95BB2ECB541}"/>
              </a:ext>
            </a:extLst>
          </p:cNvPr>
          <p:cNvSpPr txBox="1"/>
          <p:nvPr/>
        </p:nvSpPr>
        <p:spPr>
          <a:xfrm>
            <a:off x="483080" y="5785449"/>
            <a:ext cx="9598324" cy="1107996"/>
          </a:xfrm>
          <a:prstGeom prst="rect">
            <a:avLst/>
          </a:prstGeom>
          <a:noFill/>
        </p:spPr>
        <p:txBody>
          <a:bodyPr wrap="square" rtlCol="0">
            <a:spAutoFit/>
          </a:bodyPr>
          <a:lstStyle/>
          <a:p>
            <a:r>
              <a:rPr lang="en-GB" sz="2400" b="1" i="0" dirty="0"/>
              <a:t>If the DR entries exceed the CR entries the balance is described as a DR balance…… and vice versa. </a:t>
            </a:r>
            <a:endParaRPr lang="en-US" sz="2400" b="1" dirty="0"/>
          </a:p>
          <a:p>
            <a:endParaRPr lang="en-GB" dirty="0"/>
          </a:p>
        </p:txBody>
      </p:sp>
    </p:spTree>
    <p:extLst>
      <p:ext uri="{BB962C8B-B14F-4D97-AF65-F5344CB8AC3E}">
        <p14:creationId xmlns:p14="http://schemas.microsoft.com/office/powerpoint/2010/main" val="2982129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4C9F-6944-1E19-9A0E-90410A52A8F3}"/>
              </a:ext>
            </a:extLst>
          </p:cNvPr>
          <p:cNvSpPr>
            <a:spLocks noGrp="1"/>
          </p:cNvSpPr>
          <p:nvPr>
            <p:ph type="title"/>
          </p:nvPr>
        </p:nvSpPr>
        <p:spPr>
          <a:xfrm>
            <a:off x="406944" y="85900"/>
            <a:ext cx="3609983" cy="723275"/>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D514BF64-11DB-29E4-02E0-416CD6266666}"/>
              </a:ext>
            </a:extLst>
          </p:cNvPr>
          <p:cNvSpPr>
            <a:spLocks noGrp="1"/>
          </p:cNvSpPr>
          <p:nvPr>
            <p:ph idx="1"/>
          </p:nvPr>
        </p:nvSpPr>
        <p:spPr>
          <a:xfrm>
            <a:off x="268640" y="680149"/>
            <a:ext cx="10025372" cy="1608656"/>
          </a:xfrm>
        </p:spPr>
        <p:txBody>
          <a:bodyPr>
            <a:normAutofit/>
          </a:bodyPr>
          <a:lstStyle/>
          <a:p>
            <a:pPr>
              <a:lnSpc>
                <a:spcPct val="90000"/>
              </a:lnSpc>
            </a:pPr>
            <a:r>
              <a:rPr lang="en-GB" sz="1700" dirty="0"/>
              <a:t>A firm pays three  electricity bills : £1,000, £2,000 and £3,000.</a:t>
            </a:r>
          </a:p>
          <a:p>
            <a:pPr>
              <a:lnSpc>
                <a:spcPct val="90000"/>
              </a:lnSpc>
            </a:pPr>
            <a:r>
              <a:rPr lang="en-GB" sz="1700" dirty="0"/>
              <a:t>Each payment will be recorded on the electricity account and the cash account. The </a:t>
            </a:r>
            <a:r>
              <a:rPr lang="en-GB" sz="1700" b="1" dirty="0"/>
              <a:t>electricity account </a:t>
            </a:r>
            <a:r>
              <a:rPr lang="en-GB" sz="1700" dirty="0"/>
              <a:t>will show debt entries as the business is incurring an expense.</a:t>
            </a:r>
          </a:p>
          <a:p>
            <a:pPr>
              <a:lnSpc>
                <a:spcPct val="90000"/>
              </a:lnSpc>
            </a:pPr>
            <a:r>
              <a:rPr lang="en-GB" sz="1700" dirty="0"/>
              <a:t>The corresponding entries appear in the </a:t>
            </a:r>
            <a:r>
              <a:rPr lang="en-GB" sz="1700" b="1" dirty="0"/>
              <a:t>cash account </a:t>
            </a:r>
            <a:r>
              <a:rPr lang="en-GB" sz="1700" dirty="0"/>
              <a:t>as credit entries because the business is paying cash. </a:t>
            </a:r>
          </a:p>
        </p:txBody>
      </p:sp>
      <p:graphicFrame>
        <p:nvGraphicFramePr>
          <p:cNvPr id="4" name="Table 5">
            <a:extLst>
              <a:ext uri="{FF2B5EF4-FFF2-40B4-BE49-F238E27FC236}">
                <a16:creationId xmlns:a16="http://schemas.microsoft.com/office/drawing/2014/main" id="{4A9B3646-5D9D-DEAD-6C56-E8E42AE8D559}"/>
              </a:ext>
            </a:extLst>
          </p:cNvPr>
          <p:cNvGraphicFramePr>
            <a:graphicFrameLocks noGrp="1"/>
          </p:cNvGraphicFramePr>
          <p:nvPr>
            <p:extLst>
              <p:ext uri="{D42A27DB-BD31-4B8C-83A1-F6EECF244321}">
                <p14:modId xmlns:p14="http://schemas.microsoft.com/office/powerpoint/2010/main" val="4027690985"/>
              </p:ext>
            </p:extLst>
          </p:nvPr>
        </p:nvGraphicFramePr>
        <p:xfrm>
          <a:off x="1004157" y="2288805"/>
          <a:ext cx="8437165" cy="4216993"/>
        </p:xfrm>
        <a:graphic>
          <a:graphicData uri="http://schemas.openxmlformats.org/drawingml/2006/table">
            <a:tbl>
              <a:tblPr firstRow="1" bandRow="1">
                <a:tableStyleId>{3B4B98B0-60AC-42C2-AFA5-B58CD77FA1E5}</a:tableStyleId>
              </a:tblPr>
              <a:tblGrid>
                <a:gridCol w="2035633">
                  <a:extLst>
                    <a:ext uri="{9D8B030D-6E8A-4147-A177-3AD203B41FA5}">
                      <a16:colId xmlns:a16="http://schemas.microsoft.com/office/drawing/2014/main" val="4272976594"/>
                    </a:ext>
                  </a:extLst>
                </a:gridCol>
                <a:gridCol w="1979927">
                  <a:extLst>
                    <a:ext uri="{9D8B030D-6E8A-4147-A177-3AD203B41FA5}">
                      <a16:colId xmlns:a16="http://schemas.microsoft.com/office/drawing/2014/main" val="3855632301"/>
                    </a:ext>
                  </a:extLst>
                </a:gridCol>
                <a:gridCol w="1201028">
                  <a:extLst>
                    <a:ext uri="{9D8B030D-6E8A-4147-A177-3AD203B41FA5}">
                      <a16:colId xmlns:a16="http://schemas.microsoft.com/office/drawing/2014/main" val="3746224498"/>
                    </a:ext>
                  </a:extLst>
                </a:gridCol>
                <a:gridCol w="1184944">
                  <a:extLst>
                    <a:ext uri="{9D8B030D-6E8A-4147-A177-3AD203B41FA5}">
                      <a16:colId xmlns:a16="http://schemas.microsoft.com/office/drawing/2014/main" val="2498823435"/>
                    </a:ext>
                  </a:extLst>
                </a:gridCol>
                <a:gridCol w="2035633">
                  <a:extLst>
                    <a:ext uri="{9D8B030D-6E8A-4147-A177-3AD203B41FA5}">
                      <a16:colId xmlns:a16="http://schemas.microsoft.com/office/drawing/2014/main" val="2958167202"/>
                    </a:ext>
                  </a:extLst>
                </a:gridCol>
              </a:tblGrid>
              <a:tr h="379366">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025517699"/>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936531876"/>
                  </a:ext>
                </a:extLst>
              </a:tr>
              <a:tr h="379366">
                <a:tc>
                  <a:txBody>
                    <a:bodyPr/>
                    <a:lstStyle/>
                    <a:p>
                      <a:r>
                        <a:rPr lang="en-GB" sz="1600"/>
                        <a:t>1</a:t>
                      </a:r>
                    </a:p>
                  </a:txBody>
                  <a:tcPr marL="83311" marR="83311" marT="41656" marB="41656"/>
                </a:tc>
                <a:tc>
                  <a:txBody>
                    <a:bodyPr/>
                    <a:lstStyle/>
                    <a:p>
                      <a:r>
                        <a:rPr lang="en-GB" sz="1600"/>
                        <a:t>Cash</a:t>
                      </a:r>
                    </a:p>
                  </a:txBody>
                  <a:tcPr marL="83311" marR="83311" marT="41656" marB="41656"/>
                </a:tc>
                <a:tc>
                  <a:txBody>
                    <a:bodyPr/>
                    <a:lstStyle/>
                    <a:p>
                      <a:r>
                        <a:rPr lang="en-GB" sz="1600"/>
                        <a:t>1,000</a:t>
                      </a:r>
                    </a:p>
                  </a:txBody>
                  <a:tcPr marL="83311" marR="83311" marT="41656" marB="41656"/>
                </a:tc>
                <a:tc>
                  <a:txBody>
                    <a:bodyPr/>
                    <a:lstStyle/>
                    <a:p>
                      <a:endParaRPr lang="en-GB" sz="1600"/>
                    </a:p>
                  </a:txBody>
                  <a:tcPr marL="83311" marR="83311" marT="41656" marB="41656"/>
                </a:tc>
                <a:tc>
                  <a:txBody>
                    <a:bodyPr/>
                    <a:lstStyle/>
                    <a:p>
                      <a:r>
                        <a:rPr lang="en-GB" sz="1600"/>
                        <a:t>1,000DR</a:t>
                      </a:r>
                    </a:p>
                  </a:txBody>
                  <a:tcPr marL="83311" marR="83311" marT="41656" marB="41656"/>
                </a:tc>
                <a:extLst>
                  <a:ext uri="{0D108BD9-81ED-4DB2-BD59-A6C34878D82A}">
                    <a16:rowId xmlns:a16="http://schemas.microsoft.com/office/drawing/2014/main" val="239683105"/>
                  </a:ext>
                </a:extLst>
              </a:tr>
              <a:tr h="379366">
                <a:tc>
                  <a:txBody>
                    <a:bodyPr/>
                    <a:lstStyle/>
                    <a:p>
                      <a:r>
                        <a:rPr lang="en-GB" sz="1600"/>
                        <a:t>2</a:t>
                      </a:r>
                    </a:p>
                  </a:txBody>
                  <a:tcPr marL="83311" marR="83311" marT="41656" marB="41656"/>
                </a:tc>
                <a:tc>
                  <a:txBody>
                    <a:bodyPr/>
                    <a:lstStyle/>
                    <a:p>
                      <a:r>
                        <a:rPr lang="en-GB" sz="1600" dirty="0"/>
                        <a:t>Cash</a:t>
                      </a:r>
                    </a:p>
                  </a:txBody>
                  <a:tcPr marL="83311" marR="83311" marT="41656" marB="41656"/>
                </a:tc>
                <a:tc>
                  <a:txBody>
                    <a:bodyPr/>
                    <a:lstStyle/>
                    <a:p>
                      <a:r>
                        <a:rPr lang="en-GB" sz="1600"/>
                        <a:t>2,000</a:t>
                      </a:r>
                    </a:p>
                  </a:txBody>
                  <a:tcPr marL="83311" marR="83311" marT="41656" marB="41656"/>
                </a:tc>
                <a:tc>
                  <a:txBody>
                    <a:bodyPr/>
                    <a:lstStyle/>
                    <a:p>
                      <a:endParaRPr lang="en-GB" sz="1600"/>
                    </a:p>
                  </a:txBody>
                  <a:tcPr marL="83311" marR="83311" marT="41656" marB="41656"/>
                </a:tc>
                <a:tc>
                  <a:txBody>
                    <a:bodyPr/>
                    <a:lstStyle/>
                    <a:p>
                      <a:r>
                        <a:rPr lang="en-GB" sz="1600"/>
                        <a:t>3,000DR</a:t>
                      </a:r>
                    </a:p>
                  </a:txBody>
                  <a:tcPr marL="83311" marR="83311" marT="41656" marB="41656"/>
                </a:tc>
                <a:extLst>
                  <a:ext uri="{0D108BD9-81ED-4DB2-BD59-A6C34878D82A}">
                    <a16:rowId xmlns:a16="http://schemas.microsoft.com/office/drawing/2014/main" val="3923515798"/>
                  </a:ext>
                </a:extLst>
              </a:tr>
              <a:tr h="379366">
                <a:tc>
                  <a:txBody>
                    <a:bodyPr/>
                    <a:lstStyle/>
                    <a:p>
                      <a:r>
                        <a:rPr lang="en-GB" sz="1600"/>
                        <a:t>3</a:t>
                      </a:r>
                    </a:p>
                  </a:txBody>
                  <a:tcPr marL="83311" marR="83311" marT="41656" marB="41656"/>
                </a:tc>
                <a:tc>
                  <a:txBody>
                    <a:bodyPr/>
                    <a:lstStyle/>
                    <a:p>
                      <a:r>
                        <a:rPr lang="en-GB" sz="1600" dirty="0"/>
                        <a:t>Cash</a:t>
                      </a:r>
                    </a:p>
                  </a:txBody>
                  <a:tcPr marL="83311" marR="83311" marT="41656" marB="41656"/>
                </a:tc>
                <a:tc>
                  <a:txBody>
                    <a:bodyPr/>
                    <a:lstStyle/>
                    <a:p>
                      <a:r>
                        <a:rPr lang="en-GB" sz="1600"/>
                        <a:t>3,000</a:t>
                      </a:r>
                    </a:p>
                  </a:txBody>
                  <a:tcPr marL="83311" marR="83311" marT="41656" marB="41656"/>
                </a:tc>
                <a:tc>
                  <a:txBody>
                    <a:bodyPr/>
                    <a:lstStyle/>
                    <a:p>
                      <a:endParaRPr lang="en-GB" sz="1600"/>
                    </a:p>
                  </a:txBody>
                  <a:tcPr marL="83311" marR="83311" marT="41656" marB="41656"/>
                </a:tc>
                <a:tc>
                  <a:txBody>
                    <a:bodyPr/>
                    <a:lstStyle/>
                    <a:p>
                      <a:r>
                        <a:rPr lang="en-GB" sz="1600"/>
                        <a:t>6,000DR</a:t>
                      </a:r>
                    </a:p>
                  </a:txBody>
                  <a:tcPr marL="83311" marR="83311" marT="41656" marB="41656"/>
                </a:tc>
                <a:extLst>
                  <a:ext uri="{0D108BD9-81ED-4DB2-BD59-A6C34878D82A}">
                    <a16:rowId xmlns:a16="http://schemas.microsoft.com/office/drawing/2014/main" val="1726149702"/>
                  </a:ext>
                </a:extLst>
              </a:tr>
              <a:tr h="423333">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284525730"/>
                  </a:ext>
                </a:extLst>
              </a:tr>
              <a:tr h="379366">
                <a:tc>
                  <a:txBody>
                    <a:bodyPr/>
                    <a:lstStyle/>
                    <a:p>
                      <a:r>
                        <a:rPr lang="en-GB" sz="1600"/>
                        <a:t>Cash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427837200"/>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423184479"/>
                  </a:ext>
                </a:extLst>
              </a:tr>
              <a:tr h="379366">
                <a:tc>
                  <a:txBody>
                    <a:bodyPr/>
                    <a:lstStyle/>
                    <a:p>
                      <a:r>
                        <a:rPr lang="en-GB" sz="1600"/>
                        <a:t>1</a:t>
                      </a:r>
                    </a:p>
                  </a:txBody>
                  <a:tcPr marL="83311" marR="83311" marT="41656" marB="41656"/>
                </a:tc>
                <a:tc>
                  <a:txBody>
                    <a:bodyPr/>
                    <a:lstStyle/>
                    <a:p>
                      <a:r>
                        <a:rPr lang="en-GB" sz="1600"/>
                        <a:t>Electricity</a:t>
                      </a:r>
                    </a:p>
                  </a:txBody>
                  <a:tcPr marL="83311" marR="83311" marT="41656" marB="41656"/>
                </a:tc>
                <a:tc>
                  <a:txBody>
                    <a:bodyPr/>
                    <a:lstStyle/>
                    <a:p>
                      <a:endParaRPr lang="en-GB" sz="1600"/>
                    </a:p>
                  </a:txBody>
                  <a:tcPr marL="83311" marR="83311" marT="41656" marB="41656"/>
                </a:tc>
                <a:tc>
                  <a:txBody>
                    <a:bodyPr/>
                    <a:lstStyle/>
                    <a:p>
                      <a:r>
                        <a:rPr lang="en-GB" sz="1600"/>
                        <a:t>1,000</a:t>
                      </a:r>
                    </a:p>
                  </a:txBody>
                  <a:tcPr marL="83311" marR="83311" marT="41656" marB="41656"/>
                </a:tc>
                <a:tc>
                  <a:txBody>
                    <a:bodyPr/>
                    <a:lstStyle/>
                    <a:p>
                      <a:r>
                        <a:rPr lang="en-GB" sz="1600"/>
                        <a:t>1,000CR</a:t>
                      </a:r>
                    </a:p>
                  </a:txBody>
                  <a:tcPr marL="83311" marR="83311" marT="41656" marB="41656"/>
                </a:tc>
                <a:extLst>
                  <a:ext uri="{0D108BD9-81ED-4DB2-BD59-A6C34878D82A}">
                    <a16:rowId xmlns:a16="http://schemas.microsoft.com/office/drawing/2014/main" val="735885804"/>
                  </a:ext>
                </a:extLst>
              </a:tr>
              <a:tr h="379366">
                <a:tc>
                  <a:txBody>
                    <a:bodyPr/>
                    <a:lstStyle/>
                    <a:p>
                      <a:r>
                        <a:rPr lang="en-GB" sz="1600"/>
                        <a:t>2</a:t>
                      </a:r>
                    </a:p>
                  </a:txBody>
                  <a:tcPr marL="83311" marR="83311" marT="41656" marB="41656"/>
                </a:tc>
                <a:tc>
                  <a:txBody>
                    <a:bodyPr/>
                    <a:lstStyle/>
                    <a:p>
                      <a:r>
                        <a:rPr lang="en-GB" sz="1600" dirty="0"/>
                        <a:t>Electricity</a:t>
                      </a:r>
                    </a:p>
                  </a:txBody>
                  <a:tcPr marL="83311" marR="83311" marT="41656" marB="41656"/>
                </a:tc>
                <a:tc>
                  <a:txBody>
                    <a:bodyPr/>
                    <a:lstStyle/>
                    <a:p>
                      <a:endParaRPr lang="en-GB" sz="1600"/>
                    </a:p>
                  </a:txBody>
                  <a:tcPr marL="83311" marR="83311" marT="41656" marB="41656"/>
                </a:tc>
                <a:tc>
                  <a:txBody>
                    <a:bodyPr/>
                    <a:lstStyle/>
                    <a:p>
                      <a:r>
                        <a:rPr lang="en-GB" sz="1600"/>
                        <a:t>2,000</a:t>
                      </a:r>
                    </a:p>
                  </a:txBody>
                  <a:tcPr marL="83311" marR="83311" marT="41656" marB="41656"/>
                </a:tc>
                <a:tc>
                  <a:txBody>
                    <a:bodyPr/>
                    <a:lstStyle/>
                    <a:p>
                      <a:r>
                        <a:rPr lang="en-GB" sz="1600"/>
                        <a:t>3,000CR</a:t>
                      </a:r>
                    </a:p>
                  </a:txBody>
                  <a:tcPr marL="83311" marR="83311" marT="41656" marB="41656"/>
                </a:tc>
                <a:extLst>
                  <a:ext uri="{0D108BD9-81ED-4DB2-BD59-A6C34878D82A}">
                    <a16:rowId xmlns:a16="http://schemas.microsoft.com/office/drawing/2014/main" val="3977148209"/>
                  </a:ext>
                </a:extLst>
              </a:tr>
              <a:tr h="379366">
                <a:tc>
                  <a:txBody>
                    <a:bodyPr/>
                    <a:lstStyle/>
                    <a:p>
                      <a:r>
                        <a:rPr lang="en-GB" sz="1600"/>
                        <a:t>3</a:t>
                      </a:r>
                    </a:p>
                  </a:txBody>
                  <a:tcPr marL="83311" marR="83311" marT="41656" marB="41656"/>
                </a:tc>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r>
                        <a:rPr lang="en-GB" sz="1600"/>
                        <a:t>3,000</a:t>
                      </a:r>
                    </a:p>
                  </a:txBody>
                  <a:tcPr marL="83311" marR="83311" marT="41656" marB="41656"/>
                </a:tc>
                <a:tc>
                  <a:txBody>
                    <a:bodyPr/>
                    <a:lstStyle/>
                    <a:p>
                      <a:r>
                        <a:rPr lang="en-GB" sz="1600" dirty="0"/>
                        <a:t>6,000CR</a:t>
                      </a:r>
                    </a:p>
                  </a:txBody>
                  <a:tcPr marL="83311" marR="83311" marT="41656" marB="41656"/>
                </a:tc>
                <a:extLst>
                  <a:ext uri="{0D108BD9-81ED-4DB2-BD59-A6C34878D82A}">
                    <a16:rowId xmlns:a16="http://schemas.microsoft.com/office/drawing/2014/main" val="2463380484"/>
                  </a:ext>
                </a:extLst>
              </a:tr>
            </a:tbl>
          </a:graphicData>
        </a:graphic>
      </p:graphicFrame>
    </p:spTree>
    <p:extLst>
      <p:ext uri="{BB962C8B-B14F-4D97-AF65-F5344CB8AC3E}">
        <p14:creationId xmlns:p14="http://schemas.microsoft.com/office/powerpoint/2010/main" val="2895258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C30DD-90FE-38C7-CBC8-E0B883E51B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A48859-0419-1B47-2EB1-1A98C1F0D5F4}"/>
              </a:ext>
            </a:extLst>
          </p:cNvPr>
          <p:cNvSpPr>
            <a:spLocks noGrp="1"/>
          </p:cNvSpPr>
          <p:nvPr>
            <p:ph type="title"/>
          </p:nvPr>
        </p:nvSpPr>
        <p:spPr>
          <a:xfrm>
            <a:off x="406944" y="85900"/>
            <a:ext cx="3609983" cy="723275"/>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81B0EB89-E5CE-A761-1DEF-B90AE2CEBC4E}"/>
              </a:ext>
            </a:extLst>
          </p:cNvPr>
          <p:cNvSpPr>
            <a:spLocks noGrp="1"/>
          </p:cNvSpPr>
          <p:nvPr>
            <p:ph idx="1"/>
          </p:nvPr>
        </p:nvSpPr>
        <p:spPr>
          <a:xfrm>
            <a:off x="268640" y="680149"/>
            <a:ext cx="10025372" cy="1608656"/>
          </a:xfrm>
        </p:spPr>
        <p:txBody>
          <a:bodyPr>
            <a:normAutofit/>
          </a:bodyPr>
          <a:lstStyle/>
          <a:p>
            <a:pPr>
              <a:lnSpc>
                <a:spcPct val="90000"/>
              </a:lnSpc>
            </a:pPr>
            <a:r>
              <a:rPr lang="en-GB" sz="1700" dirty="0"/>
              <a:t>A firm pays three  electricity bills : £1,000, £2,000 and £3,000.</a:t>
            </a:r>
          </a:p>
          <a:p>
            <a:pPr>
              <a:lnSpc>
                <a:spcPct val="90000"/>
              </a:lnSpc>
            </a:pPr>
            <a:r>
              <a:rPr lang="en-GB" sz="1700" dirty="0"/>
              <a:t>Each payment will be recorded on the electricity account and the cash account. The </a:t>
            </a:r>
            <a:r>
              <a:rPr lang="en-GB" sz="1700" b="1" dirty="0"/>
              <a:t>electricity account </a:t>
            </a:r>
            <a:r>
              <a:rPr lang="en-GB" sz="1700" dirty="0"/>
              <a:t>will show debt entries as the business is incurring an expense.</a:t>
            </a:r>
          </a:p>
          <a:p>
            <a:pPr>
              <a:lnSpc>
                <a:spcPct val="90000"/>
              </a:lnSpc>
            </a:pPr>
            <a:r>
              <a:rPr lang="en-GB" sz="1700" dirty="0"/>
              <a:t>The corresponding entries appear in the </a:t>
            </a:r>
            <a:r>
              <a:rPr lang="en-GB" sz="1700" b="1" dirty="0"/>
              <a:t>cash account </a:t>
            </a:r>
            <a:r>
              <a:rPr lang="en-GB" sz="1700" dirty="0"/>
              <a:t>as credit entries because the business is paying cash. </a:t>
            </a:r>
          </a:p>
        </p:txBody>
      </p:sp>
      <p:graphicFrame>
        <p:nvGraphicFramePr>
          <p:cNvPr id="4" name="Table 5">
            <a:extLst>
              <a:ext uri="{FF2B5EF4-FFF2-40B4-BE49-F238E27FC236}">
                <a16:creationId xmlns:a16="http://schemas.microsoft.com/office/drawing/2014/main" id="{E52F3D3D-817F-610E-7559-9DCF298AD40C}"/>
              </a:ext>
            </a:extLst>
          </p:cNvPr>
          <p:cNvGraphicFramePr>
            <a:graphicFrameLocks noGrp="1"/>
          </p:cNvGraphicFramePr>
          <p:nvPr/>
        </p:nvGraphicFramePr>
        <p:xfrm>
          <a:off x="1004157" y="2288805"/>
          <a:ext cx="8437165" cy="4216993"/>
        </p:xfrm>
        <a:graphic>
          <a:graphicData uri="http://schemas.openxmlformats.org/drawingml/2006/table">
            <a:tbl>
              <a:tblPr firstRow="1" bandRow="1">
                <a:tableStyleId>{3B4B98B0-60AC-42C2-AFA5-B58CD77FA1E5}</a:tableStyleId>
              </a:tblPr>
              <a:tblGrid>
                <a:gridCol w="2035633">
                  <a:extLst>
                    <a:ext uri="{9D8B030D-6E8A-4147-A177-3AD203B41FA5}">
                      <a16:colId xmlns:a16="http://schemas.microsoft.com/office/drawing/2014/main" val="4272976594"/>
                    </a:ext>
                  </a:extLst>
                </a:gridCol>
                <a:gridCol w="1979927">
                  <a:extLst>
                    <a:ext uri="{9D8B030D-6E8A-4147-A177-3AD203B41FA5}">
                      <a16:colId xmlns:a16="http://schemas.microsoft.com/office/drawing/2014/main" val="3855632301"/>
                    </a:ext>
                  </a:extLst>
                </a:gridCol>
                <a:gridCol w="1201028">
                  <a:extLst>
                    <a:ext uri="{9D8B030D-6E8A-4147-A177-3AD203B41FA5}">
                      <a16:colId xmlns:a16="http://schemas.microsoft.com/office/drawing/2014/main" val="3746224498"/>
                    </a:ext>
                  </a:extLst>
                </a:gridCol>
                <a:gridCol w="1184944">
                  <a:extLst>
                    <a:ext uri="{9D8B030D-6E8A-4147-A177-3AD203B41FA5}">
                      <a16:colId xmlns:a16="http://schemas.microsoft.com/office/drawing/2014/main" val="2498823435"/>
                    </a:ext>
                  </a:extLst>
                </a:gridCol>
                <a:gridCol w="2035633">
                  <a:extLst>
                    <a:ext uri="{9D8B030D-6E8A-4147-A177-3AD203B41FA5}">
                      <a16:colId xmlns:a16="http://schemas.microsoft.com/office/drawing/2014/main" val="2958167202"/>
                    </a:ext>
                  </a:extLst>
                </a:gridCol>
              </a:tblGrid>
              <a:tr h="379366">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025517699"/>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936531876"/>
                  </a:ext>
                </a:extLst>
              </a:tr>
              <a:tr h="379366">
                <a:tc>
                  <a:txBody>
                    <a:bodyPr/>
                    <a:lstStyle/>
                    <a:p>
                      <a:r>
                        <a:rPr lang="en-GB" sz="1600"/>
                        <a:t>1</a:t>
                      </a:r>
                    </a:p>
                  </a:txBody>
                  <a:tcPr marL="83311" marR="83311" marT="41656" marB="41656"/>
                </a:tc>
                <a:tc>
                  <a:txBody>
                    <a:bodyPr/>
                    <a:lstStyle/>
                    <a:p>
                      <a:r>
                        <a:rPr lang="en-GB" sz="1600"/>
                        <a:t>Cash</a:t>
                      </a:r>
                    </a:p>
                  </a:txBody>
                  <a:tcPr marL="83311" marR="83311" marT="41656" marB="41656"/>
                </a:tc>
                <a:tc>
                  <a:txBody>
                    <a:bodyPr/>
                    <a:lstStyle/>
                    <a:p>
                      <a:r>
                        <a:rPr lang="en-GB" sz="1600"/>
                        <a:t>1,000</a:t>
                      </a:r>
                    </a:p>
                  </a:txBody>
                  <a:tcPr marL="83311" marR="83311" marT="41656" marB="41656"/>
                </a:tc>
                <a:tc>
                  <a:txBody>
                    <a:bodyPr/>
                    <a:lstStyle/>
                    <a:p>
                      <a:endParaRPr lang="en-GB" sz="1600"/>
                    </a:p>
                  </a:txBody>
                  <a:tcPr marL="83311" marR="83311" marT="41656" marB="41656"/>
                </a:tc>
                <a:tc>
                  <a:txBody>
                    <a:bodyPr/>
                    <a:lstStyle/>
                    <a:p>
                      <a:r>
                        <a:rPr lang="en-GB" sz="1600"/>
                        <a:t>1,000DR</a:t>
                      </a:r>
                    </a:p>
                  </a:txBody>
                  <a:tcPr marL="83311" marR="83311" marT="41656" marB="41656"/>
                </a:tc>
                <a:extLst>
                  <a:ext uri="{0D108BD9-81ED-4DB2-BD59-A6C34878D82A}">
                    <a16:rowId xmlns:a16="http://schemas.microsoft.com/office/drawing/2014/main" val="239683105"/>
                  </a:ext>
                </a:extLst>
              </a:tr>
              <a:tr h="379366">
                <a:tc>
                  <a:txBody>
                    <a:bodyPr/>
                    <a:lstStyle/>
                    <a:p>
                      <a:r>
                        <a:rPr lang="en-GB" sz="1600"/>
                        <a:t>2</a:t>
                      </a:r>
                    </a:p>
                  </a:txBody>
                  <a:tcPr marL="83311" marR="83311" marT="41656" marB="41656"/>
                </a:tc>
                <a:tc>
                  <a:txBody>
                    <a:bodyPr/>
                    <a:lstStyle/>
                    <a:p>
                      <a:r>
                        <a:rPr lang="en-GB" sz="1600" dirty="0"/>
                        <a:t>Cash</a:t>
                      </a:r>
                    </a:p>
                  </a:txBody>
                  <a:tcPr marL="83311" marR="83311" marT="41656" marB="41656"/>
                </a:tc>
                <a:tc>
                  <a:txBody>
                    <a:bodyPr/>
                    <a:lstStyle/>
                    <a:p>
                      <a:r>
                        <a:rPr lang="en-GB" sz="1600"/>
                        <a:t>2,000</a:t>
                      </a:r>
                    </a:p>
                  </a:txBody>
                  <a:tcPr marL="83311" marR="83311" marT="41656" marB="41656"/>
                </a:tc>
                <a:tc>
                  <a:txBody>
                    <a:bodyPr/>
                    <a:lstStyle/>
                    <a:p>
                      <a:endParaRPr lang="en-GB" sz="1600"/>
                    </a:p>
                  </a:txBody>
                  <a:tcPr marL="83311" marR="83311" marT="41656" marB="41656"/>
                </a:tc>
                <a:tc>
                  <a:txBody>
                    <a:bodyPr/>
                    <a:lstStyle/>
                    <a:p>
                      <a:r>
                        <a:rPr lang="en-GB" sz="1600"/>
                        <a:t>3,000DR</a:t>
                      </a:r>
                    </a:p>
                  </a:txBody>
                  <a:tcPr marL="83311" marR="83311" marT="41656" marB="41656"/>
                </a:tc>
                <a:extLst>
                  <a:ext uri="{0D108BD9-81ED-4DB2-BD59-A6C34878D82A}">
                    <a16:rowId xmlns:a16="http://schemas.microsoft.com/office/drawing/2014/main" val="3923515798"/>
                  </a:ext>
                </a:extLst>
              </a:tr>
              <a:tr h="379366">
                <a:tc>
                  <a:txBody>
                    <a:bodyPr/>
                    <a:lstStyle/>
                    <a:p>
                      <a:r>
                        <a:rPr lang="en-GB" sz="1600"/>
                        <a:t>3</a:t>
                      </a:r>
                    </a:p>
                  </a:txBody>
                  <a:tcPr marL="83311" marR="83311" marT="41656" marB="41656"/>
                </a:tc>
                <a:tc>
                  <a:txBody>
                    <a:bodyPr/>
                    <a:lstStyle/>
                    <a:p>
                      <a:r>
                        <a:rPr lang="en-GB" sz="1600" dirty="0"/>
                        <a:t>Cash</a:t>
                      </a:r>
                    </a:p>
                  </a:txBody>
                  <a:tcPr marL="83311" marR="83311" marT="41656" marB="41656"/>
                </a:tc>
                <a:tc>
                  <a:txBody>
                    <a:bodyPr/>
                    <a:lstStyle/>
                    <a:p>
                      <a:r>
                        <a:rPr lang="en-GB" sz="1600"/>
                        <a:t>3,000</a:t>
                      </a:r>
                    </a:p>
                  </a:txBody>
                  <a:tcPr marL="83311" marR="83311" marT="41656" marB="41656"/>
                </a:tc>
                <a:tc>
                  <a:txBody>
                    <a:bodyPr/>
                    <a:lstStyle/>
                    <a:p>
                      <a:endParaRPr lang="en-GB" sz="1600"/>
                    </a:p>
                  </a:txBody>
                  <a:tcPr marL="83311" marR="83311" marT="41656" marB="41656"/>
                </a:tc>
                <a:tc>
                  <a:txBody>
                    <a:bodyPr/>
                    <a:lstStyle/>
                    <a:p>
                      <a:r>
                        <a:rPr lang="en-GB" sz="1600"/>
                        <a:t>6,000DR</a:t>
                      </a:r>
                    </a:p>
                  </a:txBody>
                  <a:tcPr marL="83311" marR="83311" marT="41656" marB="41656"/>
                </a:tc>
                <a:extLst>
                  <a:ext uri="{0D108BD9-81ED-4DB2-BD59-A6C34878D82A}">
                    <a16:rowId xmlns:a16="http://schemas.microsoft.com/office/drawing/2014/main" val="1726149702"/>
                  </a:ext>
                </a:extLst>
              </a:tr>
              <a:tr h="423333">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284525730"/>
                  </a:ext>
                </a:extLst>
              </a:tr>
              <a:tr h="379366">
                <a:tc>
                  <a:txBody>
                    <a:bodyPr/>
                    <a:lstStyle/>
                    <a:p>
                      <a:r>
                        <a:rPr lang="en-GB" sz="1600"/>
                        <a:t>Cash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427837200"/>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423184479"/>
                  </a:ext>
                </a:extLst>
              </a:tr>
              <a:tr h="379366">
                <a:tc>
                  <a:txBody>
                    <a:bodyPr/>
                    <a:lstStyle/>
                    <a:p>
                      <a:r>
                        <a:rPr lang="en-GB" sz="1600"/>
                        <a:t>1</a:t>
                      </a:r>
                    </a:p>
                  </a:txBody>
                  <a:tcPr marL="83311" marR="83311" marT="41656" marB="41656"/>
                </a:tc>
                <a:tc>
                  <a:txBody>
                    <a:bodyPr/>
                    <a:lstStyle/>
                    <a:p>
                      <a:r>
                        <a:rPr lang="en-GB" sz="1600"/>
                        <a:t>Electricity</a:t>
                      </a:r>
                    </a:p>
                  </a:txBody>
                  <a:tcPr marL="83311" marR="83311" marT="41656" marB="41656"/>
                </a:tc>
                <a:tc>
                  <a:txBody>
                    <a:bodyPr/>
                    <a:lstStyle/>
                    <a:p>
                      <a:endParaRPr lang="en-GB" sz="1600"/>
                    </a:p>
                  </a:txBody>
                  <a:tcPr marL="83311" marR="83311" marT="41656" marB="41656"/>
                </a:tc>
                <a:tc>
                  <a:txBody>
                    <a:bodyPr/>
                    <a:lstStyle/>
                    <a:p>
                      <a:r>
                        <a:rPr lang="en-GB" sz="1600"/>
                        <a:t>1,000</a:t>
                      </a:r>
                    </a:p>
                  </a:txBody>
                  <a:tcPr marL="83311" marR="83311" marT="41656" marB="41656"/>
                </a:tc>
                <a:tc>
                  <a:txBody>
                    <a:bodyPr/>
                    <a:lstStyle/>
                    <a:p>
                      <a:r>
                        <a:rPr lang="en-GB" sz="1600"/>
                        <a:t>1,000CR</a:t>
                      </a:r>
                    </a:p>
                  </a:txBody>
                  <a:tcPr marL="83311" marR="83311" marT="41656" marB="41656"/>
                </a:tc>
                <a:extLst>
                  <a:ext uri="{0D108BD9-81ED-4DB2-BD59-A6C34878D82A}">
                    <a16:rowId xmlns:a16="http://schemas.microsoft.com/office/drawing/2014/main" val="735885804"/>
                  </a:ext>
                </a:extLst>
              </a:tr>
              <a:tr h="379366">
                <a:tc>
                  <a:txBody>
                    <a:bodyPr/>
                    <a:lstStyle/>
                    <a:p>
                      <a:r>
                        <a:rPr lang="en-GB" sz="1600"/>
                        <a:t>2</a:t>
                      </a:r>
                    </a:p>
                  </a:txBody>
                  <a:tcPr marL="83311" marR="83311" marT="41656" marB="41656"/>
                </a:tc>
                <a:tc>
                  <a:txBody>
                    <a:bodyPr/>
                    <a:lstStyle/>
                    <a:p>
                      <a:r>
                        <a:rPr lang="en-GB" sz="1600" dirty="0"/>
                        <a:t>Electricity</a:t>
                      </a:r>
                    </a:p>
                  </a:txBody>
                  <a:tcPr marL="83311" marR="83311" marT="41656" marB="41656"/>
                </a:tc>
                <a:tc>
                  <a:txBody>
                    <a:bodyPr/>
                    <a:lstStyle/>
                    <a:p>
                      <a:endParaRPr lang="en-GB" sz="1600"/>
                    </a:p>
                  </a:txBody>
                  <a:tcPr marL="83311" marR="83311" marT="41656" marB="41656"/>
                </a:tc>
                <a:tc>
                  <a:txBody>
                    <a:bodyPr/>
                    <a:lstStyle/>
                    <a:p>
                      <a:r>
                        <a:rPr lang="en-GB" sz="1600"/>
                        <a:t>2,000</a:t>
                      </a:r>
                    </a:p>
                  </a:txBody>
                  <a:tcPr marL="83311" marR="83311" marT="41656" marB="41656"/>
                </a:tc>
                <a:tc>
                  <a:txBody>
                    <a:bodyPr/>
                    <a:lstStyle/>
                    <a:p>
                      <a:r>
                        <a:rPr lang="en-GB" sz="1600"/>
                        <a:t>3,000CR</a:t>
                      </a:r>
                    </a:p>
                  </a:txBody>
                  <a:tcPr marL="83311" marR="83311" marT="41656" marB="41656"/>
                </a:tc>
                <a:extLst>
                  <a:ext uri="{0D108BD9-81ED-4DB2-BD59-A6C34878D82A}">
                    <a16:rowId xmlns:a16="http://schemas.microsoft.com/office/drawing/2014/main" val="3977148209"/>
                  </a:ext>
                </a:extLst>
              </a:tr>
              <a:tr h="379366">
                <a:tc>
                  <a:txBody>
                    <a:bodyPr/>
                    <a:lstStyle/>
                    <a:p>
                      <a:r>
                        <a:rPr lang="en-GB" sz="1600"/>
                        <a:t>3</a:t>
                      </a:r>
                    </a:p>
                  </a:txBody>
                  <a:tcPr marL="83311" marR="83311" marT="41656" marB="41656"/>
                </a:tc>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r>
                        <a:rPr lang="en-GB" sz="1600"/>
                        <a:t>3,000</a:t>
                      </a:r>
                    </a:p>
                  </a:txBody>
                  <a:tcPr marL="83311" marR="83311" marT="41656" marB="41656"/>
                </a:tc>
                <a:tc>
                  <a:txBody>
                    <a:bodyPr/>
                    <a:lstStyle/>
                    <a:p>
                      <a:r>
                        <a:rPr lang="en-GB" sz="1600" dirty="0"/>
                        <a:t>6,000CR</a:t>
                      </a:r>
                    </a:p>
                  </a:txBody>
                  <a:tcPr marL="83311" marR="83311" marT="41656" marB="41656"/>
                </a:tc>
                <a:extLst>
                  <a:ext uri="{0D108BD9-81ED-4DB2-BD59-A6C34878D82A}">
                    <a16:rowId xmlns:a16="http://schemas.microsoft.com/office/drawing/2014/main" val="2463380484"/>
                  </a:ext>
                </a:extLst>
              </a:tr>
            </a:tbl>
          </a:graphicData>
        </a:graphic>
      </p:graphicFrame>
    </p:spTree>
    <p:extLst>
      <p:ext uri="{BB962C8B-B14F-4D97-AF65-F5344CB8AC3E}">
        <p14:creationId xmlns:p14="http://schemas.microsoft.com/office/powerpoint/2010/main" val="16821079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AFEA-B4D2-7CB6-962E-1719C239A28E}"/>
              </a:ext>
            </a:extLst>
          </p:cNvPr>
          <p:cNvSpPr>
            <a:spLocks noGrp="1"/>
          </p:cNvSpPr>
          <p:nvPr>
            <p:ph type="title"/>
          </p:nvPr>
        </p:nvSpPr>
        <p:spPr>
          <a:xfrm>
            <a:off x="473901" y="326829"/>
            <a:ext cx="5622099" cy="1446550"/>
          </a:xfrm>
        </p:spPr>
        <p:txBody>
          <a:bodyPr>
            <a:normAutofit/>
          </a:bodyPr>
          <a:lstStyle/>
          <a:p>
            <a:r>
              <a:rPr lang="en-GB" dirty="0"/>
              <a:t>Example </a:t>
            </a:r>
          </a:p>
        </p:txBody>
      </p:sp>
      <p:sp>
        <p:nvSpPr>
          <p:cNvPr id="21" name="Content Placeholder 2">
            <a:extLst>
              <a:ext uri="{FF2B5EF4-FFF2-40B4-BE49-F238E27FC236}">
                <a16:creationId xmlns:a16="http://schemas.microsoft.com/office/drawing/2014/main" id="{29E35E41-BE7D-43EE-B5AD-46BE2CB2D847}"/>
              </a:ext>
            </a:extLst>
          </p:cNvPr>
          <p:cNvSpPr>
            <a:spLocks noGrp="1"/>
          </p:cNvSpPr>
          <p:nvPr>
            <p:ph idx="1"/>
          </p:nvPr>
        </p:nvSpPr>
        <p:spPr>
          <a:xfrm>
            <a:off x="473900" y="1252670"/>
            <a:ext cx="8704606" cy="4722559"/>
          </a:xfrm>
        </p:spPr>
        <p:txBody>
          <a:bodyPr>
            <a:normAutofit fontScale="62500" lnSpcReduction="20000"/>
          </a:bodyPr>
          <a:lstStyle/>
          <a:p>
            <a:pPr marL="0" indent="0">
              <a:lnSpc>
                <a:spcPct val="90000"/>
              </a:lnSpc>
              <a:buNone/>
            </a:pPr>
            <a:r>
              <a:rPr lang="en-GB" sz="3600" dirty="0"/>
              <a:t>Jane, a solicitor, sets up a business as a sole practitioner.</a:t>
            </a:r>
          </a:p>
          <a:p>
            <a:pPr marL="0" indent="0">
              <a:lnSpc>
                <a:spcPct val="90000"/>
              </a:lnSpc>
              <a:buNone/>
            </a:pPr>
            <a:r>
              <a:rPr lang="en-GB" sz="3600" dirty="0"/>
              <a:t>The following financial transactions occur:</a:t>
            </a:r>
          </a:p>
          <a:p>
            <a:pPr marL="0" indent="0">
              <a:lnSpc>
                <a:spcPct val="90000"/>
              </a:lnSpc>
              <a:buNone/>
            </a:pPr>
            <a:r>
              <a:rPr lang="en-GB" sz="3600" dirty="0"/>
              <a:t>February 2025</a:t>
            </a:r>
          </a:p>
          <a:p>
            <a:pPr marL="742950" indent="-742950">
              <a:lnSpc>
                <a:spcPct val="90000"/>
              </a:lnSpc>
              <a:buFont typeface="+mj-lt"/>
              <a:buAutoNum type="arabicPeriod"/>
            </a:pPr>
            <a:r>
              <a:rPr lang="en-GB" sz="3600" dirty="0"/>
              <a:t>Jane starts a business and puts in £10,000 cash</a:t>
            </a:r>
          </a:p>
          <a:p>
            <a:pPr marL="742950" indent="-742950">
              <a:lnSpc>
                <a:spcPct val="90000"/>
              </a:lnSpc>
              <a:buFont typeface="+mj-lt"/>
              <a:buAutoNum type="arabicPeriod"/>
            </a:pPr>
            <a:r>
              <a:rPr lang="en-GB" sz="3600" dirty="0"/>
              <a:t>Business buys a computer for £2,000</a:t>
            </a:r>
          </a:p>
          <a:p>
            <a:pPr marL="742950" indent="-742950">
              <a:lnSpc>
                <a:spcPct val="90000"/>
              </a:lnSpc>
              <a:buFont typeface="+mj-lt"/>
              <a:buAutoNum type="arabicPeriod"/>
            </a:pPr>
            <a:r>
              <a:rPr lang="en-GB" sz="3600" dirty="0"/>
              <a:t>Business Pays rent of £1,000</a:t>
            </a:r>
            <a:br>
              <a:rPr lang="en-GB" sz="3600" dirty="0"/>
            </a:br>
            <a:endParaRPr lang="en-GB" sz="3600" dirty="0"/>
          </a:p>
          <a:p>
            <a:pPr marL="0" indent="0">
              <a:lnSpc>
                <a:spcPct val="90000"/>
              </a:lnSpc>
              <a:buNone/>
            </a:pPr>
            <a:r>
              <a:rPr lang="en-GB" sz="3600" dirty="0"/>
              <a:t>The business will need the following accounts</a:t>
            </a:r>
          </a:p>
          <a:p>
            <a:pPr lvl="1">
              <a:lnSpc>
                <a:spcPct val="90000"/>
              </a:lnSpc>
            </a:pPr>
            <a:r>
              <a:rPr lang="en-GB" sz="3600" dirty="0"/>
              <a:t>Capital account ( for the payment into the business of money)</a:t>
            </a:r>
          </a:p>
          <a:p>
            <a:pPr lvl="1">
              <a:lnSpc>
                <a:spcPct val="90000"/>
              </a:lnSpc>
            </a:pPr>
            <a:r>
              <a:rPr lang="en-GB" sz="3600" dirty="0"/>
              <a:t>Cash account</a:t>
            </a:r>
          </a:p>
          <a:p>
            <a:pPr lvl="1">
              <a:lnSpc>
                <a:spcPct val="90000"/>
              </a:lnSpc>
            </a:pPr>
            <a:r>
              <a:rPr lang="en-GB" sz="3600" dirty="0"/>
              <a:t>Asset account – for the computer</a:t>
            </a:r>
          </a:p>
          <a:p>
            <a:pPr lvl="1">
              <a:lnSpc>
                <a:spcPct val="90000"/>
              </a:lnSpc>
            </a:pPr>
            <a:r>
              <a:rPr lang="en-GB" sz="3600" dirty="0"/>
              <a:t>Expense account for the rent</a:t>
            </a:r>
          </a:p>
          <a:p>
            <a:pPr>
              <a:lnSpc>
                <a:spcPct val="90000"/>
              </a:lnSpc>
            </a:pPr>
            <a:endParaRPr lang="en-GB" sz="3200" dirty="0"/>
          </a:p>
          <a:p>
            <a:pPr>
              <a:lnSpc>
                <a:spcPct val="90000"/>
              </a:lnSpc>
            </a:pPr>
            <a:endParaRPr lang="en-GB" sz="1000" dirty="0"/>
          </a:p>
        </p:txBody>
      </p:sp>
      <p:pic>
        <p:nvPicPr>
          <p:cNvPr id="19" name="Picture 4" descr="Calculator, pen, compass, money and a paper with graphs printed on it">
            <a:extLst>
              <a:ext uri="{FF2B5EF4-FFF2-40B4-BE49-F238E27FC236}">
                <a16:creationId xmlns:a16="http://schemas.microsoft.com/office/drawing/2014/main" id="{FBD9EED1-1C10-F102-5EEA-0C44F143B838}"/>
              </a:ext>
            </a:extLst>
          </p:cNvPr>
          <p:cNvPicPr>
            <a:picLocks noChangeAspect="1"/>
          </p:cNvPicPr>
          <p:nvPr/>
        </p:nvPicPr>
        <p:blipFill rotWithShape="1">
          <a:blip r:embed="rId3"/>
          <a:srcRect l="21106" r="17679" b="-1"/>
          <a:stretch/>
        </p:blipFill>
        <p:spPr>
          <a:xfrm>
            <a:off x="9351033" y="143230"/>
            <a:ext cx="2643969" cy="2602325"/>
          </a:xfrm>
          <a:prstGeom prst="rect">
            <a:avLst/>
          </a:prstGeom>
        </p:spPr>
      </p:pic>
    </p:spTree>
    <p:extLst>
      <p:ext uri="{BB962C8B-B14F-4D97-AF65-F5344CB8AC3E}">
        <p14:creationId xmlns:p14="http://schemas.microsoft.com/office/powerpoint/2010/main" val="423994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07092-E3E5-1317-0F4A-A23A1948420D}"/>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3FC12946-4DEA-789F-DDE5-6A6F0459EE07}"/>
              </a:ext>
            </a:extLst>
          </p:cNvPr>
          <p:cNvSpPr>
            <a:spLocks noGrp="1"/>
          </p:cNvSpPr>
          <p:nvPr>
            <p:ph idx="1"/>
          </p:nvPr>
        </p:nvSpPr>
        <p:spPr>
          <a:xfrm>
            <a:off x="585319" y="1758023"/>
            <a:ext cx="8596668" cy="3880773"/>
          </a:xfrm>
        </p:spPr>
        <p:txBody>
          <a:bodyPr/>
          <a:lstStyle/>
          <a:p>
            <a:pPr marL="0" indent="0">
              <a:buNone/>
            </a:pPr>
            <a:r>
              <a:rPr lang="en-GB" sz="2800" dirty="0"/>
              <a:t>Working together:</a:t>
            </a:r>
          </a:p>
          <a:p>
            <a:r>
              <a:rPr lang="en-GB" sz="2800" dirty="0"/>
              <a:t>Create a tabular form for each of the 4 accounts</a:t>
            </a:r>
          </a:p>
          <a:p>
            <a:r>
              <a:rPr lang="en-GB" sz="2800" dirty="0"/>
              <a:t>Discuss and agree a name for each of the account</a:t>
            </a:r>
          </a:p>
          <a:p>
            <a:r>
              <a:rPr lang="en-GB" sz="2800" dirty="0"/>
              <a:t>Put the entries into the appropriate account and in the appropriate columns</a:t>
            </a:r>
          </a:p>
          <a:p>
            <a:endParaRPr lang="en-GB" dirty="0"/>
          </a:p>
        </p:txBody>
      </p:sp>
    </p:spTree>
    <p:extLst>
      <p:ext uri="{BB962C8B-B14F-4D97-AF65-F5344CB8AC3E}">
        <p14:creationId xmlns:p14="http://schemas.microsoft.com/office/powerpoint/2010/main" val="3839479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BF4CC-0EB1-1527-FE68-87CFC8E8200B}"/>
              </a:ext>
            </a:extLst>
          </p:cNvPr>
          <p:cNvSpPr>
            <a:spLocks noGrp="1"/>
          </p:cNvSpPr>
          <p:nvPr>
            <p:ph type="title"/>
          </p:nvPr>
        </p:nvSpPr>
        <p:spPr>
          <a:xfrm>
            <a:off x="279037" y="104903"/>
            <a:ext cx="8596668" cy="674861"/>
          </a:xfrm>
        </p:spPr>
        <p:txBody>
          <a:bodyPr/>
          <a:lstStyle/>
          <a:p>
            <a:r>
              <a:rPr lang="en-GB" dirty="0"/>
              <a:t>Once a solicitor’s firm is established….</a:t>
            </a:r>
          </a:p>
        </p:txBody>
      </p:sp>
      <p:sp>
        <p:nvSpPr>
          <p:cNvPr id="3" name="Content Placeholder 2">
            <a:extLst>
              <a:ext uri="{FF2B5EF4-FFF2-40B4-BE49-F238E27FC236}">
                <a16:creationId xmlns:a16="http://schemas.microsoft.com/office/drawing/2014/main" id="{E9DA9877-6BC3-E181-625D-A81D7730A906}"/>
              </a:ext>
            </a:extLst>
          </p:cNvPr>
          <p:cNvSpPr>
            <a:spLocks noGrp="1"/>
          </p:cNvSpPr>
          <p:nvPr>
            <p:ph idx="1"/>
          </p:nvPr>
        </p:nvSpPr>
        <p:spPr>
          <a:xfrm>
            <a:off x="346355" y="779764"/>
            <a:ext cx="9375456" cy="5705183"/>
          </a:xfrm>
        </p:spPr>
        <p:txBody>
          <a:bodyPr>
            <a:normAutofit/>
          </a:bodyPr>
          <a:lstStyle/>
          <a:p>
            <a:r>
              <a:rPr lang="en-GB" sz="2000" dirty="0"/>
              <a:t>The accounts for any business will need to reflect their “trading”</a:t>
            </a:r>
          </a:p>
          <a:p>
            <a:r>
              <a:rPr lang="en-GB" sz="2000" dirty="0"/>
              <a:t>Solicitors do not trade in goods but rather sell their professional services.</a:t>
            </a:r>
          </a:p>
          <a:p>
            <a:r>
              <a:rPr lang="en-GB" sz="2000" dirty="0"/>
              <a:t>These transactions also need to be accounted for and recorded.</a:t>
            </a:r>
          </a:p>
          <a:p>
            <a:r>
              <a:rPr lang="en-GB" sz="2000" dirty="0"/>
              <a:t>In line with all other transactions there will be </a:t>
            </a:r>
            <a:r>
              <a:rPr lang="en-GB" sz="2000" b="1" dirty="0"/>
              <a:t>two aspects </a:t>
            </a:r>
            <a:r>
              <a:rPr lang="en-GB" sz="2000" dirty="0"/>
              <a:t>when a solicitor bills a client</a:t>
            </a:r>
          </a:p>
          <a:p>
            <a:pPr lvl="1"/>
            <a:r>
              <a:rPr lang="en-GB" sz="2000" dirty="0"/>
              <a:t>Aspect 1: Sale of the solicitor’s services</a:t>
            </a:r>
          </a:p>
          <a:p>
            <a:pPr lvl="1"/>
            <a:r>
              <a:rPr lang="en-GB" sz="2000" dirty="0"/>
              <a:t>Aspect 2: Gain of the debt now owed by the client to the firm</a:t>
            </a:r>
          </a:p>
          <a:p>
            <a:r>
              <a:rPr lang="en-GB" sz="2000" dirty="0"/>
              <a:t>Charges for professional services : recorded as a CR entry on the Income account (aka Profit costs)</a:t>
            </a:r>
          </a:p>
          <a:p>
            <a:r>
              <a:rPr lang="en-GB" sz="2000" dirty="0"/>
              <a:t>Client’s debt: recorded as a DR entry on the Client’s named account</a:t>
            </a:r>
          </a:p>
          <a:p>
            <a:r>
              <a:rPr lang="en-GB" sz="2000" dirty="0"/>
              <a:t>When client pays, the solicitor records a receipt of the CASH and the reduction/loss of the debt owed by the client to the business</a:t>
            </a:r>
          </a:p>
        </p:txBody>
      </p:sp>
    </p:spTree>
    <p:extLst>
      <p:ext uri="{BB962C8B-B14F-4D97-AF65-F5344CB8AC3E}">
        <p14:creationId xmlns:p14="http://schemas.microsoft.com/office/powerpoint/2010/main" val="660552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DDD3D-C74F-E498-48A0-B75C238169B0}"/>
              </a:ext>
            </a:extLst>
          </p:cNvPr>
          <p:cNvSpPr>
            <a:spLocks noGrp="1"/>
          </p:cNvSpPr>
          <p:nvPr>
            <p:ph type="title"/>
          </p:nvPr>
        </p:nvSpPr>
        <p:spPr>
          <a:xfrm>
            <a:off x="478884" y="254625"/>
            <a:ext cx="8267296" cy="861058"/>
          </a:xfrm>
        </p:spPr>
        <p:txBody>
          <a:bodyPr>
            <a:normAutofit/>
          </a:bodyPr>
          <a:lstStyle/>
          <a:p>
            <a:r>
              <a:rPr lang="en-GB" dirty="0"/>
              <a:t>Example</a:t>
            </a:r>
          </a:p>
        </p:txBody>
      </p:sp>
      <p:graphicFrame>
        <p:nvGraphicFramePr>
          <p:cNvPr id="5" name="Content Placeholder 2">
            <a:extLst>
              <a:ext uri="{FF2B5EF4-FFF2-40B4-BE49-F238E27FC236}">
                <a16:creationId xmlns:a16="http://schemas.microsoft.com/office/drawing/2014/main" id="{08D40050-0C64-D607-CEDB-870D01683A2C}"/>
              </a:ext>
            </a:extLst>
          </p:cNvPr>
          <p:cNvGraphicFramePr>
            <a:graphicFrameLocks noGrp="1"/>
          </p:cNvGraphicFramePr>
          <p:nvPr>
            <p:ph idx="1"/>
            <p:extLst>
              <p:ext uri="{D42A27DB-BD31-4B8C-83A1-F6EECF244321}">
                <p14:modId xmlns:p14="http://schemas.microsoft.com/office/powerpoint/2010/main" val="4082381642"/>
              </p:ext>
            </p:extLst>
          </p:nvPr>
        </p:nvGraphicFramePr>
        <p:xfrm>
          <a:off x="478884" y="938361"/>
          <a:ext cx="10653184" cy="44215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0149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3E62-6446-CFF5-D56C-50A05FACB198}"/>
              </a:ext>
            </a:extLst>
          </p:cNvPr>
          <p:cNvSpPr>
            <a:spLocks noGrp="1"/>
          </p:cNvSpPr>
          <p:nvPr>
            <p:ph type="title"/>
          </p:nvPr>
        </p:nvSpPr>
        <p:spPr>
          <a:xfrm>
            <a:off x="565149" y="1204720"/>
            <a:ext cx="3198777" cy="4344711"/>
          </a:xfrm>
        </p:spPr>
        <p:txBody>
          <a:bodyPr>
            <a:normAutofit/>
          </a:bodyPr>
          <a:lstStyle/>
          <a:p>
            <a:r>
              <a:rPr lang="en-GB" dirty="0"/>
              <a:t>Cash and Ledger Accounts </a:t>
            </a:r>
          </a:p>
        </p:txBody>
      </p:sp>
      <p:graphicFrame>
        <p:nvGraphicFramePr>
          <p:cNvPr id="33" name="Content Placeholder 2">
            <a:extLst>
              <a:ext uri="{FF2B5EF4-FFF2-40B4-BE49-F238E27FC236}">
                <a16:creationId xmlns:a16="http://schemas.microsoft.com/office/drawing/2014/main" id="{FDC48F0B-4634-4535-8849-39BE4368FAAB}"/>
              </a:ext>
            </a:extLst>
          </p:cNvPr>
          <p:cNvGraphicFramePr>
            <a:graphicFrameLocks noGrp="1"/>
          </p:cNvGraphicFramePr>
          <p:nvPr>
            <p:ph idx="1"/>
            <p:extLst>
              <p:ext uri="{D42A27DB-BD31-4B8C-83A1-F6EECF244321}">
                <p14:modId xmlns:p14="http://schemas.microsoft.com/office/powerpoint/2010/main" val="4165018918"/>
              </p:ext>
            </p:extLst>
          </p:nvPr>
        </p:nvGraphicFramePr>
        <p:xfrm>
          <a:off x="3155432" y="542093"/>
          <a:ext cx="8133670" cy="5887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6231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812BA-0730-41F3-06B4-22C5E89ED0BC}"/>
              </a:ext>
            </a:extLst>
          </p:cNvPr>
          <p:cNvSpPr>
            <a:spLocks noGrp="1"/>
          </p:cNvSpPr>
          <p:nvPr>
            <p:ph type="title"/>
          </p:nvPr>
        </p:nvSpPr>
        <p:spPr/>
        <p:txBody>
          <a:bodyPr/>
          <a:lstStyle/>
          <a:p>
            <a:r>
              <a:rPr lang="en-GB" dirty="0"/>
              <a:t>The Trial Balance</a:t>
            </a:r>
          </a:p>
        </p:txBody>
      </p:sp>
    </p:spTree>
    <p:extLst>
      <p:ext uri="{BB962C8B-B14F-4D97-AF65-F5344CB8AC3E}">
        <p14:creationId xmlns:p14="http://schemas.microsoft.com/office/powerpoint/2010/main" val="3793026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C4E3F-45C5-6F69-D087-121E70A3010B}"/>
              </a:ext>
            </a:extLst>
          </p:cNvPr>
          <p:cNvSpPr>
            <a:spLocks noGrp="1"/>
          </p:cNvSpPr>
          <p:nvPr>
            <p:ph type="title"/>
          </p:nvPr>
        </p:nvSpPr>
        <p:spPr>
          <a:xfrm>
            <a:off x="514649" y="200083"/>
            <a:ext cx="8596668" cy="770415"/>
          </a:xfrm>
        </p:spPr>
        <p:txBody>
          <a:bodyPr/>
          <a:lstStyle/>
          <a:p>
            <a:r>
              <a:rPr lang="en-GB" dirty="0"/>
              <a:t>The Trial Balance</a:t>
            </a:r>
          </a:p>
        </p:txBody>
      </p:sp>
      <p:sp>
        <p:nvSpPr>
          <p:cNvPr id="3" name="Content Placeholder 2">
            <a:extLst>
              <a:ext uri="{FF2B5EF4-FFF2-40B4-BE49-F238E27FC236}">
                <a16:creationId xmlns:a16="http://schemas.microsoft.com/office/drawing/2014/main" id="{F5808CAA-40A6-4338-FC32-9EA1C81C0C74}"/>
              </a:ext>
            </a:extLst>
          </p:cNvPr>
          <p:cNvSpPr>
            <a:spLocks noGrp="1"/>
          </p:cNvSpPr>
          <p:nvPr>
            <p:ph idx="1"/>
          </p:nvPr>
        </p:nvSpPr>
        <p:spPr>
          <a:xfrm>
            <a:off x="514649" y="976918"/>
            <a:ext cx="8596668" cy="3880773"/>
          </a:xfrm>
        </p:spPr>
        <p:txBody>
          <a:bodyPr>
            <a:noAutofit/>
          </a:bodyPr>
          <a:lstStyle/>
          <a:p>
            <a:r>
              <a:rPr lang="en-GB" sz="2400" dirty="0"/>
              <a:t>The accuracy of the bookkeeping needs to be checked ( at the very least on an annual basis)</a:t>
            </a:r>
          </a:p>
          <a:p>
            <a:r>
              <a:rPr lang="en-GB" sz="2400" dirty="0"/>
              <a:t>Because every transaction has 2 aspects, double entry will have a DR entry on one account and a CR entry on another account for the same amount. If all entries have been recorded properly the TOTAL of DR entries will equal the TOTAL of CR entries</a:t>
            </a:r>
          </a:p>
          <a:p>
            <a:r>
              <a:rPr lang="en-GB" sz="2400" dirty="0"/>
              <a:t>If the entries have not been recorded properly, there will be a discrepancy.</a:t>
            </a:r>
          </a:p>
          <a:p>
            <a:r>
              <a:rPr lang="en-GB" sz="2400" dirty="0"/>
              <a:t>To check that the accounts balance, the business will add up all DR entries and add up all CR entries.</a:t>
            </a:r>
          </a:p>
          <a:p>
            <a:r>
              <a:rPr lang="en-GB" sz="2400" dirty="0"/>
              <a:t>This process is referred to as preparing a Trial Balance</a:t>
            </a:r>
          </a:p>
        </p:txBody>
      </p:sp>
    </p:spTree>
    <p:extLst>
      <p:ext uri="{BB962C8B-B14F-4D97-AF65-F5344CB8AC3E}">
        <p14:creationId xmlns:p14="http://schemas.microsoft.com/office/powerpoint/2010/main" val="226461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FEA08-044F-8183-F141-169832A14AD7}"/>
              </a:ext>
            </a:extLst>
          </p:cNvPr>
          <p:cNvSpPr>
            <a:spLocks noGrp="1"/>
          </p:cNvSpPr>
          <p:nvPr>
            <p:ph type="title"/>
          </p:nvPr>
        </p:nvSpPr>
        <p:spPr>
          <a:xfrm>
            <a:off x="671724" y="435696"/>
            <a:ext cx="8596668" cy="719926"/>
          </a:xfrm>
        </p:spPr>
        <p:txBody>
          <a:bodyPr/>
          <a:lstStyle/>
          <a:p>
            <a:r>
              <a:rPr lang="en-GB" dirty="0"/>
              <a:t>Example Trial Balance</a:t>
            </a:r>
          </a:p>
        </p:txBody>
      </p:sp>
      <p:graphicFrame>
        <p:nvGraphicFramePr>
          <p:cNvPr id="4" name="Content Placeholder 3">
            <a:extLst>
              <a:ext uri="{FF2B5EF4-FFF2-40B4-BE49-F238E27FC236}">
                <a16:creationId xmlns:a16="http://schemas.microsoft.com/office/drawing/2014/main" id="{3DCA6EA2-768C-0D19-6485-7D4B6D6FDFBF}"/>
              </a:ext>
            </a:extLst>
          </p:cNvPr>
          <p:cNvGraphicFramePr>
            <a:graphicFrameLocks noGrp="1"/>
          </p:cNvGraphicFramePr>
          <p:nvPr>
            <p:ph idx="1"/>
            <p:extLst>
              <p:ext uri="{D42A27DB-BD31-4B8C-83A1-F6EECF244321}">
                <p14:modId xmlns:p14="http://schemas.microsoft.com/office/powerpoint/2010/main" val="427200942"/>
              </p:ext>
            </p:extLst>
          </p:nvPr>
        </p:nvGraphicFramePr>
        <p:xfrm>
          <a:off x="733962" y="1436922"/>
          <a:ext cx="9257120" cy="4599240"/>
        </p:xfrm>
        <a:graphic>
          <a:graphicData uri="http://schemas.openxmlformats.org/drawingml/2006/table">
            <a:tbl>
              <a:tblPr firstRow="1" bandRow="1">
                <a:tableStyleId>{5C22544A-7EE6-4342-B048-85BDC9FD1C3A}</a:tableStyleId>
              </a:tblPr>
              <a:tblGrid>
                <a:gridCol w="5480228">
                  <a:extLst>
                    <a:ext uri="{9D8B030D-6E8A-4147-A177-3AD203B41FA5}">
                      <a16:colId xmlns:a16="http://schemas.microsoft.com/office/drawing/2014/main" val="2026428798"/>
                    </a:ext>
                  </a:extLst>
                </a:gridCol>
                <a:gridCol w="2090203">
                  <a:extLst>
                    <a:ext uri="{9D8B030D-6E8A-4147-A177-3AD203B41FA5}">
                      <a16:colId xmlns:a16="http://schemas.microsoft.com/office/drawing/2014/main" val="3306238256"/>
                    </a:ext>
                  </a:extLst>
                </a:gridCol>
                <a:gridCol w="1686689">
                  <a:extLst>
                    <a:ext uri="{9D8B030D-6E8A-4147-A177-3AD203B41FA5}">
                      <a16:colId xmlns:a16="http://schemas.microsoft.com/office/drawing/2014/main" val="2519634681"/>
                    </a:ext>
                  </a:extLst>
                </a:gridCol>
              </a:tblGrid>
              <a:tr h="45992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dirty="0"/>
                        <a:t>Trial Balance</a:t>
                      </a: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2400" dirty="0"/>
                        <a:t>DR</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2400" dirty="0"/>
                        <a:t>CR</a:t>
                      </a:r>
                    </a:p>
                  </a:txBody>
                  <a:tcP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82806631"/>
                  </a:ext>
                </a:extLst>
              </a:tr>
              <a:tr h="459924">
                <a:tc>
                  <a:txBody>
                    <a:bodyPr/>
                    <a:lstStyle/>
                    <a:p>
                      <a:endParaRPr lang="en-GB" sz="2400"/>
                    </a:p>
                  </a:txBody>
                  <a:tcPr>
                    <a:lnT w="12700" cap="flat" cmpd="sng" algn="ctr">
                      <a:solidFill>
                        <a:schemeClr val="tx1"/>
                      </a:solidFill>
                      <a:prstDash val="solid"/>
                      <a:round/>
                      <a:headEnd type="none" w="med" len="med"/>
                      <a:tailEnd type="none" w="med" len="med"/>
                    </a:lnT>
                  </a:tcPr>
                </a:tc>
                <a:tc>
                  <a:txBody>
                    <a:bodyPr/>
                    <a:lstStyle/>
                    <a:p>
                      <a:r>
                        <a:rPr lang="en-GB" sz="2400" dirty="0"/>
                        <a:t>£</a:t>
                      </a:r>
                    </a:p>
                  </a:txBody>
                  <a:tcPr>
                    <a:lnT w="12700" cap="flat" cmpd="sng" algn="ctr">
                      <a:solidFill>
                        <a:schemeClr val="tx1"/>
                      </a:solidFill>
                      <a:prstDash val="solid"/>
                      <a:round/>
                      <a:headEnd type="none" w="med" len="med"/>
                      <a:tailEnd type="none" w="med" len="med"/>
                    </a:lnT>
                  </a:tcPr>
                </a:tc>
                <a:tc>
                  <a:txBody>
                    <a:bodyPr/>
                    <a:lstStyle/>
                    <a:p>
                      <a:r>
                        <a:rPr lang="en-GB" sz="2400" dirty="0"/>
                        <a:t>£</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713521108"/>
                  </a:ext>
                </a:extLst>
              </a:tr>
              <a:tr h="459924">
                <a:tc>
                  <a:txBody>
                    <a:bodyPr/>
                    <a:lstStyle/>
                    <a:p>
                      <a:r>
                        <a:rPr lang="en-GB" sz="2400" dirty="0"/>
                        <a:t>Capital</a:t>
                      </a:r>
                    </a:p>
                  </a:txBody>
                  <a:tcPr/>
                </a:tc>
                <a:tc>
                  <a:txBody>
                    <a:bodyPr/>
                    <a:lstStyle/>
                    <a:p>
                      <a:endParaRPr lang="en-GB" sz="2400" dirty="0"/>
                    </a:p>
                  </a:txBody>
                  <a:tcPr/>
                </a:tc>
                <a:tc>
                  <a:txBody>
                    <a:bodyPr/>
                    <a:lstStyle/>
                    <a:p>
                      <a:r>
                        <a:rPr lang="en-GB" sz="2400" dirty="0"/>
                        <a:t>5,000</a:t>
                      </a:r>
                    </a:p>
                  </a:txBody>
                  <a:tcPr/>
                </a:tc>
                <a:extLst>
                  <a:ext uri="{0D108BD9-81ED-4DB2-BD59-A6C34878D82A}">
                    <a16:rowId xmlns:a16="http://schemas.microsoft.com/office/drawing/2014/main" val="3644861531"/>
                  </a:ext>
                </a:extLst>
              </a:tr>
              <a:tr h="459924">
                <a:tc>
                  <a:txBody>
                    <a:bodyPr/>
                    <a:lstStyle/>
                    <a:p>
                      <a:r>
                        <a:rPr lang="en-GB" sz="2400" dirty="0"/>
                        <a:t>Cash</a:t>
                      </a:r>
                    </a:p>
                  </a:txBody>
                  <a:tcPr/>
                </a:tc>
                <a:tc>
                  <a:txBody>
                    <a:bodyPr/>
                    <a:lstStyle/>
                    <a:p>
                      <a:r>
                        <a:rPr lang="en-GB" sz="2400" dirty="0"/>
                        <a:t>3,000</a:t>
                      </a:r>
                    </a:p>
                  </a:txBody>
                  <a:tcPr/>
                </a:tc>
                <a:tc>
                  <a:txBody>
                    <a:bodyPr/>
                    <a:lstStyle/>
                    <a:p>
                      <a:endParaRPr lang="en-GB" sz="2400"/>
                    </a:p>
                  </a:txBody>
                  <a:tcPr/>
                </a:tc>
                <a:extLst>
                  <a:ext uri="{0D108BD9-81ED-4DB2-BD59-A6C34878D82A}">
                    <a16:rowId xmlns:a16="http://schemas.microsoft.com/office/drawing/2014/main" val="2106043080"/>
                  </a:ext>
                </a:extLst>
              </a:tr>
              <a:tr h="459924">
                <a:tc>
                  <a:txBody>
                    <a:bodyPr/>
                    <a:lstStyle/>
                    <a:p>
                      <a:r>
                        <a:rPr lang="en-GB" sz="2400" dirty="0"/>
                        <a:t>Wages</a:t>
                      </a:r>
                    </a:p>
                  </a:txBody>
                  <a:tcPr/>
                </a:tc>
                <a:tc>
                  <a:txBody>
                    <a:bodyPr/>
                    <a:lstStyle/>
                    <a:p>
                      <a:r>
                        <a:rPr lang="en-GB" sz="2400" dirty="0"/>
                        <a:t>1,000</a:t>
                      </a:r>
                    </a:p>
                  </a:txBody>
                  <a:tcPr/>
                </a:tc>
                <a:tc>
                  <a:txBody>
                    <a:bodyPr/>
                    <a:lstStyle/>
                    <a:p>
                      <a:endParaRPr lang="en-GB" sz="2400"/>
                    </a:p>
                  </a:txBody>
                  <a:tcPr/>
                </a:tc>
                <a:extLst>
                  <a:ext uri="{0D108BD9-81ED-4DB2-BD59-A6C34878D82A}">
                    <a16:rowId xmlns:a16="http://schemas.microsoft.com/office/drawing/2014/main" val="1359408740"/>
                  </a:ext>
                </a:extLst>
              </a:tr>
              <a:tr h="459924">
                <a:tc>
                  <a:txBody>
                    <a:bodyPr/>
                    <a:lstStyle/>
                    <a:p>
                      <a:r>
                        <a:rPr lang="en-GB" sz="2400" dirty="0"/>
                        <a:t>Rent</a:t>
                      </a:r>
                    </a:p>
                  </a:txBody>
                  <a:tcPr/>
                </a:tc>
                <a:tc>
                  <a:txBody>
                    <a:bodyPr/>
                    <a:lstStyle/>
                    <a:p>
                      <a:r>
                        <a:rPr lang="en-GB" sz="2400" dirty="0"/>
                        <a:t>1,000</a:t>
                      </a:r>
                    </a:p>
                  </a:txBody>
                  <a:tcPr/>
                </a:tc>
                <a:tc>
                  <a:txBody>
                    <a:bodyPr/>
                    <a:lstStyle/>
                    <a:p>
                      <a:endParaRPr lang="en-GB" sz="2400"/>
                    </a:p>
                  </a:txBody>
                  <a:tcPr/>
                </a:tc>
                <a:extLst>
                  <a:ext uri="{0D108BD9-81ED-4DB2-BD59-A6C34878D82A}">
                    <a16:rowId xmlns:a16="http://schemas.microsoft.com/office/drawing/2014/main" val="3245909016"/>
                  </a:ext>
                </a:extLst>
              </a:tr>
              <a:tr h="459924">
                <a:tc>
                  <a:txBody>
                    <a:bodyPr/>
                    <a:lstStyle/>
                    <a:p>
                      <a:r>
                        <a:rPr lang="en-GB" sz="2400" dirty="0"/>
                        <a:t>Profit Costs</a:t>
                      </a:r>
                    </a:p>
                  </a:txBody>
                  <a:tcPr/>
                </a:tc>
                <a:tc>
                  <a:txBody>
                    <a:bodyPr/>
                    <a:lstStyle/>
                    <a:p>
                      <a:endParaRPr lang="en-GB" sz="2400"/>
                    </a:p>
                  </a:txBody>
                  <a:tcPr/>
                </a:tc>
                <a:tc>
                  <a:txBody>
                    <a:bodyPr/>
                    <a:lstStyle/>
                    <a:p>
                      <a:r>
                        <a:rPr lang="en-GB" sz="2400" dirty="0"/>
                        <a:t>300</a:t>
                      </a:r>
                    </a:p>
                  </a:txBody>
                  <a:tcPr/>
                </a:tc>
                <a:extLst>
                  <a:ext uri="{0D108BD9-81ED-4DB2-BD59-A6C34878D82A}">
                    <a16:rowId xmlns:a16="http://schemas.microsoft.com/office/drawing/2014/main" val="3670106654"/>
                  </a:ext>
                </a:extLst>
              </a:tr>
              <a:tr h="459924">
                <a:tc>
                  <a:txBody>
                    <a:bodyPr/>
                    <a:lstStyle/>
                    <a:p>
                      <a:r>
                        <a:rPr lang="en-GB" sz="2400" dirty="0"/>
                        <a:t>Debtors ( Peter)</a:t>
                      </a:r>
                    </a:p>
                  </a:txBody>
                  <a:tcPr/>
                </a:tc>
                <a:tc>
                  <a:txBody>
                    <a:bodyPr/>
                    <a:lstStyle/>
                    <a:p>
                      <a:r>
                        <a:rPr lang="en-GB" sz="2400" dirty="0"/>
                        <a:t>300</a:t>
                      </a:r>
                    </a:p>
                  </a:txBody>
                  <a:tcPr/>
                </a:tc>
                <a:tc>
                  <a:txBody>
                    <a:bodyPr/>
                    <a:lstStyle/>
                    <a:p>
                      <a:endParaRPr lang="en-GB" sz="2400"/>
                    </a:p>
                  </a:txBody>
                  <a:tcPr/>
                </a:tc>
                <a:extLst>
                  <a:ext uri="{0D108BD9-81ED-4DB2-BD59-A6C34878D82A}">
                    <a16:rowId xmlns:a16="http://schemas.microsoft.com/office/drawing/2014/main" val="3176386154"/>
                  </a:ext>
                </a:extLst>
              </a:tr>
              <a:tr h="459924">
                <a:tc>
                  <a:txBody>
                    <a:bodyPr/>
                    <a:lstStyle/>
                    <a:p>
                      <a:endParaRPr lang="en-GB" sz="2400"/>
                    </a:p>
                  </a:txBody>
                  <a:tcPr/>
                </a:tc>
                <a:tc>
                  <a:txBody>
                    <a:bodyPr/>
                    <a:lstStyle/>
                    <a:p>
                      <a:endParaRPr lang="en-GB" sz="2400" dirty="0"/>
                    </a:p>
                  </a:txBody>
                  <a:tcPr>
                    <a:lnB w="12700" cap="flat" cmpd="sng" algn="ctr">
                      <a:solidFill>
                        <a:schemeClr val="tx1"/>
                      </a:solidFill>
                      <a:prstDash val="solid"/>
                      <a:round/>
                      <a:headEnd type="none" w="med" len="med"/>
                      <a:tailEnd type="none" w="med" len="med"/>
                    </a:lnB>
                  </a:tcPr>
                </a:tc>
                <a:tc>
                  <a:txBody>
                    <a:bodyPr/>
                    <a:lstStyle/>
                    <a:p>
                      <a:endParaRPr lang="en-GB" sz="24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43574406"/>
                  </a:ext>
                </a:extLst>
              </a:tr>
              <a:tr h="459924">
                <a:tc>
                  <a:txBody>
                    <a:bodyPr/>
                    <a:lstStyle/>
                    <a:p>
                      <a:endParaRPr lang="en-GB" sz="2400"/>
                    </a:p>
                  </a:txBody>
                  <a:tcPr/>
                </a:tc>
                <a:tc>
                  <a:txBody>
                    <a:bodyPr/>
                    <a:lstStyle/>
                    <a:p>
                      <a:r>
                        <a:rPr lang="en-GB" sz="2400" dirty="0"/>
                        <a:t>5,300</a:t>
                      </a:r>
                    </a:p>
                  </a:txBody>
                  <a:tcPr>
                    <a:lnT w="12700" cap="flat" cmpd="sng" algn="ctr">
                      <a:solidFill>
                        <a:schemeClr val="tx1"/>
                      </a:solidFill>
                      <a:prstDash val="solid"/>
                      <a:round/>
                      <a:headEnd type="none" w="med" len="med"/>
                      <a:tailEnd type="none" w="med" len="med"/>
                    </a:lnT>
                  </a:tcPr>
                </a:tc>
                <a:tc>
                  <a:txBody>
                    <a:bodyPr/>
                    <a:lstStyle/>
                    <a:p>
                      <a:r>
                        <a:rPr lang="en-GB" sz="2400" dirty="0"/>
                        <a:t>5,300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495667877"/>
                  </a:ext>
                </a:extLst>
              </a:tr>
            </a:tbl>
          </a:graphicData>
        </a:graphic>
      </p:graphicFrame>
    </p:spTree>
    <p:extLst>
      <p:ext uri="{BB962C8B-B14F-4D97-AF65-F5344CB8AC3E}">
        <p14:creationId xmlns:p14="http://schemas.microsoft.com/office/powerpoint/2010/main" val="35613417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0258-4630-2539-E860-1DEE773E418E}"/>
              </a:ext>
            </a:extLst>
          </p:cNvPr>
          <p:cNvSpPr>
            <a:spLocks noGrp="1"/>
          </p:cNvSpPr>
          <p:nvPr>
            <p:ph type="title"/>
          </p:nvPr>
        </p:nvSpPr>
        <p:spPr>
          <a:xfrm>
            <a:off x="677334" y="256182"/>
            <a:ext cx="8596668" cy="708707"/>
          </a:xfrm>
        </p:spPr>
        <p:txBody>
          <a:bodyPr/>
          <a:lstStyle/>
          <a:p>
            <a:r>
              <a:rPr lang="en-GB" dirty="0"/>
              <a:t>Task 3</a:t>
            </a:r>
          </a:p>
        </p:txBody>
      </p:sp>
      <p:sp>
        <p:nvSpPr>
          <p:cNvPr id="3" name="Content Placeholder 2">
            <a:extLst>
              <a:ext uri="{FF2B5EF4-FFF2-40B4-BE49-F238E27FC236}">
                <a16:creationId xmlns:a16="http://schemas.microsoft.com/office/drawing/2014/main" id="{ED2AFAD8-B1A1-01E2-50C3-F5C2280E10CA}"/>
              </a:ext>
            </a:extLst>
          </p:cNvPr>
          <p:cNvSpPr>
            <a:spLocks noGrp="1"/>
          </p:cNvSpPr>
          <p:nvPr>
            <p:ph idx="1"/>
          </p:nvPr>
        </p:nvSpPr>
        <p:spPr>
          <a:xfrm>
            <a:off x="1103679" y="1072284"/>
            <a:ext cx="7221287" cy="5334126"/>
          </a:xfrm>
        </p:spPr>
        <p:txBody>
          <a:bodyPr>
            <a:normAutofit/>
          </a:bodyPr>
          <a:lstStyle/>
          <a:p>
            <a:pPr marL="0" indent="0">
              <a:buNone/>
            </a:pPr>
            <a:r>
              <a:rPr lang="en-GB" dirty="0"/>
              <a:t>Prepare a Trial Balance from the following list of balances:</a:t>
            </a:r>
          </a:p>
          <a:p>
            <a:pPr marL="0" indent="0">
              <a:buNone/>
            </a:pPr>
            <a:endParaRPr lang="en-GB" dirty="0"/>
          </a:p>
          <a:p>
            <a:pPr marL="0" indent="0">
              <a:buNone/>
            </a:pPr>
            <a:r>
              <a:rPr lang="en-GB" dirty="0"/>
              <a:t>Profit Costs					£10,000 CR</a:t>
            </a:r>
          </a:p>
          <a:p>
            <a:pPr marL="0" indent="0">
              <a:buNone/>
            </a:pPr>
            <a:r>
              <a:rPr lang="en-GB" dirty="0"/>
              <a:t>Rent						£5,750 DR</a:t>
            </a:r>
          </a:p>
          <a:p>
            <a:pPr marL="0" indent="0">
              <a:buNone/>
            </a:pPr>
            <a:r>
              <a:rPr lang="en-GB" dirty="0"/>
              <a:t>Electricity					£150 DR</a:t>
            </a:r>
          </a:p>
          <a:p>
            <a:pPr marL="0" indent="0">
              <a:buNone/>
            </a:pPr>
            <a:r>
              <a:rPr lang="en-GB" dirty="0"/>
              <a:t>Wages						£2,500 DR</a:t>
            </a:r>
          </a:p>
          <a:p>
            <a:pPr marL="0" indent="0">
              <a:buNone/>
            </a:pPr>
            <a:r>
              <a:rPr lang="en-GB" dirty="0"/>
              <a:t>Cash						£2,000 DR</a:t>
            </a:r>
          </a:p>
          <a:p>
            <a:pPr marL="0" indent="0">
              <a:buNone/>
            </a:pPr>
            <a:r>
              <a:rPr lang="en-GB" dirty="0"/>
              <a:t>Creditors					£300 CR</a:t>
            </a:r>
          </a:p>
          <a:p>
            <a:pPr marL="0" indent="0">
              <a:buNone/>
            </a:pPr>
            <a:r>
              <a:rPr lang="en-GB" dirty="0"/>
              <a:t>Debtors						£750 DR</a:t>
            </a:r>
          </a:p>
          <a:p>
            <a:pPr marL="0" indent="0">
              <a:buNone/>
            </a:pPr>
            <a:r>
              <a:rPr lang="en-GB" dirty="0"/>
              <a:t>Fixtures &amp; Fittings			£1,400 DR</a:t>
            </a:r>
          </a:p>
          <a:p>
            <a:pPr marL="0" indent="0">
              <a:buNone/>
            </a:pPr>
            <a:r>
              <a:rPr lang="en-GB" dirty="0"/>
              <a:t>Capital						£1,750 CR</a:t>
            </a:r>
          </a:p>
          <a:p>
            <a:pPr marL="0" indent="0">
              <a:buNone/>
            </a:pPr>
            <a:r>
              <a:rPr lang="en-GB" dirty="0"/>
              <a:t>Bank Loan					£500 CR</a:t>
            </a:r>
          </a:p>
        </p:txBody>
      </p:sp>
    </p:spTree>
    <p:extLst>
      <p:ext uri="{BB962C8B-B14F-4D97-AF65-F5344CB8AC3E}">
        <p14:creationId xmlns:p14="http://schemas.microsoft.com/office/powerpoint/2010/main" val="577031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0AFED-79C5-1270-7756-3A4981C7EC4D}"/>
              </a:ext>
            </a:extLst>
          </p:cNvPr>
          <p:cNvSpPr>
            <a:spLocks noGrp="1"/>
          </p:cNvSpPr>
          <p:nvPr>
            <p:ph type="title"/>
          </p:nvPr>
        </p:nvSpPr>
        <p:spPr/>
        <p:txBody>
          <a:bodyPr/>
          <a:lstStyle/>
          <a:p>
            <a:r>
              <a:rPr lang="en-GB" dirty="0"/>
              <a:t>The Financial Statement</a:t>
            </a:r>
          </a:p>
        </p:txBody>
      </p:sp>
      <p:sp>
        <p:nvSpPr>
          <p:cNvPr id="3" name="Text Placeholder 2">
            <a:extLst>
              <a:ext uri="{FF2B5EF4-FFF2-40B4-BE49-F238E27FC236}">
                <a16:creationId xmlns:a16="http://schemas.microsoft.com/office/drawing/2014/main" id="{BA545F4A-7B09-031E-D09A-583BECB933B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937877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90AF1-D45B-1F93-2CBC-2155256D8785}"/>
              </a:ext>
            </a:extLst>
          </p:cNvPr>
          <p:cNvSpPr>
            <a:spLocks noGrp="1"/>
          </p:cNvSpPr>
          <p:nvPr>
            <p:ph type="title"/>
          </p:nvPr>
        </p:nvSpPr>
        <p:spPr>
          <a:xfrm>
            <a:off x="391233" y="216913"/>
            <a:ext cx="8596668" cy="731146"/>
          </a:xfrm>
        </p:spPr>
        <p:txBody>
          <a:bodyPr/>
          <a:lstStyle/>
          <a:p>
            <a:r>
              <a:rPr lang="en-GB" dirty="0"/>
              <a:t>What is a Financial Statement?</a:t>
            </a:r>
          </a:p>
        </p:txBody>
      </p:sp>
      <p:sp>
        <p:nvSpPr>
          <p:cNvPr id="3" name="Content Placeholder 2">
            <a:extLst>
              <a:ext uri="{FF2B5EF4-FFF2-40B4-BE49-F238E27FC236}">
                <a16:creationId xmlns:a16="http://schemas.microsoft.com/office/drawing/2014/main" id="{B904B03F-B9B6-8D02-B8FC-9A84008E35DB}"/>
              </a:ext>
            </a:extLst>
          </p:cNvPr>
          <p:cNvSpPr>
            <a:spLocks noGrp="1"/>
          </p:cNvSpPr>
          <p:nvPr>
            <p:ph idx="1"/>
          </p:nvPr>
        </p:nvSpPr>
        <p:spPr>
          <a:xfrm>
            <a:off x="559527" y="1054646"/>
            <a:ext cx="9487653" cy="5183470"/>
          </a:xfrm>
        </p:spPr>
        <p:txBody>
          <a:bodyPr>
            <a:normAutofit/>
          </a:bodyPr>
          <a:lstStyle/>
          <a:p>
            <a:r>
              <a:rPr lang="en-GB" sz="2000" dirty="0"/>
              <a:t>When dealing with a client’s money, the firm should always prepare a written statement explaining how that client’s money has been dealt with and how much is owed by the client or owed to the client.</a:t>
            </a:r>
          </a:p>
          <a:p>
            <a:r>
              <a:rPr lang="en-GB" sz="2000" dirty="0"/>
              <a:t>Particularly important in property transactions – to ensure client understands how much money they need to fund the property purchase and/or how much will be coming back to them in terms of sale proceeds ( if any)</a:t>
            </a:r>
          </a:p>
          <a:p>
            <a:r>
              <a:rPr lang="en-GB" sz="2000" dirty="0"/>
              <a:t>The financial statement will effectively reflect money in for the client and the money out – and included in this will be any money paid in on account of solicitor’s fees and any money in respect of any unpaid fees or disbursements.</a:t>
            </a:r>
          </a:p>
          <a:p>
            <a:r>
              <a:rPr lang="en-GB" sz="2000" dirty="0"/>
              <a:t>There is no set layout for a Financial Statement but we will use a typical format</a:t>
            </a:r>
          </a:p>
          <a:p>
            <a:r>
              <a:rPr lang="en-GB" sz="2000" dirty="0"/>
              <a:t>Note: items/amounts to be deducted are usually presented </a:t>
            </a:r>
            <a:r>
              <a:rPr lang="en-GB" sz="2000" u="sng" dirty="0"/>
              <a:t>in brackets </a:t>
            </a:r>
            <a:r>
              <a:rPr lang="en-GB" sz="2000" dirty="0"/>
              <a:t>and that is the style that we will adopt</a:t>
            </a:r>
          </a:p>
        </p:txBody>
      </p:sp>
    </p:spTree>
    <p:extLst>
      <p:ext uri="{BB962C8B-B14F-4D97-AF65-F5344CB8AC3E}">
        <p14:creationId xmlns:p14="http://schemas.microsoft.com/office/powerpoint/2010/main" val="37602412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7FA0C-AC56-45F0-3D7F-6C64E92F6469}"/>
              </a:ext>
            </a:extLst>
          </p:cNvPr>
          <p:cNvSpPr>
            <a:spLocks noGrp="1"/>
          </p:cNvSpPr>
          <p:nvPr>
            <p:ph type="title"/>
          </p:nvPr>
        </p:nvSpPr>
        <p:spPr>
          <a:xfrm>
            <a:off x="327138" y="152400"/>
            <a:ext cx="8596668" cy="688848"/>
          </a:xfrm>
        </p:spPr>
        <p:txBody>
          <a:bodyPr/>
          <a:lstStyle/>
          <a:p>
            <a:r>
              <a:rPr lang="en-GB" dirty="0"/>
              <a:t>Example Financial Statement:</a:t>
            </a:r>
          </a:p>
        </p:txBody>
      </p:sp>
      <p:pic>
        <p:nvPicPr>
          <p:cNvPr id="5" name="Picture 4">
            <a:extLst>
              <a:ext uri="{FF2B5EF4-FFF2-40B4-BE49-F238E27FC236}">
                <a16:creationId xmlns:a16="http://schemas.microsoft.com/office/drawing/2014/main" id="{C482E93B-FC25-B32E-8B1D-474091B8742F}"/>
              </a:ext>
            </a:extLst>
          </p:cNvPr>
          <p:cNvPicPr>
            <a:picLocks noChangeAspect="1"/>
          </p:cNvPicPr>
          <p:nvPr/>
        </p:nvPicPr>
        <p:blipFill>
          <a:blip r:embed="rId3"/>
          <a:stretch>
            <a:fillRect/>
          </a:stretch>
        </p:blipFill>
        <p:spPr>
          <a:xfrm>
            <a:off x="1067905" y="841248"/>
            <a:ext cx="9292052" cy="5864352"/>
          </a:xfrm>
          <a:prstGeom prst="rect">
            <a:avLst/>
          </a:prstGeom>
        </p:spPr>
      </p:pic>
    </p:spTree>
    <p:extLst>
      <p:ext uri="{BB962C8B-B14F-4D97-AF65-F5344CB8AC3E}">
        <p14:creationId xmlns:p14="http://schemas.microsoft.com/office/powerpoint/2010/main" val="2476707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62DC2-86DB-62C0-44F2-80E51C57BA6E}"/>
              </a:ext>
            </a:extLst>
          </p:cNvPr>
          <p:cNvSpPr>
            <a:spLocks noGrp="1"/>
          </p:cNvSpPr>
          <p:nvPr>
            <p:ph type="title"/>
          </p:nvPr>
        </p:nvSpPr>
        <p:spPr/>
        <p:txBody>
          <a:bodyPr/>
          <a:lstStyle/>
          <a:p>
            <a:r>
              <a:rPr lang="en-GB"/>
              <a:t>Task 4: Financial Statement</a:t>
            </a:r>
            <a:endParaRPr lang="en-GB" dirty="0"/>
          </a:p>
        </p:txBody>
      </p:sp>
      <p:sp>
        <p:nvSpPr>
          <p:cNvPr id="3" name="Content Placeholder 2">
            <a:extLst>
              <a:ext uri="{FF2B5EF4-FFF2-40B4-BE49-F238E27FC236}">
                <a16:creationId xmlns:a16="http://schemas.microsoft.com/office/drawing/2014/main" id="{4C351936-7FDA-5643-9EB0-3BEF6C21297A}"/>
              </a:ext>
            </a:extLst>
          </p:cNvPr>
          <p:cNvSpPr>
            <a:spLocks noGrp="1"/>
          </p:cNvSpPr>
          <p:nvPr>
            <p:ph idx="1"/>
          </p:nvPr>
        </p:nvSpPr>
        <p:spPr>
          <a:xfrm>
            <a:off x="677334" y="2160589"/>
            <a:ext cx="7501778" cy="3880773"/>
          </a:xfrm>
        </p:spPr>
        <p:txBody>
          <a:bodyPr>
            <a:normAutofit/>
          </a:bodyPr>
          <a:lstStyle/>
          <a:p>
            <a:r>
              <a:rPr lang="en-GB" sz="2400" dirty="0"/>
              <a:t>See Task 4 on Moodle</a:t>
            </a:r>
          </a:p>
          <a:p>
            <a:r>
              <a:rPr lang="en-GB" sz="2400" dirty="0"/>
              <a:t>Read the information regarding the work done for Cara and the related transactions and complete a Financial Statement for Cara.</a:t>
            </a:r>
          </a:p>
          <a:p>
            <a:r>
              <a:rPr lang="en-GB" sz="2400" dirty="0"/>
              <a:t>Use the Blank/template Financial Statement in order to complete the task</a:t>
            </a:r>
          </a:p>
        </p:txBody>
      </p:sp>
    </p:spTree>
    <p:extLst>
      <p:ext uri="{BB962C8B-B14F-4D97-AF65-F5344CB8AC3E}">
        <p14:creationId xmlns:p14="http://schemas.microsoft.com/office/powerpoint/2010/main" val="20261180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CE3CB-6179-4867-7D19-68614B8B5B05}"/>
              </a:ext>
            </a:extLst>
          </p:cNvPr>
          <p:cNvSpPr>
            <a:spLocks noGrp="1"/>
          </p:cNvSpPr>
          <p:nvPr>
            <p:ph type="title"/>
          </p:nvPr>
        </p:nvSpPr>
        <p:spPr>
          <a:xfrm>
            <a:off x="657164" y="434094"/>
            <a:ext cx="7601191" cy="670087"/>
          </a:xfrm>
        </p:spPr>
        <p:txBody>
          <a:bodyPr>
            <a:normAutofit/>
          </a:bodyPr>
          <a:lstStyle/>
          <a:p>
            <a:r>
              <a:rPr lang="en-GB" dirty="0"/>
              <a:t>Summary so far</a:t>
            </a:r>
          </a:p>
        </p:txBody>
      </p:sp>
      <p:graphicFrame>
        <p:nvGraphicFramePr>
          <p:cNvPr id="5" name="Content Placeholder 2">
            <a:extLst>
              <a:ext uri="{FF2B5EF4-FFF2-40B4-BE49-F238E27FC236}">
                <a16:creationId xmlns:a16="http://schemas.microsoft.com/office/drawing/2014/main" id="{D38CCF39-4C14-F2B9-3FAD-B7F1775689F4}"/>
              </a:ext>
            </a:extLst>
          </p:cNvPr>
          <p:cNvGraphicFramePr>
            <a:graphicFrameLocks noGrp="1"/>
          </p:cNvGraphicFramePr>
          <p:nvPr>
            <p:ph idx="1"/>
            <p:extLst>
              <p:ext uri="{D42A27DB-BD31-4B8C-83A1-F6EECF244321}">
                <p14:modId xmlns:p14="http://schemas.microsoft.com/office/powerpoint/2010/main" val="2864860477"/>
              </p:ext>
            </p:extLst>
          </p:nvPr>
        </p:nvGraphicFramePr>
        <p:xfrm>
          <a:off x="1050364" y="1444991"/>
          <a:ext cx="7892353" cy="4371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2264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B51F-978F-B5B8-60EB-DDE3FDB67C44}"/>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67FDFA69-13BE-85C8-F531-D1CC035C4846}"/>
              </a:ext>
            </a:extLst>
          </p:cNvPr>
          <p:cNvSpPr>
            <a:spLocks noGrp="1"/>
          </p:cNvSpPr>
          <p:nvPr>
            <p:ph idx="1"/>
          </p:nvPr>
        </p:nvSpPr>
        <p:spPr>
          <a:xfrm>
            <a:off x="503429" y="1004967"/>
            <a:ext cx="9027648" cy="5244368"/>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1.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firm of solicitors makes the following  payments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For which of the following cash payments would the corresponding double entry reflect the fact that the firm has incurred an expense?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£5,000 to buy a photocopier.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B.	£4,000 to buy a computer.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C.	£7,500 for new office furniture.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D.	£20,000 in repayment of a bank loan.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E.	</a:t>
            </a:r>
            <a:r>
              <a:rPr lang="en-GB" sz="2000" b="1" kern="100" dirty="0">
                <a:effectLst/>
                <a:latin typeface="Aptos" panose="020B0004020202020204" pitchFamily="34" charset="0"/>
                <a:ea typeface="DengXian" panose="02010600030101010101" pitchFamily="2" charset="-122"/>
                <a:cs typeface="Arial" panose="020B0604020202020204" pitchFamily="34" charset="0"/>
              </a:rPr>
              <a:t> </a:t>
            </a:r>
            <a:r>
              <a:rPr lang="en-GB" sz="2000" kern="100" dirty="0">
                <a:effectLst/>
                <a:latin typeface="Aptos" panose="020B0004020202020204" pitchFamily="34" charset="0"/>
                <a:ea typeface="DengXian" panose="02010600030101010101" pitchFamily="2" charset="-122"/>
                <a:cs typeface="Arial" panose="020B0604020202020204" pitchFamily="34" charset="0"/>
              </a:rPr>
              <a:t>£10,000 for staff wages</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3815101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3491F5-EFE4-87E3-DBC8-73ED02EA85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0983C7-3120-68BD-FC5E-69DD7676E68B}"/>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9B451F9C-4825-4B38-F720-1FF759715F6F}"/>
              </a:ext>
            </a:extLst>
          </p:cNvPr>
          <p:cNvSpPr>
            <a:spLocks noGrp="1"/>
          </p:cNvSpPr>
          <p:nvPr>
            <p:ph idx="1"/>
          </p:nvPr>
        </p:nvSpPr>
        <p:spPr>
          <a:xfrm>
            <a:off x="503429" y="1004967"/>
            <a:ext cx="9027648" cy="5244368"/>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1.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firm of solicitors makes the following  payments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For which of the following cash payments would the corresponding double entry reflect the fact that the firm has incurred an expense?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£5,000 to buy a photocopier.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B.	£4,000 to buy a computer.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C.	£7,500 for new office furniture.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D.	£20,000 in repayment of a bank loan.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E.</a:t>
            </a:r>
            <a:r>
              <a:rPr lang="en-GB" sz="2000" kern="100" dirty="0">
                <a:effectLst/>
                <a:highlight>
                  <a:srgbClr val="FFFF00"/>
                </a:highlight>
                <a:latin typeface="Aptos" panose="020B0004020202020204" pitchFamily="34" charset="0"/>
                <a:ea typeface="DengXian" panose="02010600030101010101" pitchFamily="2" charset="-122"/>
                <a:cs typeface="Arial" panose="020B0604020202020204" pitchFamily="34" charset="0"/>
              </a:rPr>
              <a:t>	</a:t>
            </a:r>
            <a:r>
              <a:rPr lang="en-GB" sz="2000" b="1" kern="100" dirty="0">
                <a:effectLst/>
                <a:highlight>
                  <a:srgbClr val="FFFF00"/>
                </a:highlight>
                <a:latin typeface="Aptos" panose="020B0004020202020204" pitchFamily="34" charset="0"/>
                <a:ea typeface="DengXian" panose="02010600030101010101" pitchFamily="2" charset="-122"/>
                <a:cs typeface="Arial" panose="020B0604020202020204" pitchFamily="34" charset="0"/>
              </a:rPr>
              <a:t> </a:t>
            </a:r>
            <a:r>
              <a:rPr lang="en-GB" sz="2000" kern="100" dirty="0">
                <a:effectLst/>
                <a:highlight>
                  <a:srgbClr val="FFFF00"/>
                </a:highlight>
                <a:latin typeface="Aptos" panose="020B0004020202020204" pitchFamily="34" charset="0"/>
                <a:ea typeface="DengXian" panose="02010600030101010101" pitchFamily="2" charset="-122"/>
                <a:cs typeface="Arial" panose="020B0604020202020204" pitchFamily="34" charset="0"/>
              </a:rPr>
              <a:t>£10,000 for staff wages</a:t>
            </a:r>
            <a:endPar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9744747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24AA4-016F-201F-C873-4738C3F9D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7C07BF-0E9D-6314-BD49-7312EF2329B1}"/>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A71F8EAD-4FBF-D10D-3357-82EFB1298A7F}"/>
              </a:ext>
            </a:extLst>
          </p:cNvPr>
          <p:cNvSpPr>
            <a:spLocks noGrp="1"/>
          </p:cNvSpPr>
          <p:nvPr>
            <p:ph idx="1"/>
          </p:nvPr>
        </p:nvSpPr>
        <p:spPr>
          <a:xfrm>
            <a:off x="503429" y="1004966"/>
            <a:ext cx="9027648" cy="5577431"/>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2.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firm of solicitors buys new office computer equipment for £15,000.</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Which of the following pair of double entries shows how the transaction should be recorded?</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Equipment account.</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Capital account</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Equipment account. DR entry Cash account</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Expense account.</a:t>
            </a:r>
          </a:p>
          <a:p>
            <a:pPr marL="0" indent="0">
              <a:buNone/>
            </a:pPr>
            <a:endParaRPr lang="en-GB" dirty="0"/>
          </a:p>
        </p:txBody>
      </p:sp>
    </p:spTree>
    <p:extLst>
      <p:ext uri="{BB962C8B-B14F-4D97-AF65-F5344CB8AC3E}">
        <p14:creationId xmlns:p14="http://schemas.microsoft.com/office/powerpoint/2010/main" val="446563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BBC85-11D3-9622-4D2E-545C471FCE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EF7372-B9F0-9345-13F6-927D26402D86}"/>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ED35768F-A6DB-D497-D8C0-7A516A38CC5E}"/>
              </a:ext>
            </a:extLst>
          </p:cNvPr>
          <p:cNvSpPr>
            <a:spLocks noGrp="1"/>
          </p:cNvSpPr>
          <p:nvPr>
            <p:ph idx="1"/>
          </p:nvPr>
        </p:nvSpPr>
        <p:spPr>
          <a:xfrm>
            <a:off x="503429" y="1004966"/>
            <a:ext cx="9027648" cy="5577431"/>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2.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firm of solicitors buys new office computer equipment for £15,000.</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Which of the following pair of double entries shows how the transaction should be recorded?</a:t>
            </a:r>
          </a:p>
          <a:p>
            <a:pPr marL="457200" indent="-457200">
              <a:lnSpc>
                <a:spcPct val="115000"/>
              </a:lnSpc>
              <a:spcAft>
                <a:spcPts val="800"/>
              </a:spcAft>
              <a:buFont typeface="+mj-lt"/>
              <a:buAutoNum type="alphaUcPeriod"/>
            </a:pP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CR entry Cash account. DR entry Equipment account</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Capital account</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Equipment account. DR entry Cash account</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Expense account.</a:t>
            </a:r>
          </a:p>
          <a:p>
            <a:pPr marL="0" indent="0">
              <a:buNone/>
            </a:pPr>
            <a:endParaRPr lang="en-GB" dirty="0"/>
          </a:p>
        </p:txBody>
      </p:sp>
    </p:spTree>
    <p:extLst>
      <p:ext uri="{BB962C8B-B14F-4D97-AF65-F5344CB8AC3E}">
        <p14:creationId xmlns:p14="http://schemas.microsoft.com/office/powerpoint/2010/main" val="17723253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F5238-CF4C-EB61-8E08-E84ECC86321B}"/>
              </a:ext>
            </a:extLst>
          </p:cNvPr>
          <p:cNvSpPr>
            <a:spLocks noGrp="1"/>
          </p:cNvSpPr>
          <p:nvPr>
            <p:ph type="title"/>
          </p:nvPr>
        </p:nvSpPr>
        <p:spPr>
          <a:xfrm>
            <a:off x="797105" y="1625608"/>
            <a:ext cx="5240953" cy="2722164"/>
          </a:xfrm>
        </p:spPr>
        <p:txBody>
          <a:bodyPr vert="horz" lIns="91440" tIns="45720" rIns="91440" bIns="45720" rtlCol="0" anchor="b">
            <a:normAutofit/>
          </a:bodyPr>
          <a:lstStyle/>
          <a:p>
            <a:pPr>
              <a:lnSpc>
                <a:spcPct val="90000"/>
              </a:lnSpc>
            </a:pPr>
            <a:r>
              <a:rPr lang="en-US" sz="6800" kern="1200" spc="-150">
                <a:solidFill>
                  <a:schemeClr val="tx1"/>
                </a:solidFill>
                <a:latin typeface="+mj-lt"/>
                <a:ea typeface="+mj-ea"/>
                <a:cs typeface="+mj-cs"/>
              </a:rPr>
              <a:t>SRA Accounts Rules</a:t>
            </a:r>
          </a:p>
        </p:txBody>
      </p:sp>
      <p:sp>
        <p:nvSpPr>
          <p:cNvPr id="3" name="Content Placeholder 2">
            <a:extLst>
              <a:ext uri="{FF2B5EF4-FFF2-40B4-BE49-F238E27FC236}">
                <a16:creationId xmlns:a16="http://schemas.microsoft.com/office/drawing/2014/main" id="{19BA5B04-D916-39F2-3AD2-43CCB62AFBB5}"/>
              </a:ext>
            </a:extLst>
          </p:cNvPr>
          <p:cNvSpPr>
            <a:spLocks noGrp="1"/>
          </p:cNvSpPr>
          <p:nvPr>
            <p:ph idx="1"/>
          </p:nvPr>
        </p:nvSpPr>
        <p:spPr>
          <a:xfrm>
            <a:off x="797105" y="4466845"/>
            <a:ext cx="5240953" cy="882904"/>
          </a:xfrm>
        </p:spPr>
        <p:txBody>
          <a:bodyPr vert="horz" lIns="91440" tIns="45720" rIns="91440" bIns="45720" rtlCol="0">
            <a:normAutofit/>
          </a:bodyPr>
          <a:lstStyle/>
          <a:p>
            <a:pPr marL="0" indent="0">
              <a:buNone/>
            </a:pPr>
            <a:r>
              <a:rPr lang="en-US">
                <a:hlinkClick r:id="rId3"/>
              </a:rPr>
              <a:t>SRA | Accounts Rules | Solicitors Regulation Authority</a:t>
            </a:r>
            <a:endParaRPr lang="en-US"/>
          </a:p>
        </p:txBody>
      </p:sp>
      <p:pic>
        <p:nvPicPr>
          <p:cNvPr id="7" name="Graphic 6" descr="Bank">
            <a:extLst>
              <a:ext uri="{FF2B5EF4-FFF2-40B4-BE49-F238E27FC236}">
                <a16:creationId xmlns:a16="http://schemas.microsoft.com/office/drawing/2014/main" id="{BEFBE948-F9F4-ED92-5FD2-6203B08EA3C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58090" y="1497220"/>
            <a:ext cx="4127230" cy="4127230"/>
          </a:xfrm>
          <a:prstGeom prst="rect">
            <a:avLst/>
          </a:prstGeom>
        </p:spPr>
      </p:pic>
    </p:spTree>
    <p:extLst>
      <p:ext uri="{BB962C8B-B14F-4D97-AF65-F5344CB8AC3E}">
        <p14:creationId xmlns:p14="http://schemas.microsoft.com/office/powerpoint/2010/main" val="20662336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0D01-310A-45BC-1356-7ABBF590A740}"/>
              </a:ext>
            </a:extLst>
          </p:cNvPr>
          <p:cNvSpPr>
            <a:spLocks noGrp="1"/>
          </p:cNvSpPr>
          <p:nvPr>
            <p:ph type="title"/>
          </p:nvPr>
        </p:nvSpPr>
        <p:spPr>
          <a:xfrm>
            <a:off x="777933" y="577869"/>
            <a:ext cx="7335836" cy="756350"/>
          </a:xfrm>
        </p:spPr>
        <p:txBody>
          <a:bodyPr>
            <a:normAutofit/>
          </a:bodyPr>
          <a:lstStyle/>
          <a:p>
            <a:r>
              <a:rPr lang="en-GB" dirty="0"/>
              <a:t>Who is bound by the rules?</a:t>
            </a:r>
          </a:p>
        </p:txBody>
      </p:sp>
      <p:sp>
        <p:nvSpPr>
          <p:cNvPr id="3" name="Content Placeholder 2">
            <a:extLst>
              <a:ext uri="{FF2B5EF4-FFF2-40B4-BE49-F238E27FC236}">
                <a16:creationId xmlns:a16="http://schemas.microsoft.com/office/drawing/2014/main" id="{46B1C845-03FF-A0D1-EA0A-956DD4D57B43}"/>
              </a:ext>
            </a:extLst>
          </p:cNvPr>
          <p:cNvSpPr>
            <a:spLocks noGrp="1"/>
          </p:cNvSpPr>
          <p:nvPr>
            <p:ph idx="1"/>
          </p:nvPr>
        </p:nvSpPr>
        <p:spPr>
          <a:xfrm>
            <a:off x="611155" y="1347658"/>
            <a:ext cx="8820391" cy="4782848"/>
          </a:xfrm>
        </p:spPr>
        <p:txBody>
          <a:bodyPr>
            <a:normAutofit/>
          </a:bodyPr>
          <a:lstStyle/>
          <a:p>
            <a:pPr marL="0" indent="0">
              <a:lnSpc>
                <a:spcPct val="90000"/>
              </a:lnSpc>
              <a:buNone/>
            </a:pPr>
            <a:r>
              <a:rPr lang="en-GB" sz="2000" b="0" i="0" dirty="0">
                <a:effectLst/>
                <a:latin typeface="open-sans"/>
              </a:rPr>
              <a:t>Rule 1. </a:t>
            </a:r>
          </a:p>
          <a:p>
            <a:pPr>
              <a:lnSpc>
                <a:spcPct val="90000"/>
              </a:lnSpc>
              <a:buFont typeface="+mj-lt"/>
              <a:buAutoNum type="arabicPeriod"/>
            </a:pPr>
            <a:r>
              <a:rPr lang="en-GB" sz="2000" b="0" i="0" dirty="0">
                <a:effectLst/>
                <a:latin typeface="open-sans"/>
              </a:rPr>
              <a:t>These rules apply to </a:t>
            </a:r>
            <a:r>
              <a:rPr lang="en-GB" sz="2000" b="0" i="1" dirty="0">
                <a:effectLst/>
                <a:latin typeface="open-sans"/>
                <a:hlinkClick r:id="rId3">
                  <a:extLst>
                    <a:ext uri="{A12FA001-AC4F-418D-AE19-62706E023703}">
                      <ahyp:hlinkClr xmlns:ahyp="http://schemas.microsoft.com/office/drawing/2018/hyperlinkcolor" val="tx"/>
                    </a:ext>
                  </a:extLst>
                </a:hlinkClick>
              </a:rPr>
              <a:t>authorised bodies</a:t>
            </a:r>
            <a:r>
              <a:rPr lang="en-GB" sz="2000" b="0" i="0" dirty="0">
                <a:effectLst/>
                <a:latin typeface="open-sans"/>
              </a:rPr>
              <a:t>, their </a:t>
            </a:r>
            <a:r>
              <a:rPr lang="en-GB" sz="2000" b="0" i="1" dirty="0">
                <a:effectLst/>
                <a:latin typeface="open-sans"/>
                <a:hlinkClick r:id="rId4">
                  <a:extLst>
                    <a:ext uri="{A12FA001-AC4F-418D-AE19-62706E023703}">
                      <ahyp:hlinkClr xmlns:ahyp="http://schemas.microsoft.com/office/drawing/2018/hyperlinkcolor" val="tx"/>
                    </a:ext>
                  </a:extLst>
                </a:hlinkClick>
              </a:rPr>
              <a:t>managers</a:t>
            </a:r>
            <a:r>
              <a:rPr lang="en-GB" sz="2000" b="0" i="0" dirty="0">
                <a:effectLst/>
                <a:latin typeface="open-sans"/>
              </a:rPr>
              <a:t> and employees and references to "you" in these rules should be read accordingly.</a:t>
            </a:r>
          </a:p>
          <a:p>
            <a:pPr>
              <a:lnSpc>
                <a:spcPct val="90000"/>
              </a:lnSpc>
              <a:buFont typeface="+mj-lt"/>
              <a:buAutoNum type="arabicPeriod"/>
            </a:pPr>
            <a:r>
              <a:rPr lang="en-GB" sz="2000" b="0" i="0" dirty="0">
                <a:effectLst/>
                <a:latin typeface="open-sans"/>
              </a:rPr>
              <a:t>The </a:t>
            </a:r>
            <a:r>
              <a:rPr lang="en-GB" sz="2000" b="0" i="1" dirty="0">
                <a:effectLst/>
                <a:latin typeface="open-sans"/>
                <a:hlinkClick r:id="rId3">
                  <a:extLst>
                    <a:ext uri="{A12FA001-AC4F-418D-AE19-62706E023703}">
                      <ahyp:hlinkClr xmlns:ahyp="http://schemas.microsoft.com/office/drawing/2018/hyperlinkcolor" val="tx"/>
                    </a:ext>
                  </a:extLst>
                </a:hlinkClick>
              </a:rPr>
              <a:t>authorised body's</a:t>
            </a:r>
            <a:r>
              <a:rPr lang="en-GB" sz="2000" b="0" i="0" dirty="0">
                <a:effectLst/>
                <a:latin typeface="open-sans"/>
              </a:rPr>
              <a:t> </a:t>
            </a:r>
            <a:r>
              <a:rPr lang="en-GB" sz="2000" b="0" i="1" dirty="0">
                <a:effectLst/>
                <a:latin typeface="open-sans"/>
                <a:hlinkClick r:id="rId4">
                  <a:extLst>
                    <a:ext uri="{A12FA001-AC4F-418D-AE19-62706E023703}">
                      <ahyp:hlinkClr xmlns:ahyp="http://schemas.microsoft.com/office/drawing/2018/hyperlinkcolor" val="tx"/>
                    </a:ext>
                  </a:extLst>
                </a:hlinkClick>
              </a:rPr>
              <a:t>managers</a:t>
            </a:r>
            <a:r>
              <a:rPr lang="en-GB" sz="2000" b="0" i="0" dirty="0">
                <a:effectLst/>
                <a:latin typeface="open-sans"/>
              </a:rPr>
              <a:t> are jointly and severally responsible for compliance by the </a:t>
            </a:r>
            <a:r>
              <a:rPr lang="en-GB" sz="2000" b="0" i="1" dirty="0">
                <a:effectLst/>
                <a:latin typeface="open-sans"/>
                <a:hlinkClick r:id="rId3">
                  <a:extLst>
                    <a:ext uri="{A12FA001-AC4F-418D-AE19-62706E023703}">
                      <ahyp:hlinkClr xmlns:ahyp="http://schemas.microsoft.com/office/drawing/2018/hyperlinkcolor" val="tx"/>
                    </a:ext>
                  </a:extLst>
                </a:hlinkClick>
              </a:rPr>
              <a:t>authorised body</a:t>
            </a:r>
            <a:r>
              <a:rPr lang="en-GB" sz="2000" b="0" i="0" dirty="0">
                <a:effectLst/>
                <a:latin typeface="open-sans"/>
              </a:rPr>
              <a:t>, its </a:t>
            </a:r>
            <a:r>
              <a:rPr lang="en-GB" sz="2000" b="0" i="1" dirty="0">
                <a:effectLst/>
                <a:latin typeface="open-sans"/>
                <a:hlinkClick r:id="rId4">
                  <a:extLst>
                    <a:ext uri="{A12FA001-AC4F-418D-AE19-62706E023703}">
                      <ahyp:hlinkClr xmlns:ahyp="http://schemas.microsoft.com/office/drawing/2018/hyperlinkcolor" val="tx"/>
                    </a:ext>
                  </a:extLst>
                </a:hlinkClick>
              </a:rPr>
              <a:t>managers</a:t>
            </a:r>
            <a:r>
              <a:rPr lang="en-GB" sz="2000" b="0" i="0" dirty="0">
                <a:effectLst/>
                <a:latin typeface="open-sans"/>
              </a:rPr>
              <a:t> and employees with these rules.</a:t>
            </a:r>
          </a:p>
          <a:p>
            <a:pPr>
              <a:lnSpc>
                <a:spcPct val="90000"/>
              </a:lnSpc>
              <a:buFont typeface="+mj-lt"/>
              <a:buAutoNum type="arabicPeriod"/>
            </a:pPr>
            <a:r>
              <a:rPr lang="en-GB" sz="2000" b="0" i="0" dirty="0">
                <a:effectLst/>
                <a:latin typeface="open-sans"/>
              </a:rPr>
              <a:t>In relation to a </a:t>
            </a:r>
            <a:r>
              <a:rPr lang="en-GB" sz="2000" b="0" i="1" dirty="0">
                <a:effectLst/>
                <a:latin typeface="open-sans"/>
                <a:hlinkClick r:id="rId5">
                  <a:extLst>
                    <a:ext uri="{A12FA001-AC4F-418D-AE19-62706E023703}">
                      <ahyp:hlinkClr xmlns:ahyp="http://schemas.microsoft.com/office/drawing/2018/hyperlinkcolor" val="tx"/>
                    </a:ext>
                  </a:extLst>
                </a:hlinkClick>
              </a:rPr>
              <a:t>licensed body</a:t>
            </a:r>
            <a:r>
              <a:rPr lang="en-GB" sz="2000" b="0" i="0" dirty="0">
                <a:effectLst/>
                <a:latin typeface="open-sans"/>
              </a:rPr>
              <a:t>, the rules apply only in respect of activities regulated by the </a:t>
            </a:r>
            <a:r>
              <a:rPr lang="en-GB" sz="2000" b="0" i="1" dirty="0">
                <a:effectLst/>
                <a:latin typeface="open-sans"/>
                <a:hlinkClick r:id="rId6">
                  <a:extLst>
                    <a:ext uri="{A12FA001-AC4F-418D-AE19-62706E023703}">
                      <ahyp:hlinkClr xmlns:ahyp="http://schemas.microsoft.com/office/drawing/2018/hyperlinkcolor" val="tx"/>
                    </a:ext>
                  </a:extLst>
                </a:hlinkClick>
              </a:rPr>
              <a:t>SRA</a:t>
            </a:r>
            <a:r>
              <a:rPr lang="en-GB" sz="2000" b="0" i="0" dirty="0">
                <a:effectLst/>
                <a:latin typeface="open-sans"/>
              </a:rPr>
              <a:t> in accordance with the terms of its licence.</a:t>
            </a:r>
          </a:p>
          <a:p>
            <a:pPr>
              <a:lnSpc>
                <a:spcPct val="90000"/>
              </a:lnSpc>
              <a:buFont typeface="+mj-lt"/>
              <a:buAutoNum type="arabicPeriod"/>
            </a:pPr>
            <a:endParaRPr lang="en-GB" sz="2000" dirty="0">
              <a:latin typeface="open-sans"/>
            </a:endParaRPr>
          </a:p>
          <a:p>
            <a:pPr marL="0" indent="0">
              <a:lnSpc>
                <a:spcPct val="90000"/>
              </a:lnSpc>
              <a:buNone/>
            </a:pPr>
            <a:r>
              <a:rPr lang="en-GB" sz="2000" b="0" i="0" dirty="0">
                <a:effectLst/>
                <a:latin typeface="open-sans"/>
              </a:rPr>
              <a:t>Case Law Weston v The Law Society (1998) The Times 15 July </a:t>
            </a:r>
          </a:p>
          <a:p>
            <a:pPr marL="0" indent="0">
              <a:lnSpc>
                <a:spcPct val="90000"/>
              </a:lnSpc>
              <a:buNone/>
            </a:pPr>
            <a:r>
              <a:rPr lang="en-GB" sz="2000" dirty="0">
                <a:latin typeface="open-sans"/>
              </a:rPr>
              <a:t>Lord Bingham </a:t>
            </a:r>
            <a:r>
              <a:rPr lang="en-GB" sz="2000" i="1" dirty="0">
                <a:latin typeface="open-sans"/>
              </a:rPr>
              <a:t>“duty of anyone holding anyone else's’ money to exercise a proper stewardship in relation to it”</a:t>
            </a:r>
            <a:endParaRPr lang="en-GB" sz="2000" b="0" i="1" dirty="0">
              <a:effectLst/>
              <a:latin typeface="open-sans"/>
            </a:endParaRPr>
          </a:p>
          <a:p>
            <a:pPr>
              <a:lnSpc>
                <a:spcPct val="90000"/>
              </a:lnSpc>
            </a:pPr>
            <a:endParaRPr lang="en-GB" sz="1300" dirty="0"/>
          </a:p>
        </p:txBody>
      </p:sp>
    </p:spTree>
    <p:extLst>
      <p:ext uri="{BB962C8B-B14F-4D97-AF65-F5344CB8AC3E}">
        <p14:creationId xmlns:p14="http://schemas.microsoft.com/office/powerpoint/2010/main" val="1548842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90DE-BC35-BDAE-7B22-2B963B6CB8C1}"/>
              </a:ext>
            </a:extLst>
          </p:cNvPr>
          <p:cNvSpPr>
            <a:spLocks noGrp="1"/>
          </p:cNvSpPr>
          <p:nvPr>
            <p:ph type="title"/>
          </p:nvPr>
        </p:nvSpPr>
        <p:spPr/>
        <p:txBody>
          <a:bodyPr/>
          <a:lstStyle/>
          <a:p>
            <a:r>
              <a:rPr lang="en-GB" dirty="0"/>
              <a:t>Overview of the Rules/Principles</a:t>
            </a:r>
          </a:p>
        </p:txBody>
      </p:sp>
      <p:sp>
        <p:nvSpPr>
          <p:cNvPr id="3" name="Content Placeholder 2">
            <a:extLst>
              <a:ext uri="{FF2B5EF4-FFF2-40B4-BE49-F238E27FC236}">
                <a16:creationId xmlns:a16="http://schemas.microsoft.com/office/drawing/2014/main" id="{0D3A3496-3D85-DCA4-37AD-78A127B36FF7}"/>
              </a:ext>
            </a:extLst>
          </p:cNvPr>
          <p:cNvSpPr>
            <a:spLocks noGrp="1"/>
          </p:cNvSpPr>
          <p:nvPr>
            <p:ph idx="1"/>
          </p:nvPr>
        </p:nvSpPr>
        <p:spPr>
          <a:xfrm>
            <a:off x="581967" y="1739852"/>
            <a:ext cx="8596668" cy="3880773"/>
          </a:xfrm>
        </p:spPr>
        <p:txBody>
          <a:bodyPr>
            <a:normAutofit/>
          </a:bodyPr>
          <a:lstStyle/>
          <a:p>
            <a:r>
              <a:rPr lang="en-GB" sz="2400" dirty="0"/>
              <a:t>Client money must be kept safe by:</a:t>
            </a:r>
          </a:p>
          <a:p>
            <a:pPr lvl="1"/>
            <a:r>
              <a:rPr lang="en-GB" sz="2400" dirty="0"/>
              <a:t>Keeping client money separate from the firm’s own money</a:t>
            </a:r>
          </a:p>
          <a:p>
            <a:pPr lvl="1"/>
            <a:r>
              <a:rPr lang="en-GB" sz="2400" dirty="0"/>
              <a:t>Ensuring client money is returned promptly at the end of a matter</a:t>
            </a:r>
          </a:p>
          <a:p>
            <a:pPr lvl="1"/>
            <a:r>
              <a:rPr lang="en-GB" sz="2400" dirty="0"/>
              <a:t>Using client money only for its intended purpose; and</a:t>
            </a:r>
          </a:p>
          <a:p>
            <a:pPr lvl="1"/>
            <a:r>
              <a:rPr lang="en-GB" sz="2400" dirty="0"/>
              <a:t>Proportionate requirements for firms to obtain an annual accountant’s report</a:t>
            </a:r>
          </a:p>
        </p:txBody>
      </p:sp>
    </p:spTree>
    <p:extLst>
      <p:ext uri="{BB962C8B-B14F-4D97-AF65-F5344CB8AC3E}">
        <p14:creationId xmlns:p14="http://schemas.microsoft.com/office/powerpoint/2010/main" val="2074334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purl.org/dc/terms/"/>
    <ds:schemaRef ds:uri="http://www.w3.org/XML/1998/namespace"/>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041b216b-d67c-40f0-8fda-c03876662904"/>
    <ds:schemaRef ds:uri="aa0a0978-40ed-489e-9e56-6db48364def5"/>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1735</TotalTime>
  <Words>4790</Words>
  <Application>Microsoft Office PowerPoint</Application>
  <PresentationFormat>Widescreen</PresentationFormat>
  <Paragraphs>491</Paragraphs>
  <Slides>39</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open-sans</vt:lpstr>
      <vt:lpstr>Aptos</vt:lpstr>
      <vt:lpstr>Arial</vt:lpstr>
      <vt:lpstr>Trebuchet MS</vt:lpstr>
      <vt:lpstr>Wingdings 3</vt:lpstr>
      <vt:lpstr>Facet</vt:lpstr>
      <vt:lpstr>Solicitors’ Accounts  Part One</vt:lpstr>
      <vt:lpstr>Learning Outcomes…   to understand</vt:lpstr>
      <vt:lpstr>Introduction </vt:lpstr>
      <vt:lpstr>Double entry bookkeeping</vt:lpstr>
      <vt:lpstr>Transaction Aspects </vt:lpstr>
      <vt:lpstr>Transaction Aspects </vt:lpstr>
      <vt:lpstr>Rules for recording transactions </vt:lpstr>
      <vt:lpstr>Examples  </vt:lpstr>
      <vt:lpstr>Firm buys office furniture for £10,000 cash</vt:lpstr>
      <vt:lpstr>A firm rents out part of its premises. The tenant pays monthly rent of £1,000</vt:lpstr>
      <vt:lpstr>A firm pays its electricity bill of £500</vt:lpstr>
      <vt:lpstr>Task 1:</vt:lpstr>
      <vt:lpstr>Task 1:</vt:lpstr>
      <vt:lpstr>Principles – The Business Owner</vt:lpstr>
      <vt:lpstr>Principles</vt:lpstr>
      <vt:lpstr>Tabular form of accounts:  When recording the transaction…….  </vt:lpstr>
      <vt:lpstr>Example</vt:lpstr>
      <vt:lpstr>Example</vt:lpstr>
      <vt:lpstr>Example </vt:lpstr>
      <vt:lpstr>Task 2:</vt:lpstr>
      <vt:lpstr>Once a solicitor’s firm is established….</vt:lpstr>
      <vt:lpstr>Example</vt:lpstr>
      <vt:lpstr>Cash and Ledger Accounts </vt:lpstr>
      <vt:lpstr>The Trial Balance</vt:lpstr>
      <vt:lpstr>The Trial Balance</vt:lpstr>
      <vt:lpstr>Example Trial Balance</vt:lpstr>
      <vt:lpstr>Task 3</vt:lpstr>
      <vt:lpstr>The Financial Statement</vt:lpstr>
      <vt:lpstr>What is a Financial Statement?</vt:lpstr>
      <vt:lpstr>Example Financial Statement:</vt:lpstr>
      <vt:lpstr>Task 4: Financial Statement</vt:lpstr>
      <vt:lpstr>Summary so far</vt:lpstr>
      <vt:lpstr>Practice question</vt:lpstr>
      <vt:lpstr>Practice question</vt:lpstr>
      <vt:lpstr>Practice question</vt:lpstr>
      <vt:lpstr>Practice question</vt:lpstr>
      <vt:lpstr>SRA Accounts Rules</vt:lpstr>
      <vt:lpstr>Who is bound by the rules?</vt:lpstr>
      <vt:lpstr>Overview of the Rules/Principles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cp:lastPrinted>2025-02-17T08:50:37Z</cp:lastPrinted>
  <dcterms:created xsi:type="dcterms:W3CDTF">2024-02-03T18:13:02Z</dcterms:created>
  <dcterms:modified xsi:type="dcterms:W3CDTF">2025-02-22T19:51:23Z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