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handoutMasterIdLst>
    <p:handoutMasterId r:id="rId4"/>
  </p:handoutMasterIdLst>
  <p:sldIdLst>
    <p:sldId id="256" r:id="rId2"/>
  </p:sldIdLst>
  <p:sldSz cx="12192000" cy="6858000"/>
  <p:notesSz cx="7099300" cy="102346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 Id="rId9"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575" cy="512763"/>
          </a:xfrm>
          <a:prstGeom prst="rect">
            <a:avLst/>
          </a:prstGeom>
        </p:spPr>
        <p:txBody>
          <a:bodyPr vert="horz" lIns="91440" tIns="45720" rIns="91440" bIns="45720" rtlCol="0"/>
          <a:lstStyle>
            <a:lvl1pPr algn="l">
              <a:defRPr sz="1200"/>
            </a:lvl1pPr>
          </a:lstStyle>
          <a:p>
            <a:r>
              <a:rPr lang="en-GB"/>
              <a:t>Llinos Chan (1701087)</a:t>
            </a:r>
          </a:p>
        </p:txBody>
      </p:sp>
      <p:sp>
        <p:nvSpPr>
          <p:cNvPr id="3" name="Date Placeholder 2"/>
          <p:cNvSpPr>
            <a:spLocks noGrp="1"/>
          </p:cNvSpPr>
          <p:nvPr>
            <p:ph type="dt" sz="quarter" idx="1"/>
          </p:nvPr>
        </p:nvSpPr>
        <p:spPr>
          <a:xfrm>
            <a:off x="4021138" y="0"/>
            <a:ext cx="3076575" cy="512763"/>
          </a:xfrm>
          <a:prstGeom prst="rect">
            <a:avLst/>
          </a:prstGeom>
        </p:spPr>
        <p:txBody>
          <a:bodyPr vert="horz" lIns="91440" tIns="45720" rIns="91440" bIns="45720" rtlCol="0"/>
          <a:lstStyle>
            <a:lvl1pPr algn="r">
              <a:defRPr sz="1200"/>
            </a:lvl1pPr>
          </a:lstStyle>
          <a:p>
            <a:fld id="{C2F9A5FF-37D5-47FC-A494-3E3813FC70FA}" type="datetimeFigureOut">
              <a:rPr lang="en-GB" smtClean="0"/>
              <a:t>20/10/2017</a:t>
            </a:fld>
            <a:endParaRPr lang="en-GB"/>
          </a:p>
        </p:txBody>
      </p:sp>
      <p:sp>
        <p:nvSpPr>
          <p:cNvPr id="4" name="Footer Placeholder 3"/>
          <p:cNvSpPr>
            <a:spLocks noGrp="1"/>
          </p:cNvSpPr>
          <p:nvPr>
            <p:ph type="ftr" sz="quarter" idx="2"/>
          </p:nvPr>
        </p:nvSpPr>
        <p:spPr>
          <a:xfrm>
            <a:off x="0" y="9721850"/>
            <a:ext cx="3076575" cy="51276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4021138" y="9721850"/>
            <a:ext cx="3076575" cy="512763"/>
          </a:xfrm>
          <a:prstGeom prst="rect">
            <a:avLst/>
          </a:prstGeom>
        </p:spPr>
        <p:txBody>
          <a:bodyPr vert="horz" lIns="91440" tIns="45720" rIns="91440" bIns="45720" rtlCol="0" anchor="b"/>
          <a:lstStyle>
            <a:lvl1pPr algn="r">
              <a:defRPr sz="1200"/>
            </a:lvl1pPr>
          </a:lstStyle>
          <a:p>
            <a:fld id="{10D1BA32-74E3-4B59-8B4F-01BFE2C6A483}" type="slidenum">
              <a:rPr lang="en-GB" smtClean="0"/>
              <a:t>‹#›</a:t>
            </a:fld>
            <a:endParaRPr lang="en-GB"/>
          </a:p>
        </p:txBody>
      </p:sp>
    </p:spTree>
    <p:extLst>
      <p:ext uri="{BB962C8B-B14F-4D97-AF65-F5344CB8AC3E}">
        <p14:creationId xmlns:p14="http://schemas.microsoft.com/office/powerpoint/2010/main" val="652241576"/>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3508"/>
          </a:xfrm>
          <a:prstGeom prst="rect">
            <a:avLst/>
          </a:prstGeom>
        </p:spPr>
        <p:txBody>
          <a:bodyPr vert="horz" lIns="99048" tIns="49524" rIns="99048" bIns="49524" rtlCol="0"/>
          <a:lstStyle>
            <a:lvl1pPr algn="l">
              <a:defRPr sz="1300"/>
            </a:lvl1pPr>
          </a:lstStyle>
          <a:p>
            <a:r>
              <a:rPr lang="en-GB"/>
              <a:t>Llinos Chan (1701087)</a:t>
            </a:r>
          </a:p>
        </p:txBody>
      </p:sp>
      <p:sp>
        <p:nvSpPr>
          <p:cNvPr id="3" name="Date Placeholder 2"/>
          <p:cNvSpPr>
            <a:spLocks noGrp="1"/>
          </p:cNvSpPr>
          <p:nvPr>
            <p:ph type="dt" idx="1"/>
          </p:nvPr>
        </p:nvSpPr>
        <p:spPr>
          <a:xfrm>
            <a:off x="4021294" y="0"/>
            <a:ext cx="3076363" cy="513508"/>
          </a:xfrm>
          <a:prstGeom prst="rect">
            <a:avLst/>
          </a:prstGeom>
        </p:spPr>
        <p:txBody>
          <a:bodyPr vert="horz" lIns="99048" tIns="49524" rIns="99048" bIns="49524" rtlCol="0"/>
          <a:lstStyle>
            <a:lvl1pPr algn="r">
              <a:defRPr sz="1300"/>
            </a:lvl1pPr>
          </a:lstStyle>
          <a:p>
            <a:fld id="{EAD9831B-E3B2-4D0E-BFDE-9A34EC1BEC7A}" type="datetimeFigureOut">
              <a:rPr lang="en-GB" smtClean="0"/>
              <a:t>20/10/2017</a:t>
            </a:fld>
            <a:endParaRPr lang="en-GB"/>
          </a:p>
        </p:txBody>
      </p:sp>
      <p:sp>
        <p:nvSpPr>
          <p:cNvPr id="4" name="Slide Image Placeholder 3"/>
          <p:cNvSpPr>
            <a:spLocks noGrp="1" noRot="1" noChangeAspect="1"/>
          </p:cNvSpPr>
          <p:nvPr>
            <p:ph type="sldImg" idx="2"/>
          </p:nvPr>
        </p:nvSpPr>
        <p:spPr>
          <a:xfrm>
            <a:off x="479425" y="1279525"/>
            <a:ext cx="6140450" cy="3454400"/>
          </a:xfrm>
          <a:prstGeom prst="rect">
            <a:avLst/>
          </a:prstGeom>
          <a:noFill/>
          <a:ln w="12700">
            <a:solidFill>
              <a:prstClr val="black"/>
            </a:solidFill>
          </a:ln>
        </p:spPr>
        <p:txBody>
          <a:bodyPr vert="horz" lIns="99048" tIns="49524" rIns="99048" bIns="49524" rtlCol="0" anchor="ctr"/>
          <a:lstStyle/>
          <a:p>
            <a:endParaRPr lang="en-GB"/>
          </a:p>
        </p:txBody>
      </p:sp>
      <p:sp>
        <p:nvSpPr>
          <p:cNvPr id="5" name="Notes Placeholder 4"/>
          <p:cNvSpPr>
            <a:spLocks noGrp="1"/>
          </p:cNvSpPr>
          <p:nvPr>
            <p:ph type="body" sz="quarter" idx="3"/>
          </p:nvPr>
        </p:nvSpPr>
        <p:spPr>
          <a:xfrm>
            <a:off x="709930" y="4925407"/>
            <a:ext cx="5679440" cy="4029879"/>
          </a:xfrm>
          <a:prstGeom prst="rect">
            <a:avLst/>
          </a:prstGeom>
        </p:spPr>
        <p:txBody>
          <a:bodyPr vert="horz" lIns="99048" tIns="49524" rIns="99048" bIns="4952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7"/>
            <a:ext cx="3076363" cy="513507"/>
          </a:xfrm>
          <a:prstGeom prst="rect">
            <a:avLst/>
          </a:prstGeom>
        </p:spPr>
        <p:txBody>
          <a:bodyPr vert="horz" lIns="99048" tIns="49524" rIns="99048" bIns="49524" rtlCol="0" anchor="b"/>
          <a:lstStyle>
            <a:lvl1pPr algn="l">
              <a:defRPr sz="1300"/>
            </a:lvl1pPr>
          </a:lstStyle>
          <a:p>
            <a:endParaRPr lang="en-GB"/>
          </a:p>
        </p:txBody>
      </p:sp>
      <p:sp>
        <p:nvSpPr>
          <p:cNvPr id="7" name="Slide Number Placeholder 6"/>
          <p:cNvSpPr>
            <a:spLocks noGrp="1"/>
          </p:cNvSpPr>
          <p:nvPr>
            <p:ph type="sldNum" sz="quarter" idx="5"/>
          </p:nvPr>
        </p:nvSpPr>
        <p:spPr>
          <a:xfrm>
            <a:off x="4021294" y="9721107"/>
            <a:ext cx="3076363" cy="513507"/>
          </a:xfrm>
          <a:prstGeom prst="rect">
            <a:avLst/>
          </a:prstGeom>
        </p:spPr>
        <p:txBody>
          <a:bodyPr vert="horz" lIns="99048" tIns="49524" rIns="99048" bIns="49524" rtlCol="0" anchor="b"/>
          <a:lstStyle>
            <a:lvl1pPr algn="r">
              <a:defRPr sz="1300"/>
            </a:lvl1pPr>
          </a:lstStyle>
          <a:p>
            <a:fld id="{C3126EB2-962D-4365-BF8C-446C6731F026}" type="slidenum">
              <a:rPr lang="en-GB" smtClean="0"/>
              <a:t>‹#›</a:t>
            </a:fld>
            <a:endParaRPr lang="en-GB"/>
          </a:p>
        </p:txBody>
      </p:sp>
    </p:spTree>
    <p:extLst>
      <p:ext uri="{BB962C8B-B14F-4D97-AF65-F5344CB8AC3E}">
        <p14:creationId xmlns:p14="http://schemas.microsoft.com/office/powerpoint/2010/main" val="922422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5BCAF87-D56D-4459-A371-2F2AADFE96AB}" type="datetime1">
              <a:rPr lang="en-GB" smtClean="0"/>
              <a:t>20/10/2017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3355501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6659A7-9FC8-4666-BC5C-2EC591ED04B5}" type="datetime1">
              <a:rPr lang="en-GB" smtClean="0"/>
              <a:t>20/10/2017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1615373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89C0403-3293-401E-BB5C-B518F8108D18}" type="datetime1">
              <a:rPr lang="en-GB" smtClean="0"/>
              <a:t>20/10/2017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7869947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CE7400-032C-434F-8C48-3414C181B4A8}" type="datetime1">
              <a:rPr lang="en-GB" smtClean="0"/>
              <a:t>20/10/2017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1559103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35869C-18B5-4F5B-968D-27CFBAAB766A}" type="datetime1">
              <a:rPr lang="en-GB" smtClean="0"/>
              <a:t>20/10/2017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927435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657D61-CF93-4548-8667-009FF07E00B2}" type="datetime1">
              <a:rPr lang="en-GB" smtClean="0"/>
              <a:t>20/10/2017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3800266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077147E1-35EC-4FEB-9AF0-D727798BD6C4}" type="datetime1">
              <a:rPr lang="en-GB" smtClean="0"/>
              <a:t>20/10/2017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3971751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1289FD2-22D7-40E7-A54B-F94BE8F6A2A1}" type="datetime1">
              <a:rPr lang="en-GB" smtClean="0"/>
              <a:t>20/10/2017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714990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7E2F3C-F449-4F1F-8C0E-3DA096657EC5}" type="datetime1">
              <a:rPr lang="en-GB" smtClean="0"/>
              <a:t>20/10/2017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896898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F1D990-F0A8-4E77-8795-3C447F856D1E}" type="datetime1">
              <a:rPr lang="en-GB" smtClean="0"/>
              <a:t>20/10/2017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2527217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977C516-29A3-41AA-B35B-75EEA37ED4A2}" type="datetime1">
              <a:rPr lang="en-GB" smtClean="0"/>
              <a:t>20/10/2017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3889080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31BB733-5C35-4BA6-9223-BC59AE5ED405}" type="datetime1">
              <a:rPr lang="en-GB" smtClean="0"/>
              <a:t>20/10/2017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B29869-24EC-48E7-96AC-6B4CB16C9628}"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42889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F5B3263-45BA-4443-B1D7-57C15C8C95B7}" type="datetime1">
              <a:rPr lang="en-GB" smtClean="0"/>
              <a:t>20/10/2017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15549211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779FB294-9A77-4786-99C0-AC8BE413EFC2}" type="datetime1">
              <a:rPr lang="en-GB" smtClean="0"/>
              <a:t>20/10/2017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20213449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71AE4553-E51E-4A36-BC92-C2DAED3D2BC9}" type="datetime1">
              <a:rPr lang="en-GB" smtClean="0"/>
              <a:t>20/10/2017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524351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278839-E753-430C-8D53-7636BC50F869}" type="datetime1">
              <a:rPr lang="en-GB" smtClean="0"/>
              <a:t>20/10/2017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39666573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CA4834-B86C-4A6C-A9F2-D26DB4CE2BF4}" type="datetime1">
              <a:rPr lang="en-GB" smtClean="0"/>
              <a:t>20/10/2017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B29869-24EC-48E7-96AC-6B4CB16C9628}" type="slidenum">
              <a:rPr lang="en-GB" smtClean="0"/>
              <a:t>‹#›</a:t>
            </a:fld>
            <a:endParaRPr lang="en-GB"/>
          </a:p>
        </p:txBody>
      </p:sp>
    </p:spTree>
    <p:extLst>
      <p:ext uri="{BB962C8B-B14F-4D97-AF65-F5344CB8AC3E}">
        <p14:creationId xmlns:p14="http://schemas.microsoft.com/office/powerpoint/2010/main" val="697125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6B6D0359-9ABD-47DC-AFCB-B59FA998BE52}" type="datetime1">
              <a:rPr lang="en-GB" smtClean="0"/>
              <a:t>20/10/2017</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9B29869-24EC-48E7-96AC-6B4CB16C9628}" type="slidenum">
              <a:rPr lang="en-GB" smtClean="0"/>
              <a:t>‹#›</a:t>
            </a:fld>
            <a:endParaRPr lang="en-GB"/>
          </a:p>
        </p:txBody>
      </p:sp>
    </p:spTree>
    <p:extLst>
      <p:ext uri="{BB962C8B-B14F-4D97-AF65-F5344CB8AC3E}">
        <p14:creationId xmlns:p14="http://schemas.microsoft.com/office/powerpoint/2010/main" val="23278314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029663-9FEC-420D-9900-1EE9761DDA9B}"/>
              </a:ext>
            </a:extLst>
          </p:cNvPr>
          <p:cNvSpPr txBox="1"/>
          <p:nvPr/>
        </p:nvSpPr>
        <p:spPr>
          <a:xfrm>
            <a:off x="2307535" y="592574"/>
            <a:ext cx="7132320" cy="400110"/>
          </a:xfrm>
          <a:prstGeom prst="rect">
            <a:avLst/>
          </a:prstGeom>
          <a:noFill/>
        </p:spPr>
        <p:txBody>
          <a:bodyPr wrap="square" rtlCol="0">
            <a:spAutoFit/>
          </a:bodyPr>
          <a:lstStyle/>
          <a:p>
            <a:pPr algn="ctr"/>
            <a:r>
              <a:rPr lang="en-GB" sz="2000" b="1" dirty="0">
                <a:solidFill>
                  <a:schemeClr val="accent1">
                    <a:lumMod val="75000"/>
                    <a:lumOff val="25000"/>
                  </a:schemeClr>
                </a:solidFill>
              </a:rPr>
              <a:t>The </a:t>
            </a:r>
            <a:r>
              <a:rPr lang="en-GB" sz="2000" b="1">
                <a:solidFill>
                  <a:schemeClr val="accent1">
                    <a:lumMod val="75000"/>
                    <a:lumOff val="25000"/>
                  </a:schemeClr>
                </a:solidFill>
              </a:rPr>
              <a:t>Development of Critical </a:t>
            </a:r>
            <a:r>
              <a:rPr lang="en-GB" sz="2000" b="1" dirty="0">
                <a:solidFill>
                  <a:schemeClr val="accent1">
                    <a:lumMod val="75000"/>
                    <a:lumOff val="25000"/>
                  </a:schemeClr>
                </a:solidFill>
              </a:rPr>
              <a:t>Thinking</a:t>
            </a:r>
          </a:p>
        </p:txBody>
      </p:sp>
      <p:sp>
        <p:nvSpPr>
          <p:cNvPr id="6" name="TextBox 5">
            <a:extLst>
              <a:ext uri="{FF2B5EF4-FFF2-40B4-BE49-F238E27FC236}">
                <a16:creationId xmlns:a16="http://schemas.microsoft.com/office/drawing/2014/main" id="{8CF5ABC6-A880-488B-A746-6982FEE6A507}"/>
              </a:ext>
            </a:extLst>
          </p:cNvPr>
          <p:cNvSpPr txBox="1"/>
          <p:nvPr/>
        </p:nvSpPr>
        <p:spPr>
          <a:xfrm>
            <a:off x="3121549" y="1093314"/>
            <a:ext cx="2556011" cy="369332"/>
          </a:xfrm>
          <a:prstGeom prst="rect">
            <a:avLst/>
          </a:prstGeom>
          <a:noFill/>
        </p:spPr>
        <p:txBody>
          <a:bodyPr wrap="square" rtlCol="0">
            <a:spAutoFit/>
          </a:bodyPr>
          <a:lstStyle/>
          <a:p>
            <a:r>
              <a:rPr lang="en-GB" u="sng" dirty="0"/>
              <a:t>What is Critical Thinking?</a:t>
            </a:r>
          </a:p>
        </p:txBody>
      </p:sp>
      <p:sp>
        <p:nvSpPr>
          <p:cNvPr id="7" name="TextBox 6">
            <a:extLst>
              <a:ext uri="{FF2B5EF4-FFF2-40B4-BE49-F238E27FC236}">
                <a16:creationId xmlns:a16="http://schemas.microsoft.com/office/drawing/2014/main" id="{97CB3AF1-2553-45A8-8162-1FC8B35E7C46}"/>
              </a:ext>
            </a:extLst>
          </p:cNvPr>
          <p:cNvSpPr txBox="1"/>
          <p:nvPr/>
        </p:nvSpPr>
        <p:spPr>
          <a:xfrm>
            <a:off x="566534" y="3481109"/>
            <a:ext cx="2930387" cy="369332"/>
          </a:xfrm>
          <a:prstGeom prst="rect">
            <a:avLst/>
          </a:prstGeom>
          <a:noFill/>
        </p:spPr>
        <p:txBody>
          <a:bodyPr wrap="square" rtlCol="0">
            <a:spAutoFit/>
          </a:bodyPr>
          <a:lstStyle/>
          <a:p>
            <a:r>
              <a:rPr lang="en-GB" u="sng" dirty="0"/>
              <a:t>Why is it Important?</a:t>
            </a:r>
          </a:p>
        </p:txBody>
      </p:sp>
      <p:sp>
        <p:nvSpPr>
          <p:cNvPr id="8" name="TextBox 7">
            <a:extLst>
              <a:ext uri="{FF2B5EF4-FFF2-40B4-BE49-F238E27FC236}">
                <a16:creationId xmlns:a16="http://schemas.microsoft.com/office/drawing/2014/main" id="{7C2E82BE-1A72-4D0C-9BFA-FA70C42E97A4}"/>
              </a:ext>
            </a:extLst>
          </p:cNvPr>
          <p:cNvSpPr txBox="1"/>
          <p:nvPr/>
        </p:nvSpPr>
        <p:spPr>
          <a:xfrm>
            <a:off x="5739525" y="1093314"/>
            <a:ext cx="3198750" cy="369332"/>
          </a:xfrm>
          <a:prstGeom prst="rect">
            <a:avLst/>
          </a:prstGeom>
          <a:noFill/>
        </p:spPr>
        <p:txBody>
          <a:bodyPr wrap="square" rtlCol="0">
            <a:spAutoFit/>
          </a:bodyPr>
          <a:lstStyle/>
          <a:p>
            <a:r>
              <a:rPr lang="en-GB" u="sng" dirty="0"/>
              <a:t>The Method of Critical Thinking</a:t>
            </a:r>
          </a:p>
        </p:txBody>
      </p:sp>
      <p:sp>
        <p:nvSpPr>
          <p:cNvPr id="9" name="TextBox 8">
            <a:extLst>
              <a:ext uri="{FF2B5EF4-FFF2-40B4-BE49-F238E27FC236}">
                <a16:creationId xmlns:a16="http://schemas.microsoft.com/office/drawing/2014/main" id="{B86FFFDC-9E43-44FF-AF71-17C6AD09A75F}"/>
              </a:ext>
            </a:extLst>
          </p:cNvPr>
          <p:cNvSpPr txBox="1"/>
          <p:nvPr/>
        </p:nvSpPr>
        <p:spPr>
          <a:xfrm>
            <a:off x="565538" y="5146973"/>
            <a:ext cx="2645639" cy="646331"/>
          </a:xfrm>
          <a:prstGeom prst="rect">
            <a:avLst/>
          </a:prstGeom>
          <a:noFill/>
        </p:spPr>
        <p:txBody>
          <a:bodyPr wrap="square" rtlCol="0">
            <a:spAutoFit/>
          </a:bodyPr>
          <a:lstStyle/>
          <a:p>
            <a:r>
              <a:rPr lang="en-GB" u="sng" dirty="0"/>
              <a:t>What is Needed to Think Critically?</a:t>
            </a:r>
          </a:p>
        </p:txBody>
      </p:sp>
      <p:sp>
        <p:nvSpPr>
          <p:cNvPr id="10" name="TextBox 9">
            <a:extLst>
              <a:ext uri="{FF2B5EF4-FFF2-40B4-BE49-F238E27FC236}">
                <a16:creationId xmlns:a16="http://schemas.microsoft.com/office/drawing/2014/main" id="{6A43D288-5F06-428C-A8D3-D764C54CF780}"/>
              </a:ext>
            </a:extLst>
          </p:cNvPr>
          <p:cNvSpPr txBox="1"/>
          <p:nvPr/>
        </p:nvSpPr>
        <p:spPr>
          <a:xfrm>
            <a:off x="3121549" y="1462646"/>
            <a:ext cx="2093843" cy="3539430"/>
          </a:xfrm>
          <a:prstGeom prst="rect">
            <a:avLst/>
          </a:prstGeom>
          <a:noFill/>
        </p:spPr>
        <p:txBody>
          <a:bodyPr wrap="square" rtlCol="0">
            <a:spAutoFit/>
          </a:bodyPr>
          <a:lstStyle/>
          <a:p>
            <a:r>
              <a:rPr lang="en-GB" sz="1400" dirty="0"/>
              <a:t>Critical thinking is being unprejudiced and unbiased towards something then making a judgement about it. </a:t>
            </a:r>
          </a:p>
          <a:p>
            <a:r>
              <a:rPr lang="en-GB" sz="1400" dirty="0"/>
              <a:t>Critical thinking ‘a conscious and deliberate process which is used to interpret or evaluate information and experiences with a set of reflective attitudes and abilities that guide thoughtful beliefs and actions.’ (Mertes, 1991).</a:t>
            </a:r>
          </a:p>
          <a:p>
            <a:endParaRPr lang="en-GB" sz="1400" dirty="0"/>
          </a:p>
        </p:txBody>
      </p:sp>
      <p:sp>
        <p:nvSpPr>
          <p:cNvPr id="11" name="TextBox 10">
            <a:extLst>
              <a:ext uri="{FF2B5EF4-FFF2-40B4-BE49-F238E27FC236}">
                <a16:creationId xmlns:a16="http://schemas.microsoft.com/office/drawing/2014/main" id="{754C636C-EEEB-403D-A938-A6E5DBC263C5}"/>
              </a:ext>
            </a:extLst>
          </p:cNvPr>
          <p:cNvSpPr txBox="1"/>
          <p:nvPr/>
        </p:nvSpPr>
        <p:spPr>
          <a:xfrm>
            <a:off x="565538" y="3794704"/>
            <a:ext cx="2093843" cy="1384995"/>
          </a:xfrm>
          <a:prstGeom prst="rect">
            <a:avLst/>
          </a:prstGeom>
          <a:noFill/>
        </p:spPr>
        <p:txBody>
          <a:bodyPr wrap="square" rtlCol="0">
            <a:spAutoFit/>
          </a:bodyPr>
          <a:lstStyle/>
          <a:p>
            <a:r>
              <a:rPr lang="en-GB" sz="1400" dirty="0"/>
              <a:t>Critical thinking allows students to </a:t>
            </a:r>
          </a:p>
          <a:p>
            <a:r>
              <a:rPr lang="en-GB" sz="1400" dirty="0"/>
              <a:t>at everything more in depth, as it makes them think critically and objectively. </a:t>
            </a:r>
          </a:p>
        </p:txBody>
      </p:sp>
      <p:sp>
        <p:nvSpPr>
          <p:cNvPr id="13" name="TextBox 12">
            <a:extLst>
              <a:ext uri="{FF2B5EF4-FFF2-40B4-BE49-F238E27FC236}">
                <a16:creationId xmlns:a16="http://schemas.microsoft.com/office/drawing/2014/main" id="{D0EB4980-1115-4515-A735-C1ACD612CAAB}"/>
              </a:ext>
            </a:extLst>
          </p:cNvPr>
          <p:cNvSpPr txBox="1"/>
          <p:nvPr/>
        </p:nvSpPr>
        <p:spPr>
          <a:xfrm>
            <a:off x="5777642" y="1462646"/>
            <a:ext cx="2093843" cy="2462213"/>
          </a:xfrm>
          <a:prstGeom prst="rect">
            <a:avLst/>
          </a:prstGeom>
          <a:noFill/>
        </p:spPr>
        <p:txBody>
          <a:bodyPr wrap="square" rtlCol="0">
            <a:spAutoFit/>
          </a:bodyPr>
          <a:lstStyle/>
          <a:p>
            <a:r>
              <a:rPr lang="en-GB" sz="1400" dirty="0"/>
              <a:t>The process of critical thinking is to collect and research into existing knowledge, then to reflect on it that knowledge. Then to collect more evidence about it and then analyse it. Then to use all of that knowledge to develop new knowledge and understanding. </a:t>
            </a:r>
          </a:p>
        </p:txBody>
      </p:sp>
      <p:sp>
        <p:nvSpPr>
          <p:cNvPr id="14" name="TextBox 13">
            <a:extLst>
              <a:ext uri="{FF2B5EF4-FFF2-40B4-BE49-F238E27FC236}">
                <a16:creationId xmlns:a16="http://schemas.microsoft.com/office/drawing/2014/main" id="{FF458829-91AA-4D03-AC0A-7F4590DFE68F}"/>
              </a:ext>
            </a:extLst>
          </p:cNvPr>
          <p:cNvSpPr txBox="1"/>
          <p:nvPr/>
        </p:nvSpPr>
        <p:spPr>
          <a:xfrm>
            <a:off x="571497" y="5799414"/>
            <a:ext cx="2093843" cy="954107"/>
          </a:xfrm>
          <a:prstGeom prst="rect">
            <a:avLst/>
          </a:prstGeom>
          <a:noFill/>
        </p:spPr>
        <p:txBody>
          <a:bodyPr wrap="square" rtlCol="0">
            <a:spAutoFit/>
          </a:bodyPr>
          <a:lstStyle/>
          <a:p>
            <a:r>
              <a:rPr lang="en-GB" sz="1400" dirty="0"/>
              <a:t>There are many skills and qualities that people have when they are thinking critically. </a:t>
            </a:r>
          </a:p>
        </p:txBody>
      </p:sp>
      <p:sp>
        <p:nvSpPr>
          <p:cNvPr id="15" name="TextBox 14">
            <a:extLst>
              <a:ext uri="{FF2B5EF4-FFF2-40B4-BE49-F238E27FC236}">
                <a16:creationId xmlns:a16="http://schemas.microsoft.com/office/drawing/2014/main" id="{E8079AEE-6E9E-4A02-9E55-F87DA63ADFD8}"/>
              </a:ext>
            </a:extLst>
          </p:cNvPr>
          <p:cNvSpPr txBox="1"/>
          <p:nvPr/>
        </p:nvSpPr>
        <p:spPr>
          <a:xfrm>
            <a:off x="566534" y="1055003"/>
            <a:ext cx="2556011" cy="369332"/>
          </a:xfrm>
          <a:prstGeom prst="rect">
            <a:avLst/>
          </a:prstGeom>
          <a:noFill/>
        </p:spPr>
        <p:txBody>
          <a:bodyPr wrap="square" rtlCol="0">
            <a:spAutoFit/>
          </a:bodyPr>
          <a:lstStyle/>
          <a:p>
            <a:r>
              <a:rPr lang="en-GB" u="sng" dirty="0"/>
              <a:t>Introduction</a:t>
            </a:r>
          </a:p>
        </p:txBody>
      </p:sp>
      <p:sp>
        <p:nvSpPr>
          <p:cNvPr id="16" name="TextBox 15">
            <a:extLst>
              <a:ext uri="{FF2B5EF4-FFF2-40B4-BE49-F238E27FC236}">
                <a16:creationId xmlns:a16="http://schemas.microsoft.com/office/drawing/2014/main" id="{26BBE5C6-3C5D-48A6-B2CA-4D5DC6185D41}"/>
              </a:ext>
            </a:extLst>
          </p:cNvPr>
          <p:cNvSpPr txBox="1"/>
          <p:nvPr/>
        </p:nvSpPr>
        <p:spPr>
          <a:xfrm>
            <a:off x="571496" y="1437059"/>
            <a:ext cx="2093843" cy="2031325"/>
          </a:xfrm>
          <a:prstGeom prst="rect">
            <a:avLst/>
          </a:prstGeom>
          <a:noFill/>
        </p:spPr>
        <p:txBody>
          <a:bodyPr wrap="square" rtlCol="0">
            <a:spAutoFit/>
          </a:bodyPr>
          <a:lstStyle/>
          <a:p>
            <a:r>
              <a:rPr lang="en-GB" sz="1400" dirty="0"/>
              <a:t>The main focus of this poster is to discuss the range of skills and personal qualities that influence the development of critical thinking in education. This will be conveyed by the other sections on this poster.</a:t>
            </a:r>
          </a:p>
        </p:txBody>
      </p:sp>
      <p:sp>
        <p:nvSpPr>
          <p:cNvPr id="18" name="TextBox 17">
            <a:extLst>
              <a:ext uri="{FF2B5EF4-FFF2-40B4-BE49-F238E27FC236}">
                <a16:creationId xmlns:a16="http://schemas.microsoft.com/office/drawing/2014/main" id="{C14F1FF6-026A-4CDB-87C1-5E2C219EBA97}"/>
              </a:ext>
            </a:extLst>
          </p:cNvPr>
          <p:cNvSpPr txBox="1"/>
          <p:nvPr/>
        </p:nvSpPr>
        <p:spPr>
          <a:xfrm>
            <a:off x="9000240" y="1093314"/>
            <a:ext cx="2556011" cy="369332"/>
          </a:xfrm>
          <a:prstGeom prst="rect">
            <a:avLst/>
          </a:prstGeom>
          <a:noFill/>
        </p:spPr>
        <p:txBody>
          <a:bodyPr wrap="square" rtlCol="0">
            <a:spAutoFit/>
          </a:bodyPr>
          <a:lstStyle/>
          <a:p>
            <a:r>
              <a:rPr lang="en-GB" u="sng" dirty="0"/>
              <a:t>Conclusion</a:t>
            </a:r>
          </a:p>
        </p:txBody>
      </p:sp>
      <p:sp>
        <p:nvSpPr>
          <p:cNvPr id="19" name="TextBox 18">
            <a:extLst>
              <a:ext uri="{FF2B5EF4-FFF2-40B4-BE49-F238E27FC236}">
                <a16:creationId xmlns:a16="http://schemas.microsoft.com/office/drawing/2014/main" id="{A620553E-9723-4943-B943-1AC4689DB783}"/>
              </a:ext>
            </a:extLst>
          </p:cNvPr>
          <p:cNvSpPr txBox="1"/>
          <p:nvPr/>
        </p:nvSpPr>
        <p:spPr>
          <a:xfrm>
            <a:off x="9000240" y="1426671"/>
            <a:ext cx="2093843" cy="954107"/>
          </a:xfrm>
          <a:prstGeom prst="rect">
            <a:avLst/>
          </a:prstGeom>
          <a:noFill/>
        </p:spPr>
        <p:txBody>
          <a:bodyPr wrap="square" rtlCol="0">
            <a:spAutoFit/>
          </a:bodyPr>
          <a:lstStyle/>
          <a:p>
            <a:r>
              <a:rPr lang="en-GB" sz="1400" dirty="0"/>
              <a:t>Through using critical thinking, we are able to analyse, evaluate and discover new knowledge.</a:t>
            </a:r>
          </a:p>
        </p:txBody>
      </p:sp>
      <p:sp>
        <p:nvSpPr>
          <p:cNvPr id="17" name="TextBox 16">
            <a:extLst>
              <a:ext uri="{FF2B5EF4-FFF2-40B4-BE49-F238E27FC236}">
                <a16:creationId xmlns:a16="http://schemas.microsoft.com/office/drawing/2014/main" id="{064FA031-676B-4C46-AC7A-F97A667F5CD9}"/>
              </a:ext>
            </a:extLst>
          </p:cNvPr>
          <p:cNvSpPr txBox="1"/>
          <p:nvPr/>
        </p:nvSpPr>
        <p:spPr>
          <a:xfrm>
            <a:off x="3121549" y="4721556"/>
            <a:ext cx="2556011" cy="369332"/>
          </a:xfrm>
          <a:prstGeom prst="rect">
            <a:avLst/>
          </a:prstGeom>
          <a:noFill/>
        </p:spPr>
        <p:txBody>
          <a:bodyPr wrap="square" rtlCol="0">
            <a:spAutoFit/>
          </a:bodyPr>
          <a:lstStyle/>
          <a:p>
            <a:r>
              <a:rPr lang="en-GB" u="sng" dirty="0"/>
              <a:t>Contributions</a:t>
            </a:r>
          </a:p>
        </p:txBody>
      </p:sp>
      <p:sp>
        <p:nvSpPr>
          <p:cNvPr id="21" name="TextBox 20">
            <a:extLst>
              <a:ext uri="{FF2B5EF4-FFF2-40B4-BE49-F238E27FC236}">
                <a16:creationId xmlns:a16="http://schemas.microsoft.com/office/drawing/2014/main" id="{16907F8E-A970-46A9-BBE0-FE837FD4B2A1}"/>
              </a:ext>
            </a:extLst>
          </p:cNvPr>
          <p:cNvSpPr txBox="1"/>
          <p:nvPr/>
        </p:nvSpPr>
        <p:spPr>
          <a:xfrm>
            <a:off x="3121548" y="5090888"/>
            <a:ext cx="2093843" cy="1815882"/>
          </a:xfrm>
          <a:prstGeom prst="rect">
            <a:avLst/>
          </a:prstGeom>
          <a:noFill/>
        </p:spPr>
        <p:txBody>
          <a:bodyPr wrap="square" rtlCol="0">
            <a:spAutoFit/>
          </a:bodyPr>
          <a:lstStyle/>
          <a:p>
            <a:r>
              <a:rPr lang="en-GB" sz="1400" dirty="0"/>
              <a:t>There are many separate groups that contributed to how people think of critical thinking these days such as cognitive psychology, philosophy and  behavioural psychology.</a:t>
            </a:r>
          </a:p>
        </p:txBody>
      </p:sp>
      <p:sp>
        <p:nvSpPr>
          <p:cNvPr id="22" name="TextBox 21">
            <a:extLst>
              <a:ext uri="{FF2B5EF4-FFF2-40B4-BE49-F238E27FC236}">
                <a16:creationId xmlns:a16="http://schemas.microsoft.com/office/drawing/2014/main" id="{3E36B0A3-8241-4A03-910C-E8A925298E64}"/>
              </a:ext>
            </a:extLst>
          </p:cNvPr>
          <p:cNvSpPr txBox="1"/>
          <p:nvPr/>
        </p:nvSpPr>
        <p:spPr>
          <a:xfrm>
            <a:off x="9000240" y="2452721"/>
            <a:ext cx="2556011" cy="369332"/>
          </a:xfrm>
          <a:prstGeom prst="rect">
            <a:avLst/>
          </a:prstGeom>
          <a:noFill/>
        </p:spPr>
        <p:txBody>
          <a:bodyPr wrap="square" rtlCol="0">
            <a:spAutoFit/>
          </a:bodyPr>
          <a:lstStyle/>
          <a:p>
            <a:r>
              <a:rPr lang="en-GB" u="sng" dirty="0"/>
              <a:t>References</a:t>
            </a:r>
          </a:p>
        </p:txBody>
      </p:sp>
      <p:sp>
        <p:nvSpPr>
          <p:cNvPr id="23" name="TextBox 22">
            <a:extLst>
              <a:ext uri="{FF2B5EF4-FFF2-40B4-BE49-F238E27FC236}">
                <a16:creationId xmlns:a16="http://schemas.microsoft.com/office/drawing/2014/main" id="{9F1D1C87-7691-4E98-9C1D-C71E426BFDC7}"/>
              </a:ext>
            </a:extLst>
          </p:cNvPr>
          <p:cNvSpPr txBox="1"/>
          <p:nvPr/>
        </p:nvSpPr>
        <p:spPr>
          <a:xfrm>
            <a:off x="9000240" y="2895190"/>
            <a:ext cx="2982494" cy="3816429"/>
          </a:xfrm>
          <a:prstGeom prst="rect">
            <a:avLst/>
          </a:prstGeom>
          <a:noFill/>
        </p:spPr>
        <p:txBody>
          <a:bodyPr wrap="square" rtlCol="0">
            <a:spAutoFit/>
          </a:bodyPr>
          <a:lstStyle/>
          <a:p>
            <a:r>
              <a:rPr lang="en-GB" sz="1200" dirty="0"/>
              <a:t>Anon. (no date). Famous Quotes Related to Critical Thinking. (Online) Available at https://www.criticalthinking.com/critical-thinking-quotes (last accessed: no date).</a:t>
            </a:r>
          </a:p>
          <a:p>
            <a:r>
              <a:rPr lang="en-GB" sz="1200" dirty="0"/>
              <a:t>Eales-Reynolds, L., Judge, B., McCreery, E. and Jones, P. (2009). Critical Thinking Skills for Education Students. Second Edition. London: Sage. </a:t>
            </a:r>
          </a:p>
          <a:p>
            <a:r>
              <a:rPr lang="en-GB" sz="1200" dirty="0"/>
              <a:t>Huitt, W. (1998). Critical Thinking: An Overview. Educational Psychology Interactive. (Online) Available at http://edpsycinteractive.org/topics/cogsys/critthnk.html (last accessed: no date) Valdosta, GA: Valdosta State University.</a:t>
            </a:r>
          </a:p>
          <a:p>
            <a:r>
              <a:rPr lang="en-GB" sz="1200" dirty="0"/>
              <a:t>Mertes, L. (1991). Thinking and Writing. Middle School Journal. (Online) Available at http://www.tandfonline.com/doi/abs/10.1080/00940771.1991.11496002 (last accessed: 15 September 2015). </a:t>
            </a:r>
          </a:p>
          <a:p>
            <a:endParaRPr lang="en-GB" sz="1400" dirty="0"/>
          </a:p>
        </p:txBody>
      </p:sp>
      <p:pic>
        <p:nvPicPr>
          <p:cNvPr id="24" name="Picture 23">
            <a:extLst>
              <a:ext uri="{FF2B5EF4-FFF2-40B4-BE49-F238E27FC236}">
                <a16:creationId xmlns:a16="http://schemas.microsoft.com/office/drawing/2014/main" id="{734237E4-6C9C-45EC-983A-2D096CF95F04}"/>
              </a:ext>
            </a:extLst>
          </p:cNvPr>
          <p:cNvPicPr>
            <a:picLocks noChangeAspect="1"/>
          </p:cNvPicPr>
          <p:nvPr/>
        </p:nvPicPr>
        <p:blipFill rotWithShape="1">
          <a:blip r:embed="rId2"/>
          <a:srcRect l="28545" t="23270" r="30149" b="18990"/>
          <a:stretch/>
        </p:blipFill>
        <p:spPr>
          <a:xfrm>
            <a:off x="5540674" y="4238509"/>
            <a:ext cx="3134282" cy="2463258"/>
          </a:xfrm>
          <a:prstGeom prst="rect">
            <a:avLst/>
          </a:prstGeom>
        </p:spPr>
      </p:pic>
      <p:sp>
        <p:nvSpPr>
          <p:cNvPr id="3" name="TextBox 2"/>
          <p:cNvSpPr txBox="1"/>
          <p:nvPr/>
        </p:nvSpPr>
        <p:spPr>
          <a:xfrm>
            <a:off x="9651076" y="149629"/>
            <a:ext cx="2331658" cy="338554"/>
          </a:xfrm>
          <a:prstGeom prst="rect">
            <a:avLst/>
          </a:prstGeom>
          <a:noFill/>
        </p:spPr>
        <p:txBody>
          <a:bodyPr wrap="square" rtlCol="0">
            <a:spAutoFit/>
          </a:bodyPr>
          <a:lstStyle/>
          <a:p>
            <a:r>
              <a:rPr lang="en-GB" sz="1600" dirty="0"/>
              <a:t>Llinos Chan (1701087)</a:t>
            </a:r>
          </a:p>
        </p:txBody>
      </p:sp>
    </p:spTree>
    <p:extLst>
      <p:ext uri="{BB962C8B-B14F-4D97-AF65-F5344CB8AC3E}">
        <p14:creationId xmlns:p14="http://schemas.microsoft.com/office/powerpoint/2010/main" val="3170351115"/>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184</TotalTime>
  <Words>413</Words>
  <Application>Microsoft Office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Tw Cen MT</vt:lpstr>
      <vt:lpstr>Droplet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Llinos Chan</dc:creator>
  <cp:lastModifiedBy>Llinos Chan</cp:lastModifiedBy>
  <cp:revision>42</cp:revision>
  <dcterms:created xsi:type="dcterms:W3CDTF">2017-10-19T22:28:44Z</dcterms:created>
  <dcterms:modified xsi:type="dcterms:W3CDTF">2017-10-20T08:41:28Z</dcterms:modified>
</cp:coreProperties>
</file>