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51"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hLtw9dGq7+12N+EZiH2xSjZyuq3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customschemas.google.com/relationships/presentationmetadata" Target="metadata"/><Relationship Id="rId2" Type="http://schemas.openxmlformats.org/officeDocument/2006/relationships/slideMaster" Target="slideMasters/slideMaster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ctitime.com/project-management/project-management-tools-and-techniqu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Project management has many different definitions. The three definitions I’ve gone for are as follows:</a:t>
            </a:r>
            <a:endParaRPr/>
          </a:p>
          <a:p>
            <a:pPr marL="228600" lvl="0" indent="-228600" algn="l" rtl="0">
              <a:spcBef>
                <a:spcPts val="0"/>
              </a:spcBef>
              <a:spcAft>
                <a:spcPts val="0"/>
              </a:spcAft>
              <a:buClr>
                <a:schemeClr val="lt1"/>
              </a:buClr>
              <a:buSzPts val="1200"/>
              <a:buFont typeface="Calibri"/>
              <a:buAutoNum type="arabicPeriod"/>
            </a:pPr>
            <a:r>
              <a:rPr lang="en-GB" sz="1200" b="0" i="0">
                <a:solidFill>
                  <a:schemeClr val="lt1"/>
                </a:solidFill>
                <a:latin typeface="Calibri"/>
                <a:ea typeface="Calibri"/>
                <a:cs typeface="Calibri"/>
                <a:sym typeface="Calibri"/>
              </a:rPr>
              <a:t>The application of processes, methods, skills, knowledge and experience to achieve specific project objectives according to the project acceptance criteria within agreed parameters.</a:t>
            </a:r>
            <a:endParaRPr/>
          </a:p>
          <a:p>
            <a:pPr marL="228600" lvl="0" indent="-228600" algn="l" rtl="0">
              <a:spcBef>
                <a:spcPts val="0"/>
              </a:spcBef>
              <a:spcAft>
                <a:spcPts val="0"/>
              </a:spcAft>
              <a:buClr>
                <a:schemeClr val="lt1"/>
              </a:buClr>
              <a:buSzPts val="1200"/>
              <a:buFont typeface="Calibri"/>
              <a:buAutoNum type="arabicPeriod"/>
            </a:pPr>
            <a:r>
              <a:rPr lang="en-GB" sz="1200" b="0" i="0">
                <a:solidFill>
                  <a:schemeClr val="lt1"/>
                </a:solidFill>
                <a:latin typeface="Calibri"/>
                <a:ea typeface="Calibri"/>
                <a:cs typeface="Calibri"/>
                <a:sym typeface="Calibri"/>
              </a:rPr>
              <a:t>The</a:t>
            </a:r>
            <a:r>
              <a:rPr lang="en-GB" sz="1200" b="1" i="0">
                <a:solidFill>
                  <a:schemeClr val="lt1"/>
                </a:solidFill>
                <a:latin typeface="Calibri"/>
                <a:ea typeface="Calibri"/>
                <a:cs typeface="Calibri"/>
                <a:sym typeface="Calibri"/>
              </a:rPr>
              <a:t> </a:t>
            </a:r>
            <a:r>
              <a:rPr lang="en-GB" sz="1200" b="0" i="0">
                <a:solidFill>
                  <a:schemeClr val="lt1"/>
                </a:solidFill>
                <a:latin typeface="Calibri"/>
                <a:ea typeface="Calibri"/>
                <a:cs typeface="Calibri"/>
                <a:sym typeface="Calibri"/>
              </a:rPr>
              <a:t>application of knowledge, skills, tools, and techniques to project activities to meet the project requirements.</a:t>
            </a:r>
            <a:endParaRPr/>
          </a:p>
          <a:p>
            <a:pPr marL="228600" lvl="0" indent="-228600" algn="l" rtl="0">
              <a:spcBef>
                <a:spcPts val="0"/>
              </a:spcBef>
              <a:spcAft>
                <a:spcPts val="0"/>
              </a:spcAft>
              <a:buClr>
                <a:schemeClr val="lt1"/>
              </a:buClr>
              <a:buSzPts val="1200"/>
              <a:buFont typeface="Calibri"/>
              <a:buAutoNum type="arabicPeriod"/>
            </a:pPr>
            <a:r>
              <a:rPr lang="en-GB" sz="1200" b="0" i="0">
                <a:solidFill>
                  <a:schemeClr val="lt1"/>
                </a:solidFill>
                <a:latin typeface="Calibri"/>
                <a:ea typeface="Calibri"/>
                <a:cs typeface="Calibri"/>
                <a:sym typeface="Calibri"/>
              </a:rPr>
              <a:t>The</a:t>
            </a:r>
            <a:r>
              <a:rPr lang="en-GB" sz="1200" b="1" i="0">
                <a:solidFill>
                  <a:schemeClr val="lt1"/>
                </a:solidFill>
                <a:latin typeface="Calibri"/>
                <a:ea typeface="Calibri"/>
                <a:cs typeface="Calibri"/>
                <a:sym typeface="Calibri"/>
              </a:rPr>
              <a:t> </a:t>
            </a:r>
            <a:r>
              <a:rPr lang="en-GB" sz="1200" b="0" i="0">
                <a:solidFill>
                  <a:schemeClr val="lt1"/>
                </a:solidFill>
                <a:latin typeface="Calibri"/>
                <a:ea typeface="Calibri"/>
                <a:cs typeface="Calibri"/>
                <a:sym typeface="Calibri"/>
              </a:rPr>
              <a:t>planning, organizing, directing and controlling of company resources for a relatively short-term objective that has been established to complete specific goals and objectives.</a:t>
            </a:r>
            <a:endParaRPr/>
          </a:p>
          <a:p>
            <a:pPr marL="228600" lvl="0" indent="-152400" algn="l" rtl="0">
              <a:spcBef>
                <a:spcPts val="0"/>
              </a:spcBef>
              <a:spcAft>
                <a:spcPts val="0"/>
              </a:spcAft>
              <a:buClr>
                <a:schemeClr val="lt1"/>
              </a:buClr>
              <a:buSzPts val="1200"/>
              <a:buFont typeface="Calibri"/>
              <a:buNone/>
            </a:pPr>
            <a:endParaRPr sz="1200" b="0" i="0">
              <a:solidFill>
                <a:schemeClr val="lt1"/>
              </a:solidFill>
              <a:latin typeface="Calibri"/>
              <a:ea typeface="Calibri"/>
              <a:cs typeface="Calibri"/>
              <a:sym typeface="Calibri"/>
            </a:endParaRPr>
          </a:p>
          <a:p>
            <a:pPr marL="0" lvl="0" indent="0" algn="l" rtl="0">
              <a:spcBef>
                <a:spcPts val="0"/>
              </a:spcBef>
              <a:spcAft>
                <a:spcPts val="0"/>
              </a:spcAft>
              <a:buClr>
                <a:schemeClr val="lt1"/>
              </a:buClr>
              <a:buSzPts val="1200"/>
              <a:buFont typeface="Calibri"/>
              <a:buNone/>
            </a:pPr>
            <a:endParaRPr sz="1200" b="0" i="0">
              <a:solidFill>
                <a:schemeClr val="lt1"/>
              </a:solidFill>
              <a:latin typeface="Calibri"/>
              <a:ea typeface="Calibri"/>
              <a:cs typeface="Calibri"/>
              <a:sym typeface="Calibri"/>
            </a:endParaRPr>
          </a:p>
          <a:p>
            <a:pPr marL="0" lvl="0" indent="0" algn="l" rtl="0">
              <a:spcBef>
                <a:spcPts val="0"/>
              </a:spcBef>
              <a:spcAft>
                <a:spcPts val="0"/>
              </a:spcAft>
              <a:buClr>
                <a:schemeClr val="lt1"/>
              </a:buClr>
              <a:buSzPts val="1200"/>
              <a:buFont typeface="Calibri"/>
              <a:buNone/>
            </a:pPr>
            <a:r>
              <a:rPr lang="en-GB" sz="1200" b="0" i="0">
                <a:solidFill>
                  <a:schemeClr val="lt1"/>
                </a:solidFill>
                <a:latin typeface="Calibri"/>
                <a:ea typeface="Calibri"/>
                <a:cs typeface="Calibri"/>
                <a:sym typeface="Calibri"/>
              </a:rPr>
              <a:t>If we look at these definitions we can see how they are all similar. These definitions have specific focus on skills, project activities, objectives and requirements. </a:t>
            </a:r>
            <a:endParaRPr/>
          </a:p>
          <a:p>
            <a:pPr marL="228600" lvl="0" indent="-152400" algn="l" rtl="0">
              <a:spcBef>
                <a:spcPts val="0"/>
              </a:spcBef>
              <a:spcAft>
                <a:spcPts val="0"/>
              </a:spcAft>
              <a:buClr>
                <a:schemeClr val="lt1"/>
              </a:buClr>
              <a:buSzPts val="1200"/>
              <a:buFont typeface="Calibri"/>
              <a:buNone/>
            </a:pPr>
            <a:endParaRPr sz="1200" b="0" i="0">
              <a:solidFill>
                <a:schemeClr val="lt1"/>
              </a:solidFill>
              <a:latin typeface="Calibri"/>
              <a:ea typeface="Calibri"/>
              <a:cs typeface="Calibri"/>
              <a:sym typeface="Calibri"/>
            </a:endParaRPr>
          </a:p>
          <a:p>
            <a:pPr marL="228600" lvl="0" indent="-152400" algn="l" rtl="0">
              <a:spcBef>
                <a:spcPts val="0"/>
              </a:spcBef>
              <a:spcAft>
                <a:spcPts val="0"/>
              </a:spcAft>
              <a:buClr>
                <a:schemeClr val="lt1"/>
              </a:buClr>
              <a:buSzPts val="1200"/>
              <a:buFont typeface="Calibri"/>
              <a:buNone/>
            </a:pPr>
            <a:endParaRPr sz="1200" b="0" i="0">
              <a:solidFill>
                <a:schemeClr val="lt1"/>
              </a:solidFill>
              <a:latin typeface="Calibri"/>
              <a:ea typeface="Calibri"/>
              <a:cs typeface="Calibri"/>
              <a:sym typeface="Calibri"/>
            </a:endParaRPr>
          </a:p>
          <a:p>
            <a:pPr marL="0" lvl="0" indent="0" algn="l" rtl="0">
              <a:spcBef>
                <a:spcPts val="0"/>
              </a:spcBef>
              <a:spcAft>
                <a:spcPts val="0"/>
              </a:spcAft>
              <a:buNone/>
            </a:pPr>
            <a:endParaRPr/>
          </a:p>
        </p:txBody>
      </p:sp>
      <p:sp>
        <p:nvSpPr>
          <p:cNvPr id="114" name="Google Shape;11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The waterfall methodology is formed on a basis of sequential performance of tasks. Tools such as Gantt charts are used, showing clear visual representations of each phase of the project. This methodology concentrates on project scope </a:t>
            </a:r>
            <a:r>
              <a:rPr lang="en-GB" b="1"/>
              <a:t> </a:t>
            </a:r>
            <a:r>
              <a:rPr lang="en-GB" b="0"/>
              <a:t>This methodology is managed through an autocratic style, putting one person in charge, who makes all the decisions. </a:t>
            </a:r>
            <a:endParaRPr/>
          </a:p>
          <a:p>
            <a:pPr marL="0" lvl="0" indent="0" algn="l" rtl="0">
              <a:spcBef>
                <a:spcPts val="0"/>
              </a:spcBef>
              <a:spcAft>
                <a:spcPts val="0"/>
              </a:spcAft>
              <a:buNone/>
            </a:pPr>
            <a:endParaRPr b="0"/>
          </a:p>
          <a:p>
            <a:pPr marL="0" marR="0" lvl="0" indent="0" algn="l" rtl="0">
              <a:lnSpc>
                <a:spcPct val="100000"/>
              </a:lnSpc>
              <a:spcBef>
                <a:spcPts val="0"/>
              </a:spcBef>
              <a:spcAft>
                <a:spcPts val="0"/>
              </a:spcAft>
              <a:buClr>
                <a:schemeClr val="lt1"/>
              </a:buClr>
              <a:buSzPts val="1200"/>
              <a:buFont typeface="Calibri"/>
              <a:buNone/>
            </a:pPr>
            <a:r>
              <a:rPr lang="en-GB" b="0"/>
              <a:t>Particular emphasis is put on high levels of planning, so this method does not stray too far from the agreed upon plan. There is limited creative thinking involved or encouraged with this methodology, which leads to less risk taking, however eliminates the option for problem solving. </a:t>
            </a:r>
            <a:endParaRPr/>
          </a:p>
          <a:p>
            <a:pPr marL="0" lvl="0" indent="0" algn="l" rtl="0">
              <a:spcBef>
                <a:spcPts val="0"/>
              </a:spcBef>
              <a:spcAft>
                <a:spcPts val="0"/>
              </a:spcAft>
              <a:buNone/>
            </a:pPr>
            <a:endParaRPr b="0"/>
          </a:p>
          <a:p>
            <a:pPr marL="0" lvl="0" indent="0" algn="l" rtl="0">
              <a:spcBef>
                <a:spcPts val="0"/>
              </a:spcBef>
              <a:spcAft>
                <a:spcPts val="0"/>
              </a:spcAft>
              <a:buNone/>
            </a:pPr>
            <a:endParaRPr b="0"/>
          </a:p>
          <a:p>
            <a:pPr marL="0" lvl="0" indent="0" algn="l" rtl="0">
              <a:spcBef>
                <a:spcPts val="0"/>
              </a:spcBef>
              <a:spcAft>
                <a:spcPts val="0"/>
              </a:spcAft>
              <a:buNone/>
            </a:pPr>
            <a:r>
              <a:rPr lang="en-GB" b="0"/>
              <a:t>However, this method is also very well known for its extreme inflexibility – (</a:t>
            </a:r>
            <a:r>
              <a:rPr lang="en-GB" b="1"/>
              <a:t>Conrad Weisert, 2003), </a:t>
            </a:r>
            <a:r>
              <a:rPr lang="en-GB" b="0"/>
              <a:t>and this idea is supported by </a:t>
            </a:r>
            <a:r>
              <a:rPr lang="en-GB" b="1"/>
              <a:t>Awad, 2012</a:t>
            </a:r>
            <a:r>
              <a:rPr lang="en-GB" b="0"/>
              <a:t>, who stated that the performance measurement for this method is about plan conformity. </a:t>
            </a:r>
            <a:endParaRPr/>
          </a:p>
          <a:p>
            <a:pPr marL="0" lvl="0" indent="0" algn="l" rtl="0">
              <a:spcBef>
                <a:spcPts val="0"/>
              </a:spcBef>
              <a:spcAft>
                <a:spcPts val="0"/>
              </a:spcAft>
              <a:buNone/>
            </a:pPr>
            <a:endParaRPr b="0"/>
          </a:p>
          <a:p>
            <a:pPr marL="0" lvl="0" indent="0" algn="l" rtl="0">
              <a:spcBef>
                <a:spcPts val="0"/>
              </a:spcBef>
              <a:spcAft>
                <a:spcPts val="0"/>
              </a:spcAft>
              <a:buNone/>
            </a:pPr>
            <a:r>
              <a:rPr lang="en-GB" b="0"/>
              <a:t>The waterfall methodology is plan dictated therefore is not feasible in an ever changing world.</a:t>
            </a:r>
            <a:endParaRPr b="1"/>
          </a:p>
          <a:p>
            <a:pPr marL="0" lvl="0" indent="0" algn="l" rtl="0">
              <a:spcBef>
                <a:spcPts val="0"/>
              </a:spcBef>
              <a:spcAft>
                <a:spcPts val="0"/>
              </a:spcAft>
              <a:buNone/>
            </a:pPr>
            <a:endParaRPr b="0"/>
          </a:p>
          <a:p>
            <a:pPr marL="0" lvl="0" indent="0" algn="l" rtl="0">
              <a:spcBef>
                <a:spcPts val="0"/>
              </a:spcBef>
              <a:spcAft>
                <a:spcPts val="0"/>
              </a:spcAft>
              <a:buNone/>
            </a:pPr>
            <a:r>
              <a:rPr lang="en-GB" sz="1200" b="1" u="sng">
                <a:solidFill>
                  <a:schemeClr val="lt1"/>
                </a:solidFill>
                <a:latin typeface="Calibri"/>
                <a:ea typeface="Calibri"/>
                <a:cs typeface="Calibri"/>
                <a:sym typeface="Calibri"/>
                <a:hlinkClick r:id="rId3"/>
              </a:rPr>
              <a:t>https://www.actitime.com/project-management/project-management-tools-and-techniques/</a:t>
            </a:r>
            <a:r>
              <a:rPr lang="en-GB" sz="1200" b="1">
                <a:solidFill>
                  <a:schemeClr val="lt1"/>
                </a:solidFill>
                <a:latin typeface="Calibri"/>
                <a:ea typeface="Calibri"/>
                <a:cs typeface="Calibri"/>
                <a:sym typeface="Calibri"/>
              </a:rPr>
              <a:t> - </a:t>
            </a:r>
            <a:endParaRPr b="1"/>
          </a:p>
        </p:txBody>
      </p:sp>
      <p:sp>
        <p:nvSpPr>
          <p:cNvPr id="144" name="Google Shape;14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solidFill>
                  <a:srgbClr val="000000"/>
                </a:solidFill>
              </a:rPr>
              <a:t>The agile methodology differs greatly to the waterfall methodology. This form of management puts particular focus on the adaption and improvements of the project over a number of iterations. Agile </a:t>
            </a:r>
            <a:r>
              <a:rPr lang="en-GB" sz="1200">
                <a:solidFill>
                  <a:srgbClr val="000000"/>
                </a:solidFill>
                <a:latin typeface="Calibri"/>
                <a:ea typeface="Calibri"/>
                <a:cs typeface="Calibri"/>
                <a:sym typeface="Calibri"/>
              </a:rPr>
              <a:t>project management is a value-driven approach that allows Project Managers to deliver high priority, high quality work – (</a:t>
            </a:r>
            <a:r>
              <a:rPr lang="en-GB" sz="1200" b="1">
                <a:solidFill>
                  <a:srgbClr val="000000"/>
                </a:solidFill>
                <a:latin typeface="Calibri"/>
                <a:ea typeface="Calibri"/>
                <a:cs typeface="Calibri"/>
                <a:sym typeface="Calibri"/>
              </a:rPr>
              <a:t>Collab.net, 2019) </a:t>
            </a:r>
            <a:r>
              <a:rPr lang="en-GB">
                <a:solidFill>
                  <a:srgbClr val="000000"/>
                </a:solidFill>
              </a:rPr>
              <a:t>Essentially it is a cycle of improvement. </a:t>
            </a:r>
            <a:endParaRPr>
              <a:solidFill>
                <a:srgbClr val="000000"/>
              </a:solidFill>
            </a:endParaRPr>
          </a:p>
          <a:p>
            <a:pPr marL="0" lvl="0" indent="0" algn="l" rtl="0">
              <a:spcBef>
                <a:spcPts val="0"/>
              </a:spcBef>
              <a:spcAft>
                <a:spcPts val="0"/>
              </a:spcAft>
              <a:buNone/>
            </a:pPr>
            <a:endParaRPr/>
          </a:p>
          <a:p>
            <a:pPr marL="0" lvl="0" indent="0" algn="l" rtl="0">
              <a:spcBef>
                <a:spcPts val="0"/>
              </a:spcBef>
              <a:spcAft>
                <a:spcPts val="0"/>
              </a:spcAft>
              <a:buNone/>
            </a:pPr>
            <a:r>
              <a:rPr lang="en-GB"/>
              <a:t>The management style of an agile project is more decentralised, giving more employees the opportunity to contribute ideas as opposed to limiting the idea making to one mind.  This methodology has minimal upfront planning and has a domain of unpredictability. </a:t>
            </a:r>
            <a:endParaRPr/>
          </a:p>
          <a:p>
            <a:pPr marL="0" lvl="0" indent="0" algn="l" rtl="0">
              <a:spcBef>
                <a:spcPts val="0"/>
              </a:spcBef>
              <a:spcAft>
                <a:spcPts val="0"/>
              </a:spcAft>
              <a:buNone/>
            </a:pPr>
            <a:endParaRPr/>
          </a:p>
          <a:p>
            <a:pPr marL="0" lvl="0" indent="0" algn="l" rtl="0">
              <a:spcBef>
                <a:spcPts val="0"/>
              </a:spcBef>
              <a:spcAft>
                <a:spcPts val="0"/>
              </a:spcAft>
              <a:buNone/>
            </a:pPr>
            <a:r>
              <a:rPr lang="en-GB"/>
              <a:t>There is more communication with stakeholders with this format, so you get regular feedback and can make changes accordingly – </a:t>
            </a:r>
            <a:r>
              <a:rPr lang="en-GB" b="1"/>
              <a:t>(Cohen, 2019) </a:t>
            </a:r>
            <a:endParaRPr/>
          </a:p>
          <a:p>
            <a:pPr marL="0" lvl="0" indent="0" algn="l" rtl="0">
              <a:spcBef>
                <a:spcPts val="0"/>
              </a:spcBef>
              <a:spcAft>
                <a:spcPts val="0"/>
              </a:spcAft>
              <a:buNone/>
            </a:pPr>
            <a:endParaRPr b="1"/>
          </a:p>
          <a:p>
            <a:pPr marL="0" lvl="0" indent="0" algn="l" rtl="0">
              <a:spcBef>
                <a:spcPts val="0"/>
              </a:spcBef>
              <a:spcAft>
                <a:spcPts val="0"/>
              </a:spcAft>
              <a:buNone/>
            </a:pPr>
            <a:r>
              <a:rPr lang="en-GB" b="0"/>
              <a:t>Agile is very useful in an age of unpredictability, as there is not much strict planning, however this lack of planning can lead to scope creep, when a project oversteps its limits, which is not seen with the waterfall methodology.</a:t>
            </a:r>
            <a:endParaRPr/>
          </a:p>
          <a:p>
            <a:pPr marL="0" lvl="0" indent="0" algn="l" rtl="0">
              <a:spcBef>
                <a:spcPts val="0"/>
              </a:spcBef>
              <a:spcAft>
                <a:spcPts val="0"/>
              </a:spcAft>
              <a:buNone/>
            </a:pPr>
            <a:endParaRPr b="0"/>
          </a:p>
          <a:p>
            <a:pPr marL="0" lvl="0" indent="0" algn="l" rtl="0">
              <a:spcBef>
                <a:spcPts val="0"/>
              </a:spcBef>
              <a:spcAft>
                <a:spcPts val="0"/>
              </a:spcAft>
              <a:buNone/>
            </a:pPr>
            <a:endParaRPr b="1"/>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Lean project management was developed after the second world war, when American consultants, such as W. Edwards Deming. He found his ideas on quality control had more of an effect on the Japanese markets, who went on to create </a:t>
            </a:r>
            <a:r>
              <a:rPr lang="en-GB">
                <a:solidFill>
                  <a:srgbClr val="000000"/>
                </a:solidFill>
              </a:rPr>
              <a:t>Just-In-Time, or JIT. JIT aimed to increase efficiency by moving stock just before it’s needed. In the 1950’s, JIT combined with Jidoka to create the Toyota Production System, or TPS. This system is what is known today as the Lean methodology. Lean project management focuses on reduced times, less waste, specialisation and improved productivity as a whole. </a:t>
            </a:r>
            <a:endParaRPr>
              <a:solidFill>
                <a:srgbClr val="000000"/>
              </a:solidFill>
            </a:endParaRPr>
          </a:p>
          <a:p>
            <a:pPr marL="0" lvl="0" indent="0" algn="l" rtl="0">
              <a:spcBef>
                <a:spcPts val="0"/>
              </a:spcBef>
              <a:spcAft>
                <a:spcPts val="0"/>
              </a:spcAft>
              <a:buNone/>
            </a:pPr>
            <a:endParaRPr>
              <a:solidFill>
                <a:srgbClr val="000000"/>
              </a:solidFill>
            </a:endParaRPr>
          </a:p>
          <a:p>
            <a:pPr marL="0" lvl="0" indent="0" algn="l" rtl="0">
              <a:spcBef>
                <a:spcPts val="0"/>
              </a:spcBef>
              <a:spcAft>
                <a:spcPts val="0"/>
              </a:spcAft>
              <a:buNone/>
            </a:pPr>
            <a:r>
              <a:rPr lang="en-GB">
                <a:solidFill>
                  <a:srgbClr val="000000"/>
                </a:solidFill>
              </a:rPr>
              <a:t>There are 5 main principles, as shown in fig 3.0, and this 5 step plan starts with defining the task or goal, which is then measured against the current standards, which is step 2. After this step, project managers will then need to analyse any information they collect on how they can improve upon current standards, after which solutions are shortlisted to find the best fit for the job. The last step is the control and monitoring step, which specialises in monitoring the execution of any selected solutions. </a:t>
            </a:r>
            <a:endParaRPr>
              <a:solidFill>
                <a:srgbClr val="000000"/>
              </a:solidFill>
            </a:endParaRPr>
          </a:p>
          <a:p>
            <a:pPr marL="0" lvl="0" indent="0" algn="l" rtl="0">
              <a:spcBef>
                <a:spcPts val="0"/>
              </a:spcBef>
              <a:spcAft>
                <a:spcPts val="0"/>
              </a:spcAft>
              <a:buNone/>
            </a:pPr>
            <a:endParaRPr>
              <a:solidFill>
                <a:srgbClr val="000000"/>
              </a:solidFill>
            </a:endParaRPr>
          </a:p>
          <a:p>
            <a:pPr marL="0" lvl="0" indent="0" algn="l" rtl="0">
              <a:spcBef>
                <a:spcPts val="0"/>
              </a:spcBef>
              <a:spcAft>
                <a:spcPts val="0"/>
              </a:spcAft>
              <a:buNone/>
            </a:pPr>
            <a:r>
              <a:rPr lang="en-GB">
                <a:solidFill>
                  <a:srgbClr val="000000"/>
                </a:solidFill>
              </a:rPr>
              <a:t>Theorist praise this methodology, with particular emphasis on the cost efficiency. </a:t>
            </a:r>
            <a:r>
              <a:rPr lang="en-GB" sz="1200">
                <a:solidFill>
                  <a:srgbClr val="000000"/>
                </a:solidFill>
                <a:latin typeface="Calibri"/>
                <a:ea typeface="Calibri"/>
                <a:cs typeface="Calibri"/>
                <a:sym typeface="Calibri"/>
              </a:rPr>
              <a:t>Many authors have stressed the importance of cost factors, and how cost factors are crucial, therefore fundamental to the survivability of most organisations - </a:t>
            </a:r>
            <a:r>
              <a:rPr lang="en-GB" sz="1200" b="1">
                <a:solidFill>
                  <a:srgbClr val="000000"/>
                </a:solidFill>
                <a:latin typeface="Calibri"/>
                <a:ea typeface="Calibri"/>
                <a:cs typeface="Calibri"/>
                <a:sym typeface="Calibri"/>
              </a:rPr>
              <a:t>(Pius Achanga, Esam Shehab, Rajkumar Roy, Geoff Nelder, (2006)).</a:t>
            </a:r>
            <a:r>
              <a:rPr lang="en-GB" sz="1200" b="0">
                <a:solidFill>
                  <a:srgbClr val="000000"/>
                </a:solidFill>
                <a:latin typeface="Calibri"/>
                <a:ea typeface="Calibri"/>
                <a:cs typeface="Calibri"/>
                <a:sym typeface="Calibri"/>
              </a:rPr>
              <a:t> Other aspects of lean project management have been commended, such as the process speed. The </a:t>
            </a:r>
            <a:r>
              <a:rPr lang="en-GB">
                <a:solidFill>
                  <a:srgbClr val="000000"/>
                </a:solidFill>
              </a:rPr>
              <a:t>spee</a:t>
            </a:r>
            <a:r>
              <a:rPr lang="en-GB"/>
              <a:t>d of response to a request for the business process will be faster, and as most business processes are linked to organizational supply chains, then this can deliver significant financial benefits to a company.  -</a:t>
            </a:r>
            <a:r>
              <a:rPr lang="en-GB" b="1"/>
              <a:t> (Melton, 2005)</a:t>
            </a:r>
            <a:endParaRPr/>
          </a:p>
          <a:p>
            <a:pPr marL="0" lvl="0" indent="0" algn="l" rtl="0">
              <a:spcBef>
                <a:spcPts val="0"/>
              </a:spcBef>
              <a:spcAft>
                <a:spcPts val="0"/>
              </a:spcAft>
              <a:buNone/>
            </a:pPr>
            <a:endParaRPr b="1"/>
          </a:p>
          <a:p>
            <a:pPr marL="0" lvl="0" indent="0" algn="l" rtl="0">
              <a:spcBef>
                <a:spcPts val="0"/>
              </a:spcBef>
              <a:spcAft>
                <a:spcPts val="0"/>
              </a:spcAft>
              <a:buNone/>
            </a:pPr>
            <a:endParaRPr/>
          </a:p>
        </p:txBody>
      </p:sp>
      <p:sp>
        <p:nvSpPr>
          <p:cNvPr id="162" name="Google Shape;16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 stakeholder is </a:t>
            </a:r>
            <a:r>
              <a:rPr lang="en-GB" sz="1200" b="0" i="0">
                <a:solidFill>
                  <a:schemeClr val="dk1"/>
                </a:solidFill>
                <a:latin typeface="Calibri"/>
                <a:ea typeface="Calibri"/>
                <a:cs typeface="Calibri"/>
                <a:sym typeface="Calibri"/>
              </a:rPr>
              <a:t>a person who has something to gain or lose through the outcomes of a planning process, programme or project </a:t>
            </a:r>
            <a:r>
              <a:rPr lang="en-GB" sz="1200" b="1" i="0">
                <a:solidFill>
                  <a:schemeClr val="dk1"/>
                </a:solidFill>
                <a:latin typeface="Calibri"/>
                <a:ea typeface="Calibri"/>
                <a:cs typeface="Calibri"/>
                <a:sym typeface="Calibri"/>
              </a:rPr>
              <a:t>(Dialogue by Design, 20</a:t>
            </a:r>
            <a:r>
              <a:rPr lang="en-GB" b="1"/>
              <a:t>12</a:t>
            </a:r>
            <a:r>
              <a:rPr lang="en-GB" sz="1200" b="1" i="0">
                <a:solidFill>
                  <a:schemeClr val="dk1"/>
                </a:solidFill>
                <a:latin typeface="Calibri"/>
                <a:ea typeface="Calibri"/>
                <a:cs typeface="Calibri"/>
                <a:sym typeface="Calibri"/>
              </a:rPr>
              <a:t>). </a:t>
            </a:r>
            <a:r>
              <a:rPr lang="en-GB" sz="1200" b="0" i="0">
                <a:solidFill>
                  <a:schemeClr val="dk1"/>
                </a:solidFill>
                <a:latin typeface="Calibri"/>
                <a:ea typeface="Calibri"/>
                <a:cs typeface="Calibri"/>
                <a:sym typeface="Calibri"/>
              </a:rPr>
              <a:t>Stakeholder engagement is the process of effectively eliciting stakeholders’ views on their relationship with the organisation. </a:t>
            </a:r>
            <a:r>
              <a:rPr lang="en-GB" sz="1200" b="1" i="0">
                <a:solidFill>
                  <a:schemeClr val="dk1"/>
                </a:solidFill>
                <a:latin typeface="Calibri"/>
                <a:ea typeface="Calibri"/>
                <a:cs typeface="Calibri"/>
                <a:sym typeface="Calibri"/>
              </a:rPr>
              <a:t>(Friedman and Miles, 2006). </a:t>
            </a:r>
            <a:r>
              <a:rPr lang="en-GB" sz="1200" b="0" i="0">
                <a:solidFill>
                  <a:schemeClr val="dk1"/>
                </a:solidFill>
                <a:latin typeface="Calibri"/>
                <a:ea typeface="Calibri"/>
                <a:cs typeface="Calibri"/>
                <a:sym typeface="Calibri"/>
              </a:rPr>
              <a:t>Engaging with stakeholders is crucial as they are the people you are aiming to please.</a:t>
            </a:r>
            <a:endParaRPr b="1"/>
          </a:p>
          <a:p>
            <a:pPr marL="0" lvl="0" indent="0" algn="l" rtl="0">
              <a:spcBef>
                <a:spcPts val="0"/>
              </a:spcBef>
              <a:spcAft>
                <a:spcPts val="0"/>
              </a:spcAft>
              <a:buNone/>
            </a:pPr>
            <a:endParaRPr/>
          </a:p>
          <a:p>
            <a:pPr marL="0" lvl="0" indent="0" algn="l" rtl="0">
              <a:spcBef>
                <a:spcPts val="0"/>
              </a:spcBef>
              <a:spcAft>
                <a:spcPts val="0"/>
              </a:spcAft>
              <a:buNone/>
            </a:pPr>
            <a:r>
              <a:rPr lang="en-GB"/>
              <a:t>Keeping your stakeholders happy is of the utmost importance. There are two primary ways of looking at stakeholders: Power &amp; Interest matrix, which categorizes stakeholders via their power and interest in a project, and the internal/external classification. This classifies internal and external stakeholders to a project. </a:t>
            </a:r>
            <a:endParaRPr/>
          </a:p>
          <a:p>
            <a:pPr marL="0" lvl="0" indent="0" algn="l" rtl="0">
              <a:spcBef>
                <a:spcPts val="0"/>
              </a:spcBef>
              <a:spcAft>
                <a:spcPts val="0"/>
              </a:spcAft>
              <a:buNone/>
            </a:pPr>
            <a:endParaRPr/>
          </a:p>
          <a:p>
            <a:pPr marL="0" lvl="0" indent="0" algn="l" rtl="0">
              <a:spcBef>
                <a:spcPts val="0"/>
              </a:spcBef>
              <a:spcAft>
                <a:spcPts val="0"/>
              </a:spcAft>
              <a:buNone/>
            </a:pPr>
            <a:r>
              <a:rPr lang="en-GB"/>
              <a:t>Power and interest matrices are divided into 4 segments, as shown in fig 4.0. Key stakeholders have the most power and most interest, and include such stakeholders as employees, managers, and customers. Those with high power but less interest must be kept satisfied, and includes groups such as suppliers, shareholders and financiers. Another group are those with a high interest and low power should be kept informed, and include such groups as the local community. Lastly, the group who have the least power and the least interest, such as the media, need minimal effort to monitor as they are not interested in the project. </a:t>
            </a:r>
            <a:endParaRPr/>
          </a:p>
          <a:p>
            <a:pPr marL="0" lvl="0" indent="0" algn="l" rtl="0">
              <a:spcBef>
                <a:spcPts val="0"/>
              </a:spcBef>
              <a:spcAft>
                <a:spcPts val="0"/>
              </a:spcAft>
              <a:buNone/>
            </a:pPr>
            <a:endParaRPr/>
          </a:p>
          <a:p>
            <a:pPr marL="0" lvl="0" indent="0" algn="l" rtl="0">
              <a:spcBef>
                <a:spcPts val="0"/>
              </a:spcBef>
              <a:spcAft>
                <a:spcPts val="0"/>
              </a:spcAft>
              <a:buNone/>
            </a:pPr>
            <a:r>
              <a:rPr lang="en-GB"/>
              <a:t>Stakeholders can also be categorized via their internal or external role within a company. The internal stakeholders, those </a:t>
            </a:r>
            <a:r>
              <a:rPr lang="en-GB" sz="1200">
                <a:solidFill>
                  <a:schemeClr val="dk1"/>
                </a:solidFill>
                <a:latin typeface="Calibri"/>
                <a:ea typeface="Calibri"/>
                <a:cs typeface="Calibri"/>
                <a:sym typeface="Calibri"/>
              </a:rPr>
              <a:t>whose interest in a company comes through a direct relationship, such as employment, ownership or investment </a:t>
            </a:r>
            <a:r>
              <a:rPr lang="en-GB" b="1"/>
              <a:t>(Chan, 2019), </a:t>
            </a:r>
            <a:r>
              <a:rPr lang="en-GB" b="0"/>
              <a:t>often refer to employees, managers and at a push stakeholders. Everything else is considered an external stakeholder, as the are not within the business.  There is no further analysis within this model, rendering it very basic and not often used.</a:t>
            </a:r>
            <a:endParaRPr/>
          </a:p>
          <a:p>
            <a:pPr marL="0" lvl="0" indent="0" algn="l" rtl="0">
              <a:spcBef>
                <a:spcPts val="0"/>
              </a:spcBef>
              <a:spcAft>
                <a:spcPts val="0"/>
              </a:spcAft>
              <a:buNone/>
            </a:pPr>
            <a:endParaRPr b="0"/>
          </a:p>
          <a:p>
            <a:pPr marL="0" lvl="0" indent="0" algn="l" rtl="0">
              <a:spcBef>
                <a:spcPts val="0"/>
              </a:spcBef>
              <a:spcAft>
                <a:spcPts val="0"/>
              </a:spcAft>
              <a:buNone/>
            </a:pPr>
            <a:r>
              <a:rPr lang="en-GB" b="0"/>
              <a:t>The power and interest matrix is considered the most useful way to analyse stakeholders. </a:t>
            </a:r>
            <a:r>
              <a:rPr lang="en-GB" b="1"/>
              <a:t>Mendelow</a:t>
            </a:r>
            <a:r>
              <a:rPr lang="en-GB" b="0"/>
              <a:t> himself suggested that stakeholders should be categorized by their power as it distinguishes them from each other. </a:t>
            </a:r>
            <a:r>
              <a:rPr lang="en-GB" sz="1200" b="0" i="0">
                <a:solidFill>
                  <a:schemeClr val="dk1"/>
                </a:solidFill>
                <a:latin typeface="Calibri"/>
                <a:ea typeface="Calibri"/>
                <a:cs typeface="Calibri"/>
                <a:sym typeface="Calibri"/>
              </a:rPr>
              <a:t>Stakeholders may seem to have lots of power or we hope they would have lots of interest, but relatively speaking, some stakeholders will hold more Power than others – </a:t>
            </a:r>
            <a:r>
              <a:rPr lang="en-GB" sz="1200" b="1" i="0">
                <a:solidFill>
                  <a:schemeClr val="dk1"/>
                </a:solidFill>
                <a:latin typeface="Calibri"/>
                <a:ea typeface="Calibri"/>
                <a:cs typeface="Calibri"/>
                <a:sym typeface="Calibri"/>
              </a:rPr>
              <a:t>Mendelow (19</a:t>
            </a:r>
            <a:r>
              <a:rPr lang="en-GB" b="1"/>
              <a:t>8</a:t>
            </a:r>
            <a:r>
              <a:rPr lang="en-GB" sz="1200" b="1" i="0">
                <a:solidFill>
                  <a:schemeClr val="dk1"/>
                </a:solidFill>
                <a:latin typeface="Calibri"/>
                <a:ea typeface="Calibri"/>
                <a:cs typeface="Calibri"/>
                <a:sym typeface="Calibri"/>
              </a:rPr>
              <a:t>1).</a:t>
            </a:r>
            <a:endParaRPr b="1"/>
          </a:p>
        </p:txBody>
      </p:sp>
      <p:sp>
        <p:nvSpPr>
          <p:cNvPr id="171" name="Google Shape;17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Identifying the risks to a project is crucial to assuring success. There is a process to assessing and managing risk, called a Risk Management Process, which sets in stone the steps to take to assess risk. Before the risk assessment, one must establish a context, meaning establishing how the rest of the assessment process will take place. After this one must identify the risk, in which one would create a risk log to log the issue. The next step is risk analysis, in which analysis and prioritisation occurs, for example studying whether the risk has a high likelihood of occurring. Evaluation is the next step, project managers will start to formulate a plan to address the highest ranked risks. The final part is Risk treatment, in which the plan to eliminate the risk is implemented. </a:t>
            </a:r>
            <a:endParaRPr/>
          </a:p>
          <a:p>
            <a:pPr marL="0" lvl="0" indent="0" algn="l" rtl="0">
              <a:spcBef>
                <a:spcPts val="0"/>
              </a:spcBef>
              <a:spcAft>
                <a:spcPts val="0"/>
              </a:spcAft>
              <a:buNone/>
            </a:pPr>
            <a:endParaRPr/>
          </a:p>
          <a:p>
            <a:pPr marL="0" marR="0" lvl="0" indent="0" algn="l" rtl="0">
              <a:lnSpc>
                <a:spcPct val="100000"/>
              </a:lnSpc>
              <a:spcBef>
                <a:spcPts val="0"/>
              </a:spcBef>
              <a:spcAft>
                <a:spcPts val="0"/>
              </a:spcAft>
              <a:buClr>
                <a:schemeClr val="dk1"/>
              </a:buClr>
              <a:buSzPts val="1200"/>
              <a:buFont typeface="Calibri"/>
              <a:buNone/>
            </a:pPr>
            <a:r>
              <a:rPr lang="en-GB"/>
              <a:t>There are other areas to a risk analysis, such as severity. The severity of a risk is determined by probability x impact. This is then put into a matrix known as the risk matrix. The risk matrix is a grid measured by impact and probability, and measures the severity of a risk. Impact is the effect of the risk occurring, and may be expressed in financial terms and probability is the likelihood of the risk occurring.  - (</a:t>
            </a:r>
            <a:r>
              <a:rPr lang="en-GB" b="1"/>
              <a:t>Project Planning Principles – 2012). </a:t>
            </a:r>
            <a:r>
              <a:rPr lang="en-GB"/>
              <a:t>These risks are evaluated based on their impact and probability and are scored between 1 – 10. The highest risks, that have the highest impact and probability are scored 10, the risks that have a high impact and a low probability or vice versa are moderate risks, and the risks with the lowest impact and probability are lower risks, and are the least severe.</a:t>
            </a:r>
            <a:endParaRPr/>
          </a:p>
          <a:p>
            <a:pPr marL="0" marR="0" lvl="0" indent="0" algn="l" rtl="0">
              <a:lnSpc>
                <a:spcPct val="100000"/>
              </a:lnSpc>
              <a:spcBef>
                <a:spcPts val="0"/>
              </a:spcBef>
              <a:spcAft>
                <a:spcPts val="0"/>
              </a:spcAft>
              <a:buClr>
                <a:schemeClr val="dk1"/>
              </a:buClr>
              <a:buSzPts val="1200"/>
              <a:buFont typeface="Calibri"/>
              <a:buNone/>
            </a:pPr>
            <a:endParaRPr/>
          </a:p>
          <a:p>
            <a:pPr marL="0" marR="0" lvl="0" indent="0" algn="l" rtl="0">
              <a:lnSpc>
                <a:spcPct val="100000"/>
              </a:lnSpc>
              <a:spcBef>
                <a:spcPts val="0"/>
              </a:spcBef>
              <a:spcAft>
                <a:spcPts val="0"/>
              </a:spcAft>
              <a:buClr>
                <a:schemeClr val="dk1"/>
              </a:buClr>
              <a:buSzPts val="1200"/>
              <a:buFont typeface="Arial"/>
              <a:buNone/>
            </a:pPr>
            <a:r>
              <a:rPr lang="en-GB"/>
              <a:t>Theorists however, do not generally like using risk matrices. Although they are simple to use and have a nice interface, they are described as </a:t>
            </a:r>
            <a:r>
              <a:rPr lang="en-GB" sz="1200" i="0">
                <a:solidFill>
                  <a:schemeClr val="dk1"/>
                </a:solidFill>
              </a:rPr>
              <a:t>completely isolated from academic research in decision making and risk management – </a:t>
            </a:r>
            <a:r>
              <a:rPr lang="en-GB" sz="1200" b="1" i="0">
                <a:solidFill>
                  <a:schemeClr val="dk1"/>
                </a:solidFill>
              </a:rPr>
              <a:t>(Bratvold, 2013), </a:t>
            </a:r>
            <a:r>
              <a:rPr lang="en-GB" sz="1200" i="0">
                <a:solidFill>
                  <a:schemeClr val="dk1"/>
                </a:solidFill>
              </a:rPr>
              <a:t>highlighting the lack of academic evidence pertaining to these models. This view is reinforced in the essay ‘The trouble with risk matrices’, in which risk matrices are criticised as their theo</a:t>
            </a:r>
            <a:r>
              <a:rPr lang="en-GB"/>
              <a:t>retical basis is superficial and the validity of the qualitative information they employ is highly suspect – </a:t>
            </a:r>
            <a:r>
              <a:rPr lang="en-GB" b="1"/>
              <a:t>(Wall, 2011). </a:t>
            </a:r>
            <a:r>
              <a:rPr lang="en-GB"/>
              <a:t>In layman’s terms, a risk matrix is easy to use and view, but has no theoretical merit.</a:t>
            </a:r>
            <a:endParaRPr/>
          </a:p>
          <a:p>
            <a:pPr marL="0" lvl="0" indent="0" algn="l" rtl="0">
              <a:spcBef>
                <a:spcPts val="0"/>
              </a:spcBef>
              <a:spcAft>
                <a:spcPts val="0"/>
              </a:spcAft>
              <a:buNone/>
            </a:pPr>
            <a:endParaRPr/>
          </a:p>
        </p:txBody>
      </p:sp>
      <p:sp>
        <p:nvSpPr>
          <p:cNvPr id="182" name="Google Shape;18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To conclude, together we have explored project management, touching on three key methodologies of project management, Waterfall, agile and lean. Each methodology has its strengths, with waterfall being a very structured methodology which reduces the amount that can go wrong in theory, agile, a completely opposing methodology that puts emphasis on creative collaboration and little rigid planning, and lean project management, a methodology whose roots are found in JIT, Jidoka and the TPS of Japan. Each methodology, I have found, hosts its own pros and cons, as mentioned above, which brings me to the conclusion that there is no ‘best’ methodology, as different forms are suited to different environments, industries and managerial styles. A manager who thrives in an autocratic style will find the agile method useless and a collaborative leader will never use the waterfall methodology, just as any project released in the software industry will not use a lean approach due to its suitability to the manufacturing industry. </a:t>
            </a:r>
            <a:endParaRPr/>
          </a:p>
          <a:p>
            <a:pPr marL="0" lvl="0" indent="0" algn="l" rtl="0">
              <a:spcBef>
                <a:spcPts val="0"/>
              </a:spcBef>
              <a:spcAft>
                <a:spcPts val="0"/>
              </a:spcAft>
              <a:buNone/>
            </a:pPr>
            <a:endParaRPr/>
          </a:p>
          <a:p>
            <a:pPr marL="0" lvl="0" indent="0" algn="l" rtl="0">
              <a:spcBef>
                <a:spcPts val="0"/>
              </a:spcBef>
              <a:spcAft>
                <a:spcPts val="0"/>
              </a:spcAft>
              <a:buNone/>
            </a:pPr>
            <a:r>
              <a:rPr lang="en-GB"/>
              <a:t>Stakeholders, as mentioned above, play a key role in any project. Through analysing two different forms of stakeholder analysis, and looking at what theorists have said, have found that there is a better way to analyse stakeholders. The power and interest matrix gives a clearer, more in-depth and logical analysis of stakeholders and their power over a business, which is why Mendelow proposed we use this methodology. On the flip side, I find the internal/external methodology to basic as the external stakeholders have too many differing levels of power to be lumped into the same category.</a:t>
            </a:r>
            <a:endParaRPr/>
          </a:p>
          <a:p>
            <a:pPr marL="0" lvl="0" indent="0" algn="l" rtl="0">
              <a:spcBef>
                <a:spcPts val="0"/>
              </a:spcBef>
              <a:spcAft>
                <a:spcPts val="0"/>
              </a:spcAft>
              <a:buNone/>
            </a:pPr>
            <a:endParaRPr/>
          </a:p>
          <a:p>
            <a:pPr marL="0" lvl="0" indent="0" algn="l" rtl="0">
              <a:spcBef>
                <a:spcPts val="0"/>
              </a:spcBef>
              <a:spcAft>
                <a:spcPts val="0"/>
              </a:spcAft>
              <a:buNone/>
            </a:pPr>
            <a:r>
              <a:rPr lang="en-GB"/>
              <a:t>Another finding of mine is that risk management matrices may have a face value, however they have a weak academic standpoint, therefore theorist do not like using them. However this is not to say that these matrices are completely useless, as there is a big difference between theory and practicality. I for one so like the look of the risk matrix as it nicely displays the risks and their differing severity.</a:t>
            </a:r>
            <a:endParaRPr/>
          </a:p>
        </p:txBody>
      </p:sp>
      <p:sp>
        <p:nvSpPr>
          <p:cNvPr id="194" name="Google Shape;19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3" name="Google Shape;21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6c519fcb92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6c519fcb92_0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0" name="Google Shape;220;g6c519fcb92_0_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75eb40f225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75eb40f225_0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g75eb40f225_0_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8" name="Google Shape;1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 name="Google Shape;2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9"/>
        <p:cNvGrpSpPr/>
        <p:nvPr/>
      </p:nvGrpSpPr>
      <p:grpSpPr>
        <a:xfrm>
          <a:off x="0" y="0"/>
          <a:ext cx="0" cy="0"/>
          <a:chOff x="0" y="0"/>
          <a:chExt cx="0" cy="0"/>
        </a:xfrm>
      </p:grpSpPr>
      <p:sp>
        <p:nvSpPr>
          <p:cNvPr id="40" name="Google Shape;40;p1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1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42" name="Google Shape;42;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8" name="Google Shape;48;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5" name="Google Shape;55;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1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1" name="Google Shape;61;p1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2" name="Google Shape;62;p1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3" name="Google Shape;63;p1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4" name="Google Shape;64;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6"/>
        <p:cNvGrpSpPr/>
        <p:nvPr/>
      </p:nvGrpSpPr>
      <p:grpSpPr>
        <a:xfrm>
          <a:off x="0" y="0"/>
          <a:ext cx="0" cy="0"/>
          <a:chOff x="0" y="0"/>
          <a:chExt cx="0" cy="0"/>
        </a:xfrm>
      </p:grpSpPr>
      <p:sp>
        <p:nvSpPr>
          <p:cNvPr id="77" name="Google Shape;77;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9" name="Google Shape;79;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0" name="Google Shape;8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3"/>
        <p:cNvGrpSpPr/>
        <p:nvPr/>
      </p:nvGrpSpPr>
      <p:grpSpPr>
        <a:xfrm>
          <a:off x="0" y="0"/>
          <a:ext cx="0" cy="0"/>
          <a:chOff x="0" y="0"/>
          <a:chExt cx="0" cy="0"/>
        </a:xfrm>
      </p:grpSpPr>
      <p:sp>
        <p:nvSpPr>
          <p:cNvPr id="84" name="Google Shape;84;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22"/>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86" name="Google Shape;86;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7" name="Google Shape;87;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 name="Google Shape;99;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12" name="Google Shape;12;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3" name="Google Shape;13;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4" name="Google Shape;14;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Calibri"/>
                <a:ea typeface="Calibri"/>
                <a:cs typeface="Calibri"/>
                <a:sym typeface="Calibri"/>
              </a:defRPr>
            </a:lvl1pPr>
            <a:lvl2pPr marL="0" marR="0" lvl="1" indent="0" algn="r" rtl="0">
              <a:spcBef>
                <a:spcPts val="0"/>
              </a:spcBef>
              <a:buNone/>
              <a:defRPr sz="1200" b="0" i="0" u="none" strike="noStrike" cap="none">
                <a:solidFill>
                  <a:schemeClr val="lt1"/>
                </a:solidFill>
                <a:latin typeface="Calibri"/>
                <a:ea typeface="Calibri"/>
                <a:cs typeface="Calibri"/>
                <a:sym typeface="Calibri"/>
              </a:defRPr>
            </a:lvl2pPr>
            <a:lvl3pPr marL="0" marR="0" lvl="2" indent="0" algn="r" rtl="0">
              <a:spcBef>
                <a:spcPts val="0"/>
              </a:spcBef>
              <a:buNone/>
              <a:defRPr sz="1200" b="0" i="0" u="none" strike="noStrike" cap="none">
                <a:solidFill>
                  <a:schemeClr val="lt1"/>
                </a:solidFill>
                <a:latin typeface="Calibri"/>
                <a:ea typeface="Calibri"/>
                <a:cs typeface="Calibri"/>
                <a:sym typeface="Calibri"/>
              </a:defRPr>
            </a:lvl3pPr>
            <a:lvl4pPr marL="0" marR="0" lvl="3" indent="0" algn="r" rtl="0">
              <a:spcBef>
                <a:spcPts val="0"/>
              </a:spcBef>
              <a:buNone/>
              <a:defRPr sz="1200" b="0" i="0" u="none" strike="noStrike" cap="none">
                <a:solidFill>
                  <a:schemeClr val="lt1"/>
                </a:solidFill>
                <a:latin typeface="Calibri"/>
                <a:ea typeface="Calibri"/>
                <a:cs typeface="Calibri"/>
                <a:sym typeface="Calibri"/>
              </a:defRPr>
            </a:lvl4pPr>
            <a:lvl5pPr marL="0" marR="0" lvl="4" indent="0" algn="r" rtl="0">
              <a:spcBef>
                <a:spcPts val="0"/>
              </a:spcBef>
              <a:buNone/>
              <a:defRPr sz="1200" b="0" i="0" u="none" strike="noStrike" cap="none">
                <a:solidFill>
                  <a:schemeClr val="lt1"/>
                </a:solidFill>
                <a:latin typeface="Calibri"/>
                <a:ea typeface="Calibri"/>
                <a:cs typeface="Calibri"/>
                <a:sym typeface="Calibri"/>
              </a:defRPr>
            </a:lvl5pPr>
            <a:lvl6pPr marL="0" marR="0" lvl="5" indent="0" algn="r" rtl="0">
              <a:spcBef>
                <a:spcPts val="0"/>
              </a:spcBef>
              <a:buNone/>
              <a:defRPr sz="1200" b="0" i="0" u="none" strike="noStrike" cap="none">
                <a:solidFill>
                  <a:schemeClr val="lt1"/>
                </a:solidFill>
                <a:latin typeface="Calibri"/>
                <a:ea typeface="Calibri"/>
                <a:cs typeface="Calibri"/>
                <a:sym typeface="Calibri"/>
              </a:defRPr>
            </a:lvl6pPr>
            <a:lvl7pPr marL="0" marR="0" lvl="6" indent="0" algn="r" rtl="0">
              <a:spcBef>
                <a:spcPts val="0"/>
              </a:spcBef>
              <a:buNone/>
              <a:defRPr sz="1200" b="0" i="0" u="none" strike="noStrike" cap="none">
                <a:solidFill>
                  <a:schemeClr val="lt1"/>
                </a:solidFill>
                <a:latin typeface="Calibri"/>
                <a:ea typeface="Calibri"/>
                <a:cs typeface="Calibri"/>
                <a:sym typeface="Calibri"/>
              </a:defRPr>
            </a:lvl7pPr>
            <a:lvl8pPr marL="0" marR="0" lvl="7" indent="0" algn="r" rtl="0">
              <a:spcBef>
                <a:spcPts val="0"/>
              </a:spcBef>
              <a:buNone/>
              <a:defRPr sz="1200" b="0" i="0" u="none" strike="noStrike" cap="none">
                <a:solidFill>
                  <a:schemeClr val="lt1"/>
                </a:solidFill>
                <a:latin typeface="Calibri"/>
                <a:ea typeface="Calibri"/>
                <a:cs typeface="Calibri"/>
                <a:sym typeface="Calibri"/>
              </a:defRPr>
            </a:lvl8pPr>
            <a:lvl9pPr marL="0" marR="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9" name="Google Shape;29;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u="none">
                <a:solidFill>
                  <a:srgbClr val="888888"/>
                </a:solidFill>
                <a:latin typeface="Calibri"/>
                <a:ea typeface="Calibri"/>
                <a:cs typeface="Calibri"/>
                <a:sym typeface="Calibri"/>
              </a:defRPr>
            </a:lvl1pPr>
            <a:lvl2pPr marL="0" marR="0" lvl="1" indent="0" algn="r" rtl="0">
              <a:spcBef>
                <a:spcPts val="0"/>
              </a:spcBef>
              <a:buNone/>
              <a:defRPr sz="1200" b="0" u="none">
                <a:solidFill>
                  <a:srgbClr val="888888"/>
                </a:solidFill>
                <a:latin typeface="Calibri"/>
                <a:ea typeface="Calibri"/>
                <a:cs typeface="Calibri"/>
                <a:sym typeface="Calibri"/>
              </a:defRPr>
            </a:lvl2pPr>
            <a:lvl3pPr marL="0" marR="0" lvl="2" indent="0" algn="r" rtl="0">
              <a:spcBef>
                <a:spcPts val="0"/>
              </a:spcBef>
              <a:buNone/>
              <a:defRPr sz="1200" b="0" u="none">
                <a:solidFill>
                  <a:srgbClr val="888888"/>
                </a:solidFill>
                <a:latin typeface="Calibri"/>
                <a:ea typeface="Calibri"/>
                <a:cs typeface="Calibri"/>
                <a:sym typeface="Calibri"/>
              </a:defRPr>
            </a:lvl3pPr>
            <a:lvl4pPr marL="0" marR="0" lvl="3" indent="0" algn="r" rtl="0">
              <a:spcBef>
                <a:spcPts val="0"/>
              </a:spcBef>
              <a:buNone/>
              <a:defRPr sz="1200" b="0" u="none">
                <a:solidFill>
                  <a:srgbClr val="888888"/>
                </a:solidFill>
                <a:latin typeface="Calibri"/>
                <a:ea typeface="Calibri"/>
                <a:cs typeface="Calibri"/>
                <a:sym typeface="Calibri"/>
              </a:defRPr>
            </a:lvl4pPr>
            <a:lvl5pPr marL="0" marR="0" lvl="4" indent="0" algn="r" rtl="0">
              <a:spcBef>
                <a:spcPts val="0"/>
              </a:spcBef>
              <a:buNone/>
              <a:defRPr sz="1200" b="0" u="none">
                <a:solidFill>
                  <a:srgbClr val="888888"/>
                </a:solidFill>
                <a:latin typeface="Calibri"/>
                <a:ea typeface="Calibri"/>
                <a:cs typeface="Calibri"/>
                <a:sym typeface="Calibri"/>
              </a:defRPr>
            </a:lvl5pPr>
            <a:lvl6pPr marL="0" marR="0" lvl="5" indent="0" algn="r" rtl="0">
              <a:spcBef>
                <a:spcPts val="0"/>
              </a:spcBef>
              <a:buNone/>
              <a:defRPr sz="1200" b="0" u="none">
                <a:solidFill>
                  <a:srgbClr val="888888"/>
                </a:solidFill>
                <a:latin typeface="Calibri"/>
                <a:ea typeface="Calibri"/>
                <a:cs typeface="Calibri"/>
                <a:sym typeface="Calibri"/>
              </a:defRPr>
            </a:lvl6pPr>
            <a:lvl7pPr marL="0" marR="0" lvl="6" indent="0" algn="r" rtl="0">
              <a:spcBef>
                <a:spcPts val="0"/>
              </a:spcBef>
              <a:buNone/>
              <a:defRPr sz="1200" b="0" u="none">
                <a:solidFill>
                  <a:srgbClr val="888888"/>
                </a:solidFill>
                <a:latin typeface="Calibri"/>
                <a:ea typeface="Calibri"/>
                <a:cs typeface="Calibri"/>
                <a:sym typeface="Calibri"/>
              </a:defRPr>
            </a:lvl7pPr>
            <a:lvl8pPr marL="0" marR="0" lvl="7" indent="0" algn="r" rtl="0">
              <a:spcBef>
                <a:spcPts val="0"/>
              </a:spcBef>
              <a:buNone/>
              <a:defRPr sz="1200" b="0" u="none">
                <a:solidFill>
                  <a:srgbClr val="888888"/>
                </a:solidFill>
                <a:latin typeface="Calibri"/>
                <a:ea typeface="Calibri"/>
                <a:cs typeface="Calibri"/>
                <a:sym typeface="Calibri"/>
              </a:defRPr>
            </a:lvl8pPr>
            <a:lvl9pPr marL="0" marR="0" lvl="8" indent="0" algn="r" rtl="0">
              <a:spcBef>
                <a:spcPts val="0"/>
              </a:spcBef>
              <a:buNone/>
              <a:defRPr sz="1200" b="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www.pmi.org/about/learn-about-pmi/what-is-project-management"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www.workamajig.com/blog/project-management-methodologies" TargetMode="External"/><Relationship Id="rId5" Type="http://schemas.openxmlformats.org/officeDocument/2006/relationships/hyperlink" Target="https://resources.collab.net/agile-101/agile-project-management" TargetMode="External"/><Relationship Id="rId4" Type="http://schemas.openxmlformats.org/officeDocument/2006/relationships/hyperlink" Target="https://www.apm.org.uk/resources/what-is-project-managemen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idinews.com/waterfall.html" TargetMode="External"/><Relationship Id="rId7" Type="http://schemas.openxmlformats.org/officeDocument/2006/relationships/hyperlink" Target="https://guthriejensen.com/blog/wp-content/uploads/2017/10/diagram-Top-Project-Management-Approaches-Explained-A-Visual-Guide-03.png"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actitime.com/wp-content/uploads/2018/09/chart1.png" TargetMode="External"/><Relationship Id="rId5" Type="http://schemas.openxmlformats.org/officeDocument/2006/relationships/hyperlink" Target="https://www.investopedia.com/terms/s/stakeholder.asp" TargetMode="External"/><Relationship Id="rId4" Type="http://schemas.openxmlformats.org/officeDocument/2006/relationships/hyperlink" Target="http://www.mimesolutions.com/PDFs/WEB%20Trish%20Melton%20Lean%20Manufacturing%20July%202005.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dfs.semanticscholar.org/3579/ca37344c69961bbc2468ef9addf212200e39.pdf"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hyperlink" Target="https://pdfs.semanticscholar.org/f2be/55d4454451788fca458da018ac9b4b7953f8.pdf" TargetMode="External"/><Relationship Id="rId4" Type="http://schemas.openxmlformats.org/officeDocument/2006/relationships/hyperlink" Target="https://moodle.uwtsd.ac.uk/mod/resource/view.php?id=1629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5"/>
        <p:cNvGrpSpPr/>
        <p:nvPr/>
      </p:nvGrpSpPr>
      <p:grpSpPr>
        <a:xfrm>
          <a:off x="0" y="0"/>
          <a:ext cx="0" cy="0"/>
          <a:chOff x="0" y="0"/>
          <a:chExt cx="0" cy="0"/>
        </a:xfrm>
      </p:grpSpPr>
      <p:sp>
        <p:nvSpPr>
          <p:cNvPr id="106" name="Google Shape;106;p1"/>
          <p:cNvSpPr/>
          <p:nvPr/>
        </p:nvSpPr>
        <p:spPr>
          <a:xfrm>
            <a:off x="0" y="-3324"/>
            <a:ext cx="12192000" cy="686132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p:nvPr/>
        </p:nvSpPr>
        <p:spPr>
          <a:xfrm>
            <a:off x="321734" y="321733"/>
            <a:ext cx="11573488" cy="6214534"/>
          </a:xfrm>
          <a:prstGeom prst="rect">
            <a:avLst/>
          </a:prstGeom>
          <a:solidFill>
            <a:srgbClr val="3F3F3F"/>
          </a:solidFill>
          <a:ln w="127000" cap="sq" cmpd="thinThick">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8" name="Google Shape;108;p1"/>
          <p:cNvSpPr txBox="1">
            <a:spLocks noGrp="1"/>
          </p:cNvSpPr>
          <p:nvPr>
            <p:ph type="ctrTitle"/>
          </p:nvPr>
        </p:nvSpPr>
        <p:spPr>
          <a:xfrm>
            <a:off x="1524000" y="1122362"/>
            <a:ext cx="9144000" cy="2840037"/>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5800"/>
              <a:buFont typeface="Calibri"/>
              <a:buNone/>
            </a:pPr>
            <a:r>
              <a:rPr lang="en-GB" sz="5800"/>
              <a:t>Project Management for Sustainability – BSMP 5008</a:t>
            </a:r>
            <a:endParaRPr/>
          </a:p>
        </p:txBody>
      </p:sp>
      <p:sp>
        <p:nvSpPr>
          <p:cNvPr id="109" name="Google Shape;109;p1"/>
          <p:cNvSpPr txBox="1">
            <a:spLocks noGrp="1"/>
          </p:cNvSpPr>
          <p:nvPr>
            <p:ph type="subTitle" idx="1"/>
          </p:nvPr>
        </p:nvSpPr>
        <p:spPr>
          <a:xfrm>
            <a:off x="1524000" y="4256436"/>
            <a:ext cx="9144000" cy="1600818"/>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accent1"/>
              </a:buClr>
              <a:buSzPts val="2400"/>
              <a:buNone/>
            </a:pPr>
            <a:r>
              <a:rPr lang="en-GB">
                <a:solidFill>
                  <a:schemeClr val="accent1"/>
                </a:solidFill>
              </a:rPr>
              <a:t>Jamie Moorman</a:t>
            </a:r>
            <a:endParaRPr/>
          </a:p>
        </p:txBody>
      </p:sp>
      <p:cxnSp>
        <p:nvCxnSpPr>
          <p:cNvPr id="110" name="Google Shape;110;p1"/>
          <p:cNvCxnSpPr/>
          <p:nvPr/>
        </p:nvCxnSpPr>
        <p:spPr>
          <a:xfrm>
            <a:off x="4724400" y="4109417"/>
            <a:ext cx="2743200" cy="0"/>
          </a:xfrm>
          <a:prstGeom prst="straightConnector1">
            <a:avLst/>
          </a:prstGeom>
          <a:noFill/>
          <a:ln w="12700" cap="flat" cmpd="sng">
            <a:solidFill>
              <a:srgbClr val="D8D8D8"/>
            </a:solidFill>
            <a:prstDash val="solid"/>
            <a:miter lim="800000"/>
            <a:headEnd type="none" w="sm" len="sm"/>
            <a:tailEnd type="none" w="sm" len="sm"/>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15"/>
        <p:cNvGrpSpPr/>
        <p:nvPr/>
      </p:nvGrpSpPr>
      <p:grpSpPr>
        <a:xfrm>
          <a:off x="0" y="0"/>
          <a:ext cx="0" cy="0"/>
          <a:chOff x="0" y="0"/>
          <a:chExt cx="0" cy="0"/>
        </a:xfrm>
      </p:grpSpPr>
      <p:sp>
        <p:nvSpPr>
          <p:cNvPr id="116" name="Google Shape;116;p2"/>
          <p:cNvSpPr txBox="1">
            <a:spLocks noGrp="1"/>
          </p:cNvSpPr>
          <p:nvPr>
            <p:ph type="title"/>
          </p:nvPr>
        </p:nvSpPr>
        <p:spPr>
          <a:xfrm>
            <a:off x="886968" y="1472184"/>
            <a:ext cx="3767328" cy="4581144"/>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5000"/>
              <a:buFont typeface="Calibri"/>
              <a:buNone/>
            </a:pPr>
            <a:r>
              <a:rPr lang="en-GB" sz="5000"/>
              <a:t>What is Project Management</a:t>
            </a:r>
            <a:endParaRPr/>
          </a:p>
        </p:txBody>
      </p:sp>
      <p:sp>
        <p:nvSpPr>
          <p:cNvPr id="117" name="Google Shape;117;p2"/>
          <p:cNvSpPr txBox="1">
            <a:spLocks noGrp="1"/>
          </p:cNvSpPr>
          <p:nvPr>
            <p:ph type="body" idx="1"/>
          </p:nvPr>
        </p:nvSpPr>
        <p:spPr>
          <a:xfrm>
            <a:off x="5248656" y="1472184"/>
            <a:ext cx="6153912" cy="4581144"/>
          </a:xfrm>
          <a:prstGeom prst="rect">
            <a:avLst/>
          </a:prstGeom>
          <a:noFill/>
          <a:ln>
            <a:noFill/>
          </a:ln>
        </p:spPr>
        <p:txBody>
          <a:bodyPr spcFirstLastPara="1" wrap="square" lIns="91425" tIns="45700" rIns="91425" bIns="45700" anchor="t" anchorCtr="0">
            <a:normAutofit/>
          </a:bodyPr>
          <a:lstStyle/>
          <a:p>
            <a:pPr marL="514350" lvl="0" indent="-514350" algn="l" rtl="0">
              <a:lnSpc>
                <a:spcPct val="90000"/>
              </a:lnSpc>
              <a:spcBef>
                <a:spcPts val="0"/>
              </a:spcBef>
              <a:spcAft>
                <a:spcPts val="0"/>
              </a:spcAft>
              <a:buClr>
                <a:schemeClr val="lt1"/>
              </a:buClr>
              <a:buSzPts val="2200"/>
              <a:buFont typeface="Calibri"/>
              <a:buAutoNum type="arabicPeriod"/>
            </a:pPr>
            <a:r>
              <a:rPr lang="en-GB" sz="2200"/>
              <a:t>The application of processes, methods, skills, knowledge and experience to achieve specific project </a:t>
            </a:r>
            <a:r>
              <a:rPr lang="en-GB" sz="2200" b="1"/>
              <a:t>objectives</a:t>
            </a:r>
            <a:r>
              <a:rPr lang="en-GB" sz="2200"/>
              <a:t> according to the project acceptance criteria within agreed parameters. – </a:t>
            </a:r>
            <a:r>
              <a:rPr lang="en-GB" sz="2200" b="1"/>
              <a:t>APM</a:t>
            </a:r>
            <a:endParaRPr/>
          </a:p>
          <a:p>
            <a:pPr marL="514350" lvl="0" indent="-514350" algn="l" rtl="0">
              <a:lnSpc>
                <a:spcPct val="90000"/>
              </a:lnSpc>
              <a:spcBef>
                <a:spcPts val="1000"/>
              </a:spcBef>
              <a:spcAft>
                <a:spcPts val="0"/>
              </a:spcAft>
              <a:buClr>
                <a:schemeClr val="lt1"/>
              </a:buClr>
              <a:buSzPts val="2200"/>
              <a:buFont typeface="Calibri"/>
              <a:buAutoNum type="arabicPeriod"/>
            </a:pPr>
            <a:r>
              <a:rPr lang="en-GB" sz="2200"/>
              <a:t>The application of knowledge, skills, tools, and techniques to project activities to meet the project requirements. – </a:t>
            </a:r>
            <a:r>
              <a:rPr lang="en-GB" sz="2200" b="1"/>
              <a:t>PMI</a:t>
            </a:r>
            <a:endParaRPr/>
          </a:p>
          <a:p>
            <a:pPr marL="514350" lvl="0" indent="-514350" algn="l" rtl="0">
              <a:lnSpc>
                <a:spcPct val="90000"/>
              </a:lnSpc>
              <a:spcBef>
                <a:spcPts val="1000"/>
              </a:spcBef>
              <a:spcAft>
                <a:spcPts val="0"/>
              </a:spcAft>
              <a:buClr>
                <a:schemeClr val="lt1"/>
              </a:buClr>
              <a:buSzPts val="2200"/>
              <a:buFont typeface="Calibri"/>
              <a:buAutoNum type="arabicPeriod"/>
            </a:pPr>
            <a:r>
              <a:rPr lang="en-GB" sz="2200"/>
              <a:t>The planning, organizing, directing and controlling of company resources for a relatively short-term objective that has been established to complete specific goals and objectives. - </a:t>
            </a:r>
            <a:r>
              <a:rPr lang="en-GB" sz="2200" b="1"/>
              <a:t>Kerzner</a:t>
            </a:r>
            <a:endParaRPr/>
          </a:p>
        </p:txBody>
      </p:sp>
      <p:grpSp>
        <p:nvGrpSpPr>
          <p:cNvPr id="118" name="Google Shape;118;p2"/>
          <p:cNvGrpSpPr/>
          <p:nvPr/>
        </p:nvGrpSpPr>
        <p:grpSpPr>
          <a:xfrm>
            <a:off x="-417513" y="0"/>
            <a:ext cx="12584114" cy="6853238"/>
            <a:chOff x="-417513" y="0"/>
            <a:chExt cx="12584114" cy="6853238"/>
          </a:xfrm>
        </p:grpSpPr>
        <p:sp>
          <p:nvSpPr>
            <p:cNvPr id="119" name="Google Shape;119;p2"/>
            <p:cNvSpPr/>
            <p:nvPr/>
          </p:nvSpPr>
          <p:spPr>
            <a:xfrm>
              <a:off x="1306513" y="0"/>
              <a:ext cx="3862388" cy="6843713"/>
            </a:xfrm>
            <a:custGeom>
              <a:avLst/>
              <a:gdLst/>
              <a:ahLst/>
              <a:cxnLst/>
              <a:rect l="l" t="t" r="r" b="b"/>
              <a:pathLst>
                <a:path w="813" h="1440" extrusionOk="0">
                  <a:moveTo>
                    <a:pt x="813" y="0"/>
                  </a:moveTo>
                  <a:cubicBezTo>
                    <a:pt x="331" y="221"/>
                    <a:pt x="0" y="1039"/>
                    <a:pt x="435"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120" name="Google Shape;120;p2"/>
            <p:cNvSpPr/>
            <p:nvPr/>
          </p:nvSpPr>
          <p:spPr>
            <a:xfrm>
              <a:off x="10626725" y="9525"/>
              <a:ext cx="1539875" cy="555625"/>
            </a:xfrm>
            <a:custGeom>
              <a:avLst/>
              <a:gdLst/>
              <a:ahLst/>
              <a:cxnLst/>
              <a:rect l="l" t="t" r="r" b="b"/>
              <a:pathLst>
                <a:path w="324" h="117" extrusionOk="0">
                  <a:moveTo>
                    <a:pt x="324" y="117"/>
                  </a:moveTo>
                  <a:cubicBezTo>
                    <a:pt x="223" y="64"/>
                    <a:pt x="107" y="28"/>
                    <a:pt x="0"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10247313" y="5013325"/>
              <a:ext cx="1919288" cy="1830388"/>
            </a:xfrm>
            <a:custGeom>
              <a:avLst/>
              <a:gdLst/>
              <a:ahLst/>
              <a:cxnLst/>
              <a:rect l="l" t="t" r="r" b="b"/>
              <a:pathLst>
                <a:path w="404" h="385" extrusionOk="0">
                  <a:moveTo>
                    <a:pt x="0" y="385"/>
                  </a:moveTo>
                  <a:cubicBezTo>
                    <a:pt x="146" y="272"/>
                    <a:pt x="285" y="142"/>
                    <a:pt x="404"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1120775" y="0"/>
              <a:ext cx="3676650" cy="6843713"/>
            </a:xfrm>
            <a:custGeom>
              <a:avLst/>
              <a:gdLst/>
              <a:ahLst/>
              <a:cxnLst/>
              <a:rect l="l" t="t" r="r" b="b"/>
              <a:pathLst>
                <a:path w="774" h="1440" extrusionOk="0">
                  <a:moveTo>
                    <a:pt x="774" y="0"/>
                  </a:moveTo>
                  <a:cubicBezTo>
                    <a:pt x="312" y="240"/>
                    <a:pt x="0" y="1034"/>
                    <a:pt x="411" y="1440"/>
                  </a:cubicBezTo>
                </a:path>
              </a:pathLst>
            </a:custGeom>
            <a:noFill/>
            <a:ln w="9525" cap="flat" cmpd="sng">
              <a:solidFill>
                <a:schemeClr val="lt1">
                  <a:alpha val="9803"/>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11202988" y="9525"/>
              <a:ext cx="963613" cy="366713"/>
            </a:xfrm>
            <a:custGeom>
              <a:avLst/>
              <a:gdLst/>
              <a:ahLst/>
              <a:cxnLst/>
              <a:rect l="l" t="t" r="r" b="b"/>
              <a:pathLst>
                <a:path w="203" h="77" extrusionOk="0">
                  <a:moveTo>
                    <a:pt x="203" y="77"/>
                  </a:moveTo>
                  <a:cubicBezTo>
                    <a:pt x="138" y="46"/>
                    <a:pt x="68" y="21"/>
                    <a:pt x="0" y="0"/>
                  </a:cubicBezTo>
                </a:path>
              </a:pathLst>
            </a:custGeom>
            <a:noFill/>
            <a:ln w="9525" cap="flat" cmpd="sng">
              <a:solidFill>
                <a:schemeClr val="lt1">
                  <a:alpha val="9803"/>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10494963" y="5275263"/>
              <a:ext cx="1666875" cy="1577975"/>
            </a:xfrm>
            <a:custGeom>
              <a:avLst/>
              <a:gdLst/>
              <a:ahLst/>
              <a:cxnLst/>
              <a:rect l="l" t="t" r="r" b="b"/>
              <a:pathLst>
                <a:path w="351" h="332" extrusionOk="0">
                  <a:moveTo>
                    <a:pt x="0" y="332"/>
                  </a:moveTo>
                  <a:cubicBezTo>
                    <a:pt x="125" y="232"/>
                    <a:pt x="245" y="121"/>
                    <a:pt x="351" y="0"/>
                  </a:cubicBezTo>
                </a:path>
              </a:pathLst>
            </a:custGeom>
            <a:noFill/>
            <a:ln w="9525" cap="flat" cmpd="sng">
              <a:solidFill>
                <a:schemeClr val="lt1">
                  <a:alpha val="9803"/>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1001713" y="0"/>
              <a:ext cx="3621088" cy="6843713"/>
            </a:xfrm>
            <a:custGeom>
              <a:avLst/>
              <a:gdLst/>
              <a:ahLst/>
              <a:cxnLst/>
              <a:rect l="l" t="t" r="r" b="b"/>
              <a:pathLst>
                <a:path w="762" h="1440" extrusionOk="0">
                  <a:moveTo>
                    <a:pt x="762" y="0"/>
                  </a:moveTo>
                  <a:cubicBezTo>
                    <a:pt x="308" y="245"/>
                    <a:pt x="0" y="1033"/>
                    <a:pt x="403"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11501438" y="9525"/>
              <a:ext cx="665163" cy="257175"/>
            </a:xfrm>
            <a:custGeom>
              <a:avLst/>
              <a:gdLst/>
              <a:ahLst/>
              <a:cxnLst/>
              <a:rect l="l" t="t" r="r" b="b"/>
              <a:pathLst>
                <a:path w="140" h="54" extrusionOk="0">
                  <a:moveTo>
                    <a:pt x="140" y="54"/>
                  </a:moveTo>
                  <a:cubicBezTo>
                    <a:pt x="95" y="34"/>
                    <a:pt x="48" y="16"/>
                    <a:pt x="0"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10641013" y="5408613"/>
              <a:ext cx="1525588" cy="1435100"/>
            </a:xfrm>
            <a:custGeom>
              <a:avLst/>
              <a:gdLst/>
              <a:ahLst/>
              <a:cxnLst/>
              <a:rect l="l" t="t" r="r" b="b"/>
              <a:pathLst>
                <a:path w="321" h="302" extrusionOk="0">
                  <a:moveTo>
                    <a:pt x="0" y="302"/>
                  </a:moveTo>
                  <a:cubicBezTo>
                    <a:pt x="114" y="210"/>
                    <a:pt x="223" y="109"/>
                    <a:pt x="321"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1001713" y="0"/>
              <a:ext cx="3244850" cy="6843713"/>
            </a:xfrm>
            <a:custGeom>
              <a:avLst/>
              <a:gdLst/>
              <a:ahLst/>
              <a:cxnLst/>
              <a:rect l="l" t="t" r="r" b="b"/>
              <a:pathLst>
                <a:path w="683" h="1440" extrusionOk="0">
                  <a:moveTo>
                    <a:pt x="683" y="0"/>
                  </a:moveTo>
                  <a:cubicBezTo>
                    <a:pt x="258" y="256"/>
                    <a:pt x="0" y="1041"/>
                    <a:pt x="355"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10802938" y="5518150"/>
              <a:ext cx="1363663" cy="1325563"/>
            </a:xfrm>
            <a:custGeom>
              <a:avLst/>
              <a:gdLst/>
              <a:ahLst/>
              <a:cxnLst/>
              <a:rect l="l" t="t" r="r" b="b"/>
              <a:pathLst>
                <a:path w="287" h="279" extrusionOk="0">
                  <a:moveTo>
                    <a:pt x="0" y="279"/>
                  </a:moveTo>
                  <a:cubicBezTo>
                    <a:pt x="101" y="193"/>
                    <a:pt x="198" y="100"/>
                    <a:pt x="287"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889000" y="0"/>
              <a:ext cx="3230563" cy="6843713"/>
            </a:xfrm>
            <a:custGeom>
              <a:avLst/>
              <a:gdLst/>
              <a:ahLst/>
              <a:cxnLst/>
              <a:rect l="l" t="t" r="r" b="b"/>
              <a:pathLst>
                <a:path w="680" h="1440" extrusionOk="0">
                  <a:moveTo>
                    <a:pt x="680" y="0"/>
                  </a:moveTo>
                  <a:cubicBezTo>
                    <a:pt x="257" y="265"/>
                    <a:pt x="0" y="1026"/>
                    <a:pt x="337"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10979150" y="5694363"/>
              <a:ext cx="1187450" cy="1149350"/>
            </a:xfrm>
            <a:custGeom>
              <a:avLst/>
              <a:gdLst/>
              <a:ahLst/>
              <a:cxnLst/>
              <a:rect l="l" t="t" r="r" b="b"/>
              <a:pathLst>
                <a:path w="250" h="242" extrusionOk="0">
                  <a:moveTo>
                    <a:pt x="0" y="242"/>
                  </a:moveTo>
                  <a:cubicBezTo>
                    <a:pt x="88" y="166"/>
                    <a:pt x="172" y="85"/>
                    <a:pt x="250"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484188" y="0"/>
              <a:ext cx="3421063" cy="6843713"/>
            </a:xfrm>
            <a:custGeom>
              <a:avLst/>
              <a:gdLst/>
              <a:ahLst/>
              <a:cxnLst/>
              <a:rect l="l" t="t" r="r" b="b"/>
              <a:pathLst>
                <a:path w="720" h="1440" extrusionOk="0">
                  <a:moveTo>
                    <a:pt x="720" y="0"/>
                  </a:moveTo>
                  <a:cubicBezTo>
                    <a:pt x="316" y="282"/>
                    <a:pt x="0" y="1018"/>
                    <a:pt x="362"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11287125" y="6049963"/>
              <a:ext cx="879475" cy="793750"/>
            </a:xfrm>
            <a:custGeom>
              <a:avLst/>
              <a:gdLst/>
              <a:ahLst/>
              <a:cxnLst/>
              <a:rect l="l" t="t" r="r" b="b"/>
              <a:pathLst>
                <a:path w="185" h="167" extrusionOk="0">
                  <a:moveTo>
                    <a:pt x="0" y="167"/>
                  </a:moveTo>
                  <a:cubicBezTo>
                    <a:pt x="63" y="114"/>
                    <a:pt x="125" y="58"/>
                    <a:pt x="185" y="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598488" y="0"/>
              <a:ext cx="2717800" cy="6843713"/>
            </a:xfrm>
            <a:custGeom>
              <a:avLst/>
              <a:gdLst/>
              <a:ahLst/>
              <a:cxnLst/>
              <a:rect l="l" t="t" r="r" b="b"/>
              <a:pathLst>
                <a:path w="572" h="1440" extrusionOk="0">
                  <a:moveTo>
                    <a:pt x="572" y="0"/>
                  </a:moveTo>
                  <a:cubicBezTo>
                    <a:pt x="213" y="320"/>
                    <a:pt x="0" y="979"/>
                    <a:pt x="164" y="1440"/>
                  </a:cubicBezTo>
                </a:path>
              </a:pathLst>
            </a:custGeom>
            <a:noFill/>
            <a:ln w="12700" cap="flat" cmpd="sng">
              <a:solidFill>
                <a:schemeClr val="lt1">
                  <a:alpha val="9803"/>
                </a:schemeClr>
              </a:solidFill>
              <a:prstDash val="dashDot"/>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261938" y="0"/>
              <a:ext cx="2944813" cy="6843713"/>
            </a:xfrm>
            <a:custGeom>
              <a:avLst/>
              <a:gdLst/>
              <a:ahLst/>
              <a:cxnLst/>
              <a:rect l="l" t="t" r="r" b="b"/>
              <a:pathLst>
                <a:path w="620" h="1440" extrusionOk="0">
                  <a:moveTo>
                    <a:pt x="620" y="0"/>
                  </a:moveTo>
                  <a:cubicBezTo>
                    <a:pt x="248" y="325"/>
                    <a:pt x="0" y="960"/>
                    <a:pt x="186" y="1440"/>
                  </a:cubicBezTo>
                </a:path>
              </a:pathLst>
            </a:custGeom>
            <a:noFill/>
            <a:ln w="9525" cap="flat" cmpd="sng">
              <a:solidFill>
                <a:schemeClr val="lt1">
                  <a:alpha val="9803"/>
                </a:schemeClr>
              </a:solidFill>
              <a:prstDash val="lg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417513" y="0"/>
              <a:ext cx="2403475" cy="6843713"/>
            </a:xfrm>
            <a:custGeom>
              <a:avLst/>
              <a:gdLst/>
              <a:ahLst/>
              <a:cxnLst/>
              <a:rect l="l" t="t" r="r" b="b"/>
              <a:pathLst>
                <a:path w="506" h="1440" extrusionOk="0">
                  <a:moveTo>
                    <a:pt x="506" y="0"/>
                  </a:moveTo>
                  <a:cubicBezTo>
                    <a:pt x="109" y="356"/>
                    <a:pt x="0" y="943"/>
                    <a:pt x="171" y="1440"/>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14288" y="9525"/>
              <a:ext cx="1771650" cy="3198813"/>
            </a:xfrm>
            <a:custGeom>
              <a:avLst/>
              <a:gdLst/>
              <a:ahLst/>
              <a:cxnLst/>
              <a:rect l="l" t="t" r="r" b="b"/>
              <a:pathLst>
                <a:path w="373" h="673" extrusionOk="0">
                  <a:moveTo>
                    <a:pt x="373" y="0"/>
                  </a:moveTo>
                  <a:cubicBezTo>
                    <a:pt x="175" y="183"/>
                    <a:pt x="51" y="409"/>
                    <a:pt x="0" y="673"/>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4763" y="6016625"/>
              <a:ext cx="214313" cy="827088"/>
            </a:xfrm>
            <a:custGeom>
              <a:avLst/>
              <a:gdLst/>
              <a:ahLst/>
              <a:cxnLst/>
              <a:rect l="l" t="t" r="r" b="b"/>
              <a:pathLst>
                <a:path w="45" h="174" extrusionOk="0">
                  <a:moveTo>
                    <a:pt x="0" y="0"/>
                  </a:moveTo>
                  <a:cubicBezTo>
                    <a:pt x="11" y="59"/>
                    <a:pt x="26" y="118"/>
                    <a:pt x="45" y="174"/>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14288" y="0"/>
              <a:ext cx="1562100" cy="2228850"/>
            </a:xfrm>
            <a:custGeom>
              <a:avLst/>
              <a:gdLst/>
              <a:ahLst/>
              <a:cxnLst/>
              <a:rect l="l" t="t" r="r" b="b"/>
              <a:pathLst>
                <a:path w="329" h="469" extrusionOk="0">
                  <a:moveTo>
                    <a:pt x="329" y="0"/>
                  </a:moveTo>
                  <a:cubicBezTo>
                    <a:pt x="189" y="133"/>
                    <a:pt x="69" y="288"/>
                    <a:pt x="0" y="469"/>
                  </a:cubicBezTo>
                </a:path>
              </a:pathLst>
            </a:custGeom>
            <a:noFill/>
            <a:ln w="9525" cap="flat" cmpd="sng">
              <a:solidFill>
                <a:schemeClr val="lt1">
                  <a:alpha val="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 name="Google Shape;140;p2"/>
          <p:cNvSpPr/>
          <p:nvPr/>
        </p:nvSpPr>
        <p:spPr>
          <a:xfrm rot="10800000">
            <a:off x="575225" y="1331697"/>
            <a:ext cx="193249" cy="166594"/>
          </a:xfrm>
          <a:prstGeom prst="triangle">
            <a:avLst>
              <a:gd name="adj" fmla="val 50000"/>
            </a:avLst>
          </a:pr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6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7">
                                            <p:txEl>
                                              <p:pRg st="0" end="0"/>
                                            </p:txEl>
                                          </p:spTgt>
                                        </p:tgtEl>
                                        <p:attrNameLst>
                                          <p:attrName>style.visibility</p:attrName>
                                        </p:attrNameLst>
                                      </p:cBhvr>
                                      <p:to>
                                        <p:strVal val="visible"/>
                                      </p:to>
                                    </p:set>
                                    <p:anim calcmode="lin" valueType="num">
                                      <p:cBhvr additive="base">
                                        <p:cTn id="7" dur="500"/>
                                        <p:tgtEl>
                                          <p:spTgt spid="1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7">
                                            <p:txEl>
                                              <p:pRg st="1" end="1"/>
                                            </p:txEl>
                                          </p:spTgt>
                                        </p:tgtEl>
                                        <p:attrNameLst>
                                          <p:attrName>style.visibility</p:attrName>
                                        </p:attrNameLst>
                                      </p:cBhvr>
                                      <p:to>
                                        <p:strVal val="visible"/>
                                      </p:to>
                                    </p:set>
                                    <p:anim calcmode="lin" valueType="num">
                                      <p:cBhvr additive="base">
                                        <p:cTn id="12" dur="500"/>
                                        <p:tgtEl>
                                          <p:spTgt spid="11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7">
                                            <p:txEl>
                                              <p:pRg st="2" end="2"/>
                                            </p:txEl>
                                          </p:spTgt>
                                        </p:tgtEl>
                                        <p:attrNameLst>
                                          <p:attrName>style.visibility</p:attrName>
                                        </p:attrNameLst>
                                      </p:cBhvr>
                                      <p:to>
                                        <p:strVal val="visible"/>
                                      </p:to>
                                    </p:set>
                                    <p:anim calcmode="lin" valueType="num">
                                      <p:cBhvr additive="base">
                                        <p:cTn id="17" dur="500"/>
                                        <p:tgtEl>
                                          <p:spTgt spid="11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5"/>
        <p:cNvGrpSpPr/>
        <p:nvPr/>
      </p:nvGrpSpPr>
      <p:grpSpPr>
        <a:xfrm>
          <a:off x="0" y="0"/>
          <a:ext cx="0" cy="0"/>
          <a:chOff x="0" y="0"/>
          <a:chExt cx="0" cy="0"/>
        </a:xfrm>
      </p:grpSpPr>
      <p:sp>
        <p:nvSpPr>
          <p:cNvPr id="146" name="Google Shape;146;p3"/>
          <p:cNvSpPr/>
          <p:nvPr/>
        </p:nvSpPr>
        <p:spPr>
          <a:xfrm>
            <a:off x="0" y="0"/>
            <a:ext cx="4654296" cy="6858000"/>
          </a:xfrm>
          <a:prstGeom prst="rect">
            <a:avLst/>
          </a:prstGeom>
          <a:solidFill>
            <a:srgbClr val="3F3F3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7" name="Google Shape;147;p3"/>
          <p:cNvSpPr txBox="1">
            <a:spLocks noGrp="1"/>
          </p:cNvSpPr>
          <p:nvPr>
            <p:ph type="title"/>
          </p:nvPr>
        </p:nvSpPr>
        <p:spPr>
          <a:xfrm>
            <a:off x="643468" y="623392"/>
            <a:ext cx="3363974" cy="1607060"/>
          </a:xfrm>
          <a:prstGeom prst="rect">
            <a:avLst/>
          </a:prstGeom>
          <a:noFill/>
          <a:ln w="19050" cap="flat" cmpd="sng">
            <a:solidFill>
              <a:schemeClr val="lt1"/>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2800"/>
              <a:buFont typeface="Calibri"/>
              <a:buNone/>
            </a:pPr>
            <a:r>
              <a:rPr lang="en-GB" sz="2800"/>
              <a:t>Waterfall Methodology</a:t>
            </a:r>
            <a:endParaRPr/>
          </a:p>
        </p:txBody>
      </p:sp>
      <p:sp>
        <p:nvSpPr>
          <p:cNvPr id="148" name="Google Shape;148;p3"/>
          <p:cNvSpPr txBox="1">
            <a:spLocks noGrp="1"/>
          </p:cNvSpPr>
          <p:nvPr>
            <p:ph type="body" idx="1"/>
          </p:nvPr>
        </p:nvSpPr>
        <p:spPr>
          <a:xfrm>
            <a:off x="643468" y="2638043"/>
            <a:ext cx="3363974" cy="341562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400"/>
              <a:buChar char="•"/>
            </a:pPr>
            <a:r>
              <a:rPr lang="en-GB" sz="2400"/>
              <a:t>Autocratically Managed – One person making decisions.</a:t>
            </a:r>
            <a:endParaRPr/>
          </a:p>
          <a:p>
            <a:pPr marL="228600" lvl="0" indent="-228600" algn="l" rtl="0">
              <a:lnSpc>
                <a:spcPct val="90000"/>
              </a:lnSpc>
              <a:spcBef>
                <a:spcPts val="1000"/>
              </a:spcBef>
              <a:spcAft>
                <a:spcPts val="0"/>
              </a:spcAft>
              <a:buClr>
                <a:schemeClr val="lt1"/>
              </a:buClr>
              <a:buSzPts val="2400"/>
              <a:buChar char="•"/>
            </a:pPr>
            <a:r>
              <a:rPr lang="en-GB" sz="2400"/>
              <a:t>High levels of planning – Use of Gannt Charts</a:t>
            </a:r>
            <a:endParaRPr/>
          </a:p>
          <a:p>
            <a:pPr marL="228600" lvl="0" indent="-228600" algn="l" rtl="0">
              <a:lnSpc>
                <a:spcPct val="90000"/>
              </a:lnSpc>
              <a:spcBef>
                <a:spcPts val="1000"/>
              </a:spcBef>
              <a:spcAft>
                <a:spcPts val="0"/>
              </a:spcAft>
              <a:buClr>
                <a:schemeClr val="lt1"/>
              </a:buClr>
              <a:buSzPts val="2400"/>
              <a:buChar char="•"/>
            </a:pPr>
            <a:r>
              <a:rPr lang="en-GB" sz="2400"/>
              <a:t>Little to no creative thinking – No risks taken, no problem solving.</a:t>
            </a:r>
            <a:endParaRPr/>
          </a:p>
          <a:p>
            <a:pPr marL="228600" lvl="0" indent="-101600" algn="l" rtl="0">
              <a:lnSpc>
                <a:spcPct val="90000"/>
              </a:lnSpc>
              <a:spcBef>
                <a:spcPts val="1000"/>
              </a:spcBef>
              <a:spcAft>
                <a:spcPts val="0"/>
              </a:spcAft>
              <a:buClr>
                <a:schemeClr val="lt1"/>
              </a:buClr>
              <a:buSzPts val="2000"/>
              <a:buNone/>
            </a:pPr>
            <a:endParaRPr sz="2000"/>
          </a:p>
          <a:p>
            <a:pPr marL="228600" lvl="0" indent="-101600" algn="l" rtl="0">
              <a:lnSpc>
                <a:spcPct val="90000"/>
              </a:lnSpc>
              <a:spcBef>
                <a:spcPts val="1000"/>
              </a:spcBef>
              <a:spcAft>
                <a:spcPts val="0"/>
              </a:spcAft>
              <a:buClr>
                <a:schemeClr val="lt1"/>
              </a:buClr>
              <a:buSzPts val="2000"/>
              <a:buNone/>
            </a:pPr>
            <a:endParaRPr sz="2000"/>
          </a:p>
        </p:txBody>
      </p:sp>
      <p:pic>
        <p:nvPicPr>
          <p:cNvPr id="149" name="Google Shape;149;p3"/>
          <p:cNvPicPr preferRelativeResize="0"/>
          <p:nvPr/>
        </p:nvPicPr>
        <p:blipFill rotWithShape="1">
          <a:blip r:embed="rId3">
            <a:alphaModFix/>
          </a:blip>
          <a:srcRect/>
          <a:stretch/>
        </p:blipFill>
        <p:spPr>
          <a:xfrm>
            <a:off x="5297763" y="1637419"/>
            <a:ext cx="6250769" cy="342229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8">
                                            <p:txEl>
                                              <p:pRg st="0" end="0"/>
                                            </p:txEl>
                                          </p:spTgt>
                                        </p:tgtEl>
                                        <p:attrNameLst>
                                          <p:attrName>style.visibility</p:attrName>
                                        </p:attrNameLst>
                                      </p:cBhvr>
                                      <p:to>
                                        <p:strVal val="visible"/>
                                      </p:to>
                                    </p:set>
                                    <p:animEffect transition="in" filter="fade">
                                      <p:cBhvr>
                                        <p:cTn id="7" dur="2000"/>
                                        <p:tgtEl>
                                          <p:spTgt spid="14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8">
                                            <p:txEl>
                                              <p:pRg st="1" end="1"/>
                                            </p:txEl>
                                          </p:spTgt>
                                        </p:tgtEl>
                                        <p:attrNameLst>
                                          <p:attrName>style.visibility</p:attrName>
                                        </p:attrNameLst>
                                      </p:cBhvr>
                                      <p:to>
                                        <p:strVal val="visible"/>
                                      </p:to>
                                    </p:set>
                                    <p:animEffect transition="in" filter="fade">
                                      <p:cBhvr>
                                        <p:cTn id="12" dur="2000"/>
                                        <p:tgtEl>
                                          <p:spTgt spid="14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8">
                                            <p:txEl>
                                              <p:pRg st="2" end="2"/>
                                            </p:txEl>
                                          </p:spTgt>
                                        </p:tgtEl>
                                        <p:attrNameLst>
                                          <p:attrName>style.visibility</p:attrName>
                                        </p:attrNameLst>
                                      </p:cBhvr>
                                      <p:to>
                                        <p:strVal val="visible"/>
                                      </p:to>
                                    </p:set>
                                    <p:animEffect transition="in" filter="fade">
                                      <p:cBhvr>
                                        <p:cTn id="17" dur="2000"/>
                                        <p:tgtEl>
                                          <p:spTgt spid="14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8">
                                            <p:txEl>
                                              <p:pRg st="3" end="3"/>
                                            </p:txEl>
                                          </p:spTgt>
                                        </p:tgtEl>
                                        <p:attrNameLst>
                                          <p:attrName>style.visibility</p:attrName>
                                        </p:attrNameLst>
                                      </p:cBhvr>
                                      <p:to>
                                        <p:strVal val="visible"/>
                                      </p:to>
                                    </p:set>
                                    <p:animEffect transition="in" filter="fade">
                                      <p:cBhvr>
                                        <p:cTn id="22" dur="2000"/>
                                        <p:tgtEl>
                                          <p:spTgt spid="14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8">
                                            <p:txEl>
                                              <p:pRg st="4" end="4"/>
                                            </p:txEl>
                                          </p:spTgt>
                                        </p:tgtEl>
                                        <p:attrNameLst>
                                          <p:attrName>style.visibility</p:attrName>
                                        </p:attrNameLst>
                                      </p:cBhvr>
                                      <p:to>
                                        <p:strVal val="visible"/>
                                      </p:to>
                                    </p:set>
                                    <p:animEffect transition="in" filter="fade">
                                      <p:cBhvr>
                                        <p:cTn id="27" dur="2000"/>
                                        <p:tgtEl>
                                          <p:spTgt spid="1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sp>
        <p:nvSpPr>
          <p:cNvPr id="155" name="Google Shape;155;p4"/>
          <p:cNvSpPr/>
          <p:nvPr/>
        </p:nvSpPr>
        <p:spPr>
          <a:xfrm>
            <a:off x="0" y="0"/>
            <a:ext cx="4654296" cy="6858000"/>
          </a:xfrm>
          <a:prstGeom prst="rect">
            <a:avLst/>
          </a:prstGeom>
          <a:solidFill>
            <a:srgbClr val="3F3F3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6" name="Google Shape;156;p4"/>
          <p:cNvSpPr txBox="1">
            <a:spLocks noGrp="1"/>
          </p:cNvSpPr>
          <p:nvPr>
            <p:ph type="title"/>
          </p:nvPr>
        </p:nvSpPr>
        <p:spPr>
          <a:xfrm>
            <a:off x="643468" y="623392"/>
            <a:ext cx="3363974" cy="1607060"/>
          </a:xfrm>
          <a:prstGeom prst="rect">
            <a:avLst/>
          </a:prstGeom>
          <a:noFill/>
          <a:ln w="19050" cap="flat" cmpd="sng">
            <a:solidFill>
              <a:schemeClr val="lt1"/>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2800"/>
              <a:buFont typeface="Calibri"/>
              <a:buNone/>
            </a:pPr>
            <a:r>
              <a:rPr lang="en-GB" sz="2800"/>
              <a:t>Agile Methodology</a:t>
            </a:r>
            <a:endParaRPr/>
          </a:p>
        </p:txBody>
      </p:sp>
      <p:sp>
        <p:nvSpPr>
          <p:cNvPr id="157" name="Google Shape;157;p4"/>
          <p:cNvSpPr txBox="1">
            <a:spLocks noGrp="1"/>
          </p:cNvSpPr>
          <p:nvPr>
            <p:ph type="body" idx="1"/>
          </p:nvPr>
        </p:nvSpPr>
        <p:spPr>
          <a:xfrm>
            <a:off x="643468" y="2638043"/>
            <a:ext cx="3363974" cy="341562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400"/>
              <a:buChar char="•"/>
            </a:pPr>
            <a:r>
              <a:rPr lang="en-GB" sz="2400"/>
              <a:t>Polar opposite to waterfall</a:t>
            </a:r>
            <a:endParaRPr/>
          </a:p>
          <a:p>
            <a:pPr marL="228600" lvl="0" indent="-228600" algn="l" rtl="0">
              <a:lnSpc>
                <a:spcPct val="90000"/>
              </a:lnSpc>
              <a:spcBef>
                <a:spcPts val="1000"/>
              </a:spcBef>
              <a:spcAft>
                <a:spcPts val="0"/>
              </a:spcAft>
              <a:buClr>
                <a:schemeClr val="lt1"/>
              </a:buClr>
              <a:buSzPts val="2400"/>
              <a:buChar char="•"/>
            </a:pPr>
            <a:r>
              <a:rPr lang="en-GB" sz="2400"/>
              <a:t>Focus on collaboration.</a:t>
            </a:r>
            <a:endParaRPr/>
          </a:p>
          <a:p>
            <a:pPr marL="228600" lvl="0" indent="-228600" algn="l" rtl="0">
              <a:lnSpc>
                <a:spcPct val="90000"/>
              </a:lnSpc>
              <a:spcBef>
                <a:spcPts val="1000"/>
              </a:spcBef>
              <a:spcAft>
                <a:spcPts val="0"/>
              </a:spcAft>
              <a:buClr>
                <a:schemeClr val="lt1"/>
              </a:buClr>
              <a:buSzPts val="2400"/>
              <a:buChar char="•"/>
            </a:pPr>
            <a:r>
              <a:rPr lang="en-GB" sz="2400"/>
              <a:t>Iterations of improvement.</a:t>
            </a:r>
            <a:endParaRPr/>
          </a:p>
          <a:p>
            <a:pPr marL="228600" lvl="0" indent="-228600" algn="l" rtl="0">
              <a:lnSpc>
                <a:spcPct val="90000"/>
              </a:lnSpc>
              <a:spcBef>
                <a:spcPts val="1000"/>
              </a:spcBef>
              <a:spcAft>
                <a:spcPts val="0"/>
              </a:spcAft>
              <a:buClr>
                <a:schemeClr val="lt1"/>
              </a:buClr>
              <a:buSzPts val="2400"/>
              <a:buChar char="•"/>
            </a:pPr>
            <a:r>
              <a:rPr lang="en-GB" sz="2400"/>
              <a:t>Decentralised management – More people contribute.</a:t>
            </a:r>
            <a:endParaRPr/>
          </a:p>
          <a:p>
            <a:pPr marL="228600" lvl="0" indent="-101600" algn="l" rtl="0">
              <a:lnSpc>
                <a:spcPct val="90000"/>
              </a:lnSpc>
              <a:spcBef>
                <a:spcPts val="1000"/>
              </a:spcBef>
              <a:spcAft>
                <a:spcPts val="0"/>
              </a:spcAft>
              <a:buClr>
                <a:schemeClr val="lt1"/>
              </a:buClr>
              <a:buSzPts val="2000"/>
              <a:buNone/>
            </a:pPr>
            <a:endParaRPr sz="2000"/>
          </a:p>
        </p:txBody>
      </p:sp>
      <p:pic>
        <p:nvPicPr>
          <p:cNvPr id="158" name="Google Shape;158;p4" descr="agile"/>
          <p:cNvPicPr preferRelativeResize="0"/>
          <p:nvPr/>
        </p:nvPicPr>
        <p:blipFill rotWithShape="1">
          <a:blip r:embed="rId3">
            <a:alphaModFix/>
          </a:blip>
          <a:srcRect/>
          <a:stretch/>
        </p:blipFill>
        <p:spPr>
          <a:xfrm>
            <a:off x="5297763" y="1113917"/>
            <a:ext cx="6250769" cy="4469299"/>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7">
                                            <p:txEl>
                                              <p:pRg st="0" end="0"/>
                                            </p:txEl>
                                          </p:spTgt>
                                        </p:tgtEl>
                                        <p:attrNameLst>
                                          <p:attrName>style.visibility</p:attrName>
                                        </p:attrNameLst>
                                      </p:cBhvr>
                                      <p:to>
                                        <p:strVal val="visible"/>
                                      </p:to>
                                    </p:set>
                                    <p:animEffect transition="in" filter="fade">
                                      <p:cBhvr>
                                        <p:cTn id="7" dur="2000"/>
                                        <p:tgtEl>
                                          <p:spTgt spid="15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7">
                                            <p:txEl>
                                              <p:pRg st="1" end="1"/>
                                            </p:txEl>
                                          </p:spTgt>
                                        </p:tgtEl>
                                        <p:attrNameLst>
                                          <p:attrName>style.visibility</p:attrName>
                                        </p:attrNameLst>
                                      </p:cBhvr>
                                      <p:to>
                                        <p:strVal val="visible"/>
                                      </p:to>
                                    </p:set>
                                    <p:animEffect transition="in" filter="fade">
                                      <p:cBhvr>
                                        <p:cTn id="12" dur="2000"/>
                                        <p:tgtEl>
                                          <p:spTgt spid="15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7">
                                            <p:txEl>
                                              <p:pRg st="2" end="2"/>
                                            </p:txEl>
                                          </p:spTgt>
                                        </p:tgtEl>
                                        <p:attrNameLst>
                                          <p:attrName>style.visibility</p:attrName>
                                        </p:attrNameLst>
                                      </p:cBhvr>
                                      <p:to>
                                        <p:strVal val="visible"/>
                                      </p:to>
                                    </p:set>
                                    <p:animEffect transition="in" filter="fade">
                                      <p:cBhvr>
                                        <p:cTn id="17" dur="2000"/>
                                        <p:tgtEl>
                                          <p:spTgt spid="15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7">
                                            <p:txEl>
                                              <p:pRg st="3" end="3"/>
                                            </p:txEl>
                                          </p:spTgt>
                                        </p:tgtEl>
                                        <p:attrNameLst>
                                          <p:attrName>style.visibility</p:attrName>
                                        </p:attrNameLst>
                                      </p:cBhvr>
                                      <p:to>
                                        <p:strVal val="visible"/>
                                      </p:to>
                                    </p:set>
                                    <p:animEffect transition="in" filter="fade">
                                      <p:cBhvr>
                                        <p:cTn id="22" dur="2000"/>
                                        <p:tgtEl>
                                          <p:spTgt spid="15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7">
                                            <p:txEl>
                                              <p:pRg st="4" end="4"/>
                                            </p:txEl>
                                          </p:spTgt>
                                        </p:tgtEl>
                                        <p:attrNameLst>
                                          <p:attrName>style.visibility</p:attrName>
                                        </p:attrNameLst>
                                      </p:cBhvr>
                                      <p:to>
                                        <p:strVal val="visible"/>
                                      </p:to>
                                    </p:set>
                                    <p:animEffect transition="in" filter="fade">
                                      <p:cBhvr>
                                        <p:cTn id="27" dur="2000"/>
                                        <p:tgtEl>
                                          <p:spTgt spid="15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3"/>
        <p:cNvGrpSpPr/>
        <p:nvPr/>
      </p:nvGrpSpPr>
      <p:grpSpPr>
        <a:xfrm>
          <a:off x="0" y="0"/>
          <a:ext cx="0" cy="0"/>
          <a:chOff x="0" y="0"/>
          <a:chExt cx="0" cy="0"/>
        </a:xfrm>
      </p:grpSpPr>
      <p:sp>
        <p:nvSpPr>
          <p:cNvPr id="164" name="Google Shape;164;p5"/>
          <p:cNvSpPr/>
          <p:nvPr/>
        </p:nvSpPr>
        <p:spPr>
          <a:xfrm>
            <a:off x="0" y="0"/>
            <a:ext cx="4654296" cy="6858000"/>
          </a:xfrm>
          <a:prstGeom prst="rect">
            <a:avLst/>
          </a:prstGeom>
          <a:solidFill>
            <a:srgbClr val="3F3F3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5" name="Google Shape;165;p5"/>
          <p:cNvSpPr txBox="1">
            <a:spLocks noGrp="1"/>
          </p:cNvSpPr>
          <p:nvPr>
            <p:ph type="title"/>
          </p:nvPr>
        </p:nvSpPr>
        <p:spPr>
          <a:xfrm>
            <a:off x="643468" y="623392"/>
            <a:ext cx="3363974" cy="1607060"/>
          </a:xfrm>
          <a:prstGeom prst="rect">
            <a:avLst/>
          </a:prstGeom>
          <a:noFill/>
          <a:ln w="19050" cap="flat" cmpd="sng">
            <a:solidFill>
              <a:schemeClr val="lt1"/>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2800"/>
              <a:buFont typeface="Calibri"/>
              <a:buNone/>
            </a:pPr>
            <a:r>
              <a:rPr lang="en-GB" sz="2800"/>
              <a:t>Lean Methodology </a:t>
            </a:r>
            <a:endParaRPr/>
          </a:p>
        </p:txBody>
      </p:sp>
      <p:sp>
        <p:nvSpPr>
          <p:cNvPr id="166" name="Google Shape;166;p5"/>
          <p:cNvSpPr txBox="1">
            <a:spLocks noGrp="1"/>
          </p:cNvSpPr>
          <p:nvPr>
            <p:ph type="body" idx="1"/>
          </p:nvPr>
        </p:nvSpPr>
        <p:spPr>
          <a:xfrm>
            <a:off x="643468" y="2638043"/>
            <a:ext cx="3363974" cy="341562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000"/>
              <a:buChar char="•"/>
            </a:pPr>
            <a:r>
              <a:rPr lang="en-GB" sz="2000"/>
              <a:t>Used in manufacturing/construction</a:t>
            </a:r>
            <a:endParaRPr/>
          </a:p>
          <a:p>
            <a:pPr marL="228600" lvl="0" indent="-228600" algn="l" rtl="0">
              <a:lnSpc>
                <a:spcPct val="90000"/>
              </a:lnSpc>
              <a:spcBef>
                <a:spcPts val="1000"/>
              </a:spcBef>
              <a:spcAft>
                <a:spcPts val="0"/>
              </a:spcAft>
              <a:buClr>
                <a:schemeClr val="lt1"/>
              </a:buClr>
              <a:buSzPts val="2000"/>
              <a:buChar char="•"/>
            </a:pPr>
            <a:r>
              <a:rPr lang="en-GB" sz="2000"/>
              <a:t>High value product</a:t>
            </a:r>
            <a:endParaRPr/>
          </a:p>
          <a:p>
            <a:pPr marL="228600" lvl="0" indent="-228600" algn="l" rtl="0">
              <a:lnSpc>
                <a:spcPct val="90000"/>
              </a:lnSpc>
              <a:spcBef>
                <a:spcPts val="1000"/>
              </a:spcBef>
              <a:spcAft>
                <a:spcPts val="0"/>
              </a:spcAft>
              <a:buClr>
                <a:schemeClr val="lt1"/>
              </a:buClr>
              <a:buSzPts val="2000"/>
              <a:buChar char="•"/>
            </a:pPr>
            <a:r>
              <a:rPr lang="en-GB" sz="2000"/>
              <a:t>Minimizing waste/time consumption</a:t>
            </a:r>
            <a:endParaRPr/>
          </a:p>
          <a:p>
            <a:pPr marL="228600" lvl="0" indent="-101600" algn="l" rtl="0">
              <a:lnSpc>
                <a:spcPct val="90000"/>
              </a:lnSpc>
              <a:spcBef>
                <a:spcPts val="1000"/>
              </a:spcBef>
              <a:spcAft>
                <a:spcPts val="0"/>
              </a:spcAft>
              <a:buClr>
                <a:schemeClr val="lt1"/>
              </a:buClr>
              <a:buSzPts val="2000"/>
              <a:buNone/>
            </a:pPr>
            <a:endParaRPr sz="2000"/>
          </a:p>
          <a:p>
            <a:pPr marL="0" lvl="0" indent="0" algn="l" rtl="0">
              <a:lnSpc>
                <a:spcPct val="90000"/>
              </a:lnSpc>
              <a:spcBef>
                <a:spcPts val="1000"/>
              </a:spcBef>
              <a:spcAft>
                <a:spcPts val="0"/>
              </a:spcAft>
              <a:buClr>
                <a:schemeClr val="lt1"/>
              </a:buClr>
              <a:buSzPts val="2000"/>
              <a:buNone/>
            </a:pPr>
            <a:endParaRPr sz="2000"/>
          </a:p>
          <a:p>
            <a:pPr marL="228600" lvl="0" indent="-101600" algn="l" rtl="0">
              <a:lnSpc>
                <a:spcPct val="90000"/>
              </a:lnSpc>
              <a:spcBef>
                <a:spcPts val="1000"/>
              </a:spcBef>
              <a:spcAft>
                <a:spcPts val="0"/>
              </a:spcAft>
              <a:buClr>
                <a:schemeClr val="lt1"/>
              </a:buClr>
              <a:buSzPts val="2000"/>
              <a:buNone/>
            </a:pPr>
            <a:endParaRPr sz="2000"/>
          </a:p>
        </p:txBody>
      </p:sp>
      <p:pic>
        <p:nvPicPr>
          <p:cNvPr id="167" name="Google Shape;167;p5" descr="Image result for lean project management"/>
          <p:cNvPicPr preferRelativeResize="0"/>
          <p:nvPr/>
        </p:nvPicPr>
        <p:blipFill rotWithShape="1">
          <a:blip r:embed="rId3">
            <a:alphaModFix/>
          </a:blip>
          <a:srcRect/>
          <a:stretch/>
        </p:blipFill>
        <p:spPr>
          <a:xfrm>
            <a:off x="5297763" y="809191"/>
            <a:ext cx="6250769" cy="50787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2"/>
        <p:cNvGrpSpPr/>
        <p:nvPr/>
      </p:nvGrpSpPr>
      <p:grpSpPr>
        <a:xfrm>
          <a:off x="0" y="0"/>
          <a:ext cx="0" cy="0"/>
          <a:chOff x="0" y="0"/>
          <a:chExt cx="0" cy="0"/>
        </a:xfrm>
      </p:grpSpPr>
      <p:sp>
        <p:nvSpPr>
          <p:cNvPr id="173" name="Google Shape;173;p6"/>
          <p:cNvSpPr/>
          <p:nvPr/>
        </p:nvSpPr>
        <p:spPr>
          <a:xfrm>
            <a:off x="4654295" y="478232"/>
            <a:ext cx="7034121" cy="5918673"/>
          </a:xfrm>
          <a:prstGeom prst="rect">
            <a:avLst/>
          </a:prstGeom>
          <a:solidFill>
            <a:srgbClr val="404040"/>
          </a:solidFill>
          <a:ln w="127000" cap="sq" cmpd="thinThick">
            <a:solidFill>
              <a:srgbClr val="40404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txBox="1">
            <a:spLocks noGrp="1"/>
          </p:cNvSpPr>
          <p:nvPr>
            <p:ph type="title"/>
          </p:nvPr>
        </p:nvSpPr>
        <p:spPr>
          <a:xfrm>
            <a:off x="5297762" y="1053711"/>
            <a:ext cx="5638994" cy="142444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GB">
                <a:solidFill>
                  <a:srgbClr val="FFFFFF"/>
                </a:solidFill>
              </a:rPr>
              <a:t>Stakeholders</a:t>
            </a:r>
            <a:endParaRPr/>
          </a:p>
        </p:txBody>
      </p:sp>
      <p:pic>
        <p:nvPicPr>
          <p:cNvPr id="175" name="Google Shape;175;p6" descr="Image result for power and interest matrix&quot;"/>
          <p:cNvPicPr preferRelativeResize="0"/>
          <p:nvPr/>
        </p:nvPicPr>
        <p:blipFill rotWithShape="1">
          <a:blip r:embed="rId3">
            <a:alphaModFix/>
          </a:blip>
          <a:srcRect/>
          <a:stretch/>
        </p:blipFill>
        <p:spPr>
          <a:xfrm>
            <a:off x="481886" y="659220"/>
            <a:ext cx="3662730" cy="2427926"/>
          </a:xfrm>
          <a:prstGeom prst="rect">
            <a:avLst/>
          </a:prstGeom>
          <a:noFill/>
          <a:ln>
            <a:noFill/>
          </a:ln>
        </p:spPr>
      </p:pic>
      <p:cxnSp>
        <p:nvCxnSpPr>
          <p:cNvPr id="176" name="Google Shape;176;p6"/>
          <p:cNvCxnSpPr/>
          <p:nvPr/>
        </p:nvCxnSpPr>
        <p:spPr>
          <a:xfrm>
            <a:off x="5430098" y="2639023"/>
            <a:ext cx="4562441" cy="0"/>
          </a:xfrm>
          <a:prstGeom prst="straightConnector1">
            <a:avLst/>
          </a:prstGeom>
          <a:noFill/>
          <a:ln w="22225" cap="flat" cmpd="sng">
            <a:solidFill>
              <a:srgbClr val="E7E6E6"/>
            </a:solidFill>
            <a:prstDash val="solid"/>
            <a:miter lim="800000"/>
            <a:headEnd type="none" w="sm" len="sm"/>
            <a:tailEnd type="none" w="sm" len="sm"/>
          </a:ln>
        </p:spPr>
      </p:cxnSp>
      <p:pic>
        <p:nvPicPr>
          <p:cNvPr id="177" name="Google Shape;177;p6" descr="Image result for internal external stakeholders"/>
          <p:cNvPicPr preferRelativeResize="0"/>
          <p:nvPr/>
        </p:nvPicPr>
        <p:blipFill rotWithShape="1">
          <a:blip r:embed="rId4">
            <a:alphaModFix/>
          </a:blip>
          <a:srcRect/>
          <a:stretch/>
        </p:blipFill>
        <p:spPr>
          <a:xfrm>
            <a:off x="481886" y="3861260"/>
            <a:ext cx="3662730" cy="2246134"/>
          </a:xfrm>
          <a:prstGeom prst="rect">
            <a:avLst/>
          </a:prstGeom>
          <a:noFill/>
          <a:ln>
            <a:noFill/>
          </a:ln>
        </p:spPr>
      </p:pic>
      <p:sp>
        <p:nvSpPr>
          <p:cNvPr id="178" name="Google Shape;178;p6"/>
          <p:cNvSpPr txBox="1">
            <a:spLocks noGrp="1"/>
          </p:cNvSpPr>
          <p:nvPr>
            <p:ph type="body" idx="1"/>
          </p:nvPr>
        </p:nvSpPr>
        <p:spPr>
          <a:xfrm>
            <a:off x="5297762" y="2799889"/>
            <a:ext cx="5747187" cy="298754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2400"/>
              <a:buChar char="•"/>
            </a:pPr>
            <a:r>
              <a:rPr lang="en-GB" sz="2400">
                <a:solidFill>
                  <a:srgbClr val="FFFFFF"/>
                </a:solidFill>
              </a:rPr>
              <a:t>Those who have a stake in a business.</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Important to engage with stakeholders for a successful project.</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Power and interest matrix,</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Internal and external analysis</a:t>
            </a:r>
            <a:endParaRPr/>
          </a:p>
          <a:p>
            <a:pPr marL="228600" lvl="0" indent="-76200" algn="l" rtl="0">
              <a:lnSpc>
                <a:spcPct val="90000"/>
              </a:lnSpc>
              <a:spcBef>
                <a:spcPts val="1000"/>
              </a:spcBef>
              <a:spcAft>
                <a:spcPts val="0"/>
              </a:spcAft>
              <a:buClr>
                <a:schemeClr val="dk1"/>
              </a:buClr>
              <a:buSzPts val="2400"/>
              <a:buNone/>
            </a:pPr>
            <a:endParaRPr sz="2400">
              <a:solidFill>
                <a:srgbClr val="FFFFFF"/>
              </a:solidFill>
            </a:endParaRPr>
          </a:p>
          <a:p>
            <a:pPr marL="228600" lvl="0" indent="-76200" algn="l" rtl="0">
              <a:lnSpc>
                <a:spcPct val="90000"/>
              </a:lnSpc>
              <a:spcBef>
                <a:spcPts val="1000"/>
              </a:spcBef>
              <a:spcAft>
                <a:spcPts val="0"/>
              </a:spcAft>
              <a:buClr>
                <a:schemeClr val="dk1"/>
              </a:buClr>
              <a:buSzPts val="2400"/>
              <a:buNone/>
            </a:pPr>
            <a:endParaRPr sz="24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3"/>
        <p:cNvGrpSpPr/>
        <p:nvPr/>
      </p:nvGrpSpPr>
      <p:grpSpPr>
        <a:xfrm>
          <a:off x="0" y="0"/>
          <a:ext cx="0" cy="0"/>
          <a:chOff x="0" y="0"/>
          <a:chExt cx="0" cy="0"/>
        </a:xfrm>
      </p:grpSpPr>
      <p:sp>
        <p:nvSpPr>
          <p:cNvPr id="184" name="Google Shape;184;p7"/>
          <p:cNvSpPr/>
          <p:nvPr/>
        </p:nvSpPr>
        <p:spPr>
          <a:xfrm>
            <a:off x="4654295" y="478232"/>
            <a:ext cx="7034121" cy="5918673"/>
          </a:xfrm>
          <a:prstGeom prst="rect">
            <a:avLst/>
          </a:prstGeom>
          <a:solidFill>
            <a:srgbClr val="404040"/>
          </a:solidFill>
          <a:ln w="127000" cap="sq" cmpd="thinThick">
            <a:solidFill>
              <a:srgbClr val="40404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5" name="Google Shape;185;p7"/>
          <p:cNvSpPr txBox="1">
            <a:spLocks noGrp="1"/>
          </p:cNvSpPr>
          <p:nvPr>
            <p:ph type="title"/>
          </p:nvPr>
        </p:nvSpPr>
        <p:spPr>
          <a:xfrm>
            <a:off x="5297762" y="1053711"/>
            <a:ext cx="5638994" cy="142444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GB">
                <a:solidFill>
                  <a:srgbClr val="FFFFFF"/>
                </a:solidFill>
              </a:rPr>
              <a:t>Risk</a:t>
            </a:r>
            <a:endParaRPr/>
          </a:p>
        </p:txBody>
      </p:sp>
      <p:pic>
        <p:nvPicPr>
          <p:cNvPr id="186" name="Google Shape;186;p7" descr="Image result for risk management diagram"/>
          <p:cNvPicPr preferRelativeResize="0"/>
          <p:nvPr/>
        </p:nvPicPr>
        <p:blipFill rotWithShape="1">
          <a:blip r:embed="rId3">
            <a:alphaModFix/>
          </a:blip>
          <a:srcRect/>
          <a:stretch/>
        </p:blipFill>
        <p:spPr>
          <a:xfrm>
            <a:off x="1054249" y="478232"/>
            <a:ext cx="2518004" cy="2789902"/>
          </a:xfrm>
          <a:prstGeom prst="rect">
            <a:avLst/>
          </a:prstGeom>
          <a:noFill/>
          <a:ln>
            <a:noFill/>
          </a:ln>
        </p:spPr>
      </p:pic>
      <p:cxnSp>
        <p:nvCxnSpPr>
          <p:cNvPr id="187" name="Google Shape;187;p7"/>
          <p:cNvCxnSpPr/>
          <p:nvPr/>
        </p:nvCxnSpPr>
        <p:spPr>
          <a:xfrm>
            <a:off x="5430098" y="2639023"/>
            <a:ext cx="4562441" cy="0"/>
          </a:xfrm>
          <a:prstGeom prst="straightConnector1">
            <a:avLst/>
          </a:prstGeom>
          <a:noFill/>
          <a:ln w="22225" cap="flat" cmpd="sng">
            <a:solidFill>
              <a:srgbClr val="E7E6E6"/>
            </a:solidFill>
            <a:prstDash val="solid"/>
            <a:miter lim="800000"/>
            <a:headEnd type="none" w="sm" len="sm"/>
            <a:tailEnd type="none" w="sm" len="sm"/>
          </a:ln>
        </p:spPr>
      </p:cxnSp>
      <p:pic>
        <p:nvPicPr>
          <p:cNvPr id="188" name="Google Shape;188;p7" descr="A screenshot of a cell phone&#10;&#10;Description automatically generated"/>
          <p:cNvPicPr preferRelativeResize="0"/>
          <p:nvPr/>
        </p:nvPicPr>
        <p:blipFill rotWithShape="1">
          <a:blip r:embed="rId4">
            <a:alphaModFix/>
          </a:blip>
          <a:srcRect/>
          <a:stretch/>
        </p:blipFill>
        <p:spPr>
          <a:xfrm>
            <a:off x="481886" y="3762356"/>
            <a:ext cx="3662730" cy="2443941"/>
          </a:xfrm>
          <a:prstGeom prst="rect">
            <a:avLst/>
          </a:prstGeom>
          <a:noFill/>
          <a:ln>
            <a:noFill/>
          </a:ln>
        </p:spPr>
      </p:pic>
      <p:sp>
        <p:nvSpPr>
          <p:cNvPr id="189" name="Google Shape;189;p7"/>
          <p:cNvSpPr txBox="1">
            <a:spLocks noGrp="1"/>
          </p:cNvSpPr>
          <p:nvPr>
            <p:ph type="body" idx="1"/>
          </p:nvPr>
        </p:nvSpPr>
        <p:spPr>
          <a:xfrm>
            <a:off x="5297762" y="2799889"/>
            <a:ext cx="5747187" cy="2987543"/>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endParaRPr sz="2400">
              <a:solidFill>
                <a:srgbClr val="FFFFFF"/>
              </a:solidFill>
            </a:endParaRPr>
          </a:p>
          <a:p>
            <a:pPr marL="228600" lvl="0" indent="-76200" algn="l" rtl="0">
              <a:lnSpc>
                <a:spcPct val="90000"/>
              </a:lnSpc>
              <a:spcBef>
                <a:spcPts val="1000"/>
              </a:spcBef>
              <a:spcAft>
                <a:spcPts val="0"/>
              </a:spcAft>
              <a:buClr>
                <a:schemeClr val="dk1"/>
              </a:buClr>
              <a:buSzPts val="2400"/>
              <a:buNone/>
            </a:pPr>
            <a:endParaRPr sz="2400">
              <a:solidFill>
                <a:srgbClr val="FFFFFF"/>
              </a:solidFill>
            </a:endParaRPr>
          </a:p>
          <a:p>
            <a:pPr marL="228600" lvl="0" indent="-76200" algn="l" rtl="0">
              <a:lnSpc>
                <a:spcPct val="90000"/>
              </a:lnSpc>
              <a:spcBef>
                <a:spcPts val="1000"/>
              </a:spcBef>
              <a:spcAft>
                <a:spcPts val="0"/>
              </a:spcAft>
              <a:buClr>
                <a:schemeClr val="dk1"/>
              </a:buClr>
              <a:buSzPts val="2400"/>
              <a:buNone/>
            </a:pPr>
            <a:endParaRPr sz="2400">
              <a:solidFill>
                <a:srgbClr val="FFFFFF"/>
              </a:solidFill>
            </a:endParaRPr>
          </a:p>
          <a:p>
            <a:pPr marL="228600" lvl="0" indent="-76200" algn="l" rtl="0">
              <a:lnSpc>
                <a:spcPct val="90000"/>
              </a:lnSpc>
              <a:spcBef>
                <a:spcPts val="1000"/>
              </a:spcBef>
              <a:spcAft>
                <a:spcPts val="0"/>
              </a:spcAft>
              <a:buClr>
                <a:schemeClr val="dk1"/>
              </a:buClr>
              <a:buSzPts val="2400"/>
              <a:buNone/>
            </a:pPr>
            <a:endParaRPr sz="2400">
              <a:solidFill>
                <a:srgbClr val="FFFFFF"/>
              </a:solidFill>
            </a:endParaRPr>
          </a:p>
        </p:txBody>
      </p:sp>
      <p:sp>
        <p:nvSpPr>
          <p:cNvPr id="190" name="Google Shape;190;p7"/>
          <p:cNvSpPr txBox="1"/>
          <p:nvPr/>
        </p:nvSpPr>
        <p:spPr>
          <a:xfrm>
            <a:off x="5129777" y="2960756"/>
            <a:ext cx="5974964" cy="2677656"/>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Clr>
                <a:schemeClr val="lt1"/>
              </a:buClr>
              <a:buSzPts val="2400"/>
              <a:buFont typeface="Arial"/>
              <a:buChar char="•"/>
            </a:pPr>
            <a:r>
              <a:rPr lang="en-GB" sz="2400">
                <a:solidFill>
                  <a:schemeClr val="lt1"/>
                </a:solidFill>
                <a:latin typeface="Calibri"/>
                <a:ea typeface="Calibri"/>
                <a:cs typeface="Calibri"/>
                <a:sym typeface="Calibri"/>
              </a:rPr>
              <a:t>Identification,</a:t>
            </a:r>
            <a:endParaRPr/>
          </a:p>
          <a:p>
            <a:pPr marL="342900" marR="0" lvl="0" indent="-342900" algn="l" rtl="0">
              <a:spcBef>
                <a:spcPts val="0"/>
              </a:spcBef>
              <a:spcAft>
                <a:spcPts val="0"/>
              </a:spcAft>
              <a:buClr>
                <a:schemeClr val="lt1"/>
              </a:buClr>
              <a:buSzPts val="2400"/>
              <a:buFont typeface="Arial"/>
              <a:buChar char="•"/>
            </a:pPr>
            <a:r>
              <a:rPr lang="en-GB" sz="2400">
                <a:solidFill>
                  <a:schemeClr val="lt1"/>
                </a:solidFill>
                <a:latin typeface="Calibri"/>
                <a:ea typeface="Calibri"/>
                <a:cs typeface="Calibri"/>
                <a:sym typeface="Calibri"/>
              </a:rPr>
              <a:t>Analysis,</a:t>
            </a:r>
            <a:endParaRPr/>
          </a:p>
          <a:p>
            <a:pPr marL="342900" marR="0" lvl="0" indent="-342900" algn="l" rtl="0">
              <a:spcBef>
                <a:spcPts val="0"/>
              </a:spcBef>
              <a:spcAft>
                <a:spcPts val="0"/>
              </a:spcAft>
              <a:buClr>
                <a:schemeClr val="lt1"/>
              </a:buClr>
              <a:buSzPts val="2400"/>
              <a:buFont typeface="Arial"/>
              <a:buChar char="•"/>
            </a:pPr>
            <a:r>
              <a:rPr lang="en-GB" sz="2400">
                <a:solidFill>
                  <a:schemeClr val="lt1"/>
                </a:solidFill>
                <a:latin typeface="Calibri"/>
                <a:ea typeface="Calibri"/>
                <a:cs typeface="Calibri"/>
                <a:sym typeface="Calibri"/>
              </a:rPr>
              <a:t>Evaluation,</a:t>
            </a:r>
            <a:endParaRPr/>
          </a:p>
          <a:p>
            <a:pPr marL="342900" marR="0" lvl="0" indent="-342900" algn="l" rtl="0">
              <a:spcBef>
                <a:spcPts val="0"/>
              </a:spcBef>
              <a:spcAft>
                <a:spcPts val="0"/>
              </a:spcAft>
              <a:buClr>
                <a:schemeClr val="lt1"/>
              </a:buClr>
              <a:buSzPts val="2400"/>
              <a:buFont typeface="Arial"/>
              <a:buChar char="•"/>
            </a:pPr>
            <a:r>
              <a:rPr lang="en-GB" sz="2400">
                <a:solidFill>
                  <a:schemeClr val="lt1"/>
                </a:solidFill>
                <a:latin typeface="Calibri"/>
                <a:ea typeface="Calibri"/>
                <a:cs typeface="Calibri"/>
                <a:sym typeface="Calibri"/>
              </a:rPr>
              <a:t>Implementation/Treatment</a:t>
            </a:r>
            <a:endParaRPr/>
          </a:p>
          <a:p>
            <a:pPr marL="342900" marR="0" lvl="0" indent="-190500" algn="l" rtl="0">
              <a:spcBef>
                <a:spcPts val="0"/>
              </a:spcBef>
              <a:spcAft>
                <a:spcPts val="0"/>
              </a:spcAft>
              <a:buClr>
                <a:schemeClr val="dk1"/>
              </a:buClr>
              <a:buSzPts val="2400"/>
              <a:buFont typeface="Arial"/>
              <a:buNone/>
            </a:pPr>
            <a:endParaRPr sz="240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400"/>
              <a:buFont typeface="Arial"/>
              <a:buChar char="•"/>
            </a:pPr>
            <a:r>
              <a:rPr lang="en-GB" sz="2400">
                <a:solidFill>
                  <a:schemeClr val="lt1"/>
                </a:solidFill>
                <a:latin typeface="Calibri"/>
                <a:ea typeface="Calibri"/>
                <a:cs typeface="Calibri"/>
                <a:sym typeface="Calibri"/>
              </a:rPr>
              <a:t>Risk matrix – Analysing severity of a risk.</a:t>
            </a:r>
            <a:endParaRPr/>
          </a:p>
          <a:p>
            <a:pPr marL="342900" marR="0" lvl="0" indent="-190500" algn="l" rtl="0">
              <a:spcBef>
                <a:spcPts val="0"/>
              </a:spcBef>
              <a:spcAft>
                <a:spcPts val="0"/>
              </a:spcAft>
              <a:buClr>
                <a:schemeClr val="dk1"/>
              </a:buClr>
              <a:buSzPts val="2400"/>
              <a:buFont typeface="Arial"/>
              <a:buNone/>
            </a:pPr>
            <a:endParaRPr sz="2400">
              <a:solidFill>
                <a:schemeClr val="lt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5"/>
        <p:cNvGrpSpPr/>
        <p:nvPr/>
      </p:nvGrpSpPr>
      <p:grpSpPr>
        <a:xfrm>
          <a:off x="0" y="0"/>
          <a:ext cx="0" cy="0"/>
          <a:chOff x="0" y="0"/>
          <a:chExt cx="0" cy="0"/>
        </a:xfrm>
      </p:grpSpPr>
      <p:sp>
        <p:nvSpPr>
          <p:cNvPr id="196" name="Google Shape;196;p8"/>
          <p:cNvSpPr/>
          <p:nvPr/>
        </p:nvSpPr>
        <p:spPr>
          <a:xfrm>
            <a:off x="484096" y="470925"/>
            <a:ext cx="4381009" cy="5892104"/>
          </a:xfrm>
          <a:custGeom>
            <a:avLst/>
            <a:gdLst/>
            <a:ahLst/>
            <a:cxnLst/>
            <a:rect l="l" t="t" r="r" b="b"/>
            <a:pathLst>
              <a:path w="4381009" h="5892104" extrusionOk="0">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197" name="Google Shape;197;p8"/>
          <p:cNvSpPr txBox="1">
            <a:spLocks noGrp="1"/>
          </p:cNvSpPr>
          <p:nvPr>
            <p:ph type="title"/>
          </p:nvPr>
        </p:nvSpPr>
        <p:spPr>
          <a:xfrm>
            <a:off x="863029" y="1012004"/>
            <a:ext cx="3416158" cy="479540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GB">
                <a:solidFill>
                  <a:srgbClr val="FFFFFF"/>
                </a:solidFill>
              </a:rPr>
              <a:t>Conclusion</a:t>
            </a:r>
            <a:endParaRPr/>
          </a:p>
        </p:txBody>
      </p:sp>
      <p:grpSp>
        <p:nvGrpSpPr>
          <p:cNvPr id="198" name="Google Shape;198;p8"/>
          <p:cNvGrpSpPr/>
          <p:nvPr/>
        </p:nvGrpSpPr>
        <p:grpSpPr>
          <a:xfrm>
            <a:off x="5194300" y="471642"/>
            <a:ext cx="6513603" cy="5883988"/>
            <a:chOff x="0" y="718"/>
            <a:chExt cx="6513603" cy="5883988"/>
          </a:xfrm>
        </p:grpSpPr>
        <p:sp>
          <p:nvSpPr>
            <p:cNvPr id="199" name="Google Shape;199;p8"/>
            <p:cNvSpPr/>
            <p:nvPr/>
          </p:nvSpPr>
          <p:spPr>
            <a:xfrm>
              <a:off x="0" y="718"/>
              <a:ext cx="6513603" cy="1681139"/>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p:nvPr/>
          </p:nvSpPr>
          <p:spPr>
            <a:xfrm>
              <a:off x="508544" y="378974"/>
              <a:ext cx="924626" cy="924626"/>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8"/>
            <p:cNvSpPr/>
            <p:nvPr/>
          </p:nvSpPr>
          <p:spPr>
            <a:xfrm>
              <a:off x="1941716" y="718"/>
              <a:ext cx="4571887" cy="16811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8"/>
            <p:cNvSpPr txBox="1"/>
            <p:nvPr/>
          </p:nvSpPr>
          <p:spPr>
            <a:xfrm>
              <a:off x="1941716" y="718"/>
              <a:ext cx="4571887" cy="1681139"/>
            </a:xfrm>
            <a:prstGeom prst="rect">
              <a:avLst/>
            </a:prstGeom>
            <a:noFill/>
            <a:ln>
              <a:noFill/>
            </a:ln>
          </p:spPr>
          <p:txBody>
            <a:bodyPr spcFirstLastPara="1" wrap="square" lIns="177900" tIns="177900" rIns="177900" bIns="177900" anchor="ctr" anchorCtr="0">
              <a:noAutofit/>
            </a:bodyPr>
            <a:lstStyle/>
            <a:p>
              <a:pPr marL="0" marR="0" lvl="0" indent="0" algn="l" rtl="0">
                <a:lnSpc>
                  <a:spcPct val="100000"/>
                </a:lnSpc>
                <a:spcBef>
                  <a:spcPts val="0"/>
                </a:spcBef>
                <a:spcAft>
                  <a:spcPts val="0"/>
                </a:spcAft>
                <a:buClr>
                  <a:schemeClr val="dk1"/>
                </a:buClr>
                <a:buSzPts val="2500"/>
                <a:buFont typeface="Calibri"/>
                <a:buNone/>
              </a:pPr>
              <a:r>
                <a:rPr lang="en-GB" sz="2500">
                  <a:solidFill>
                    <a:schemeClr val="dk1"/>
                  </a:solidFill>
                  <a:latin typeface="Calibri"/>
                  <a:ea typeface="Calibri"/>
                  <a:cs typeface="Calibri"/>
                  <a:sym typeface="Calibri"/>
                </a:rPr>
                <a:t>No best methodology – each has its own merit.</a:t>
              </a:r>
              <a:endParaRPr sz="2500">
                <a:solidFill>
                  <a:schemeClr val="dk1"/>
                </a:solidFill>
                <a:latin typeface="Calibri"/>
                <a:ea typeface="Calibri"/>
                <a:cs typeface="Calibri"/>
                <a:sym typeface="Calibri"/>
              </a:endParaRPr>
            </a:p>
          </p:txBody>
        </p:sp>
        <p:sp>
          <p:nvSpPr>
            <p:cNvPr id="203" name="Google Shape;203;p8"/>
            <p:cNvSpPr/>
            <p:nvPr/>
          </p:nvSpPr>
          <p:spPr>
            <a:xfrm>
              <a:off x="0" y="2102143"/>
              <a:ext cx="6513603" cy="1681139"/>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508544" y="2480399"/>
              <a:ext cx="924626" cy="924626"/>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a:off x="1941716" y="2102143"/>
              <a:ext cx="4571887" cy="16811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txBox="1"/>
            <p:nvPr/>
          </p:nvSpPr>
          <p:spPr>
            <a:xfrm>
              <a:off x="1941716" y="2102143"/>
              <a:ext cx="4571887" cy="1681139"/>
            </a:xfrm>
            <a:prstGeom prst="rect">
              <a:avLst/>
            </a:prstGeom>
            <a:noFill/>
            <a:ln>
              <a:noFill/>
            </a:ln>
          </p:spPr>
          <p:txBody>
            <a:bodyPr spcFirstLastPara="1" wrap="square" lIns="177900" tIns="177900" rIns="177900" bIns="177900" anchor="ctr" anchorCtr="0">
              <a:noAutofit/>
            </a:bodyPr>
            <a:lstStyle/>
            <a:p>
              <a:pPr marL="0" marR="0" lvl="0" indent="0" algn="l" rtl="0">
                <a:lnSpc>
                  <a:spcPct val="100000"/>
                </a:lnSpc>
                <a:spcBef>
                  <a:spcPts val="0"/>
                </a:spcBef>
                <a:spcAft>
                  <a:spcPts val="0"/>
                </a:spcAft>
                <a:buClr>
                  <a:schemeClr val="dk1"/>
                </a:buClr>
                <a:buSzPts val="2500"/>
                <a:buFont typeface="Calibri"/>
                <a:buNone/>
              </a:pPr>
              <a:r>
                <a:rPr lang="en-GB" sz="2500">
                  <a:solidFill>
                    <a:schemeClr val="dk1"/>
                  </a:solidFill>
                  <a:latin typeface="Calibri"/>
                  <a:ea typeface="Calibri"/>
                  <a:cs typeface="Calibri"/>
                  <a:sym typeface="Calibri"/>
                </a:rPr>
                <a:t>Stakeholder matrix is a key way of analysis.</a:t>
              </a:r>
              <a:endParaRPr sz="2500">
                <a:solidFill>
                  <a:schemeClr val="dk1"/>
                </a:solidFill>
                <a:latin typeface="Calibri"/>
                <a:ea typeface="Calibri"/>
                <a:cs typeface="Calibri"/>
                <a:sym typeface="Calibri"/>
              </a:endParaRPr>
            </a:p>
          </p:txBody>
        </p:sp>
        <p:sp>
          <p:nvSpPr>
            <p:cNvPr id="207" name="Google Shape;207;p8"/>
            <p:cNvSpPr/>
            <p:nvPr/>
          </p:nvSpPr>
          <p:spPr>
            <a:xfrm>
              <a:off x="0" y="4203567"/>
              <a:ext cx="6513603" cy="1681139"/>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8"/>
            <p:cNvSpPr/>
            <p:nvPr/>
          </p:nvSpPr>
          <p:spPr>
            <a:xfrm>
              <a:off x="508544" y="4581824"/>
              <a:ext cx="924626" cy="924626"/>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8"/>
            <p:cNvSpPr/>
            <p:nvPr/>
          </p:nvSpPr>
          <p:spPr>
            <a:xfrm>
              <a:off x="1941716" y="4203567"/>
              <a:ext cx="4571887" cy="1681139"/>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txBox="1"/>
            <p:nvPr/>
          </p:nvSpPr>
          <p:spPr>
            <a:xfrm>
              <a:off x="1941716" y="4203567"/>
              <a:ext cx="4571887" cy="1681139"/>
            </a:xfrm>
            <a:prstGeom prst="rect">
              <a:avLst/>
            </a:prstGeom>
            <a:noFill/>
            <a:ln>
              <a:noFill/>
            </a:ln>
          </p:spPr>
          <p:txBody>
            <a:bodyPr spcFirstLastPara="1" wrap="square" lIns="177900" tIns="177900" rIns="177900" bIns="177900" anchor="ctr" anchorCtr="0">
              <a:noAutofit/>
            </a:bodyPr>
            <a:lstStyle/>
            <a:p>
              <a:pPr marL="0" marR="0" lvl="0" indent="0" algn="l" rtl="0">
                <a:lnSpc>
                  <a:spcPct val="100000"/>
                </a:lnSpc>
                <a:spcBef>
                  <a:spcPts val="0"/>
                </a:spcBef>
                <a:spcAft>
                  <a:spcPts val="0"/>
                </a:spcAft>
                <a:buClr>
                  <a:schemeClr val="dk1"/>
                </a:buClr>
                <a:buSzPts val="2500"/>
                <a:buFont typeface="Calibri"/>
                <a:buNone/>
              </a:pPr>
              <a:r>
                <a:rPr lang="en-GB" sz="2500">
                  <a:solidFill>
                    <a:schemeClr val="dk1"/>
                  </a:solidFill>
                  <a:latin typeface="Calibri"/>
                  <a:ea typeface="Calibri"/>
                  <a:cs typeface="Calibri"/>
                  <a:sym typeface="Calibri"/>
                </a:rPr>
                <a:t>Risk matrix has no academic support.</a:t>
              </a:r>
              <a:endParaRPr sz="2500">
                <a:solidFill>
                  <a:schemeClr val="dk1"/>
                </a:solidFill>
                <a:latin typeface="Calibri"/>
                <a:ea typeface="Calibri"/>
                <a:cs typeface="Calibri"/>
                <a:sym typeface="Calibri"/>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4"/>
        <p:cNvGrpSpPr/>
        <p:nvPr/>
      </p:nvGrpSpPr>
      <p:grpSpPr>
        <a:xfrm>
          <a:off x="0" y="0"/>
          <a:ext cx="0" cy="0"/>
          <a:chOff x="0" y="0"/>
          <a:chExt cx="0" cy="0"/>
        </a:xfrm>
      </p:grpSpPr>
      <p:sp>
        <p:nvSpPr>
          <p:cNvPr id="93" name="Rectangle 92">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Google Shape;215;p9"/>
          <p:cNvSpPr txBox="1">
            <a:spLocks noGrp="1"/>
          </p:cNvSpPr>
          <p:nvPr>
            <p:ph type="title"/>
          </p:nvPr>
        </p:nvSpPr>
        <p:spPr>
          <a:xfrm>
            <a:off x="838200" y="963877"/>
            <a:ext cx="3494362" cy="4930246"/>
          </a:xfrm>
          <a:prstGeom prst="rect">
            <a:avLst/>
          </a:prstGeom>
        </p:spPr>
        <p:txBody>
          <a:bodyPr spcFirstLastPara="1" lIns="91425" tIns="45700" rIns="91425" bIns="45700" anchorCtr="0">
            <a:normAutofit/>
          </a:bodyPr>
          <a:lstStyle/>
          <a:p>
            <a:pPr marL="0" lvl="0" indent="0" algn="r" rtl="0">
              <a:spcBef>
                <a:spcPts val="0"/>
              </a:spcBef>
              <a:spcAft>
                <a:spcPts val="0"/>
              </a:spcAft>
              <a:buClr>
                <a:schemeClr val="dk1"/>
              </a:buClr>
              <a:buSzPts val="4400"/>
              <a:buFont typeface="Calibri"/>
              <a:buNone/>
            </a:pPr>
            <a:r>
              <a:rPr lang="en-GB" dirty="0">
                <a:solidFill>
                  <a:schemeClr val="accent1"/>
                </a:solidFill>
              </a:rPr>
              <a:t>References</a:t>
            </a:r>
          </a:p>
        </p:txBody>
      </p:sp>
      <p:cxnSp>
        <p:nvCxnSpPr>
          <p:cNvPr id="95" name="Straight Connector 94">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6" name="Google Shape;216;p9"/>
          <p:cNvSpPr txBox="1">
            <a:spLocks noGrp="1"/>
          </p:cNvSpPr>
          <p:nvPr>
            <p:ph type="body" idx="1"/>
          </p:nvPr>
        </p:nvSpPr>
        <p:spPr>
          <a:xfrm>
            <a:off x="4976031" y="963877"/>
            <a:ext cx="6377769" cy="4930246"/>
          </a:xfrm>
          <a:prstGeom prst="rect">
            <a:avLst/>
          </a:prstGeom>
        </p:spPr>
        <p:txBody>
          <a:bodyPr spcFirstLastPara="1" lIns="91425" tIns="45700" rIns="91425" bIns="45700" anchor="ctr" anchorCtr="0">
            <a:normAutofit fontScale="77500" lnSpcReduction="20000"/>
          </a:bodyPr>
          <a:lstStyle/>
          <a:p>
            <a:pPr marL="514350" lvl="0" indent="-501650" rtl="0">
              <a:spcBef>
                <a:spcPts val="0"/>
              </a:spcBef>
              <a:spcAft>
                <a:spcPts val="0"/>
              </a:spcAft>
              <a:buClr>
                <a:schemeClr val="dk1"/>
              </a:buClr>
              <a:buSzPts val="1800"/>
              <a:buFont typeface="Calibri"/>
              <a:buAutoNum type="arabicPeriod"/>
            </a:pPr>
            <a:r>
              <a:rPr lang="en-GB" sz="2000" dirty="0">
                <a:latin typeface="Calibri" panose="020F0502020204030204" pitchFamily="34" charset="0"/>
                <a:cs typeface="Calibri" panose="020F0502020204030204" pitchFamily="34" charset="0"/>
              </a:rPr>
              <a:t>Kerzner, H. (2013). </a:t>
            </a:r>
            <a:r>
              <a:rPr lang="en-GB" sz="2000" i="1" dirty="0">
                <a:latin typeface="Calibri" panose="020F0502020204030204" pitchFamily="34" charset="0"/>
                <a:cs typeface="Calibri" panose="020F0502020204030204" pitchFamily="34" charset="0"/>
              </a:rPr>
              <a:t>Project Management A systems approach to Planning, Scheduling and Controlling</a:t>
            </a:r>
            <a:r>
              <a:rPr lang="en-GB" sz="2000" dirty="0">
                <a:latin typeface="Calibri" panose="020F0502020204030204" pitchFamily="34" charset="0"/>
                <a:cs typeface="Calibri" panose="020F0502020204030204" pitchFamily="34" charset="0"/>
              </a:rPr>
              <a:t> (8th ed.). Berea, Ohio: John Wiley &amp; Sons, Inc. </a:t>
            </a:r>
          </a:p>
          <a:p>
            <a:pPr marL="514350" lvl="0" indent="-501650" rtl="0">
              <a:spcBef>
                <a:spcPts val="1000"/>
              </a:spcBef>
              <a:spcAft>
                <a:spcPts val="0"/>
              </a:spcAft>
              <a:buClr>
                <a:schemeClr val="dk1"/>
              </a:buClr>
              <a:buSzPts val="1800"/>
              <a:buFont typeface="Calibri"/>
              <a:buAutoNum type="arabicPeriod"/>
            </a:pPr>
            <a:r>
              <a:rPr lang="en-GB" sz="2000" dirty="0">
                <a:latin typeface="Calibri" panose="020F0502020204030204" pitchFamily="34" charset="0"/>
                <a:cs typeface="Calibri" panose="020F0502020204030204" pitchFamily="34" charset="0"/>
              </a:rPr>
              <a:t>What is Project Management?. (2019). Retrieved 18 November 2019, from </a:t>
            </a:r>
            <a:r>
              <a:rPr lang="en-GB" sz="2000" u="sng" dirty="0">
                <a:latin typeface="Calibri" panose="020F0502020204030204" pitchFamily="34" charset="0"/>
                <a:cs typeface="Calibri" panose="020F0502020204030204" pitchFamily="34" charset="0"/>
                <a:hlinkClick r:id="rId3"/>
              </a:rPr>
              <a:t>https://www.pmi.org/about/learn-about-pmi/what-is-project-management</a:t>
            </a:r>
            <a:endParaRPr lang="en-GB" sz="2000" dirty="0">
              <a:latin typeface="Calibri" panose="020F0502020204030204" pitchFamily="34" charset="0"/>
              <a:cs typeface="Calibri" panose="020F0502020204030204" pitchFamily="34" charset="0"/>
            </a:endParaRPr>
          </a:p>
          <a:p>
            <a:pPr marL="514350" lvl="0" indent="-501650" rtl="0">
              <a:spcBef>
                <a:spcPts val="1000"/>
              </a:spcBef>
              <a:spcAft>
                <a:spcPts val="0"/>
              </a:spcAft>
              <a:buClr>
                <a:schemeClr val="dk1"/>
              </a:buClr>
              <a:buSzPts val="1800"/>
              <a:buFont typeface="Calibri"/>
              <a:buAutoNum type="arabicPeriod"/>
            </a:pPr>
            <a:r>
              <a:rPr lang="en-GB" sz="2000" dirty="0">
                <a:latin typeface="Calibri" panose="020F0502020204030204" pitchFamily="34" charset="0"/>
                <a:cs typeface="Calibri" panose="020F0502020204030204" pitchFamily="34" charset="0"/>
              </a:rPr>
              <a:t>What is project management? (2019). Retrieved 18 November 2019, from </a:t>
            </a:r>
            <a:r>
              <a:rPr lang="en-GB" sz="2000" u="sng" dirty="0">
                <a:latin typeface="Calibri" panose="020F0502020204030204" pitchFamily="34" charset="0"/>
                <a:cs typeface="Calibri" panose="020F0502020204030204" pitchFamily="34" charset="0"/>
                <a:hlinkClick r:id="rId4"/>
              </a:rPr>
              <a:t>https://www.apm.org.uk/resources/what-is-project-management/</a:t>
            </a:r>
            <a:endParaRPr lang="en-GB" sz="2000" u="sng" dirty="0">
              <a:latin typeface="Calibri" panose="020F0502020204030204" pitchFamily="34" charset="0"/>
              <a:cs typeface="Calibri" panose="020F0502020204030204" pitchFamily="34" charset="0"/>
            </a:endParaRPr>
          </a:p>
          <a:p>
            <a:pPr marL="514350" lvl="0" indent="-501650" rtl="0">
              <a:spcBef>
                <a:spcPts val="1000"/>
              </a:spcBef>
              <a:spcAft>
                <a:spcPts val="0"/>
              </a:spcAft>
              <a:buClr>
                <a:schemeClr val="dk1"/>
              </a:buClr>
              <a:buSzPts val="1800"/>
              <a:buFont typeface="Calibri"/>
              <a:buAutoNum type="arabicPeriod"/>
            </a:pPr>
            <a:r>
              <a:rPr lang="en-GB" sz="2000" dirty="0" err="1">
                <a:latin typeface="Calibri" panose="020F0502020204030204" pitchFamily="34" charset="0"/>
                <a:cs typeface="Calibri" panose="020F0502020204030204" pitchFamily="34" charset="0"/>
              </a:rPr>
              <a:t>Achanga</a:t>
            </a:r>
            <a:r>
              <a:rPr lang="en-GB" sz="2000" dirty="0">
                <a:latin typeface="Calibri" panose="020F0502020204030204" pitchFamily="34" charset="0"/>
                <a:cs typeface="Calibri" panose="020F0502020204030204" pitchFamily="34" charset="0"/>
              </a:rPr>
              <a:t>, P., Shehab, E., Roy, R., &amp; </a:t>
            </a:r>
            <a:r>
              <a:rPr lang="en-GB" sz="2000" dirty="0" err="1">
                <a:latin typeface="Calibri" panose="020F0502020204030204" pitchFamily="34" charset="0"/>
                <a:cs typeface="Calibri" panose="020F0502020204030204" pitchFamily="34" charset="0"/>
              </a:rPr>
              <a:t>Nelder</a:t>
            </a:r>
            <a:r>
              <a:rPr lang="en-GB" sz="2000" dirty="0">
                <a:latin typeface="Calibri" panose="020F0502020204030204" pitchFamily="34" charset="0"/>
                <a:cs typeface="Calibri" panose="020F0502020204030204" pitchFamily="34" charset="0"/>
              </a:rPr>
              <a:t>, G. (2006). Critical success factors for lean implementation within SMEs. </a:t>
            </a:r>
            <a:r>
              <a:rPr lang="en-GB" sz="2000" i="1" dirty="0">
                <a:latin typeface="Calibri" panose="020F0502020204030204" pitchFamily="34" charset="0"/>
                <a:cs typeface="Calibri" panose="020F0502020204030204" pitchFamily="34" charset="0"/>
              </a:rPr>
              <a:t>Journal Of Manufacturing Technology Management</a:t>
            </a:r>
            <a:r>
              <a:rPr lang="en-GB" sz="2000" dirty="0">
                <a:latin typeface="Calibri" panose="020F0502020204030204" pitchFamily="34" charset="0"/>
                <a:cs typeface="Calibri" panose="020F0502020204030204" pitchFamily="34" charset="0"/>
              </a:rPr>
              <a:t>, </a:t>
            </a:r>
            <a:r>
              <a:rPr lang="en-GB" sz="2000" i="1" dirty="0">
                <a:latin typeface="Calibri" panose="020F0502020204030204" pitchFamily="34" charset="0"/>
                <a:cs typeface="Calibri" panose="020F0502020204030204" pitchFamily="34" charset="0"/>
              </a:rPr>
              <a:t>17</a:t>
            </a:r>
            <a:r>
              <a:rPr lang="en-GB" sz="2000" dirty="0">
                <a:latin typeface="Calibri" panose="020F0502020204030204" pitchFamily="34" charset="0"/>
                <a:cs typeface="Calibri" panose="020F0502020204030204" pitchFamily="34" charset="0"/>
              </a:rPr>
              <a:t>(4), 460-471. </a:t>
            </a:r>
            <a:r>
              <a:rPr lang="en-GB" sz="2000" dirty="0" err="1">
                <a:latin typeface="Calibri" panose="020F0502020204030204" pitchFamily="34" charset="0"/>
                <a:cs typeface="Calibri" panose="020F0502020204030204" pitchFamily="34" charset="0"/>
              </a:rPr>
              <a:t>doi</a:t>
            </a:r>
            <a:r>
              <a:rPr lang="en-GB" sz="2000" dirty="0">
                <a:latin typeface="Calibri" panose="020F0502020204030204" pitchFamily="34" charset="0"/>
                <a:cs typeface="Calibri" panose="020F0502020204030204" pitchFamily="34" charset="0"/>
              </a:rPr>
              <a:t>: 10.1108/17410380610662889</a:t>
            </a:r>
          </a:p>
          <a:p>
            <a:pPr marL="514350" lvl="0" indent="-501650" rtl="0">
              <a:spcBef>
                <a:spcPts val="1000"/>
              </a:spcBef>
              <a:spcAft>
                <a:spcPts val="0"/>
              </a:spcAft>
              <a:buClr>
                <a:schemeClr val="dk1"/>
              </a:buClr>
              <a:buSzPts val="1800"/>
              <a:buFont typeface="Calibri"/>
              <a:buAutoNum type="arabicPeriod"/>
            </a:pPr>
            <a:r>
              <a:rPr lang="en-GB" sz="2000" dirty="0">
                <a:latin typeface="Calibri" panose="020F0502020204030204" pitchFamily="34" charset="0"/>
                <a:cs typeface="Calibri" panose="020F0502020204030204" pitchFamily="34" charset="0"/>
              </a:rPr>
              <a:t>Agile Project Management. (2019). Retrieved 18 November 2019, from </a:t>
            </a:r>
            <a:r>
              <a:rPr lang="en-GB" sz="2000" u="sng" dirty="0">
                <a:latin typeface="Calibri" panose="020F0502020204030204" pitchFamily="34" charset="0"/>
                <a:cs typeface="Calibri" panose="020F0502020204030204" pitchFamily="34" charset="0"/>
                <a:hlinkClick r:id="rId5"/>
              </a:rPr>
              <a:t>https://resources.collab.net/agile-101/agile-project-management</a:t>
            </a:r>
            <a:endParaRPr lang="en-GB" sz="2000" dirty="0">
              <a:latin typeface="Calibri" panose="020F0502020204030204" pitchFamily="34" charset="0"/>
              <a:cs typeface="Calibri" panose="020F0502020204030204" pitchFamily="34" charset="0"/>
            </a:endParaRPr>
          </a:p>
          <a:p>
            <a:pPr marL="514350" lvl="0" indent="-501650" rtl="0">
              <a:spcBef>
                <a:spcPts val="1000"/>
              </a:spcBef>
              <a:spcAft>
                <a:spcPts val="0"/>
              </a:spcAft>
              <a:buSzPts val="1800"/>
              <a:buAutoNum type="arabicPeriod"/>
            </a:pPr>
            <a:r>
              <a:rPr lang="en-GB" sz="2000" dirty="0">
                <a:highlight>
                  <a:srgbClr val="FFFFFF"/>
                </a:highlight>
                <a:latin typeface="Calibri" panose="020F0502020204030204" pitchFamily="34" charset="0"/>
                <a:ea typeface="Arial"/>
                <a:cs typeface="Calibri" panose="020F0502020204030204" pitchFamily="34" charset="0"/>
                <a:sym typeface="Arial"/>
              </a:rPr>
              <a:t>Cohen, E. (2019). The Definitive Guide to Project Management Methodologies. [Blog] </a:t>
            </a:r>
            <a:r>
              <a:rPr lang="en-GB" sz="2000" i="1" dirty="0">
                <a:highlight>
                  <a:srgbClr val="FFFFFF"/>
                </a:highlight>
                <a:latin typeface="Calibri" panose="020F0502020204030204" pitchFamily="34" charset="0"/>
                <a:ea typeface="Arial"/>
                <a:cs typeface="Calibri" panose="020F0502020204030204" pitchFamily="34" charset="0"/>
                <a:sym typeface="Arial"/>
              </a:rPr>
              <a:t>Operational Excellence</a:t>
            </a:r>
            <a:r>
              <a:rPr lang="en-GB" sz="2000" dirty="0">
                <a:highlight>
                  <a:srgbClr val="FFFFFF"/>
                </a:highlight>
                <a:latin typeface="Calibri" panose="020F0502020204030204" pitchFamily="34" charset="0"/>
                <a:ea typeface="Arial"/>
                <a:cs typeface="Calibri" panose="020F0502020204030204" pitchFamily="34" charset="0"/>
                <a:sym typeface="Arial"/>
              </a:rPr>
              <a:t>. Available at: </a:t>
            </a:r>
            <a:r>
              <a:rPr lang="en-GB" sz="2000" u="sng" dirty="0">
                <a:highlight>
                  <a:srgbClr val="FFFFFF"/>
                </a:highlight>
                <a:latin typeface="Calibri" panose="020F0502020204030204" pitchFamily="34" charset="0"/>
                <a:ea typeface="Arial"/>
                <a:cs typeface="Calibri" panose="020F0502020204030204" pitchFamily="34" charset="0"/>
                <a:sym typeface="Arial"/>
                <a:hlinkClick r:id="rId6"/>
              </a:rPr>
              <a:t>https://www.workamajig.com/blog/project-management-methodologies</a:t>
            </a:r>
            <a:r>
              <a:rPr lang="en-GB" sz="2000" dirty="0">
                <a:highlight>
                  <a:srgbClr val="FFFFFF"/>
                </a:highlight>
                <a:latin typeface="Calibri" panose="020F0502020204030204" pitchFamily="34" charset="0"/>
                <a:ea typeface="Arial"/>
                <a:cs typeface="Calibri" panose="020F0502020204030204" pitchFamily="34" charset="0"/>
                <a:sym typeface="Arial"/>
              </a:rPr>
              <a:t> [Accessed 11 Dec. 2019].</a:t>
            </a:r>
            <a:endParaRPr lang="en-GB" sz="2000" dirty="0">
              <a:latin typeface="Calibri" panose="020F0502020204030204" pitchFamily="34" charset="0"/>
              <a:cs typeface="Calibri" panose="020F0502020204030204" pitchFamily="34" charset="0"/>
            </a:endParaRPr>
          </a:p>
          <a:p>
            <a:pPr marL="514350" lvl="0" indent="-501650" rtl="0">
              <a:spcBef>
                <a:spcPts val="1000"/>
              </a:spcBef>
              <a:spcAft>
                <a:spcPts val="0"/>
              </a:spcAft>
              <a:buSzPts val="1800"/>
              <a:buAutoNum type="arabicPeriod"/>
            </a:pPr>
            <a:r>
              <a:rPr lang="en-GB" sz="2000" dirty="0" err="1">
                <a:highlight>
                  <a:srgbClr val="FFFFFF"/>
                </a:highlight>
                <a:latin typeface="Calibri" panose="020F0502020204030204" pitchFamily="34" charset="0"/>
                <a:ea typeface="Arial"/>
                <a:cs typeface="Calibri" panose="020F0502020204030204" pitchFamily="34" charset="0"/>
                <a:sym typeface="Arial"/>
              </a:rPr>
              <a:t>Versionone</a:t>
            </a:r>
            <a:r>
              <a:rPr lang="en-GB" sz="2000" dirty="0">
                <a:highlight>
                  <a:srgbClr val="FFFFFF"/>
                </a:highlight>
                <a:latin typeface="Calibri" panose="020F0502020204030204" pitchFamily="34" charset="0"/>
                <a:ea typeface="Arial"/>
                <a:cs typeface="Calibri" panose="020F0502020204030204" pitchFamily="34" charset="0"/>
                <a:sym typeface="Arial"/>
              </a:rPr>
              <a:t>, C. (2019). Agile Project Management. Retrieved 11 December 2019, from </a:t>
            </a:r>
            <a:r>
              <a:rPr lang="en-GB" sz="2000" u="sng" dirty="0">
                <a:highlight>
                  <a:srgbClr val="FFFFFF"/>
                </a:highlight>
                <a:latin typeface="Calibri" panose="020F0502020204030204" pitchFamily="34" charset="0"/>
                <a:ea typeface="Arial"/>
                <a:cs typeface="Calibri" panose="020F0502020204030204" pitchFamily="34" charset="0"/>
                <a:sym typeface="Arial"/>
                <a:hlinkClick r:id="rId5"/>
              </a:rPr>
              <a:t>https://resources.collab.net/agile-101/agile-project-management</a:t>
            </a:r>
            <a:r>
              <a:rPr lang="en-GB" sz="2000" dirty="0">
                <a:highlight>
                  <a:srgbClr val="FFFFFF"/>
                </a:highlight>
                <a:latin typeface="Calibri" panose="020F0502020204030204" pitchFamily="34" charset="0"/>
                <a:ea typeface="Arial"/>
                <a:cs typeface="Calibri" panose="020F0502020204030204" pitchFamily="34" charset="0"/>
                <a:sym typeface="Arial"/>
              </a:rPr>
              <a:t> </a:t>
            </a:r>
            <a:endParaRPr lang="en-GB" sz="2000" dirty="0">
              <a:latin typeface="Calibri" panose="020F0502020204030204" pitchFamily="34" charset="0"/>
              <a:cs typeface="Calibri" panose="020F0502020204030204" pitchFamily="34" charset="0"/>
            </a:endParaRPr>
          </a:p>
          <a:p>
            <a:pPr marL="228600" lvl="0" indent="0" rtl="0">
              <a:spcBef>
                <a:spcPts val="1000"/>
              </a:spcBef>
              <a:spcAft>
                <a:spcPts val="0"/>
              </a:spcAft>
              <a:buNone/>
            </a:pPr>
            <a:endParaRPr lang="en-GB" sz="1300" dirty="0"/>
          </a:p>
          <a:p>
            <a:pPr marL="514350" lvl="0" indent="-387350" rtl="0">
              <a:spcBef>
                <a:spcPts val="1000"/>
              </a:spcBef>
              <a:spcAft>
                <a:spcPts val="0"/>
              </a:spcAft>
              <a:buClr>
                <a:schemeClr val="dk1"/>
              </a:buClr>
              <a:buSzPts val="2000"/>
              <a:buFont typeface="Calibri"/>
              <a:buNone/>
            </a:pPr>
            <a:endParaRPr lang="en-GB" sz="1300" dirty="0"/>
          </a:p>
          <a:p>
            <a:pPr marL="514350" lvl="0" indent="-387350" rtl="0">
              <a:spcBef>
                <a:spcPts val="1000"/>
              </a:spcBef>
              <a:spcAft>
                <a:spcPts val="0"/>
              </a:spcAft>
              <a:buClr>
                <a:schemeClr val="dk1"/>
              </a:buClr>
              <a:buSzPts val="2000"/>
              <a:buFont typeface="Calibri"/>
              <a:buNone/>
            </a:pPr>
            <a:endParaRPr lang="en-GB" sz="1300" dirty="0"/>
          </a:p>
          <a:p>
            <a:pPr marL="228600" lvl="0" indent="-50800" rtl="0">
              <a:spcBef>
                <a:spcPts val="1000"/>
              </a:spcBef>
              <a:spcAft>
                <a:spcPts val="0"/>
              </a:spcAft>
              <a:buClr>
                <a:schemeClr val="dk1"/>
              </a:buClr>
              <a:buSzPts val="2800"/>
              <a:buNone/>
            </a:pPr>
            <a:endParaRPr lang="en-GB"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1"/>
        <p:cNvGrpSpPr/>
        <p:nvPr/>
      </p:nvGrpSpPr>
      <p:grpSpPr>
        <a:xfrm>
          <a:off x="0" y="0"/>
          <a:ext cx="0" cy="0"/>
          <a:chOff x="0" y="0"/>
          <a:chExt cx="0" cy="0"/>
        </a:xfrm>
      </p:grpSpPr>
      <p:sp>
        <p:nvSpPr>
          <p:cNvPr id="100" name="Rectangle 99">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2" name="Google Shape;222;g6c519fcb92_0_3"/>
          <p:cNvSpPr txBox="1">
            <a:spLocks noGrp="1"/>
          </p:cNvSpPr>
          <p:nvPr>
            <p:ph type="title"/>
          </p:nvPr>
        </p:nvSpPr>
        <p:spPr>
          <a:xfrm>
            <a:off x="838200" y="963877"/>
            <a:ext cx="3494362" cy="4930246"/>
          </a:xfrm>
          <a:prstGeom prst="rect">
            <a:avLst/>
          </a:prstGeom>
        </p:spPr>
        <p:txBody>
          <a:bodyPr spcFirstLastPara="1" lIns="91425" tIns="45700" rIns="91425" bIns="45700" anchorCtr="0">
            <a:normAutofit/>
          </a:bodyPr>
          <a:lstStyle/>
          <a:p>
            <a:pPr marL="0" lvl="0" indent="0" algn="r" rtl="0">
              <a:spcBef>
                <a:spcPts val="0"/>
              </a:spcBef>
              <a:spcAft>
                <a:spcPts val="0"/>
              </a:spcAft>
              <a:buNone/>
            </a:pPr>
            <a:r>
              <a:rPr lang="en-GB">
                <a:solidFill>
                  <a:schemeClr val="accent1"/>
                </a:solidFill>
              </a:rPr>
              <a:t>References - Continued</a:t>
            </a:r>
          </a:p>
        </p:txBody>
      </p:sp>
      <p:cxnSp>
        <p:nvCxnSpPr>
          <p:cNvPr id="102" name="Straight Connector 10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3" name="Google Shape;223;g6c519fcb92_0_3"/>
          <p:cNvSpPr txBox="1">
            <a:spLocks noGrp="1"/>
          </p:cNvSpPr>
          <p:nvPr>
            <p:ph type="body" idx="1"/>
          </p:nvPr>
        </p:nvSpPr>
        <p:spPr>
          <a:xfrm>
            <a:off x="4976031" y="963877"/>
            <a:ext cx="6377769" cy="4930246"/>
          </a:xfrm>
          <a:prstGeom prst="rect">
            <a:avLst/>
          </a:prstGeom>
        </p:spPr>
        <p:txBody>
          <a:bodyPr spcFirstLastPara="1" lIns="91425" tIns="45700" rIns="91425" bIns="45700" anchor="ctr" anchorCtr="0">
            <a:normAutofit/>
          </a:bodyPr>
          <a:lstStyle/>
          <a:p>
            <a:pPr marL="457200" lvl="0" indent="-342900" rtl="0">
              <a:spcBef>
                <a:spcPts val="1000"/>
              </a:spcBef>
              <a:spcAft>
                <a:spcPts val="0"/>
              </a:spcAft>
              <a:buSzPts val="1800"/>
              <a:buAutoNum type="arabicPeriod"/>
            </a:pPr>
            <a:r>
              <a:rPr lang="en-GB" sz="1500" dirty="0" err="1">
                <a:highlight>
                  <a:srgbClr val="FFFFFF"/>
                </a:highlight>
                <a:latin typeface="Calibri" panose="020F0502020204030204" pitchFamily="34" charset="0"/>
                <a:ea typeface="Arial"/>
                <a:cs typeface="Calibri" panose="020F0502020204030204" pitchFamily="34" charset="0"/>
                <a:sym typeface="Arial"/>
              </a:rPr>
              <a:t>Weisert</a:t>
            </a:r>
            <a:r>
              <a:rPr lang="en-GB" sz="1500" dirty="0">
                <a:highlight>
                  <a:srgbClr val="FFFFFF"/>
                </a:highlight>
                <a:latin typeface="Calibri" panose="020F0502020204030204" pitchFamily="34" charset="0"/>
                <a:ea typeface="Arial"/>
                <a:cs typeface="Calibri" panose="020F0502020204030204" pitchFamily="34" charset="0"/>
                <a:sym typeface="Arial"/>
              </a:rPr>
              <a:t>, C. (2003). There's no such thing as the Waterfall Approach! (and there never was) [Blog]. Retrieved from </a:t>
            </a:r>
            <a:r>
              <a:rPr lang="en-GB" sz="1500" u="sng" dirty="0">
                <a:highlight>
                  <a:srgbClr val="FFFFFF"/>
                </a:highlight>
                <a:latin typeface="Calibri" panose="020F0502020204030204" pitchFamily="34" charset="0"/>
                <a:ea typeface="Arial"/>
                <a:cs typeface="Calibri" panose="020F0502020204030204" pitchFamily="34" charset="0"/>
                <a:sym typeface="Arial"/>
                <a:hlinkClick r:id="rId3"/>
              </a:rPr>
              <a:t>http://www.idinews.com/waterfall.html</a:t>
            </a:r>
            <a:endParaRPr lang="en-GB" sz="1500" dirty="0">
              <a:highlight>
                <a:srgbClr val="FFFFFF"/>
              </a:highlight>
              <a:latin typeface="Calibri" panose="020F0502020204030204" pitchFamily="34" charset="0"/>
              <a:ea typeface="Arial"/>
              <a:cs typeface="Calibri" panose="020F0502020204030204" pitchFamily="34" charset="0"/>
              <a:sym typeface="Arial"/>
            </a:endParaRPr>
          </a:p>
          <a:p>
            <a:pPr marL="457200" lvl="0" indent="-342900" rtl="0">
              <a:spcBef>
                <a:spcPts val="0"/>
              </a:spcBef>
              <a:spcAft>
                <a:spcPts val="0"/>
              </a:spcAft>
              <a:buSzPts val="1800"/>
              <a:buFont typeface="Arial"/>
              <a:buAutoNum type="arabicPeriod"/>
            </a:pPr>
            <a:r>
              <a:rPr lang="en-GB" sz="1500" dirty="0">
                <a:highlight>
                  <a:srgbClr val="FFFFFF"/>
                </a:highlight>
                <a:latin typeface="Calibri" panose="020F0502020204030204" pitchFamily="34" charset="0"/>
                <a:ea typeface="Arial"/>
                <a:cs typeface="Calibri" panose="020F0502020204030204" pitchFamily="34" charset="0"/>
                <a:sym typeface="Arial"/>
              </a:rPr>
              <a:t>Melton, T. (2005). THE BENEFITS OF LEAN MANUFACTURING What Lean Thinking has to Offer the Process Industries, </a:t>
            </a:r>
            <a:r>
              <a:rPr lang="en-GB" sz="1500" i="1" dirty="0">
                <a:highlight>
                  <a:srgbClr val="FFFFFF"/>
                </a:highlight>
                <a:latin typeface="Calibri" panose="020F0502020204030204" pitchFamily="34" charset="0"/>
                <a:ea typeface="Arial"/>
                <a:cs typeface="Calibri" panose="020F0502020204030204" pitchFamily="34" charset="0"/>
                <a:sym typeface="Arial"/>
              </a:rPr>
              <a:t>1</a:t>
            </a:r>
            <a:r>
              <a:rPr lang="en-GB" sz="1500" dirty="0">
                <a:highlight>
                  <a:srgbClr val="FFFFFF"/>
                </a:highlight>
                <a:latin typeface="Calibri" panose="020F0502020204030204" pitchFamily="34" charset="0"/>
                <a:ea typeface="Arial"/>
                <a:cs typeface="Calibri" panose="020F0502020204030204" pitchFamily="34" charset="0"/>
                <a:sym typeface="Arial"/>
              </a:rPr>
              <a:t>(Part A), 1-12. Retrieved from </a:t>
            </a:r>
            <a:r>
              <a:rPr lang="en-GB" sz="1500" u="sng" dirty="0">
                <a:highlight>
                  <a:srgbClr val="FFFFFF"/>
                </a:highlight>
                <a:latin typeface="Calibri" panose="020F0502020204030204" pitchFamily="34" charset="0"/>
                <a:ea typeface="Arial"/>
                <a:cs typeface="Calibri" panose="020F0502020204030204" pitchFamily="34" charset="0"/>
                <a:sym typeface="Arial"/>
                <a:hlinkClick r:id="rId4"/>
              </a:rPr>
              <a:t>http://www.mimesolutions.com/PDFs/WEB%20Trish%20Melton%20Lean%20Manufacturing%20July%202005.pdf</a:t>
            </a:r>
            <a:endParaRPr lang="en-GB" sz="1500" dirty="0">
              <a:highlight>
                <a:srgbClr val="FFFFFF"/>
              </a:highlight>
              <a:latin typeface="Calibri" panose="020F0502020204030204" pitchFamily="34" charset="0"/>
              <a:ea typeface="Arial"/>
              <a:cs typeface="Calibri" panose="020F0502020204030204" pitchFamily="34" charset="0"/>
              <a:sym typeface="Arial"/>
            </a:endParaRPr>
          </a:p>
          <a:p>
            <a:pPr marL="457200" lvl="0" indent="-342900" rtl="0">
              <a:spcBef>
                <a:spcPts val="0"/>
              </a:spcBef>
              <a:spcAft>
                <a:spcPts val="0"/>
              </a:spcAft>
              <a:buSzPts val="1800"/>
              <a:buFont typeface="Arial"/>
              <a:buAutoNum type="arabicPeriod"/>
            </a:pPr>
            <a:r>
              <a:rPr lang="en-GB" sz="1500" dirty="0">
                <a:highlight>
                  <a:srgbClr val="FFFFFF"/>
                </a:highlight>
                <a:latin typeface="Calibri" panose="020F0502020204030204" pitchFamily="34" charset="0"/>
                <a:ea typeface="Arial"/>
                <a:cs typeface="Calibri" panose="020F0502020204030204" pitchFamily="34" charset="0"/>
                <a:sym typeface="Arial"/>
              </a:rPr>
              <a:t>Chan, J. (2019). Learn what a Stakeholder Is. Retrieved 11 December 2019, from </a:t>
            </a:r>
            <a:r>
              <a:rPr lang="en-GB" sz="1500" u="sng" dirty="0">
                <a:highlight>
                  <a:srgbClr val="FFFFFF"/>
                </a:highlight>
                <a:latin typeface="Calibri" panose="020F0502020204030204" pitchFamily="34" charset="0"/>
                <a:ea typeface="Arial"/>
                <a:cs typeface="Calibri" panose="020F0502020204030204" pitchFamily="34" charset="0"/>
                <a:sym typeface="Arial"/>
                <a:hlinkClick r:id="rId5"/>
              </a:rPr>
              <a:t>https://www.investopedia.com/terms/s/stakeholder.asp</a:t>
            </a:r>
            <a:r>
              <a:rPr lang="en-GB" sz="1500" dirty="0">
                <a:highlight>
                  <a:srgbClr val="FFFFFF"/>
                </a:highlight>
                <a:latin typeface="Calibri" panose="020F0502020204030204" pitchFamily="34" charset="0"/>
                <a:ea typeface="Arial"/>
                <a:cs typeface="Calibri" panose="020F0502020204030204" pitchFamily="34" charset="0"/>
                <a:sym typeface="Arial"/>
              </a:rPr>
              <a:t> </a:t>
            </a:r>
          </a:p>
          <a:p>
            <a:pPr marL="457200" lvl="0" indent="-342900" rtl="0">
              <a:spcBef>
                <a:spcPts val="0"/>
              </a:spcBef>
              <a:spcAft>
                <a:spcPts val="0"/>
              </a:spcAft>
              <a:buSzPts val="1800"/>
              <a:buFont typeface="Arial"/>
              <a:buAutoNum type="arabicPeriod"/>
            </a:pPr>
            <a:r>
              <a:rPr lang="en-GB" sz="1500" dirty="0" err="1">
                <a:highlight>
                  <a:srgbClr val="FFFFFF"/>
                </a:highlight>
                <a:latin typeface="Calibri" panose="020F0502020204030204" pitchFamily="34" charset="0"/>
                <a:ea typeface="Arial"/>
                <a:cs typeface="Calibri" panose="020F0502020204030204" pitchFamily="34" charset="0"/>
                <a:sym typeface="Arial"/>
              </a:rPr>
              <a:t>actiTIME</a:t>
            </a:r>
            <a:r>
              <a:rPr lang="en-GB" sz="1500" dirty="0">
                <a:highlight>
                  <a:srgbClr val="FFFFFF"/>
                </a:highlight>
                <a:latin typeface="Calibri" panose="020F0502020204030204" pitchFamily="34" charset="0"/>
                <a:ea typeface="Arial"/>
                <a:cs typeface="Calibri" panose="020F0502020204030204" pitchFamily="34" charset="0"/>
                <a:sym typeface="Arial"/>
              </a:rPr>
              <a:t>. (2018). </a:t>
            </a:r>
            <a:r>
              <a:rPr lang="en-GB" sz="1500" i="1" dirty="0">
                <a:highlight>
                  <a:srgbClr val="FFFFFF"/>
                </a:highlight>
                <a:latin typeface="Calibri" panose="020F0502020204030204" pitchFamily="34" charset="0"/>
                <a:ea typeface="Arial"/>
                <a:cs typeface="Calibri" panose="020F0502020204030204" pitchFamily="34" charset="0"/>
                <a:sym typeface="Arial"/>
              </a:rPr>
              <a:t>Most Useful Project Management Tools and Techniques</a:t>
            </a:r>
            <a:r>
              <a:rPr lang="en-GB" sz="1500" dirty="0">
                <a:highlight>
                  <a:srgbClr val="FFFFFF"/>
                </a:highlight>
                <a:latin typeface="Calibri" panose="020F0502020204030204" pitchFamily="34" charset="0"/>
                <a:ea typeface="Arial"/>
                <a:cs typeface="Calibri" panose="020F0502020204030204" pitchFamily="34" charset="0"/>
                <a:sym typeface="Arial"/>
              </a:rPr>
              <a:t> [Image]. Retrieved from </a:t>
            </a:r>
            <a:r>
              <a:rPr lang="en-GB" sz="1500" u="sng" dirty="0">
                <a:highlight>
                  <a:srgbClr val="FFFFFF"/>
                </a:highlight>
                <a:latin typeface="Calibri" panose="020F0502020204030204" pitchFamily="34" charset="0"/>
                <a:ea typeface="Arial"/>
                <a:cs typeface="Calibri" panose="020F0502020204030204" pitchFamily="34" charset="0"/>
                <a:sym typeface="Arial"/>
                <a:hlinkClick r:id="rId6"/>
              </a:rPr>
              <a:t>https://www.actitime.com/wp-content/uploads/2018/09/chart1.png</a:t>
            </a:r>
            <a:endParaRPr lang="en-GB" sz="1500" dirty="0">
              <a:highlight>
                <a:srgbClr val="FFFFFF"/>
              </a:highlight>
              <a:latin typeface="Calibri" panose="020F0502020204030204" pitchFamily="34" charset="0"/>
              <a:ea typeface="Arial"/>
              <a:cs typeface="Calibri" panose="020F0502020204030204" pitchFamily="34" charset="0"/>
              <a:sym typeface="Arial"/>
            </a:endParaRPr>
          </a:p>
          <a:p>
            <a:pPr marL="457200" lvl="0" indent="-342900" rtl="0">
              <a:spcBef>
                <a:spcPts val="0"/>
              </a:spcBef>
              <a:spcAft>
                <a:spcPts val="0"/>
              </a:spcAft>
              <a:buSzPts val="1800"/>
              <a:buFont typeface="Arial"/>
              <a:buAutoNum type="arabicPeriod"/>
            </a:pPr>
            <a:r>
              <a:rPr lang="en-GB" sz="1500" dirty="0">
                <a:highlight>
                  <a:srgbClr val="FFFFFF"/>
                </a:highlight>
                <a:latin typeface="Calibri" panose="020F0502020204030204" pitchFamily="34" charset="0"/>
                <a:ea typeface="Arial"/>
                <a:cs typeface="Calibri" panose="020F0502020204030204" pitchFamily="34" charset="0"/>
                <a:sym typeface="Arial"/>
              </a:rPr>
              <a:t>Dialogue By Design, &amp; Acland, A. (2012). </a:t>
            </a:r>
            <a:r>
              <a:rPr lang="en-GB" sz="1500" i="1" dirty="0">
                <a:highlight>
                  <a:srgbClr val="FFFFFF"/>
                </a:highlight>
                <a:latin typeface="Calibri" panose="020F0502020204030204" pitchFamily="34" charset="0"/>
                <a:ea typeface="Arial"/>
                <a:cs typeface="Calibri" panose="020F0502020204030204" pitchFamily="34" charset="0"/>
                <a:sym typeface="Arial"/>
              </a:rPr>
              <a:t>Dialogue by Design: A handbook of public and stakeholder engagement</a:t>
            </a:r>
            <a:r>
              <a:rPr lang="en-GB" sz="1500" dirty="0">
                <a:highlight>
                  <a:srgbClr val="FFFFFF"/>
                </a:highlight>
                <a:latin typeface="Calibri" panose="020F0502020204030204" pitchFamily="34" charset="0"/>
                <a:ea typeface="Arial"/>
                <a:cs typeface="Calibri" panose="020F0502020204030204" pitchFamily="34" charset="0"/>
                <a:sym typeface="Arial"/>
              </a:rPr>
              <a:t> (3rd ed.). London: Dialogue by Design.</a:t>
            </a:r>
          </a:p>
          <a:p>
            <a:pPr marL="457200" lvl="0" indent="-342900" rtl="0">
              <a:spcBef>
                <a:spcPts val="0"/>
              </a:spcBef>
              <a:spcAft>
                <a:spcPts val="0"/>
              </a:spcAft>
              <a:buSzPts val="1800"/>
              <a:buFont typeface="Arial"/>
              <a:buAutoNum type="arabicPeriod"/>
            </a:pPr>
            <a:r>
              <a:rPr lang="en-GB" sz="1500" dirty="0">
                <a:highlight>
                  <a:srgbClr val="FFFFFF"/>
                </a:highlight>
                <a:latin typeface="Calibri" panose="020F0502020204030204" pitchFamily="34" charset="0"/>
                <a:ea typeface="Arial"/>
                <a:cs typeface="Calibri" panose="020F0502020204030204" pitchFamily="34" charset="0"/>
                <a:sym typeface="Arial"/>
              </a:rPr>
              <a:t>Friedman, L., &amp; Miles, S. (2006). </a:t>
            </a:r>
            <a:r>
              <a:rPr lang="en-GB" sz="1500" i="1" dirty="0">
                <a:highlight>
                  <a:srgbClr val="FFFFFF"/>
                </a:highlight>
                <a:latin typeface="Calibri" panose="020F0502020204030204" pitchFamily="34" charset="0"/>
                <a:ea typeface="Arial"/>
                <a:cs typeface="Calibri" panose="020F0502020204030204" pitchFamily="34" charset="0"/>
                <a:sym typeface="Arial"/>
              </a:rPr>
              <a:t>Stakeholders Theory and Practice</a:t>
            </a:r>
            <a:r>
              <a:rPr lang="en-GB" sz="1500" dirty="0">
                <a:highlight>
                  <a:srgbClr val="FFFFFF"/>
                </a:highlight>
                <a:latin typeface="Calibri" panose="020F0502020204030204" pitchFamily="34" charset="0"/>
                <a:ea typeface="Arial"/>
                <a:cs typeface="Calibri" panose="020F0502020204030204" pitchFamily="34" charset="0"/>
                <a:sym typeface="Arial"/>
              </a:rPr>
              <a:t>. Oxford: Oxford University Press.</a:t>
            </a:r>
          </a:p>
          <a:p>
            <a:pPr marL="457200" lvl="0" indent="-342900" rtl="0">
              <a:spcBef>
                <a:spcPts val="0"/>
              </a:spcBef>
              <a:spcAft>
                <a:spcPts val="0"/>
              </a:spcAft>
              <a:buSzPts val="1800"/>
              <a:buFont typeface="Arial"/>
              <a:buAutoNum type="arabicPeriod"/>
            </a:pPr>
            <a:r>
              <a:rPr lang="en-GB" sz="1500" dirty="0">
                <a:highlight>
                  <a:srgbClr val="FFFFFF"/>
                </a:highlight>
                <a:latin typeface="Calibri" panose="020F0502020204030204" pitchFamily="34" charset="0"/>
                <a:ea typeface="Arial"/>
                <a:cs typeface="Calibri" panose="020F0502020204030204" pitchFamily="34" charset="0"/>
                <a:sym typeface="Arial"/>
              </a:rPr>
              <a:t>INSIGHTS. (2017). </a:t>
            </a:r>
            <a:r>
              <a:rPr lang="en-GB" sz="1500" i="1" dirty="0">
                <a:highlight>
                  <a:srgbClr val="FFFFFF"/>
                </a:highlight>
                <a:latin typeface="Calibri" panose="020F0502020204030204" pitchFamily="34" charset="0"/>
                <a:ea typeface="Arial"/>
                <a:cs typeface="Calibri" panose="020F0502020204030204" pitchFamily="34" charset="0"/>
                <a:sym typeface="Arial"/>
              </a:rPr>
              <a:t>Image of the Lean Project Management cycle</a:t>
            </a:r>
            <a:r>
              <a:rPr lang="en-GB" sz="1500" dirty="0">
                <a:highlight>
                  <a:srgbClr val="FFFFFF"/>
                </a:highlight>
                <a:latin typeface="Calibri" panose="020F0502020204030204" pitchFamily="34" charset="0"/>
                <a:ea typeface="Arial"/>
                <a:cs typeface="Calibri" panose="020F0502020204030204" pitchFamily="34" charset="0"/>
                <a:sym typeface="Arial"/>
              </a:rPr>
              <a:t> [Image]. Retrieved from </a:t>
            </a:r>
            <a:r>
              <a:rPr lang="en-GB" sz="1500" u="sng" dirty="0">
                <a:highlight>
                  <a:srgbClr val="FFFFFF"/>
                </a:highlight>
                <a:latin typeface="Calibri" panose="020F0502020204030204" pitchFamily="34" charset="0"/>
                <a:ea typeface="Arial"/>
                <a:cs typeface="Calibri" panose="020F0502020204030204" pitchFamily="34" charset="0"/>
                <a:sym typeface="Arial"/>
                <a:hlinkClick r:id="rId7"/>
              </a:rPr>
              <a:t>https://guthriejensen.com/blog/wp-content/uploads/2017/10/diagram-Top-Project-Management-Approaches-Explained-A-Visual-Guide-03.png</a:t>
            </a:r>
            <a:endParaRPr lang="en-GB" sz="1500" dirty="0">
              <a:highlight>
                <a:srgbClr val="FFFFFF"/>
              </a:highlight>
              <a:latin typeface="Calibri" panose="020F0502020204030204" pitchFamily="34" charset="0"/>
              <a:ea typeface="Arial"/>
              <a:cs typeface="Calibri" panose="020F0502020204030204" pitchFamily="34" charset="0"/>
              <a:sym typeface="Arial"/>
            </a:endParaRPr>
          </a:p>
          <a:p>
            <a:pPr marL="457200" lvl="0" indent="0" rtl="0">
              <a:spcBef>
                <a:spcPts val="1000"/>
              </a:spcBef>
              <a:spcAft>
                <a:spcPts val="0"/>
              </a:spcAft>
              <a:buNone/>
            </a:pPr>
            <a:endParaRPr lang="en-GB" sz="1500" dirty="0">
              <a:highlight>
                <a:srgbClr val="FFFFFF"/>
              </a:highlight>
              <a:latin typeface="Arial"/>
              <a:ea typeface="Arial"/>
              <a:cs typeface="Arial"/>
              <a:sym typeface="Arial"/>
            </a:endParaRPr>
          </a:p>
          <a:p>
            <a:pPr marL="457200" lvl="0" indent="0" rtl="0">
              <a:spcBef>
                <a:spcPts val="1000"/>
              </a:spcBef>
              <a:spcAft>
                <a:spcPts val="0"/>
              </a:spcAft>
              <a:buNone/>
            </a:pPr>
            <a:endParaRPr lang="en-GB" sz="1500" dirty="0">
              <a:highlight>
                <a:srgbClr val="FFFFFF"/>
              </a:highlight>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8"/>
        <p:cNvGrpSpPr/>
        <p:nvPr/>
      </p:nvGrpSpPr>
      <p:grpSpPr>
        <a:xfrm>
          <a:off x="0" y="0"/>
          <a:ext cx="0" cy="0"/>
          <a:chOff x="0" y="0"/>
          <a:chExt cx="0" cy="0"/>
        </a:xfrm>
      </p:grpSpPr>
      <p:sp>
        <p:nvSpPr>
          <p:cNvPr id="107" name="Rectangle 10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9" name="Google Shape;229;g75eb40f225_0_3"/>
          <p:cNvSpPr txBox="1">
            <a:spLocks noGrp="1"/>
          </p:cNvSpPr>
          <p:nvPr>
            <p:ph type="title"/>
          </p:nvPr>
        </p:nvSpPr>
        <p:spPr>
          <a:xfrm>
            <a:off x="838200" y="963877"/>
            <a:ext cx="3494362" cy="4930246"/>
          </a:xfrm>
          <a:prstGeom prst="rect">
            <a:avLst/>
          </a:prstGeom>
        </p:spPr>
        <p:txBody>
          <a:bodyPr spcFirstLastPara="1" lIns="91425" tIns="45700" rIns="91425" bIns="45700" anchorCtr="0">
            <a:normAutofit/>
          </a:bodyPr>
          <a:lstStyle/>
          <a:p>
            <a:pPr marL="0" lvl="0" indent="0" algn="r" rtl="0">
              <a:spcBef>
                <a:spcPts val="0"/>
              </a:spcBef>
              <a:spcAft>
                <a:spcPts val="0"/>
              </a:spcAft>
              <a:buNone/>
            </a:pPr>
            <a:r>
              <a:rPr lang="en-GB">
                <a:solidFill>
                  <a:schemeClr val="accent1"/>
                </a:solidFill>
              </a:rPr>
              <a:t>References - Continued</a:t>
            </a:r>
          </a:p>
        </p:txBody>
      </p:sp>
      <p:cxnSp>
        <p:nvCxnSpPr>
          <p:cNvPr id="109" name="Straight Connector 10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0" name="Google Shape;230;g75eb40f225_0_3"/>
          <p:cNvSpPr txBox="1">
            <a:spLocks noGrp="1"/>
          </p:cNvSpPr>
          <p:nvPr>
            <p:ph type="body" idx="1"/>
          </p:nvPr>
        </p:nvSpPr>
        <p:spPr>
          <a:xfrm>
            <a:off x="4976031" y="963877"/>
            <a:ext cx="6377769" cy="4930246"/>
          </a:xfrm>
          <a:prstGeom prst="rect">
            <a:avLst/>
          </a:prstGeom>
        </p:spPr>
        <p:txBody>
          <a:bodyPr spcFirstLastPara="1" lIns="91425" tIns="45700" rIns="91425" bIns="45700" anchor="ctr" anchorCtr="0">
            <a:normAutofit/>
          </a:bodyPr>
          <a:lstStyle/>
          <a:p>
            <a:pPr marL="457200" lvl="0" indent="-342900" rtl="0">
              <a:spcBef>
                <a:spcPts val="1000"/>
              </a:spcBef>
              <a:spcAft>
                <a:spcPts val="0"/>
              </a:spcAft>
              <a:buSzPts val="1800"/>
              <a:buFont typeface="Arial"/>
              <a:buAutoNum type="arabicPeriod"/>
            </a:pPr>
            <a:r>
              <a:rPr lang="en-GB" sz="2000" dirty="0" err="1">
                <a:highlight>
                  <a:srgbClr val="FFFFFF"/>
                </a:highlight>
                <a:latin typeface="Calibri" panose="020F0502020204030204" pitchFamily="34" charset="0"/>
                <a:ea typeface="Arial"/>
                <a:cs typeface="Calibri" panose="020F0502020204030204" pitchFamily="34" charset="0"/>
                <a:sym typeface="Arial"/>
              </a:rPr>
              <a:t>Mendelow</a:t>
            </a:r>
            <a:r>
              <a:rPr lang="en-GB" sz="2000" dirty="0">
                <a:highlight>
                  <a:srgbClr val="FFFFFF"/>
                </a:highlight>
                <a:latin typeface="Calibri" panose="020F0502020204030204" pitchFamily="34" charset="0"/>
                <a:ea typeface="Arial"/>
                <a:cs typeface="Calibri" panose="020F0502020204030204" pitchFamily="34" charset="0"/>
                <a:sym typeface="Arial"/>
              </a:rPr>
              <a:t>, A. (1981). Environmental Scanning--The Impact of the Stakeholder Concept. </a:t>
            </a:r>
            <a:r>
              <a:rPr lang="en-GB" sz="2000" i="1" dirty="0">
                <a:highlight>
                  <a:srgbClr val="FFFFFF"/>
                </a:highlight>
                <a:latin typeface="Calibri" panose="020F0502020204030204" pitchFamily="34" charset="0"/>
                <a:ea typeface="Arial"/>
                <a:cs typeface="Calibri" panose="020F0502020204030204" pitchFamily="34" charset="0"/>
                <a:sym typeface="Arial"/>
              </a:rPr>
              <a:t>Association For Information Systems</a:t>
            </a:r>
            <a:r>
              <a:rPr lang="en-GB" sz="2000" dirty="0">
                <a:highlight>
                  <a:srgbClr val="FFFFFF"/>
                </a:highlight>
                <a:latin typeface="Calibri" panose="020F0502020204030204" pitchFamily="34" charset="0"/>
                <a:ea typeface="Arial"/>
                <a:cs typeface="Calibri" panose="020F0502020204030204" pitchFamily="34" charset="0"/>
                <a:sym typeface="Arial"/>
              </a:rPr>
              <a:t>, (20), 407-408. Retrieved from </a:t>
            </a:r>
            <a:r>
              <a:rPr lang="en-GB" sz="2000" u="sng" dirty="0">
                <a:highlight>
                  <a:srgbClr val="FFFFFF"/>
                </a:highlight>
                <a:latin typeface="Calibri" panose="020F0502020204030204" pitchFamily="34" charset="0"/>
                <a:ea typeface="Arial"/>
                <a:cs typeface="Calibri" panose="020F0502020204030204" pitchFamily="34" charset="0"/>
                <a:sym typeface="Arial"/>
                <a:hlinkClick r:id="rId3"/>
              </a:rPr>
              <a:t>https://pdfs.semanticscholar.org/3579/ca37344c69961bbc2468ef9addf212200e39.pdf</a:t>
            </a:r>
            <a:endParaRPr lang="en-GB" sz="2000" dirty="0">
              <a:highlight>
                <a:srgbClr val="FFFFFF"/>
              </a:highlight>
              <a:latin typeface="Calibri" panose="020F0502020204030204" pitchFamily="34" charset="0"/>
              <a:ea typeface="Arial"/>
              <a:cs typeface="Calibri" panose="020F0502020204030204" pitchFamily="34" charset="0"/>
              <a:sym typeface="Arial"/>
            </a:endParaRPr>
          </a:p>
          <a:p>
            <a:pPr marL="457200" lvl="0" indent="-342900" rtl="0">
              <a:spcBef>
                <a:spcPts val="0"/>
              </a:spcBef>
              <a:spcAft>
                <a:spcPts val="0"/>
              </a:spcAft>
              <a:buSzPts val="1800"/>
              <a:buFont typeface="Arial"/>
              <a:buAutoNum type="arabicPeriod"/>
            </a:pPr>
            <a:r>
              <a:rPr lang="en-GB" sz="2000" dirty="0" err="1">
                <a:highlight>
                  <a:srgbClr val="FFFFFF"/>
                </a:highlight>
                <a:latin typeface="Calibri" panose="020F0502020204030204" pitchFamily="34" charset="0"/>
                <a:ea typeface="Arial"/>
                <a:cs typeface="Calibri" panose="020F0502020204030204" pitchFamily="34" charset="0"/>
                <a:sym typeface="Arial"/>
              </a:rPr>
              <a:t>Behenna</a:t>
            </a:r>
            <a:r>
              <a:rPr lang="en-GB" sz="2000" dirty="0">
                <a:highlight>
                  <a:srgbClr val="FFFFFF"/>
                </a:highlight>
                <a:latin typeface="Calibri" panose="020F0502020204030204" pitchFamily="34" charset="0"/>
                <a:ea typeface="Arial"/>
                <a:cs typeface="Calibri" panose="020F0502020204030204" pitchFamily="34" charset="0"/>
                <a:sym typeface="Arial"/>
              </a:rPr>
              <a:t>, G (2012). Project Management Principles (</a:t>
            </a:r>
            <a:r>
              <a:rPr lang="en-GB" sz="2000" dirty="0" err="1">
                <a:highlight>
                  <a:srgbClr val="FFFFFF"/>
                </a:highlight>
                <a:latin typeface="Calibri" panose="020F0502020204030204" pitchFamily="34" charset="0"/>
                <a:ea typeface="Arial"/>
                <a:cs typeface="Calibri" panose="020F0502020204030204" pitchFamily="34" charset="0"/>
                <a:sym typeface="Arial"/>
              </a:rPr>
              <a:t>Powerpoint</a:t>
            </a:r>
            <a:r>
              <a:rPr lang="en-GB" sz="2000" dirty="0">
                <a:highlight>
                  <a:srgbClr val="FFFFFF"/>
                </a:highlight>
                <a:latin typeface="Calibri" panose="020F0502020204030204" pitchFamily="34" charset="0"/>
                <a:ea typeface="Arial"/>
                <a:cs typeface="Calibri" panose="020F0502020204030204" pitchFamily="34" charset="0"/>
                <a:sym typeface="Arial"/>
              </a:rPr>
              <a:t> slides). Retrieved from </a:t>
            </a:r>
            <a:r>
              <a:rPr lang="en-GB" sz="2000" u="sng" dirty="0">
                <a:highlight>
                  <a:srgbClr val="FFFFFF"/>
                </a:highlight>
                <a:latin typeface="Calibri" panose="020F0502020204030204" pitchFamily="34" charset="0"/>
                <a:ea typeface="Arial"/>
                <a:cs typeface="Calibri" panose="020F0502020204030204" pitchFamily="34" charset="0"/>
                <a:sym typeface="Arial"/>
                <a:hlinkClick r:id="rId4"/>
              </a:rPr>
              <a:t>https://moodle.uwtsd.ac.uk/mod/resource/view.php?id=162922</a:t>
            </a:r>
            <a:r>
              <a:rPr lang="en-GB" sz="2000" dirty="0">
                <a:highlight>
                  <a:srgbClr val="FFFFFF"/>
                </a:highlight>
                <a:latin typeface="Calibri" panose="020F0502020204030204" pitchFamily="34" charset="0"/>
                <a:ea typeface="Arial"/>
                <a:cs typeface="Calibri" panose="020F0502020204030204" pitchFamily="34" charset="0"/>
                <a:sym typeface="Arial"/>
              </a:rPr>
              <a:t> </a:t>
            </a:r>
          </a:p>
          <a:p>
            <a:pPr marL="457200" lvl="0" indent="-342900" rtl="0">
              <a:spcBef>
                <a:spcPts val="0"/>
              </a:spcBef>
              <a:spcAft>
                <a:spcPts val="0"/>
              </a:spcAft>
              <a:buSzPts val="1800"/>
              <a:buFont typeface="Arial"/>
              <a:buAutoNum type="arabicPeriod"/>
            </a:pPr>
            <a:r>
              <a:rPr lang="en-GB" sz="2000" dirty="0">
                <a:highlight>
                  <a:srgbClr val="FFFFFF"/>
                </a:highlight>
                <a:latin typeface="Calibri" panose="020F0502020204030204" pitchFamily="34" charset="0"/>
                <a:ea typeface="Arial"/>
                <a:cs typeface="Calibri" panose="020F0502020204030204" pitchFamily="34" charset="0"/>
                <a:sym typeface="Arial"/>
              </a:rPr>
              <a:t>Thomas, Philip &amp; </a:t>
            </a:r>
            <a:r>
              <a:rPr lang="en-GB" sz="2000" dirty="0" err="1">
                <a:highlight>
                  <a:srgbClr val="FFFFFF"/>
                </a:highlight>
                <a:latin typeface="Calibri" panose="020F0502020204030204" pitchFamily="34" charset="0"/>
                <a:ea typeface="Arial"/>
                <a:cs typeface="Calibri" panose="020F0502020204030204" pitchFamily="34" charset="0"/>
                <a:sym typeface="Arial"/>
              </a:rPr>
              <a:t>Bratvold</a:t>
            </a:r>
            <a:r>
              <a:rPr lang="en-GB" sz="2000" dirty="0">
                <a:highlight>
                  <a:srgbClr val="FFFFFF"/>
                </a:highlight>
                <a:latin typeface="Calibri" panose="020F0502020204030204" pitchFamily="34" charset="0"/>
                <a:ea typeface="Arial"/>
                <a:cs typeface="Calibri" panose="020F0502020204030204" pitchFamily="34" charset="0"/>
                <a:sym typeface="Arial"/>
              </a:rPr>
              <a:t>, </a:t>
            </a:r>
            <a:r>
              <a:rPr lang="en-GB" sz="2000" dirty="0" err="1">
                <a:highlight>
                  <a:srgbClr val="FFFFFF"/>
                </a:highlight>
                <a:latin typeface="Calibri" panose="020F0502020204030204" pitchFamily="34" charset="0"/>
                <a:ea typeface="Arial"/>
                <a:cs typeface="Calibri" panose="020F0502020204030204" pitchFamily="34" charset="0"/>
                <a:sym typeface="Arial"/>
              </a:rPr>
              <a:t>Reidar</a:t>
            </a:r>
            <a:r>
              <a:rPr lang="en-GB" sz="2000" dirty="0">
                <a:highlight>
                  <a:srgbClr val="FFFFFF"/>
                </a:highlight>
                <a:latin typeface="Calibri" panose="020F0502020204030204" pitchFamily="34" charset="0"/>
                <a:ea typeface="Arial"/>
                <a:cs typeface="Calibri" panose="020F0502020204030204" pitchFamily="34" charset="0"/>
                <a:sym typeface="Arial"/>
              </a:rPr>
              <a:t> &amp; Bickel, J.. (2013). The Risk of Using Risk Matrices. SPE Economics &amp; Management. 6. 10.2118/166269-MS.  </a:t>
            </a:r>
          </a:p>
          <a:p>
            <a:pPr marL="457200" lvl="0" indent="-342900" rtl="0">
              <a:spcBef>
                <a:spcPts val="0"/>
              </a:spcBef>
              <a:spcAft>
                <a:spcPts val="0"/>
              </a:spcAft>
              <a:buSzPts val="1800"/>
              <a:buFont typeface="Arial"/>
              <a:buAutoNum type="arabicPeriod"/>
            </a:pPr>
            <a:r>
              <a:rPr lang="en-GB" sz="2000" dirty="0">
                <a:highlight>
                  <a:srgbClr val="FFFFFF"/>
                </a:highlight>
                <a:latin typeface="Calibri" panose="020F0502020204030204" pitchFamily="34" charset="0"/>
                <a:ea typeface="Arial"/>
                <a:cs typeface="Calibri" panose="020F0502020204030204" pitchFamily="34" charset="0"/>
                <a:sym typeface="Arial"/>
              </a:rPr>
              <a:t>Wall, K. (2011). </a:t>
            </a:r>
            <a:r>
              <a:rPr lang="en-GB" sz="2000" i="1" dirty="0">
                <a:highlight>
                  <a:srgbClr val="FFFFFF"/>
                </a:highlight>
                <a:latin typeface="Calibri" panose="020F0502020204030204" pitchFamily="34" charset="0"/>
                <a:ea typeface="Arial"/>
                <a:cs typeface="Calibri" panose="020F0502020204030204" pitchFamily="34" charset="0"/>
                <a:sym typeface="Arial"/>
              </a:rPr>
              <a:t>The Trouble with Risk Matrices</a:t>
            </a:r>
            <a:r>
              <a:rPr lang="en-GB" sz="2000" dirty="0">
                <a:highlight>
                  <a:srgbClr val="FFFFFF"/>
                </a:highlight>
                <a:latin typeface="Calibri" panose="020F0502020204030204" pitchFamily="34" charset="0"/>
                <a:ea typeface="Arial"/>
                <a:cs typeface="Calibri" panose="020F0502020204030204" pitchFamily="34" charset="0"/>
                <a:sym typeface="Arial"/>
              </a:rPr>
              <a:t> (pp. 1-26). Naval Postgraduate School (DRMI). Retrieved from </a:t>
            </a:r>
            <a:r>
              <a:rPr lang="en-GB" sz="2000" u="sng" dirty="0">
                <a:highlight>
                  <a:srgbClr val="FFFFFF"/>
                </a:highlight>
                <a:latin typeface="Calibri" panose="020F0502020204030204" pitchFamily="34" charset="0"/>
                <a:ea typeface="Arial"/>
                <a:cs typeface="Calibri" panose="020F0502020204030204" pitchFamily="34" charset="0"/>
                <a:sym typeface="Arial"/>
                <a:hlinkClick r:id="rId5"/>
              </a:rPr>
              <a:t>https://pdfs.semanticscholar.org/f2be/55d4454451788fca458da018ac9b4b7953f8.pdf</a:t>
            </a:r>
            <a:r>
              <a:rPr lang="en-GB" sz="2000" dirty="0">
                <a:highlight>
                  <a:srgbClr val="FFFFFF"/>
                </a:highlight>
                <a:latin typeface="Calibri" panose="020F0502020204030204" pitchFamily="34" charset="0"/>
                <a:ea typeface="Arial"/>
                <a:cs typeface="Calibri" panose="020F0502020204030204" pitchFamily="34" charset="0"/>
                <a:sym typeface="Arial"/>
              </a:rPr>
              <a:t> </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2149</Words>
  <Application>Microsoft Office PowerPoint</Application>
  <PresentationFormat>Widescreen</PresentationFormat>
  <Paragraphs>119</Paragraphs>
  <Slides>11</Slides>
  <Notes>11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11</vt:i4>
      </vt:variant>
    </vt:vector>
  </HeadingPairs>
  <TitlesOfParts>
    <vt:vector size="15" baseType="lpstr">
      <vt:lpstr>Arial</vt:lpstr>
      <vt:lpstr>Calibri</vt:lpstr>
      <vt:lpstr>Office Theme</vt:lpstr>
      <vt:lpstr>Office Theme</vt:lpstr>
      <vt:lpstr>Project Management for Sustainability – BSMP 5008</vt:lpstr>
      <vt:lpstr>What is Project Management</vt:lpstr>
      <vt:lpstr>Waterfall Methodology</vt:lpstr>
      <vt:lpstr>Agile Methodology</vt:lpstr>
      <vt:lpstr>Lean Methodology </vt:lpstr>
      <vt:lpstr>Stakeholders</vt:lpstr>
      <vt:lpstr>Risk</vt:lpstr>
      <vt:lpstr>Conclusion</vt:lpstr>
      <vt:lpstr>References</vt:lpstr>
      <vt:lpstr>References - Continued</vt:lpstr>
      <vt:lpstr>References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 BSMP 5008</dc:title>
  <dc:creator>Jamie</dc:creator>
  <cp:lastModifiedBy> </cp:lastModifiedBy>
  <cp:revision>1</cp:revision>
  <dcterms:created xsi:type="dcterms:W3CDTF">2019-12-11T21:16:55Z</dcterms:created>
  <dcterms:modified xsi:type="dcterms:W3CDTF">2019-12-11T21:18:02Z</dcterms:modified>
</cp:coreProperties>
</file>