
<file path=[Content_Types].xml><?xml version="1.0" encoding="utf-8"?>
<Types xmlns="http://schemas.openxmlformats.org/package/2006/content-types">
  <Default Extension="png" ContentType="image/png"/>
  <Default Extension="bin" ContentType="application/vnd.openxmlformats-officedocument.oleObject"/>
  <Default Extension="jpeg" ContentType="image/jpeg"/>
  <Default Extension="emf" ContentType="image/x-emf"/>
  <Default Extension="rels" ContentType="application/vnd.openxmlformats-package.relationships+xml"/>
  <Default Extension="xml" ContentType="application/xml"/>
  <Default Extension="gif" ContentType="image/gif"/>
  <Default Extension="vml" ContentType="application/vnd.openxmlformats-officedocument.vmlDrawi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bookmarkIdSeed="2">
  <p:sldMasterIdLst>
    <p:sldMasterId id="2147483720" r:id="rId1"/>
  </p:sldMasterIdLst>
  <p:notesMasterIdLst>
    <p:notesMasterId r:id="rId59"/>
  </p:notesMasterIdLst>
  <p:handoutMasterIdLst>
    <p:handoutMasterId r:id="rId60"/>
  </p:handoutMasterIdLst>
  <p:sldIdLst>
    <p:sldId id="263" r:id="rId2"/>
    <p:sldId id="296" r:id="rId3"/>
    <p:sldId id="289" r:id="rId4"/>
    <p:sldId id="274" r:id="rId5"/>
    <p:sldId id="332" r:id="rId6"/>
    <p:sldId id="352" r:id="rId7"/>
    <p:sldId id="290" r:id="rId8"/>
    <p:sldId id="292" r:id="rId9"/>
    <p:sldId id="294" r:id="rId10"/>
    <p:sldId id="293" r:id="rId11"/>
    <p:sldId id="348" r:id="rId12"/>
    <p:sldId id="366" r:id="rId13"/>
    <p:sldId id="334" r:id="rId14"/>
    <p:sldId id="365" r:id="rId15"/>
    <p:sldId id="333" r:id="rId16"/>
    <p:sldId id="335" r:id="rId17"/>
    <p:sldId id="281" r:id="rId18"/>
    <p:sldId id="343" r:id="rId19"/>
    <p:sldId id="344" r:id="rId20"/>
    <p:sldId id="345" r:id="rId21"/>
    <p:sldId id="346" r:id="rId22"/>
    <p:sldId id="359" r:id="rId23"/>
    <p:sldId id="360" r:id="rId24"/>
    <p:sldId id="361" r:id="rId25"/>
    <p:sldId id="367" r:id="rId26"/>
    <p:sldId id="362" r:id="rId27"/>
    <p:sldId id="363" r:id="rId28"/>
    <p:sldId id="368" r:id="rId29"/>
    <p:sldId id="370" r:id="rId30"/>
    <p:sldId id="369" r:id="rId31"/>
    <p:sldId id="355" r:id="rId32"/>
    <p:sldId id="356" r:id="rId33"/>
    <p:sldId id="357" r:id="rId34"/>
    <p:sldId id="358" r:id="rId35"/>
    <p:sldId id="256" r:id="rId36"/>
    <p:sldId id="337" r:id="rId37"/>
    <p:sldId id="300" r:id="rId38"/>
    <p:sldId id="285" r:id="rId39"/>
    <p:sldId id="286" r:id="rId40"/>
    <p:sldId id="287" r:id="rId41"/>
    <p:sldId id="364" r:id="rId42"/>
    <p:sldId id="262" r:id="rId43"/>
    <p:sldId id="340" r:id="rId44"/>
    <p:sldId id="350" r:id="rId45"/>
    <p:sldId id="351" r:id="rId46"/>
    <p:sldId id="257" r:id="rId47"/>
    <p:sldId id="353" r:id="rId48"/>
    <p:sldId id="354" r:id="rId49"/>
    <p:sldId id="288" r:id="rId50"/>
    <p:sldId id="349" r:id="rId51"/>
    <p:sldId id="268" r:id="rId52"/>
    <p:sldId id="284" r:id="rId53"/>
    <p:sldId id="267" r:id="rId54"/>
    <p:sldId id="271" r:id="rId55"/>
    <p:sldId id="331" r:id="rId56"/>
    <p:sldId id="342" r:id="rId57"/>
    <p:sldId id="339" r:id="rId58"/>
  </p:sldIdLst>
  <p:sldSz cx="9144000" cy="6858000" type="screen4x3"/>
  <p:notesSz cx="6724650" cy="97742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333" autoAdjust="0"/>
    <p:restoredTop sz="94505" autoAdjust="0"/>
  </p:normalViewPr>
  <p:slideViewPr>
    <p:cSldViewPr>
      <p:cViewPr varScale="1">
        <p:scale>
          <a:sx n="101" d="100"/>
          <a:sy n="101" d="100"/>
        </p:scale>
        <p:origin x="860" y="72"/>
      </p:cViewPr>
      <p:guideLst>
        <p:guide orient="horz" pos="2160"/>
        <p:guide pos="2880"/>
      </p:guideLst>
    </p:cSldViewPr>
  </p:slideViewPr>
  <p:outlineViewPr>
    <p:cViewPr>
      <p:scale>
        <a:sx n="33" d="100"/>
        <a:sy n="33" d="100"/>
      </p:scale>
      <p:origin x="0" y="31974"/>
    </p:cViewPr>
  </p:outlin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61"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tableStyles" Target="tableStyle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notesMaster" Target="notesMasters/notesMaster1.xml"/></Relationships>
</file>

<file path=ppt/drawings/_rels/vmlDrawing1.vml.rels><?xml version="1.0" encoding="UTF-8" standalone="yes"?>
<Relationships xmlns="http://schemas.openxmlformats.org/package/2006/relationships"><Relationship Id="rId2" Type="http://schemas.openxmlformats.org/officeDocument/2006/relationships/image" Target="../media/image25.emf"/><Relationship Id="rId1" Type="http://schemas.openxmlformats.org/officeDocument/2006/relationships/image" Target="../media/image24.emf"/></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14650" cy="488950"/>
          </a:xfrm>
          <a:prstGeom prst="rect">
            <a:avLst/>
          </a:prstGeom>
        </p:spPr>
        <p:txBody>
          <a:bodyPr vert="horz" lIns="91429" tIns="45714" rIns="91429" bIns="45714" rtlCol="0"/>
          <a:lstStyle>
            <a:lvl1pPr algn="l">
              <a:defRPr sz="1200"/>
            </a:lvl1pPr>
          </a:lstStyle>
          <a:p>
            <a:endParaRPr lang="en-GB"/>
          </a:p>
        </p:txBody>
      </p:sp>
      <p:sp>
        <p:nvSpPr>
          <p:cNvPr id="3" name="Date Placeholder 2"/>
          <p:cNvSpPr>
            <a:spLocks noGrp="1"/>
          </p:cNvSpPr>
          <p:nvPr>
            <p:ph type="dt" sz="quarter" idx="1"/>
          </p:nvPr>
        </p:nvSpPr>
        <p:spPr>
          <a:xfrm>
            <a:off x="3808413" y="0"/>
            <a:ext cx="2914650" cy="488950"/>
          </a:xfrm>
          <a:prstGeom prst="rect">
            <a:avLst/>
          </a:prstGeom>
        </p:spPr>
        <p:txBody>
          <a:bodyPr vert="horz" lIns="91429" tIns="45714" rIns="91429" bIns="45714" rtlCol="0"/>
          <a:lstStyle>
            <a:lvl1pPr algn="r">
              <a:defRPr sz="1200"/>
            </a:lvl1pPr>
          </a:lstStyle>
          <a:p>
            <a:fld id="{74819D62-1AB9-414E-A3A2-D5C56FEB3E02}" type="datetimeFigureOut">
              <a:rPr lang="en-GB" smtClean="0"/>
              <a:pPr/>
              <a:t>28/10/2020</a:t>
            </a:fld>
            <a:endParaRPr lang="en-GB"/>
          </a:p>
        </p:txBody>
      </p:sp>
      <p:sp>
        <p:nvSpPr>
          <p:cNvPr id="4" name="Footer Placeholder 3"/>
          <p:cNvSpPr>
            <a:spLocks noGrp="1"/>
          </p:cNvSpPr>
          <p:nvPr>
            <p:ph type="ftr" sz="quarter" idx="2"/>
          </p:nvPr>
        </p:nvSpPr>
        <p:spPr>
          <a:xfrm>
            <a:off x="0" y="9283700"/>
            <a:ext cx="2914650" cy="488950"/>
          </a:xfrm>
          <a:prstGeom prst="rect">
            <a:avLst/>
          </a:prstGeom>
        </p:spPr>
        <p:txBody>
          <a:bodyPr vert="horz" lIns="91429" tIns="45714" rIns="91429" bIns="45714" rtlCol="0" anchor="b"/>
          <a:lstStyle>
            <a:lvl1pPr algn="l">
              <a:defRPr sz="1200"/>
            </a:lvl1pPr>
          </a:lstStyle>
          <a:p>
            <a:endParaRPr lang="en-GB"/>
          </a:p>
        </p:txBody>
      </p:sp>
      <p:sp>
        <p:nvSpPr>
          <p:cNvPr id="5" name="Slide Number Placeholder 4"/>
          <p:cNvSpPr>
            <a:spLocks noGrp="1"/>
          </p:cNvSpPr>
          <p:nvPr>
            <p:ph type="sldNum" sz="quarter" idx="3"/>
          </p:nvPr>
        </p:nvSpPr>
        <p:spPr>
          <a:xfrm>
            <a:off x="3808413" y="9283700"/>
            <a:ext cx="2914650" cy="488950"/>
          </a:xfrm>
          <a:prstGeom prst="rect">
            <a:avLst/>
          </a:prstGeom>
        </p:spPr>
        <p:txBody>
          <a:bodyPr vert="horz" lIns="91429" tIns="45714" rIns="91429" bIns="45714" rtlCol="0" anchor="b"/>
          <a:lstStyle>
            <a:lvl1pPr algn="r">
              <a:defRPr sz="1200"/>
            </a:lvl1pPr>
          </a:lstStyle>
          <a:p>
            <a:fld id="{02A12217-F791-4274-ADDB-9D08C2F23EF5}" type="slidenum">
              <a:rPr lang="en-GB" smtClean="0"/>
              <a:pPr/>
              <a:t>‹#›</a:t>
            </a:fld>
            <a:endParaRPr lang="en-GB"/>
          </a:p>
        </p:txBody>
      </p:sp>
    </p:spTree>
    <p:extLst>
      <p:ext uri="{BB962C8B-B14F-4D97-AF65-F5344CB8AC3E}">
        <p14:creationId xmlns:p14="http://schemas.microsoft.com/office/powerpoint/2010/main" val="405082655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3" y="1"/>
            <a:ext cx="2914637" cy="489023"/>
          </a:xfrm>
          <a:prstGeom prst="rect">
            <a:avLst/>
          </a:prstGeom>
        </p:spPr>
        <p:txBody>
          <a:bodyPr vert="horz" lIns="89450" tIns="44725" rIns="89450" bIns="44725" rtlCol="0"/>
          <a:lstStyle>
            <a:lvl1pPr algn="l">
              <a:defRPr sz="1200"/>
            </a:lvl1pPr>
          </a:lstStyle>
          <a:p>
            <a:endParaRPr lang="en-GB"/>
          </a:p>
        </p:txBody>
      </p:sp>
      <p:sp>
        <p:nvSpPr>
          <p:cNvPr id="3" name="Date Placeholder 2"/>
          <p:cNvSpPr>
            <a:spLocks noGrp="1"/>
          </p:cNvSpPr>
          <p:nvPr>
            <p:ph type="dt" idx="1"/>
          </p:nvPr>
        </p:nvSpPr>
        <p:spPr>
          <a:xfrm>
            <a:off x="3808462" y="1"/>
            <a:ext cx="2914637" cy="489023"/>
          </a:xfrm>
          <a:prstGeom prst="rect">
            <a:avLst/>
          </a:prstGeom>
        </p:spPr>
        <p:txBody>
          <a:bodyPr vert="horz" lIns="89450" tIns="44725" rIns="89450" bIns="44725" rtlCol="0"/>
          <a:lstStyle>
            <a:lvl1pPr algn="r">
              <a:defRPr sz="1200"/>
            </a:lvl1pPr>
          </a:lstStyle>
          <a:p>
            <a:fld id="{DF38D8C4-245C-4638-AB8A-1B3D1D61B6F9}" type="datetimeFigureOut">
              <a:rPr lang="en-GB" smtClean="0"/>
              <a:pPr/>
              <a:t>28/10/2020</a:t>
            </a:fld>
            <a:endParaRPr lang="en-GB"/>
          </a:p>
        </p:txBody>
      </p:sp>
      <p:sp>
        <p:nvSpPr>
          <p:cNvPr id="4" name="Slide Image Placeholder 3"/>
          <p:cNvSpPr>
            <a:spLocks noGrp="1" noRot="1" noChangeAspect="1"/>
          </p:cNvSpPr>
          <p:nvPr>
            <p:ph type="sldImg" idx="2"/>
          </p:nvPr>
        </p:nvSpPr>
        <p:spPr>
          <a:xfrm>
            <a:off x="919163" y="733425"/>
            <a:ext cx="4886325" cy="3665538"/>
          </a:xfrm>
          <a:prstGeom prst="rect">
            <a:avLst/>
          </a:prstGeom>
          <a:noFill/>
          <a:ln w="12700">
            <a:solidFill>
              <a:prstClr val="black"/>
            </a:solidFill>
          </a:ln>
        </p:spPr>
        <p:txBody>
          <a:bodyPr vert="horz" lIns="89450" tIns="44725" rIns="89450" bIns="44725" rtlCol="0" anchor="ctr"/>
          <a:lstStyle/>
          <a:p>
            <a:endParaRPr lang="en-GB"/>
          </a:p>
        </p:txBody>
      </p:sp>
      <p:sp>
        <p:nvSpPr>
          <p:cNvPr id="5" name="Notes Placeholder 4"/>
          <p:cNvSpPr>
            <a:spLocks noGrp="1"/>
          </p:cNvSpPr>
          <p:nvPr>
            <p:ph type="body" sz="quarter" idx="3"/>
          </p:nvPr>
        </p:nvSpPr>
        <p:spPr>
          <a:xfrm>
            <a:off x="673088" y="4643387"/>
            <a:ext cx="5378477" cy="4398096"/>
          </a:xfrm>
          <a:prstGeom prst="rect">
            <a:avLst/>
          </a:prstGeom>
        </p:spPr>
        <p:txBody>
          <a:bodyPr vert="horz" lIns="89450" tIns="44725" rIns="89450" bIns="44725"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3" y="9283664"/>
            <a:ext cx="2914637" cy="489023"/>
          </a:xfrm>
          <a:prstGeom prst="rect">
            <a:avLst/>
          </a:prstGeom>
        </p:spPr>
        <p:txBody>
          <a:bodyPr vert="horz" lIns="89450" tIns="44725" rIns="89450" bIns="44725" rtlCol="0" anchor="b"/>
          <a:lstStyle>
            <a:lvl1pPr algn="l">
              <a:defRPr sz="1200"/>
            </a:lvl1pPr>
          </a:lstStyle>
          <a:p>
            <a:endParaRPr lang="en-GB"/>
          </a:p>
        </p:txBody>
      </p:sp>
      <p:sp>
        <p:nvSpPr>
          <p:cNvPr id="7" name="Slide Number Placeholder 6"/>
          <p:cNvSpPr>
            <a:spLocks noGrp="1"/>
          </p:cNvSpPr>
          <p:nvPr>
            <p:ph type="sldNum" sz="quarter" idx="5"/>
          </p:nvPr>
        </p:nvSpPr>
        <p:spPr>
          <a:xfrm>
            <a:off x="3808462" y="9283664"/>
            <a:ext cx="2914637" cy="489023"/>
          </a:xfrm>
          <a:prstGeom prst="rect">
            <a:avLst/>
          </a:prstGeom>
        </p:spPr>
        <p:txBody>
          <a:bodyPr vert="horz" lIns="89450" tIns="44725" rIns="89450" bIns="44725" rtlCol="0" anchor="b"/>
          <a:lstStyle>
            <a:lvl1pPr algn="r">
              <a:defRPr sz="1200"/>
            </a:lvl1pPr>
          </a:lstStyle>
          <a:p>
            <a:fld id="{BF50CFD8-E090-4C4C-95CC-AB6A9404272E}" type="slidenum">
              <a:rPr lang="en-GB" smtClean="0"/>
              <a:pPr/>
              <a:t>‹#›</a:t>
            </a:fld>
            <a:endParaRPr lang="en-GB"/>
          </a:p>
        </p:txBody>
      </p:sp>
    </p:spTree>
    <p:extLst>
      <p:ext uri="{BB962C8B-B14F-4D97-AF65-F5344CB8AC3E}">
        <p14:creationId xmlns:p14="http://schemas.microsoft.com/office/powerpoint/2010/main" val="129651568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F50CFD8-E090-4C4C-95CC-AB6A9404272E}" type="slidenum">
              <a:rPr lang="en-GB" smtClean="0"/>
              <a:pPr/>
              <a:t>16</a:t>
            </a:fld>
            <a:endParaRPr lang="en-GB"/>
          </a:p>
        </p:txBody>
      </p:sp>
    </p:spTree>
    <p:extLst>
      <p:ext uri="{BB962C8B-B14F-4D97-AF65-F5344CB8AC3E}">
        <p14:creationId xmlns:p14="http://schemas.microsoft.com/office/powerpoint/2010/main" val="246029811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4" name="Title 13"/>
          <p:cNvSpPr>
            <a:spLocks noGrp="1"/>
          </p:cNvSpPr>
          <p:nvPr>
            <p:ph type="ctrTitle"/>
          </p:nvPr>
        </p:nvSpPr>
        <p:spPr>
          <a:xfrm>
            <a:off x="1432560" y="359898"/>
            <a:ext cx="7406640" cy="1472184"/>
          </a:xfrm>
        </p:spPr>
        <p:txBody>
          <a:bodyPr anchor="b"/>
          <a:lstStyle>
            <a:lvl1pPr algn="l">
              <a:defRPr/>
            </a:lvl1pPr>
            <a:extLst/>
          </a:lstStyle>
          <a:p>
            <a:r>
              <a:rPr kumimoji="0" lang="en-US" smtClean="0"/>
              <a:t>Click to edit Master title style</a:t>
            </a:r>
            <a:endParaRPr kumimoji="0" lang="en-US"/>
          </a:p>
        </p:txBody>
      </p:sp>
      <p:sp>
        <p:nvSpPr>
          <p:cNvPr id="22" name="Subtitle 21"/>
          <p:cNvSpPr>
            <a:spLocks noGrp="1"/>
          </p:cNvSpPr>
          <p:nvPr>
            <p:ph type="subTitle" idx="1"/>
          </p:nvPr>
        </p:nvSpPr>
        <p:spPr>
          <a:xfrm>
            <a:off x="1432560" y="1850064"/>
            <a:ext cx="7406640" cy="1752600"/>
          </a:xfrm>
        </p:spPr>
        <p:txBody>
          <a:bodyPr tIns="0"/>
          <a:lstStyle>
            <a:lvl1pPr marL="27432" indent="0" algn="l">
              <a:buNone/>
              <a:defRPr sz="2600">
                <a:solidFill>
                  <a:schemeClr val="tx2">
                    <a:shade val="30000"/>
                    <a:satMod val="150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smtClean="0"/>
              <a:t>Click to edit Master subtitle style</a:t>
            </a:r>
            <a:endParaRPr kumimoji="0" lang="en-US"/>
          </a:p>
        </p:txBody>
      </p:sp>
      <p:sp>
        <p:nvSpPr>
          <p:cNvPr id="7" name="Date Placeholder 6"/>
          <p:cNvSpPr>
            <a:spLocks noGrp="1"/>
          </p:cNvSpPr>
          <p:nvPr>
            <p:ph type="dt" sz="half" idx="10"/>
          </p:nvPr>
        </p:nvSpPr>
        <p:spPr/>
        <p:txBody>
          <a:bodyPr/>
          <a:lstStyle/>
          <a:p>
            <a:fld id="{4E43BFBE-6720-4E9D-AD7C-F0F4BC736C80}" type="datetimeFigureOut">
              <a:rPr lang="en-GB" smtClean="0"/>
              <a:pPr/>
              <a:t>28/10/2020</a:t>
            </a:fld>
            <a:endParaRPr lang="en-GB"/>
          </a:p>
        </p:txBody>
      </p:sp>
      <p:sp>
        <p:nvSpPr>
          <p:cNvPr id="20" name="Footer Placeholder 19"/>
          <p:cNvSpPr>
            <a:spLocks noGrp="1"/>
          </p:cNvSpPr>
          <p:nvPr>
            <p:ph type="ftr" sz="quarter" idx="11"/>
          </p:nvPr>
        </p:nvSpPr>
        <p:spPr/>
        <p:txBody>
          <a:bodyPr/>
          <a:lstStyle/>
          <a:p>
            <a:endParaRPr lang="en-GB"/>
          </a:p>
        </p:txBody>
      </p:sp>
      <p:sp>
        <p:nvSpPr>
          <p:cNvPr id="10" name="Slide Number Placeholder 9"/>
          <p:cNvSpPr>
            <a:spLocks noGrp="1"/>
          </p:cNvSpPr>
          <p:nvPr>
            <p:ph type="sldNum" sz="quarter" idx="12"/>
          </p:nvPr>
        </p:nvSpPr>
        <p:spPr/>
        <p:txBody>
          <a:bodyPr/>
          <a:lstStyle/>
          <a:p>
            <a:fld id="{D59131EC-5047-40FC-AA40-748AD5A3F713}" type="slidenum">
              <a:rPr lang="en-GB" smtClean="0"/>
              <a:pPr/>
              <a:t>‹#›</a:t>
            </a:fld>
            <a:endParaRPr lang="en-GB"/>
          </a:p>
        </p:txBody>
      </p:sp>
      <p:sp>
        <p:nvSpPr>
          <p:cNvPr id="8" name="Oval 7"/>
          <p:cNvSpPr/>
          <p:nvPr/>
        </p:nvSpPr>
        <p:spPr>
          <a:xfrm>
            <a:off x="921433" y="1413802"/>
            <a:ext cx="210312" cy="210312"/>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25000" t="12500" r="75000" b="875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latinLnBrk="0" hangingPunct="1"/>
            <a:endParaRPr kumimoji="0" lang="en-US"/>
          </a:p>
        </p:txBody>
      </p:sp>
      <p:sp>
        <p:nvSpPr>
          <p:cNvPr id="9" name="Oval 8"/>
          <p:cNvSpPr/>
          <p:nvPr/>
        </p:nvSpPr>
        <p:spPr>
          <a:xfrm>
            <a:off x="1157176" y="1345016"/>
            <a:ext cx="64008" cy="64008"/>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latinLnBrk="0" hangingPunct="1"/>
            <a:endParaRPr kumimoji="0"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4E43BFBE-6720-4E9D-AD7C-F0F4BC736C80}" type="datetimeFigureOut">
              <a:rPr lang="en-GB" smtClean="0"/>
              <a:pPr/>
              <a:t>28/10/2020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59131EC-5047-40FC-AA40-748AD5A3F713}"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2282890" y="-54"/>
            <a:ext cx="6858000" cy="6858054"/>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2578392" y="2600325"/>
            <a:ext cx="6400800" cy="2286000"/>
          </a:xfrm>
        </p:spPr>
        <p:txBody>
          <a:bodyPr anchor="t"/>
          <a:lstStyle>
            <a:lvl1pPr algn="l">
              <a:lnSpc>
                <a:spcPts val="4500"/>
              </a:lnSpc>
              <a:buNone/>
              <a:defRPr sz="4000" b="1" cap="all"/>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2578392" y="1066800"/>
            <a:ext cx="6400800" cy="1509712"/>
          </a:xfrm>
        </p:spPr>
        <p:txBody>
          <a:bodyPr anchor="b"/>
          <a:lstStyle>
            <a:lvl1pPr marL="18288" indent="0">
              <a:lnSpc>
                <a:spcPts val="2300"/>
              </a:lnSpc>
              <a:spcBef>
                <a:spcPts val="0"/>
              </a:spcBef>
              <a:buNone/>
              <a:defRPr sz="2000">
                <a:solidFill>
                  <a:schemeClr val="tx2">
                    <a:shade val="30000"/>
                    <a:satMod val="150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4E43BFBE-6720-4E9D-AD7C-F0F4BC736C80}" type="datetimeFigureOut">
              <a:rPr lang="en-GB" smtClean="0"/>
              <a:pPr/>
              <a:t>28/10/2020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59131EC-5047-40FC-AA40-748AD5A3F713}" type="slidenum">
              <a:rPr lang="en-GB" smtClean="0"/>
              <a:pPr/>
              <a:t>‹#›</a:t>
            </a:fld>
            <a:endParaRPr lang="en-GB"/>
          </a:p>
        </p:txBody>
      </p:sp>
      <p:sp>
        <p:nvSpPr>
          <p:cNvPr id="10" name="Rectangle 9"/>
          <p:cNvSpPr/>
          <p:nvPr/>
        </p:nvSpPr>
        <p:spPr bwMode="invGray">
          <a:xfrm>
            <a:off x="2286000" y="0"/>
            <a:ext cx="76200" cy="6858054"/>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Oval 7"/>
          <p:cNvSpPr/>
          <p:nvPr/>
        </p:nvSpPr>
        <p:spPr>
          <a:xfrm>
            <a:off x="2172321" y="2814656"/>
            <a:ext cx="210312" cy="210312"/>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25000" t="12500" r="75000" b="875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latinLnBrk="0" hangingPunct="1"/>
            <a:endParaRPr kumimoji="0" lang="en-US"/>
          </a:p>
        </p:txBody>
      </p:sp>
      <p:sp>
        <p:nvSpPr>
          <p:cNvPr id="9" name="Oval 8"/>
          <p:cNvSpPr/>
          <p:nvPr/>
        </p:nvSpPr>
        <p:spPr>
          <a:xfrm>
            <a:off x="2408064" y="2745870"/>
            <a:ext cx="64008" cy="64008"/>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latinLnBrk="0" hangingPunct="1"/>
            <a:endParaRPr kumimoji="0"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35608" y="274320"/>
            <a:ext cx="7498080" cy="1143000"/>
          </a:xfrm>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1435608" y="1524000"/>
            <a:ext cx="3657600" cy="4663440"/>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5276088" y="1524000"/>
            <a:ext cx="3657600" cy="4663440"/>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4E43BFBE-6720-4E9D-AD7C-F0F4BC736C80}" type="datetimeFigureOut">
              <a:rPr lang="en-GB" smtClean="0"/>
              <a:pPr/>
              <a:t>28/10/2020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59131EC-5047-40FC-AA40-748AD5A3F713}"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5160336"/>
            <a:ext cx="8229600" cy="1143000"/>
          </a:xfrm>
        </p:spPr>
        <p:txBody>
          <a:bodyPr anchor="ctr"/>
          <a:lstStyle>
            <a:lvl1pPr algn="ctr">
              <a:defRPr sz="4500" b="1" cap="none" baseline="0"/>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328278"/>
            <a:ext cx="4023360" cy="640080"/>
          </a:xfrm>
          <a:solidFill>
            <a:schemeClr val="bg1"/>
          </a:solidFill>
          <a:ln w="10795">
            <a:solidFill>
              <a:schemeClr val="bg1"/>
            </a:solidFill>
            <a:miter lim="800000"/>
          </a:ln>
        </p:spPr>
        <p:txBody>
          <a:bodyPr anchor="ctr"/>
          <a:lstStyle>
            <a:lvl1pPr marL="64008" indent="0" algn="l">
              <a:lnSpc>
                <a:spcPct val="100000"/>
              </a:lnSpc>
              <a:spcBef>
                <a:spcPts val="100"/>
              </a:spcBef>
              <a:buNone/>
              <a:defRPr sz="1900" b="0">
                <a:solidFill>
                  <a:schemeClr val="tx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63440" y="328278"/>
            <a:ext cx="4023360" cy="640080"/>
          </a:xfrm>
          <a:solidFill>
            <a:schemeClr val="bg1"/>
          </a:solidFill>
          <a:ln w="10795">
            <a:solidFill>
              <a:schemeClr val="bg1"/>
            </a:solidFill>
            <a:miter lim="800000"/>
          </a:ln>
        </p:spPr>
        <p:txBody>
          <a:bodyPr anchor="ctr"/>
          <a:lstStyle>
            <a:lvl1pPr marL="64008" indent="0" algn="l">
              <a:lnSpc>
                <a:spcPct val="100000"/>
              </a:lnSpc>
              <a:spcBef>
                <a:spcPts val="100"/>
              </a:spcBef>
              <a:buNone/>
              <a:defRPr sz="1900" b="0">
                <a:solidFill>
                  <a:schemeClr val="tx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969336"/>
            <a:ext cx="4023360" cy="4114800"/>
          </a:xfrm>
          <a:ln w="10795">
            <a:solidFill>
              <a:schemeClr val="bg1"/>
            </a:solidFill>
            <a:prstDash val="dash"/>
            <a:miter lim="800000"/>
          </a:ln>
        </p:spPr>
        <p:txBody>
          <a:bodyPr/>
          <a:lstStyle>
            <a:lvl1pPr marL="393192" indent="-274320">
              <a:lnSpc>
                <a:spcPct val="100000"/>
              </a:lnSpc>
              <a:spcBef>
                <a:spcPts val="700"/>
              </a:spcBef>
              <a:defRPr sz="2400"/>
            </a:lvl1pPr>
            <a:lvl2pPr>
              <a:lnSpc>
                <a:spcPct val="100000"/>
              </a:lnSpc>
              <a:spcBef>
                <a:spcPts val="700"/>
              </a:spcBef>
              <a:defRPr sz="2000"/>
            </a:lvl2pPr>
            <a:lvl3pPr>
              <a:lnSpc>
                <a:spcPct val="100000"/>
              </a:lnSpc>
              <a:spcBef>
                <a:spcPts val="700"/>
              </a:spcBef>
              <a:defRPr sz="1800"/>
            </a:lvl3pPr>
            <a:lvl4pPr>
              <a:lnSpc>
                <a:spcPct val="100000"/>
              </a:lnSpc>
              <a:spcBef>
                <a:spcPts val="700"/>
              </a:spcBef>
              <a:defRPr sz="1600"/>
            </a:lvl4pPr>
            <a:lvl5pPr>
              <a:lnSpc>
                <a:spcPct val="100000"/>
              </a:lnSpc>
              <a:spcBef>
                <a:spcPts val="700"/>
              </a:spcBef>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63440" y="969336"/>
            <a:ext cx="4023360" cy="4114800"/>
          </a:xfrm>
          <a:ln w="10795">
            <a:solidFill>
              <a:schemeClr val="bg1"/>
            </a:solidFill>
            <a:prstDash val="dash"/>
            <a:miter lim="800000"/>
          </a:ln>
        </p:spPr>
        <p:txBody>
          <a:bodyPr/>
          <a:lstStyle>
            <a:lvl1pPr marL="393192" indent="-274320">
              <a:lnSpc>
                <a:spcPct val="100000"/>
              </a:lnSpc>
              <a:spcBef>
                <a:spcPts val="700"/>
              </a:spcBef>
              <a:defRPr sz="2400"/>
            </a:lvl1pPr>
            <a:lvl2pPr>
              <a:lnSpc>
                <a:spcPct val="100000"/>
              </a:lnSpc>
              <a:spcBef>
                <a:spcPts val="700"/>
              </a:spcBef>
              <a:defRPr sz="2000"/>
            </a:lvl2pPr>
            <a:lvl3pPr>
              <a:lnSpc>
                <a:spcPct val="100000"/>
              </a:lnSpc>
              <a:spcBef>
                <a:spcPts val="700"/>
              </a:spcBef>
              <a:defRPr sz="1800"/>
            </a:lvl3pPr>
            <a:lvl4pPr>
              <a:lnSpc>
                <a:spcPct val="100000"/>
              </a:lnSpc>
              <a:spcBef>
                <a:spcPts val="700"/>
              </a:spcBef>
              <a:defRPr sz="1600"/>
            </a:lvl4pPr>
            <a:lvl5pPr>
              <a:lnSpc>
                <a:spcPct val="100000"/>
              </a:lnSpc>
              <a:spcBef>
                <a:spcPts val="700"/>
              </a:spcBef>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4E43BFBE-6720-4E9D-AD7C-F0F4BC736C80}" type="datetimeFigureOut">
              <a:rPr lang="en-GB" smtClean="0"/>
              <a:pPr/>
              <a:t>28/10/2020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59131EC-5047-40FC-AA40-748AD5A3F713}"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1435608" y="274320"/>
            <a:ext cx="7498080" cy="1143000"/>
          </a:xfrm>
        </p:spPr>
        <p:txBody>
          <a:bodyPr anchor="ct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4E43BFBE-6720-4E9D-AD7C-F0F4BC736C80}" type="datetimeFigureOut">
              <a:rPr lang="en-GB" smtClean="0"/>
              <a:pPr/>
              <a:t>28/10/2020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59131EC-5047-40FC-AA40-748AD5A3F713}"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1014984" y="0"/>
            <a:ext cx="8129016" cy="6858000"/>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Date Placeholder 1"/>
          <p:cNvSpPr>
            <a:spLocks noGrp="1"/>
          </p:cNvSpPr>
          <p:nvPr>
            <p:ph type="dt" sz="half" idx="10"/>
          </p:nvPr>
        </p:nvSpPr>
        <p:spPr/>
        <p:txBody>
          <a:bodyPr/>
          <a:lstStyle/>
          <a:p>
            <a:fld id="{4E43BFBE-6720-4E9D-AD7C-F0F4BC736C80}" type="datetimeFigureOut">
              <a:rPr lang="en-GB" smtClean="0"/>
              <a:pPr/>
              <a:t>28/10/2020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59131EC-5047-40FC-AA40-748AD5A3F713}" type="slidenum">
              <a:rPr lang="en-GB" smtClean="0"/>
              <a:pPr/>
              <a:t>‹#›</a:t>
            </a:fld>
            <a:endParaRPr lang="en-GB"/>
          </a:p>
        </p:txBody>
      </p:sp>
      <p:sp>
        <p:nvSpPr>
          <p:cNvPr id="6" name="Rectangle 5"/>
          <p:cNvSpPr/>
          <p:nvPr/>
        </p:nvSpPr>
        <p:spPr bwMode="invGray">
          <a:xfrm>
            <a:off x="1014984" y="-54"/>
            <a:ext cx="73152" cy="6858054"/>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16778"/>
            <a:ext cx="3810000" cy="1162050"/>
          </a:xfrm>
          <a:ln>
            <a:noFill/>
          </a:ln>
        </p:spPr>
        <p:txBody>
          <a:bodyPr anchor="b"/>
          <a:lstStyle>
            <a:lvl1pPr algn="l">
              <a:lnSpc>
                <a:spcPts val="2000"/>
              </a:lnSpc>
              <a:buNone/>
              <a:defRPr sz="2200" b="1" cap="all" baseline="0"/>
            </a:lvl1pPr>
            <a:extLst/>
          </a:lstStyle>
          <a:p>
            <a:r>
              <a:rPr kumimoji="0" lang="en-US" smtClean="0"/>
              <a:t>Click to edit Master title style</a:t>
            </a:r>
            <a:endParaRPr kumimoji="0" lang="en-US"/>
          </a:p>
        </p:txBody>
      </p:sp>
      <p:sp>
        <p:nvSpPr>
          <p:cNvPr id="3" name="Text Placeholder 2"/>
          <p:cNvSpPr>
            <a:spLocks noGrp="1"/>
          </p:cNvSpPr>
          <p:nvPr>
            <p:ph type="body" idx="2"/>
          </p:nvPr>
        </p:nvSpPr>
        <p:spPr>
          <a:xfrm>
            <a:off x="457200" y="1406964"/>
            <a:ext cx="3810000" cy="698500"/>
          </a:xfrm>
        </p:spPr>
        <p:txBody>
          <a:bodyPr/>
          <a:lstStyle>
            <a:lvl1pPr marL="45720" indent="0">
              <a:lnSpc>
                <a:spcPct val="100000"/>
              </a:lnSpc>
              <a:spcBef>
                <a:spcPts val="0"/>
              </a:spcBef>
              <a:buNone/>
              <a:defRPr sz="1400"/>
            </a:lvl1pPr>
            <a:lvl2pPr>
              <a:buNone/>
              <a:defRPr sz="1200"/>
            </a:lvl2pPr>
            <a:lvl3pPr>
              <a:buNone/>
              <a:defRPr sz="1000"/>
            </a:lvl3pPr>
            <a:lvl4pPr>
              <a:buNone/>
              <a:defRPr sz="900"/>
            </a:lvl4pPr>
            <a:lvl5pPr>
              <a:buNone/>
              <a:defRPr sz="900"/>
            </a:lvl5pPr>
            <a:extLst/>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457200" y="2133600"/>
            <a:ext cx="8153400" cy="3992563"/>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4E43BFBE-6720-4E9D-AD7C-F0F4BC736C80}" type="datetimeFigureOut">
              <a:rPr lang="en-GB" smtClean="0"/>
              <a:pPr/>
              <a:t>28/10/2020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59131EC-5047-40FC-AA40-748AD5A3F713}"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86896" y="1066800"/>
            <a:ext cx="2743200" cy="1981200"/>
          </a:xfrm>
        </p:spPr>
        <p:txBody>
          <a:bodyPr anchor="b">
            <a:noAutofit/>
          </a:bodyPr>
          <a:lstStyle>
            <a:lvl1pPr algn="l">
              <a:buNone/>
              <a:defRPr sz="2100" b="1">
                <a:effectLst/>
              </a:defRPr>
            </a:lvl1pPr>
            <a:extLst/>
          </a:lstStyle>
          <a:p>
            <a:r>
              <a:rPr kumimoji="0" lang="en-US" smtClean="0"/>
              <a:t>Click to edit Master title style</a:t>
            </a:r>
            <a:endParaRPr kumimoji="0" lang="en-US"/>
          </a:p>
        </p:txBody>
      </p:sp>
      <p:sp>
        <p:nvSpPr>
          <p:cNvPr id="5" name="Date Placeholder 4"/>
          <p:cNvSpPr>
            <a:spLocks noGrp="1"/>
          </p:cNvSpPr>
          <p:nvPr>
            <p:ph type="dt" sz="half" idx="10"/>
          </p:nvPr>
        </p:nvSpPr>
        <p:spPr/>
        <p:txBody>
          <a:bodyPr/>
          <a:lstStyle/>
          <a:p>
            <a:fld id="{4E43BFBE-6720-4E9D-AD7C-F0F4BC736C80}" type="datetimeFigureOut">
              <a:rPr lang="en-GB" smtClean="0"/>
              <a:pPr/>
              <a:t>28/10/2020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59131EC-5047-40FC-AA40-748AD5A3F713}" type="slidenum">
              <a:rPr lang="en-GB" smtClean="0"/>
              <a:pPr/>
              <a:t>‹#›</a:t>
            </a:fld>
            <a:endParaRPr lang="en-GB"/>
          </a:p>
        </p:txBody>
      </p:sp>
      <p:sp>
        <p:nvSpPr>
          <p:cNvPr id="8" name="Rectangle 7"/>
          <p:cNvSpPr/>
          <p:nvPr/>
        </p:nvSpPr>
        <p:spPr>
          <a:xfrm>
            <a:off x="762000" y="1066800"/>
            <a:ext cx="4572000" cy="4572000"/>
          </a:xfrm>
          <a:prstGeom prst="rect">
            <a:avLst/>
          </a:prstGeom>
          <a:solidFill>
            <a:srgbClr val="FFFFFF"/>
          </a:solidFill>
          <a:ln w="88900" cap="sq">
            <a:solidFill>
              <a:srgbClr val="FFFFFF"/>
            </a:solidFill>
            <a:miter lim="800000"/>
          </a:ln>
          <a:effectLst>
            <a:outerShdw blurRad="55500" dist="18500" dir="5400000" algn="tl" rotWithShape="0">
              <a:srgbClr val="000000">
                <a:alpha val="35000"/>
              </a:srgbClr>
            </a:outerShdw>
          </a:effectLst>
          <a:scene3d>
            <a:camera prst="orthographicFront"/>
            <a:lightRig rig="twoPt" dir="t">
              <a:rot lat="0" lon="0" rev="7200000"/>
            </a:lightRig>
          </a:scene3d>
          <a:sp3d contourW="635">
            <a:bevelT w="25400" h="19050"/>
            <a:contourClr>
              <a:srgbClr val="969696"/>
            </a:contourClr>
          </a:sp3d>
        </p:spPr>
        <p:txBody>
          <a:bodyPr lIns="91440" tIns="274320" rtlCol="0" anchor="t">
            <a:normAutofit/>
          </a:bodyPr>
          <a:lstStyle/>
          <a:p>
            <a:pPr marL="0" indent="-283464" algn="l" rtl="0" eaLnBrk="1" latinLnBrk="0" hangingPunct="1">
              <a:lnSpc>
                <a:spcPts val="3000"/>
              </a:lnSpc>
              <a:spcBef>
                <a:spcPts val="600"/>
              </a:spcBef>
              <a:buClr>
                <a:schemeClr val="accent1"/>
              </a:buClr>
              <a:buSzPct val="80000"/>
              <a:buFont typeface="Wingdings 2"/>
              <a:buNone/>
            </a:pPr>
            <a:endParaRPr kumimoji="0" lang="en-US" sz="3200" kern="1200">
              <a:solidFill>
                <a:schemeClr val="tx1"/>
              </a:solidFill>
              <a:latin typeface="+mn-lt"/>
              <a:ea typeface="+mn-ea"/>
              <a:cs typeface="+mn-cs"/>
            </a:endParaRPr>
          </a:p>
        </p:txBody>
      </p:sp>
      <p:sp>
        <p:nvSpPr>
          <p:cNvPr id="3" name="Picture Placeholder 2"/>
          <p:cNvSpPr>
            <a:spLocks noGrp="1"/>
          </p:cNvSpPr>
          <p:nvPr>
            <p:ph type="pic" idx="1"/>
          </p:nvPr>
        </p:nvSpPr>
        <p:spPr>
          <a:xfrm>
            <a:off x="838200" y="1143003"/>
            <a:ext cx="4419600" cy="3514531"/>
          </a:xfrm>
          <a:prstGeom prst="roundRect">
            <a:avLst>
              <a:gd name="adj" fmla="val 783"/>
            </a:avLst>
          </a:prstGeom>
          <a:solidFill>
            <a:schemeClr val="bg2"/>
          </a:solidFill>
          <a:ln w="127000">
            <a:noFill/>
            <a:miter lim="800000"/>
          </a:ln>
          <a:effectLst/>
        </p:spPr>
        <p:txBody>
          <a:bodyPr lIns="91440" tIns="274320" anchor="t"/>
          <a:lstStyle>
            <a:lvl1pPr indent="0">
              <a:buNone/>
              <a:defRPr sz="3200"/>
            </a:lvl1pPr>
            <a:extLst/>
          </a:lstStyle>
          <a:p>
            <a:pPr marL="0" algn="l" eaLnBrk="1" latinLnBrk="0" hangingPunct="1"/>
            <a:r>
              <a:rPr kumimoji="0" lang="en-US" smtClean="0"/>
              <a:t>Click icon to add picture</a:t>
            </a:r>
            <a:endParaRPr kumimoji="0" lang="en-US" dirty="0"/>
          </a:p>
        </p:txBody>
      </p:sp>
      <p:sp>
        <p:nvSpPr>
          <p:cNvPr id="9" name="Flowchart: Process 8"/>
          <p:cNvSpPr/>
          <p:nvPr/>
        </p:nvSpPr>
        <p:spPr>
          <a:xfrm rot="19468671">
            <a:off x="396725" y="954341"/>
            <a:ext cx="685800" cy="204310"/>
          </a:xfrm>
          <a:prstGeom prst="flowChartProcess">
            <a:avLst/>
          </a:prstGeom>
          <a:solidFill>
            <a:srgbClr val="FBFBFB">
              <a:alpha val="45098"/>
            </a:srgbClr>
          </a:solidFill>
          <a:ln w="6350" cap="rnd" cmpd="sng" algn="ctr">
            <a:solidFill>
              <a:srgbClr val="FFFFFF">
                <a:alpha val="100000"/>
              </a:srgbClr>
            </a:solidFill>
            <a:prstDash val="solid"/>
          </a:ln>
          <a:effectLst>
            <a:outerShdw blurRad="25400" dist="25400" dir="3300000" sx="96000" sy="96000" algn="tl" rotWithShape="0">
              <a:schemeClr val="bg2">
                <a:shade val="90000"/>
                <a:satMod val="200000"/>
                <a:alpha val="40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Flowchart: Process 9"/>
          <p:cNvSpPr/>
          <p:nvPr/>
        </p:nvSpPr>
        <p:spPr>
          <a:xfrm rot="2103354" flipH="1">
            <a:off x="5003667" y="936786"/>
            <a:ext cx="649224" cy="204310"/>
          </a:xfrm>
          <a:prstGeom prst="flowChartProcess">
            <a:avLst/>
          </a:prstGeom>
          <a:solidFill>
            <a:srgbClr val="FBFBFB">
              <a:alpha val="45098"/>
            </a:srgbClr>
          </a:solidFill>
          <a:ln w="6350" cap="rnd" cmpd="sng" algn="ctr">
            <a:solidFill>
              <a:srgbClr val="FFFFFF">
                <a:alpha val="100000"/>
              </a:srgbClr>
            </a:solidFill>
            <a:prstDash val="solid"/>
          </a:ln>
          <a:effectLst>
            <a:outerShdw blurRad="25400" dist="25400" dir="3300000" sx="96000" sy="96000" algn="tl" rotWithShape="0">
              <a:schemeClr val="bg2">
                <a:alpha val="20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4" name="Text Placeholder 3"/>
          <p:cNvSpPr>
            <a:spLocks noGrp="1"/>
          </p:cNvSpPr>
          <p:nvPr>
            <p:ph type="body" sz="half" idx="2"/>
          </p:nvPr>
        </p:nvSpPr>
        <p:spPr>
          <a:xfrm>
            <a:off x="838200" y="4800600"/>
            <a:ext cx="4419600" cy="762000"/>
          </a:xfrm>
        </p:spPr>
        <p:txBody>
          <a:bodyPr anchor="ctr"/>
          <a:lstStyle>
            <a:lvl1pPr marL="0" indent="0" algn="l">
              <a:lnSpc>
                <a:spcPts val="1600"/>
              </a:lnSpc>
              <a:spcBef>
                <a:spcPts val="0"/>
              </a:spcBef>
              <a:buNone/>
              <a:defRPr sz="1400">
                <a:solidFill>
                  <a:srgbClr val="777777"/>
                </a:solidFill>
              </a:defRPr>
            </a:lvl1pPr>
            <a:lvl2pPr>
              <a:defRPr sz="1200"/>
            </a:lvl2pPr>
            <a:lvl3pPr>
              <a:defRPr sz="1000"/>
            </a:lvl3pPr>
            <a:lvl4pPr>
              <a:defRPr sz="900"/>
            </a:lvl4pPr>
            <a:lvl5pPr>
              <a:defRPr sz="900"/>
            </a:lvl5pPr>
            <a:extLst/>
          </a:lstStyle>
          <a:p>
            <a:pPr lvl="0" eaLnBrk="1" latinLnBrk="0" hangingPunct="1"/>
            <a:r>
              <a:rPr kumimoji="0" lang="en-US" smtClean="0"/>
              <a:t>Click to edit Master text styles</a:t>
            </a: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4E43BFBE-6720-4E9D-AD7C-F0F4BC736C80}" type="datetimeFigureOut">
              <a:rPr lang="en-GB" smtClean="0"/>
              <a:pPr/>
              <a:t>28/10/2020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59131EC-5047-40FC-AA40-748AD5A3F713}"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58000" y="274639"/>
            <a:ext cx="18288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1143000" y="274640"/>
            <a:ext cx="55626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4E43BFBE-6720-4E9D-AD7C-F0F4BC736C80}" type="datetimeFigureOut">
              <a:rPr lang="en-GB" smtClean="0"/>
              <a:pPr/>
              <a:t>28/10/2020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59131EC-5047-40FC-AA40-748AD5A3F713}"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7" name="Pie 6"/>
          <p:cNvSpPr/>
          <p:nvPr/>
        </p:nvSpPr>
        <p:spPr>
          <a:xfrm>
            <a:off x="-815927" y="-815922"/>
            <a:ext cx="1638887" cy="1638887"/>
          </a:xfrm>
          <a:prstGeom prst="pie">
            <a:avLst>
              <a:gd name="adj1" fmla="val 0"/>
              <a:gd name="adj2" fmla="val 5402120"/>
            </a:avLst>
          </a:prstGeom>
          <a:solidFill>
            <a:schemeClr val="bg2">
              <a:tint val="18000"/>
              <a:satMod val="220000"/>
              <a:alpha val="33000"/>
            </a:schemeClr>
          </a:solidFill>
          <a:ln w="3175" cap="rnd" cmpd="sng" algn="ctr">
            <a:solidFill>
              <a:schemeClr val="bg2">
                <a:shade val="70000"/>
                <a:satMod val="200000"/>
                <a:alpha val="100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Oval 7"/>
          <p:cNvSpPr/>
          <p:nvPr/>
        </p:nvSpPr>
        <p:spPr>
          <a:xfrm>
            <a:off x="168816" y="21102"/>
            <a:ext cx="1702191" cy="1702191"/>
          </a:xfrm>
          <a:prstGeom prst="ellipse">
            <a:avLst/>
          </a:prstGeom>
          <a:noFill/>
          <a:ln w="27305" cap="rnd" cmpd="sng" algn="ctr">
            <a:solidFill>
              <a:schemeClr val="bg2">
                <a:tint val="45000"/>
                <a:satMod val="325000"/>
                <a:alpha val="100000"/>
              </a:schemeClr>
            </a:solidFill>
            <a:prstDash val="solid"/>
          </a:ln>
          <a:effectLst>
            <a:outerShdw blurRad="25400" dist="25400" dir="5400000" algn="tl" rotWithShape="0">
              <a:schemeClr val="bg2">
                <a:shade val="50000"/>
                <a:satMod val="150000"/>
                <a:alpha val="85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Donut 10"/>
          <p:cNvSpPr/>
          <p:nvPr/>
        </p:nvSpPr>
        <p:spPr>
          <a:xfrm rot="2315675">
            <a:off x="182881" y="1055077"/>
            <a:ext cx="1125717" cy="1102624"/>
          </a:xfrm>
          <a:prstGeom prst="donut">
            <a:avLst>
              <a:gd name="adj" fmla="val 11833"/>
            </a:avLst>
          </a:prstGeom>
          <a:gradFill rotWithShape="1">
            <a:gsLst>
              <a:gs pos="0">
                <a:schemeClr val="bg2">
                  <a:tint val="10000"/>
                  <a:shade val="99000"/>
                  <a:satMod val="355000"/>
                  <a:alpha val="70000"/>
                </a:schemeClr>
              </a:gs>
              <a:gs pos="70000">
                <a:schemeClr val="bg2">
                  <a:tint val="6000"/>
                  <a:shade val="100000"/>
                  <a:satMod val="400000"/>
                  <a:alpha val="55000"/>
                </a:schemeClr>
              </a:gs>
              <a:gs pos="100000">
                <a:schemeClr val="bg2">
                  <a:tint val="100000"/>
                  <a:shade val="75000"/>
                  <a:satMod val="370000"/>
                  <a:alpha val="60000"/>
                </a:schemeClr>
              </a:gs>
            </a:gsLst>
            <a:path path="circle">
              <a:fillToRect l="-407500" t="-50000" r="507500" b="150000"/>
            </a:path>
          </a:gradFill>
          <a:ln w="7350" cap="rnd" cmpd="sng" algn="ctr">
            <a:solidFill>
              <a:schemeClr val="bg2">
                <a:shade val="60000"/>
                <a:satMod val="220000"/>
                <a:alpha val="100000"/>
              </a:schemeClr>
            </a:solidFill>
            <a:prstDash val="solid"/>
          </a:ln>
          <a:effectLst>
            <a:outerShdw blurRad="12700" dist="15000" dir="4500000" algn="tl" rotWithShape="0">
              <a:schemeClr val="bg2">
                <a:shade val="10000"/>
                <a:satMod val="200000"/>
                <a:alpha val="35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Rectangle 11"/>
          <p:cNvSpPr/>
          <p:nvPr/>
        </p:nvSpPr>
        <p:spPr>
          <a:xfrm>
            <a:off x="1012873" y="-54"/>
            <a:ext cx="8131127" cy="6858054"/>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5" name="Title Placeholder 4"/>
          <p:cNvSpPr>
            <a:spLocks noGrp="1"/>
          </p:cNvSpPr>
          <p:nvPr>
            <p:ph type="title"/>
          </p:nvPr>
        </p:nvSpPr>
        <p:spPr>
          <a:xfrm>
            <a:off x="1435608" y="274638"/>
            <a:ext cx="7498080" cy="1143000"/>
          </a:xfrm>
          <a:prstGeom prst="rect">
            <a:avLst/>
          </a:prstGeom>
        </p:spPr>
        <p:txBody>
          <a:bodyPr anchor="ctr">
            <a:normAutofit/>
          </a:bodyPr>
          <a:lstStyle/>
          <a:p>
            <a:r>
              <a:rPr kumimoji="0" lang="en-US" smtClean="0"/>
              <a:t>Click to edit Master title style</a:t>
            </a:r>
            <a:endParaRPr kumimoji="0" lang="en-US"/>
          </a:p>
        </p:txBody>
      </p:sp>
      <p:sp>
        <p:nvSpPr>
          <p:cNvPr id="9" name="Text Placeholder 8"/>
          <p:cNvSpPr>
            <a:spLocks noGrp="1"/>
          </p:cNvSpPr>
          <p:nvPr>
            <p:ph type="body" idx="1"/>
          </p:nvPr>
        </p:nvSpPr>
        <p:spPr>
          <a:xfrm>
            <a:off x="1435608" y="1447800"/>
            <a:ext cx="7498080" cy="4800600"/>
          </a:xfrm>
          <a:prstGeom prst="rect">
            <a:avLst/>
          </a:prstGeom>
        </p:spPr>
        <p:txBody>
          <a:bodyPr>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24" name="Date Placeholder 23"/>
          <p:cNvSpPr>
            <a:spLocks noGrp="1"/>
          </p:cNvSpPr>
          <p:nvPr>
            <p:ph type="dt" sz="half" idx="2"/>
          </p:nvPr>
        </p:nvSpPr>
        <p:spPr>
          <a:xfrm>
            <a:off x="3581400" y="6305550"/>
            <a:ext cx="2133600" cy="476250"/>
          </a:xfrm>
          <a:prstGeom prst="rect">
            <a:avLst/>
          </a:prstGeom>
        </p:spPr>
        <p:txBody>
          <a:bodyPr anchor="b"/>
          <a:lstStyle>
            <a:lvl1pPr algn="r" eaLnBrk="1" latinLnBrk="0" hangingPunct="1">
              <a:defRPr kumimoji="0" sz="1200">
                <a:solidFill>
                  <a:schemeClr val="bg2">
                    <a:shade val="50000"/>
                    <a:satMod val="200000"/>
                  </a:schemeClr>
                </a:solidFill>
              </a:defRPr>
            </a:lvl1pPr>
            <a:extLst/>
          </a:lstStyle>
          <a:p>
            <a:fld id="{4E43BFBE-6720-4E9D-AD7C-F0F4BC736C80}" type="datetimeFigureOut">
              <a:rPr lang="en-GB" smtClean="0"/>
              <a:pPr/>
              <a:t>28/10/2020</a:t>
            </a:fld>
            <a:endParaRPr lang="en-GB"/>
          </a:p>
        </p:txBody>
      </p:sp>
      <p:sp>
        <p:nvSpPr>
          <p:cNvPr id="10" name="Footer Placeholder 9"/>
          <p:cNvSpPr>
            <a:spLocks noGrp="1"/>
          </p:cNvSpPr>
          <p:nvPr>
            <p:ph type="ftr" sz="quarter" idx="3"/>
          </p:nvPr>
        </p:nvSpPr>
        <p:spPr>
          <a:xfrm>
            <a:off x="5715000" y="6305550"/>
            <a:ext cx="2895600" cy="476250"/>
          </a:xfrm>
          <a:prstGeom prst="rect">
            <a:avLst/>
          </a:prstGeom>
        </p:spPr>
        <p:txBody>
          <a:bodyPr anchor="b"/>
          <a:lstStyle>
            <a:lvl1pPr eaLnBrk="1" latinLnBrk="0" hangingPunct="1">
              <a:defRPr kumimoji="0" sz="1200">
                <a:solidFill>
                  <a:schemeClr val="bg2">
                    <a:shade val="50000"/>
                    <a:satMod val="200000"/>
                  </a:schemeClr>
                </a:solidFill>
                <a:effectLst/>
              </a:defRPr>
            </a:lvl1pPr>
            <a:extLst/>
          </a:lstStyle>
          <a:p>
            <a:endParaRPr lang="en-GB"/>
          </a:p>
        </p:txBody>
      </p:sp>
      <p:sp>
        <p:nvSpPr>
          <p:cNvPr id="22" name="Slide Number Placeholder 21"/>
          <p:cNvSpPr>
            <a:spLocks noGrp="1"/>
          </p:cNvSpPr>
          <p:nvPr>
            <p:ph type="sldNum" sz="quarter" idx="4"/>
          </p:nvPr>
        </p:nvSpPr>
        <p:spPr>
          <a:xfrm>
            <a:off x="8613648" y="6305550"/>
            <a:ext cx="457200" cy="476250"/>
          </a:xfrm>
          <a:prstGeom prst="rect">
            <a:avLst/>
          </a:prstGeom>
        </p:spPr>
        <p:txBody>
          <a:bodyPr anchor="b"/>
          <a:lstStyle>
            <a:lvl1pPr algn="ctr" eaLnBrk="1" latinLnBrk="0" hangingPunct="1">
              <a:defRPr kumimoji="0" sz="1200">
                <a:solidFill>
                  <a:schemeClr val="bg2">
                    <a:shade val="50000"/>
                    <a:satMod val="200000"/>
                  </a:schemeClr>
                </a:solidFill>
                <a:effectLst/>
              </a:defRPr>
            </a:lvl1pPr>
            <a:extLst/>
          </a:lstStyle>
          <a:p>
            <a:fld id="{D59131EC-5047-40FC-AA40-748AD5A3F713}" type="slidenum">
              <a:rPr lang="en-GB" smtClean="0"/>
              <a:pPr/>
              <a:t>‹#›</a:t>
            </a:fld>
            <a:endParaRPr lang="en-GB"/>
          </a:p>
        </p:txBody>
      </p:sp>
      <p:sp>
        <p:nvSpPr>
          <p:cNvPr id="15" name="Rectangle 14"/>
          <p:cNvSpPr/>
          <p:nvPr/>
        </p:nvSpPr>
        <p:spPr bwMode="invGray">
          <a:xfrm>
            <a:off x="1014984" y="-54"/>
            <a:ext cx="73152" cy="6858054"/>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Lst>
  <p:txStyles>
    <p:titleStyle>
      <a:lvl1pPr algn="l" rtl="0" eaLnBrk="1" latinLnBrk="0" hangingPunct="1">
        <a:spcBef>
          <a:spcPct val="0"/>
        </a:spcBef>
        <a:buNone/>
        <a:defRPr kumimoji="0" sz="4300" kern="1200">
          <a:solidFill>
            <a:schemeClr val="tx2">
              <a:satMod val="130000"/>
            </a:schemeClr>
          </a:solidFill>
          <a:effectLst>
            <a:outerShdw blurRad="50000" dist="30000" dir="5400000" algn="tl" rotWithShape="0">
              <a:srgbClr val="000000">
                <a:alpha val="30000"/>
              </a:srgbClr>
            </a:outerShdw>
          </a:effectLst>
          <a:latin typeface="+mj-lt"/>
          <a:ea typeface="+mj-ea"/>
          <a:cs typeface="+mj-cs"/>
        </a:defRPr>
      </a:lvl1pPr>
      <a:extLst/>
    </p:titleStyle>
    <p:bodyStyle>
      <a:lvl1pPr marL="365760" indent="-283464" algn="l" rtl="0" eaLnBrk="1" latinLnBrk="0" hangingPunct="1">
        <a:lnSpc>
          <a:spcPct val="100000"/>
        </a:lnSpc>
        <a:spcBef>
          <a:spcPts val="600"/>
        </a:spcBef>
        <a:buClr>
          <a:schemeClr val="accent1"/>
        </a:buClr>
        <a:buSzPct val="80000"/>
        <a:buFont typeface="Wingdings 2"/>
        <a:buChar char=""/>
        <a:defRPr kumimoji="0" sz="3200" kern="1200">
          <a:solidFill>
            <a:schemeClr val="tx1"/>
          </a:solidFill>
          <a:latin typeface="+mn-lt"/>
          <a:ea typeface="+mn-ea"/>
          <a:cs typeface="+mn-cs"/>
        </a:defRPr>
      </a:lvl1pPr>
      <a:lvl2pPr marL="640080" indent="-237744" algn="l" rtl="0" eaLnBrk="1" latinLnBrk="0" hangingPunct="1">
        <a:lnSpc>
          <a:spcPct val="100000"/>
        </a:lnSpc>
        <a:spcBef>
          <a:spcPts val="550"/>
        </a:spcBef>
        <a:buClr>
          <a:schemeClr val="accent1"/>
        </a:buClr>
        <a:buFont typeface="Verdana"/>
        <a:buChar char="◦"/>
        <a:defRPr kumimoji="0" sz="2800" kern="1200">
          <a:solidFill>
            <a:schemeClr val="tx1"/>
          </a:solidFill>
          <a:latin typeface="+mn-lt"/>
          <a:ea typeface="+mn-ea"/>
          <a:cs typeface="+mn-cs"/>
        </a:defRPr>
      </a:lvl2pPr>
      <a:lvl3pPr marL="886968" indent="-228600" algn="l" rtl="0" eaLnBrk="1" latinLnBrk="0" hangingPunct="1">
        <a:lnSpc>
          <a:spcPct val="100000"/>
        </a:lnSpc>
        <a:spcBef>
          <a:spcPct val="20000"/>
        </a:spcBef>
        <a:buClr>
          <a:schemeClr val="accent2"/>
        </a:buClr>
        <a:buFont typeface="Wingdings 2"/>
        <a:buChar char=""/>
        <a:defRPr kumimoji="0" sz="2400" kern="1200">
          <a:solidFill>
            <a:schemeClr val="tx1"/>
          </a:solidFill>
          <a:latin typeface="+mn-lt"/>
          <a:ea typeface="+mn-ea"/>
          <a:cs typeface="+mn-cs"/>
        </a:defRPr>
      </a:lvl3pPr>
      <a:lvl4pPr marL="1097280" indent="-173736" algn="l" rtl="0" eaLnBrk="1" latinLnBrk="0" hangingPunct="1">
        <a:lnSpc>
          <a:spcPct val="100000"/>
        </a:lnSpc>
        <a:spcBef>
          <a:spcPct val="20000"/>
        </a:spcBef>
        <a:buClr>
          <a:schemeClr val="accent3"/>
        </a:buClr>
        <a:buFont typeface="Wingdings 2"/>
        <a:buChar char=""/>
        <a:defRPr kumimoji="0" sz="2000" kern="1200">
          <a:solidFill>
            <a:schemeClr val="tx1"/>
          </a:solidFill>
          <a:latin typeface="+mn-lt"/>
          <a:ea typeface="+mn-ea"/>
          <a:cs typeface="+mn-cs"/>
        </a:defRPr>
      </a:lvl4pPr>
      <a:lvl5pPr marL="1298448" indent="-182880" algn="l" rtl="0" eaLnBrk="1" latinLnBrk="0" hangingPunct="1">
        <a:lnSpc>
          <a:spcPct val="100000"/>
        </a:lnSpc>
        <a:spcBef>
          <a:spcPct val="20000"/>
        </a:spcBef>
        <a:buClr>
          <a:schemeClr val="accent4"/>
        </a:buClr>
        <a:buFont typeface="Wingdings 2"/>
        <a:buChar char=""/>
        <a:defRPr kumimoji="0" sz="2000" kern="1200">
          <a:solidFill>
            <a:schemeClr val="tx1"/>
          </a:solidFill>
          <a:latin typeface="+mn-lt"/>
          <a:ea typeface="+mn-ea"/>
          <a:cs typeface="+mn-cs"/>
        </a:defRPr>
      </a:lvl5pPr>
      <a:lvl6pPr marL="1508760" indent="-182880" algn="l" rtl="0" eaLnBrk="1" latinLnBrk="0" hangingPunct="1">
        <a:lnSpc>
          <a:spcPct val="100000"/>
        </a:lnSpc>
        <a:spcBef>
          <a:spcPct val="20000"/>
        </a:spcBef>
        <a:buClr>
          <a:schemeClr val="accent5"/>
        </a:buClr>
        <a:buFont typeface="Wingdings 2"/>
        <a:buChar char=""/>
        <a:defRPr kumimoji="0" sz="2000" kern="1200">
          <a:solidFill>
            <a:schemeClr val="tx1"/>
          </a:solidFill>
          <a:latin typeface="+mn-lt"/>
          <a:ea typeface="+mn-ea"/>
          <a:cs typeface="+mn-cs"/>
        </a:defRPr>
      </a:lvl6pPr>
      <a:lvl7pPr marL="171907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7pPr>
      <a:lvl8pPr marL="1920240"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8pPr>
      <a:lvl9pPr marL="213055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gif"/><Relationship Id="rId2" Type="http://schemas.openxmlformats.org/officeDocument/2006/relationships/hyperlink" Target="http://www.google.co.uk/url?sa=i&amp;rct=j&amp;q=&amp;esrc=s&amp;frm=1&amp;source=images&amp;cd=&amp;cad=rja&amp;docid=ycT6KiJCLms-xM&amp;tbnid=DuIMbXLmLcVcrM:&amp;ved=0CAUQjRw&amp;url=http://www.tms.org/Students/Winners/Davidson/Davidson.html&amp;ei=VuiIUuuFGqW80QXOoIDgBA&amp;bvm=bv.56643336,d.ZG4&amp;psig=AFQjCNFS1GmqqHeb51eHFB4zNNfiYL98gg&amp;ust=1384790439740801"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hyperlink" Target="http://youtu.be/-ZCaFE97hkM" TargetMode="Externa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3.gif"/><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gif"/><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5.gif"/><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youtu.be/-ZCaFE97hkM" TargetMode="External"/><Relationship Id="rId2" Type="http://schemas.openxmlformats.org/officeDocument/2006/relationships/image" Target="../media/image6.gif"/><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8.emf"/><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image" Target="../media/image13.jpeg"/><Relationship Id="rId4" Type="http://schemas.openxmlformats.org/officeDocument/2006/relationships/image" Target="../media/image12.jpeg"/></Relationships>
</file>

<file path=ppt/slides/_rels/slide17.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hyperlink" Target="https://sites.google.com/site/gobanengineeringnotes/materials-testing/tensile-testing/load-v-extension-graph/Image%204.png?attredirects=0" TargetMode="External"/><Relationship Id="rId1" Type="http://schemas.openxmlformats.org/officeDocument/2006/relationships/slideLayout" Target="../slideLayouts/slideLayout7.xml"/><Relationship Id="rId5" Type="http://schemas.openxmlformats.org/officeDocument/2006/relationships/image" Target="../media/image19.png"/><Relationship Id="rId4" Type="http://schemas.openxmlformats.org/officeDocument/2006/relationships/hyperlink" Target="https://sites.google.com/site/gobanengineeringnotes/materials-testing/tensile-testing/load-v-extension-graph/Image%205.png?attredirects=0" TargetMode="External"/></Relationships>
</file>

<file path=ppt/slides/_rels/slide20.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hyperlink" Target="https://sites.google.com/site/gobanengineeringnotes/materials-testing/tensile-testing/load-v-extension-graph/Image%207.png?attredirects=0" TargetMode="External"/><Relationship Id="rId1" Type="http://schemas.openxmlformats.org/officeDocument/2006/relationships/slideLayout" Target="../slideLayouts/slideLayout7.xml"/><Relationship Id="rId4" Type="http://schemas.openxmlformats.org/officeDocument/2006/relationships/image" Target="../media/image21.png"/></Relationships>
</file>

<file path=ppt/slides/_rels/slide21.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hyperlink" Target="https://sites.google.com/site/gobanengineeringnotes/materials-testing/tensile-testing/load-v-extension-graph/Image%209.png?attredirects=0" TargetMode="External"/><Relationship Id="rId1" Type="http://schemas.openxmlformats.org/officeDocument/2006/relationships/slideLayout" Target="../slideLayouts/slideLayout7.xml"/><Relationship Id="rId5" Type="http://schemas.openxmlformats.org/officeDocument/2006/relationships/image" Target="../media/image23.png"/><Relationship Id="rId4" Type="http://schemas.openxmlformats.org/officeDocument/2006/relationships/hyperlink" Target="https://sites.google.com/site/gobanengineeringnotes/materials-testing/tensile-testing/load-v-extension-graph/Image%208.png?attredirects=0" TargetMode="Externa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slideLayout" Target="../slideLayouts/slideLayout7.xml"/><Relationship Id="rId1" Type="http://schemas.openxmlformats.org/officeDocument/2006/relationships/vmlDrawing" Target="../drawings/vmlDrawing1.vml"/><Relationship Id="rId6" Type="http://schemas.openxmlformats.org/officeDocument/2006/relationships/image" Target="../media/image25.emf"/><Relationship Id="rId5" Type="http://schemas.openxmlformats.org/officeDocument/2006/relationships/oleObject" Target="../embeddings/oleObject2.bin"/><Relationship Id="rId4" Type="http://schemas.openxmlformats.org/officeDocument/2006/relationships/image" Target="../media/image24.emf"/></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1.xml"/></Relationships>
</file>

<file path=ppt/slides/_rels/slide36.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hyperlink" Target="http://www.google.co.uk/url?sa=i&amp;rct=j&amp;q=&amp;esrc=s&amp;frm=1&amp;source=images&amp;cd=&amp;cad=rja&amp;docid=JePSU3NEBrmDTM&amp;tbnid=KrKjNotwPrw9SM:&amp;ved=0CAUQjRw&amp;url=http://www.brandschutz-stahl.info/fireprotection-steel.html&amp;ei=4gOJUtjAOcLD0QXb_YG4DA&amp;psig=AFQjCNE9LZXOHB5gs000dq43Ap7VmgvOmw&amp;ust=1384797443770151" TargetMode="External"/><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hyperlink" Target="http://www.google.co.uk/url?sa=i&amp;rct=j&amp;q=&amp;esrc=s&amp;source=images&amp;cd=&amp;cad=rja&amp;uact=8&amp;ved=0CAcQjRxqFQoTCL-w_sq64MgCFUE_GgoduuwDjw&amp;url=http://wallpaper222.com/explore/castellated-beam/&amp;psig=AFQjCNHLRPb1jC90E-XcGrdybCzFwEC9jg&amp;ust=1445959894715248" TargetMode="External"/><Relationship Id="rId2" Type="http://schemas.openxmlformats.org/officeDocument/2006/relationships/image" Target="../media/image29.jpeg"/><Relationship Id="rId1" Type="http://schemas.openxmlformats.org/officeDocument/2006/relationships/slideLayout" Target="../slideLayouts/slideLayout2.xml"/><Relationship Id="rId4" Type="http://schemas.openxmlformats.org/officeDocument/2006/relationships/image" Target="../media/image30.gif"/></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3" Type="http://schemas.openxmlformats.org/officeDocument/2006/relationships/image" Target="../media/image34.gif"/><Relationship Id="rId2" Type="http://schemas.openxmlformats.org/officeDocument/2006/relationships/image" Target="../media/image33.gif"/><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hyperlink" Target="http://www.google.co.uk/url?sa=i&amp;rct=j&amp;q=&amp;esrc=s&amp;frm=1&amp;source=images&amp;cd=&amp;cad=rja&amp;docid=5pmDabDD1UoBeM&amp;tbnid=H5jEwLdu4zCOBM:&amp;ved=0CAUQjRw&amp;url=http://www.structuremag.org/article.aspx?articleID=717&amp;ei=2vqIUuLaKIaY0QWr-4CgCw&amp;bvm=bv.56643336,d.ZG4&amp;psig=AFQjCNGT8YLtG_ltU48Jc-NoCVy8WrbyBg&amp;ust=1384794954660450" TargetMode="Externa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image" Target="../media/image37.jpeg"/><Relationship Id="rId7" Type="http://schemas.openxmlformats.org/officeDocument/2006/relationships/image" Target="../media/image39.jpeg"/><Relationship Id="rId2" Type="http://schemas.openxmlformats.org/officeDocument/2006/relationships/hyperlink" Target="http://www.google.co.uk/url?sa=i&amp;rct=j&amp;q=&amp;esrc=s&amp;source=images&amp;cd=&amp;cad=rja&amp;uact=8&amp;ved=0ahUKEwiN6-ea59LXAhUiDMAKHa7dAi0QjRwIBw&amp;url=http://www.skyscrapercity.com/showthread.php?t=1527678&amp;page=10&amp;psig=AOvVaw2PZSL3p5_3xxfG6q1VVD2R&amp;ust=1511461524441125" TargetMode="External"/><Relationship Id="rId1" Type="http://schemas.openxmlformats.org/officeDocument/2006/relationships/slideLayout" Target="../slideLayouts/slideLayout7.xml"/><Relationship Id="rId6" Type="http://schemas.openxmlformats.org/officeDocument/2006/relationships/hyperlink" Target="http://www.google.co.uk/url?sa=i&amp;rct=j&amp;q=&amp;esrc=s&amp;source=images&amp;cd=&amp;cad=rja&amp;uact=8&amp;ved=0ahUKEwj3wO2x6dLXAhUFBcAKHVqzAlQQjRwIBw&amp;url=http://www.atlastube.com/atlas-observer/hollow-structural-section/hss-connection-solutions-under-seismic-loading-for-braced-frames&amp;psig=AOvVaw2e3IIOIz7VC6fOjQjBp0EW&amp;ust=1511462070185144" TargetMode="External"/><Relationship Id="rId5" Type="http://schemas.openxmlformats.org/officeDocument/2006/relationships/image" Target="../media/image38.jpeg"/><Relationship Id="rId4" Type="http://schemas.openxmlformats.org/officeDocument/2006/relationships/hyperlink" Target="http://www.google.co.uk/url?sa=i&amp;rct=j&amp;q=&amp;esrc=s&amp;source=images&amp;cd=&amp;cad=rja&amp;uact=8&amp;ved=0ahUKEwi_pKqD6NLXAhWEJ8AKHRVzC-gQjRwIBw&amp;url=http://www.tboake.com/SSEF1/tensile.shtml&amp;psig=AOvVaw1m_pRLebk8IrVSnADgz75s&amp;ust=1511461719211792" TargetMode="External"/></Relationships>
</file>

<file path=ppt/slides/_rels/slide48.xml.rels><?xml version="1.0" encoding="UTF-8" standalone="yes"?>
<Relationships xmlns="http://schemas.openxmlformats.org/package/2006/relationships"><Relationship Id="rId2" Type="http://schemas.openxmlformats.org/officeDocument/2006/relationships/image" Target="../media/image40.jpeg"/><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hyperlink" Target="http://www.google.co.uk/url?sa=i&amp;rct=j&amp;q=&amp;esrc=s&amp;frm=1&amp;source=images&amp;cd=&amp;cad=rja&amp;docid=5rZ0lTptotoLlM&amp;tbnid=57YIw9S92lDgmM:&amp;ved=0CAUQjRw&amp;url=http://ontario-geofish.blogspot.com/2010/11/china-earthquake-building.html&amp;ei=jPuIUsmGPOqh0QWm2YDYDQ&amp;bvm=bv.56643336,d.ZG4&amp;psig=AFQjCNGT8YLtG_ltU48Jc-NoCVy8WrbyBg&amp;ust=1384794954660450" TargetMode="Externa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2" Type="http://schemas.openxmlformats.org/officeDocument/2006/relationships/image" Target="../media/image42.jpe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3" Type="http://schemas.openxmlformats.org/officeDocument/2006/relationships/image" Target="../media/image44.jpeg"/><Relationship Id="rId2" Type="http://schemas.openxmlformats.org/officeDocument/2006/relationships/image" Target="../media/image43.jpeg"/><Relationship Id="rId1" Type="http://schemas.openxmlformats.org/officeDocument/2006/relationships/slideLayout" Target="../slideLayouts/slideLayout2.xml"/><Relationship Id="rId4" Type="http://schemas.openxmlformats.org/officeDocument/2006/relationships/image" Target="../media/image45.jpeg"/></Relationships>
</file>

<file path=ppt/slides/_rels/slide53.xml.rels><?xml version="1.0" encoding="UTF-8" standalone="yes"?>
<Relationships xmlns="http://schemas.openxmlformats.org/package/2006/relationships"><Relationship Id="rId2" Type="http://schemas.openxmlformats.org/officeDocument/2006/relationships/image" Target="../media/image46.jpeg"/><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image" Target="../media/image47.jpeg"/><Relationship Id="rId1" Type="http://schemas.openxmlformats.org/officeDocument/2006/relationships/slideLayout" Target="../slideLayouts/slideLayout7.xml"/></Relationships>
</file>

<file path=ppt/slides/_rels/slide56.xml.rels><?xml version="1.0" encoding="UTF-8" standalone="yes"?>
<Relationships xmlns="http://schemas.openxmlformats.org/package/2006/relationships"><Relationship Id="rId3" Type="http://schemas.openxmlformats.org/officeDocument/2006/relationships/image" Target="../media/image49.jpeg"/><Relationship Id="rId2" Type="http://schemas.openxmlformats.org/officeDocument/2006/relationships/image" Target="../media/image48.jpeg"/><Relationship Id="rId1" Type="http://schemas.openxmlformats.org/officeDocument/2006/relationships/slideLayout" Target="../slideLayouts/slideLayout7.xml"/></Relationships>
</file>

<file path=ppt/slides/_rels/slide57.xml.rels><?xml version="1.0" encoding="UTF-8" standalone="yes"?>
<Relationships xmlns="http://schemas.openxmlformats.org/package/2006/relationships"><Relationship Id="rId2" Type="http://schemas.openxmlformats.org/officeDocument/2006/relationships/image" Target="../media/image50.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 </a:t>
            </a:r>
            <a:endParaRPr lang="en-GB" dirty="0"/>
          </a:p>
        </p:txBody>
      </p:sp>
      <p:sp>
        <p:nvSpPr>
          <p:cNvPr id="3" name="Content Placeholder 2"/>
          <p:cNvSpPr>
            <a:spLocks noGrp="1"/>
          </p:cNvSpPr>
          <p:nvPr>
            <p:ph idx="1"/>
          </p:nvPr>
        </p:nvSpPr>
        <p:spPr>
          <a:xfrm>
            <a:off x="1394400" y="1100235"/>
            <a:ext cx="7498080" cy="4800600"/>
          </a:xfrm>
        </p:spPr>
        <p:txBody>
          <a:bodyPr>
            <a:normAutofit/>
          </a:bodyPr>
          <a:lstStyle/>
          <a:p>
            <a:pPr>
              <a:buNone/>
            </a:pPr>
            <a:r>
              <a:rPr lang="en-GB" sz="4400" dirty="0" smtClean="0">
                <a:latin typeface="Lucida Sans Unicode" pitchFamily="34" charset="0"/>
                <a:cs typeface="Lucida Sans Unicode" pitchFamily="34" charset="0"/>
              </a:rPr>
              <a:t>STEEL in Construction</a:t>
            </a:r>
            <a:endParaRPr lang="en-GB" sz="4400" dirty="0">
              <a:latin typeface="Lucida Sans Unicode" pitchFamily="34" charset="0"/>
              <a:cs typeface="Lucida Sans Unicode" pitchFamily="34" charset="0"/>
            </a:endParaRPr>
          </a:p>
        </p:txBody>
      </p:sp>
      <p:sp>
        <p:nvSpPr>
          <p:cNvPr id="4" name="Rectangle 3"/>
          <p:cNvSpPr/>
          <p:nvPr/>
        </p:nvSpPr>
        <p:spPr>
          <a:xfrm>
            <a:off x="5132295" y="5192949"/>
            <a:ext cx="3867503" cy="369332"/>
          </a:xfrm>
          <a:prstGeom prst="rect">
            <a:avLst/>
          </a:prstGeom>
        </p:spPr>
        <p:txBody>
          <a:bodyPr wrap="square">
            <a:spAutoFit/>
          </a:bodyPr>
          <a:lstStyle/>
          <a:p>
            <a:r>
              <a:rPr lang="en-US" b="1" dirty="0" smtClean="0"/>
              <a:t>Wales Institute of Science and Art </a:t>
            </a:r>
            <a:endParaRPr lang="en-US" b="1" dirty="0" smtClean="0">
              <a:solidFill>
                <a:schemeClr val="tx1"/>
              </a:solidFill>
            </a:endParaRPr>
          </a:p>
        </p:txBody>
      </p:sp>
      <p:sp>
        <p:nvSpPr>
          <p:cNvPr id="5" name="Rectangle 4"/>
          <p:cNvSpPr/>
          <p:nvPr/>
        </p:nvSpPr>
        <p:spPr>
          <a:xfrm>
            <a:off x="6804248" y="5608953"/>
            <a:ext cx="2088232" cy="523220"/>
          </a:xfrm>
          <a:prstGeom prst="rect">
            <a:avLst/>
          </a:prstGeom>
        </p:spPr>
        <p:txBody>
          <a:bodyPr wrap="square">
            <a:spAutoFit/>
          </a:bodyPr>
          <a:lstStyle/>
          <a:p>
            <a:r>
              <a:rPr lang="en-US" sz="1400" b="1" dirty="0" smtClean="0">
                <a:solidFill>
                  <a:schemeClr val="tx1"/>
                </a:solidFill>
                <a:latin typeface="Lucida Sans Unicode" pitchFamily="34" charset="0"/>
                <a:cs typeface="Lucida Sans Unicode" pitchFamily="34" charset="0"/>
              </a:rPr>
              <a:t>Allan Nantel</a:t>
            </a:r>
            <a:endParaRPr lang="en-US" sz="1400" b="1" dirty="0">
              <a:latin typeface="Lucida Sans Unicode" pitchFamily="34" charset="0"/>
              <a:cs typeface="Lucida Sans Unicode" pitchFamily="34" charset="0"/>
            </a:endParaRPr>
          </a:p>
          <a:p>
            <a:r>
              <a:rPr lang="en-US" sz="1400" b="1" dirty="0" smtClean="0">
                <a:latin typeface="Lucida Sans Unicode" pitchFamily="34" charset="0"/>
                <a:cs typeface="Lucida Sans Unicode" pitchFamily="34" charset="0"/>
              </a:rPr>
              <a:t>October 2020</a:t>
            </a:r>
            <a:endParaRPr lang="en-US" sz="1400" dirty="0">
              <a:latin typeface="Lucida Sans Unicode" pitchFamily="34" charset="0"/>
              <a:cs typeface="Lucida Sans Unicode" pitchFamily="34" charset="0"/>
            </a:endParaRP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a:xfrm>
            <a:off x="1187624" y="260648"/>
            <a:ext cx="7498080" cy="1143000"/>
          </a:xfrm>
        </p:spPr>
        <p:txBody>
          <a:bodyPr/>
          <a:lstStyle/>
          <a:p>
            <a:pPr algn="ctr"/>
            <a:r>
              <a:rPr lang="en-GB" dirty="0" smtClean="0"/>
              <a:t>Classification of Metals</a:t>
            </a:r>
            <a:endParaRPr lang="en-GB" dirty="0"/>
          </a:p>
        </p:txBody>
      </p:sp>
      <p:sp>
        <p:nvSpPr>
          <p:cNvPr id="4" name="TextBox 3"/>
          <p:cNvSpPr txBox="1"/>
          <p:nvPr/>
        </p:nvSpPr>
        <p:spPr>
          <a:xfrm>
            <a:off x="3929058" y="1857364"/>
            <a:ext cx="1714512" cy="369332"/>
          </a:xfrm>
          <a:prstGeom prst="rect">
            <a:avLst/>
          </a:prstGeom>
          <a:solidFill>
            <a:schemeClr val="accent1">
              <a:lumMod val="20000"/>
              <a:lumOff val="80000"/>
            </a:schemeClr>
          </a:solidFill>
          <a:ln>
            <a:solidFill>
              <a:schemeClr val="tx1"/>
            </a:solidFill>
          </a:ln>
        </p:spPr>
        <p:txBody>
          <a:bodyPr wrap="square" rtlCol="0">
            <a:spAutoFit/>
          </a:bodyPr>
          <a:lstStyle/>
          <a:p>
            <a:pPr algn="ctr"/>
            <a:r>
              <a:rPr lang="en-US" dirty="0" smtClean="0"/>
              <a:t>Metals</a:t>
            </a:r>
            <a:endParaRPr lang="en-US" dirty="0"/>
          </a:p>
        </p:txBody>
      </p:sp>
      <p:sp>
        <p:nvSpPr>
          <p:cNvPr id="5" name="TextBox 4"/>
          <p:cNvSpPr txBox="1"/>
          <p:nvPr/>
        </p:nvSpPr>
        <p:spPr>
          <a:xfrm>
            <a:off x="6000760" y="2714620"/>
            <a:ext cx="1714512" cy="369332"/>
          </a:xfrm>
          <a:prstGeom prst="rect">
            <a:avLst/>
          </a:prstGeom>
          <a:solidFill>
            <a:schemeClr val="accent5">
              <a:lumMod val="40000"/>
              <a:lumOff val="60000"/>
            </a:schemeClr>
          </a:solidFill>
          <a:ln>
            <a:solidFill>
              <a:schemeClr val="tx1"/>
            </a:solidFill>
          </a:ln>
        </p:spPr>
        <p:txBody>
          <a:bodyPr wrap="square" rtlCol="0">
            <a:spAutoFit/>
          </a:bodyPr>
          <a:lstStyle/>
          <a:p>
            <a:pPr algn="ctr"/>
            <a:r>
              <a:rPr lang="en-US" dirty="0" smtClean="0"/>
              <a:t>Non Ferrous</a:t>
            </a:r>
            <a:endParaRPr lang="en-US" dirty="0"/>
          </a:p>
        </p:txBody>
      </p:sp>
      <p:sp>
        <p:nvSpPr>
          <p:cNvPr id="6" name="TextBox 5"/>
          <p:cNvSpPr txBox="1"/>
          <p:nvPr/>
        </p:nvSpPr>
        <p:spPr>
          <a:xfrm>
            <a:off x="2571736" y="2714620"/>
            <a:ext cx="1714512" cy="369332"/>
          </a:xfrm>
          <a:prstGeom prst="rect">
            <a:avLst/>
          </a:prstGeom>
          <a:solidFill>
            <a:schemeClr val="bg1">
              <a:lumMod val="75000"/>
            </a:schemeClr>
          </a:solidFill>
          <a:ln>
            <a:solidFill>
              <a:schemeClr val="tx1"/>
            </a:solidFill>
          </a:ln>
        </p:spPr>
        <p:txBody>
          <a:bodyPr wrap="square" rtlCol="0">
            <a:spAutoFit/>
          </a:bodyPr>
          <a:lstStyle/>
          <a:p>
            <a:pPr algn="ctr"/>
            <a:r>
              <a:rPr lang="en-US" dirty="0" smtClean="0"/>
              <a:t>Ferrous</a:t>
            </a:r>
            <a:endParaRPr lang="en-US" dirty="0"/>
          </a:p>
        </p:txBody>
      </p:sp>
      <p:cxnSp>
        <p:nvCxnSpPr>
          <p:cNvPr id="8" name="Straight Connector 7"/>
          <p:cNvCxnSpPr/>
          <p:nvPr/>
        </p:nvCxnSpPr>
        <p:spPr>
          <a:xfrm>
            <a:off x="3428992" y="2500306"/>
            <a:ext cx="3429024" cy="1588"/>
          </a:xfrm>
          <a:prstGeom prst="line">
            <a:avLst/>
          </a:prstGeom>
        </p:spPr>
        <p:style>
          <a:lnRef idx="1">
            <a:schemeClr val="accent1"/>
          </a:lnRef>
          <a:fillRef idx="0">
            <a:schemeClr val="accent1"/>
          </a:fillRef>
          <a:effectRef idx="0">
            <a:schemeClr val="accent1"/>
          </a:effectRef>
          <a:fontRef idx="minor">
            <a:schemeClr val="tx1"/>
          </a:fontRef>
        </p:style>
      </p:cxnSp>
      <p:cxnSp>
        <p:nvCxnSpPr>
          <p:cNvPr id="10" name="Straight Connector 9"/>
          <p:cNvCxnSpPr>
            <a:stCxn id="4" idx="2"/>
          </p:cNvCxnSpPr>
          <p:nvPr/>
        </p:nvCxnSpPr>
        <p:spPr>
          <a:xfrm rot="5400000">
            <a:off x="4649509" y="2363501"/>
            <a:ext cx="273610" cy="1588"/>
          </a:xfrm>
          <a:prstGeom prst="line">
            <a:avLst/>
          </a:prstGeom>
        </p:spPr>
        <p:style>
          <a:lnRef idx="1">
            <a:schemeClr val="accent1"/>
          </a:lnRef>
          <a:fillRef idx="0">
            <a:schemeClr val="accent1"/>
          </a:fillRef>
          <a:effectRef idx="0">
            <a:schemeClr val="accent1"/>
          </a:effectRef>
          <a:fontRef idx="minor">
            <a:schemeClr val="tx1"/>
          </a:fontRef>
        </p:style>
      </p:cxnSp>
      <p:cxnSp>
        <p:nvCxnSpPr>
          <p:cNvPr id="12" name="Straight Connector 11"/>
          <p:cNvCxnSpPr>
            <a:endCxn id="6" idx="0"/>
          </p:cNvCxnSpPr>
          <p:nvPr/>
        </p:nvCxnSpPr>
        <p:spPr>
          <a:xfrm rot="5400000">
            <a:off x="3321835" y="2607463"/>
            <a:ext cx="214314" cy="1588"/>
          </a:xfrm>
          <a:prstGeom prst="line">
            <a:avLst/>
          </a:prstGeom>
        </p:spPr>
        <p:style>
          <a:lnRef idx="1">
            <a:schemeClr val="accent1"/>
          </a:lnRef>
          <a:fillRef idx="0">
            <a:schemeClr val="accent1"/>
          </a:fillRef>
          <a:effectRef idx="0">
            <a:schemeClr val="accent1"/>
          </a:effectRef>
          <a:fontRef idx="minor">
            <a:schemeClr val="tx1"/>
          </a:fontRef>
        </p:style>
      </p:cxnSp>
      <p:cxnSp>
        <p:nvCxnSpPr>
          <p:cNvPr id="14" name="Straight Connector 13"/>
          <p:cNvCxnSpPr/>
          <p:nvPr/>
        </p:nvCxnSpPr>
        <p:spPr>
          <a:xfrm rot="5400000">
            <a:off x="6751653" y="2606669"/>
            <a:ext cx="214314" cy="1588"/>
          </a:xfrm>
          <a:prstGeom prst="line">
            <a:avLst/>
          </a:prstGeom>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a:xfrm rot="5400000">
            <a:off x="3322629" y="3178173"/>
            <a:ext cx="214314" cy="1588"/>
          </a:xfrm>
          <a:prstGeom prst="line">
            <a:avLst/>
          </a:prstGeom>
        </p:spPr>
        <p:style>
          <a:lnRef idx="1">
            <a:schemeClr val="accent1"/>
          </a:lnRef>
          <a:fillRef idx="0">
            <a:schemeClr val="accent1"/>
          </a:fillRef>
          <a:effectRef idx="0">
            <a:schemeClr val="accent1"/>
          </a:effectRef>
          <a:fontRef idx="minor">
            <a:schemeClr val="tx1"/>
          </a:fontRef>
        </p:style>
      </p:cxnSp>
      <p:sp>
        <p:nvSpPr>
          <p:cNvPr id="16" name="TextBox 15"/>
          <p:cNvSpPr txBox="1"/>
          <p:nvPr/>
        </p:nvSpPr>
        <p:spPr>
          <a:xfrm>
            <a:off x="1571604" y="3500438"/>
            <a:ext cx="928694" cy="646331"/>
          </a:xfrm>
          <a:prstGeom prst="rect">
            <a:avLst/>
          </a:prstGeom>
          <a:solidFill>
            <a:schemeClr val="bg1">
              <a:lumMod val="75000"/>
            </a:schemeClr>
          </a:solidFill>
          <a:ln>
            <a:solidFill>
              <a:schemeClr val="tx1"/>
            </a:solidFill>
          </a:ln>
        </p:spPr>
        <p:txBody>
          <a:bodyPr wrap="square" rtlCol="0">
            <a:spAutoFit/>
          </a:bodyPr>
          <a:lstStyle/>
          <a:p>
            <a:pPr algn="ctr"/>
            <a:r>
              <a:rPr lang="en-US" dirty="0" smtClean="0"/>
              <a:t>Cast Iron</a:t>
            </a:r>
            <a:endParaRPr lang="en-US" dirty="0"/>
          </a:p>
        </p:txBody>
      </p:sp>
      <p:sp>
        <p:nvSpPr>
          <p:cNvPr id="17" name="TextBox 16"/>
          <p:cNvSpPr txBox="1"/>
          <p:nvPr/>
        </p:nvSpPr>
        <p:spPr>
          <a:xfrm>
            <a:off x="2857488" y="3500438"/>
            <a:ext cx="1143008" cy="646331"/>
          </a:xfrm>
          <a:prstGeom prst="rect">
            <a:avLst/>
          </a:prstGeom>
          <a:solidFill>
            <a:schemeClr val="bg1">
              <a:lumMod val="75000"/>
            </a:schemeClr>
          </a:solidFill>
          <a:ln>
            <a:solidFill>
              <a:schemeClr val="tx1"/>
            </a:solidFill>
          </a:ln>
        </p:spPr>
        <p:txBody>
          <a:bodyPr wrap="square" rtlCol="0">
            <a:spAutoFit/>
          </a:bodyPr>
          <a:lstStyle/>
          <a:p>
            <a:pPr algn="ctr"/>
            <a:r>
              <a:rPr lang="en-US" dirty="0" smtClean="0"/>
              <a:t>Wrought Iron</a:t>
            </a:r>
            <a:endParaRPr lang="en-US" dirty="0"/>
          </a:p>
        </p:txBody>
      </p:sp>
      <p:sp>
        <p:nvSpPr>
          <p:cNvPr id="18" name="TextBox 17"/>
          <p:cNvSpPr txBox="1"/>
          <p:nvPr/>
        </p:nvSpPr>
        <p:spPr>
          <a:xfrm>
            <a:off x="4286248" y="3500438"/>
            <a:ext cx="928694" cy="646331"/>
          </a:xfrm>
          <a:prstGeom prst="rect">
            <a:avLst/>
          </a:prstGeom>
          <a:solidFill>
            <a:schemeClr val="bg1">
              <a:lumMod val="75000"/>
            </a:schemeClr>
          </a:solidFill>
          <a:ln>
            <a:solidFill>
              <a:schemeClr val="tx1"/>
            </a:solidFill>
          </a:ln>
        </p:spPr>
        <p:txBody>
          <a:bodyPr wrap="square" rtlCol="0">
            <a:spAutoFit/>
          </a:bodyPr>
          <a:lstStyle/>
          <a:p>
            <a:pPr algn="ctr"/>
            <a:r>
              <a:rPr lang="en-US" dirty="0" smtClean="0"/>
              <a:t>Steel</a:t>
            </a:r>
          </a:p>
          <a:p>
            <a:pPr algn="ctr"/>
            <a:endParaRPr lang="en-US" dirty="0"/>
          </a:p>
        </p:txBody>
      </p:sp>
      <p:cxnSp>
        <p:nvCxnSpPr>
          <p:cNvPr id="19" name="Straight Connector 18"/>
          <p:cNvCxnSpPr/>
          <p:nvPr/>
        </p:nvCxnSpPr>
        <p:spPr>
          <a:xfrm>
            <a:off x="1928794" y="3286124"/>
            <a:ext cx="2786082" cy="1588"/>
          </a:xfrm>
          <a:prstGeom prst="line">
            <a:avLst/>
          </a:prstGeom>
        </p:spPr>
        <p:style>
          <a:lnRef idx="1">
            <a:schemeClr val="accent1"/>
          </a:lnRef>
          <a:fillRef idx="0">
            <a:schemeClr val="accent1"/>
          </a:fillRef>
          <a:effectRef idx="0">
            <a:schemeClr val="accent1"/>
          </a:effectRef>
          <a:fontRef idx="minor">
            <a:schemeClr val="tx1"/>
          </a:fontRef>
        </p:style>
      </p:cxnSp>
      <p:cxnSp>
        <p:nvCxnSpPr>
          <p:cNvPr id="20" name="Straight Connector 19"/>
          <p:cNvCxnSpPr/>
          <p:nvPr/>
        </p:nvCxnSpPr>
        <p:spPr>
          <a:xfrm rot="5400000">
            <a:off x="1822431" y="3392487"/>
            <a:ext cx="214314" cy="1588"/>
          </a:xfrm>
          <a:prstGeom prst="line">
            <a:avLst/>
          </a:prstGeom>
        </p:spPr>
        <p:style>
          <a:lnRef idx="1">
            <a:schemeClr val="accent1"/>
          </a:lnRef>
          <a:fillRef idx="0">
            <a:schemeClr val="accent1"/>
          </a:fillRef>
          <a:effectRef idx="0">
            <a:schemeClr val="accent1"/>
          </a:effectRef>
          <a:fontRef idx="minor">
            <a:schemeClr val="tx1"/>
          </a:fontRef>
        </p:style>
      </p:cxnSp>
      <p:cxnSp>
        <p:nvCxnSpPr>
          <p:cNvPr id="21" name="Straight Connector 20"/>
          <p:cNvCxnSpPr/>
          <p:nvPr/>
        </p:nvCxnSpPr>
        <p:spPr>
          <a:xfrm rot="5400000">
            <a:off x="3322629" y="3392487"/>
            <a:ext cx="214314" cy="1588"/>
          </a:xfrm>
          <a:prstGeom prst="line">
            <a:avLst/>
          </a:prstGeom>
        </p:spPr>
        <p:style>
          <a:lnRef idx="1">
            <a:schemeClr val="accent1"/>
          </a:lnRef>
          <a:fillRef idx="0">
            <a:schemeClr val="accent1"/>
          </a:fillRef>
          <a:effectRef idx="0">
            <a:schemeClr val="accent1"/>
          </a:effectRef>
          <a:fontRef idx="minor">
            <a:schemeClr val="tx1"/>
          </a:fontRef>
        </p:style>
      </p:cxnSp>
      <p:cxnSp>
        <p:nvCxnSpPr>
          <p:cNvPr id="23" name="Straight Connector 22"/>
          <p:cNvCxnSpPr/>
          <p:nvPr/>
        </p:nvCxnSpPr>
        <p:spPr>
          <a:xfrm rot="5400000">
            <a:off x="4608513" y="3392487"/>
            <a:ext cx="214314" cy="1588"/>
          </a:xfrm>
          <a:prstGeom prst="line">
            <a:avLst/>
          </a:prstGeom>
        </p:spPr>
        <p:style>
          <a:lnRef idx="1">
            <a:schemeClr val="accent1"/>
          </a:lnRef>
          <a:fillRef idx="0">
            <a:schemeClr val="accent1"/>
          </a:fillRef>
          <a:effectRef idx="0">
            <a:schemeClr val="accent1"/>
          </a:effectRef>
          <a:fontRef idx="minor">
            <a:schemeClr val="tx1"/>
          </a:fontRef>
        </p:style>
      </p:cxnSp>
      <p:cxnSp>
        <p:nvCxnSpPr>
          <p:cNvPr id="26" name="Straight Connector 25"/>
          <p:cNvCxnSpPr/>
          <p:nvPr/>
        </p:nvCxnSpPr>
        <p:spPr>
          <a:xfrm rot="5400000">
            <a:off x="6751653" y="3178173"/>
            <a:ext cx="214314" cy="1588"/>
          </a:xfrm>
          <a:prstGeom prst="line">
            <a:avLst/>
          </a:prstGeom>
        </p:spPr>
        <p:style>
          <a:lnRef idx="1">
            <a:schemeClr val="accent1"/>
          </a:lnRef>
          <a:fillRef idx="0">
            <a:schemeClr val="accent1"/>
          </a:fillRef>
          <a:effectRef idx="0">
            <a:schemeClr val="accent1"/>
          </a:effectRef>
          <a:fontRef idx="minor">
            <a:schemeClr val="tx1"/>
          </a:fontRef>
        </p:style>
      </p:cxnSp>
      <p:cxnSp>
        <p:nvCxnSpPr>
          <p:cNvPr id="28" name="Straight Connector 27"/>
          <p:cNvCxnSpPr/>
          <p:nvPr/>
        </p:nvCxnSpPr>
        <p:spPr>
          <a:xfrm>
            <a:off x="6143636" y="3286124"/>
            <a:ext cx="1428760" cy="1588"/>
          </a:xfrm>
          <a:prstGeom prst="line">
            <a:avLst/>
          </a:prstGeom>
        </p:spPr>
        <p:style>
          <a:lnRef idx="1">
            <a:schemeClr val="accent1"/>
          </a:lnRef>
          <a:fillRef idx="0">
            <a:schemeClr val="accent1"/>
          </a:fillRef>
          <a:effectRef idx="0">
            <a:schemeClr val="accent1"/>
          </a:effectRef>
          <a:fontRef idx="minor">
            <a:schemeClr val="tx1"/>
          </a:fontRef>
        </p:style>
      </p:cxnSp>
      <p:cxnSp>
        <p:nvCxnSpPr>
          <p:cNvPr id="30" name="Straight Connector 29"/>
          <p:cNvCxnSpPr/>
          <p:nvPr/>
        </p:nvCxnSpPr>
        <p:spPr>
          <a:xfrm rot="5400000">
            <a:off x="6037273" y="3392487"/>
            <a:ext cx="214314" cy="1588"/>
          </a:xfrm>
          <a:prstGeom prst="line">
            <a:avLst/>
          </a:prstGeom>
        </p:spPr>
        <p:style>
          <a:lnRef idx="1">
            <a:schemeClr val="accent1"/>
          </a:lnRef>
          <a:fillRef idx="0">
            <a:schemeClr val="accent1"/>
          </a:fillRef>
          <a:effectRef idx="0">
            <a:schemeClr val="accent1"/>
          </a:effectRef>
          <a:fontRef idx="minor">
            <a:schemeClr val="tx1"/>
          </a:fontRef>
        </p:style>
      </p:cxnSp>
      <p:cxnSp>
        <p:nvCxnSpPr>
          <p:cNvPr id="31" name="Straight Connector 30"/>
          <p:cNvCxnSpPr/>
          <p:nvPr/>
        </p:nvCxnSpPr>
        <p:spPr>
          <a:xfrm rot="5400000">
            <a:off x="7466033" y="3392487"/>
            <a:ext cx="214314" cy="1588"/>
          </a:xfrm>
          <a:prstGeom prst="line">
            <a:avLst/>
          </a:prstGeom>
        </p:spPr>
        <p:style>
          <a:lnRef idx="1">
            <a:schemeClr val="accent1"/>
          </a:lnRef>
          <a:fillRef idx="0">
            <a:schemeClr val="accent1"/>
          </a:fillRef>
          <a:effectRef idx="0">
            <a:schemeClr val="accent1"/>
          </a:effectRef>
          <a:fontRef idx="minor">
            <a:schemeClr val="tx1"/>
          </a:fontRef>
        </p:style>
      </p:cxnSp>
      <p:sp>
        <p:nvSpPr>
          <p:cNvPr id="32" name="TextBox 31"/>
          <p:cNvSpPr txBox="1"/>
          <p:nvPr/>
        </p:nvSpPr>
        <p:spPr>
          <a:xfrm>
            <a:off x="5643570" y="3500438"/>
            <a:ext cx="928694" cy="646331"/>
          </a:xfrm>
          <a:prstGeom prst="rect">
            <a:avLst/>
          </a:prstGeom>
          <a:solidFill>
            <a:schemeClr val="accent5">
              <a:lumMod val="40000"/>
              <a:lumOff val="60000"/>
            </a:schemeClr>
          </a:solidFill>
          <a:ln>
            <a:solidFill>
              <a:schemeClr val="tx1"/>
            </a:solidFill>
          </a:ln>
        </p:spPr>
        <p:txBody>
          <a:bodyPr wrap="square" rtlCol="0">
            <a:spAutoFit/>
          </a:bodyPr>
          <a:lstStyle/>
          <a:p>
            <a:pPr algn="ctr"/>
            <a:r>
              <a:rPr lang="en-US" dirty="0" smtClean="0"/>
              <a:t>Alloys</a:t>
            </a:r>
          </a:p>
          <a:p>
            <a:pPr algn="ctr"/>
            <a:endParaRPr lang="en-US" dirty="0"/>
          </a:p>
        </p:txBody>
      </p:sp>
      <p:sp>
        <p:nvSpPr>
          <p:cNvPr id="33" name="TextBox 32"/>
          <p:cNvSpPr txBox="1"/>
          <p:nvPr/>
        </p:nvSpPr>
        <p:spPr>
          <a:xfrm>
            <a:off x="7143768" y="3500438"/>
            <a:ext cx="928694" cy="646331"/>
          </a:xfrm>
          <a:prstGeom prst="rect">
            <a:avLst/>
          </a:prstGeom>
          <a:solidFill>
            <a:schemeClr val="accent5">
              <a:lumMod val="40000"/>
              <a:lumOff val="60000"/>
            </a:schemeClr>
          </a:solidFill>
          <a:ln>
            <a:solidFill>
              <a:schemeClr val="tx1"/>
            </a:solidFill>
          </a:ln>
        </p:spPr>
        <p:txBody>
          <a:bodyPr wrap="square" rtlCol="0">
            <a:spAutoFit/>
          </a:bodyPr>
          <a:lstStyle/>
          <a:p>
            <a:pPr algn="ctr"/>
            <a:r>
              <a:rPr lang="en-US" dirty="0" smtClean="0"/>
              <a:t>Pure metals</a:t>
            </a:r>
            <a:endParaRPr lang="en-US" dirty="0"/>
          </a:p>
        </p:txBody>
      </p:sp>
      <p:sp>
        <p:nvSpPr>
          <p:cNvPr id="34" name="TextBox 33"/>
          <p:cNvSpPr txBox="1"/>
          <p:nvPr/>
        </p:nvSpPr>
        <p:spPr>
          <a:xfrm>
            <a:off x="1043608" y="4581128"/>
            <a:ext cx="8256980" cy="1631216"/>
          </a:xfrm>
          <a:prstGeom prst="rect">
            <a:avLst/>
          </a:prstGeom>
          <a:noFill/>
        </p:spPr>
        <p:txBody>
          <a:bodyPr wrap="square" rtlCol="0">
            <a:spAutoFit/>
          </a:bodyPr>
          <a:lstStyle/>
          <a:p>
            <a:r>
              <a:rPr lang="en-US" sz="2000" b="1" dirty="0" smtClean="0">
                <a:solidFill>
                  <a:srgbClr val="0070C0"/>
                </a:solidFill>
              </a:rPr>
              <a:t>Ferrous </a:t>
            </a:r>
            <a:r>
              <a:rPr lang="en-US" sz="2000" dirty="0" smtClean="0"/>
              <a:t>metals are those which contain iron;</a:t>
            </a:r>
          </a:p>
          <a:p>
            <a:r>
              <a:rPr lang="en-US" sz="2000" b="1" dirty="0" smtClean="0">
                <a:solidFill>
                  <a:srgbClr val="0070C0"/>
                </a:solidFill>
              </a:rPr>
              <a:t>Non ferrous </a:t>
            </a:r>
            <a:r>
              <a:rPr lang="en-US" sz="2000" dirty="0" smtClean="0"/>
              <a:t>metals do not contain iron.</a:t>
            </a:r>
          </a:p>
          <a:p>
            <a:r>
              <a:rPr lang="en-US" sz="2000" b="1" dirty="0" smtClean="0">
                <a:solidFill>
                  <a:srgbClr val="0070C0"/>
                </a:solidFill>
              </a:rPr>
              <a:t>Alloys</a:t>
            </a:r>
            <a:r>
              <a:rPr lang="en-US" sz="2000" dirty="0" smtClean="0"/>
              <a:t> are a mixture of 2 or more metals.</a:t>
            </a:r>
          </a:p>
          <a:p>
            <a:endParaRPr lang="en-US" sz="2000" dirty="0" smtClean="0"/>
          </a:p>
          <a:p>
            <a:r>
              <a:rPr lang="en-US" sz="2000" dirty="0" smtClean="0"/>
              <a:t>In Construction…. Steel,  Aluminium, Copper, Lead and Zinc predominate.</a:t>
            </a:r>
            <a:endParaRPr lang="en-US" sz="2000" b="1" dirty="0">
              <a:solidFill>
                <a:srgbClr val="0070C0"/>
              </a:solidFill>
            </a:endParaRPr>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rgbClr val="0070C0"/>
                </a:solidFill>
              </a:rPr>
              <a:t>Steel</a:t>
            </a:r>
            <a:endParaRPr lang="en-GB" dirty="0">
              <a:solidFill>
                <a:srgbClr val="0070C0"/>
              </a:solidFill>
            </a:endParaRPr>
          </a:p>
        </p:txBody>
      </p:sp>
      <p:sp>
        <p:nvSpPr>
          <p:cNvPr id="4" name="Content Placeholder 3"/>
          <p:cNvSpPr>
            <a:spLocks noGrp="1"/>
          </p:cNvSpPr>
          <p:nvPr>
            <p:ph idx="1"/>
          </p:nvPr>
        </p:nvSpPr>
        <p:spPr>
          <a:xfrm>
            <a:off x="1187624" y="1700808"/>
            <a:ext cx="7498080" cy="4800600"/>
          </a:xfrm>
        </p:spPr>
        <p:txBody>
          <a:bodyPr>
            <a:normAutofit/>
          </a:bodyPr>
          <a:lstStyle/>
          <a:p>
            <a:r>
              <a:rPr lang="en-GB" sz="2000" dirty="0" smtClean="0">
                <a:latin typeface="Lucida Sans Unicode" pitchFamily="34" charset="0"/>
                <a:cs typeface="Lucida Sans Unicode" pitchFamily="34" charset="0"/>
              </a:rPr>
              <a:t>An </a:t>
            </a:r>
            <a:r>
              <a:rPr lang="en-GB" sz="2000" b="1" dirty="0" smtClean="0">
                <a:solidFill>
                  <a:srgbClr val="0070C0"/>
                </a:solidFill>
                <a:latin typeface="Lucida Sans Unicode" pitchFamily="34" charset="0"/>
                <a:cs typeface="Lucida Sans Unicode" pitchFamily="34" charset="0"/>
              </a:rPr>
              <a:t>alloy of Iron and Carbon</a:t>
            </a:r>
            <a:r>
              <a:rPr lang="en-GB" sz="2000" dirty="0" smtClean="0">
                <a:latin typeface="Lucida Sans Unicode" pitchFamily="34" charset="0"/>
                <a:cs typeface="Lucida Sans Unicode" pitchFamily="34" charset="0"/>
              </a:rPr>
              <a:t>.</a:t>
            </a:r>
          </a:p>
          <a:p>
            <a:r>
              <a:rPr lang="en-GB" sz="2000" dirty="0" smtClean="0">
                <a:latin typeface="Lucida Sans Unicode" pitchFamily="34" charset="0"/>
                <a:cs typeface="Lucida Sans Unicode" pitchFamily="34" charset="0"/>
              </a:rPr>
              <a:t>Iron Carbide (</a:t>
            </a:r>
            <a:r>
              <a:rPr lang="en-GB" sz="2000" b="1" dirty="0" smtClean="0">
                <a:solidFill>
                  <a:srgbClr val="0070C0"/>
                </a:solidFill>
                <a:latin typeface="Lucida Sans Unicode" pitchFamily="34" charset="0"/>
                <a:cs typeface="Lucida Sans Unicode" pitchFamily="34" charset="0"/>
              </a:rPr>
              <a:t>cemenite</a:t>
            </a:r>
            <a:r>
              <a:rPr lang="en-GB" sz="2000" dirty="0" smtClean="0">
                <a:latin typeface="Lucida Sans Unicode" pitchFamily="34" charset="0"/>
                <a:cs typeface="Lucida Sans Unicode" pitchFamily="34" charset="0"/>
              </a:rPr>
              <a:t>) exists in sheets in it’s microstructure. This is very hard and brittle.</a:t>
            </a:r>
          </a:p>
          <a:p>
            <a:r>
              <a:rPr lang="en-GB" sz="2000" dirty="0" smtClean="0">
                <a:latin typeface="Lucida Sans Unicode" pitchFamily="34" charset="0"/>
                <a:cs typeface="Lucida Sans Unicode" pitchFamily="34" charset="0"/>
              </a:rPr>
              <a:t>These sheets are interwoven with iron to form a compound called </a:t>
            </a:r>
            <a:r>
              <a:rPr lang="en-GB" sz="2000" b="1" dirty="0" smtClean="0">
                <a:solidFill>
                  <a:srgbClr val="0070C0"/>
                </a:solidFill>
                <a:latin typeface="Lucida Sans Unicode" pitchFamily="34" charset="0"/>
                <a:cs typeface="Lucida Sans Unicode" pitchFamily="34" charset="0"/>
              </a:rPr>
              <a:t>pearlite</a:t>
            </a:r>
            <a:r>
              <a:rPr lang="en-GB" sz="2000" dirty="0" smtClean="0">
                <a:latin typeface="Lucida Sans Unicode" pitchFamily="34" charset="0"/>
                <a:cs typeface="Lucida Sans Unicode" pitchFamily="34" charset="0"/>
              </a:rPr>
              <a:t>.</a:t>
            </a:r>
          </a:p>
          <a:p>
            <a:r>
              <a:rPr lang="en-GB" sz="2000" b="1" dirty="0" smtClean="0">
                <a:solidFill>
                  <a:srgbClr val="0070C0"/>
                </a:solidFill>
                <a:latin typeface="Lucida Sans Unicode" pitchFamily="34" charset="0"/>
                <a:cs typeface="Lucida Sans Unicode" pitchFamily="34" charset="0"/>
              </a:rPr>
              <a:t>It is pearlite that gives steel its characteristic strength.</a:t>
            </a:r>
          </a:p>
          <a:p>
            <a:r>
              <a:rPr lang="en-GB" sz="2000" dirty="0" smtClean="0">
                <a:latin typeface="Lucida Sans Unicode" pitchFamily="34" charset="0"/>
                <a:cs typeface="Lucida Sans Unicode" pitchFamily="34" charset="0"/>
              </a:rPr>
              <a:t>Higher the pearlite content...the stronger the steel.</a:t>
            </a:r>
          </a:p>
          <a:p>
            <a:r>
              <a:rPr lang="en-GB" sz="2000" dirty="0" smtClean="0">
                <a:latin typeface="Lucida Sans Unicode" pitchFamily="34" charset="0"/>
                <a:cs typeface="Lucida Sans Unicode" pitchFamily="34" charset="0"/>
              </a:rPr>
              <a:t>Presence of pearlite is also dependent upon the Carbon content.</a:t>
            </a:r>
          </a:p>
          <a:p>
            <a:endParaRPr lang="en-GB" sz="2000" dirty="0" smtClean="0">
              <a:latin typeface="Lucida Sans Unicode" pitchFamily="34" charset="0"/>
              <a:cs typeface="Lucida Sans Unicode" pitchFamily="34" charset="0"/>
            </a:endParaRPr>
          </a:p>
          <a:p>
            <a:endParaRPr lang="en-GB" sz="2000" dirty="0" smtClean="0">
              <a:latin typeface="Lucida Sans Unicode" pitchFamily="34" charset="0"/>
              <a:cs typeface="Lucida Sans Unicode" pitchFamily="34" charset="0"/>
            </a:endParaRPr>
          </a:p>
          <a:p>
            <a:r>
              <a:rPr lang="en-GB" sz="2000" b="1" dirty="0" smtClean="0">
                <a:solidFill>
                  <a:srgbClr val="0070C0"/>
                </a:solidFill>
                <a:latin typeface="Lucida Sans Unicode" pitchFamily="34" charset="0"/>
                <a:cs typeface="Lucida Sans Unicode" pitchFamily="34" charset="0"/>
              </a:rPr>
              <a:t>Steels are classified by their Carbon content.</a:t>
            </a:r>
          </a:p>
          <a:p>
            <a:endParaRPr lang="en-GB" sz="2000" dirty="0" smtClean="0">
              <a:latin typeface="Lucida Sans Unicode" pitchFamily="34" charset="0"/>
              <a:cs typeface="Lucida Sans Unicode" pitchFamily="34" charset="0"/>
            </a:endParaRPr>
          </a:p>
          <a:p>
            <a:endParaRPr lang="en-GB" sz="2000" dirty="0">
              <a:latin typeface="Lucida Sans Unicode" pitchFamily="34" charset="0"/>
              <a:cs typeface="Lucida Sans Unicode" pitchFamily="34" charset="0"/>
            </a:endParaRPr>
          </a:p>
        </p:txBody>
      </p:sp>
      <p:pic>
        <p:nvPicPr>
          <p:cNvPr id="59394" name="Picture 2" descr="http://www.tms.org/Students/Winners/Davidson/pg25b.gif">
            <a:hlinkClick r:id="rId2"/>
          </p:cNvPr>
          <p:cNvPicPr>
            <a:picLocks noChangeAspect="1" noChangeArrowheads="1"/>
          </p:cNvPicPr>
          <p:nvPr/>
        </p:nvPicPr>
        <p:blipFill>
          <a:blip r:embed="rId3" cstate="print"/>
          <a:srcRect/>
          <a:stretch>
            <a:fillRect/>
          </a:stretch>
        </p:blipFill>
        <p:spPr bwMode="auto">
          <a:xfrm>
            <a:off x="6804248" y="1"/>
            <a:ext cx="2339752" cy="1800946"/>
          </a:xfrm>
          <a:prstGeom prst="rect">
            <a:avLst/>
          </a:prstGeom>
          <a:noFill/>
        </p:spPr>
      </p:pic>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normAutofit fontScale="90000"/>
          </a:bodyPr>
          <a:lstStyle/>
          <a:p>
            <a:pPr eaLnBrk="1" hangingPunct="1"/>
            <a:r>
              <a:rPr lang="en-US" dirty="0" smtClean="0"/>
              <a:t>Types of Steel: </a:t>
            </a:r>
            <a:br>
              <a:rPr lang="en-US" dirty="0" smtClean="0"/>
            </a:br>
            <a:r>
              <a:rPr lang="en-US" sz="2800" dirty="0" smtClean="0"/>
              <a:t>(According to varying Carbon Content)</a:t>
            </a:r>
          </a:p>
        </p:txBody>
      </p:sp>
      <p:sp>
        <p:nvSpPr>
          <p:cNvPr id="10243" name="Rectangle 3"/>
          <p:cNvSpPr>
            <a:spLocks noGrp="1" noChangeArrowheads="1"/>
          </p:cNvSpPr>
          <p:nvPr>
            <p:ph type="body" idx="1"/>
          </p:nvPr>
        </p:nvSpPr>
        <p:spPr>
          <a:xfrm>
            <a:off x="1403648" y="1772816"/>
            <a:ext cx="7498080" cy="4800600"/>
          </a:xfrm>
        </p:spPr>
        <p:txBody>
          <a:bodyPr/>
          <a:lstStyle/>
          <a:p>
            <a:pPr eaLnBrk="1" hangingPunct="1"/>
            <a:r>
              <a:rPr lang="en-US" dirty="0" smtClean="0"/>
              <a:t>Low Carbon Steel </a:t>
            </a:r>
            <a:r>
              <a:rPr lang="en-US" sz="2000" dirty="0" smtClean="0"/>
              <a:t>(Less than 0.15 % Carbon )</a:t>
            </a:r>
          </a:p>
          <a:p>
            <a:pPr eaLnBrk="1" hangingPunct="1"/>
            <a:r>
              <a:rPr lang="en-US" dirty="0" smtClean="0"/>
              <a:t>Mild Steel </a:t>
            </a:r>
            <a:r>
              <a:rPr lang="en-US" sz="2000" dirty="0" smtClean="0"/>
              <a:t>(0.15 – 0.25 % Carbon)</a:t>
            </a:r>
          </a:p>
          <a:p>
            <a:pPr eaLnBrk="1" hangingPunct="1"/>
            <a:r>
              <a:rPr lang="en-US" dirty="0" smtClean="0"/>
              <a:t>Medium Carbon Steel </a:t>
            </a:r>
            <a:r>
              <a:rPr lang="en-US" sz="2000" dirty="0" smtClean="0"/>
              <a:t>(0.25 -0.50 % Carbon)</a:t>
            </a:r>
          </a:p>
          <a:p>
            <a:pPr eaLnBrk="1" hangingPunct="1"/>
            <a:r>
              <a:rPr lang="en-US" dirty="0" smtClean="0"/>
              <a:t>High Carbon Steel </a:t>
            </a:r>
            <a:r>
              <a:rPr lang="en-US" sz="2000" dirty="0" smtClean="0"/>
              <a:t>(0.5 -0.9 % Carbon)</a:t>
            </a:r>
          </a:p>
        </p:txBody>
      </p:sp>
      <p:sp>
        <p:nvSpPr>
          <p:cNvPr id="3" name="Rectangle 2"/>
          <p:cNvSpPr/>
          <p:nvPr/>
        </p:nvSpPr>
        <p:spPr>
          <a:xfrm>
            <a:off x="6372200" y="5733256"/>
            <a:ext cx="2380780" cy="400110"/>
          </a:xfrm>
          <a:prstGeom prst="rect">
            <a:avLst/>
          </a:prstGeom>
        </p:spPr>
        <p:txBody>
          <a:bodyPr wrap="none">
            <a:spAutoFit/>
          </a:bodyPr>
          <a:lstStyle/>
          <a:p>
            <a:r>
              <a:rPr lang="en-US" sz="2000" i="1" dirty="0" smtClean="0">
                <a:solidFill>
                  <a:srgbClr val="545454"/>
                </a:solidFill>
                <a:latin typeface="Arial" panose="020B0604020202020204" pitchFamily="34" charset="0"/>
                <a:cs typeface="Arial" panose="020B0604020202020204" pitchFamily="34" charset="0"/>
              </a:rPr>
              <a:t>BS</a:t>
            </a:r>
            <a:r>
              <a:rPr lang="en-US" sz="2000" dirty="0" smtClean="0">
                <a:solidFill>
                  <a:srgbClr val="545454"/>
                </a:solidFill>
                <a:latin typeface="Arial" panose="020B0604020202020204" pitchFamily="34" charset="0"/>
                <a:cs typeface="Arial" panose="020B0604020202020204" pitchFamily="34" charset="0"/>
              </a:rPr>
              <a:t> </a:t>
            </a:r>
            <a:r>
              <a:rPr lang="en-US" sz="2000" dirty="0">
                <a:solidFill>
                  <a:srgbClr val="545454"/>
                </a:solidFill>
                <a:latin typeface="Arial" panose="020B0604020202020204" pitchFamily="34" charset="0"/>
                <a:cs typeface="Arial" panose="020B0604020202020204" pitchFamily="34" charset="0"/>
              </a:rPr>
              <a:t>EN </a:t>
            </a:r>
            <a:r>
              <a:rPr lang="en-US" sz="2000" dirty="0" smtClean="0">
                <a:solidFill>
                  <a:srgbClr val="545454"/>
                </a:solidFill>
                <a:latin typeface="Arial" panose="020B0604020202020204" pitchFamily="34" charset="0"/>
                <a:cs typeface="Arial" panose="020B0604020202020204" pitchFamily="34" charset="0"/>
              </a:rPr>
              <a:t>10365:2017</a:t>
            </a:r>
            <a:endParaRPr lang="en-US" sz="2000" dirty="0">
              <a:latin typeface="Arial" panose="020B0604020202020204" pitchFamily="34" charset="0"/>
              <a:cs typeface="Arial" panose="020B0604020202020204" pitchFamily="34" charset="0"/>
            </a:endParaRPr>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3" name="Straight Arrow Connector 2"/>
          <p:cNvCxnSpPr/>
          <p:nvPr/>
        </p:nvCxnSpPr>
        <p:spPr>
          <a:xfrm>
            <a:off x="1835696" y="260648"/>
            <a:ext cx="0" cy="5256584"/>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4" name="Straight Arrow Connector 3"/>
          <p:cNvCxnSpPr/>
          <p:nvPr/>
        </p:nvCxnSpPr>
        <p:spPr>
          <a:xfrm flipH="1">
            <a:off x="1835696" y="5517232"/>
            <a:ext cx="5472608" cy="8384"/>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8" name="TextBox 7"/>
          <p:cNvSpPr txBox="1"/>
          <p:nvPr/>
        </p:nvSpPr>
        <p:spPr>
          <a:xfrm>
            <a:off x="3635896" y="5877272"/>
            <a:ext cx="3888432" cy="276999"/>
          </a:xfrm>
          <a:prstGeom prst="rect">
            <a:avLst/>
          </a:prstGeom>
          <a:noFill/>
        </p:spPr>
        <p:txBody>
          <a:bodyPr wrap="square" rtlCol="0">
            <a:spAutoFit/>
          </a:bodyPr>
          <a:lstStyle/>
          <a:p>
            <a:r>
              <a:rPr lang="en-GB" sz="1200" b="1" dirty="0" smtClean="0"/>
              <a:t>Carbon Content by Weight (%)</a:t>
            </a:r>
            <a:endParaRPr lang="en-GB" sz="1200" b="1" dirty="0"/>
          </a:p>
        </p:txBody>
      </p:sp>
      <p:sp>
        <p:nvSpPr>
          <p:cNvPr id="9" name="TextBox 8"/>
          <p:cNvSpPr txBox="1"/>
          <p:nvPr/>
        </p:nvSpPr>
        <p:spPr>
          <a:xfrm>
            <a:off x="2915816" y="5589240"/>
            <a:ext cx="432048" cy="276999"/>
          </a:xfrm>
          <a:prstGeom prst="rect">
            <a:avLst/>
          </a:prstGeom>
          <a:noFill/>
        </p:spPr>
        <p:txBody>
          <a:bodyPr wrap="square" rtlCol="0">
            <a:spAutoFit/>
          </a:bodyPr>
          <a:lstStyle/>
          <a:p>
            <a:r>
              <a:rPr lang="en-GB" sz="1200" dirty="0" smtClean="0"/>
              <a:t>0.5</a:t>
            </a:r>
            <a:endParaRPr lang="en-GB" sz="1200" dirty="0"/>
          </a:p>
        </p:txBody>
      </p:sp>
      <p:sp>
        <p:nvSpPr>
          <p:cNvPr id="10" name="Rectangle 9"/>
          <p:cNvSpPr/>
          <p:nvPr/>
        </p:nvSpPr>
        <p:spPr>
          <a:xfrm>
            <a:off x="4427984" y="5589240"/>
            <a:ext cx="372218" cy="276999"/>
          </a:xfrm>
          <a:prstGeom prst="rect">
            <a:avLst/>
          </a:prstGeom>
        </p:spPr>
        <p:txBody>
          <a:bodyPr wrap="none">
            <a:spAutoFit/>
          </a:bodyPr>
          <a:lstStyle/>
          <a:p>
            <a:r>
              <a:rPr lang="en-GB" sz="1200" dirty="0" smtClean="0"/>
              <a:t>1.0</a:t>
            </a:r>
            <a:endParaRPr lang="en-GB" sz="1200" dirty="0"/>
          </a:p>
        </p:txBody>
      </p:sp>
      <p:sp>
        <p:nvSpPr>
          <p:cNvPr id="11" name="Rectangle 10"/>
          <p:cNvSpPr/>
          <p:nvPr/>
        </p:nvSpPr>
        <p:spPr>
          <a:xfrm>
            <a:off x="6084168" y="5589240"/>
            <a:ext cx="372218" cy="276999"/>
          </a:xfrm>
          <a:prstGeom prst="rect">
            <a:avLst/>
          </a:prstGeom>
        </p:spPr>
        <p:txBody>
          <a:bodyPr wrap="none">
            <a:spAutoFit/>
          </a:bodyPr>
          <a:lstStyle/>
          <a:p>
            <a:r>
              <a:rPr lang="en-GB" sz="1200" dirty="0" smtClean="0"/>
              <a:t>1.5</a:t>
            </a:r>
            <a:endParaRPr lang="en-GB" sz="1200" dirty="0"/>
          </a:p>
        </p:txBody>
      </p:sp>
      <p:cxnSp>
        <p:nvCxnSpPr>
          <p:cNvPr id="12" name="Straight Arrow Connector 11"/>
          <p:cNvCxnSpPr/>
          <p:nvPr/>
        </p:nvCxnSpPr>
        <p:spPr>
          <a:xfrm flipH="1">
            <a:off x="1907704" y="3140968"/>
            <a:ext cx="5472608" cy="8384"/>
          </a:xfrm>
          <a:prstGeom prst="straightConnector1">
            <a:avLst/>
          </a:prstGeom>
          <a:ln w="28575">
            <a:solidFill>
              <a:schemeClr val="accent1"/>
            </a:solidFill>
            <a:tailEnd type="arrow"/>
          </a:ln>
        </p:spPr>
        <p:style>
          <a:lnRef idx="1">
            <a:schemeClr val="accent1"/>
          </a:lnRef>
          <a:fillRef idx="0">
            <a:schemeClr val="accent1"/>
          </a:fillRef>
          <a:effectRef idx="0">
            <a:schemeClr val="accent1"/>
          </a:effectRef>
          <a:fontRef idx="minor">
            <a:schemeClr val="tx1"/>
          </a:fontRef>
        </p:style>
      </p:cxnSp>
      <p:cxnSp>
        <p:nvCxnSpPr>
          <p:cNvPr id="13" name="Straight Arrow Connector 12"/>
          <p:cNvCxnSpPr/>
          <p:nvPr/>
        </p:nvCxnSpPr>
        <p:spPr>
          <a:xfrm flipH="1">
            <a:off x="1907704" y="2708920"/>
            <a:ext cx="5508000" cy="8384"/>
          </a:xfrm>
          <a:prstGeom prst="straightConnector1">
            <a:avLst/>
          </a:prstGeom>
          <a:ln w="28575">
            <a:tailEnd type="arrow"/>
          </a:ln>
        </p:spPr>
        <p:style>
          <a:lnRef idx="1">
            <a:schemeClr val="accent1"/>
          </a:lnRef>
          <a:fillRef idx="0">
            <a:schemeClr val="accent1"/>
          </a:fillRef>
          <a:effectRef idx="0">
            <a:schemeClr val="accent1"/>
          </a:effectRef>
          <a:fontRef idx="minor">
            <a:schemeClr val="tx1"/>
          </a:fontRef>
        </p:style>
      </p:cxnSp>
      <p:cxnSp>
        <p:nvCxnSpPr>
          <p:cNvPr id="14" name="Straight Arrow Connector 13"/>
          <p:cNvCxnSpPr/>
          <p:nvPr/>
        </p:nvCxnSpPr>
        <p:spPr>
          <a:xfrm flipV="1">
            <a:off x="1907704" y="4149080"/>
            <a:ext cx="5328592" cy="8384"/>
          </a:xfrm>
          <a:prstGeom prst="straightConnector1">
            <a:avLst/>
          </a:prstGeom>
          <a:ln w="28575">
            <a:tailEnd type="arrow"/>
          </a:ln>
        </p:spPr>
        <p:style>
          <a:lnRef idx="1">
            <a:schemeClr val="accent1"/>
          </a:lnRef>
          <a:fillRef idx="0">
            <a:schemeClr val="accent1"/>
          </a:fillRef>
          <a:effectRef idx="0">
            <a:schemeClr val="accent1"/>
          </a:effectRef>
          <a:fontRef idx="minor">
            <a:schemeClr val="tx1"/>
          </a:fontRef>
        </p:style>
      </p:cxnSp>
      <p:cxnSp>
        <p:nvCxnSpPr>
          <p:cNvPr id="15" name="Straight Arrow Connector 14"/>
          <p:cNvCxnSpPr/>
          <p:nvPr/>
        </p:nvCxnSpPr>
        <p:spPr>
          <a:xfrm flipV="1">
            <a:off x="1907704" y="3717032"/>
            <a:ext cx="5328592" cy="16768"/>
          </a:xfrm>
          <a:prstGeom prst="straightConnector1">
            <a:avLst/>
          </a:prstGeom>
          <a:ln w="28575">
            <a:tailEnd type="arrow"/>
          </a:ln>
        </p:spPr>
        <p:style>
          <a:lnRef idx="1">
            <a:schemeClr val="accent1"/>
          </a:lnRef>
          <a:fillRef idx="0">
            <a:schemeClr val="accent1"/>
          </a:fillRef>
          <a:effectRef idx="0">
            <a:schemeClr val="accent1"/>
          </a:effectRef>
          <a:fontRef idx="minor">
            <a:schemeClr val="tx1"/>
          </a:fontRef>
        </p:style>
      </p:cxnSp>
      <p:cxnSp>
        <p:nvCxnSpPr>
          <p:cNvPr id="16" name="Straight Arrow Connector 15"/>
          <p:cNvCxnSpPr/>
          <p:nvPr/>
        </p:nvCxnSpPr>
        <p:spPr>
          <a:xfrm>
            <a:off x="3131840" y="4581128"/>
            <a:ext cx="4104456" cy="0"/>
          </a:xfrm>
          <a:prstGeom prst="straightConnector1">
            <a:avLst/>
          </a:prstGeom>
          <a:ln w="28575">
            <a:tailEnd type="arrow"/>
          </a:ln>
        </p:spPr>
        <p:style>
          <a:lnRef idx="1">
            <a:schemeClr val="accent1"/>
          </a:lnRef>
          <a:fillRef idx="0">
            <a:schemeClr val="accent1"/>
          </a:fillRef>
          <a:effectRef idx="0">
            <a:schemeClr val="accent1"/>
          </a:effectRef>
          <a:fontRef idx="minor">
            <a:schemeClr val="tx1"/>
          </a:fontRef>
        </p:style>
      </p:cxnSp>
      <p:sp>
        <p:nvSpPr>
          <p:cNvPr id="26" name="TextBox 25"/>
          <p:cNvSpPr txBox="1"/>
          <p:nvPr/>
        </p:nvSpPr>
        <p:spPr>
          <a:xfrm>
            <a:off x="3779912" y="2708920"/>
            <a:ext cx="2160240" cy="307777"/>
          </a:xfrm>
          <a:prstGeom prst="rect">
            <a:avLst/>
          </a:prstGeom>
          <a:noFill/>
        </p:spPr>
        <p:txBody>
          <a:bodyPr wrap="square" rtlCol="0">
            <a:spAutoFit/>
          </a:bodyPr>
          <a:lstStyle/>
          <a:p>
            <a:r>
              <a:rPr lang="en-GB" sz="1400" b="1" dirty="0" smtClean="0"/>
              <a:t>Increasing Ductility</a:t>
            </a:r>
            <a:endParaRPr lang="en-GB" sz="1400" b="1" dirty="0"/>
          </a:p>
        </p:txBody>
      </p:sp>
      <p:sp>
        <p:nvSpPr>
          <p:cNvPr id="27" name="Rectangle 26"/>
          <p:cNvSpPr/>
          <p:nvPr/>
        </p:nvSpPr>
        <p:spPr>
          <a:xfrm>
            <a:off x="3563888" y="3140968"/>
            <a:ext cx="2404313" cy="307777"/>
          </a:xfrm>
          <a:prstGeom prst="rect">
            <a:avLst/>
          </a:prstGeom>
        </p:spPr>
        <p:txBody>
          <a:bodyPr wrap="none">
            <a:spAutoFit/>
          </a:bodyPr>
          <a:lstStyle/>
          <a:p>
            <a:r>
              <a:rPr lang="en-GB" sz="1400" b="1" dirty="0" smtClean="0"/>
              <a:t>Increasing Ease of Welding</a:t>
            </a:r>
            <a:endParaRPr lang="en-GB" sz="1400" b="1" dirty="0"/>
          </a:p>
        </p:txBody>
      </p:sp>
      <p:sp>
        <p:nvSpPr>
          <p:cNvPr id="28" name="Rectangle 27"/>
          <p:cNvSpPr/>
          <p:nvPr/>
        </p:nvSpPr>
        <p:spPr>
          <a:xfrm>
            <a:off x="2339752" y="3717032"/>
            <a:ext cx="2419637" cy="307777"/>
          </a:xfrm>
          <a:prstGeom prst="rect">
            <a:avLst/>
          </a:prstGeom>
        </p:spPr>
        <p:txBody>
          <a:bodyPr wrap="none">
            <a:spAutoFit/>
          </a:bodyPr>
          <a:lstStyle/>
          <a:p>
            <a:r>
              <a:rPr lang="en-GB" sz="1400" b="1" dirty="0" smtClean="0"/>
              <a:t>Increasing Tensile Strength</a:t>
            </a:r>
            <a:endParaRPr lang="en-GB" sz="1400" b="1" dirty="0"/>
          </a:p>
        </p:txBody>
      </p:sp>
      <p:sp>
        <p:nvSpPr>
          <p:cNvPr id="30" name="Rectangle 29"/>
          <p:cNvSpPr/>
          <p:nvPr/>
        </p:nvSpPr>
        <p:spPr>
          <a:xfrm>
            <a:off x="2771800" y="4149080"/>
            <a:ext cx="3876895" cy="307777"/>
          </a:xfrm>
          <a:prstGeom prst="rect">
            <a:avLst/>
          </a:prstGeom>
        </p:spPr>
        <p:txBody>
          <a:bodyPr wrap="none">
            <a:spAutoFit/>
          </a:bodyPr>
          <a:lstStyle/>
          <a:p>
            <a:r>
              <a:rPr lang="en-GB" sz="1400" b="1" dirty="0" smtClean="0"/>
              <a:t>Increasing Quenched Hardness (</a:t>
            </a:r>
            <a:r>
              <a:rPr lang="en-GB" sz="1400" b="1" dirty="0" err="1" smtClean="0"/>
              <a:t>Martensite</a:t>
            </a:r>
            <a:r>
              <a:rPr lang="en-GB" sz="1400" b="1" dirty="0" smtClean="0"/>
              <a:t>)</a:t>
            </a:r>
            <a:endParaRPr lang="en-GB" sz="1400" b="1" dirty="0"/>
          </a:p>
        </p:txBody>
      </p:sp>
      <p:sp>
        <p:nvSpPr>
          <p:cNvPr id="31" name="Rectangle 30"/>
          <p:cNvSpPr/>
          <p:nvPr/>
        </p:nvSpPr>
        <p:spPr>
          <a:xfrm>
            <a:off x="3275856" y="4581128"/>
            <a:ext cx="2362763" cy="307777"/>
          </a:xfrm>
          <a:prstGeom prst="rect">
            <a:avLst/>
          </a:prstGeom>
        </p:spPr>
        <p:txBody>
          <a:bodyPr wrap="none">
            <a:spAutoFit/>
          </a:bodyPr>
          <a:lstStyle/>
          <a:p>
            <a:r>
              <a:rPr lang="en-GB" sz="1400" b="1" dirty="0" smtClean="0"/>
              <a:t>Increasing Ease of Casting</a:t>
            </a:r>
            <a:endParaRPr lang="en-GB" sz="1400" b="1" dirty="0"/>
          </a:p>
        </p:txBody>
      </p:sp>
      <p:cxnSp>
        <p:nvCxnSpPr>
          <p:cNvPr id="33" name="Straight Arrow Connector 32"/>
          <p:cNvCxnSpPr/>
          <p:nvPr/>
        </p:nvCxnSpPr>
        <p:spPr>
          <a:xfrm>
            <a:off x="1835696" y="548680"/>
            <a:ext cx="144016" cy="0"/>
          </a:xfrm>
          <a:prstGeom prst="straightConnector1">
            <a:avLst/>
          </a:prstGeom>
          <a:ln>
            <a:tailEnd type="arrow"/>
          </a:ln>
        </p:spPr>
        <p:style>
          <a:lnRef idx="2">
            <a:schemeClr val="dk1"/>
          </a:lnRef>
          <a:fillRef idx="0">
            <a:schemeClr val="dk1"/>
          </a:fillRef>
          <a:effectRef idx="1">
            <a:schemeClr val="dk1"/>
          </a:effectRef>
          <a:fontRef idx="minor">
            <a:schemeClr val="tx1"/>
          </a:fontRef>
        </p:style>
      </p:cxnSp>
      <p:cxnSp>
        <p:nvCxnSpPr>
          <p:cNvPr id="37" name="Straight Arrow Connector 36"/>
          <p:cNvCxnSpPr/>
          <p:nvPr/>
        </p:nvCxnSpPr>
        <p:spPr>
          <a:xfrm>
            <a:off x="1979712" y="908720"/>
            <a:ext cx="288032" cy="0"/>
          </a:xfrm>
          <a:prstGeom prst="straightConnector1">
            <a:avLst/>
          </a:prstGeom>
          <a:ln>
            <a:tailEnd type="arrow"/>
          </a:ln>
        </p:spPr>
        <p:style>
          <a:lnRef idx="2">
            <a:schemeClr val="dk1"/>
          </a:lnRef>
          <a:fillRef idx="0">
            <a:schemeClr val="dk1"/>
          </a:fillRef>
          <a:effectRef idx="1">
            <a:schemeClr val="dk1"/>
          </a:effectRef>
          <a:fontRef idx="minor">
            <a:schemeClr val="tx1"/>
          </a:fontRef>
        </p:style>
      </p:cxnSp>
      <p:cxnSp>
        <p:nvCxnSpPr>
          <p:cNvPr id="38" name="Straight Arrow Connector 37"/>
          <p:cNvCxnSpPr/>
          <p:nvPr/>
        </p:nvCxnSpPr>
        <p:spPr>
          <a:xfrm>
            <a:off x="2267744" y="1412776"/>
            <a:ext cx="720080" cy="0"/>
          </a:xfrm>
          <a:prstGeom prst="straightConnector1">
            <a:avLst/>
          </a:prstGeom>
          <a:ln>
            <a:tailEnd type="arrow"/>
          </a:ln>
        </p:spPr>
        <p:style>
          <a:lnRef idx="2">
            <a:schemeClr val="dk1"/>
          </a:lnRef>
          <a:fillRef idx="0">
            <a:schemeClr val="dk1"/>
          </a:fillRef>
          <a:effectRef idx="1">
            <a:schemeClr val="dk1"/>
          </a:effectRef>
          <a:fontRef idx="minor">
            <a:schemeClr val="tx1"/>
          </a:fontRef>
        </p:style>
      </p:cxnSp>
      <p:cxnSp>
        <p:nvCxnSpPr>
          <p:cNvPr id="39" name="Straight Arrow Connector 38"/>
          <p:cNvCxnSpPr/>
          <p:nvPr/>
        </p:nvCxnSpPr>
        <p:spPr>
          <a:xfrm>
            <a:off x="3059832" y="1916832"/>
            <a:ext cx="1368152" cy="0"/>
          </a:xfrm>
          <a:prstGeom prst="straightConnector1">
            <a:avLst/>
          </a:prstGeom>
          <a:ln>
            <a:tailEnd type="arrow"/>
          </a:ln>
        </p:spPr>
        <p:style>
          <a:lnRef idx="2">
            <a:schemeClr val="dk1"/>
          </a:lnRef>
          <a:fillRef idx="0">
            <a:schemeClr val="dk1"/>
          </a:fillRef>
          <a:effectRef idx="1">
            <a:schemeClr val="dk1"/>
          </a:effectRef>
          <a:fontRef idx="minor">
            <a:schemeClr val="tx1"/>
          </a:fontRef>
        </p:style>
      </p:cxnSp>
      <p:sp>
        <p:nvSpPr>
          <p:cNvPr id="41" name="TextBox 40"/>
          <p:cNvSpPr txBox="1"/>
          <p:nvPr/>
        </p:nvSpPr>
        <p:spPr>
          <a:xfrm>
            <a:off x="4499992" y="1700808"/>
            <a:ext cx="3744416" cy="369332"/>
          </a:xfrm>
          <a:prstGeom prst="rect">
            <a:avLst/>
          </a:prstGeom>
          <a:noFill/>
        </p:spPr>
        <p:txBody>
          <a:bodyPr wrap="square" rtlCol="0">
            <a:spAutoFit/>
          </a:bodyPr>
          <a:lstStyle/>
          <a:p>
            <a:r>
              <a:rPr lang="en-GB" b="1" dirty="0" smtClean="0"/>
              <a:t>High Carbon Steel 0.5 to 0.9% </a:t>
            </a:r>
            <a:endParaRPr lang="en-GB" b="1" dirty="0"/>
          </a:p>
        </p:txBody>
      </p:sp>
      <p:sp>
        <p:nvSpPr>
          <p:cNvPr id="45" name="Rectangle 44"/>
          <p:cNvSpPr/>
          <p:nvPr/>
        </p:nvSpPr>
        <p:spPr>
          <a:xfrm>
            <a:off x="3131840" y="1196752"/>
            <a:ext cx="3967753" cy="369332"/>
          </a:xfrm>
          <a:prstGeom prst="rect">
            <a:avLst/>
          </a:prstGeom>
        </p:spPr>
        <p:txBody>
          <a:bodyPr wrap="none">
            <a:spAutoFit/>
          </a:bodyPr>
          <a:lstStyle/>
          <a:p>
            <a:r>
              <a:rPr lang="en-GB" b="1" dirty="0" smtClean="0"/>
              <a:t>Medium Carbon Steel 0.25 to 0.5% </a:t>
            </a:r>
            <a:endParaRPr lang="en-GB" b="1" dirty="0"/>
          </a:p>
        </p:txBody>
      </p:sp>
      <p:sp>
        <p:nvSpPr>
          <p:cNvPr id="47" name="Rectangle 46"/>
          <p:cNvSpPr/>
          <p:nvPr/>
        </p:nvSpPr>
        <p:spPr>
          <a:xfrm>
            <a:off x="2411760" y="764704"/>
            <a:ext cx="2799164" cy="369332"/>
          </a:xfrm>
          <a:prstGeom prst="rect">
            <a:avLst/>
          </a:prstGeom>
        </p:spPr>
        <p:txBody>
          <a:bodyPr wrap="none">
            <a:spAutoFit/>
          </a:bodyPr>
          <a:lstStyle/>
          <a:p>
            <a:r>
              <a:rPr lang="en-GB" b="1" dirty="0" smtClean="0"/>
              <a:t>Mild Steel 0.15 to 0.25% </a:t>
            </a:r>
            <a:endParaRPr lang="en-GB" b="1" dirty="0"/>
          </a:p>
        </p:txBody>
      </p:sp>
      <p:sp>
        <p:nvSpPr>
          <p:cNvPr id="49" name="Rectangle 48"/>
          <p:cNvSpPr/>
          <p:nvPr/>
        </p:nvSpPr>
        <p:spPr>
          <a:xfrm>
            <a:off x="2051720" y="332656"/>
            <a:ext cx="4536504" cy="369332"/>
          </a:xfrm>
          <a:prstGeom prst="rect">
            <a:avLst/>
          </a:prstGeom>
        </p:spPr>
        <p:txBody>
          <a:bodyPr wrap="square">
            <a:spAutoFit/>
          </a:bodyPr>
          <a:lstStyle/>
          <a:p>
            <a:r>
              <a:rPr lang="en-GB" b="1" dirty="0" smtClean="0"/>
              <a:t>Low Carbon Steel 0.05 to 0.15% </a:t>
            </a:r>
            <a:endParaRPr lang="en-GB" b="1" dirty="0"/>
          </a:p>
        </p:txBody>
      </p:sp>
      <p:sp>
        <p:nvSpPr>
          <p:cNvPr id="50" name="TextBox 49"/>
          <p:cNvSpPr txBox="1"/>
          <p:nvPr/>
        </p:nvSpPr>
        <p:spPr>
          <a:xfrm>
            <a:off x="179512" y="188640"/>
            <a:ext cx="1224136" cy="2308324"/>
          </a:xfrm>
          <a:prstGeom prst="rect">
            <a:avLst/>
          </a:prstGeom>
          <a:solidFill>
            <a:schemeClr val="bg1">
              <a:lumMod val="85000"/>
            </a:schemeClr>
          </a:solidFill>
        </p:spPr>
        <p:txBody>
          <a:bodyPr wrap="square" rtlCol="0">
            <a:spAutoFit/>
          </a:bodyPr>
          <a:lstStyle/>
          <a:p>
            <a:pPr algn="ctr"/>
            <a:r>
              <a:rPr lang="en-GB" sz="2400" dirty="0" smtClean="0"/>
              <a:t>Effects of Carbon Content on Steels</a:t>
            </a:r>
            <a:endParaRPr lang="en-GB" sz="2400" dirty="0"/>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376023" y="2708920"/>
            <a:ext cx="5162695" cy="523220"/>
          </a:xfrm>
          <a:prstGeom prst="rect">
            <a:avLst/>
          </a:prstGeom>
        </p:spPr>
        <p:txBody>
          <a:bodyPr wrap="none">
            <a:spAutoFit/>
          </a:bodyPr>
          <a:lstStyle/>
          <a:p>
            <a:r>
              <a:rPr lang="en-GB" sz="2800" b="1" u="sng" dirty="0" smtClean="0">
                <a:solidFill>
                  <a:srgbClr val="0070C0"/>
                </a:solidFill>
                <a:hlinkClick r:id="rId2"/>
              </a:rPr>
              <a:t>http://youtu.be/-ZCaFE97hkM</a:t>
            </a:r>
            <a:endParaRPr lang="en-GB" sz="2800" b="1" dirty="0">
              <a:solidFill>
                <a:srgbClr val="0070C0"/>
              </a:solidFill>
            </a:endParaRPr>
          </a:p>
        </p:txBody>
      </p:sp>
      <p:sp>
        <p:nvSpPr>
          <p:cNvPr id="3" name="TextBox 2"/>
          <p:cNvSpPr txBox="1"/>
          <p:nvPr/>
        </p:nvSpPr>
        <p:spPr>
          <a:xfrm>
            <a:off x="1115616" y="1412776"/>
            <a:ext cx="7776864" cy="646331"/>
          </a:xfrm>
          <a:prstGeom prst="rect">
            <a:avLst/>
          </a:prstGeom>
          <a:noFill/>
        </p:spPr>
        <p:txBody>
          <a:bodyPr wrap="square" rtlCol="0">
            <a:spAutoFit/>
          </a:bodyPr>
          <a:lstStyle/>
          <a:p>
            <a:r>
              <a:rPr lang="en-GB" sz="3600" dirty="0" smtClean="0"/>
              <a:t>THE STEEL PRODUCTION PROCESS</a:t>
            </a:r>
            <a:endParaRPr lang="en-US" sz="3600" dirty="0"/>
          </a:p>
        </p:txBody>
      </p:sp>
    </p:spTree>
    <p:extLst>
      <p:ext uri="{BB962C8B-B14F-4D97-AF65-F5344CB8AC3E}">
        <p14:creationId xmlns:p14="http://schemas.microsoft.com/office/powerpoint/2010/main" val="2816289460"/>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Steel production</a:t>
            </a:r>
            <a:endParaRPr lang="en-GB" dirty="0"/>
          </a:p>
        </p:txBody>
      </p:sp>
      <p:pic>
        <p:nvPicPr>
          <p:cNvPr id="2050" name="Picture 2" descr="production of molten steel"/>
          <p:cNvPicPr>
            <a:picLocks noChangeAspect="1" noChangeArrowheads="1" noCrop="1"/>
          </p:cNvPicPr>
          <p:nvPr/>
        </p:nvPicPr>
        <p:blipFill>
          <a:blip r:embed="rId2" cstate="print"/>
          <a:srcRect/>
          <a:stretch>
            <a:fillRect/>
          </a:stretch>
        </p:blipFill>
        <p:spPr bwMode="auto">
          <a:xfrm>
            <a:off x="1357290" y="1309673"/>
            <a:ext cx="7429552" cy="4953034"/>
          </a:xfrm>
          <a:prstGeom prst="rect">
            <a:avLst/>
          </a:prstGeom>
          <a:noFill/>
        </p:spPr>
      </p:pic>
      <p:sp>
        <p:nvSpPr>
          <p:cNvPr id="5" name="TextBox 4"/>
          <p:cNvSpPr txBox="1"/>
          <p:nvPr/>
        </p:nvSpPr>
        <p:spPr>
          <a:xfrm>
            <a:off x="7020272" y="4077072"/>
            <a:ext cx="1224136" cy="369332"/>
          </a:xfrm>
          <a:prstGeom prst="rect">
            <a:avLst/>
          </a:prstGeom>
          <a:solidFill>
            <a:schemeClr val="bg1"/>
          </a:solidFill>
        </p:spPr>
        <p:txBody>
          <a:bodyPr wrap="square" rtlCol="0">
            <a:spAutoFit/>
          </a:bodyPr>
          <a:lstStyle/>
          <a:p>
            <a:endParaRPr lang="en-GB" dirty="0"/>
          </a:p>
        </p:txBody>
      </p:sp>
      <p:sp>
        <p:nvSpPr>
          <p:cNvPr id="6" name="TextBox 5"/>
          <p:cNvSpPr txBox="1"/>
          <p:nvPr/>
        </p:nvSpPr>
        <p:spPr>
          <a:xfrm>
            <a:off x="7092280" y="4293096"/>
            <a:ext cx="1224136" cy="369332"/>
          </a:xfrm>
          <a:prstGeom prst="rect">
            <a:avLst/>
          </a:prstGeom>
          <a:solidFill>
            <a:schemeClr val="bg1"/>
          </a:solidFill>
        </p:spPr>
        <p:txBody>
          <a:bodyPr wrap="square" rtlCol="0">
            <a:spAutoFit/>
          </a:bodyPr>
          <a:lstStyle/>
          <a:p>
            <a:endParaRPr lang="en-GB" dirty="0"/>
          </a:p>
        </p:txBody>
      </p:sp>
      <p:sp>
        <p:nvSpPr>
          <p:cNvPr id="7" name="TextBox 6"/>
          <p:cNvSpPr txBox="1"/>
          <p:nvPr/>
        </p:nvSpPr>
        <p:spPr>
          <a:xfrm>
            <a:off x="5364088" y="0"/>
            <a:ext cx="3779912" cy="1384995"/>
          </a:xfrm>
          <a:prstGeom prst="rect">
            <a:avLst/>
          </a:prstGeom>
          <a:noFill/>
        </p:spPr>
        <p:txBody>
          <a:bodyPr wrap="square" rtlCol="0">
            <a:spAutoFit/>
          </a:bodyPr>
          <a:lstStyle/>
          <a:p>
            <a:pPr algn="just"/>
            <a:r>
              <a:rPr lang="en-US" sz="1200" b="1" dirty="0" smtClean="0">
                <a:solidFill>
                  <a:srgbClr val="0070C0"/>
                </a:solidFill>
              </a:rPr>
              <a:t>Coke converted in the blast furnace to Carbon Monoxide which in turn reduces the iron Oxide to Iron. Iron collects in bottom of the furnace, Limestone forms a liquid slag which floats on top. Impurities from the iron are absorbed by the slag. </a:t>
            </a:r>
          </a:p>
          <a:p>
            <a:pPr algn="just"/>
            <a:r>
              <a:rPr lang="en-US" sz="1200" b="1" dirty="0" smtClean="0">
                <a:solidFill>
                  <a:srgbClr val="0070C0"/>
                </a:solidFill>
              </a:rPr>
              <a:t>Iron is drawn into ladles and taken to the Oxygen Vessel. </a:t>
            </a:r>
            <a:endParaRPr lang="en-US" sz="1200" b="1" dirty="0">
              <a:solidFill>
                <a:srgbClr val="0070C0"/>
              </a:solidFill>
            </a:endParaRPr>
          </a:p>
        </p:txBody>
      </p:sp>
      <p:cxnSp>
        <p:nvCxnSpPr>
          <p:cNvPr id="9" name="Straight Arrow Connector 8"/>
          <p:cNvCxnSpPr/>
          <p:nvPr/>
        </p:nvCxnSpPr>
        <p:spPr>
          <a:xfrm flipH="1">
            <a:off x="4932040" y="1196752"/>
            <a:ext cx="504056" cy="115212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1" name="Straight Arrow Connector 10"/>
          <p:cNvCxnSpPr/>
          <p:nvPr/>
        </p:nvCxnSpPr>
        <p:spPr>
          <a:xfrm flipH="1" flipV="1">
            <a:off x="6516216" y="4149080"/>
            <a:ext cx="792088" cy="36004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13" name="TextBox 12"/>
          <p:cNvSpPr txBox="1"/>
          <p:nvPr/>
        </p:nvSpPr>
        <p:spPr>
          <a:xfrm>
            <a:off x="6948264" y="4005064"/>
            <a:ext cx="2088232" cy="1569660"/>
          </a:xfrm>
          <a:prstGeom prst="rect">
            <a:avLst/>
          </a:prstGeom>
          <a:solidFill>
            <a:schemeClr val="bg1"/>
          </a:solidFill>
        </p:spPr>
        <p:txBody>
          <a:bodyPr wrap="square" rtlCol="0">
            <a:spAutoFit/>
          </a:bodyPr>
          <a:lstStyle/>
          <a:p>
            <a:pPr algn="just"/>
            <a:r>
              <a:rPr lang="en-US" sz="1200" dirty="0" smtClean="0">
                <a:solidFill>
                  <a:srgbClr val="0070C0"/>
                </a:solidFill>
              </a:rPr>
              <a:t>Manufacture of Bulk Quantities  of graded steel.</a:t>
            </a:r>
          </a:p>
          <a:p>
            <a:pPr algn="just"/>
            <a:r>
              <a:rPr lang="en-US" sz="1200" b="1" dirty="0" smtClean="0">
                <a:solidFill>
                  <a:srgbClr val="0070C0"/>
                </a:solidFill>
              </a:rPr>
              <a:t>Molten Iron added to scrap steel (1/4 of the charge). High pressure oxygen is blown into the mix with a lance, forming molten steel.</a:t>
            </a:r>
            <a:endParaRPr lang="en-US" sz="1200" b="1" dirty="0">
              <a:solidFill>
                <a:srgbClr val="0070C0"/>
              </a:solidFill>
            </a:endParaRPr>
          </a:p>
        </p:txBody>
      </p:sp>
      <p:sp>
        <p:nvSpPr>
          <p:cNvPr id="14" name="TextBox 13"/>
          <p:cNvSpPr txBox="1"/>
          <p:nvPr/>
        </p:nvSpPr>
        <p:spPr>
          <a:xfrm>
            <a:off x="6156176" y="6237312"/>
            <a:ext cx="2664296" cy="276999"/>
          </a:xfrm>
          <a:prstGeom prst="rect">
            <a:avLst/>
          </a:prstGeom>
          <a:noFill/>
        </p:spPr>
        <p:txBody>
          <a:bodyPr wrap="square" rtlCol="0">
            <a:spAutoFit/>
          </a:bodyPr>
          <a:lstStyle/>
          <a:p>
            <a:r>
              <a:rPr lang="en-US" sz="1200" dirty="0" smtClean="0"/>
              <a:t>Low quantity …Stainless steel.</a:t>
            </a:r>
            <a:endParaRPr lang="en-US" sz="1200" dirty="0"/>
          </a:p>
        </p:txBody>
      </p:sp>
      <p:cxnSp>
        <p:nvCxnSpPr>
          <p:cNvPr id="16" name="Straight Arrow Connector 15"/>
          <p:cNvCxnSpPr/>
          <p:nvPr/>
        </p:nvCxnSpPr>
        <p:spPr>
          <a:xfrm flipH="1" flipV="1">
            <a:off x="6516216" y="5589240"/>
            <a:ext cx="288032" cy="648072"/>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17" name="TextBox 16"/>
          <p:cNvSpPr txBox="1"/>
          <p:nvPr/>
        </p:nvSpPr>
        <p:spPr>
          <a:xfrm>
            <a:off x="179512" y="4149080"/>
            <a:ext cx="1224136" cy="1015663"/>
          </a:xfrm>
          <a:prstGeom prst="rect">
            <a:avLst/>
          </a:prstGeom>
          <a:noFill/>
        </p:spPr>
        <p:txBody>
          <a:bodyPr wrap="square" rtlCol="0">
            <a:spAutoFit/>
          </a:bodyPr>
          <a:lstStyle/>
          <a:p>
            <a:r>
              <a:rPr lang="en-US" sz="1200" dirty="0" smtClean="0"/>
              <a:t>Coke is a high carbon content fuel derived from the baking of low ash coal.</a:t>
            </a:r>
            <a:endParaRPr lang="en-US" sz="1200" dirty="0"/>
          </a:p>
        </p:txBody>
      </p:sp>
      <p:cxnSp>
        <p:nvCxnSpPr>
          <p:cNvPr id="19" name="Straight Arrow Connector 18"/>
          <p:cNvCxnSpPr/>
          <p:nvPr/>
        </p:nvCxnSpPr>
        <p:spPr>
          <a:xfrm flipV="1">
            <a:off x="1187624" y="4437112"/>
            <a:ext cx="1584176" cy="216024"/>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Steel production</a:t>
            </a:r>
            <a:endParaRPr lang="en-GB" dirty="0"/>
          </a:p>
        </p:txBody>
      </p:sp>
      <p:pic>
        <p:nvPicPr>
          <p:cNvPr id="45058" name="Picture 2" descr="http://www.eef.org.uk/NR/rdonlyres/E140D4A6-8D9F-4297-8376-D6B6A64D369F/16922/diag2ani2.gif"/>
          <p:cNvPicPr>
            <a:picLocks noChangeAspect="1" noChangeArrowheads="1" noCrop="1"/>
          </p:cNvPicPr>
          <p:nvPr/>
        </p:nvPicPr>
        <p:blipFill>
          <a:blip r:embed="rId2" cstate="print"/>
          <a:srcRect/>
          <a:stretch>
            <a:fillRect/>
          </a:stretch>
        </p:blipFill>
        <p:spPr bwMode="auto">
          <a:xfrm>
            <a:off x="1619672" y="1388922"/>
            <a:ext cx="7238608" cy="4762242"/>
          </a:xfrm>
          <a:prstGeom prst="rect">
            <a:avLst/>
          </a:prstGeom>
          <a:noFill/>
        </p:spPr>
      </p:pic>
      <p:sp>
        <p:nvSpPr>
          <p:cNvPr id="4" name="TextBox 3"/>
          <p:cNvSpPr txBox="1"/>
          <p:nvPr/>
        </p:nvSpPr>
        <p:spPr>
          <a:xfrm>
            <a:off x="1619672" y="3563724"/>
            <a:ext cx="792088" cy="369332"/>
          </a:xfrm>
          <a:prstGeom prst="rect">
            <a:avLst/>
          </a:prstGeom>
          <a:solidFill>
            <a:schemeClr val="bg1"/>
          </a:solidFill>
        </p:spPr>
        <p:txBody>
          <a:bodyPr wrap="square" rtlCol="0">
            <a:spAutoFit/>
          </a:bodyPr>
          <a:lstStyle/>
          <a:p>
            <a:endParaRPr lang="en-GB" dirty="0"/>
          </a:p>
        </p:txBody>
      </p:sp>
      <p:sp>
        <p:nvSpPr>
          <p:cNvPr id="5" name="TextBox 4"/>
          <p:cNvSpPr txBox="1"/>
          <p:nvPr/>
        </p:nvSpPr>
        <p:spPr>
          <a:xfrm>
            <a:off x="1611582" y="3419708"/>
            <a:ext cx="792088" cy="369332"/>
          </a:xfrm>
          <a:prstGeom prst="rect">
            <a:avLst/>
          </a:prstGeom>
          <a:solidFill>
            <a:schemeClr val="bg1"/>
          </a:solidFill>
        </p:spPr>
        <p:txBody>
          <a:bodyPr wrap="square" rtlCol="0">
            <a:spAutoFit/>
          </a:bodyPr>
          <a:lstStyle/>
          <a:p>
            <a:endParaRPr lang="en-GB" dirty="0"/>
          </a:p>
        </p:txBody>
      </p:sp>
      <p:sp>
        <p:nvSpPr>
          <p:cNvPr id="6" name="TextBox 5"/>
          <p:cNvSpPr txBox="1"/>
          <p:nvPr/>
        </p:nvSpPr>
        <p:spPr>
          <a:xfrm>
            <a:off x="7092280" y="2411596"/>
            <a:ext cx="792088" cy="369332"/>
          </a:xfrm>
          <a:prstGeom prst="rect">
            <a:avLst/>
          </a:prstGeom>
          <a:solidFill>
            <a:schemeClr val="bg1"/>
          </a:solidFill>
        </p:spPr>
        <p:txBody>
          <a:bodyPr wrap="square" rtlCol="0">
            <a:spAutoFit/>
          </a:bodyPr>
          <a:lstStyle/>
          <a:p>
            <a:endParaRPr lang="en-GB" dirty="0"/>
          </a:p>
        </p:txBody>
      </p:sp>
      <p:sp>
        <p:nvSpPr>
          <p:cNvPr id="7" name="TextBox 6"/>
          <p:cNvSpPr txBox="1"/>
          <p:nvPr/>
        </p:nvSpPr>
        <p:spPr>
          <a:xfrm>
            <a:off x="7092280" y="2708920"/>
            <a:ext cx="792088" cy="369332"/>
          </a:xfrm>
          <a:prstGeom prst="rect">
            <a:avLst/>
          </a:prstGeom>
          <a:solidFill>
            <a:schemeClr val="bg1"/>
          </a:solidFill>
        </p:spPr>
        <p:txBody>
          <a:bodyPr wrap="square" rtlCol="0">
            <a:spAutoFit/>
          </a:bodyPr>
          <a:lstStyle/>
          <a:p>
            <a:endParaRPr lang="en-GB" dirty="0"/>
          </a:p>
        </p:txBody>
      </p:sp>
      <p:sp>
        <p:nvSpPr>
          <p:cNvPr id="8" name="TextBox 7"/>
          <p:cNvSpPr txBox="1"/>
          <p:nvPr/>
        </p:nvSpPr>
        <p:spPr>
          <a:xfrm>
            <a:off x="7164288" y="4293096"/>
            <a:ext cx="720080" cy="369332"/>
          </a:xfrm>
          <a:prstGeom prst="rect">
            <a:avLst/>
          </a:prstGeom>
          <a:solidFill>
            <a:schemeClr val="bg1"/>
          </a:solidFill>
        </p:spPr>
        <p:txBody>
          <a:bodyPr wrap="square" rtlCol="0">
            <a:spAutoFit/>
          </a:bodyPr>
          <a:lstStyle/>
          <a:p>
            <a:endParaRPr lang="en-GB" dirty="0"/>
          </a:p>
        </p:txBody>
      </p:sp>
      <p:sp>
        <p:nvSpPr>
          <p:cNvPr id="9" name="TextBox 8"/>
          <p:cNvSpPr txBox="1"/>
          <p:nvPr/>
        </p:nvSpPr>
        <p:spPr>
          <a:xfrm>
            <a:off x="7164288" y="4653136"/>
            <a:ext cx="720080" cy="369332"/>
          </a:xfrm>
          <a:prstGeom prst="rect">
            <a:avLst/>
          </a:prstGeom>
          <a:solidFill>
            <a:schemeClr val="bg1"/>
          </a:solidFill>
        </p:spPr>
        <p:txBody>
          <a:bodyPr wrap="square" rtlCol="0">
            <a:spAutoFit/>
          </a:bodyPr>
          <a:lstStyle/>
          <a:p>
            <a:endParaRPr lang="en-GB" dirty="0"/>
          </a:p>
        </p:txBody>
      </p:sp>
      <p:sp>
        <p:nvSpPr>
          <p:cNvPr id="10" name="TextBox 9"/>
          <p:cNvSpPr txBox="1"/>
          <p:nvPr/>
        </p:nvSpPr>
        <p:spPr>
          <a:xfrm>
            <a:off x="539552" y="1988840"/>
            <a:ext cx="1080120" cy="954107"/>
          </a:xfrm>
          <a:prstGeom prst="rect">
            <a:avLst/>
          </a:prstGeom>
          <a:noFill/>
        </p:spPr>
        <p:txBody>
          <a:bodyPr wrap="square" rtlCol="0">
            <a:spAutoFit/>
          </a:bodyPr>
          <a:lstStyle/>
          <a:p>
            <a:r>
              <a:rPr lang="en-US" sz="1400" dirty="0" smtClean="0"/>
              <a:t>NEW</a:t>
            </a:r>
          </a:p>
          <a:p>
            <a:r>
              <a:rPr lang="en-US" sz="1400" dirty="0" smtClean="0"/>
              <a:t>METHOD</a:t>
            </a:r>
          </a:p>
          <a:p>
            <a:r>
              <a:rPr lang="en-US" sz="1400" dirty="0" smtClean="0"/>
              <a:t>Saves on re-heating</a:t>
            </a:r>
            <a:endParaRPr lang="en-US" sz="1400" dirty="0"/>
          </a:p>
        </p:txBody>
      </p:sp>
      <p:sp>
        <p:nvSpPr>
          <p:cNvPr id="11" name="TextBox 10"/>
          <p:cNvSpPr txBox="1"/>
          <p:nvPr/>
        </p:nvSpPr>
        <p:spPr>
          <a:xfrm>
            <a:off x="539552" y="3789040"/>
            <a:ext cx="1152128" cy="1169551"/>
          </a:xfrm>
          <a:prstGeom prst="rect">
            <a:avLst/>
          </a:prstGeom>
          <a:noFill/>
        </p:spPr>
        <p:txBody>
          <a:bodyPr wrap="square" rtlCol="0">
            <a:spAutoFit/>
          </a:bodyPr>
          <a:lstStyle/>
          <a:p>
            <a:r>
              <a:rPr lang="en-US" sz="1400" dirty="0" smtClean="0"/>
              <a:t>OLD</a:t>
            </a:r>
          </a:p>
          <a:p>
            <a:r>
              <a:rPr lang="en-US" sz="1400" dirty="0" smtClean="0"/>
              <a:t>METHOD</a:t>
            </a:r>
          </a:p>
          <a:p>
            <a:r>
              <a:rPr lang="en-US" sz="1400" dirty="0" smtClean="0"/>
              <a:t>Billets need re-heating to shape form</a:t>
            </a:r>
            <a:endParaRPr lang="en-US" sz="1400" dirty="0"/>
          </a:p>
        </p:txBody>
      </p:sp>
      <p:cxnSp>
        <p:nvCxnSpPr>
          <p:cNvPr id="13" name="Straight Arrow Connector 12"/>
          <p:cNvCxnSpPr/>
          <p:nvPr/>
        </p:nvCxnSpPr>
        <p:spPr>
          <a:xfrm flipV="1">
            <a:off x="1475656" y="1988840"/>
            <a:ext cx="504056" cy="405044"/>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5" name="Straight Arrow Connector 14"/>
          <p:cNvCxnSpPr/>
          <p:nvPr/>
        </p:nvCxnSpPr>
        <p:spPr>
          <a:xfrm>
            <a:off x="1475656" y="4077072"/>
            <a:ext cx="792088" cy="7200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8" name="Straight Arrow Connector 17"/>
          <p:cNvCxnSpPr/>
          <p:nvPr/>
        </p:nvCxnSpPr>
        <p:spPr>
          <a:xfrm>
            <a:off x="179512" y="3140968"/>
            <a:ext cx="1440160" cy="0"/>
          </a:xfrm>
          <a:prstGeom prst="straightConnector1">
            <a:avLst/>
          </a:prstGeom>
          <a:ln>
            <a:tailEnd type="arrow"/>
          </a:ln>
        </p:spPr>
        <p:style>
          <a:lnRef idx="2">
            <a:schemeClr val="dk1"/>
          </a:lnRef>
          <a:fillRef idx="0">
            <a:schemeClr val="dk1"/>
          </a:fillRef>
          <a:effectRef idx="1">
            <a:schemeClr val="dk1"/>
          </a:effectRef>
          <a:fontRef idx="minor">
            <a:schemeClr val="tx1"/>
          </a:fontRef>
        </p:style>
      </p:cxnSp>
      <p:sp>
        <p:nvSpPr>
          <p:cNvPr id="20" name="TextBox 19"/>
          <p:cNvSpPr txBox="1"/>
          <p:nvPr/>
        </p:nvSpPr>
        <p:spPr>
          <a:xfrm>
            <a:off x="6948264" y="620688"/>
            <a:ext cx="1944216" cy="461665"/>
          </a:xfrm>
          <a:prstGeom prst="rect">
            <a:avLst/>
          </a:prstGeom>
          <a:noFill/>
        </p:spPr>
        <p:txBody>
          <a:bodyPr wrap="square" rtlCol="0">
            <a:spAutoFit/>
          </a:bodyPr>
          <a:lstStyle/>
          <a:p>
            <a:r>
              <a:rPr lang="en-US" sz="1200" dirty="0" smtClean="0"/>
              <a:t>Red hot slabs reduced to size. (1250 degree C)</a:t>
            </a:r>
            <a:endParaRPr lang="en-US" sz="1200" dirty="0"/>
          </a:p>
        </p:txBody>
      </p:sp>
      <p:cxnSp>
        <p:nvCxnSpPr>
          <p:cNvPr id="22" name="Straight Arrow Connector 21"/>
          <p:cNvCxnSpPr/>
          <p:nvPr/>
        </p:nvCxnSpPr>
        <p:spPr>
          <a:xfrm flipH="1">
            <a:off x="6444208" y="1124744"/>
            <a:ext cx="936104" cy="1224136"/>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Steel production</a:t>
            </a:r>
            <a:endParaRPr lang="en-GB" dirty="0"/>
          </a:p>
        </p:txBody>
      </p:sp>
      <p:pic>
        <p:nvPicPr>
          <p:cNvPr id="46082" name="Picture 2" descr="Long products"/>
          <p:cNvPicPr>
            <a:picLocks noChangeAspect="1" noChangeArrowheads="1" noCrop="1"/>
          </p:cNvPicPr>
          <p:nvPr/>
        </p:nvPicPr>
        <p:blipFill>
          <a:blip r:embed="rId2" cstate="print"/>
          <a:srcRect/>
          <a:stretch>
            <a:fillRect/>
          </a:stretch>
        </p:blipFill>
        <p:spPr bwMode="auto">
          <a:xfrm>
            <a:off x="1403648" y="1340768"/>
            <a:ext cx="7453662" cy="4928041"/>
          </a:xfrm>
          <a:prstGeom prst="rect">
            <a:avLst/>
          </a:prstGeom>
          <a:noFill/>
        </p:spPr>
      </p:pic>
      <p:sp>
        <p:nvSpPr>
          <p:cNvPr id="4" name="TextBox 3"/>
          <p:cNvSpPr txBox="1"/>
          <p:nvPr/>
        </p:nvSpPr>
        <p:spPr>
          <a:xfrm>
            <a:off x="7596336" y="5301208"/>
            <a:ext cx="720080" cy="369332"/>
          </a:xfrm>
          <a:prstGeom prst="rect">
            <a:avLst/>
          </a:prstGeom>
          <a:solidFill>
            <a:srgbClr val="0000FF"/>
          </a:solidFill>
        </p:spPr>
        <p:txBody>
          <a:bodyPr wrap="square" rtlCol="0">
            <a:spAutoFit/>
          </a:bodyPr>
          <a:lstStyle/>
          <a:p>
            <a:endParaRPr lang="en-GB" dirty="0"/>
          </a:p>
        </p:txBody>
      </p:sp>
      <p:sp>
        <p:nvSpPr>
          <p:cNvPr id="5" name="TextBox 4"/>
          <p:cNvSpPr txBox="1"/>
          <p:nvPr/>
        </p:nvSpPr>
        <p:spPr>
          <a:xfrm>
            <a:off x="7596336" y="5679217"/>
            <a:ext cx="720080" cy="369332"/>
          </a:xfrm>
          <a:prstGeom prst="rect">
            <a:avLst/>
          </a:prstGeom>
          <a:solidFill>
            <a:srgbClr val="0000FF"/>
          </a:solidFill>
        </p:spPr>
        <p:txBody>
          <a:bodyPr wrap="square" rtlCol="0">
            <a:spAutoFit/>
          </a:bodyPr>
          <a:lstStyle/>
          <a:p>
            <a:endParaRPr lang="en-GB" dirty="0"/>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Steel production</a:t>
            </a:r>
            <a:endParaRPr lang="en-GB" dirty="0"/>
          </a:p>
        </p:txBody>
      </p:sp>
      <p:pic>
        <p:nvPicPr>
          <p:cNvPr id="47106" name="Picture 2" descr="http://www.eef.org.uk/NR/rdonlyres/A11AB61B-41FB-4CEF-A872-952FBBB3F684/16921/diag4ani.gif"/>
          <p:cNvPicPr>
            <a:picLocks noChangeAspect="1" noChangeArrowheads="1" noCrop="1"/>
          </p:cNvPicPr>
          <p:nvPr/>
        </p:nvPicPr>
        <p:blipFill>
          <a:blip r:embed="rId2" cstate="print"/>
          <a:srcRect/>
          <a:stretch>
            <a:fillRect/>
          </a:stretch>
        </p:blipFill>
        <p:spPr bwMode="auto">
          <a:xfrm>
            <a:off x="1043608" y="1182958"/>
            <a:ext cx="7886110" cy="4982345"/>
          </a:xfrm>
          <a:prstGeom prst="rect">
            <a:avLst/>
          </a:prstGeom>
          <a:noFill/>
        </p:spPr>
      </p:pic>
      <p:sp>
        <p:nvSpPr>
          <p:cNvPr id="5" name="TextBox 4"/>
          <p:cNvSpPr txBox="1"/>
          <p:nvPr/>
        </p:nvSpPr>
        <p:spPr>
          <a:xfrm>
            <a:off x="7740352" y="4581128"/>
            <a:ext cx="792088" cy="369332"/>
          </a:xfrm>
          <a:prstGeom prst="rect">
            <a:avLst/>
          </a:prstGeom>
          <a:solidFill>
            <a:srgbClr val="0000FF"/>
          </a:solidFill>
        </p:spPr>
        <p:txBody>
          <a:bodyPr wrap="square" rtlCol="0">
            <a:spAutoFit/>
          </a:bodyPr>
          <a:lstStyle/>
          <a:p>
            <a:endParaRPr lang="en-GB" dirty="0"/>
          </a:p>
        </p:txBody>
      </p:sp>
      <p:sp>
        <p:nvSpPr>
          <p:cNvPr id="6" name="TextBox 5"/>
          <p:cNvSpPr txBox="1"/>
          <p:nvPr/>
        </p:nvSpPr>
        <p:spPr>
          <a:xfrm>
            <a:off x="7740352" y="5013176"/>
            <a:ext cx="792088" cy="369332"/>
          </a:xfrm>
          <a:prstGeom prst="rect">
            <a:avLst/>
          </a:prstGeom>
          <a:solidFill>
            <a:srgbClr val="0000FF"/>
          </a:solidFill>
        </p:spPr>
        <p:txBody>
          <a:bodyPr wrap="square" rtlCol="0">
            <a:spAutoFit/>
          </a:bodyPr>
          <a:lstStyle/>
          <a:p>
            <a:endParaRPr lang="en-GB" dirty="0"/>
          </a:p>
        </p:txBody>
      </p:sp>
      <p:sp>
        <p:nvSpPr>
          <p:cNvPr id="7" name="Rectangle 6"/>
          <p:cNvSpPr/>
          <p:nvPr/>
        </p:nvSpPr>
        <p:spPr>
          <a:xfrm>
            <a:off x="2411760" y="6165304"/>
            <a:ext cx="5162695" cy="523220"/>
          </a:xfrm>
          <a:prstGeom prst="rect">
            <a:avLst/>
          </a:prstGeom>
        </p:spPr>
        <p:txBody>
          <a:bodyPr wrap="none">
            <a:spAutoFit/>
          </a:bodyPr>
          <a:lstStyle/>
          <a:p>
            <a:r>
              <a:rPr lang="en-GB" sz="2800" b="1" u="sng" dirty="0" smtClean="0">
                <a:solidFill>
                  <a:srgbClr val="0070C0"/>
                </a:solidFill>
                <a:hlinkClick r:id="rId3"/>
              </a:rPr>
              <a:t>http://youtu.be/-ZCaFE97hkM</a:t>
            </a:r>
            <a:endParaRPr lang="en-GB" sz="2800" b="1" dirty="0">
              <a:solidFill>
                <a:srgbClr val="0070C0"/>
              </a:solidFill>
            </a:endParaRPr>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187624" y="764704"/>
            <a:ext cx="7344816" cy="2304256"/>
          </a:xfrm>
        </p:spPr>
        <p:txBody>
          <a:bodyPr>
            <a:normAutofit/>
          </a:bodyPr>
          <a:lstStyle/>
          <a:p>
            <a:r>
              <a:rPr lang="en-GB" sz="2400" b="1" dirty="0" smtClean="0">
                <a:solidFill>
                  <a:srgbClr val="0070C0"/>
                </a:solidFill>
              </a:rPr>
              <a:t>Annealing</a:t>
            </a:r>
            <a:r>
              <a:rPr lang="en-GB" sz="1600" dirty="0" smtClean="0"/>
              <a:t> </a:t>
            </a:r>
          </a:p>
          <a:p>
            <a:pPr algn="just">
              <a:buNone/>
            </a:pPr>
            <a:r>
              <a:rPr lang="en-GB" sz="1600" dirty="0" smtClean="0"/>
              <a:t>     </a:t>
            </a:r>
            <a:r>
              <a:rPr lang="en-GB" sz="1800" dirty="0" smtClean="0"/>
              <a:t>Is a heat process whereby a metal is heated to a specific temperature  and colour and then allowed to cool slowly. </a:t>
            </a:r>
          </a:p>
          <a:p>
            <a:pPr algn="just">
              <a:buNone/>
            </a:pPr>
            <a:r>
              <a:rPr lang="en-GB" sz="1800" dirty="0" smtClean="0"/>
              <a:t>     This softens the metal which means it can be cut and shaped more easily. </a:t>
            </a:r>
          </a:p>
          <a:p>
            <a:pPr algn="just">
              <a:buNone/>
            </a:pPr>
            <a:r>
              <a:rPr lang="en-GB" sz="1800" dirty="0" smtClean="0"/>
              <a:t>     Mild steel is heated to a red heat and allowed to cool slowly. </a:t>
            </a:r>
            <a:endParaRPr lang="en-GB" sz="1800" dirty="0"/>
          </a:p>
        </p:txBody>
      </p:sp>
      <p:sp>
        <p:nvSpPr>
          <p:cNvPr id="5" name="Rectangle 4"/>
          <p:cNvSpPr/>
          <p:nvPr/>
        </p:nvSpPr>
        <p:spPr>
          <a:xfrm>
            <a:off x="1259632" y="2852936"/>
            <a:ext cx="7560840" cy="2215991"/>
          </a:xfrm>
          <a:prstGeom prst="rect">
            <a:avLst/>
          </a:prstGeom>
        </p:spPr>
        <p:txBody>
          <a:bodyPr wrap="square">
            <a:spAutoFit/>
          </a:bodyPr>
          <a:lstStyle/>
          <a:p>
            <a:pPr>
              <a:buFont typeface="Arial" pitchFamily="34" charset="0"/>
              <a:buChar char="•"/>
            </a:pPr>
            <a:r>
              <a:rPr lang="en-GB" sz="2400" b="1" dirty="0" smtClean="0">
                <a:solidFill>
                  <a:srgbClr val="0070C0"/>
                </a:solidFill>
              </a:rPr>
              <a:t>  Tempering</a:t>
            </a:r>
          </a:p>
          <a:p>
            <a:r>
              <a:rPr lang="en-GB" sz="2400" b="1" dirty="0" smtClean="0">
                <a:solidFill>
                  <a:srgbClr val="0070C0"/>
                </a:solidFill>
              </a:rPr>
              <a:t>   </a:t>
            </a:r>
            <a:r>
              <a:rPr lang="en-GB" dirty="0" smtClean="0"/>
              <a:t>Is a heat treatment technique applied to ferrous alloys,  such as steel or cast</a:t>
            </a:r>
          </a:p>
          <a:p>
            <a:r>
              <a:rPr lang="en-GB" dirty="0" smtClean="0"/>
              <a:t>    iron, to decrease the hardness of the alloy. </a:t>
            </a:r>
          </a:p>
          <a:p>
            <a:r>
              <a:rPr lang="en-GB" dirty="0" smtClean="0"/>
              <a:t>    The reduction in hardness is usually accompanied by an increase in ductility, </a:t>
            </a:r>
          </a:p>
          <a:p>
            <a:r>
              <a:rPr lang="en-GB" dirty="0" smtClean="0"/>
              <a:t>    thereby decreasing the brittleness of the metal. </a:t>
            </a:r>
          </a:p>
          <a:p>
            <a:r>
              <a:rPr lang="en-GB" dirty="0" smtClean="0"/>
              <a:t>    Tempering is usually achieved after quenching which is rapid cooling of the</a:t>
            </a:r>
          </a:p>
          <a:p>
            <a:r>
              <a:rPr lang="en-GB" dirty="0" smtClean="0"/>
              <a:t>    metal to put it in its hardest state. </a:t>
            </a:r>
            <a:endParaRPr lang="en-GB" dirty="0"/>
          </a:p>
        </p:txBody>
      </p:sp>
    </p:spTree>
  </p:cSld>
  <p:clrMapOvr>
    <a:masterClrMapping/>
  </p:clrMapOvr>
  <p:transition/>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15616" y="1772816"/>
            <a:ext cx="7809546" cy="3537418"/>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TextBox 1"/>
          <p:cNvSpPr txBox="1"/>
          <p:nvPr/>
        </p:nvSpPr>
        <p:spPr>
          <a:xfrm>
            <a:off x="2699792" y="620688"/>
            <a:ext cx="5688632" cy="584775"/>
          </a:xfrm>
          <a:prstGeom prst="rect">
            <a:avLst/>
          </a:prstGeom>
          <a:noFill/>
        </p:spPr>
        <p:txBody>
          <a:bodyPr wrap="square" rtlCol="0">
            <a:spAutoFit/>
          </a:bodyPr>
          <a:lstStyle/>
          <a:p>
            <a:r>
              <a:rPr lang="en-GB" sz="3200" dirty="0" smtClean="0"/>
              <a:t>The Properties of Materials</a:t>
            </a:r>
            <a:endParaRPr lang="en-US" sz="3200" dirty="0"/>
          </a:p>
        </p:txBody>
      </p:sp>
    </p:spTree>
    <p:extLst>
      <p:ext uri="{BB962C8B-B14F-4D97-AF65-F5344CB8AC3E}">
        <p14:creationId xmlns:p14="http://schemas.microsoft.com/office/powerpoint/2010/main" val="134141597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7" name="Rectangle 3"/>
          <p:cNvSpPr>
            <a:spLocks noGrp="1" noChangeArrowheads="1"/>
          </p:cNvSpPr>
          <p:nvPr>
            <p:ph type="body" idx="1"/>
          </p:nvPr>
        </p:nvSpPr>
        <p:spPr>
          <a:xfrm>
            <a:off x="1259632" y="3284984"/>
            <a:ext cx="7498080" cy="3573016"/>
          </a:xfrm>
        </p:spPr>
        <p:txBody>
          <a:bodyPr/>
          <a:lstStyle/>
          <a:p>
            <a:pPr eaLnBrk="1" hangingPunct="1">
              <a:buNone/>
            </a:pPr>
            <a:r>
              <a:rPr lang="en-US" dirty="0" smtClean="0"/>
              <a:t>    Questions :</a:t>
            </a:r>
          </a:p>
          <a:p>
            <a:pPr eaLnBrk="1" hangingPunct="1"/>
            <a:endParaRPr lang="en-US" dirty="0" smtClean="0"/>
          </a:p>
          <a:p>
            <a:pPr eaLnBrk="1" hangingPunct="1"/>
            <a:endParaRPr lang="en-US" dirty="0" smtClean="0"/>
          </a:p>
          <a:p>
            <a:pPr eaLnBrk="1" hangingPunct="1"/>
            <a:endParaRPr lang="en-US" dirty="0" smtClean="0"/>
          </a:p>
        </p:txBody>
      </p:sp>
      <p:sp>
        <p:nvSpPr>
          <p:cNvPr id="6" name="Title 1"/>
          <p:cNvSpPr>
            <a:spLocks noGrp="1"/>
          </p:cNvSpPr>
          <p:nvPr>
            <p:ph type="title"/>
          </p:nvPr>
        </p:nvSpPr>
        <p:spPr>
          <a:xfrm>
            <a:off x="1331640" y="0"/>
            <a:ext cx="7498080" cy="1143000"/>
          </a:xfrm>
          <a:effectLst/>
        </p:spPr>
        <p:txBody>
          <a:bodyPr>
            <a:normAutofit/>
          </a:bodyPr>
          <a:lstStyle/>
          <a:p>
            <a:r>
              <a:rPr lang="en-GB" sz="4400" dirty="0" smtClean="0">
                <a:solidFill>
                  <a:schemeClr val="tx1"/>
                </a:solidFill>
              </a:rPr>
              <a:t>Stress Strain relationship </a:t>
            </a:r>
            <a:endParaRPr lang="en-GB" sz="4400" dirty="0">
              <a:solidFill>
                <a:schemeClr val="tx1"/>
              </a:solidFill>
            </a:endParaRPr>
          </a:p>
        </p:txBody>
      </p:sp>
      <p:sp>
        <p:nvSpPr>
          <p:cNvPr id="7" name="Rectangle 3"/>
          <p:cNvSpPr txBox="1">
            <a:spLocks noChangeArrowheads="1"/>
          </p:cNvSpPr>
          <p:nvPr/>
        </p:nvSpPr>
        <p:spPr>
          <a:xfrm>
            <a:off x="1187624" y="3717032"/>
            <a:ext cx="7498080" cy="2595736"/>
          </a:xfrm>
          <a:prstGeom prst="rect">
            <a:avLst/>
          </a:prstGeom>
        </p:spPr>
        <p:txBody>
          <a:bodyPr>
            <a:normAutofit/>
          </a:bodyPr>
          <a:lstStyle/>
          <a:p>
            <a:pPr marL="365760" marR="0" lvl="0" indent="-283464" algn="l" defTabSz="914400" rtl="0" eaLnBrk="1" fontAlgn="auto" latinLnBrk="0" hangingPunct="1">
              <a:lnSpc>
                <a:spcPct val="100000"/>
              </a:lnSpc>
              <a:spcBef>
                <a:spcPts val="600"/>
              </a:spcBef>
              <a:spcAft>
                <a:spcPts val="0"/>
              </a:spcAft>
              <a:buClr>
                <a:schemeClr val="accent1"/>
              </a:buClr>
              <a:buSzPct val="80000"/>
              <a:buFont typeface="Wingdings 2"/>
              <a:buChar char=""/>
              <a:tabLst/>
              <a:defRPr/>
            </a:pPr>
            <a:endParaRPr kumimoji="0" lang="en-US" sz="3200" b="0" i="0" u="none" strike="noStrike" kern="1200" cap="none" spc="0" normalizeH="0" baseline="0" noProof="0" dirty="0" smtClean="0">
              <a:ln>
                <a:noFill/>
              </a:ln>
              <a:solidFill>
                <a:schemeClr val="tx1"/>
              </a:solidFill>
              <a:effectLst/>
              <a:uLnTx/>
              <a:uFillTx/>
              <a:latin typeface="+mn-lt"/>
              <a:ea typeface="+mn-ea"/>
              <a:cs typeface="+mn-cs"/>
            </a:endParaRPr>
          </a:p>
          <a:p>
            <a:pPr marL="822960" lvl="1" indent="-283464">
              <a:spcBef>
                <a:spcPts val="600"/>
              </a:spcBef>
              <a:buClr>
                <a:schemeClr val="accent1"/>
              </a:buClr>
              <a:buSzPct val="80000"/>
              <a:buFont typeface="Wingdings 2"/>
              <a:buChar char=""/>
            </a:pPr>
            <a:r>
              <a:rPr kumimoji="0" lang="en-US" sz="3200" b="0" i="0" u="none" strike="noStrike" kern="1200" cap="none" spc="0" normalizeH="0" baseline="0" noProof="0" dirty="0" smtClean="0">
                <a:ln>
                  <a:noFill/>
                </a:ln>
                <a:solidFill>
                  <a:schemeClr val="tx1"/>
                </a:solidFill>
                <a:effectLst/>
                <a:uLnTx/>
                <a:uFillTx/>
                <a:latin typeface="+mn-lt"/>
                <a:ea typeface="+mn-ea"/>
                <a:cs typeface="+mn-cs"/>
              </a:rPr>
              <a:t>What is Stress?</a:t>
            </a:r>
          </a:p>
          <a:p>
            <a:pPr marL="822960" lvl="1" indent="-283464">
              <a:spcBef>
                <a:spcPts val="600"/>
              </a:spcBef>
              <a:buClr>
                <a:schemeClr val="accent1"/>
              </a:buClr>
              <a:buSzPct val="80000"/>
              <a:buFont typeface="Wingdings 2"/>
              <a:buChar char=""/>
            </a:pPr>
            <a:endParaRPr lang="en-US" sz="3200" dirty="0" smtClean="0"/>
          </a:p>
          <a:p>
            <a:pPr marL="822960" lvl="1" indent="-283464">
              <a:spcBef>
                <a:spcPts val="600"/>
              </a:spcBef>
              <a:buClr>
                <a:schemeClr val="accent1"/>
              </a:buClr>
              <a:buSzPct val="80000"/>
              <a:buFont typeface="Wingdings 2"/>
              <a:buChar char=""/>
            </a:pPr>
            <a:r>
              <a:rPr lang="en-US" sz="3200" dirty="0" smtClean="0"/>
              <a:t>What is Strain?</a:t>
            </a:r>
            <a:endParaRPr kumimoji="0" lang="en-US" sz="3200" b="0" i="0" u="none" strike="noStrike" kern="1200" cap="none" spc="0" normalizeH="0" baseline="0" noProof="0" dirty="0" smtClean="0">
              <a:ln>
                <a:noFill/>
              </a:ln>
              <a:solidFill>
                <a:schemeClr val="tx1"/>
              </a:solidFill>
              <a:effectLst/>
              <a:uLnTx/>
              <a:uFillTx/>
              <a:latin typeface="+mn-lt"/>
              <a:ea typeface="+mn-ea"/>
              <a:cs typeface="+mn-cs"/>
            </a:endParaRPr>
          </a:p>
        </p:txBody>
      </p:sp>
      <p:sp>
        <p:nvSpPr>
          <p:cNvPr id="5" name="TextBox 4"/>
          <p:cNvSpPr txBox="1"/>
          <p:nvPr/>
        </p:nvSpPr>
        <p:spPr>
          <a:xfrm>
            <a:off x="1475656" y="1340768"/>
            <a:ext cx="7056784" cy="1754326"/>
          </a:xfrm>
          <a:prstGeom prst="rect">
            <a:avLst/>
          </a:prstGeom>
          <a:noFill/>
        </p:spPr>
        <p:txBody>
          <a:bodyPr wrap="square" rtlCol="0">
            <a:spAutoFit/>
          </a:bodyPr>
          <a:lstStyle/>
          <a:p>
            <a:r>
              <a:rPr lang="en-US" sz="3600" dirty="0" smtClean="0">
                <a:solidFill>
                  <a:srgbClr val="0070C0"/>
                </a:solidFill>
              </a:rPr>
              <a:t>DUCTILE      MALLEABLE      ELASTIC       PLASTIC     BRITTLE	</a:t>
            </a:r>
            <a:endParaRPr lang="en-US" sz="3600" dirty="0">
              <a:solidFill>
                <a:srgbClr val="0070C0"/>
              </a:solidFill>
            </a:endParaRPr>
          </a:p>
        </p:txBody>
      </p:sp>
      <p:sp>
        <p:nvSpPr>
          <p:cNvPr id="8" name="TextBox 7"/>
          <p:cNvSpPr txBox="1"/>
          <p:nvPr/>
        </p:nvSpPr>
        <p:spPr>
          <a:xfrm>
            <a:off x="1547664" y="2708920"/>
            <a:ext cx="6912768" cy="369332"/>
          </a:xfrm>
          <a:prstGeom prst="rect">
            <a:avLst/>
          </a:prstGeom>
          <a:noFill/>
        </p:spPr>
        <p:txBody>
          <a:bodyPr wrap="square" rtlCol="0">
            <a:spAutoFit/>
          </a:bodyPr>
          <a:lstStyle/>
          <a:p>
            <a:r>
              <a:rPr lang="en-US" dirty="0" smtClean="0"/>
              <a:t>The measurement of the strength of a metal.</a:t>
            </a:r>
            <a:endParaRPr lang="en-US" dirty="0"/>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483768" y="908720"/>
            <a:ext cx="5437381" cy="5760640"/>
          </a:xfrm>
          <a:prstGeom prst="rect">
            <a:avLst/>
          </a:prstGeom>
          <a:noFill/>
          <a:ln>
            <a:noFill/>
          </a:ln>
        </p:spPr>
      </p:pic>
      <p:sp>
        <p:nvSpPr>
          <p:cNvPr id="3" name="TextBox 2"/>
          <p:cNvSpPr txBox="1"/>
          <p:nvPr/>
        </p:nvSpPr>
        <p:spPr>
          <a:xfrm>
            <a:off x="2144914" y="188640"/>
            <a:ext cx="5112568" cy="461665"/>
          </a:xfrm>
          <a:prstGeom prst="rect">
            <a:avLst/>
          </a:prstGeom>
          <a:noFill/>
        </p:spPr>
        <p:txBody>
          <a:bodyPr wrap="square" rtlCol="0">
            <a:spAutoFit/>
          </a:bodyPr>
          <a:lstStyle/>
          <a:p>
            <a:pPr algn="ctr"/>
            <a:r>
              <a:rPr lang="en-GB" sz="2400" dirty="0" smtClean="0"/>
              <a:t>BASIC DEFINITIONS</a:t>
            </a:r>
            <a:endParaRPr lang="en-US" sz="2400" dirty="0"/>
          </a:p>
        </p:txBody>
      </p:sp>
    </p:spTree>
    <p:extLst>
      <p:ext uri="{BB962C8B-B14F-4D97-AF65-F5344CB8AC3E}">
        <p14:creationId xmlns:p14="http://schemas.microsoft.com/office/powerpoint/2010/main" val="3637662464"/>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6387" name="Rectangle 3"/>
          <p:cNvSpPr>
            <a:spLocks noGrp="1" noChangeArrowheads="1"/>
          </p:cNvSpPr>
          <p:nvPr>
            <p:ph type="body" idx="1"/>
          </p:nvPr>
        </p:nvSpPr>
        <p:spPr/>
        <p:txBody>
          <a:bodyPr/>
          <a:lstStyle/>
          <a:p>
            <a:pPr eaLnBrk="1" hangingPunct="1"/>
            <a:endParaRPr lang="en-US" dirty="0" smtClean="0"/>
          </a:p>
          <a:p>
            <a:pPr eaLnBrk="1" hangingPunct="1"/>
            <a:endParaRPr lang="en-US" dirty="0" smtClean="0"/>
          </a:p>
          <a:p>
            <a:pPr eaLnBrk="1" hangingPunct="1"/>
            <a:endParaRPr lang="en-US" dirty="0" smtClean="0"/>
          </a:p>
          <a:p>
            <a:pPr eaLnBrk="1" hangingPunct="1"/>
            <a:endParaRPr lang="en-US" dirty="0" smtClean="0"/>
          </a:p>
        </p:txBody>
      </p:sp>
      <p:pic>
        <p:nvPicPr>
          <p:cNvPr id="59394" name="Picture 2"/>
          <p:cNvPicPr>
            <a:picLocks noChangeAspect="1" noChangeArrowheads="1"/>
          </p:cNvPicPr>
          <p:nvPr/>
        </p:nvPicPr>
        <p:blipFill>
          <a:blip r:embed="rId2" cstate="print"/>
          <a:srcRect/>
          <a:stretch>
            <a:fillRect/>
          </a:stretch>
        </p:blipFill>
        <p:spPr bwMode="auto">
          <a:xfrm>
            <a:off x="1403647" y="1196752"/>
            <a:ext cx="7740353" cy="1797190"/>
          </a:xfrm>
          <a:prstGeom prst="rect">
            <a:avLst/>
          </a:prstGeom>
          <a:noFill/>
          <a:ln w="9525">
            <a:noFill/>
            <a:miter lim="800000"/>
            <a:headEnd/>
            <a:tailEnd/>
          </a:ln>
          <a:effectLst/>
        </p:spPr>
      </p:pic>
      <p:pic>
        <p:nvPicPr>
          <p:cNvPr id="59395" name="Picture 3"/>
          <p:cNvPicPr>
            <a:picLocks noChangeAspect="1" noChangeArrowheads="1"/>
          </p:cNvPicPr>
          <p:nvPr/>
        </p:nvPicPr>
        <p:blipFill>
          <a:blip r:embed="rId3" cstate="print"/>
          <a:srcRect/>
          <a:stretch>
            <a:fillRect/>
          </a:stretch>
        </p:blipFill>
        <p:spPr bwMode="auto">
          <a:xfrm>
            <a:off x="1403648" y="2924944"/>
            <a:ext cx="7740352" cy="2520280"/>
          </a:xfrm>
          <a:prstGeom prst="rect">
            <a:avLst/>
          </a:prstGeom>
          <a:noFill/>
          <a:ln w="9525">
            <a:noFill/>
            <a:miter lim="800000"/>
            <a:headEnd/>
            <a:tailEnd/>
          </a:ln>
          <a:effectLst/>
        </p:spPr>
      </p:pic>
      <p:sp>
        <p:nvSpPr>
          <p:cNvPr id="6" name="Title 1"/>
          <p:cNvSpPr>
            <a:spLocks noGrp="1"/>
          </p:cNvSpPr>
          <p:nvPr>
            <p:ph type="title"/>
          </p:nvPr>
        </p:nvSpPr>
        <p:spPr>
          <a:effectLst/>
        </p:spPr>
        <p:txBody>
          <a:bodyPr>
            <a:normAutofit/>
          </a:bodyPr>
          <a:lstStyle/>
          <a:p>
            <a:r>
              <a:rPr lang="en-GB" sz="4400" dirty="0" smtClean="0">
                <a:solidFill>
                  <a:schemeClr val="tx1"/>
                </a:solidFill>
              </a:rPr>
              <a:t>Stress Strain relationship </a:t>
            </a:r>
            <a:endParaRPr lang="en-GB" sz="4400" dirty="0">
              <a:solidFill>
                <a:schemeClr val="tx1"/>
              </a:solidFill>
            </a:endParaRPr>
          </a:p>
        </p:txBody>
      </p:sp>
      <p:sp>
        <p:nvSpPr>
          <p:cNvPr id="8" name="TextBox 7"/>
          <p:cNvSpPr txBox="1"/>
          <p:nvPr/>
        </p:nvSpPr>
        <p:spPr>
          <a:xfrm>
            <a:off x="2195736" y="5661248"/>
            <a:ext cx="4032448" cy="1292662"/>
          </a:xfrm>
          <a:prstGeom prst="rect">
            <a:avLst/>
          </a:prstGeom>
          <a:noFill/>
        </p:spPr>
        <p:txBody>
          <a:bodyPr wrap="square" rtlCol="0">
            <a:spAutoFit/>
          </a:bodyPr>
          <a:lstStyle/>
          <a:p>
            <a:r>
              <a:rPr lang="en-GB" sz="2000" b="1" dirty="0" smtClean="0">
                <a:latin typeface="Arial" pitchFamily="34" charset="0"/>
                <a:cs typeface="Arial" pitchFamily="34" charset="0"/>
              </a:rPr>
              <a:t>YOUNG’s MODULUS </a:t>
            </a:r>
            <a:r>
              <a:rPr lang="en-GB" sz="2000" dirty="0" smtClean="0">
                <a:latin typeface="Arial" pitchFamily="34" charset="0"/>
                <a:cs typeface="Arial" pitchFamily="34" charset="0"/>
              </a:rPr>
              <a:t>= STRESS </a:t>
            </a:r>
          </a:p>
          <a:p>
            <a:r>
              <a:rPr lang="en-GB" sz="2000" dirty="0" smtClean="0">
                <a:latin typeface="Arial" pitchFamily="34" charset="0"/>
                <a:cs typeface="Arial" pitchFamily="34" charset="0"/>
              </a:rPr>
              <a:t>                                        STRAIN </a:t>
            </a:r>
          </a:p>
          <a:p>
            <a:r>
              <a:rPr lang="en-GB" sz="2000" dirty="0" smtClean="0">
                <a:latin typeface="Arial" pitchFamily="34" charset="0"/>
                <a:cs typeface="Arial" pitchFamily="34" charset="0"/>
              </a:rPr>
              <a:t>		</a:t>
            </a:r>
          </a:p>
          <a:p>
            <a:r>
              <a:rPr lang="en-GB" dirty="0" smtClean="0"/>
              <a:t>		         </a:t>
            </a:r>
            <a:endParaRPr lang="en-GB" dirty="0"/>
          </a:p>
        </p:txBody>
      </p:sp>
      <p:cxnSp>
        <p:nvCxnSpPr>
          <p:cNvPr id="10" name="Straight Connector 9"/>
          <p:cNvCxnSpPr/>
          <p:nvPr/>
        </p:nvCxnSpPr>
        <p:spPr>
          <a:xfrm>
            <a:off x="5004048" y="6021288"/>
            <a:ext cx="1224136" cy="0"/>
          </a:xfrm>
          <a:prstGeom prst="line">
            <a:avLst/>
          </a:prstGeom>
        </p:spPr>
        <p:style>
          <a:lnRef idx="2">
            <a:schemeClr val="accent6"/>
          </a:lnRef>
          <a:fillRef idx="0">
            <a:schemeClr val="accent6"/>
          </a:fillRef>
          <a:effectRef idx="1">
            <a:schemeClr val="accent6"/>
          </a:effectRef>
          <a:fontRef idx="minor">
            <a:schemeClr val="tx1"/>
          </a:fontRef>
        </p:style>
      </p:cxnSp>
      <p:sp>
        <p:nvSpPr>
          <p:cNvPr id="11" name="TextBox 10"/>
          <p:cNvSpPr txBox="1"/>
          <p:nvPr/>
        </p:nvSpPr>
        <p:spPr>
          <a:xfrm>
            <a:off x="3059832" y="6322155"/>
            <a:ext cx="6696744" cy="276999"/>
          </a:xfrm>
          <a:prstGeom prst="rect">
            <a:avLst/>
          </a:prstGeom>
          <a:noFill/>
        </p:spPr>
        <p:txBody>
          <a:bodyPr wrap="square" rtlCol="0">
            <a:spAutoFit/>
          </a:bodyPr>
          <a:lstStyle/>
          <a:p>
            <a:r>
              <a:rPr lang="en-GB" sz="1200" dirty="0" smtClean="0">
                <a:latin typeface="Arial" pitchFamily="34" charset="0"/>
                <a:cs typeface="Arial" pitchFamily="34" charset="0"/>
              </a:rPr>
              <a:t>This ratio is specific to the particular substance under consideration.</a:t>
            </a:r>
            <a:endParaRPr lang="en-GB" sz="1200" dirty="0">
              <a:latin typeface="Arial" pitchFamily="34" charset="0"/>
              <a:cs typeface="Arial" pitchFamily="34" charset="0"/>
            </a:endParaRPr>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Tensile Testing </a:t>
            </a:r>
            <a:endParaRPr lang="en-GB" dirty="0"/>
          </a:p>
        </p:txBody>
      </p:sp>
      <p:pic>
        <p:nvPicPr>
          <p:cNvPr id="4" name="Content Placeholder 3" descr="Test machine.bmp"/>
          <p:cNvPicPr>
            <a:picLocks noGrp="1" noChangeAspect="1"/>
          </p:cNvPicPr>
          <p:nvPr>
            <p:ph idx="1"/>
          </p:nvPr>
        </p:nvPicPr>
        <p:blipFill>
          <a:blip r:embed="rId3" cstate="print"/>
          <a:stretch>
            <a:fillRect/>
          </a:stretch>
        </p:blipFill>
        <p:spPr>
          <a:xfrm>
            <a:off x="5292080" y="1556792"/>
            <a:ext cx="3668038" cy="4320480"/>
          </a:xfrm>
          <a:ln w="28575">
            <a:solidFill>
              <a:schemeClr val="tx1"/>
            </a:solidFill>
          </a:ln>
        </p:spPr>
      </p:pic>
      <p:pic>
        <p:nvPicPr>
          <p:cNvPr id="5" name="Picture 4" descr="Hounsfield.jpg"/>
          <p:cNvPicPr>
            <a:picLocks noChangeAspect="1"/>
          </p:cNvPicPr>
          <p:nvPr/>
        </p:nvPicPr>
        <p:blipFill>
          <a:blip r:embed="rId4" cstate="print"/>
          <a:stretch>
            <a:fillRect/>
          </a:stretch>
        </p:blipFill>
        <p:spPr>
          <a:xfrm>
            <a:off x="1259632" y="1755837"/>
            <a:ext cx="3816424" cy="2465251"/>
          </a:xfrm>
          <a:prstGeom prst="rect">
            <a:avLst/>
          </a:prstGeom>
          <a:ln w="28575">
            <a:solidFill>
              <a:schemeClr val="tx1"/>
            </a:solidFill>
          </a:ln>
        </p:spPr>
      </p:pic>
      <p:pic>
        <p:nvPicPr>
          <p:cNvPr id="6" name="Picture 5" descr="Hounsfield 2.jpg"/>
          <p:cNvPicPr>
            <a:picLocks noChangeAspect="1"/>
          </p:cNvPicPr>
          <p:nvPr/>
        </p:nvPicPr>
        <p:blipFill>
          <a:blip r:embed="rId5" cstate="print"/>
          <a:stretch>
            <a:fillRect/>
          </a:stretch>
        </p:blipFill>
        <p:spPr>
          <a:xfrm>
            <a:off x="1259632" y="4791209"/>
            <a:ext cx="1728192" cy="1728192"/>
          </a:xfrm>
          <a:prstGeom prst="rect">
            <a:avLst/>
          </a:prstGeom>
          <a:ln w="28575">
            <a:solidFill>
              <a:schemeClr val="tx1"/>
            </a:solidFill>
          </a:ln>
        </p:spPr>
      </p:pic>
      <p:sp>
        <p:nvSpPr>
          <p:cNvPr id="7" name="TextBox 6"/>
          <p:cNvSpPr txBox="1"/>
          <p:nvPr/>
        </p:nvSpPr>
        <p:spPr>
          <a:xfrm>
            <a:off x="1187624" y="4221088"/>
            <a:ext cx="3240360" cy="400110"/>
          </a:xfrm>
          <a:prstGeom prst="rect">
            <a:avLst/>
          </a:prstGeom>
          <a:noFill/>
        </p:spPr>
        <p:txBody>
          <a:bodyPr wrap="square" rtlCol="0">
            <a:spAutoFit/>
          </a:bodyPr>
          <a:lstStyle/>
          <a:p>
            <a:r>
              <a:rPr lang="en-GB" sz="2000" dirty="0" smtClean="0"/>
              <a:t>Hounsfield Tensometer</a:t>
            </a:r>
            <a:endParaRPr lang="en-GB" sz="2000" dirty="0"/>
          </a:p>
        </p:txBody>
      </p:sp>
      <p:sp>
        <p:nvSpPr>
          <p:cNvPr id="8" name="TextBox 7"/>
          <p:cNvSpPr txBox="1"/>
          <p:nvPr/>
        </p:nvSpPr>
        <p:spPr>
          <a:xfrm>
            <a:off x="5364088" y="6093296"/>
            <a:ext cx="3456384" cy="523220"/>
          </a:xfrm>
          <a:prstGeom prst="rect">
            <a:avLst/>
          </a:prstGeom>
          <a:noFill/>
        </p:spPr>
        <p:txBody>
          <a:bodyPr wrap="square" rtlCol="0">
            <a:spAutoFit/>
          </a:bodyPr>
          <a:lstStyle/>
          <a:p>
            <a:r>
              <a:rPr lang="en-GB" sz="1400" dirty="0" smtClean="0"/>
              <a:t>DARTEC -  30 tonne Tensile / Compression 	test machine.</a:t>
            </a:r>
            <a:endParaRPr lang="en-GB" sz="1400" dirty="0"/>
          </a:p>
        </p:txBody>
      </p:sp>
      <p:sp>
        <p:nvSpPr>
          <p:cNvPr id="9" name="TextBox 8"/>
          <p:cNvSpPr txBox="1"/>
          <p:nvPr/>
        </p:nvSpPr>
        <p:spPr>
          <a:xfrm>
            <a:off x="3059832" y="5589240"/>
            <a:ext cx="2232248" cy="1077218"/>
          </a:xfrm>
          <a:prstGeom prst="rect">
            <a:avLst/>
          </a:prstGeom>
          <a:noFill/>
        </p:spPr>
        <p:txBody>
          <a:bodyPr wrap="square" rtlCol="0">
            <a:spAutoFit/>
          </a:bodyPr>
          <a:lstStyle/>
          <a:p>
            <a:pPr algn="ctr"/>
            <a:r>
              <a:rPr lang="en-GB" sz="3200" b="1" dirty="0" smtClean="0">
                <a:solidFill>
                  <a:srgbClr val="0070C0"/>
                </a:solidFill>
              </a:rPr>
              <a:t>Test Samples</a:t>
            </a:r>
            <a:endParaRPr lang="en-GB" sz="3200" b="1" dirty="0">
              <a:solidFill>
                <a:srgbClr val="0070C0"/>
              </a:solidFill>
            </a:endParaRPr>
          </a:p>
        </p:txBody>
      </p:sp>
      <p:sp>
        <p:nvSpPr>
          <p:cNvPr id="3" name="TextBox 2"/>
          <p:cNvSpPr txBox="1"/>
          <p:nvPr/>
        </p:nvSpPr>
        <p:spPr>
          <a:xfrm>
            <a:off x="3135581" y="4925168"/>
            <a:ext cx="1883455" cy="369332"/>
          </a:xfrm>
          <a:prstGeom prst="rect">
            <a:avLst/>
          </a:prstGeom>
          <a:noFill/>
        </p:spPr>
        <p:txBody>
          <a:bodyPr wrap="square" rtlCol="0">
            <a:spAutoFit/>
          </a:bodyPr>
          <a:lstStyle/>
          <a:p>
            <a:r>
              <a:rPr lang="en-GB" dirty="0" smtClean="0"/>
              <a:t>Gauge Length</a:t>
            </a:r>
            <a:endParaRPr lang="en-GB" dirty="0"/>
          </a:p>
        </p:txBody>
      </p:sp>
      <p:cxnSp>
        <p:nvCxnSpPr>
          <p:cNvPr id="11" name="Straight Connector 10"/>
          <p:cNvCxnSpPr>
            <a:stCxn id="3" idx="1"/>
          </p:cNvCxnSpPr>
          <p:nvPr/>
        </p:nvCxnSpPr>
        <p:spPr>
          <a:xfrm flipH="1">
            <a:off x="2235481" y="5109834"/>
            <a:ext cx="900100" cy="210307"/>
          </a:xfrm>
          <a:prstGeom prst="line">
            <a:avLst/>
          </a:prstGeom>
          <a:ln w="28575">
            <a:solidFill>
              <a:schemeClr val="bg1"/>
            </a:solidFill>
          </a:ln>
        </p:spPr>
        <p:style>
          <a:lnRef idx="2">
            <a:schemeClr val="dk1"/>
          </a:lnRef>
          <a:fillRef idx="0">
            <a:schemeClr val="dk1"/>
          </a:fillRef>
          <a:effectRef idx="1">
            <a:schemeClr val="dk1"/>
          </a:effectRef>
          <a:fontRef idx="minor">
            <a:schemeClr val="tx1"/>
          </a:fontRef>
        </p:style>
      </p:cxnSp>
      <p:cxnSp>
        <p:nvCxnSpPr>
          <p:cNvPr id="14" name="Straight Connector 13"/>
          <p:cNvCxnSpPr/>
          <p:nvPr/>
        </p:nvCxnSpPr>
        <p:spPr>
          <a:xfrm>
            <a:off x="1799692" y="5222096"/>
            <a:ext cx="853244" cy="223128"/>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flipH="1">
            <a:off x="1727684" y="5222096"/>
            <a:ext cx="72008" cy="223128"/>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1" name="Straight Connector 20"/>
          <p:cNvCxnSpPr/>
          <p:nvPr/>
        </p:nvCxnSpPr>
        <p:spPr>
          <a:xfrm flipH="1">
            <a:off x="2604357" y="5445224"/>
            <a:ext cx="48581" cy="216024"/>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30" name="Oval 29"/>
          <p:cNvSpPr/>
          <p:nvPr/>
        </p:nvSpPr>
        <p:spPr>
          <a:xfrm>
            <a:off x="3005865" y="5061521"/>
            <a:ext cx="129716" cy="10515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71600" y="0"/>
            <a:ext cx="7498080" cy="1143000"/>
          </a:xfrm>
          <a:effectLst/>
        </p:spPr>
        <p:txBody>
          <a:bodyPr>
            <a:normAutofit/>
          </a:bodyPr>
          <a:lstStyle/>
          <a:p>
            <a:r>
              <a:rPr lang="en-GB" sz="4400" dirty="0" smtClean="0">
                <a:solidFill>
                  <a:schemeClr val="tx1"/>
                </a:solidFill>
              </a:rPr>
              <a:t>Stress Strain relationship </a:t>
            </a:r>
            <a:endParaRPr lang="en-GB" sz="4400" dirty="0">
              <a:solidFill>
                <a:schemeClr val="tx1"/>
              </a:solidFill>
            </a:endParaRPr>
          </a:p>
        </p:txBody>
      </p:sp>
      <p:pic>
        <p:nvPicPr>
          <p:cNvPr id="1026" name="Picture 2"/>
          <p:cNvPicPr>
            <a:picLocks noGrp="1" noChangeAspect="1" noChangeArrowheads="1"/>
          </p:cNvPicPr>
          <p:nvPr>
            <p:ph idx="1"/>
          </p:nvPr>
        </p:nvPicPr>
        <p:blipFill>
          <a:blip r:embed="rId2" cstate="print"/>
          <a:srcRect/>
          <a:stretch>
            <a:fillRect/>
          </a:stretch>
        </p:blipFill>
        <p:spPr bwMode="auto">
          <a:xfrm>
            <a:off x="5148064" y="1916832"/>
            <a:ext cx="3858768" cy="3816424"/>
          </a:xfrm>
          <a:prstGeom prst="rect">
            <a:avLst/>
          </a:prstGeom>
          <a:noFill/>
          <a:ln w="9525">
            <a:noFill/>
            <a:miter lim="800000"/>
            <a:headEnd/>
            <a:tailEnd/>
          </a:ln>
          <a:effectLst/>
        </p:spPr>
      </p:pic>
      <p:pic>
        <p:nvPicPr>
          <p:cNvPr id="1027" name="Picture 3"/>
          <p:cNvPicPr>
            <a:picLocks noChangeAspect="1" noChangeArrowheads="1"/>
          </p:cNvPicPr>
          <p:nvPr/>
        </p:nvPicPr>
        <p:blipFill>
          <a:blip r:embed="rId3" cstate="print"/>
          <a:srcRect/>
          <a:stretch>
            <a:fillRect/>
          </a:stretch>
        </p:blipFill>
        <p:spPr bwMode="auto">
          <a:xfrm>
            <a:off x="1187623" y="1916832"/>
            <a:ext cx="3776601" cy="3816424"/>
          </a:xfrm>
          <a:prstGeom prst="rect">
            <a:avLst/>
          </a:prstGeom>
          <a:noFill/>
          <a:ln w="9525">
            <a:noFill/>
            <a:miter lim="800000"/>
            <a:headEnd/>
            <a:tailEnd/>
          </a:ln>
          <a:effectLst/>
        </p:spPr>
      </p:pic>
      <p:sp>
        <p:nvSpPr>
          <p:cNvPr id="5" name="TextBox 4"/>
          <p:cNvSpPr txBox="1"/>
          <p:nvPr/>
        </p:nvSpPr>
        <p:spPr>
          <a:xfrm>
            <a:off x="5508104" y="5733256"/>
            <a:ext cx="3816424" cy="276999"/>
          </a:xfrm>
          <a:prstGeom prst="rect">
            <a:avLst/>
          </a:prstGeom>
          <a:noFill/>
        </p:spPr>
        <p:txBody>
          <a:bodyPr wrap="square" rtlCol="0">
            <a:spAutoFit/>
          </a:bodyPr>
          <a:lstStyle/>
          <a:p>
            <a:r>
              <a:rPr lang="en-GB" sz="1200" dirty="0" smtClean="0"/>
              <a:t>Mild steel has a unique stress/strain property.</a:t>
            </a:r>
            <a:endParaRPr lang="en-GB" sz="1200" dirty="0"/>
          </a:p>
        </p:txBody>
      </p:sp>
      <p:sp>
        <p:nvSpPr>
          <p:cNvPr id="7" name="TextBox 6"/>
          <p:cNvSpPr txBox="1"/>
          <p:nvPr/>
        </p:nvSpPr>
        <p:spPr>
          <a:xfrm>
            <a:off x="7164288" y="3035393"/>
            <a:ext cx="1584176" cy="230832"/>
          </a:xfrm>
          <a:prstGeom prst="rect">
            <a:avLst/>
          </a:prstGeom>
          <a:noFill/>
        </p:spPr>
        <p:txBody>
          <a:bodyPr wrap="square" rtlCol="0">
            <a:spAutoFit/>
          </a:bodyPr>
          <a:lstStyle/>
          <a:p>
            <a:r>
              <a:rPr lang="en-GB" sz="900" b="1" dirty="0" smtClean="0"/>
              <a:t>Plastic range of stress</a:t>
            </a:r>
            <a:endParaRPr lang="en-GB" sz="900" b="1" dirty="0"/>
          </a:p>
        </p:txBody>
      </p:sp>
      <p:sp>
        <p:nvSpPr>
          <p:cNvPr id="8" name="TextBox 7"/>
          <p:cNvSpPr txBox="1"/>
          <p:nvPr/>
        </p:nvSpPr>
        <p:spPr>
          <a:xfrm>
            <a:off x="6444208" y="4077072"/>
            <a:ext cx="1800200" cy="230832"/>
          </a:xfrm>
          <a:prstGeom prst="rect">
            <a:avLst/>
          </a:prstGeom>
          <a:solidFill>
            <a:schemeClr val="bg1"/>
          </a:solidFill>
        </p:spPr>
        <p:txBody>
          <a:bodyPr wrap="square" rtlCol="0">
            <a:spAutoFit/>
          </a:bodyPr>
          <a:lstStyle/>
          <a:p>
            <a:r>
              <a:rPr lang="en-GB" sz="900" b="1" dirty="0" smtClean="0"/>
              <a:t>Elastic range of stress</a:t>
            </a:r>
            <a:endParaRPr lang="en-GB" sz="900" b="1" dirty="0"/>
          </a:p>
        </p:txBody>
      </p:sp>
      <p:sp>
        <p:nvSpPr>
          <p:cNvPr id="9" name="Rectangle 8"/>
          <p:cNvSpPr/>
          <p:nvPr/>
        </p:nvSpPr>
        <p:spPr>
          <a:xfrm>
            <a:off x="1187624" y="5805264"/>
            <a:ext cx="3744416" cy="830997"/>
          </a:xfrm>
          <a:prstGeom prst="rect">
            <a:avLst/>
          </a:prstGeom>
        </p:spPr>
        <p:txBody>
          <a:bodyPr wrap="square">
            <a:spAutoFit/>
          </a:bodyPr>
          <a:lstStyle/>
          <a:p>
            <a:r>
              <a:rPr lang="en-GB" sz="1200" dirty="0" smtClean="0"/>
              <a:t>A material with a long elastic range is considered to be </a:t>
            </a:r>
            <a:r>
              <a:rPr lang="en-GB" sz="1200" b="1" dirty="0" smtClean="0"/>
              <a:t>ELASTIC (DUCTILE)</a:t>
            </a:r>
            <a:r>
              <a:rPr lang="en-GB" sz="1200" dirty="0" smtClean="0"/>
              <a:t>.</a:t>
            </a:r>
          </a:p>
          <a:p>
            <a:r>
              <a:rPr lang="en-GB" sz="1200" dirty="0" smtClean="0"/>
              <a:t>A material with a short elastic range is considered to be </a:t>
            </a:r>
            <a:r>
              <a:rPr lang="en-GB" sz="1200" b="1" dirty="0" smtClean="0"/>
              <a:t>BRITTLE</a:t>
            </a:r>
            <a:r>
              <a:rPr lang="en-GB" sz="1200" dirty="0" smtClean="0"/>
              <a:t>.</a:t>
            </a:r>
            <a:endParaRPr lang="en-GB" sz="1200" dirty="0"/>
          </a:p>
        </p:txBody>
      </p:sp>
      <p:sp>
        <p:nvSpPr>
          <p:cNvPr id="10" name="TextBox 9"/>
          <p:cNvSpPr txBox="1"/>
          <p:nvPr/>
        </p:nvSpPr>
        <p:spPr>
          <a:xfrm>
            <a:off x="1115616" y="1052736"/>
            <a:ext cx="7848872" cy="646331"/>
          </a:xfrm>
          <a:prstGeom prst="rect">
            <a:avLst/>
          </a:prstGeom>
          <a:noFill/>
        </p:spPr>
        <p:txBody>
          <a:bodyPr wrap="square" rtlCol="0">
            <a:spAutoFit/>
          </a:bodyPr>
          <a:lstStyle/>
          <a:p>
            <a:r>
              <a:rPr lang="en-GB" dirty="0" smtClean="0"/>
              <a:t>Young’s Modulus – ‘The Elastic Modulus’ – measures the stiffness of a metal.  </a:t>
            </a:r>
          </a:p>
          <a:p>
            <a:r>
              <a:rPr lang="en-GB" dirty="0" smtClean="0"/>
              <a:t>It is measured </a:t>
            </a:r>
            <a:r>
              <a:rPr lang="en-GB" u="sng" dirty="0" smtClean="0"/>
              <a:t>within the Elastic Range of Stress</a:t>
            </a:r>
            <a:r>
              <a:rPr lang="en-GB" dirty="0" smtClean="0"/>
              <a:t>   </a:t>
            </a:r>
            <a:endParaRPr lang="en-GB" dirty="0"/>
          </a:p>
        </p:txBody>
      </p:sp>
      <p:sp>
        <p:nvSpPr>
          <p:cNvPr id="11" name="TextBox 10"/>
          <p:cNvSpPr txBox="1"/>
          <p:nvPr/>
        </p:nvSpPr>
        <p:spPr>
          <a:xfrm>
            <a:off x="6911752" y="2636912"/>
            <a:ext cx="2232248" cy="369332"/>
          </a:xfrm>
          <a:prstGeom prst="rect">
            <a:avLst/>
          </a:prstGeom>
          <a:solidFill>
            <a:schemeClr val="bg1"/>
          </a:solidFill>
        </p:spPr>
        <p:txBody>
          <a:bodyPr wrap="square" rtlCol="0">
            <a:spAutoFit/>
          </a:bodyPr>
          <a:lstStyle/>
          <a:p>
            <a:r>
              <a:rPr lang="en-GB" sz="900" b="1" dirty="0" smtClean="0"/>
              <a:t>Yield Point – the initial yield stress</a:t>
            </a:r>
          </a:p>
          <a:p>
            <a:r>
              <a:rPr lang="en-GB" sz="900" b="1" dirty="0" smtClean="0"/>
              <a:t>Factor of 2 required in manufacture.</a:t>
            </a:r>
            <a:endParaRPr lang="en-GB" sz="900" b="1" dirty="0"/>
          </a:p>
        </p:txBody>
      </p:sp>
      <p:cxnSp>
        <p:nvCxnSpPr>
          <p:cNvPr id="13" name="Straight Arrow Connector 12"/>
          <p:cNvCxnSpPr/>
          <p:nvPr/>
        </p:nvCxnSpPr>
        <p:spPr>
          <a:xfrm flipH="1">
            <a:off x="5940152" y="2996952"/>
            <a:ext cx="936104" cy="1152128"/>
          </a:xfrm>
          <a:prstGeom prst="straightConnector1">
            <a:avLst/>
          </a:prstGeom>
          <a:ln>
            <a:tailEnd type="arrow"/>
          </a:ln>
        </p:spPr>
        <p:style>
          <a:lnRef idx="2">
            <a:schemeClr val="accent1"/>
          </a:lnRef>
          <a:fillRef idx="0">
            <a:schemeClr val="accent1"/>
          </a:fillRef>
          <a:effectRef idx="1">
            <a:schemeClr val="accent1"/>
          </a:effectRef>
          <a:fontRef idx="minor">
            <a:schemeClr val="tx1"/>
          </a:fontRef>
        </p:style>
      </p:cxnSp>
      <p:sp>
        <p:nvSpPr>
          <p:cNvPr id="15" name="TextBox 14"/>
          <p:cNvSpPr txBox="1"/>
          <p:nvPr/>
        </p:nvSpPr>
        <p:spPr>
          <a:xfrm>
            <a:off x="5220072" y="6165304"/>
            <a:ext cx="3744416" cy="307777"/>
          </a:xfrm>
          <a:prstGeom prst="rect">
            <a:avLst/>
          </a:prstGeom>
          <a:noFill/>
        </p:spPr>
        <p:txBody>
          <a:bodyPr wrap="square" rtlCol="0">
            <a:spAutoFit/>
          </a:bodyPr>
          <a:lstStyle/>
          <a:p>
            <a:r>
              <a:rPr lang="en-GB" sz="1400" dirty="0" smtClean="0"/>
              <a:t>In the elastic range, deformation is recoverable</a:t>
            </a:r>
            <a:endParaRPr lang="en-GB" sz="1400" dirty="0"/>
          </a:p>
        </p:txBody>
      </p:sp>
      <p:sp>
        <p:nvSpPr>
          <p:cNvPr id="16" name="TextBox 15"/>
          <p:cNvSpPr txBox="1"/>
          <p:nvPr/>
        </p:nvSpPr>
        <p:spPr>
          <a:xfrm>
            <a:off x="5076056" y="6381328"/>
            <a:ext cx="4248472" cy="307777"/>
          </a:xfrm>
          <a:prstGeom prst="rect">
            <a:avLst/>
          </a:prstGeom>
          <a:noFill/>
        </p:spPr>
        <p:txBody>
          <a:bodyPr wrap="square" rtlCol="0">
            <a:spAutoFit/>
          </a:bodyPr>
          <a:lstStyle/>
          <a:p>
            <a:r>
              <a:rPr lang="en-GB" sz="1400" dirty="0" smtClean="0"/>
              <a:t>In the plastic range, deformation is non recoverable</a:t>
            </a:r>
            <a:endParaRPr lang="en-GB" sz="1400" dirty="0"/>
          </a:p>
        </p:txBody>
      </p:sp>
      <p:sp>
        <p:nvSpPr>
          <p:cNvPr id="19" name="TextBox 18"/>
          <p:cNvSpPr txBox="1"/>
          <p:nvPr/>
        </p:nvSpPr>
        <p:spPr>
          <a:xfrm>
            <a:off x="7991872" y="3645024"/>
            <a:ext cx="1152128" cy="369332"/>
          </a:xfrm>
          <a:prstGeom prst="rect">
            <a:avLst/>
          </a:prstGeom>
          <a:noFill/>
        </p:spPr>
        <p:txBody>
          <a:bodyPr wrap="square" rtlCol="0">
            <a:spAutoFit/>
          </a:bodyPr>
          <a:lstStyle/>
          <a:p>
            <a:r>
              <a:rPr lang="en-GB" sz="900" dirty="0" smtClean="0"/>
              <a:t>Break Point  Measure of Ductility</a:t>
            </a:r>
            <a:endParaRPr lang="en-GB" sz="900" dirty="0"/>
          </a:p>
        </p:txBody>
      </p:sp>
      <p:sp>
        <p:nvSpPr>
          <p:cNvPr id="20" name="Flowchart: Connector 19"/>
          <p:cNvSpPr/>
          <p:nvPr/>
        </p:nvSpPr>
        <p:spPr>
          <a:xfrm flipV="1">
            <a:off x="8604448" y="3573015"/>
            <a:ext cx="144016" cy="144016"/>
          </a:xfrm>
          <a:prstGeom prst="flowChartConnector">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2" name="Straight Arrow Connector 11"/>
          <p:cNvCxnSpPr/>
          <p:nvPr/>
        </p:nvCxnSpPr>
        <p:spPr>
          <a:xfrm flipH="1">
            <a:off x="5868144" y="4221088"/>
            <a:ext cx="576064" cy="316632"/>
          </a:xfrm>
          <a:prstGeom prst="straightConnector1">
            <a:avLst/>
          </a:prstGeom>
          <a:ln>
            <a:tailEnd type="arrow"/>
          </a:ln>
        </p:spPr>
        <p:style>
          <a:lnRef idx="2">
            <a:schemeClr val="accent1"/>
          </a:lnRef>
          <a:fillRef idx="0">
            <a:schemeClr val="accent1"/>
          </a:fillRef>
          <a:effectRef idx="1">
            <a:schemeClr val="accent1"/>
          </a:effectRef>
          <a:fontRef idx="minor">
            <a:schemeClr val="tx1"/>
          </a:fontRef>
        </p:style>
      </p:cxnSp>
      <p:sp>
        <p:nvSpPr>
          <p:cNvPr id="22" name="TextBox 21"/>
          <p:cNvSpPr txBox="1"/>
          <p:nvPr/>
        </p:nvSpPr>
        <p:spPr>
          <a:xfrm>
            <a:off x="6983760" y="188640"/>
            <a:ext cx="2160240" cy="246221"/>
          </a:xfrm>
          <a:prstGeom prst="rect">
            <a:avLst/>
          </a:prstGeom>
          <a:solidFill>
            <a:schemeClr val="bg1"/>
          </a:solidFill>
        </p:spPr>
        <p:txBody>
          <a:bodyPr wrap="square" rtlCol="0">
            <a:spAutoFit/>
          </a:bodyPr>
          <a:lstStyle/>
          <a:p>
            <a:endParaRPr lang="en-GB" sz="1000" dirty="0"/>
          </a:p>
        </p:txBody>
      </p:sp>
      <p:cxnSp>
        <p:nvCxnSpPr>
          <p:cNvPr id="4" name="Straight Arrow Connector 3"/>
          <p:cNvCxnSpPr/>
          <p:nvPr/>
        </p:nvCxnSpPr>
        <p:spPr>
          <a:xfrm>
            <a:off x="7847856" y="3246276"/>
            <a:ext cx="0" cy="172616"/>
          </a:xfrm>
          <a:prstGeom prst="straightConnector1">
            <a:avLst/>
          </a:prstGeom>
          <a:ln w="28575">
            <a:tailEnd type="arrow"/>
          </a:ln>
        </p:spPr>
        <p:style>
          <a:lnRef idx="1">
            <a:schemeClr val="accent1"/>
          </a:lnRef>
          <a:fillRef idx="0">
            <a:schemeClr val="accent1"/>
          </a:fillRef>
          <a:effectRef idx="0">
            <a:schemeClr val="accent1"/>
          </a:effectRef>
          <a:fontRef idx="minor">
            <a:schemeClr val="tx1"/>
          </a:fontRef>
        </p:style>
      </p:cxn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8"/>
                                        </p:tgtEl>
                                        <p:attrNameLst>
                                          <p:attrName>style.visibility</p:attrName>
                                        </p:attrNameLst>
                                      </p:cBhvr>
                                      <p:to>
                                        <p:strVal val="visible"/>
                                      </p:to>
                                    </p:set>
                                    <p:anim calcmode="lin" valueType="num">
                                      <p:cBhvr additive="base">
                                        <p:cTn id="13" dur="500" fill="hold"/>
                                        <p:tgtEl>
                                          <p:spTgt spid="8"/>
                                        </p:tgtEl>
                                        <p:attrNameLst>
                                          <p:attrName>ppt_x</p:attrName>
                                        </p:attrNameLst>
                                      </p:cBhvr>
                                      <p:tavLst>
                                        <p:tav tm="0">
                                          <p:val>
                                            <p:strVal val="#ppt_x"/>
                                          </p:val>
                                        </p:tav>
                                        <p:tav tm="100000">
                                          <p:val>
                                            <p:strVal val="#ppt_x"/>
                                          </p:val>
                                        </p:tav>
                                      </p:tavLst>
                                    </p:anim>
                                    <p:anim calcmode="lin" valueType="num">
                                      <p:cBhvr additive="base">
                                        <p:cTn id="14"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12"/>
                                        </p:tgtEl>
                                        <p:attrNameLst>
                                          <p:attrName>style.visibility</p:attrName>
                                        </p:attrNameLst>
                                      </p:cBhvr>
                                      <p:to>
                                        <p:strVal val="visible"/>
                                      </p:to>
                                    </p:set>
                                    <p:anim calcmode="lin" valueType="num">
                                      <p:cBhvr additive="base">
                                        <p:cTn id="19" dur="500" fill="hold"/>
                                        <p:tgtEl>
                                          <p:spTgt spid="12"/>
                                        </p:tgtEl>
                                        <p:attrNameLst>
                                          <p:attrName>ppt_x</p:attrName>
                                        </p:attrNameLst>
                                      </p:cBhvr>
                                      <p:tavLst>
                                        <p:tav tm="0">
                                          <p:val>
                                            <p:strVal val="#ppt_x"/>
                                          </p:val>
                                        </p:tav>
                                        <p:tav tm="100000">
                                          <p:val>
                                            <p:strVal val="#ppt_x"/>
                                          </p:val>
                                        </p:tav>
                                      </p:tavLst>
                                    </p:anim>
                                    <p:anim calcmode="lin" valueType="num">
                                      <p:cBhvr additive="base">
                                        <p:cTn id="20"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7"/>
                                        </p:tgtEl>
                                        <p:attrNameLst>
                                          <p:attrName>style.visibility</p:attrName>
                                        </p:attrNameLst>
                                      </p:cBhvr>
                                      <p:to>
                                        <p:strVal val="visible"/>
                                      </p:to>
                                    </p:set>
                                    <p:anim calcmode="lin" valueType="num">
                                      <p:cBhvr additive="base">
                                        <p:cTn id="25" dur="500" fill="hold"/>
                                        <p:tgtEl>
                                          <p:spTgt spid="7"/>
                                        </p:tgtEl>
                                        <p:attrNameLst>
                                          <p:attrName>ppt_x</p:attrName>
                                        </p:attrNameLst>
                                      </p:cBhvr>
                                      <p:tavLst>
                                        <p:tav tm="0">
                                          <p:val>
                                            <p:strVal val="#ppt_x"/>
                                          </p:val>
                                        </p:tav>
                                        <p:tav tm="100000">
                                          <p:val>
                                            <p:strVal val="#ppt_x"/>
                                          </p:val>
                                        </p:tav>
                                      </p:tavLst>
                                    </p:anim>
                                    <p:anim calcmode="lin" valueType="num">
                                      <p:cBhvr additive="base">
                                        <p:cTn id="26"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4"/>
                                        </p:tgtEl>
                                        <p:attrNameLst>
                                          <p:attrName>style.visibility</p:attrName>
                                        </p:attrNameLst>
                                      </p:cBhvr>
                                      <p:to>
                                        <p:strVal val="visible"/>
                                      </p:to>
                                    </p:set>
                                    <p:anim calcmode="lin" valueType="num">
                                      <p:cBhvr additive="base">
                                        <p:cTn id="31" dur="500" fill="hold"/>
                                        <p:tgtEl>
                                          <p:spTgt spid="4"/>
                                        </p:tgtEl>
                                        <p:attrNameLst>
                                          <p:attrName>ppt_x</p:attrName>
                                        </p:attrNameLst>
                                      </p:cBhvr>
                                      <p:tavLst>
                                        <p:tav tm="0">
                                          <p:val>
                                            <p:strVal val="#ppt_x"/>
                                          </p:val>
                                        </p:tav>
                                        <p:tav tm="100000">
                                          <p:val>
                                            <p:strVal val="#ppt_x"/>
                                          </p:val>
                                        </p:tav>
                                      </p:tavLst>
                                    </p:anim>
                                    <p:anim calcmode="lin" valueType="num">
                                      <p:cBhvr additive="base">
                                        <p:cTn id="32"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11"/>
                                        </p:tgtEl>
                                        <p:attrNameLst>
                                          <p:attrName>style.visibility</p:attrName>
                                        </p:attrNameLst>
                                      </p:cBhvr>
                                      <p:to>
                                        <p:strVal val="visible"/>
                                      </p:to>
                                    </p:set>
                                    <p:anim calcmode="lin" valueType="num">
                                      <p:cBhvr additive="base">
                                        <p:cTn id="37" dur="500" fill="hold"/>
                                        <p:tgtEl>
                                          <p:spTgt spid="11"/>
                                        </p:tgtEl>
                                        <p:attrNameLst>
                                          <p:attrName>ppt_x</p:attrName>
                                        </p:attrNameLst>
                                      </p:cBhvr>
                                      <p:tavLst>
                                        <p:tav tm="0">
                                          <p:val>
                                            <p:strVal val="#ppt_x"/>
                                          </p:val>
                                        </p:tav>
                                        <p:tav tm="100000">
                                          <p:val>
                                            <p:strVal val="#ppt_x"/>
                                          </p:val>
                                        </p:tav>
                                      </p:tavLst>
                                    </p:anim>
                                    <p:anim calcmode="lin" valueType="num">
                                      <p:cBhvr additive="base">
                                        <p:cTn id="38"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13"/>
                                        </p:tgtEl>
                                        <p:attrNameLst>
                                          <p:attrName>style.visibility</p:attrName>
                                        </p:attrNameLst>
                                      </p:cBhvr>
                                      <p:to>
                                        <p:strVal val="visible"/>
                                      </p:to>
                                    </p:set>
                                    <p:anim calcmode="lin" valueType="num">
                                      <p:cBhvr additive="base">
                                        <p:cTn id="43" dur="500" fill="hold"/>
                                        <p:tgtEl>
                                          <p:spTgt spid="13"/>
                                        </p:tgtEl>
                                        <p:attrNameLst>
                                          <p:attrName>ppt_x</p:attrName>
                                        </p:attrNameLst>
                                      </p:cBhvr>
                                      <p:tavLst>
                                        <p:tav tm="0">
                                          <p:val>
                                            <p:strVal val="#ppt_x"/>
                                          </p:val>
                                        </p:tav>
                                        <p:tav tm="100000">
                                          <p:val>
                                            <p:strVal val="#ppt_x"/>
                                          </p:val>
                                        </p:tav>
                                      </p:tavLst>
                                    </p:anim>
                                    <p:anim calcmode="lin" valueType="num">
                                      <p:cBhvr additive="base">
                                        <p:cTn id="44"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20"/>
                                        </p:tgtEl>
                                        <p:attrNameLst>
                                          <p:attrName>style.visibility</p:attrName>
                                        </p:attrNameLst>
                                      </p:cBhvr>
                                      <p:to>
                                        <p:strVal val="visible"/>
                                      </p:to>
                                    </p:set>
                                    <p:anim calcmode="lin" valueType="num">
                                      <p:cBhvr additive="base">
                                        <p:cTn id="49" dur="500" fill="hold"/>
                                        <p:tgtEl>
                                          <p:spTgt spid="20"/>
                                        </p:tgtEl>
                                        <p:attrNameLst>
                                          <p:attrName>ppt_x</p:attrName>
                                        </p:attrNameLst>
                                      </p:cBhvr>
                                      <p:tavLst>
                                        <p:tav tm="0">
                                          <p:val>
                                            <p:strVal val="#ppt_x"/>
                                          </p:val>
                                        </p:tav>
                                        <p:tav tm="100000">
                                          <p:val>
                                            <p:strVal val="#ppt_x"/>
                                          </p:val>
                                        </p:tav>
                                      </p:tavLst>
                                    </p:anim>
                                    <p:anim calcmode="lin" valueType="num">
                                      <p:cBhvr additive="base">
                                        <p:cTn id="50" dur="500" fill="hold"/>
                                        <p:tgtEl>
                                          <p:spTgt spid="20"/>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19"/>
                                        </p:tgtEl>
                                        <p:attrNameLst>
                                          <p:attrName>style.visibility</p:attrName>
                                        </p:attrNameLst>
                                      </p:cBhvr>
                                      <p:to>
                                        <p:strVal val="visible"/>
                                      </p:to>
                                    </p:set>
                                    <p:anim calcmode="lin" valueType="num">
                                      <p:cBhvr additive="base">
                                        <p:cTn id="55" dur="500" fill="hold"/>
                                        <p:tgtEl>
                                          <p:spTgt spid="19"/>
                                        </p:tgtEl>
                                        <p:attrNameLst>
                                          <p:attrName>ppt_x</p:attrName>
                                        </p:attrNameLst>
                                      </p:cBhvr>
                                      <p:tavLst>
                                        <p:tav tm="0">
                                          <p:val>
                                            <p:strVal val="#ppt_x"/>
                                          </p:val>
                                        </p:tav>
                                        <p:tav tm="100000">
                                          <p:val>
                                            <p:strVal val="#ppt_x"/>
                                          </p:val>
                                        </p:tav>
                                      </p:tavLst>
                                    </p:anim>
                                    <p:anim calcmode="lin" valueType="num">
                                      <p:cBhvr additive="base">
                                        <p:cTn id="56" dur="500" fill="hold"/>
                                        <p:tgtEl>
                                          <p:spTgt spid="19"/>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grpId="0" nodeType="clickEffect">
                                  <p:stCondLst>
                                    <p:cond delay="0"/>
                                  </p:stCondLst>
                                  <p:childTnLst>
                                    <p:set>
                                      <p:cBhvr>
                                        <p:cTn id="60" dur="1" fill="hold">
                                          <p:stCondLst>
                                            <p:cond delay="0"/>
                                          </p:stCondLst>
                                        </p:cTn>
                                        <p:tgtEl>
                                          <p:spTgt spid="15"/>
                                        </p:tgtEl>
                                        <p:attrNameLst>
                                          <p:attrName>style.visibility</p:attrName>
                                        </p:attrNameLst>
                                      </p:cBhvr>
                                      <p:to>
                                        <p:strVal val="visible"/>
                                      </p:to>
                                    </p:set>
                                    <p:anim calcmode="lin" valueType="num">
                                      <p:cBhvr additive="base">
                                        <p:cTn id="61" dur="500" fill="hold"/>
                                        <p:tgtEl>
                                          <p:spTgt spid="15"/>
                                        </p:tgtEl>
                                        <p:attrNameLst>
                                          <p:attrName>ppt_x</p:attrName>
                                        </p:attrNameLst>
                                      </p:cBhvr>
                                      <p:tavLst>
                                        <p:tav tm="0">
                                          <p:val>
                                            <p:strVal val="#ppt_x"/>
                                          </p:val>
                                        </p:tav>
                                        <p:tav tm="100000">
                                          <p:val>
                                            <p:strVal val="#ppt_x"/>
                                          </p:val>
                                        </p:tav>
                                      </p:tavLst>
                                    </p:anim>
                                    <p:anim calcmode="lin" valueType="num">
                                      <p:cBhvr additive="base">
                                        <p:cTn id="62"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grpId="0" nodeType="clickEffect">
                                  <p:stCondLst>
                                    <p:cond delay="0"/>
                                  </p:stCondLst>
                                  <p:childTnLst>
                                    <p:set>
                                      <p:cBhvr>
                                        <p:cTn id="66" dur="1" fill="hold">
                                          <p:stCondLst>
                                            <p:cond delay="0"/>
                                          </p:stCondLst>
                                        </p:cTn>
                                        <p:tgtEl>
                                          <p:spTgt spid="16"/>
                                        </p:tgtEl>
                                        <p:attrNameLst>
                                          <p:attrName>style.visibility</p:attrName>
                                        </p:attrNameLst>
                                      </p:cBhvr>
                                      <p:to>
                                        <p:strVal val="visible"/>
                                      </p:to>
                                    </p:set>
                                    <p:anim calcmode="lin" valueType="num">
                                      <p:cBhvr additive="base">
                                        <p:cTn id="67" dur="500" fill="hold"/>
                                        <p:tgtEl>
                                          <p:spTgt spid="16"/>
                                        </p:tgtEl>
                                        <p:attrNameLst>
                                          <p:attrName>ppt_x</p:attrName>
                                        </p:attrNameLst>
                                      </p:cBhvr>
                                      <p:tavLst>
                                        <p:tav tm="0">
                                          <p:val>
                                            <p:strVal val="#ppt_x"/>
                                          </p:val>
                                        </p:tav>
                                        <p:tav tm="100000">
                                          <p:val>
                                            <p:strVal val="#ppt_x"/>
                                          </p:val>
                                        </p:tav>
                                      </p:tavLst>
                                    </p:anim>
                                    <p:anim calcmode="lin" valueType="num">
                                      <p:cBhvr additive="base">
                                        <p:cTn id="68" dur="500" fill="hold"/>
                                        <p:tgtEl>
                                          <p:spTgt spid="1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7" grpId="0"/>
      <p:bldP spid="8" grpId="0" animBg="1"/>
      <p:bldP spid="11" grpId="0" animBg="1"/>
      <p:bldP spid="15" grpId="0"/>
      <p:bldP spid="16" grpId="0"/>
      <p:bldP spid="19" grpId="0"/>
      <p:bldP spid="20"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http://upload.wikimedia.org/wikipedia/commons/thumb/0/0a/Ductile_fracture_upd.png/220px-Ductile_fracture_upd.png"/>
          <p:cNvPicPr>
            <a:picLocks noChangeAspect="1" noChangeArrowheads="1"/>
          </p:cNvPicPr>
          <p:nvPr/>
        </p:nvPicPr>
        <p:blipFill>
          <a:blip r:embed="rId2" cstate="print"/>
          <a:srcRect/>
          <a:stretch>
            <a:fillRect/>
          </a:stretch>
        </p:blipFill>
        <p:spPr bwMode="auto">
          <a:xfrm>
            <a:off x="1821035" y="1488015"/>
            <a:ext cx="2621609" cy="2693108"/>
          </a:xfrm>
          <a:prstGeom prst="rect">
            <a:avLst/>
          </a:prstGeom>
          <a:noFill/>
        </p:spPr>
      </p:pic>
      <p:pic>
        <p:nvPicPr>
          <p:cNvPr id="1028" name="Picture 4" descr="http://t1.gstatic.com/images?q=tbn:ANd9GcTnbn1vTW-9CxcBFKP-7JxUdz-Ki37kzQoVZlybjZKbwfwOdMvdGd1zfWPS"/>
          <p:cNvPicPr>
            <a:picLocks noChangeAspect="1" noChangeArrowheads="1"/>
          </p:cNvPicPr>
          <p:nvPr/>
        </p:nvPicPr>
        <p:blipFill>
          <a:blip r:embed="rId3" cstate="print"/>
          <a:srcRect/>
          <a:stretch>
            <a:fillRect/>
          </a:stretch>
        </p:blipFill>
        <p:spPr bwMode="auto">
          <a:xfrm>
            <a:off x="5364088" y="1484784"/>
            <a:ext cx="3557761" cy="2904295"/>
          </a:xfrm>
          <a:prstGeom prst="rect">
            <a:avLst/>
          </a:prstGeom>
          <a:noFill/>
        </p:spPr>
      </p:pic>
      <p:sp>
        <p:nvSpPr>
          <p:cNvPr id="4" name="TextBox 3"/>
          <p:cNvSpPr txBox="1"/>
          <p:nvPr/>
        </p:nvSpPr>
        <p:spPr>
          <a:xfrm>
            <a:off x="1331640" y="332656"/>
            <a:ext cx="3456384" cy="369332"/>
          </a:xfrm>
          <a:prstGeom prst="rect">
            <a:avLst/>
          </a:prstGeom>
          <a:noFill/>
        </p:spPr>
        <p:txBody>
          <a:bodyPr wrap="square" rtlCol="0">
            <a:spAutoFit/>
          </a:bodyPr>
          <a:lstStyle/>
          <a:p>
            <a:pPr algn="ctr"/>
            <a:r>
              <a:rPr lang="en-US" dirty="0" smtClean="0"/>
              <a:t>DUCTILE FRACTURE</a:t>
            </a:r>
            <a:endParaRPr lang="en-US" dirty="0"/>
          </a:p>
        </p:txBody>
      </p:sp>
      <p:sp>
        <p:nvSpPr>
          <p:cNvPr id="5" name="TextBox 4"/>
          <p:cNvSpPr txBox="1"/>
          <p:nvPr/>
        </p:nvSpPr>
        <p:spPr>
          <a:xfrm>
            <a:off x="5292080" y="404664"/>
            <a:ext cx="3456384" cy="369332"/>
          </a:xfrm>
          <a:prstGeom prst="rect">
            <a:avLst/>
          </a:prstGeom>
          <a:noFill/>
        </p:spPr>
        <p:txBody>
          <a:bodyPr wrap="square" rtlCol="0">
            <a:spAutoFit/>
          </a:bodyPr>
          <a:lstStyle/>
          <a:p>
            <a:pPr algn="ctr"/>
            <a:r>
              <a:rPr lang="en-US" dirty="0" smtClean="0"/>
              <a:t>BRITTLE FRACTURE</a:t>
            </a:r>
            <a:endParaRPr lang="en-US" dirty="0"/>
          </a:p>
        </p:txBody>
      </p:sp>
      <p:sp>
        <p:nvSpPr>
          <p:cNvPr id="6" name="TextBox 5"/>
          <p:cNvSpPr txBox="1"/>
          <p:nvPr/>
        </p:nvSpPr>
        <p:spPr>
          <a:xfrm>
            <a:off x="1475656" y="4941168"/>
            <a:ext cx="3312368" cy="461665"/>
          </a:xfrm>
          <a:prstGeom prst="rect">
            <a:avLst/>
          </a:prstGeom>
          <a:noFill/>
        </p:spPr>
        <p:txBody>
          <a:bodyPr wrap="square" rtlCol="0">
            <a:spAutoFit/>
          </a:bodyPr>
          <a:lstStyle/>
          <a:p>
            <a:pPr algn="ctr"/>
            <a:r>
              <a:rPr lang="en-GB" sz="2400" dirty="0" smtClean="0"/>
              <a:t>Mild Steel</a:t>
            </a:r>
            <a:endParaRPr lang="en-GB" sz="2400" dirty="0"/>
          </a:p>
        </p:txBody>
      </p:sp>
      <p:sp>
        <p:nvSpPr>
          <p:cNvPr id="7" name="TextBox 6"/>
          <p:cNvSpPr txBox="1"/>
          <p:nvPr/>
        </p:nvSpPr>
        <p:spPr>
          <a:xfrm>
            <a:off x="5220072" y="4797152"/>
            <a:ext cx="3672408" cy="830997"/>
          </a:xfrm>
          <a:prstGeom prst="rect">
            <a:avLst/>
          </a:prstGeom>
          <a:noFill/>
        </p:spPr>
        <p:txBody>
          <a:bodyPr wrap="square" rtlCol="0">
            <a:spAutoFit/>
          </a:bodyPr>
          <a:lstStyle/>
          <a:p>
            <a:pPr algn="ctr"/>
            <a:r>
              <a:rPr lang="en-GB" sz="2400" dirty="0" smtClean="0"/>
              <a:t>High Yield (high Carbon content) Steel</a:t>
            </a:r>
            <a:endParaRPr lang="en-GB" sz="2400" dirty="0"/>
          </a:p>
        </p:txBody>
      </p:sp>
      <p:sp>
        <p:nvSpPr>
          <p:cNvPr id="8" name="TextBox 7"/>
          <p:cNvSpPr txBox="1"/>
          <p:nvPr/>
        </p:nvSpPr>
        <p:spPr>
          <a:xfrm>
            <a:off x="1259632" y="5805264"/>
            <a:ext cx="5400600" cy="369332"/>
          </a:xfrm>
          <a:prstGeom prst="rect">
            <a:avLst/>
          </a:prstGeom>
          <a:noFill/>
        </p:spPr>
        <p:txBody>
          <a:bodyPr wrap="square" rtlCol="0">
            <a:spAutoFit/>
          </a:bodyPr>
          <a:lstStyle/>
          <a:p>
            <a:r>
              <a:rPr lang="en-GB" dirty="0" smtClean="0">
                <a:solidFill>
                  <a:srgbClr val="0070C0"/>
                </a:solidFill>
              </a:rPr>
              <a:t>What would be Aluminium’s reaction to tensile stress</a:t>
            </a:r>
            <a:r>
              <a:rPr lang="en-GB" dirty="0" smtClean="0"/>
              <a:t>?</a:t>
            </a:r>
            <a:endParaRPr lang="en-GB" dirty="0"/>
          </a:p>
        </p:txBody>
      </p:sp>
      <p:sp>
        <p:nvSpPr>
          <p:cNvPr id="9" name="Rectangle 8"/>
          <p:cNvSpPr/>
          <p:nvPr/>
        </p:nvSpPr>
        <p:spPr>
          <a:xfrm>
            <a:off x="1259632" y="6165304"/>
            <a:ext cx="5544616" cy="369332"/>
          </a:xfrm>
          <a:prstGeom prst="rect">
            <a:avLst/>
          </a:prstGeom>
        </p:spPr>
        <p:txBody>
          <a:bodyPr wrap="square">
            <a:spAutoFit/>
          </a:bodyPr>
          <a:lstStyle/>
          <a:p>
            <a:r>
              <a:rPr lang="en-GB" dirty="0" smtClean="0">
                <a:solidFill>
                  <a:srgbClr val="0070C0"/>
                </a:solidFill>
              </a:rPr>
              <a:t>What would be Brass’s reaction to tensile stress</a:t>
            </a:r>
            <a:r>
              <a:rPr lang="en-GB" dirty="0" smtClean="0"/>
              <a:t>?</a:t>
            </a:r>
            <a:endParaRPr lang="en-GB" dirty="0"/>
          </a:p>
        </p:txBody>
      </p:sp>
      <p:cxnSp>
        <p:nvCxnSpPr>
          <p:cNvPr id="3" name="Straight Arrow Connector 2"/>
          <p:cNvCxnSpPr/>
          <p:nvPr/>
        </p:nvCxnSpPr>
        <p:spPr>
          <a:xfrm flipV="1">
            <a:off x="1992501" y="1124744"/>
            <a:ext cx="0" cy="360040"/>
          </a:xfrm>
          <a:prstGeom prst="straightConnector1">
            <a:avLst/>
          </a:prstGeom>
          <a:ln w="38100">
            <a:tailEnd type="arrow"/>
          </a:ln>
        </p:spPr>
        <p:style>
          <a:lnRef idx="1">
            <a:schemeClr val="accent1"/>
          </a:lnRef>
          <a:fillRef idx="0">
            <a:schemeClr val="accent1"/>
          </a:fillRef>
          <a:effectRef idx="0">
            <a:schemeClr val="accent1"/>
          </a:effectRef>
          <a:fontRef idx="minor">
            <a:schemeClr val="tx1"/>
          </a:fontRef>
        </p:style>
      </p:cxnSp>
      <p:cxnSp>
        <p:nvCxnSpPr>
          <p:cNvPr id="12" name="Straight Arrow Connector 11"/>
          <p:cNvCxnSpPr/>
          <p:nvPr/>
        </p:nvCxnSpPr>
        <p:spPr>
          <a:xfrm>
            <a:off x="2051720" y="4229472"/>
            <a:ext cx="0" cy="495672"/>
          </a:xfrm>
          <a:prstGeom prst="straightConnector1">
            <a:avLst/>
          </a:prstGeom>
          <a:ln w="38100">
            <a:tailEnd type="arrow"/>
          </a:ln>
        </p:spPr>
        <p:style>
          <a:lnRef idx="1">
            <a:schemeClr val="accent1"/>
          </a:lnRef>
          <a:fillRef idx="0">
            <a:schemeClr val="accent1"/>
          </a:fillRef>
          <a:effectRef idx="0">
            <a:schemeClr val="accent1"/>
          </a:effectRef>
          <a:fontRef idx="minor">
            <a:schemeClr val="tx1"/>
          </a:fontRef>
        </p:style>
      </p:cxn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7">
                                            <p:txEl>
                                              <p:pRg st="0" end="0"/>
                                            </p:txEl>
                                          </p:spTgt>
                                        </p:tgtEl>
                                        <p:attrNameLst>
                                          <p:attrName>style.visibility</p:attrName>
                                        </p:attrNameLst>
                                      </p:cBhvr>
                                      <p:to>
                                        <p:strVal val="visible"/>
                                      </p:to>
                                    </p:set>
                                    <p:anim calcmode="lin" valueType="num">
                                      <p:cBhvr additive="base">
                                        <p:cTn id="13" dur="500" fill="hold"/>
                                        <p:tgtEl>
                                          <p:spTgt spid="7">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8">
                                            <p:txEl>
                                              <p:pRg st="0" end="0"/>
                                            </p:txEl>
                                          </p:spTgt>
                                        </p:tgtEl>
                                        <p:attrNameLst>
                                          <p:attrName>style.visibility</p:attrName>
                                        </p:attrNameLst>
                                      </p:cBhvr>
                                      <p:to>
                                        <p:strVal val="visible"/>
                                      </p:to>
                                    </p:set>
                                    <p:anim calcmode="lin" valueType="num">
                                      <p:cBhvr additive="base">
                                        <p:cTn id="19" dur="500" fill="hold"/>
                                        <p:tgtEl>
                                          <p:spTgt spid="8">
                                            <p:txEl>
                                              <p:pRg st="0" end="0"/>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8">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9">
                                            <p:txEl>
                                              <p:pRg st="0" end="0"/>
                                            </p:txEl>
                                          </p:spTgt>
                                        </p:tgtEl>
                                        <p:attrNameLst>
                                          <p:attrName>style.visibility</p:attrName>
                                        </p:attrNameLst>
                                      </p:cBhvr>
                                      <p:to>
                                        <p:strVal val="visible"/>
                                      </p:to>
                                    </p:set>
                                    <p:anim calcmode="lin" valueType="num">
                                      <p:cBhvr additive="base">
                                        <p:cTn id="25" dur="500" fill="hold"/>
                                        <p:tgtEl>
                                          <p:spTgt spid="9">
                                            <p:txEl>
                                              <p:pRg st="0" end="0"/>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9">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Rectangle 2"/>
          <p:cNvSpPr>
            <a:spLocks noChangeArrowheads="1"/>
          </p:cNvSpPr>
          <p:nvPr/>
        </p:nvSpPr>
        <p:spPr bwMode="auto">
          <a:xfrm>
            <a:off x="1475656" y="649814"/>
            <a:ext cx="6412333" cy="830997"/>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600" b="0" i="0" u="none" strike="noStrike" cap="none" normalizeH="0" baseline="0" dirty="0" smtClean="0">
                <a:ln>
                  <a:noFill/>
                </a:ln>
                <a:solidFill>
                  <a:srgbClr val="000000"/>
                </a:solidFill>
                <a:effectLst/>
                <a:latin typeface="Arial" pitchFamily="34" charset="0"/>
                <a:ea typeface="Times New Roman" pitchFamily="18" charset="0"/>
                <a:cs typeface="Arial" pitchFamily="34" charset="0"/>
              </a:rPr>
              <a:t>The following data was obtained from a tensile test on a </a:t>
            </a:r>
            <a:r>
              <a:rPr kumimoji="0" lang="en-GB" sz="1600" b="0"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specimen of</a:t>
            </a:r>
          </a:p>
          <a:p>
            <a:pPr marL="0" marR="0" lvl="0" indent="0" algn="l" defTabSz="914400" rtl="0" eaLnBrk="1" fontAlgn="base" latinLnBrk="0" hangingPunct="1">
              <a:lnSpc>
                <a:spcPct val="100000"/>
              </a:lnSpc>
              <a:spcBef>
                <a:spcPct val="0"/>
              </a:spcBef>
              <a:spcAft>
                <a:spcPct val="0"/>
              </a:spcAft>
              <a:buClrTx/>
              <a:buSzTx/>
              <a:buFontTx/>
              <a:buNone/>
              <a:tabLst/>
            </a:pPr>
            <a:r>
              <a:rPr kumimoji="0" lang="en-GB" sz="1600" b="1"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                  </a:t>
            </a:r>
            <a:r>
              <a:rPr lang="en-GB" sz="1600" b="1" dirty="0">
                <a:solidFill>
                  <a:srgbClr val="FF0000"/>
                </a:solidFill>
                <a:latin typeface="Arial" pitchFamily="34" charset="0"/>
                <a:ea typeface="Times New Roman" pitchFamily="18" charset="0"/>
                <a:cs typeface="Arial" pitchFamily="34" charset="0"/>
              </a:rPr>
              <a:t>8</a:t>
            </a:r>
            <a:r>
              <a:rPr kumimoji="0" lang="en-GB" sz="1600" b="1" i="0" u="none" strike="noStrike" cap="none" normalizeH="0" baseline="0" dirty="0" smtClean="0">
                <a:ln>
                  <a:noFill/>
                </a:ln>
                <a:solidFill>
                  <a:srgbClr val="FF0000"/>
                </a:solidFill>
                <a:effectLst/>
                <a:latin typeface="Arial" pitchFamily="34" charset="0"/>
                <a:ea typeface="Times New Roman" pitchFamily="18" charset="0"/>
                <a:cs typeface="Arial" pitchFamily="34" charset="0"/>
              </a:rPr>
              <a:t>mm diameter</a:t>
            </a:r>
            <a:r>
              <a:rPr kumimoji="0" lang="en-GB" sz="1600" b="0" i="0" u="none" strike="noStrike" cap="none" normalizeH="0" baseline="0" dirty="0" smtClean="0">
                <a:ln>
                  <a:noFill/>
                </a:ln>
                <a:solidFill>
                  <a:srgbClr val="FF0000"/>
                </a:solidFill>
                <a:effectLst/>
                <a:latin typeface="Arial" pitchFamily="34" charset="0"/>
                <a:ea typeface="Times New Roman" pitchFamily="18" charset="0"/>
                <a:cs typeface="Arial" pitchFamily="34" charset="0"/>
              </a:rPr>
              <a:t> and</a:t>
            </a:r>
            <a:r>
              <a:rPr kumimoji="0" lang="en-GB" sz="1600" b="1" i="0" u="none" strike="noStrike" cap="none" normalizeH="0" baseline="0" dirty="0" smtClean="0">
                <a:ln>
                  <a:noFill/>
                </a:ln>
                <a:solidFill>
                  <a:srgbClr val="FF0000"/>
                </a:solidFill>
                <a:effectLst/>
                <a:latin typeface="Arial" pitchFamily="34" charset="0"/>
                <a:ea typeface="Times New Roman" pitchFamily="18" charset="0"/>
                <a:cs typeface="Arial" pitchFamily="34" charset="0"/>
              </a:rPr>
              <a:t> gauge length </a:t>
            </a:r>
            <a:r>
              <a:rPr lang="en-GB" sz="1600" b="1" dirty="0" smtClean="0">
                <a:solidFill>
                  <a:srgbClr val="FF0000"/>
                </a:solidFill>
                <a:latin typeface="Arial" pitchFamily="34" charset="0"/>
                <a:ea typeface="Times New Roman" pitchFamily="18" charset="0"/>
                <a:cs typeface="Arial" pitchFamily="34" charset="0"/>
              </a:rPr>
              <a:t>50</a:t>
            </a:r>
            <a:r>
              <a:rPr kumimoji="0" lang="en-GB" sz="1600" b="1" i="0" u="none" strike="noStrike" cap="none" normalizeH="0" baseline="0" dirty="0" smtClean="0">
                <a:ln>
                  <a:noFill/>
                </a:ln>
                <a:solidFill>
                  <a:srgbClr val="FF0000"/>
                </a:solidFill>
                <a:effectLst/>
                <a:latin typeface="Arial" pitchFamily="34" charset="0"/>
                <a:ea typeface="Times New Roman" pitchFamily="18" charset="0"/>
                <a:cs typeface="Arial" pitchFamily="34" charset="0"/>
              </a:rPr>
              <a:t>mm. </a:t>
            </a:r>
            <a:endParaRPr kumimoji="0" lang="en-GB" sz="16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sz="1600" b="0" i="0" u="none" strike="noStrike" cap="none" normalizeH="0" baseline="0" dirty="0" smtClean="0">
              <a:ln>
                <a:noFill/>
              </a:ln>
              <a:solidFill>
                <a:schemeClr val="tx1"/>
              </a:solidFill>
              <a:effectLst/>
              <a:latin typeface="Arial" pitchFamily="34" charset="0"/>
              <a:cs typeface="Arial" pitchFamily="34" charset="0"/>
            </a:endParaRPr>
          </a:p>
        </p:txBody>
      </p:sp>
      <p:pic>
        <p:nvPicPr>
          <p:cNvPr id="80897" name="Picture 9" descr="https://sites.google.com/site/gobanengineeringnotes/_/rsrc/1281128163309/materials-testing/tensile-testing/load-v-extension-graph/Image%204.png">
            <a:hlinkClick r:id="rId2"/>
          </p:cNvPr>
          <p:cNvPicPr>
            <a:picLocks noChangeAspect="1" noChangeArrowheads="1"/>
          </p:cNvPicPr>
          <p:nvPr/>
        </p:nvPicPr>
        <p:blipFill>
          <a:blip r:embed="rId3" cstate="print"/>
          <a:srcRect/>
          <a:stretch>
            <a:fillRect/>
          </a:stretch>
        </p:blipFill>
        <p:spPr bwMode="auto">
          <a:xfrm>
            <a:off x="667900" y="1268760"/>
            <a:ext cx="8476100" cy="1008112"/>
          </a:xfrm>
          <a:prstGeom prst="rect">
            <a:avLst/>
          </a:prstGeom>
          <a:noFill/>
        </p:spPr>
      </p:pic>
      <p:sp>
        <p:nvSpPr>
          <p:cNvPr id="80899" name="Rectangle 3"/>
          <p:cNvSpPr>
            <a:spLocks noChangeArrowheads="1"/>
          </p:cNvSpPr>
          <p:nvPr/>
        </p:nvSpPr>
        <p:spPr bwMode="auto">
          <a:xfrm>
            <a:off x="1815198" y="2708920"/>
            <a:ext cx="6239209" cy="338554"/>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1600" b="0" i="0" u="none" strike="noStrike" cap="none" normalizeH="0" baseline="0" dirty="0" smtClean="0">
                <a:ln>
                  <a:noFill/>
                </a:ln>
                <a:solidFill>
                  <a:srgbClr val="000000"/>
                </a:solidFill>
                <a:effectLst/>
                <a:latin typeface="Arial" pitchFamily="34" charset="0"/>
                <a:ea typeface="Times New Roman" pitchFamily="18" charset="0"/>
                <a:cs typeface="Arial" pitchFamily="34" charset="0"/>
              </a:rPr>
              <a:t>Using the graph paper supplied, </a:t>
            </a:r>
            <a:r>
              <a:rPr kumimoji="0" lang="en-GB" sz="1600" b="0" i="0" u="none" strike="noStrike" cap="none" normalizeH="0" baseline="0" dirty="0" smtClean="0">
                <a:ln>
                  <a:noFill/>
                </a:ln>
                <a:solidFill>
                  <a:srgbClr val="0B5394"/>
                </a:solidFill>
                <a:effectLst/>
                <a:latin typeface="Arial" pitchFamily="34" charset="0"/>
                <a:ea typeface="Times New Roman" pitchFamily="18" charset="0"/>
                <a:cs typeface="Arial" pitchFamily="34" charset="0"/>
              </a:rPr>
              <a:t>plot the load-extension diagram</a:t>
            </a:r>
            <a:r>
              <a:rPr kumimoji="0" lang="en-GB" sz="1600" b="0" i="0" u="none" strike="noStrike" cap="none" normalizeH="0" baseline="0" dirty="0" smtClean="0">
                <a:ln>
                  <a:noFill/>
                </a:ln>
                <a:solidFill>
                  <a:srgbClr val="000000"/>
                </a:solidFill>
                <a:effectLst/>
                <a:latin typeface="Arial" pitchFamily="34" charset="0"/>
                <a:ea typeface="Times New Roman" pitchFamily="18" charset="0"/>
                <a:cs typeface="Arial" pitchFamily="34" charset="0"/>
              </a:rPr>
              <a:t> </a:t>
            </a:r>
            <a:r>
              <a:rPr kumimoji="0" lang="en-GB" sz="1600" b="0"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 </a:t>
            </a:r>
            <a:endParaRPr kumimoji="0" lang="en-GB" sz="1600" b="0" i="0" u="none" strike="noStrike" cap="none" normalizeH="0" baseline="0" dirty="0" smtClean="0">
              <a:ln>
                <a:noFill/>
              </a:ln>
              <a:solidFill>
                <a:schemeClr val="tx1"/>
              </a:solidFill>
              <a:effectLst/>
              <a:latin typeface="Arial" pitchFamily="34" charset="0"/>
              <a:cs typeface="Arial" pitchFamily="34" charset="0"/>
            </a:endParaRPr>
          </a:p>
        </p:txBody>
      </p:sp>
      <p:pic>
        <p:nvPicPr>
          <p:cNvPr id="5" name="Picture 4" descr="https://sites.google.com/site/gobanengineeringnotes/_/rsrc/1281129007977/materials-testing/tensile-testing/load-v-extension-graph/Image%205.png">
            <a:hlinkClick r:id="rId4"/>
          </p:cNvPr>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1331640" y="3212976"/>
            <a:ext cx="6768752" cy="2992363"/>
          </a:xfrm>
          <a:prstGeom prst="rect">
            <a:avLst/>
          </a:prstGeom>
          <a:noFill/>
          <a:ln>
            <a:noFill/>
          </a:ln>
        </p:spPr>
      </p:pic>
      <p:sp>
        <p:nvSpPr>
          <p:cNvPr id="6" name="TextBox 5"/>
          <p:cNvSpPr txBox="1"/>
          <p:nvPr/>
        </p:nvSpPr>
        <p:spPr>
          <a:xfrm>
            <a:off x="1259632" y="188640"/>
            <a:ext cx="4176464" cy="369332"/>
          </a:xfrm>
          <a:prstGeom prst="rect">
            <a:avLst/>
          </a:prstGeom>
          <a:noFill/>
        </p:spPr>
        <p:txBody>
          <a:bodyPr wrap="square" rtlCol="0">
            <a:spAutoFit/>
          </a:bodyPr>
          <a:lstStyle/>
          <a:p>
            <a:r>
              <a:rPr lang="en-GB" dirty="0" smtClean="0"/>
              <a:t>Exercise:</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https://sites.google.com/site/gobanengineeringnotes/_/rsrc/1281129360801/materials-testing/tensile-testing/load-v-extension-graph/Image%207.png">
            <a:hlinkClick r:id="rId2"/>
          </p:cNvPr>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711842" y="5017150"/>
            <a:ext cx="6624736" cy="1656184"/>
          </a:xfrm>
          <a:prstGeom prst="rect">
            <a:avLst/>
          </a:prstGeom>
          <a:noFill/>
          <a:ln>
            <a:noFill/>
          </a:ln>
        </p:spPr>
      </p:pic>
      <p:sp>
        <p:nvSpPr>
          <p:cNvPr id="81921" name="Rectangle 1"/>
          <p:cNvSpPr>
            <a:spLocks noChangeArrowheads="1"/>
          </p:cNvSpPr>
          <p:nvPr/>
        </p:nvSpPr>
        <p:spPr bwMode="auto">
          <a:xfrm>
            <a:off x="1259632" y="361201"/>
            <a:ext cx="3624903" cy="40011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2000" b="1" i="0" u="sng" strike="noStrike" cap="none" normalizeH="0" baseline="0" dirty="0" smtClean="0">
                <a:ln>
                  <a:noFill/>
                </a:ln>
                <a:solidFill>
                  <a:srgbClr val="CC0000"/>
                </a:solidFill>
                <a:effectLst/>
                <a:latin typeface="Arial" pitchFamily="34" charset="0"/>
                <a:ea typeface="Times New Roman" pitchFamily="18" charset="0"/>
                <a:cs typeface="Arial" pitchFamily="34" charset="0"/>
              </a:rPr>
              <a:t>(1) Find the Tensile Strength</a:t>
            </a:r>
            <a:endParaRPr kumimoji="0" lang="en-GB" sz="2000" b="0" i="0" u="none" strike="noStrike" cap="none" normalizeH="0" baseline="0" dirty="0" smtClean="0">
              <a:ln>
                <a:noFill/>
              </a:ln>
              <a:solidFill>
                <a:schemeClr val="tx1"/>
              </a:solidFill>
              <a:effectLst/>
              <a:latin typeface="Arial" pitchFamily="34" charset="0"/>
              <a:cs typeface="Arial" pitchFamily="34" charset="0"/>
            </a:endParaRPr>
          </a:p>
        </p:txBody>
      </p:sp>
      <p:pic>
        <p:nvPicPr>
          <p:cNvPr id="4" name="Picture 3" descr="https://sites.google.com/site/gobanengineeringnotes/_/rsrc/1281129247962/materials-testing/tensile-testing/load-v-extension-graph/Image%206.png"/>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331640" y="1340768"/>
            <a:ext cx="6696744" cy="3312368"/>
          </a:xfrm>
          <a:prstGeom prst="rect">
            <a:avLst/>
          </a:prstGeom>
          <a:noFill/>
          <a:ln>
            <a:noFill/>
          </a:ln>
        </p:spPr>
      </p:pic>
      <p:sp>
        <p:nvSpPr>
          <p:cNvPr id="5" name="Rectangle 4"/>
          <p:cNvSpPr/>
          <p:nvPr/>
        </p:nvSpPr>
        <p:spPr>
          <a:xfrm>
            <a:off x="1835696" y="764704"/>
            <a:ext cx="6228184" cy="369332"/>
          </a:xfrm>
          <a:prstGeom prst="rect">
            <a:avLst/>
          </a:prstGeom>
        </p:spPr>
        <p:txBody>
          <a:bodyPr wrap="square">
            <a:spAutoFit/>
          </a:bodyPr>
          <a:lstStyle/>
          <a:p>
            <a:pPr lvl="0" fontAlgn="base">
              <a:spcBef>
                <a:spcPct val="0"/>
              </a:spcBef>
              <a:spcAft>
                <a:spcPct val="0"/>
              </a:spcAft>
            </a:pPr>
            <a:r>
              <a:rPr lang="en-GB" dirty="0" smtClean="0">
                <a:solidFill>
                  <a:srgbClr val="000000"/>
                </a:solidFill>
                <a:latin typeface="Arial" pitchFamily="34" charset="0"/>
                <a:ea typeface="Times New Roman" pitchFamily="18" charset="0"/>
                <a:cs typeface="Arial" pitchFamily="34" charset="0"/>
              </a:rPr>
              <a:t>a </a:t>
            </a:r>
            <a:r>
              <a:rPr lang="en-GB" dirty="0" smtClean="0">
                <a:latin typeface="Arial" pitchFamily="34" charset="0"/>
                <a:ea typeface="Times New Roman" pitchFamily="18" charset="0"/>
                <a:cs typeface="Arial" pitchFamily="34" charset="0"/>
              </a:rPr>
              <a:t>specimen of </a:t>
            </a:r>
            <a:r>
              <a:rPr lang="en-GB" b="1" dirty="0">
                <a:solidFill>
                  <a:srgbClr val="FF0000"/>
                </a:solidFill>
                <a:latin typeface="Arial" pitchFamily="34" charset="0"/>
                <a:ea typeface="Times New Roman" pitchFamily="18" charset="0"/>
                <a:cs typeface="Arial" pitchFamily="34" charset="0"/>
              </a:rPr>
              <a:t>8</a:t>
            </a:r>
            <a:r>
              <a:rPr lang="en-GB" b="1" dirty="0" smtClean="0">
                <a:solidFill>
                  <a:srgbClr val="FF0000"/>
                </a:solidFill>
                <a:latin typeface="Arial" pitchFamily="34" charset="0"/>
                <a:ea typeface="Times New Roman" pitchFamily="18" charset="0"/>
                <a:cs typeface="Arial" pitchFamily="34" charset="0"/>
              </a:rPr>
              <a:t>mm diameter</a:t>
            </a:r>
            <a:r>
              <a:rPr lang="en-GB" dirty="0" smtClean="0">
                <a:solidFill>
                  <a:srgbClr val="FF0000"/>
                </a:solidFill>
                <a:latin typeface="Arial" pitchFamily="34" charset="0"/>
                <a:ea typeface="Times New Roman" pitchFamily="18" charset="0"/>
                <a:cs typeface="Arial" pitchFamily="34" charset="0"/>
              </a:rPr>
              <a:t> and</a:t>
            </a:r>
            <a:r>
              <a:rPr lang="en-GB" b="1" dirty="0" smtClean="0">
                <a:solidFill>
                  <a:srgbClr val="FF0000"/>
                </a:solidFill>
                <a:latin typeface="Arial" pitchFamily="34" charset="0"/>
                <a:ea typeface="Times New Roman" pitchFamily="18" charset="0"/>
                <a:cs typeface="Arial" pitchFamily="34" charset="0"/>
              </a:rPr>
              <a:t> gauge length 50mm. </a:t>
            </a:r>
            <a:endParaRPr lang="en-GB" dirty="0" smtClean="0">
              <a:latin typeface="Arial" pitchFamily="34" charset="0"/>
              <a:cs typeface="Arial" pitchFamily="34" charset="0"/>
            </a:endParaRPr>
          </a:p>
        </p:txBody>
      </p:sp>
      <p:sp>
        <p:nvSpPr>
          <p:cNvPr id="6" name="TextBox 5"/>
          <p:cNvSpPr txBox="1"/>
          <p:nvPr/>
        </p:nvSpPr>
        <p:spPr>
          <a:xfrm>
            <a:off x="251520" y="6488668"/>
            <a:ext cx="2808312" cy="369332"/>
          </a:xfrm>
          <a:prstGeom prst="rect">
            <a:avLst/>
          </a:prstGeom>
          <a:noFill/>
        </p:spPr>
        <p:txBody>
          <a:bodyPr wrap="square" rtlCol="0">
            <a:spAutoFit/>
          </a:bodyPr>
          <a:lstStyle/>
          <a:p>
            <a:r>
              <a:rPr lang="en-GB" dirty="0" smtClean="0"/>
              <a:t>CSA = Cross sectional Area</a:t>
            </a:r>
            <a:endParaRPr lang="en-GB" dirty="0"/>
          </a:p>
        </p:txBody>
      </p:sp>
      <p:sp>
        <p:nvSpPr>
          <p:cNvPr id="7" name="TextBox 6"/>
          <p:cNvSpPr txBox="1"/>
          <p:nvPr/>
        </p:nvSpPr>
        <p:spPr>
          <a:xfrm>
            <a:off x="2699792" y="4581128"/>
            <a:ext cx="4968552" cy="369332"/>
          </a:xfrm>
          <a:prstGeom prst="rect">
            <a:avLst/>
          </a:prstGeom>
          <a:noFill/>
        </p:spPr>
        <p:txBody>
          <a:bodyPr wrap="square" rtlCol="0">
            <a:spAutoFit/>
          </a:bodyPr>
          <a:lstStyle/>
          <a:p>
            <a:r>
              <a:rPr lang="en-GB" dirty="0" smtClean="0"/>
              <a:t>How will we calculate the metal’s Tensile strength?</a:t>
            </a:r>
            <a:endParaRPr lang="en-GB" dirty="0"/>
          </a:p>
        </p:txBody>
      </p:sp>
      <p:sp>
        <p:nvSpPr>
          <p:cNvPr id="3" name="TextBox 2"/>
          <p:cNvSpPr txBox="1"/>
          <p:nvPr/>
        </p:nvSpPr>
        <p:spPr>
          <a:xfrm>
            <a:off x="5940152" y="6247359"/>
            <a:ext cx="936104" cy="400110"/>
          </a:xfrm>
          <a:prstGeom prst="rect">
            <a:avLst/>
          </a:prstGeom>
          <a:solidFill>
            <a:schemeClr val="bg1"/>
          </a:solidFill>
        </p:spPr>
        <p:txBody>
          <a:bodyPr wrap="square" rtlCol="0">
            <a:spAutoFit/>
          </a:bodyPr>
          <a:lstStyle/>
          <a:p>
            <a:r>
              <a:rPr lang="en-GB" sz="2000" dirty="0" smtClean="0"/>
              <a:t>50.27</a:t>
            </a:r>
            <a:endParaRPr lang="en-GB" sz="2000" dirty="0"/>
          </a:p>
        </p:txBody>
      </p:sp>
      <p:sp>
        <p:nvSpPr>
          <p:cNvPr id="8" name="TextBox 7"/>
          <p:cNvSpPr txBox="1"/>
          <p:nvPr/>
        </p:nvSpPr>
        <p:spPr>
          <a:xfrm>
            <a:off x="6771342" y="6021288"/>
            <a:ext cx="648072" cy="369332"/>
          </a:xfrm>
          <a:prstGeom prst="rect">
            <a:avLst/>
          </a:prstGeom>
          <a:solidFill>
            <a:schemeClr val="bg1"/>
          </a:solidFill>
        </p:spPr>
        <p:txBody>
          <a:bodyPr wrap="square" rtlCol="0">
            <a:spAutoFit/>
          </a:bodyPr>
          <a:lstStyle/>
          <a:p>
            <a:r>
              <a:rPr lang="en-GB" b="1" dirty="0" smtClean="0"/>
              <a:t>2.82</a:t>
            </a:r>
            <a:endParaRPr lang="en-GB" b="1"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nodeType="clickEffect">
                                  <p:stCondLst>
                                    <p:cond delay="0"/>
                                  </p:stCondLst>
                                  <p:childTnLst>
                                    <p:set>
                                      <p:cBhvr>
                                        <p:cTn id="12" dur="1" fill="hold">
                                          <p:stCondLst>
                                            <p:cond delay="0"/>
                                          </p:stCondLst>
                                        </p:cTn>
                                        <p:tgtEl>
                                          <p:spTgt spid="6">
                                            <p:txEl>
                                              <p:pRg st="0" end="0"/>
                                            </p:txEl>
                                          </p:spTgt>
                                        </p:tgtEl>
                                        <p:attrNameLst>
                                          <p:attrName>style.visibility</p:attrName>
                                        </p:attrNameLst>
                                      </p:cBhvr>
                                      <p:to>
                                        <p:strVal val="visible"/>
                                      </p:to>
                                    </p:set>
                                    <p:animEffect transition="in" filter="fade">
                                      <p:cBhvr>
                                        <p:cTn id="13" dur="1000"/>
                                        <p:tgtEl>
                                          <p:spTgt spid="6">
                                            <p:txEl>
                                              <p:pRg st="0" end="0"/>
                                            </p:txEl>
                                          </p:spTgt>
                                        </p:tgtEl>
                                      </p:cBhvr>
                                    </p:animEffect>
                                    <p:anim calcmode="lin" valueType="num">
                                      <p:cBhvr>
                                        <p:cTn id="14"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15"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2" presetClass="entr" presetSubtype="4" fill="hold" nodeType="clickEffect">
                                  <p:stCondLst>
                                    <p:cond delay="0"/>
                                  </p:stCondLst>
                                  <p:childTnLst>
                                    <p:set>
                                      <p:cBhvr>
                                        <p:cTn id="19" dur="1" fill="hold">
                                          <p:stCondLst>
                                            <p:cond delay="0"/>
                                          </p:stCondLst>
                                        </p:cTn>
                                        <p:tgtEl>
                                          <p:spTgt spid="3">
                                            <p:txEl>
                                              <p:pRg st="0" end="0"/>
                                            </p:txEl>
                                          </p:spTgt>
                                        </p:tgtEl>
                                        <p:attrNameLst>
                                          <p:attrName>style.visibility</p:attrName>
                                        </p:attrNameLst>
                                      </p:cBhvr>
                                      <p:to>
                                        <p:strVal val="visible"/>
                                      </p:to>
                                    </p:set>
                                    <p:anim calcmode="lin" valueType="num">
                                      <p:cBhvr additive="base">
                                        <p:cTn id="20"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21"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2" presetClass="entr" presetSubtype="4" fill="hold" nodeType="clickEffect">
                                  <p:stCondLst>
                                    <p:cond delay="0"/>
                                  </p:stCondLst>
                                  <p:childTnLst>
                                    <p:set>
                                      <p:cBhvr>
                                        <p:cTn id="25" dur="1" fill="hold">
                                          <p:stCondLst>
                                            <p:cond delay="0"/>
                                          </p:stCondLst>
                                        </p:cTn>
                                        <p:tgtEl>
                                          <p:spTgt spid="8">
                                            <p:txEl>
                                              <p:pRg st="0" end="0"/>
                                            </p:txEl>
                                          </p:spTgt>
                                        </p:tgtEl>
                                        <p:attrNameLst>
                                          <p:attrName>style.visibility</p:attrName>
                                        </p:attrNameLst>
                                      </p:cBhvr>
                                      <p:to>
                                        <p:strVal val="visible"/>
                                      </p:to>
                                    </p:set>
                                    <p:anim calcmode="lin" valueType="num">
                                      <p:cBhvr additive="base">
                                        <p:cTn id="26" dur="500" fill="hold"/>
                                        <p:tgtEl>
                                          <p:spTgt spid="8">
                                            <p:txEl>
                                              <p:pRg st="0" end="0"/>
                                            </p:txEl>
                                          </p:spTgt>
                                        </p:tgtEl>
                                        <p:attrNameLst>
                                          <p:attrName>ppt_x</p:attrName>
                                        </p:attrNameLst>
                                      </p:cBhvr>
                                      <p:tavLst>
                                        <p:tav tm="0">
                                          <p:val>
                                            <p:strVal val="#ppt_x"/>
                                          </p:val>
                                        </p:tav>
                                        <p:tav tm="100000">
                                          <p:val>
                                            <p:strVal val="#ppt_x"/>
                                          </p:val>
                                        </p:tav>
                                      </p:tavLst>
                                    </p:anim>
                                    <p:anim calcmode="lin" valueType="num">
                                      <p:cBhvr additive="base">
                                        <p:cTn id="27" dur="500" fill="hold"/>
                                        <p:tgtEl>
                                          <p:spTgt spid="8">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https://sites.google.com/site/gobanengineeringnotes/_/rsrc/1281130541759/materials-testing/tensile-testing/load-v-extension-graph/Image%209.png">
            <a:hlinkClick r:id="rId2"/>
          </p:cNvPr>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691680" y="692696"/>
            <a:ext cx="6408712" cy="3168352"/>
          </a:xfrm>
          <a:prstGeom prst="rect">
            <a:avLst/>
          </a:prstGeom>
          <a:noFill/>
          <a:ln>
            <a:noFill/>
          </a:ln>
        </p:spPr>
      </p:pic>
      <p:sp>
        <p:nvSpPr>
          <p:cNvPr id="82945" name="Rectangle 1"/>
          <p:cNvSpPr>
            <a:spLocks noChangeArrowheads="1"/>
          </p:cNvSpPr>
          <p:nvPr/>
        </p:nvSpPr>
        <p:spPr bwMode="auto">
          <a:xfrm>
            <a:off x="1187624" y="217185"/>
            <a:ext cx="3355790" cy="40011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2000" b="1" i="0" u="sng" strike="noStrike" cap="none" normalizeH="0" baseline="0" dirty="0" smtClean="0">
                <a:ln>
                  <a:noFill/>
                </a:ln>
                <a:solidFill>
                  <a:srgbClr val="CC0000"/>
                </a:solidFill>
                <a:effectLst/>
                <a:latin typeface="Arial" pitchFamily="34" charset="0"/>
                <a:ea typeface="Times New Roman" pitchFamily="18" charset="0"/>
                <a:cs typeface="Arial" pitchFamily="34" charset="0"/>
              </a:rPr>
              <a:t> (2) Find Young's Modulus</a:t>
            </a:r>
            <a:endParaRPr kumimoji="0" lang="en-GB" sz="2000" b="0" i="0" u="none" strike="noStrike" cap="none" normalizeH="0" baseline="0" dirty="0" smtClean="0">
              <a:ln>
                <a:noFill/>
              </a:ln>
              <a:solidFill>
                <a:schemeClr val="tx1"/>
              </a:solidFill>
              <a:effectLst/>
              <a:latin typeface="Arial" pitchFamily="34" charset="0"/>
              <a:cs typeface="Arial" pitchFamily="34" charset="0"/>
            </a:endParaRPr>
          </a:p>
        </p:txBody>
      </p:sp>
      <p:pic>
        <p:nvPicPr>
          <p:cNvPr id="4" name="Picture 3" descr="https://sites.google.com/site/gobanengineeringnotes/_/rsrc/1281130041147/materials-testing/tensile-testing/load-v-extension-graph/Image%208.png">
            <a:hlinkClick r:id="rId4"/>
          </p:cNvPr>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1331640" y="3933056"/>
            <a:ext cx="7272808" cy="2780928"/>
          </a:xfrm>
          <a:prstGeom prst="rect">
            <a:avLst/>
          </a:prstGeom>
          <a:noFill/>
          <a:ln>
            <a:noFill/>
          </a:ln>
        </p:spPr>
      </p:pic>
      <p:sp>
        <p:nvSpPr>
          <p:cNvPr id="5" name="TextBox 4"/>
          <p:cNvSpPr txBox="1"/>
          <p:nvPr/>
        </p:nvSpPr>
        <p:spPr>
          <a:xfrm>
            <a:off x="1331640" y="3861048"/>
            <a:ext cx="7560840" cy="646331"/>
          </a:xfrm>
          <a:prstGeom prst="rect">
            <a:avLst/>
          </a:prstGeom>
          <a:solidFill>
            <a:schemeClr val="bg1"/>
          </a:solidFill>
        </p:spPr>
        <p:txBody>
          <a:bodyPr wrap="square" rtlCol="0">
            <a:spAutoFit/>
          </a:bodyPr>
          <a:lstStyle/>
          <a:p>
            <a:pPr algn="ctr"/>
            <a:r>
              <a:rPr lang="en-GB" dirty="0" smtClean="0"/>
              <a:t>Select a point on the elastic region of diagram e.g. 32,0.4</a:t>
            </a:r>
          </a:p>
          <a:p>
            <a:pPr algn="ctr"/>
            <a:r>
              <a:rPr lang="en-GB" dirty="0" smtClean="0"/>
              <a:t>Diameter  = </a:t>
            </a:r>
            <a:r>
              <a:rPr lang="en-GB" dirty="0"/>
              <a:t>8</a:t>
            </a:r>
            <a:r>
              <a:rPr lang="en-GB" dirty="0" smtClean="0"/>
              <a:t>mm     Gauge length = 50mm</a:t>
            </a:r>
            <a:endParaRPr lang="en-GB" dirty="0"/>
          </a:p>
        </p:txBody>
      </p:sp>
      <p:sp>
        <p:nvSpPr>
          <p:cNvPr id="3" name="TextBox 2"/>
          <p:cNvSpPr txBox="1"/>
          <p:nvPr/>
        </p:nvSpPr>
        <p:spPr>
          <a:xfrm>
            <a:off x="107504" y="5229200"/>
            <a:ext cx="1296144" cy="1384995"/>
          </a:xfrm>
          <a:prstGeom prst="rect">
            <a:avLst/>
          </a:prstGeom>
          <a:noFill/>
        </p:spPr>
        <p:txBody>
          <a:bodyPr wrap="square" rtlCol="0">
            <a:spAutoFit/>
          </a:bodyPr>
          <a:lstStyle/>
          <a:p>
            <a:pPr algn="just"/>
            <a:r>
              <a:rPr lang="en-GB" sz="1200" dirty="0" smtClean="0"/>
              <a:t>The higher the Modulus, the more load the material requires for deformation of shape (within the Elastic Range)</a:t>
            </a:r>
            <a:endParaRPr lang="en-GB" sz="1200" dirty="0"/>
          </a:p>
        </p:txBody>
      </p:sp>
      <p:sp>
        <p:nvSpPr>
          <p:cNvPr id="8" name="TextBox 7"/>
          <p:cNvSpPr txBox="1"/>
          <p:nvPr/>
        </p:nvSpPr>
        <p:spPr>
          <a:xfrm>
            <a:off x="6372200" y="4829090"/>
            <a:ext cx="648072" cy="307777"/>
          </a:xfrm>
          <a:prstGeom prst="rect">
            <a:avLst/>
          </a:prstGeom>
          <a:solidFill>
            <a:schemeClr val="bg1"/>
          </a:solidFill>
        </p:spPr>
        <p:txBody>
          <a:bodyPr wrap="square" rtlCol="0">
            <a:spAutoFit/>
          </a:bodyPr>
          <a:lstStyle/>
          <a:p>
            <a:r>
              <a:rPr lang="en-GB" sz="1400" dirty="0" smtClean="0"/>
              <a:t>50.27</a:t>
            </a:r>
            <a:endParaRPr lang="en-GB" sz="1400" dirty="0"/>
          </a:p>
        </p:txBody>
      </p:sp>
      <p:sp>
        <p:nvSpPr>
          <p:cNvPr id="7" name="TextBox 6"/>
          <p:cNvSpPr txBox="1"/>
          <p:nvPr/>
        </p:nvSpPr>
        <p:spPr>
          <a:xfrm>
            <a:off x="7092280" y="4581128"/>
            <a:ext cx="595486" cy="338554"/>
          </a:xfrm>
          <a:prstGeom prst="rect">
            <a:avLst/>
          </a:prstGeom>
          <a:solidFill>
            <a:schemeClr val="bg1"/>
          </a:solidFill>
        </p:spPr>
        <p:txBody>
          <a:bodyPr wrap="square" rtlCol="0">
            <a:spAutoFit/>
          </a:bodyPr>
          <a:lstStyle/>
          <a:p>
            <a:r>
              <a:rPr lang="en-GB" sz="1600" dirty="0" smtClean="0"/>
              <a:t>0.64</a:t>
            </a:r>
            <a:endParaRPr lang="en-GB" sz="1600" dirty="0"/>
          </a:p>
        </p:txBody>
      </p:sp>
      <p:sp>
        <p:nvSpPr>
          <p:cNvPr id="9" name="TextBox 8"/>
          <p:cNvSpPr txBox="1"/>
          <p:nvPr/>
        </p:nvSpPr>
        <p:spPr>
          <a:xfrm>
            <a:off x="6836090" y="5767808"/>
            <a:ext cx="648072" cy="307777"/>
          </a:xfrm>
          <a:prstGeom prst="rect">
            <a:avLst/>
          </a:prstGeom>
          <a:solidFill>
            <a:schemeClr val="bg1"/>
          </a:solidFill>
        </p:spPr>
        <p:txBody>
          <a:bodyPr wrap="square" rtlCol="0">
            <a:spAutoFit/>
          </a:bodyPr>
          <a:lstStyle/>
          <a:p>
            <a:r>
              <a:rPr lang="en-GB" sz="1400" dirty="0" smtClean="0"/>
              <a:t>50</a:t>
            </a:r>
            <a:endParaRPr lang="en-GB" sz="1400" dirty="0"/>
          </a:p>
        </p:txBody>
      </p:sp>
      <p:sp>
        <p:nvSpPr>
          <p:cNvPr id="10" name="TextBox 9"/>
          <p:cNvSpPr txBox="1"/>
          <p:nvPr/>
        </p:nvSpPr>
        <p:spPr>
          <a:xfrm>
            <a:off x="7393535" y="5551687"/>
            <a:ext cx="760246" cy="338554"/>
          </a:xfrm>
          <a:prstGeom prst="rect">
            <a:avLst/>
          </a:prstGeom>
          <a:solidFill>
            <a:schemeClr val="bg1"/>
          </a:solidFill>
        </p:spPr>
        <p:txBody>
          <a:bodyPr wrap="square" rtlCol="0">
            <a:spAutoFit/>
          </a:bodyPr>
          <a:lstStyle/>
          <a:p>
            <a:r>
              <a:rPr lang="en-GB" sz="1600" dirty="0" smtClean="0"/>
              <a:t>0.008</a:t>
            </a:r>
            <a:endParaRPr lang="en-GB" sz="1600" dirty="0"/>
          </a:p>
        </p:txBody>
      </p:sp>
      <p:sp>
        <p:nvSpPr>
          <p:cNvPr id="11" name="TextBox 10"/>
          <p:cNvSpPr txBox="1"/>
          <p:nvPr/>
        </p:nvSpPr>
        <p:spPr>
          <a:xfrm>
            <a:off x="3635896" y="6093296"/>
            <a:ext cx="576064" cy="307777"/>
          </a:xfrm>
          <a:prstGeom prst="rect">
            <a:avLst/>
          </a:prstGeom>
          <a:solidFill>
            <a:schemeClr val="bg1"/>
          </a:solidFill>
        </p:spPr>
        <p:txBody>
          <a:bodyPr wrap="square" rtlCol="0">
            <a:spAutoFit/>
          </a:bodyPr>
          <a:lstStyle/>
          <a:p>
            <a:r>
              <a:rPr lang="en-GB" sz="1400" dirty="0" smtClean="0"/>
              <a:t>0.64</a:t>
            </a:r>
            <a:endParaRPr lang="en-GB" sz="1400" dirty="0"/>
          </a:p>
        </p:txBody>
      </p:sp>
      <p:sp>
        <p:nvSpPr>
          <p:cNvPr id="12" name="TextBox 11"/>
          <p:cNvSpPr txBox="1"/>
          <p:nvPr/>
        </p:nvSpPr>
        <p:spPr>
          <a:xfrm>
            <a:off x="3608562" y="6453336"/>
            <a:ext cx="720080" cy="307777"/>
          </a:xfrm>
          <a:prstGeom prst="rect">
            <a:avLst/>
          </a:prstGeom>
          <a:solidFill>
            <a:schemeClr val="bg1"/>
          </a:solidFill>
        </p:spPr>
        <p:txBody>
          <a:bodyPr wrap="square" rtlCol="0">
            <a:spAutoFit/>
          </a:bodyPr>
          <a:lstStyle/>
          <a:p>
            <a:r>
              <a:rPr lang="en-GB" sz="1400" dirty="0" smtClean="0"/>
              <a:t>0.008</a:t>
            </a:r>
            <a:endParaRPr lang="en-GB" sz="1400" dirty="0"/>
          </a:p>
        </p:txBody>
      </p:sp>
      <p:sp>
        <p:nvSpPr>
          <p:cNvPr id="13" name="TextBox 12"/>
          <p:cNvSpPr txBox="1"/>
          <p:nvPr/>
        </p:nvSpPr>
        <p:spPr>
          <a:xfrm>
            <a:off x="4363511" y="6289575"/>
            <a:ext cx="604533" cy="307777"/>
          </a:xfrm>
          <a:prstGeom prst="rect">
            <a:avLst/>
          </a:prstGeom>
          <a:solidFill>
            <a:schemeClr val="bg1"/>
          </a:solidFill>
        </p:spPr>
        <p:txBody>
          <a:bodyPr wrap="square" rtlCol="0">
            <a:spAutoFit/>
          </a:bodyPr>
          <a:lstStyle/>
          <a:p>
            <a:r>
              <a:rPr lang="en-GB" sz="1400" dirty="0" smtClean="0"/>
              <a:t>80.00</a:t>
            </a:r>
            <a:endParaRPr lang="en-GB" sz="1400" dirty="0"/>
          </a:p>
        </p:txBody>
      </p:sp>
      <p:cxnSp>
        <p:nvCxnSpPr>
          <p:cNvPr id="18" name="Straight Connector 17"/>
          <p:cNvCxnSpPr/>
          <p:nvPr/>
        </p:nvCxnSpPr>
        <p:spPr>
          <a:xfrm>
            <a:off x="3635896" y="6441090"/>
            <a:ext cx="504056"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p:cNvGraphicFramePr>
            <a:graphicFrameLocks noGrp="1"/>
          </p:cNvGraphicFramePr>
          <p:nvPr>
            <p:extLst>
              <p:ext uri="{D42A27DB-BD31-4B8C-83A1-F6EECF244321}">
                <p14:modId xmlns:p14="http://schemas.microsoft.com/office/powerpoint/2010/main" val="2207750654"/>
              </p:ext>
            </p:extLst>
          </p:nvPr>
        </p:nvGraphicFramePr>
        <p:xfrm>
          <a:off x="143508" y="3284984"/>
          <a:ext cx="8856983" cy="2448272"/>
        </p:xfrm>
        <a:graphic>
          <a:graphicData uri="http://schemas.openxmlformats.org/drawingml/2006/table">
            <a:tbl>
              <a:tblPr firstRow="1" firstCol="1" bandRow="1">
                <a:tableStyleId>{5C22544A-7EE6-4342-B048-85BDC9FD1C3A}</a:tableStyleId>
              </a:tblPr>
              <a:tblGrid>
                <a:gridCol w="1387577">
                  <a:extLst>
                    <a:ext uri="{9D8B030D-6E8A-4147-A177-3AD203B41FA5}">
                      <a16:colId xmlns:a16="http://schemas.microsoft.com/office/drawing/2014/main" val="20000"/>
                    </a:ext>
                  </a:extLst>
                </a:gridCol>
                <a:gridCol w="1139704">
                  <a:extLst>
                    <a:ext uri="{9D8B030D-6E8A-4147-A177-3AD203B41FA5}">
                      <a16:colId xmlns:a16="http://schemas.microsoft.com/office/drawing/2014/main" val="20001"/>
                    </a:ext>
                  </a:extLst>
                </a:gridCol>
                <a:gridCol w="1114150">
                  <a:extLst>
                    <a:ext uri="{9D8B030D-6E8A-4147-A177-3AD203B41FA5}">
                      <a16:colId xmlns:a16="http://schemas.microsoft.com/office/drawing/2014/main" val="20002"/>
                    </a:ext>
                  </a:extLst>
                </a:gridCol>
                <a:gridCol w="1281103">
                  <a:extLst>
                    <a:ext uri="{9D8B030D-6E8A-4147-A177-3AD203B41FA5}">
                      <a16:colId xmlns:a16="http://schemas.microsoft.com/office/drawing/2014/main" val="20003"/>
                    </a:ext>
                  </a:extLst>
                </a:gridCol>
                <a:gridCol w="1126138">
                  <a:extLst>
                    <a:ext uri="{9D8B030D-6E8A-4147-A177-3AD203B41FA5}">
                      <a16:colId xmlns:a16="http://schemas.microsoft.com/office/drawing/2014/main" val="20004"/>
                    </a:ext>
                  </a:extLst>
                </a:gridCol>
                <a:gridCol w="1482064">
                  <a:extLst>
                    <a:ext uri="{9D8B030D-6E8A-4147-A177-3AD203B41FA5}">
                      <a16:colId xmlns:a16="http://schemas.microsoft.com/office/drawing/2014/main" val="20005"/>
                    </a:ext>
                  </a:extLst>
                </a:gridCol>
                <a:gridCol w="1326247">
                  <a:extLst>
                    <a:ext uri="{9D8B030D-6E8A-4147-A177-3AD203B41FA5}">
                      <a16:colId xmlns:a16="http://schemas.microsoft.com/office/drawing/2014/main" val="20006"/>
                    </a:ext>
                  </a:extLst>
                </a:gridCol>
              </a:tblGrid>
              <a:tr h="1127803">
                <a:tc>
                  <a:txBody>
                    <a:bodyPr/>
                    <a:lstStyle/>
                    <a:p>
                      <a:pPr algn="ctr">
                        <a:spcAft>
                          <a:spcPts val="0"/>
                        </a:spcAft>
                        <a:tabLst>
                          <a:tab pos="2637155" algn="ctr"/>
                          <a:tab pos="5274310" algn="r"/>
                        </a:tabLst>
                      </a:pPr>
                      <a:r>
                        <a:rPr lang="en-GB" sz="1200" dirty="0">
                          <a:effectLst/>
                        </a:rPr>
                        <a:t>MATERIAL</a:t>
                      </a:r>
                      <a:endParaRPr lang="en-GB" sz="1000" dirty="0">
                        <a:effectLst/>
                        <a:latin typeface="Times New Roman"/>
                        <a:ea typeface="Times New Roman"/>
                      </a:endParaRPr>
                    </a:p>
                  </a:txBody>
                  <a:tcPr marL="68580" marR="68580" marT="0" marB="0" anchor="ctr"/>
                </a:tc>
                <a:tc>
                  <a:txBody>
                    <a:bodyPr/>
                    <a:lstStyle/>
                    <a:p>
                      <a:pPr algn="ctr">
                        <a:spcAft>
                          <a:spcPts val="0"/>
                        </a:spcAft>
                        <a:tabLst>
                          <a:tab pos="2637155" algn="ctr"/>
                          <a:tab pos="5274310" algn="r"/>
                        </a:tabLst>
                      </a:pPr>
                      <a:r>
                        <a:rPr lang="en-GB" sz="1200">
                          <a:effectLst/>
                        </a:rPr>
                        <a:t>YIELD</a:t>
                      </a:r>
                      <a:endParaRPr lang="en-GB" sz="1000">
                        <a:effectLst/>
                      </a:endParaRPr>
                    </a:p>
                    <a:p>
                      <a:pPr algn="ctr">
                        <a:spcAft>
                          <a:spcPts val="0"/>
                        </a:spcAft>
                        <a:tabLst>
                          <a:tab pos="2637155" algn="ctr"/>
                          <a:tab pos="5274310" algn="r"/>
                        </a:tabLst>
                      </a:pPr>
                      <a:r>
                        <a:rPr lang="en-GB" sz="1200">
                          <a:effectLst/>
                        </a:rPr>
                        <a:t>POINT (Newtons)</a:t>
                      </a:r>
                      <a:endParaRPr lang="en-GB" sz="1000">
                        <a:effectLst/>
                        <a:latin typeface="Times New Roman"/>
                        <a:ea typeface="Times New Roman"/>
                      </a:endParaRPr>
                    </a:p>
                  </a:txBody>
                  <a:tcPr marL="68580" marR="68580" marT="0" marB="0" anchor="ctr"/>
                </a:tc>
                <a:tc>
                  <a:txBody>
                    <a:bodyPr/>
                    <a:lstStyle/>
                    <a:p>
                      <a:pPr algn="ctr">
                        <a:spcAft>
                          <a:spcPts val="0"/>
                        </a:spcAft>
                        <a:tabLst>
                          <a:tab pos="2637155" algn="ctr"/>
                          <a:tab pos="5274310" algn="r"/>
                        </a:tabLst>
                      </a:pPr>
                      <a:r>
                        <a:rPr lang="en-GB" sz="1200">
                          <a:effectLst/>
                        </a:rPr>
                        <a:t>U.T.L.</a:t>
                      </a:r>
                      <a:endParaRPr lang="en-GB" sz="1000">
                        <a:effectLst/>
                      </a:endParaRPr>
                    </a:p>
                    <a:p>
                      <a:pPr algn="ctr">
                        <a:spcAft>
                          <a:spcPts val="0"/>
                        </a:spcAft>
                        <a:tabLst>
                          <a:tab pos="2637155" algn="ctr"/>
                          <a:tab pos="5274310" algn="r"/>
                        </a:tabLst>
                      </a:pPr>
                      <a:r>
                        <a:rPr lang="en-GB" sz="1200">
                          <a:effectLst/>
                        </a:rPr>
                        <a:t>(Newtons)</a:t>
                      </a:r>
                      <a:endParaRPr lang="en-GB" sz="1000">
                        <a:effectLst/>
                        <a:latin typeface="Times New Roman"/>
                        <a:ea typeface="Times New Roman"/>
                      </a:endParaRPr>
                    </a:p>
                  </a:txBody>
                  <a:tcPr marL="68580" marR="68580" marT="0" marB="0" anchor="ctr"/>
                </a:tc>
                <a:tc>
                  <a:txBody>
                    <a:bodyPr/>
                    <a:lstStyle/>
                    <a:p>
                      <a:pPr algn="ctr">
                        <a:spcAft>
                          <a:spcPts val="0"/>
                        </a:spcAft>
                        <a:tabLst>
                          <a:tab pos="2637155" algn="ctr"/>
                          <a:tab pos="5274310" algn="r"/>
                        </a:tabLst>
                      </a:pPr>
                      <a:r>
                        <a:rPr lang="en-GB" sz="1200">
                          <a:effectLst/>
                        </a:rPr>
                        <a:t> ORIGINAL LENGTH OF SPECIMEN</a:t>
                      </a:r>
                      <a:endParaRPr lang="en-GB" sz="1000">
                        <a:effectLst/>
                        <a:latin typeface="Times New Roman"/>
                        <a:ea typeface="Times New Roman"/>
                      </a:endParaRPr>
                    </a:p>
                  </a:txBody>
                  <a:tcPr marL="68580" marR="68580" marT="0" marB="0" anchor="ctr"/>
                </a:tc>
                <a:tc>
                  <a:txBody>
                    <a:bodyPr/>
                    <a:lstStyle/>
                    <a:p>
                      <a:pPr algn="ctr">
                        <a:spcAft>
                          <a:spcPts val="0"/>
                        </a:spcAft>
                        <a:tabLst>
                          <a:tab pos="2637155" algn="ctr"/>
                          <a:tab pos="5274310" algn="r"/>
                        </a:tabLst>
                      </a:pPr>
                      <a:r>
                        <a:rPr lang="en-GB" sz="1200" dirty="0">
                          <a:effectLst/>
                        </a:rPr>
                        <a:t>CROSS SECTIONAL AREA (mm</a:t>
                      </a:r>
                      <a:r>
                        <a:rPr lang="en-GB" sz="1200" baseline="30000" dirty="0">
                          <a:effectLst/>
                        </a:rPr>
                        <a:t>2</a:t>
                      </a:r>
                      <a:r>
                        <a:rPr lang="en-GB" sz="1200" dirty="0">
                          <a:effectLst/>
                        </a:rPr>
                        <a:t>)</a:t>
                      </a:r>
                      <a:endParaRPr lang="en-GB" sz="1000" dirty="0">
                        <a:effectLst/>
                        <a:latin typeface="Times New Roman"/>
                        <a:ea typeface="Times New Roman"/>
                      </a:endParaRPr>
                    </a:p>
                  </a:txBody>
                  <a:tcPr marL="68580" marR="68580" marT="0" marB="0" anchor="ctr"/>
                </a:tc>
                <a:tc>
                  <a:txBody>
                    <a:bodyPr/>
                    <a:lstStyle/>
                    <a:p>
                      <a:pPr algn="ctr">
                        <a:spcAft>
                          <a:spcPts val="0"/>
                        </a:spcAft>
                        <a:tabLst>
                          <a:tab pos="2637155" algn="ctr"/>
                          <a:tab pos="5274310" algn="r"/>
                        </a:tabLst>
                      </a:pPr>
                      <a:r>
                        <a:rPr lang="en-GB" sz="1200" dirty="0">
                          <a:effectLst/>
                        </a:rPr>
                        <a:t>ELONGATION</a:t>
                      </a:r>
                      <a:endParaRPr lang="en-GB" sz="1000" dirty="0">
                        <a:effectLst/>
                      </a:endParaRPr>
                    </a:p>
                    <a:p>
                      <a:pPr algn="ctr">
                        <a:spcAft>
                          <a:spcPts val="0"/>
                        </a:spcAft>
                        <a:tabLst>
                          <a:tab pos="2637155" algn="ctr"/>
                          <a:tab pos="5274310" algn="r"/>
                        </a:tabLst>
                      </a:pPr>
                      <a:r>
                        <a:rPr lang="en-GB" sz="1200" dirty="0">
                          <a:effectLst/>
                        </a:rPr>
                        <a:t>At FRACTURE (mm)</a:t>
                      </a:r>
                      <a:endParaRPr lang="en-GB" sz="1000" dirty="0">
                        <a:effectLst/>
                        <a:latin typeface="Times New Roman"/>
                        <a:ea typeface="Times New Roman"/>
                      </a:endParaRPr>
                    </a:p>
                  </a:txBody>
                  <a:tcPr marL="68580" marR="68580" marT="0" marB="0" anchor="ctr"/>
                </a:tc>
                <a:tc>
                  <a:txBody>
                    <a:bodyPr/>
                    <a:lstStyle/>
                    <a:p>
                      <a:pPr algn="ctr">
                        <a:spcAft>
                          <a:spcPts val="0"/>
                        </a:spcAft>
                        <a:tabLst>
                          <a:tab pos="2637155" algn="ctr"/>
                          <a:tab pos="5274310" algn="r"/>
                        </a:tabLst>
                      </a:pPr>
                      <a:r>
                        <a:rPr lang="en-GB" sz="1200">
                          <a:effectLst/>
                        </a:rPr>
                        <a:t>LOAD AT FRACTURE (Newtons)</a:t>
                      </a:r>
                      <a:endParaRPr lang="en-GB" sz="1000">
                        <a:effectLst/>
                        <a:latin typeface="Times New Roman"/>
                        <a:ea typeface="Times New Roman"/>
                      </a:endParaRPr>
                    </a:p>
                  </a:txBody>
                  <a:tcPr marL="68580" marR="68580" marT="0" marB="0" anchor="ctr"/>
                </a:tc>
                <a:extLst>
                  <a:ext uri="{0D108BD9-81ED-4DB2-BD59-A6C34878D82A}">
                    <a16:rowId xmlns:a16="http://schemas.microsoft.com/office/drawing/2014/main" val="10000"/>
                  </a:ext>
                </a:extLst>
              </a:tr>
              <a:tr h="431541">
                <a:tc>
                  <a:txBody>
                    <a:bodyPr/>
                    <a:lstStyle/>
                    <a:p>
                      <a:pPr algn="ctr">
                        <a:spcAft>
                          <a:spcPts val="0"/>
                        </a:spcAft>
                        <a:tabLst>
                          <a:tab pos="2637155" algn="ctr"/>
                          <a:tab pos="5274310" algn="r"/>
                        </a:tabLst>
                      </a:pPr>
                      <a:r>
                        <a:rPr lang="en-GB" sz="1200" dirty="0">
                          <a:effectLst/>
                        </a:rPr>
                        <a:t>STEEL</a:t>
                      </a:r>
                      <a:endParaRPr lang="en-GB" sz="1000" dirty="0">
                        <a:effectLst/>
                        <a:latin typeface="Times New Roman"/>
                        <a:ea typeface="Times New Roman"/>
                      </a:endParaRPr>
                    </a:p>
                  </a:txBody>
                  <a:tcPr marL="68580" marR="68580" marT="0" marB="0" anchor="ctr"/>
                </a:tc>
                <a:tc>
                  <a:txBody>
                    <a:bodyPr/>
                    <a:lstStyle/>
                    <a:p>
                      <a:pPr algn="ctr">
                        <a:spcAft>
                          <a:spcPts val="0"/>
                        </a:spcAft>
                        <a:tabLst>
                          <a:tab pos="2637155" algn="ctr"/>
                          <a:tab pos="5274310" algn="r"/>
                        </a:tabLst>
                      </a:pPr>
                      <a:r>
                        <a:rPr lang="en-GB" sz="1200">
                          <a:effectLst/>
                        </a:rPr>
                        <a:t> </a:t>
                      </a:r>
                      <a:endParaRPr lang="en-GB" sz="1000">
                        <a:effectLst/>
                        <a:latin typeface="Times New Roman"/>
                        <a:ea typeface="Times New Roman"/>
                      </a:endParaRPr>
                    </a:p>
                  </a:txBody>
                  <a:tcPr marL="68580" marR="68580" marT="0" marB="0" anchor="ctr"/>
                </a:tc>
                <a:tc>
                  <a:txBody>
                    <a:bodyPr/>
                    <a:lstStyle/>
                    <a:p>
                      <a:pPr algn="ctr">
                        <a:spcAft>
                          <a:spcPts val="0"/>
                        </a:spcAft>
                        <a:tabLst>
                          <a:tab pos="2637155" algn="ctr"/>
                          <a:tab pos="5274310" algn="r"/>
                        </a:tabLst>
                      </a:pPr>
                      <a:r>
                        <a:rPr lang="en-GB" sz="1200">
                          <a:effectLst/>
                        </a:rPr>
                        <a:t> </a:t>
                      </a:r>
                      <a:endParaRPr lang="en-GB" sz="1000">
                        <a:effectLst/>
                        <a:latin typeface="Times New Roman"/>
                        <a:ea typeface="Times New Roman"/>
                      </a:endParaRPr>
                    </a:p>
                  </a:txBody>
                  <a:tcPr marL="68580" marR="68580" marT="0" marB="0" anchor="ctr"/>
                </a:tc>
                <a:tc>
                  <a:txBody>
                    <a:bodyPr/>
                    <a:lstStyle/>
                    <a:p>
                      <a:pPr algn="ctr">
                        <a:spcAft>
                          <a:spcPts val="0"/>
                        </a:spcAft>
                        <a:tabLst>
                          <a:tab pos="2637155" algn="ctr"/>
                          <a:tab pos="5274310" algn="r"/>
                        </a:tabLst>
                      </a:pPr>
                      <a:r>
                        <a:rPr lang="en-GB" sz="1200">
                          <a:effectLst/>
                        </a:rPr>
                        <a:t>26.94mm</a:t>
                      </a:r>
                      <a:endParaRPr lang="en-GB" sz="1000">
                        <a:effectLst/>
                        <a:latin typeface="Times New Roman"/>
                        <a:ea typeface="Times New Roman"/>
                      </a:endParaRPr>
                    </a:p>
                  </a:txBody>
                  <a:tcPr marL="68580" marR="68580" marT="0" marB="0" anchor="ctr"/>
                </a:tc>
                <a:tc>
                  <a:txBody>
                    <a:bodyPr/>
                    <a:lstStyle/>
                    <a:p>
                      <a:pPr algn="ctr">
                        <a:spcAft>
                          <a:spcPts val="0"/>
                        </a:spcAft>
                        <a:tabLst>
                          <a:tab pos="2637155" algn="ctr"/>
                          <a:tab pos="5274310" algn="r"/>
                        </a:tabLst>
                      </a:pPr>
                      <a:r>
                        <a:rPr lang="en-GB" sz="1200">
                          <a:effectLst/>
                        </a:rPr>
                        <a:t> </a:t>
                      </a:r>
                      <a:endParaRPr lang="en-GB" sz="1000">
                        <a:effectLst/>
                        <a:latin typeface="Times New Roman"/>
                        <a:ea typeface="Times New Roman"/>
                      </a:endParaRPr>
                    </a:p>
                  </a:txBody>
                  <a:tcPr marL="68580" marR="68580" marT="0" marB="0"/>
                </a:tc>
                <a:tc>
                  <a:txBody>
                    <a:bodyPr/>
                    <a:lstStyle/>
                    <a:p>
                      <a:pPr algn="ctr">
                        <a:spcAft>
                          <a:spcPts val="0"/>
                        </a:spcAft>
                        <a:tabLst>
                          <a:tab pos="2637155" algn="ctr"/>
                          <a:tab pos="5274310" algn="r"/>
                        </a:tabLst>
                      </a:pPr>
                      <a:r>
                        <a:rPr lang="en-GB" sz="1200">
                          <a:effectLst/>
                        </a:rPr>
                        <a:t> </a:t>
                      </a:r>
                      <a:endParaRPr lang="en-GB" sz="1000">
                        <a:effectLst/>
                        <a:latin typeface="Times New Roman"/>
                        <a:ea typeface="Times New Roman"/>
                      </a:endParaRPr>
                    </a:p>
                  </a:txBody>
                  <a:tcPr marL="68580" marR="68580" marT="0" marB="0" anchor="ctr"/>
                </a:tc>
                <a:tc>
                  <a:txBody>
                    <a:bodyPr/>
                    <a:lstStyle/>
                    <a:p>
                      <a:pPr algn="ctr">
                        <a:spcAft>
                          <a:spcPts val="0"/>
                        </a:spcAft>
                        <a:tabLst>
                          <a:tab pos="2637155" algn="ctr"/>
                          <a:tab pos="5274310" algn="r"/>
                        </a:tabLst>
                      </a:pPr>
                      <a:r>
                        <a:rPr lang="en-GB" sz="1200">
                          <a:effectLst/>
                        </a:rPr>
                        <a:t> </a:t>
                      </a:r>
                      <a:endParaRPr lang="en-GB" sz="1000">
                        <a:effectLst/>
                        <a:latin typeface="Times New Roman"/>
                        <a:ea typeface="Times New Roman"/>
                      </a:endParaRPr>
                    </a:p>
                  </a:txBody>
                  <a:tcPr marL="68580" marR="68580" marT="0" marB="0" anchor="ctr"/>
                </a:tc>
                <a:extLst>
                  <a:ext uri="{0D108BD9-81ED-4DB2-BD59-A6C34878D82A}">
                    <a16:rowId xmlns:a16="http://schemas.microsoft.com/office/drawing/2014/main" val="10001"/>
                  </a:ext>
                </a:extLst>
              </a:tr>
              <a:tr h="437807">
                <a:tc>
                  <a:txBody>
                    <a:bodyPr/>
                    <a:lstStyle/>
                    <a:p>
                      <a:pPr algn="ctr">
                        <a:spcAft>
                          <a:spcPts val="0"/>
                        </a:spcAft>
                        <a:tabLst>
                          <a:tab pos="2637155" algn="ctr"/>
                          <a:tab pos="5274310" algn="r"/>
                        </a:tabLst>
                      </a:pPr>
                      <a:r>
                        <a:rPr lang="en-GB" sz="1200">
                          <a:effectLst/>
                        </a:rPr>
                        <a:t>BRASS</a:t>
                      </a:r>
                      <a:endParaRPr lang="en-GB" sz="1000">
                        <a:effectLst/>
                        <a:latin typeface="Times New Roman"/>
                        <a:ea typeface="Times New Roman"/>
                      </a:endParaRPr>
                    </a:p>
                  </a:txBody>
                  <a:tcPr marL="68580" marR="68580" marT="0" marB="0" anchor="ctr"/>
                </a:tc>
                <a:tc>
                  <a:txBody>
                    <a:bodyPr/>
                    <a:lstStyle/>
                    <a:p>
                      <a:pPr algn="ctr">
                        <a:spcAft>
                          <a:spcPts val="0"/>
                        </a:spcAft>
                        <a:tabLst>
                          <a:tab pos="2637155" algn="ctr"/>
                          <a:tab pos="5274310" algn="r"/>
                        </a:tabLst>
                      </a:pPr>
                      <a:r>
                        <a:rPr lang="en-GB" sz="1200">
                          <a:effectLst/>
                        </a:rPr>
                        <a:t> </a:t>
                      </a:r>
                      <a:endParaRPr lang="en-GB" sz="1000">
                        <a:effectLst/>
                        <a:latin typeface="Times New Roman"/>
                        <a:ea typeface="Times New Roman"/>
                      </a:endParaRPr>
                    </a:p>
                  </a:txBody>
                  <a:tcPr marL="68580" marR="68580" marT="0" marB="0" anchor="ctr"/>
                </a:tc>
                <a:tc>
                  <a:txBody>
                    <a:bodyPr/>
                    <a:lstStyle/>
                    <a:p>
                      <a:pPr algn="ctr">
                        <a:spcAft>
                          <a:spcPts val="0"/>
                        </a:spcAft>
                        <a:tabLst>
                          <a:tab pos="2637155" algn="ctr"/>
                          <a:tab pos="5274310" algn="r"/>
                        </a:tabLst>
                      </a:pPr>
                      <a:r>
                        <a:rPr lang="en-GB" sz="1200">
                          <a:effectLst/>
                        </a:rPr>
                        <a:t> </a:t>
                      </a:r>
                      <a:endParaRPr lang="en-GB" sz="1000">
                        <a:effectLst/>
                        <a:latin typeface="Times New Roman"/>
                        <a:ea typeface="Times New Roman"/>
                      </a:endParaRPr>
                    </a:p>
                  </a:txBody>
                  <a:tcPr marL="68580" marR="68580" marT="0" marB="0" anchor="ctr"/>
                </a:tc>
                <a:tc>
                  <a:txBody>
                    <a:bodyPr/>
                    <a:lstStyle/>
                    <a:p>
                      <a:pPr algn="ctr">
                        <a:spcAft>
                          <a:spcPts val="0"/>
                        </a:spcAft>
                        <a:tabLst>
                          <a:tab pos="2637155" algn="ctr"/>
                          <a:tab pos="5274310" algn="r"/>
                        </a:tabLst>
                      </a:pPr>
                      <a:r>
                        <a:rPr lang="en-GB" sz="1200">
                          <a:effectLst/>
                        </a:rPr>
                        <a:t>26.69mm</a:t>
                      </a:r>
                      <a:endParaRPr lang="en-GB" sz="1000">
                        <a:effectLst/>
                        <a:latin typeface="Times New Roman"/>
                        <a:ea typeface="Times New Roman"/>
                      </a:endParaRPr>
                    </a:p>
                  </a:txBody>
                  <a:tcPr marL="68580" marR="68580" marT="0" marB="0" anchor="ctr"/>
                </a:tc>
                <a:tc>
                  <a:txBody>
                    <a:bodyPr/>
                    <a:lstStyle/>
                    <a:p>
                      <a:pPr algn="ctr">
                        <a:spcAft>
                          <a:spcPts val="0"/>
                        </a:spcAft>
                        <a:tabLst>
                          <a:tab pos="2637155" algn="ctr"/>
                          <a:tab pos="5274310" algn="r"/>
                        </a:tabLst>
                      </a:pPr>
                      <a:r>
                        <a:rPr lang="en-GB" sz="1200">
                          <a:effectLst/>
                        </a:rPr>
                        <a:t> </a:t>
                      </a:r>
                      <a:endParaRPr lang="en-GB" sz="1000">
                        <a:effectLst/>
                        <a:latin typeface="Times New Roman"/>
                        <a:ea typeface="Times New Roman"/>
                      </a:endParaRPr>
                    </a:p>
                  </a:txBody>
                  <a:tcPr marL="68580" marR="68580" marT="0" marB="0"/>
                </a:tc>
                <a:tc>
                  <a:txBody>
                    <a:bodyPr/>
                    <a:lstStyle/>
                    <a:p>
                      <a:pPr algn="ctr">
                        <a:spcAft>
                          <a:spcPts val="0"/>
                        </a:spcAft>
                        <a:tabLst>
                          <a:tab pos="2637155" algn="ctr"/>
                          <a:tab pos="5274310" algn="r"/>
                        </a:tabLst>
                      </a:pPr>
                      <a:r>
                        <a:rPr lang="en-GB" sz="1200">
                          <a:effectLst/>
                        </a:rPr>
                        <a:t> </a:t>
                      </a:r>
                      <a:endParaRPr lang="en-GB" sz="1000">
                        <a:effectLst/>
                        <a:latin typeface="Times New Roman"/>
                        <a:ea typeface="Times New Roman"/>
                      </a:endParaRPr>
                    </a:p>
                  </a:txBody>
                  <a:tcPr marL="68580" marR="68580" marT="0" marB="0" anchor="ctr"/>
                </a:tc>
                <a:tc>
                  <a:txBody>
                    <a:bodyPr/>
                    <a:lstStyle/>
                    <a:p>
                      <a:pPr algn="ctr">
                        <a:spcAft>
                          <a:spcPts val="0"/>
                        </a:spcAft>
                        <a:tabLst>
                          <a:tab pos="2637155" algn="ctr"/>
                          <a:tab pos="5274310" algn="r"/>
                        </a:tabLst>
                      </a:pPr>
                      <a:r>
                        <a:rPr lang="en-GB" sz="1200">
                          <a:effectLst/>
                        </a:rPr>
                        <a:t> </a:t>
                      </a:r>
                      <a:endParaRPr lang="en-GB" sz="1000">
                        <a:effectLst/>
                        <a:latin typeface="Times New Roman"/>
                        <a:ea typeface="Times New Roman"/>
                      </a:endParaRPr>
                    </a:p>
                  </a:txBody>
                  <a:tcPr marL="68580" marR="68580" marT="0" marB="0" anchor="ctr"/>
                </a:tc>
                <a:extLst>
                  <a:ext uri="{0D108BD9-81ED-4DB2-BD59-A6C34878D82A}">
                    <a16:rowId xmlns:a16="http://schemas.microsoft.com/office/drawing/2014/main" val="10002"/>
                  </a:ext>
                </a:extLst>
              </a:tr>
              <a:tr h="451121">
                <a:tc>
                  <a:txBody>
                    <a:bodyPr/>
                    <a:lstStyle/>
                    <a:p>
                      <a:pPr algn="ctr">
                        <a:spcAft>
                          <a:spcPts val="0"/>
                        </a:spcAft>
                        <a:tabLst>
                          <a:tab pos="2637155" algn="ctr"/>
                          <a:tab pos="5274310" algn="r"/>
                        </a:tabLst>
                      </a:pPr>
                      <a:r>
                        <a:rPr lang="en-GB" sz="1200">
                          <a:effectLst/>
                        </a:rPr>
                        <a:t>ALUMINIUM</a:t>
                      </a:r>
                      <a:endParaRPr lang="en-GB" sz="1000">
                        <a:effectLst/>
                        <a:latin typeface="Times New Roman"/>
                        <a:ea typeface="Times New Roman"/>
                      </a:endParaRPr>
                    </a:p>
                  </a:txBody>
                  <a:tcPr marL="68580" marR="68580" marT="0" marB="0" anchor="ctr"/>
                </a:tc>
                <a:tc>
                  <a:txBody>
                    <a:bodyPr/>
                    <a:lstStyle/>
                    <a:p>
                      <a:pPr algn="ctr">
                        <a:spcAft>
                          <a:spcPts val="0"/>
                        </a:spcAft>
                        <a:tabLst>
                          <a:tab pos="2637155" algn="ctr"/>
                          <a:tab pos="5274310" algn="r"/>
                        </a:tabLst>
                      </a:pPr>
                      <a:r>
                        <a:rPr lang="en-GB" sz="1200">
                          <a:effectLst/>
                        </a:rPr>
                        <a:t> </a:t>
                      </a:r>
                      <a:endParaRPr lang="en-GB" sz="1000">
                        <a:effectLst/>
                        <a:latin typeface="Times New Roman"/>
                        <a:ea typeface="Times New Roman"/>
                      </a:endParaRPr>
                    </a:p>
                  </a:txBody>
                  <a:tcPr marL="68580" marR="68580" marT="0" marB="0" anchor="ctr"/>
                </a:tc>
                <a:tc>
                  <a:txBody>
                    <a:bodyPr/>
                    <a:lstStyle/>
                    <a:p>
                      <a:pPr algn="ctr">
                        <a:spcAft>
                          <a:spcPts val="0"/>
                        </a:spcAft>
                        <a:tabLst>
                          <a:tab pos="2637155" algn="ctr"/>
                          <a:tab pos="5274310" algn="r"/>
                        </a:tabLst>
                      </a:pPr>
                      <a:r>
                        <a:rPr lang="en-GB" sz="1200">
                          <a:effectLst/>
                        </a:rPr>
                        <a:t> </a:t>
                      </a:r>
                      <a:endParaRPr lang="en-GB" sz="1000">
                        <a:effectLst/>
                        <a:latin typeface="Times New Roman"/>
                        <a:ea typeface="Times New Roman"/>
                      </a:endParaRPr>
                    </a:p>
                  </a:txBody>
                  <a:tcPr marL="68580" marR="68580" marT="0" marB="0" anchor="ctr"/>
                </a:tc>
                <a:tc>
                  <a:txBody>
                    <a:bodyPr/>
                    <a:lstStyle/>
                    <a:p>
                      <a:pPr algn="ctr">
                        <a:spcAft>
                          <a:spcPts val="0"/>
                        </a:spcAft>
                        <a:tabLst>
                          <a:tab pos="2637155" algn="ctr"/>
                          <a:tab pos="5274310" algn="r"/>
                        </a:tabLst>
                      </a:pPr>
                      <a:r>
                        <a:rPr lang="en-GB" sz="1200">
                          <a:effectLst/>
                        </a:rPr>
                        <a:t>26.71mm</a:t>
                      </a:r>
                      <a:endParaRPr lang="en-GB" sz="1000">
                        <a:effectLst/>
                        <a:latin typeface="Times New Roman"/>
                        <a:ea typeface="Times New Roman"/>
                      </a:endParaRPr>
                    </a:p>
                  </a:txBody>
                  <a:tcPr marL="68580" marR="68580" marT="0" marB="0" anchor="ctr"/>
                </a:tc>
                <a:tc>
                  <a:txBody>
                    <a:bodyPr/>
                    <a:lstStyle/>
                    <a:p>
                      <a:pPr algn="ctr">
                        <a:spcAft>
                          <a:spcPts val="0"/>
                        </a:spcAft>
                        <a:tabLst>
                          <a:tab pos="2637155" algn="ctr"/>
                          <a:tab pos="5274310" algn="r"/>
                        </a:tabLst>
                      </a:pPr>
                      <a:r>
                        <a:rPr lang="en-GB" sz="1200" dirty="0">
                          <a:effectLst/>
                        </a:rPr>
                        <a:t> </a:t>
                      </a:r>
                      <a:endParaRPr lang="en-GB" sz="1000" dirty="0">
                        <a:effectLst/>
                        <a:latin typeface="Times New Roman"/>
                        <a:ea typeface="Times New Roman"/>
                      </a:endParaRPr>
                    </a:p>
                  </a:txBody>
                  <a:tcPr marL="68580" marR="68580" marT="0" marB="0"/>
                </a:tc>
                <a:tc>
                  <a:txBody>
                    <a:bodyPr/>
                    <a:lstStyle/>
                    <a:p>
                      <a:pPr algn="ctr">
                        <a:spcAft>
                          <a:spcPts val="0"/>
                        </a:spcAft>
                        <a:tabLst>
                          <a:tab pos="2637155" algn="ctr"/>
                          <a:tab pos="5274310" algn="r"/>
                        </a:tabLst>
                      </a:pPr>
                      <a:r>
                        <a:rPr lang="en-GB" sz="1200">
                          <a:effectLst/>
                        </a:rPr>
                        <a:t> </a:t>
                      </a:r>
                      <a:endParaRPr lang="en-GB" sz="1000">
                        <a:effectLst/>
                        <a:latin typeface="Times New Roman"/>
                        <a:ea typeface="Times New Roman"/>
                      </a:endParaRPr>
                    </a:p>
                  </a:txBody>
                  <a:tcPr marL="68580" marR="68580" marT="0" marB="0" anchor="ctr"/>
                </a:tc>
                <a:tc>
                  <a:txBody>
                    <a:bodyPr/>
                    <a:lstStyle/>
                    <a:p>
                      <a:pPr algn="ctr">
                        <a:spcAft>
                          <a:spcPts val="0"/>
                        </a:spcAft>
                        <a:tabLst>
                          <a:tab pos="2637155" algn="ctr"/>
                          <a:tab pos="5274310" algn="r"/>
                        </a:tabLst>
                      </a:pPr>
                      <a:r>
                        <a:rPr lang="en-GB" sz="1200" dirty="0">
                          <a:effectLst/>
                        </a:rPr>
                        <a:t> </a:t>
                      </a:r>
                      <a:endParaRPr lang="en-GB" sz="1000" dirty="0">
                        <a:effectLst/>
                        <a:latin typeface="Times New Roman"/>
                        <a:ea typeface="Times New Roman"/>
                      </a:endParaRPr>
                    </a:p>
                  </a:txBody>
                  <a:tcPr marL="68580" marR="68580" marT="0" marB="0" anchor="ctr"/>
                </a:tc>
                <a:extLst>
                  <a:ext uri="{0D108BD9-81ED-4DB2-BD59-A6C34878D82A}">
                    <a16:rowId xmlns:a16="http://schemas.microsoft.com/office/drawing/2014/main" val="10003"/>
                  </a:ext>
                </a:extLst>
              </a:tr>
            </a:tbl>
          </a:graphicData>
        </a:graphic>
      </p:graphicFrame>
      <p:sp>
        <p:nvSpPr>
          <p:cNvPr id="10" name="AutoShape 9"/>
          <p:cNvSpPr>
            <a:spLocks noChangeShapeType="1"/>
          </p:cNvSpPr>
          <p:nvPr/>
        </p:nvSpPr>
        <p:spPr bwMode="auto">
          <a:xfrm>
            <a:off x="3780656" y="337294"/>
            <a:ext cx="419100" cy="0"/>
          </a:xfrm>
          <a:prstGeom prst="straightConnector1">
            <a:avLst/>
          </a:prstGeom>
          <a:noFill/>
          <a:ln w="9525">
            <a:solidFill>
              <a:srgbClr val="000000"/>
            </a:solidFill>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1" name="AutoShape 8"/>
          <p:cNvSpPr>
            <a:spLocks noChangeShapeType="1"/>
          </p:cNvSpPr>
          <p:nvPr/>
        </p:nvSpPr>
        <p:spPr bwMode="auto">
          <a:xfrm>
            <a:off x="3780656" y="920750"/>
            <a:ext cx="876300" cy="0"/>
          </a:xfrm>
          <a:prstGeom prst="straightConnector1">
            <a:avLst/>
          </a:prstGeom>
          <a:noFill/>
          <a:ln w="9525">
            <a:solidFill>
              <a:srgbClr val="000000"/>
            </a:solidFill>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3" name="Rectangle 10"/>
          <p:cNvSpPr>
            <a:spLocks noChangeArrowheads="1"/>
          </p:cNvSpPr>
          <p:nvPr/>
        </p:nvSpPr>
        <p:spPr bwMode="auto">
          <a:xfrm>
            <a:off x="1981200" y="68233"/>
            <a:ext cx="3598912" cy="55399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200" b="1" i="0" u="none" strike="noStrike" cap="none" normalizeH="0" baseline="0" dirty="0" smtClean="0">
                <a:ln>
                  <a:noFill/>
                </a:ln>
                <a:solidFill>
                  <a:srgbClr val="0070C0"/>
                </a:solidFill>
                <a:effectLst/>
                <a:latin typeface="Arial" pitchFamily="34" charset="0"/>
                <a:ea typeface="Times New Roman" pitchFamily="18" charset="0"/>
                <a:cs typeface="Arial" pitchFamily="34" charset="0"/>
              </a:rPr>
              <a:t>                     Stress, </a:t>
            </a:r>
            <a:r>
              <a:rPr kumimoji="0" lang="en-GB" altLang="en-US" sz="1200" b="1" i="0" u="none" strike="noStrike" cap="none" normalizeH="0" baseline="0" dirty="0" smtClean="0">
                <a:ln>
                  <a:noFill/>
                </a:ln>
                <a:solidFill>
                  <a:srgbClr val="0070C0"/>
                </a:solidFill>
                <a:effectLst/>
                <a:latin typeface="Arial" pitchFamily="34" charset="0"/>
                <a:ea typeface="Times New Roman" pitchFamily="18" charset="0"/>
                <a:cs typeface="Symbol" pitchFamily="18" charset="2"/>
              </a:rPr>
              <a:t>s = </a:t>
            </a:r>
            <a:r>
              <a:rPr kumimoji="0" lang="en-GB" altLang="en-US" sz="1200" b="1" i="0" u="none" strike="noStrike" cap="none" normalizeH="0" baseline="0" dirty="0" smtClean="0">
                <a:ln>
                  <a:noFill/>
                </a:ln>
                <a:solidFill>
                  <a:srgbClr val="0070C0"/>
                </a:solidFill>
                <a:effectLst/>
                <a:latin typeface="Arial" pitchFamily="34" charset="0"/>
                <a:ea typeface="Times New Roman" pitchFamily="18" charset="0"/>
                <a:cs typeface="Arial" pitchFamily="34" charset="0"/>
              </a:rPr>
              <a:t>LOAD</a:t>
            </a:r>
            <a:endParaRPr kumimoji="0" lang="en-GB" altLang="en-US" sz="6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dirty="0" smtClean="0">
              <a:ln>
                <a:noFill/>
              </a:ln>
              <a:solidFill>
                <a:schemeClr val="tx1"/>
              </a:solidFill>
              <a:effectLst/>
              <a:latin typeface="Arial" pitchFamily="34" charset="0"/>
              <a:cs typeface="Arial" pitchFamily="34" charset="0"/>
            </a:endParaRPr>
          </a:p>
        </p:txBody>
      </p:sp>
      <p:sp>
        <p:nvSpPr>
          <p:cNvPr id="14" name="Rectangle 11"/>
          <p:cNvSpPr>
            <a:spLocks noChangeArrowheads="1"/>
          </p:cNvSpPr>
          <p:nvPr/>
        </p:nvSpPr>
        <p:spPr bwMode="auto">
          <a:xfrm>
            <a:off x="1973741" y="146089"/>
            <a:ext cx="2853666" cy="110799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200" b="1" i="0" u="none" strike="noStrike" cap="none" normalizeH="0" baseline="0" dirty="0" smtClean="0">
                <a:ln>
                  <a:noFill/>
                </a:ln>
                <a:solidFill>
                  <a:srgbClr val="0070C0"/>
                </a:solidFill>
                <a:effectLst/>
                <a:latin typeface="Arial" pitchFamily="34" charset="0"/>
                <a:ea typeface="Times New Roman" pitchFamily="18" charset="0"/>
                <a:cs typeface="Arial" pitchFamily="34" charset="0"/>
              </a:rPr>
              <a:t>                                         </a:t>
            </a:r>
          </a:p>
          <a:p>
            <a:pPr marL="0" marR="0" lvl="0" indent="0" algn="l" defTabSz="914400" rtl="0" eaLnBrk="1" fontAlgn="base" latinLnBrk="0" hangingPunct="1">
              <a:lnSpc>
                <a:spcPct val="100000"/>
              </a:lnSpc>
              <a:spcBef>
                <a:spcPct val="0"/>
              </a:spcBef>
              <a:spcAft>
                <a:spcPct val="0"/>
              </a:spcAft>
              <a:buClrTx/>
              <a:buSzTx/>
              <a:buFontTx/>
              <a:buNone/>
              <a:tabLst/>
            </a:pPr>
            <a:r>
              <a:rPr lang="en-GB" altLang="en-US" sz="1200" b="1" dirty="0">
                <a:solidFill>
                  <a:srgbClr val="0070C0"/>
                </a:solidFill>
                <a:latin typeface="Arial" pitchFamily="34" charset="0"/>
                <a:ea typeface="Times New Roman" pitchFamily="18" charset="0"/>
                <a:cs typeface="Arial" pitchFamily="34" charset="0"/>
              </a:rPr>
              <a:t> </a:t>
            </a:r>
            <a:r>
              <a:rPr lang="en-GB" altLang="en-US" sz="1200" b="1" dirty="0" smtClean="0">
                <a:solidFill>
                  <a:srgbClr val="0070C0"/>
                </a:solidFill>
                <a:latin typeface="Arial" pitchFamily="34" charset="0"/>
                <a:ea typeface="Times New Roman" pitchFamily="18" charset="0"/>
                <a:cs typeface="Arial" pitchFamily="34" charset="0"/>
              </a:rPr>
              <a:t>                                      </a:t>
            </a:r>
            <a:r>
              <a:rPr kumimoji="0" lang="en-GB" altLang="en-US" sz="1200" b="1" i="0" u="none" strike="noStrike" cap="none" normalizeH="0" baseline="0" dirty="0" smtClean="0">
                <a:ln>
                  <a:noFill/>
                </a:ln>
                <a:solidFill>
                  <a:srgbClr val="0070C0"/>
                </a:solidFill>
                <a:effectLst/>
                <a:latin typeface="Arial" pitchFamily="34" charset="0"/>
                <a:ea typeface="Times New Roman" pitchFamily="18" charset="0"/>
                <a:cs typeface="Arial" pitchFamily="34" charset="0"/>
              </a:rPr>
              <a:t>  AREA</a:t>
            </a:r>
          </a:p>
          <a:p>
            <a:pPr marL="0" marR="0" lvl="0" indent="0" algn="l" defTabSz="914400" rtl="0" eaLnBrk="1" fontAlgn="base" latinLnBrk="0" hangingPunct="1">
              <a:lnSpc>
                <a:spcPct val="100000"/>
              </a:lnSpc>
              <a:spcBef>
                <a:spcPct val="0"/>
              </a:spcBef>
              <a:spcAft>
                <a:spcPct val="0"/>
              </a:spcAft>
              <a:buClrTx/>
              <a:buSzTx/>
              <a:buFontTx/>
              <a:buNone/>
              <a:tabLst/>
            </a:pPr>
            <a:endParaRPr lang="en-GB" altLang="en-US" sz="1200" b="1" dirty="0">
              <a:solidFill>
                <a:srgbClr val="0070C0"/>
              </a:solidFill>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200" b="1" i="0" u="none" strike="noStrike" cap="none" normalizeH="0" baseline="0" dirty="0" smtClean="0">
                <a:ln>
                  <a:noFill/>
                </a:ln>
                <a:solidFill>
                  <a:srgbClr val="0070C0"/>
                </a:solidFill>
                <a:effectLst/>
                <a:latin typeface="Arial" pitchFamily="34" charset="0"/>
                <a:ea typeface="Times New Roman" pitchFamily="18" charset="0"/>
                <a:cs typeface="Arial" pitchFamily="34" charset="0"/>
              </a:rPr>
              <a:t>                      Strain, </a:t>
            </a:r>
            <a:r>
              <a:rPr kumimoji="0" lang="en-GB" altLang="en-US" sz="1200" b="1" i="0" u="none" strike="noStrike" cap="none" normalizeH="0" baseline="0" dirty="0" smtClean="0">
                <a:ln>
                  <a:noFill/>
                </a:ln>
                <a:solidFill>
                  <a:srgbClr val="0070C0"/>
                </a:solidFill>
                <a:effectLst/>
                <a:latin typeface="Arial" pitchFamily="34" charset="0"/>
                <a:ea typeface="Times New Roman" pitchFamily="18" charset="0"/>
                <a:cs typeface="Symbol" pitchFamily="18" charset="2"/>
              </a:rPr>
              <a:t>e = </a:t>
            </a:r>
            <a:r>
              <a:rPr kumimoji="0" lang="en-GB" altLang="en-US" sz="1200" b="1" i="0" u="none" strike="noStrike" cap="none" normalizeH="0" baseline="0" dirty="0" smtClean="0">
                <a:ln>
                  <a:noFill/>
                </a:ln>
                <a:solidFill>
                  <a:srgbClr val="0070C0"/>
                </a:solidFill>
                <a:effectLst/>
                <a:latin typeface="Arial" pitchFamily="34" charset="0"/>
                <a:ea typeface="Times New Roman" pitchFamily="18" charset="0"/>
                <a:cs typeface="Arial" pitchFamily="34" charset="0"/>
              </a:rPr>
              <a:t>EXTENSION</a:t>
            </a:r>
            <a:endParaRPr kumimoji="0" lang="en-GB" altLang="en-US" sz="6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800" b="0" i="0" u="none" strike="noStrike" cap="none" normalizeH="0" baseline="0" dirty="0" smtClean="0">
                <a:ln>
                  <a:noFill/>
                </a:ln>
                <a:solidFill>
                  <a:schemeClr val="tx1"/>
                </a:solidFill>
                <a:effectLst/>
                <a:latin typeface="Arial" pitchFamily="34" charset="0"/>
                <a:cs typeface="Arial" pitchFamily="34" charset="0"/>
              </a:rPr>
              <a:t>                   </a:t>
            </a:r>
          </a:p>
        </p:txBody>
      </p:sp>
      <p:sp>
        <p:nvSpPr>
          <p:cNvPr id="15" name="Rectangle 12"/>
          <p:cNvSpPr>
            <a:spLocks noChangeArrowheads="1"/>
          </p:cNvSpPr>
          <p:nvPr/>
        </p:nvSpPr>
        <p:spPr bwMode="auto">
          <a:xfrm>
            <a:off x="1119857" y="1273759"/>
            <a:ext cx="4570482" cy="120032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200" b="1" i="0" u="none" strike="noStrike" cap="none" normalizeH="0" baseline="0" dirty="0" smtClean="0">
                <a:ln>
                  <a:noFill/>
                </a:ln>
                <a:solidFill>
                  <a:srgbClr val="0070C0"/>
                </a:solidFill>
                <a:effectLst/>
                <a:latin typeface="Arial" pitchFamily="34" charset="0"/>
                <a:ea typeface="Times New Roman" pitchFamily="18" charset="0"/>
                <a:cs typeface="Arial" pitchFamily="34" charset="0"/>
              </a:rPr>
              <a:t>Yield Point = Load at which plastic deformation begins.</a:t>
            </a:r>
          </a:p>
          <a:p>
            <a:pPr marL="0" marR="0" lvl="0" indent="0" algn="l" defTabSz="914400" rtl="0" eaLnBrk="0" fontAlgn="base" latinLnBrk="0" hangingPunct="0">
              <a:lnSpc>
                <a:spcPct val="100000"/>
              </a:lnSpc>
              <a:spcBef>
                <a:spcPct val="0"/>
              </a:spcBef>
              <a:spcAft>
                <a:spcPct val="0"/>
              </a:spcAft>
              <a:buClrTx/>
              <a:buSzTx/>
              <a:buFontTx/>
              <a:buNone/>
              <a:tabLst/>
            </a:pPr>
            <a:endParaRPr lang="en-GB" altLang="en-US" sz="1200" b="1" dirty="0">
              <a:solidFill>
                <a:srgbClr val="0070C0"/>
              </a:solidFill>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6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200" b="1" i="0" u="none" strike="noStrike" cap="none" normalizeH="0" baseline="0" dirty="0" smtClean="0">
                <a:ln>
                  <a:noFill/>
                </a:ln>
                <a:solidFill>
                  <a:srgbClr val="0070C0"/>
                </a:solidFill>
                <a:effectLst/>
                <a:latin typeface="Arial" pitchFamily="34" charset="0"/>
                <a:ea typeface="Times New Roman" pitchFamily="18" charset="0"/>
                <a:cs typeface="Arial" pitchFamily="34" charset="0"/>
              </a:rPr>
              <a:t>Ultimate tensile Load (UTL) </a:t>
            </a:r>
            <a:r>
              <a:rPr kumimoji="0" lang="en-GB" altLang="en-US" sz="1200" b="1" i="0" u="none" strike="noStrike" cap="none" normalizeH="0" baseline="0" dirty="0" smtClean="0">
                <a:ln>
                  <a:noFill/>
                </a:ln>
                <a:solidFill>
                  <a:srgbClr val="0070C0"/>
                </a:solidFill>
                <a:effectLst/>
                <a:latin typeface="Arial" pitchFamily="34" charset="0"/>
                <a:ea typeface="Times New Roman" pitchFamily="18" charset="0"/>
                <a:cs typeface="Symbol" pitchFamily="18" charset="2"/>
              </a:rPr>
              <a:t>= </a:t>
            </a:r>
            <a:r>
              <a:rPr kumimoji="0" lang="en-GB" altLang="en-US" sz="1200" b="1" i="0" u="none" strike="noStrike" cap="none" normalizeH="0" baseline="0" dirty="0" smtClean="0">
                <a:ln>
                  <a:noFill/>
                </a:ln>
                <a:solidFill>
                  <a:srgbClr val="0070C0"/>
                </a:solidFill>
                <a:effectLst/>
                <a:latin typeface="Arial" pitchFamily="34" charset="0"/>
                <a:ea typeface="Times New Roman" pitchFamily="18" charset="0"/>
                <a:cs typeface="Arial" pitchFamily="34" charset="0"/>
              </a:rPr>
              <a:t>The maximum load attained</a:t>
            </a:r>
            <a:endParaRPr kumimoji="0" lang="en-GB" altLang="en-US" sz="6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200" b="1" i="0" u="none" strike="noStrike" cap="none" normalizeH="0" baseline="0" dirty="0" smtClean="0">
                <a:ln>
                  <a:noFill/>
                </a:ln>
                <a:solidFill>
                  <a:srgbClr val="0070C0"/>
                </a:solidFill>
                <a:effectLst/>
                <a:latin typeface="Arial" pitchFamily="34" charset="0"/>
                <a:ea typeface="Times New Roman" pitchFamily="18" charset="0"/>
                <a:cs typeface="Arial" pitchFamily="34" charset="0"/>
              </a:rPr>
              <a:t>				                </a:t>
            </a:r>
            <a:endParaRPr kumimoji="0" lang="en-GB" altLang="en-US" sz="6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dirty="0" smtClean="0">
              <a:ln>
                <a:noFill/>
              </a:ln>
              <a:solidFill>
                <a:schemeClr val="tx1"/>
              </a:solidFill>
              <a:effectLst/>
              <a:latin typeface="Arial" pitchFamily="34" charset="0"/>
              <a:cs typeface="Arial" pitchFamily="34" charset="0"/>
            </a:endParaRPr>
          </a:p>
        </p:txBody>
      </p:sp>
      <p:sp>
        <p:nvSpPr>
          <p:cNvPr id="16" name="Rectangle 13"/>
          <p:cNvSpPr>
            <a:spLocks noChangeArrowheads="1"/>
          </p:cNvSpPr>
          <p:nvPr/>
        </p:nvSpPr>
        <p:spPr bwMode="auto">
          <a:xfrm>
            <a:off x="2843808" y="2374722"/>
            <a:ext cx="2333203" cy="55399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200" b="1" i="0" u="none" strike="noStrike" cap="none" normalizeH="0" baseline="0" dirty="0" smtClean="0">
                <a:ln>
                  <a:noFill/>
                </a:ln>
                <a:solidFill>
                  <a:srgbClr val="0070C0"/>
                </a:solidFill>
                <a:effectLst/>
                <a:latin typeface="Arial" pitchFamily="34" charset="0"/>
                <a:ea typeface="Times New Roman" pitchFamily="18" charset="0"/>
                <a:cs typeface="Arial" pitchFamily="34" charset="0"/>
              </a:rPr>
              <a:t>Young’s Modulus =   STRESS</a:t>
            </a:r>
          </a:p>
          <a:p>
            <a:pPr marL="0" marR="0" lvl="0" indent="0" algn="l" defTabSz="914400" rtl="0" eaLnBrk="1" fontAlgn="base" latinLnBrk="0" hangingPunct="1">
              <a:lnSpc>
                <a:spcPct val="100000"/>
              </a:lnSpc>
              <a:spcBef>
                <a:spcPct val="0"/>
              </a:spcBef>
              <a:spcAft>
                <a:spcPct val="0"/>
              </a:spcAft>
              <a:buClrTx/>
              <a:buSzTx/>
              <a:buFontTx/>
              <a:buNone/>
              <a:tabLst/>
            </a:pPr>
            <a:endParaRPr kumimoji="0" lang="en-GB" altLang="en-US" sz="6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lang="en-GB" altLang="en-US" sz="1200" b="1" dirty="0">
                <a:solidFill>
                  <a:srgbClr val="0070C0"/>
                </a:solidFill>
                <a:latin typeface="Arial" pitchFamily="34" charset="0"/>
                <a:ea typeface="Times New Roman" pitchFamily="18" charset="0"/>
                <a:cs typeface="Arial" pitchFamily="34" charset="0"/>
              </a:rPr>
              <a:t> </a:t>
            </a:r>
            <a:r>
              <a:rPr lang="en-GB" altLang="en-US" sz="1200" b="1" dirty="0" smtClean="0">
                <a:solidFill>
                  <a:srgbClr val="0070C0"/>
                </a:solidFill>
                <a:latin typeface="Arial" pitchFamily="34" charset="0"/>
                <a:ea typeface="Times New Roman" pitchFamily="18" charset="0"/>
                <a:cs typeface="Arial" pitchFamily="34" charset="0"/>
              </a:rPr>
              <a:t>                                   </a:t>
            </a:r>
            <a:r>
              <a:rPr kumimoji="0" lang="en-GB" altLang="en-US" sz="1200" b="1" i="0" u="none" strike="noStrike" cap="none" normalizeH="0" baseline="0" dirty="0" smtClean="0">
                <a:ln>
                  <a:noFill/>
                </a:ln>
                <a:solidFill>
                  <a:srgbClr val="0070C0"/>
                </a:solidFill>
                <a:effectLst/>
                <a:latin typeface="Arial" pitchFamily="34" charset="0"/>
                <a:ea typeface="Times New Roman" pitchFamily="18" charset="0"/>
                <a:cs typeface="Arial" pitchFamily="34" charset="0"/>
              </a:rPr>
              <a:t>STRAIN</a:t>
            </a:r>
            <a:endParaRPr kumimoji="0" lang="en-GB" altLang="en-US" sz="1800" b="0" i="0" u="none" strike="noStrike" cap="none" normalizeH="0" baseline="0" dirty="0" smtClean="0">
              <a:ln>
                <a:noFill/>
              </a:ln>
              <a:solidFill>
                <a:schemeClr val="tx1"/>
              </a:solidFill>
              <a:effectLst/>
              <a:latin typeface="Arial" pitchFamily="34" charset="0"/>
              <a:cs typeface="Arial" pitchFamily="34" charset="0"/>
            </a:endParaRPr>
          </a:p>
        </p:txBody>
      </p:sp>
      <p:sp>
        <p:nvSpPr>
          <p:cNvPr id="17" name="Rectangle 16"/>
          <p:cNvSpPr/>
          <p:nvPr/>
        </p:nvSpPr>
        <p:spPr>
          <a:xfrm>
            <a:off x="3391272" y="914250"/>
            <a:ext cx="1655068" cy="276999"/>
          </a:xfrm>
          <a:prstGeom prst="rect">
            <a:avLst/>
          </a:prstGeom>
        </p:spPr>
        <p:txBody>
          <a:bodyPr wrap="none">
            <a:spAutoFit/>
          </a:bodyPr>
          <a:lstStyle/>
          <a:p>
            <a:pPr lvl="0" fontAlgn="base">
              <a:spcBef>
                <a:spcPct val="0"/>
              </a:spcBef>
              <a:spcAft>
                <a:spcPct val="0"/>
              </a:spcAft>
            </a:pPr>
            <a:r>
              <a:rPr lang="en-GB" altLang="en-US" sz="1200" b="1" dirty="0">
                <a:solidFill>
                  <a:srgbClr val="0070C0"/>
                </a:solidFill>
                <a:latin typeface="Arial" pitchFamily="34" charset="0"/>
                <a:ea typeface="Times New Roman" pitchFamily="18" charset="0"/>
                <a:cs typeface="Arial" pitchFamily="34" charset="0"/>
              </a:rPr>
              <a:t>ORIGINAL LENGTH</a:t>
            </a:r>
            <a:r>
              <a:rPr lang="en-GB" altLang="en-US" sz="1200" dirty="0">
                <a:latin typeface="Arial" pitchFamily="34" charset="0"/>
                <a:ea typeface="Times New Roman" pitchFamily="18" charset="0"/>
                <a:cs typeface="Arial" pitchFamily="34" charset="0"/>
              </a:rPr>
              <a:t> </a:t>
            </a:r>
          </a:p>
        </p:txBody>
      </p:sp>
      <p:cxnSp>
        <p:nvCxnSpPr>
          <p:cNvPr id="19" name="Straight Connector 18"/>
          <p:cNvCxnSpPr>
            <a:endCxn id="16" idx="3"/>
          </p:cNvCxnSpPr>
          <p:nvPr/>
        </p:nvCxnSpPr>
        <p:spPr>
          <a:xfrm>
            <a:off x="4355976" y="2651721"/>
            <a:ext cx="821035" cy="0"/>
          </a:xfrm>
          <a:prstGeom prst="line">
            <a:avLst/>
          </a:prstGeom>
        </p:spPr>
        <p:style>
          <a:lnRef idx="1">
            <a:schemeClr val="accent1"/>
          </a:lnRef>
          <a:fillRef idx="0">
            <a:schemeClr val="accent1"/>
          </a:fillRef>
          <a:effectRef idx="0">
            <a:schemeClr val="accent1"/>
          </a:effectRef>
          <a:fontRef idx="minor">
            <a:schemeClr val="tx1"/>
          </a:fontRef>
        </p:style>
      </p:cxnSp>
      <p:sp>
        <p:nvSpPr>
          <p:cNvPr id="20" name="TextBox 19"/>
          <p:cNvSpPr txBox="1"/>
          <p:nvPr/>
        </p:nvSpPr>
        <p:spPr>
          <a:xfrm>
            <a:off x="5868144" y="146089"/>
            <a:ext cx="3024336" cy="369332"/>
          </a:xfrm>
          <a:prstGeom prst="rect">
            <a:avLst/>
          </a:prstGeom>
          <a:noFill/>
        </p:spPr>
        <p:txBody>
          <a:bodyPr wrap="square" rtlCol="0">
            <a:spAutoFit/>
          </a:bodyPr>
          <a:lstStyle/>
          <a:p>
            <a:r>
              <a:rPr lang="en-GB" dirty="0" smtClean="0"/>
              <a:t>TENSILE TESTING EXERCISE</a:t>
            </a:r>
            <a:endParaRPr lang="en-GB" dirty="0"/>
          </a:p>
        </p:txBody>
      </p:sp>
    </p:spTree>
    <p:extLst>
      <p:ext uri="{BB962C8B-B14F-4D97-AF65-F5344CB8AC3E}">
        <p14:creationId xmlns:p14="http://schemas.microsoft.com/office/powerpoint/2010/main" val="3490111685"/>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11560" y="764704"/>
            <a:ext cx="8208912" cy="4801314"/>
          </a:xfrm>
          <a:prstGeom prst="rect">
            <a:avLst/>
          </a:prstGeom>
        </p:spPr>
        <p:txBody>
          <a:bodyPr wrap="square">
            <a:spAutoFit/>
          </a:bodyPr>
          <a:lstStyle/>
          <a:p>
            <a:r>
              <a:rPr lang="en-GB" b="1" dirty="0"/>
              <a:t>The central diameter of the specimens (dumbbell shaped) were measured and found to be 5.02mm. </a:t>
            </a:r>
            <a:endParaRPr lang="en-GB" b="1" dirty="0" smtClean="0"/>
          </a:p>
          <a:p>
            <a:r>
              <a:rPr lang="en-GB" b="1" dirty="0" smtClean="0"/>
              <a:t>From </a:t>
            </a:r>
            <a:r>
              <a:rPr lang="en-GB" b="1" dirty="0"/>
              <a:t>this, calculate the cross sectional area of the specimen. </a:t>
            </a:r>
            <a:endParaRPr lang="en-GB" dirty="0"/>
          </a:p>
          <a:p>
            <a:r>
              <a:rPr lang="en-GB" b="1" dirty="0"/>
              <a:t> </a:t>
            </a:r>
            <a:endParaRPr lang="en-GB" dirty="0"/>
          </a:p>
          <a:p>
            <a:r>
              <a:rPr lang="en-GB" b="1" dirty="0"/>
              <a:t> </a:t>
            </a:r>
            <a:endParaRPr lang="en-GB" dirty="0"/>
          </a:p>
          <a:p>
            <a:r>
              <a:rPr lang="en-GB" b="1" dirty="0"/>
              <a:t>1). Mark the Elastic </a:t>
            </a:r>
            <a:r>
              <a:rPr lang="en-GB" b="1" dirty="0" smtClean="0"/>
              <a:t>Range, Plastic </a:t>
            </a:r>
            <a:r>
              <a:rPr lang="en-GB" b="1" dirty="0"/>
              <a:t>Range, Yield Point, UItimate Tensile </a:t>
            </a:r>
            <a:endParaRPr lang="en-GB" b="1" dirty="0" smtClean="0"/>
          </a:p>
          <a:p>
            <a:r>
              <a:rPr lang="en-GB" b="1" dirty="0"/>
              <a:t> </a:t>
            </a:r>
            <a:r>
              <a:rPr lang="en-GB" b="1" dirty="0" smtClean="0"/>
              <a:t>    Load </a:t>
            </a:r>
            <a:r>
              <a:rPr lang="en-GB" b="1" dirty="0"/>
              <a:t>and </a:t>
            </a:r>
            <a:r>
              <a:rPr lang="en-GB" b="1" dirty="0" smtClean="0"/>
              <a:t>Load at </a:t>
            </a:r>
            <a:r>
              <a:rPr lang="en-GB" b="1" dirty="0"/>
              <a:t>Fracture on each of the graphs.</a:t>
            </a:r>
            <a:endParaRPr lang="en-GB" dirty="0"/>
          </a:p>
          <a:p>
            <a:r>
              <a:rPr lang="en-GB" b="1" dirty="0"/>
              <a:t> </a:t>
            </a:r>
            <a:endParaRPr lang="en-GB" dirty="0"/>
          </a:p>
          <a:p>
            <a:r>
              <a:rPr lang="en-GB" b="1" dirty="0"/>
              <a:t>2). From the three graphs supplied, complete the </a:t>
            </a:r>
            <a:r>
              <a:rPr lang="en-GB" b="1" dirty="0" smtClean="0"/>
              <a:t>table. </a:t>
            </a:r>
            <a:endParaRPr lang="en-GB" dirty="0"/>
          </a:p>
          <a:p>
            <a:r>
              <a:rPr lang="en-GB" b="1" dirty="0"/>
              <a:t> </a:t>
            </a:r>
            <a:endParaRPr lang="en-GB" dirty="0"/>
          </a:p>
          <a:p>
            <a:r>
              <a:rPr lang="en-GB" b="1" dirty="0"/>
              <a:t>3). Use the completed data table above, and the equations described </a:t>
            </a:r>
            <a:r>
              <a:rPr lang="en-GB" b="1" dirty="0" smtClean="0"/>
              <a:t>to</a:t>
            </a:r>
          </a:p>
          <a:p>
            <a:r>
              <a:rPr lang="en-GB" b="1" dirty="0"/>
              <a:t> </a:t>
            </a:r>
            <a:r>
              <a:rPr lang="en-GB" b="1" dirty="0" smtClean="0"/>
              <a:t>   calculate Stress </a:t>
            </a:r>
            <a:r>
              <a:rPr lang="en-GB" b="1" dirty="0"/>
              <a:t>and </a:t>
            </a:r>
            <a:r>
              <a:rPr lang="en-GB" b="1" dirty="0" smtClean="0"/>
              <a:t>Strain </a:t>
            </a:r>
            <a:r>
              <a:rPr lang="en-GB" b="1" dirty="0"/>
              <a:t>for each </a:t>
            </a:r>
            <a:r>
              <a:rPr lang="en-GB" b="1" dirty="0" smtClean="0"/>
              <a:t>metal tested</a:t>
            </a:r>
            <a:r>
              <a:rPr lang="en-GB" b="1" dirty="0"/>
              <a:t>.</a:t>
            </a:r>
            <a:endParaRPr lang="en-GB" dirty="0"/>
          </a:p>
          <a:p>
            <a:r>
              <a:rPr lang="en-GB" b="1" dirty="0"/>
              <a:t> </a:t>
            </a:r>
            <a:endParaRPr lang="en-GB" dirty="0"/>
          </a:p>
          <a:p>
            <a:r>
              <a:rPr lang="en-GB" b="1" dirty="0"/>
              <a:t>4). </a:t>
            </a:r>
            <a:r>
              <a:rPr lang="en-GB" b="1" dirty="0" smtClean="0"/>
              <a:t> Calculate Young's </a:t>
            </a:r>
            <a:r>
              <a:rPr lang="en-GB" b="1" dirty="0"/>
              <a:t>Modulus </a:t>
            </a:r>
            <a:r>
              <a:rPr lang="en-GB" b="1" u="sng" dirty="0"/>
              <a:t>within the elastic range of stress</a:t>
            </a:r>
            <a:r>
              <a:rPr lang="en-GB" b="1" dirty="0"/>
              <a:t> for each </a:t>
            </a:r>
            <a:endParaRPr lang="en-GB" b="1" dirty="0" smtClean="0"/>
          </a:p>
          <a:p>
            <a:r>
              <a:rPr lang="en-GB" b="1" dirty="0"/>
              <a:t> </a:t>
            </a:r>
            <a:r>
              <a:rPr lang="en-GB" b="1" dirty="0" smtClean="0"/>
              <a:t>      metal </a:t>
            </a:r>
            <a:r>
              <a:rPr lang="en-GB" b="1" dirty="0"/>
              <a:t>tested. </a:t>
            </a:r>
            <a:endParaRPr lang="en-GB" b="1" dirty="0" smtClean="0"/>
          </a:p>
          <a:p>
            <a:endParaRPr lang="en-GB" dirty="0"/>
          </a:p>
          <a:p>
            <a:r>
              <a:rPr lang="en-GB" b="1" dirty="0"/>
              <a:t>     Mark your reference points for this calculation on your graphs.</a:t>
            </a:r>
            <a:endParaRPr lang="en-GB" dirty="0"/>
          </a:p>
        </p:txBody>
      </p:sp>
    </p:spTree>
    <p:extLst>
      <p:ext uri="{BB962C8B-B14F-4D97-AF65-F5344CB8AC3E}">
        <p14:creationId xmlns:p14="http://schemas.microsoft.com/office/powerpoint/2010/main" val="4004740982"/>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051720" y="2204864"/>
            <a:ext cx="5688632" cy="707886"/>
          </a:xfrm>
          <a:prstGeom prst="rect">
            <a:avLst/>
          </a:prstGeom>
          <a:noFill/>
        </p:spPr>
        <p:txBody>
          <a:bodyPr wrap="square" rtlCol="0">
            <a:spAutoFit/>
          </a:bodyPr>
          <a:lstStyle/>
          <a:p>
            <a:r>
              <a:rPr lang="en-GB" sz="4000" dirty="0" smtClean="0"/>
              <a:t>GRAPH HANDOUTS</a:t>
            </a:r>
            <a:endParaRPr lang="en-GB" sz="4000" dirty="0"/>
          </a:p>
        </p:txBody>
      </p:sp>
    </p:spTree>
    <p:extLst>
      <p:ext uri="{BB962C8B-B14F-4D97-AF65-F5344CB8AC3E}">
        <p14:creationId xmlns:p14="http://schemas.microsoft.com/office/powerpoint/2010/main" val="322456372"/>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Object 1"/>
          <p:cNvGraphicFramePr>
            <a:graphicFrameLocks noChangeAspect="1"/>
          </p:cNvGraphicFramePr>
          <p:nvPr>
            <p:extLst>
              <p:ext uri="{D42A27DB-BD31-4B8C-83A1-F6EECF244321}">
                <p14:modId xmlns:p14="http://schemas.microsoft.com/office/powerpoint/2010/main" val="2977974442"/>
              </p:ext>
            </p:extLst>
          </p:nvPr>
        </p:nvGraphicFramePr>
        <p:xfrm>
          <a:off x="611560" y="620688"/>
          <a:ext cx="4052732" cy="5735127"/>
        </p:xfrm>
        <a:graphic>
          <a:graphicData uri="http://schemas.openxmlformats.org/presentationml/2006/ole">
            <mc:AlternateContent xmlns:mc="http://schemas.openxmlformats.org/markup-compatibility/2006">
              <mc:Choice xmlns:v="urn:schemas-microsoft-com:vml" Requires="v">
                <p:oleObj spid="_x0000_s1038" name="Acrobat Document" r:id="rId3" imgW="3777937" imgH="5346213" progId="Acrobat.Document.DC">
                  <p:embed/>
                </p:oleObj>
              </mc:Choice>
              <mc:Fallback>
                <p:oleObj name="Acrobat Document" r:id="rId3" imgW="3777937" imgH="5346213" progId="Acrobat.Document.DC">
                  <p:embed/>
                  <p:pic>
                    <p:nvPicPr>
                      <p:cNvPr id="0" name=""/>
                      <p:cNvPicPr/>
                      <p:nvPr/>
                    </p:nvPicPr>
                    <p:blipFill>
                      <a:blip r:embed="rId4"/>
                      <a:stretch>
                        <a:fillRect/>
                      </a:stretch>
                    </p:blipFill>
                    <p:spPr>
                      <a:xfrm>
                        <a:off x="611560" y="620688"/>
                        <a:ext cx="4052732" cy="5735127"/>
                      </a:xfrm>
                      <a:prstGeom prst="rect">
                        <a:avLst/>
                      </a:prstGeom>
                    </p:spPr>
                  </p:pic>
                </p:oleObj>
              </mc:Fallback>
            </mc:AlternateContent>
          </a:graphicData>
        </a:graphic>
      </p:graphicFrame>
      <p:graphicFrame>
        <p:nvGraphicFramePr>
          <p:cNvPr id="3" name="Object 2"/>
          <p:cNvGraphicFramePr>
            <a:graphicFrameLocks noChangeAspect="1"/>
          </p:cNvGraphicFramePr>
          <p:nvPr>
            <p:extLst>
              <p:ext uri="{D42A27DB-BD31-4B8C-83A1-F6EECF244321}">
                <p14:modId xmlns:p14="http://schemas.microsoft.com/office/powerpoint/2010/main" val="1977360703"/>
              </p:ext>
            </p:extLst>
          </p:nvPr>
        </p:nvGraphicFramePr>
        <p:xfrm>
          <a:off x="4668690" y="764705"/>
          <a:ext cx="3816338" cy="5400600"/>
        </p:xfrm>
        <a:graphic>
          <a:graphicData uri="http://schemas.openxmlformats.org/presentationml/2006/ole">
            <mc:AlternateContent xmlns:mc="http://schemas.openxmlformats.org/markup-compatibility/2006">
              <mc:Choice xmlns:v="urn:schemas-microsoft-com:vml" Requires="v">
                <p:oleObj spid="_x0000_s1039" name="Acrobat Document" r:id="rId5" imgW="3777937" imgH="5346213" progId="Acrobat.Document.DC">
                  <p:embed/>
                </p:oleObj>
              </mc:Choice>
              <mc:Fallback>
                <p:oleObj name="Acrobat Document" r:id="rId5" imgW="3777937" imgH="5346213" progId="Acrobat.Document.DC">
                  <p:embed/>
                  <p:pic>
                    <p:nvPicPr>
                      <p:cNvPr id="0" name=""/>
                      <p:cNvPicPr/>
                      <p:nvPr/>
                    </p:nvPicPr>
                    <p:blipFill>
                      <a:blip r:embed="rId6"/>
                      <a:stretch>
                        <a:fillRect/>
                      </a:stretch>
                    </p:blipFill>
                    <p:spPr>
                      <a:xfrm>
                        <a:off x="4668690" y="764705"/>
                        <a:ext cx="3816338" cy="5400600"/>
                      </a:xfrm>
                      <a:prstGeom prst="rect">
                        <a:avLst/>
                      </a:prstGeom>
                    </p:spPr>
                  </p:pic>
                </p:oleObj>
              </mc:Fallback>
            </mc:AlternateContent>
          </a:graphicData>
        </a:graphic>
      </p:graphicFrame>
    </p:spTree>
    <p:extLst>
      <p:ext uri="{BB962C8B-B14F-4D97-AF65-F5344CB8AC3E}">
        <p14:creationId xmlns:p14="http://schemas.microsoft.com/office/powerpoint/2010/main" val="2946244751"/>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p:cNvGraphicFramePr>
            <a:graphicFrameLocks noGrp="1"/>
          </p:cNvGraphicFramePr>
          <p:nvPr>
            <p:extLst>
              <p:ext uri="{D42A27DB-BD31-4B8C-83A1-F6EECF244321}">
                <p14:modId xmlns:p14="http://schemas.microsoft.com/office/powerpoint/2010/main" val="2608514689"/>
              </p:ext>
            </p:extLst>
          </p:nvPr>
        </p:nvGraphicFramePr>
        <p:xfrm>
          <a:off x="143508" y="3284984"/>
          <a:ext cx="8856983" cy="2448272"/>
        </p:xfrm>
        <a:graphic>
          <a:graphicData uri="http://schemas.openxmlformats.org/drawingml/2006/table">
            <a:tbl>
              <a:tblPr firstRow="1" firstCol="1" bandRow="1">
                <a:tableStyleId>{5C22544A-7EE6-4342-B048-85BDC9FD1C3A}</a:tableStyleId>
              </a:tblPr>
              <a:tblGrid>
                <a:gridCol w="1387577">
                  <a:extLst>
                    <a:ext uri="{9D8B030D-6E8A-4147-A177-3AD203B41FA5}">
                      <a16:colId xmlns:a16="http://schemas.microsoft.com/office/drawing/2014/main" val="20000"/>
                    </a:ext>
                  </a:extLst>
                </a:gridCol>
                <a:gridCol w="1139704">
                  <a:extLst>
                    <a:ext uri="{9D8B030D-6E8A-4147-A177-3AD203B41FA5}">
                      <a16:colId xmlns:a16="http://schemas.microsoft.com/office/drawing/2014/main" val="20001"/>
                    </a:ext>
                  </a:extLst>
                </a:gridCol>
                <a:gridCol w="1114150">
                  <a:extLst>
                    <a:ext uri="{9D8B030D-6E8A-4147-A177-3AD203B41FA5}">
                      <a16:colId xmlns:a16="http://schemas.microsoft.com/office/drawing/2014/main" val="20002"/>
                    </a:ext>
                  </a:extLst>
                </a:gridCol>
                <a:gridCol w="1281103">
                  <a:extLst>
                    <a:ext uri="{9D8B030D-6E8A-4147-A177-3AD203B41FA5}">
                      <a16:colId xmlns:a16="http://schemas.microsoft.com/office/drawing/2014/main" val="20003"/>
                    </a:ext>
                  </a:extLst>
                </a:gridCol>
                <a:gridCol w="1126138">
                  <a:extLst>
                    <a:ext uri="{9D8B030D-6E8A-4147-A177-3AD203B41FA5}">
                      <a16:colId xmlns:a16="http://schemas.microsoft.com/office/drawing/2014/main" val="20004"/>
                    </a:ext>
                  </a:extLst>
                </a:gridCol>
                <a:gridCol w="1482064">
                  <a:extLst>
                    <a:ext uri="{9D8B030D-6E8A-4147-A177-3AD203B41FA5}">
                      <a16:colId xmlns:a16="http://schemas.microsoft.com/office/drawing/2014/main" val="20005"/>
                    </a:ext>
                  </a:extLst>
                </a:gridCol>
                <a:gridCol w="1326247">
                  <a:extLst>
                    <a:ext uri="{9D8B030D-6E8A-4147-A177-3AD203B41FA5}">
                      <a16:colId xmlns:a16="http://schemas.microsoft.com/office/drawing/2014/main" val="20006"/>
                    </a:ext>
                  </a:extLst>
                </a:gridCol>
              </a:tblGrid>
              <a:tr h="1127803">
                <a:tc>
                  <a:txBody>
                    <a:bodyPr/>
                    <a:lstStyle/>
                    <a:p>
                      <a:pPr algn="ctr">
                        <a:spcAft>
                          <a:spcPts val="0"/>
                        </a:spcAft>
                        <a:tabLst>
                          <a:tab pos="2637155" algn="ctr"/>
                          <a:tab pos="5274310" algn="r"/>
                        </a:tabLst>
                      </a:pPr>
                      <a:r>
                        <a:rPr lang="en-GB" sz="1200" dirty="0">
                          <a:effectLst/>
                        </a:rPr>
                        <a:t>MATERIAL</a:t>
                      </a:r>
                      <a:endParaRPr lang="en-GB" sz="1000" dirty="0">
                        <a:effectLst/>
                        <a:latin typeface="Times New Roman"/>
                        <a:ea typeface="Times New Roman"/>
                      </a:endParaRPr>
                    </a:p>
                  </a:txBody>
                  <a:tcPr marL="68580" marR="68580" marT="0" marB="0" anchor="ctr"/>
                </a:tc>
                <a:tc>
                  <a:txBody>
                    <a:bodyPr/>
                    <a:lstStyle/>
                    <a:p>
                      <a:pPr algn="ctr">
                        <a:spcAft>
                          <a:spcPts val="0"/>
                        </a:spcAft>
                        <a:tabLst>
                          <a:tab pos="2637155" algn="ctr"/>
                          <a:tab pos="5274310" algn="r"/>
                        </a:tabLst>
                      </a:pPr>
                      <a:r>
                        <a:rPr lang="en-GB" sz="1200">
                          <a:effectLst/>
                        </a:rPr>
                        <a:t>YIELD</a:t>
                      </a:r>
                      <a:endParaRPr lang="en-GB" sz="1000">
                        <a:effectLst/>
                      </a:endParaRPr>
                    </a:p>
                    <a:p>
                      <a:pPr algn="ctr">
                        <a:spcAft>
                          <a:spcPts val="0"/>
                        </a:spcAft>
                        <a:tabLst>
                          <a:tab pos="2637155" algn="ctr"/>
                          <a:tab pos="5274310" algn="r"/>
                        </a:tabLst>
                      </a:pPr>
                      <a:r>
                        <a:rPr lang="en-GB" sz="1200">
                          <a:effectLst/>
                        </a:rPr>
                        <a:t>POINT (Newtons)</a:t>
                      </a:r>
                      <a:endParaRPr lang="en-GB" sz="1000">
                        <a:effectLst/>
                        <a:latin typeface="Times New Roman"/>
                        <a:ea typeface="Times New Roman"/>
                      </a:endParaRPr>
                    </a:p>
                  </a:txBody>
                  <a:tcPr marL="68580" marR="68580" marT="0" marB="0" anchor="ctr"/>
                </a:tc>
                <a:tc>
                  <a:txBody>
                    <a:bodyPr/>
                    <a:lstStyle/>
                    <a:p>
                      <a:pPr algn="ctr">
                        <a:spcAft>
                          <a:spcPts val="0"/>
                        </a:spcAft>
                        <a:tabLst>
                          <a:tab pos="2637155" algn="ctr"/>
                          <a:tab pos="5274310" algn="r"/>
                        </a:tabLst>
                      </a:pPr>
                      <a:r>
                        <a:rPr lang="en-GB" sz="1200">
                          <a:effectLst/>
                        </a:rPr>
                        <a:t>U.T.L.</a:t>
                      </a:r>
                      <a:endParaRPr lang="en-GB" sz="1000">
                        <a:effectLst/>
                      </a:endParaRPr>
                    </a:p>
                    <a:p>
                      <a:pPr algn="ctr">
                        <a:spcAft>
                          <a:spcPts val="0"/>
                        </a:spcAft>
                        <a:tabLst>
                          <a:tab pos="2637155" algn="ctr"/>
                          <a:tab pos="5274310" algn="r"/>
                        </a:tabLst>
                      </a:pPr>
                      <a:r>
                        <a:rPr lang="en-GB" sz="1200">
                          <a:effectLst/>
                        </a:rPr>
                        <a:t>(Newtons)</a:t>
                      </a:r>
                      <a:endParaRPr lang="en-GB" sz="1000">
                        <a:effectLst/>
                        <a:latin typeface="Times New Roman"/>
                        <a:ea typeface="Times New Roman"/>
                      </a:endParaRPr>
                    </a:p>
                  </a:txBody>
                  <a:tcPr marL="68580" marR="68580" marT="0" marB="0" anchor="ctr"/>
                </a:tc>
                <a:tc>
                  <a:txBody>
                    <a:bodyPr/>
                    <a:lstStyle/>
                    <a:p>
                      <a:pPr algn="ctr">
                        <a:spcAft>
                          <a:spcPts val="0"/>
                        </a:spcAft>
                        <a:tabLst>
                          <a:tab pos="2637155" algn="ctr"/>
                          <a:tab pos="5274310" algn="r"/>
                        </a:tabLst>
                      </a:pPr>
                      <a:r>
                        <a:rPr lang="en-GB" sz="1200">
                          <a:effectLst/>
                        </a:rPr>
                        <a:t> ORIGINAL LENGTH OF SPECIMEN</a:t>
                      </a:r>
                      <a:endParaRPr lang="en-GB" sz="1000">
                        <a:effectLst/>
                        <a:latin typeface="Times New Roman"/>
                        <a:ea typeface="Times New Roman"/>
                      </a:endParaRPr>
                    </a:p>
                  </a:txBody>
                  <a:tcPr marL="68580" marR="68580" marT="0" marB="0" anchor="ctr"/>
                </a:tc>
                <a:tc>
                  <a:txBody>
                    <a:bodyPr/>
                    <a:lstStyle/>
                    <a:p>
                      <a:pPr algn="ctr">
                        <a:spcAft>
                          <a:spcPts val="0"/>
                        </a:spcAft>
                        <a:tabLst>
                          <a:tab pos="2637155" algn="ctr"/>
                          <a:tab pos="5274310" algn="r"/>
                        </a:tabLst>
                      </a:pPr>
                      <a:r>
                        <a:rPr lang="en-GB" sz="1200" dirty="0">
                          <a:effectLst/>
                        </a:rPr>
                        <a:t>CROSS SECTIONAL AREA (mm</a:t>
                      </a:r>
                      <a:r>
                        <a:rPr lang="en-GB" sz="1200" baseline="30000" dirty="0">
                          <a:effectLst/>
                        </a:rPr>
                        <a:t>2</a:t>
                      </a:r>
                      <a:r>
                        <a:rPr lang="en-GB" sz="1200" dirty="0">
                          <a:effectLst/>
                        </a:rPr>
                        <a:t>)</a:t>
                      </a:r>
                      <a:endParaRPr lang="en-GB" sz="1000" dirty="0">
                        <a:effectLst/>
                        <a:latin typeface="Times New Roman"/>
                        <a:ea typeface="Times New Roman"/>
                      </a:endParaRPr>
                    </a:p>
                  </a:txBody>
                  <a:tcPr marL="68580" marR="68580" marT="0" marB="0" anchor="ctr"/>
                </a:tc>
                <a:tc>
                  <a:txBody>
                    <a:bodyPr/>
                    <a:lstStyle/>
                    <a:p>
                      <a:pPr algn="ctr">
                        <a:spcAft>
                          <a:spcPts val="0"/>
                        </a:spcAft>
                        <a:tabLst>
                          <a:tab pos="2637155" algn="ctr"/>
                          <a:tab pos="5274310" algn="r"/>
                        </a:tabLst>
                      </a:pPr>
                      <a:r>
                        <a:rPr lang="en-GB" sz="1200" dirty="0">
                          <a:effectLst/>
                        </a:rPr>
                        <a:t>ELONGATION</a:t>
                      </a:r>
                      <a:endParaRPr lang="en-GB" sz="1000" dirty="0">
                        <a:effectLst/>
                      </a:endParaRPr>
                    </a:p>
                    <a:p>
                      <a:pPr algn="ctr">
                        <a:spcAft>
                          <a:spcPts val="0"/>
                        </a:spcAft>
                        <a:tabLst>
                          <a:tab pos="2637155" algn="ctr"/>
                          <a:tab pos="5274310" algn="r"/>
                        </a:tabLst>
                      </a:pPr>
                      <a:r>
                        <a:rPr lang="en-GB" sz="1200" dirty="0">
                          <a:effectLst/>
                        </a:rPr>
                        <a:t>At FRACTURE (mm)</a:t>
                      </a:r>
                      <a:endParaRPr lang="en-GB" sz="1000" dirty="0">
                        <a:effectLst/>
                        <a:latin typeface="Times New Roman"/>
                        <a:ea typeface="Times New Roman"/>
                      </a:endParaRPr>
                    </a:p>
                  </a:txBody>
                  <a:tcPr marL="68580" marR="68580" marT="0" marB="0" anchor="ctr"/>
                </a:tc>
                <a:tc>
                  <a:txBody>
                    <a:bodyPr/>
                    <a:lstStyle/>
                    <a:p>
                      <a:pPr algn="ctr">
                        <a:spcAft>
                          <a:spcPts val="0"/>
                        </a:spcAft>
                        <a:tabLst>
                          <a:tab pos="2637155" algn="ctr"/>
                          <a:tab pos="5274310" algn="r"/>
                        </a:tabLst>
                      </a:pPr>
                      <a:r>
                        <a:rPr lang="en-GB" sz="1200">
                          <a:effectLst/>
                        </a:rPr>
                        <a:t>LOAD AT FRACTURE (Newtons)</a:t>
                      </a:r>
                      <a:endParaRPr lang="en-GB" sz="1000">
                        <a:effectLst/>
                        <a:latin typeface="Times New Roman"/>
                        <a:ea typeface="Times New Roman"/>
                      </a:endParaRPr>
                    </a:p>
                  </a:txBody>
                  <a:tcPr marL="68580" marR="68580" marT="0" marB="0" anchor="ctr"/>
                </a:tc>
                <a:extLst>
                  <a:ext uri="{0D108BD9-81ED-4DB2-BD59-A6C34878D82A}">
                    <a16:rowId xmlns:a16="http://schemas.microsoft.com/office/drawing/2014/main" val="10000"/>
                  </a:ext>
                </a:extLst>
              </a:tr>
              <a:tr h="431541">
                <a:tc>
                  <a:txBody>
                    <a:bodyPr/>
                    <a:lstStyle/>
                    <a:p>
                      <a:pPr algn="ctr">
                        <a:spcAft>
                          <a:spcPts val="0"/>
                        </a:spcAft>
                        <a:tabLst>
                          <a:tab pos="2637155" algn="ctr"/>
                          <a:tab pos="5274310" algn="r"/>
                        </a:tabLst>
                      </a:pPr>
                      <a:r>
                        <a:rPr lang="en-GB" sz="1200" dirty="0">
                          <a:effectLst/>
                        </a:rPr>
                        <a:t>STEEL</a:t>
                      </a:r>
                      <a:endParaRPr lang="en-GB" sz="1000" dirty="0">
                        <a:effectLst/>
                        <a:latin typeface="Times New Roman"/>
                        <a:ea typeface="Times New Roman"/>
                      </a:endParaRPr>
                    </a:p>
                  </a:txBody>
                  <a:tcPr marL="68580" marR="68580" marT="0" marB="0" anchor="ctr"/>
                </a:tc>
                <a:tc>
                  <a:txBody>
                    <a:bodyPr/>
                    <a:lstStyle/>
                    <a:p>
                      <a:pPr algn="ctr">
                        <a:spcAft>
                          <a:spcPts val="0"/>
                        </a:spcAft>
                        <a:tabLst>
                          <a:tab pos="2637155" algn="ctr"/>
                          <a:tab pos="5274310" algn="r"/>
                        </a:tabLst>
                      </a:pPr>
                      <a:r>
                        <a:rPr lang="en-GB" sz="1200" dirty="0">
                          <a:effectLst/>
                        </a:rPr>
                        <a:t> </a:t>
                      </a:r>
                      <a:r>
                        <a:rPr lang="en-GB" sz="1200" dirty="0" smtClean="0">
                          <a:effectLst/>
                        </a:rPr>
                        <a:t>12500</a:t>
                      </a:r>
                      <a:endParaRPr lang="en-GB" sz="1000" dirty="0">
                        <a:effectLst/>
                        <a:latin typeface="Times New Roman"/>
                        <a:ea typeface="Times New Roman"/>
                      </a:endParaRPr>
                    </a:p>
                  </a:txBody>
                  <a:tcPr marL="68580" marR="68580" marT="0" marB="0" anchor="ctr"/>
                </a:tc>
                <a:tc>
                  <a:txBody>
                    <a:bodyPr/>
                    <a:lstStyle/>
                    <a:p>
                      <a:pPr algn="ctr">
                        <a:spcAft>
                          <a:spcPts val="0"/>
                        </a:spcAft>
                        <a:tabLst>
                          <a:tab pos="2637155" algn="ctr"/>
                          <a:tab pos="5274310" algn="r"/>
                        </a:tabLst>
                      </a:pPr>
                      <a:r>
                        <a:rPr lang="en-GB" sz="1200" dirty="0">
                          <a:effectLst/>
                        </a:rPr>
                        <a:t> </a:t>
                      </a:r>
                      <a:r>
                        <a:rPr lang="en-GB" sz="1200" dirty="0" smtClean="0">
                          <a:effectLst/>
                        </a:rPr>
                        <a:t>16500</a:t>
                      </a:r>
                      <a:endParaRPr lang="en-GB" sz="1000" dirty="0">
                        <a:effectLst/>
                        <a:latin typeface="Times New Roman"/>
                        <a:ea typeface="Times New Roman"/>
                      </a:endParaRPr>
                    </a:p>
                  </a:txBody>
                  <a:tcPr marL="68580" marR="68580" marT="0" marB="0" anchor="ctr"/>
                </a:tc>
                <a:tc>
                  <a:txBody>
                    <a:bodyPr/>
                    <a:lstStyle/>
                    <a:p>
                      <a:pPr algn="ctr">
                        <a:spcAft>
                          <a:spcPts val="0"/>
                        </a:spcAft>
                        <a:tabLst>
                          <a:tab pos="2637155" algn="ctr"/>
                          <a:tab pos="5274310" algn="r"/>
                        </a:tabLst>
                      </a:pPr>
                      <a:r>
                        <a:rPr lang="en-GB" sz="1200">
                          <a:effectLst/>
                        </a:rPr>
                        <a:t>26.94mm</a:t>
                      </a:r>
                      <a:endParaRPr lang="en-GB" sz="1000">
                        <a:effectLst/>
                        <a:latin typeface="Times New Roman"/>
                        <a:ea typeface="Times New Roman"/>
                      </a:endParaRPr>
                    </a:p>
                  </a:txBody>
                  <a:tcPr marL="68580" marR="68580" marT="0" marB="0" anchor="ctr"/>
                </a:tc>
                <a:tc>
                  <a:txBody>
                    <a:bodyPr/>
                    <a:lstStyle/>
                    <a:p>
                      <a:pPr algn="ctr">
                        <a:spcAft>
                          <a:spcPts val="0"/>
                        </a:spcAft>
                        <a:tabLst>
                          <a:tab pos="2637155" algn="ctr"/>
                          <a:tab pos="5274310" algn="r"/>
                        </a:tabLst>
                      </a:pPr>
                      <a:r>
                        <a:rPr lang="en-GB" sz="1200" dirty="0" smtClean="0">
                          <a:effectLst/>
                        </a:rPr>
                        <a:t>19.79</a:t>
                      </a:r>
                      <a:r>
                        <a:rPr lang="en-GB" sz="1200" dirty="0">
                          <a:effectLst/>
                        </a:rPr>
                        <a:t> </a:t>
                      </a:r>
                      <a:endParaRPr lang="en-GB" sz="1000" dirty="0">
                        <a:effectLst/>
                        <a:latin typeface="Times New Roman"/>
                        <a:ea typeface="Times New Roman"/>
                      </a:endParaRPr>
                    </a:p>
                  </a:txBody>
                  <a:tcPr marL="68580" marR="68580" marT="0" marB="0" anchor="ctr"/>
                </a:tc>
                <a:tc>
                  <a:txBody>
                    <a:bodyPr/>
                    <a:lstStyle/>
                    <a:p>
                      <a:pPr algn="ctr">
                        <a:spcAft>
                          <a:spcPts val="0"/>
                        </a:spcAft>
                        <a:tabLst>
                          <a:tab pos="2637155" algn="ctr"/>
                          <a:tab pos="5274310" algn="r"/>
                        </a:tabLst>
                      </a:pPr>
                      <a:r>
                        <a:rPr lang="en-GB" sz="1200" dirty="0" smtClean="0">
                          <a:effectLst/>
                        </a:rPr>
                        <a:t>5.1</a:t>
                      </a:r>
                      <a:endParaRPr lang="en-GB" sz="1000" dirty="0">
                        <a:effectLst/>
                        <a:latin typeface="Times New Roman"/>
                        <a:ea typeface="Times New Roman"/>
                      </a:endParaRPr>
                    </a:p>
                  </a:txBody>
                  <a:tcPr marL="68580" marR="68580" marT="0" marB="0" anchor="ctr"/>
                </a:tc>
                <a:tc>
                  <a:txBody>
                    <a:bodyPr/>
                    <a:lstStyle/>
                    <a:p>
                      <a:pPr algn="ctr">
                        <a:spcAft>
                          <a:spcPts val="0"/>
                        </a:spcAft>
                        <a:tabLst>
                          <a:tab pos="2637155" algn="ctr"/>
                          <a:tab pos="5274310" algn="r"/>
                        </a:tabLst>
                      </a:pPr>
                      <a:r>
                        <a:rPr lang="en-GB" sz="1200" dirty="0">
                          <a:effectLst/>
                        </a:rPr>
                        <a:t> </a:t>
                      </a:r>
                      <a:r>
                        <a:rPr lang="en-GB" sz="1200" dirty="0" smtClean="0">
                          <a:effectLst/>
                        </a:rPr>
                        <a:t>14000</a:t>
                      </a:r>
                      <a:endParaRPr lang="en-GB" sz="1000" dirty="0">
                        <a:effectLst/>
                        <a:latin typeface="Times New Roman"/>
                        <a:ea typeface="Times New Roman"/>
                      </a:endParaRPr>
                    </a:p>
                  </a:txBody>
                  <a:tcPr marL="68580" marR="68580" marT="0" marB="0" anchor="ctr"/>
                </a:tc>
                <a:extLst>
                  <a:ext uri="{0D108BD9-81ED-4DB2-BD59-A6C34878D82A}">
                    <a16:rowId xmlns:a16="http://schemas.microsoft.com/office/drawing/2014/main" val="10001"/>
                  </a:ext>
                </a:extLst>
              </a:tr>
              <a:tr h="437807">
                <a:tc>
                  <a:txBody>
                    <a:bodyPr/>
                    <a:lstStyle/>
                    <a:p>
                      <a:pPr algn="ctr">
                        <a:spcAft>
                          <a:spcPts val="0"/>
                        </a:spcAft>
                        <a:tabLst>
                          <a:tab pos="2637155" algn="ctr"/>
                          <a:tab pos="5274310" algn="r"/>
                        </a:tabLst>
                      </a:pPr>
                      <a:r>
                        <a:rPr lang="en-GB" sz="1200">
                          <a:effectLst/>
                        </a:rPr>
                        <a:t>BRASS</a:t>
                      </a:r>
                      <a:endParaRPr lang="en-GB" sz="1000">
                        <a:effectLst/>
                        <a:latin typeface="Times New Roman"/>
                        <a:ea typeface="Times New Roman"/>
                      </a:endParaRPr>
                    </a:p>
                  </a:txBody>
                  <a:tcPr marL="68580" marR="68580" marT="0" marB="0" anchor="ctr"/>
                </a:tc>
                <a:tc>
                  <a:txBody>
                    <a:bodyPr/>
                    <a:lstStyle/>
                    <a:p>
                      <a:pPr algn="ctr">
                        <a:spcAft>
                          <a:spcPts val="0"/>
                        </a:spcAft>
                        <a:tabLst>
                          <a:tab pos="2637155" algn="ctr"/>
                          <a:tab pos="5274310" algn="r"/>
                        </a:tabLst>
                      </a:pPr>
                      <a:r>
                        <a:rPr lang="en-GB" sz="1200" dirty="0">
                          <a:effectLst/>
                        </a:rPr>
                        <a:t> </a:t>
                      </a:r>
                      <a:r>
                        <a:rPr lang="en-GB" sz="1200" dirty="0" smtClean="0">
                          <a:effectLst/>
                        </a:rPr>
                        <a:t>6900</a:t>
                      </a:r>
                      <a:endParaRPr lang="en-GB" sz="1000" dirty="0">
                        <a:effectLst/>
                        <a:latin typeface="Times New Roman"/>
                        <a:ea typeface="Times New Roman"/>
                      </a:endParaRPr>
                    </a:p>
                  </a:txBody>
                  <a:tcPr marL="68580" marR="68580" marT="0" marB="0" anchor="ctr"/>
                </a:tc>
                <a:tc>
                  <a:txBody>
                    <a:bodyPr/>
                    <a:lstStyle/>
                    <a:p>
                      <a:pPr algn="ctr">
                        <a:spcAft>
                          <a:spcPts val="0"/>
                        </a:spcAft>
                        <a:tabLst>
                          <a:tab pos="2637155" algn="ctr"/>
                          <a:tab pos="5274310" algn="r"/>
                        </a:tabLst>
                      </a:pPr>
                      <a:r>
                        <a:rPr lang="en-GB" sz="1200" dirty="0" smtClean="0">
                          <a:effectLst/>
                        </a:rPr>
                        <a:t>7800</a:t>
                      </a:r>
                      <a:r>
                        <a:rPr lang="en-GB" sz="1200" dirty="0">
                          <a:effectLst/>
                        </a:rPr>
                        <a:t> </a:t>
                      </a:r>
                      <a:endParaRPr lang="en-GB" sz="1000" dirty="0">
                        <a:effectLst/>
                        <a:latin typeface="Times New Roman"/>
                        <a:ea typeface="Times New Roman"/>
                      </a:endParaRPr>
                    </a:p>
                  </a:txBody>
                  <a:tcPr marL="68580" marR="68580" marT="0" marB="0" anchor="ctr"/>
                </a:tc>
                <a:tc>
                  <a:txBody>
                    <a:bodyPr/>
                    <a:lstStyle/>
                    <a:p>
                      <a:pPr algn="ctr">
                        <a:spcAft>
                          <a:spcPts val="0"/>
                        </a:spcAft>
                        <a:tabLst>
                          <a:tab pos="2637155" algn="ctr"/>
                          <a:tab pos="5274310" algn="r"/>
                        </a:tabLst>
                      </a:pPr>
                      <a:r>
                        <a:rPr lang="en-GB" sz="1200">
                          <a:effectLst/>
                        </a:rPr>
                        <a:t>26.69mm</a:t>
                      </a:r>
                      <a:endParaRPr lang="en-GB" sz="1000">
                        <a:effectLst/>
                        <a:latin typeface="Times New Roman"/>
                        <a:ea typeface="Times New Roman"/>
                      </a:endParaRPr>
                    </a:p>
                  </a:txBody>
                  <a:tcPr marL="68580" marR="68580" marT="0" marB="0" anchor="ctr"/>
                </a:tc>
                <a:tc>
                  <a:txBody>
                    <a:bodyPr/>
                    <a:lstStyle/>
                    <a:p>
                      <a:pPr algn="ctr">
                        <a:spcAft>
                          <a:spcPts val="0"/>
                        </a:spcAft>
                        <a:tabLst>
                          <a:tab pos="2637155" algn="ctr"/>
                          <a:tab pos="5274310" algn="r"/>
                        </a:tabLst>
                      </a:pPr>
                      <a:r>
                        <a:rPr lang="en-GB" sz="1200" dirty="0" smtClean="0">
                          <a:effectLst/>
                        </a:rPr>
                        <a:t>19.79</a:t>
                      </a:r>
                      <a:r>
                        <a:rPr lang="en-GB" sz="1200" dirty="0">
                          <a:effectLst/>
                        </a:rPr>
                        <a:t> </a:t>
                      </a:r>
                      <a:endParaRPr lang="en-GB" sz="1000" dirty="0">
                        <a:effectLst/>
                        <a:latin typeface="Times New Roman"/>
                        <a:ea typeface="Times New Roman"/>
                      </a:endParaRPr>
                    </a:p>
                  </a:txBody>
                  <a:tcPr marL="68580" marR="68580" marT="0" marB="0" anchor="ctr"/>
                </a:tc>
                <a:tc>
                  <a:txBody>
                    <a:bodyPr/>
                    <a:lstStyle/>
                    <a:p>
                      <a:pPr algn="ctr">
                        <a:spcAft>
                          <a:spcPts val="0"/>
                        </a:spcAft>
                        <a:tabLst>
                          <a:tab pos="2637155" algn="ctr"/>
                          <a:tab pos="5274310" algn="r"/>
                        </a:tabLst>
                      </a:pPr>
                      <a:r>
                        <a:rPr lang="en-GB" sz="1200" dirty="0">
                          <a:effectLst/>
                        </a:rPr>
                        <a:t> </a:t>
                      </a:r>
                      <a:r>
                        <a:rPr lang="en-GB" sz="1200" dirty="0" smtClean="0">
                          <a:effectLst/>
                        </a:rPr>
                        <a:t>6.2</a:t>
                      </a:r>
                      <a:endParaRPr lang="en-GB" sz="1000" dirty="0">
                        <a:effectLst/>
                        <a:latin typeface="Times New Roman"/>
                        <a:ea typeface="Times New Roman"/>
                      </a:endParaRPr>
                    </a:p>
                  </a:txBody>
                  <a:tcPr marL="68580" marR="68580" marT="0" marB="0" anchor="ctr"/>
                </a:tc>
                <a:tc>
                  <a:txBody>
                    <a:bodyPr/>
                    <a:lstStyle/>
                    <a:p>
                      <a:pPr algn="ctr">
                        <a:spcAft>
                          <a:spcPts val="0"/>
                        </a:spcAft>
                        <a:tabLst>
                          <a:tab pos="2637155" algn="ctr"/>
                          <a:tab pos="5274310" algn="r"/>
                        </a:tabLst>
                      </a:pPr>
                      <a:r>
                        <a:rPr lang="en-GB" sz="1200" dirty="0">
                          <a:effectLst/>
                        </a:rPr>
                        <a:t> </a:t>
                      </a:r>
                      <a:r>
                        <a:rPr lang="en-GB" sz="1200" dirty="0" smtClean="0">
                          <a:effectLst/>
                        </a:rPr>
                        <a:t>5500</a:t>
                      </a:r>
                      <a:endParaRPr lang="en-GB" sz="1000" dirty="0">
                        <a:effectLst/>
                        <a:latin typeface="Times New Roman"/>
                        <a:ea typeface="Times New Roman"/>
                      </a:endParaRPr>
                    </a:p>
                  </a:txBody>
                  <a:tcPr marL="68580" marR="68580" marT="0" marB="0" anchor="ctr"/>
                </a:tc>
                <a:extLst>
                  <a:ext uri="{0D108BD9-81ED-4DB2-BD59-A6C34878D82A}">
                    <a16:rowId xmlns:a16="http://schemas.microsoft.com/office/drawing/2014/main" val="10002"/>
                  </a:ext>
                </a:extLst>
              </a:tr>
              <a:tr h="451121">
                <a:tc>
                  <a:txBody>
                    <a:bodyPr/>
                    <a:lstStyle/>
                    <a:p>
                      <a:pPr algn="ctr">
                        <a:spcAft>
                          <a:spcPts val="0"/>
                        </a:spcAft>
                        <a:tabLst>
                          <a:tab pos="2637155" algn="ctr"/>
                          <a:tab pos="5274310" algn="r"/>
                        </a:tabLst>
                      </a:pPr>
                      <a:r>
                        <a:rPr lang="en-GB" sz="1200">
                          <a:effectLst/>
                        </a:rPr>
                        <a:t>ALUMINIUM</a:t>
                      </a:r>
                      <a:endParaRPr lang="en-GB" sz="1000">
                        <a:effectLst/>
                        <a:latin typeface="Times New Roman"/>
                        <a:ea typeface="Times New Roman"/>
                      </a:endParaRPr>
                    </a:p>
                  </a:txBody>
                  <a:tcPr marL="68580" marR="68580" marT="0" marB="0" anchor="ctr"/>
                </a:tc>
                <a:tc>
                  <a:txBody>
                    <a:bodyPr/>
                    <a:lstStyle/>
                    <a:p>
                      <a:pPr algn="ctr">
                        <a:spcAft>
                          <a:spcPts val="0"/>
                        </a:spcAft>
                        <a:tabLst>
                          <a:tab pos="2637155" algn="ctr"/>
                          <a:tab pos="5274310" algn="r"/>
                        </a:tabLst>
                      </a:pPr>
                      <a:r>
                        <a:rPr lang="en-GB" sz="1200" dirty="0">
                          <a:effectLst/>
                        </a:rPr>
                        <a:t> </a:t>
                      </a:r>
                      <a:r>
                        <a:rPr lang="en-GB" sz="1200" dirty="0" smtClean="0">
                          <a:effectLst/>
                        </a:rPr>
                        <a:t>5000</a:t>
                      </a:r>
                      <a:endParaRPr lang="en-GB" sz="1000" dirty="0">
                        <a:effectLst/>
                        <a:latin typeface="Times New Roman"/>
                        <a:ea typeface="Times New Roman"/>
                      </a:endParaRPr>
                    </a:p>
                  </a:txBody>
                  <a:tcPr marL="68580" marR="68580" marT="0" marB="0" anchor="ctr"/>
                </a:tc>
                <a:tc>
                  <a:txBody>
                    <a:bodyPr/>
                    <a:lstStyle/>
                    <a:p>
                      <a:pPr algn="ctr">
                        <a:spcAft>
                          <a:spcPts val="0"/>
                        </a:spcAft>
                        <a:tabLst>
                          <a:tab pos="2637155" algn="ctr"/>
                          <a:tab pos="5274310" algn="r"/>
                        </a:tabLst>
                      </a:pPr>
                      <a:r>
                        <a:rPr lang="en-GB" sz="1200" dirty="0" smtClean="0">
                          <a:effectLst/>
                        </a:rPr>
                        <a:t>5800</a:t>
                      </a:r>
                      <a:r>
                        <a:rPr lang="en-GB" sz="1200" dirty="0">
                          <a:effectLst/>
                        </a:rPr>
                        <a:t> </a:t>
                      </a:r>
                      <a:endParaRPr lang="en-GB" sz="1000" dirty="0">
                        <a:effectLst/>
                        <a:latin typeface="Times New Roman"/>
                        <a:ea typeface="Times New Roman"/>
                      </a:endParaRPr>
                    </a:p>
                  </a:txBody>
                  <a:tcPr marL="68580" marR="68580" marT="0" marB="0" anchor="ctr"/>
                </a:tc>
                <a:tc>
                  <a:txBody>
                    <a:bodyPr/>
                    <a:lstStyle/>
                    <a:p>
                      <a:pPr algn="ctr">
                        <a:spcAft>
                          <a:spcPts val="0"/>
                        </a:spcAft>
                        <a:tabLst>
                          <a:tab pos="2637155" algn="ctr"/>
                          <a:tab pos="5274310" algn="r"/>
                        </a:tabLst>
                      </a:pPr>
                      <a:r>
                        <a:rPr lang="en-GB" sz="1200">
                          <a:effectLst/>
                        </a:rPr>
                        <a:t>26.71mm</a:t>
                      </a:r>
                      <a:endParaRPr lang="en-GB" sz="1000">
                        <a:effectLst/>
                        <a:latin typeface="Times New Roman"/>
                        <a:ea typeface="Times New Roman"/>
                      </a:endParaRPr>
                    </a:p>
                  </a:txBody>
                  <a:tcPr marL="68580" marR="68580" marT="0" marB="0" anchor="ctr"/>
                </a:tc>
                <a:tc>
                  <a:txBody>
                    <a:bodyPr/>
                    <a:lstStyle/>
                    <a:p>
                      <a:pPr algn="ctr">
                        <a:spcAft>
                          <a:spcPts val="0"/>
                        </a:spcAft>
                        <a:tabLst>
                          <a:tab pos="2637155" algn="ctr"/>
                          <a:tab pos="5274310" algn="r"/>
                        </a:tabLst>
                      </a:pPr>
                      <a:r>
                        <a:rPr lang="en-GB" sz="1200" dirty="0">
                          <a:effectLst/>
                        </a:rPr>
                        <a:t> </a:t>
                      </a:r>
                      <a:r>
                        <a:rPr lang="en-GB" sz="1200" dirty="0" smtClean="0">
                          <a:effectLst/>
                        </a:rPr>
                        <a:t>19.79</a:t>
                      </a:r>
                      <a:endParaRPr lang="en-GB" sz="1000" dirty="0">
                        <a:effectLst/>
                        <a:latin typeface="Times New Roman"/>
                        <a:ea typeface="Times New Roman"/>
                      </a:endParaRPr>
                    </a:p>
                  </a:txBody>
                  <a:tcPr marL="68580" marR="68580" marT="0" marB="0" anchor="ctr"/>
                </a:tc>
                <a:tc>
                  <a:txBody>
                    <a:bodyPr/>
                    <a:lstStyle/>
                    <a:p>
                      <a:pPr algn="ctr">
                        <a:spcAft>
                          <a:spcPts val="0"/>
                        </a:spcAft>
                        <a:tabLst>
                          <a:tab pos="2637155" algn="ctr"/>
                          <a:tab pos="5274310" algn="r"/>
                        </a:tabLst>
                      </a:pPr>
                      <a:r>
                        <a:rPr lang="en-GB" sz="1200" dirty="0">
                          <a:effectLst/>
                        </a:rPr>
                        <a:t> </a:t>
                      </a:r>
                      <a:r>
                        <a:rPr lang="en-GB" sz="1200" dirty="0" smtClean="0">
                          <a:effectLst/>
                        </a:rPr>
                        <a:t>4.5</a:t>
                      </a:r>
                      <a:endParaRPr lang="en-GB" sz="1000" dirty="0">
                        <a:effectLst/>
                        <a:latin typeface="Times New Roman"/>
                        <a:ea typeface="Times New Roman"/>
                      </a:endParaRPr>
                    </a:p>
                  </a:txBody>
                  <a:tcPr marL="68580" marR="68580" marT="0" marB="0" anchor="ctr"/>
                </a:tc>
                <a:tc>
                  <a:txBody>
                    <a:bodyPr/>
                    <a:lstStyle/>
                    <a:p>
                      <a:pPr algn="ctr">
                        <a:spcAft>
                          <a:spcPts val="0"/>
                        </a:spcAft>
                        <a:tabLst>
                          <a:tab pos="2637155" algn="ctr"/>
                          <a:tab pos="5274310" algn="r"/>
                        </a:tabLst>
                      </a:pPr>
                      <a:r>
                        <a:rPr lang="en-GB" sz="1200" dirty="0">
                          <a:effectLst/>
                        </a:rPr>
                        <a:t> </a:t>
                      </a:r>
                      <a:r>
                        <a:rPr lang="en-GB" sz="1200" dirty="0" smtClean="0">
                          <a:effectLst/>
                        </a:rPr>
                        <a:t>4150</a:t>
                      </a:r>
                      <a:endParaRPr lang="en-GB" sz="1000" dirty="0">
                        <a:effectLst/>
                        <a:latin typeface="Times New Roman"/>
                        <a:ea typeface="Times New Roman"/>
                      </a:endParaRPr>
                    </a:p>
                  </a:txBody>
                  <a:tcPr marL="68580" marR="68580" marT="0" marB="0" anchor="ctr"/>
                </a:tc>
                <a:extLst>
                  <a:ext uri="{0D108BD9-81ED-4DB2-BD59-A6C34878D82A}">
                    <a16:rowId xmlns:a16="http://schemas.microsoft.com/office/drawing/2014/main" val="10003"/>
                  </a:ext>
                </a:extLst>
              </a:tr>
            </a:tbl>
          </a:graphicData>
        </a:graphic>
      </p:graphicFrame>
      <p:sp>
        <p:nvSpPr>
          <p:cNvPr id="10" name="AutoShape 9"/>
          <p:cNvSpPr>
            <a:spLocks noChangeShapeType="1"/>
          </p:cNvSpPr>
          <p:nvPr/>
        </p:nvSpPr>
        <p:spPr bwMode="auto">
          <a:xfrm>
            <a:off x="3780656" y="337294"/>
            <a:ext cx="419100" cy="0"/>
          </a:xfrm>
          <a:prstGeom prst="straightConnector1">
            <a:avLst/>
          </a:prstGeom>
          <a:noFill/>
          <a:ln w="9525">
            <a:solidFill>
              <a:srgbClr val="000000"/>
            </a:solidFill>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1" name="AutoShape 8"/>
          <p:cNvSpPr>
            <a:spLocks noChangeShapeType="1"/>
          </p:cNvSpPr>
          <p:nvPr/>
        </p:nvSpPr>
        <p:spPr bwMode="auto">
          <a:xfrm>
            <a:off x="3780656" y="920750"/>
            <a:ext cx="876300" cy="0"/>
          </a:xfrm>
          <a:prstGeom prst="straightConnector1">
            <a:avLst/>
          </a:prstGeom>
          <a:noFill/>
          <a:ln w="9525">
            <a:solidFill>
              <a:srgbClr val="000000"/>
            </a:solidFill>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3" name="Rectangle 10"/>
          <p:cNvSpPr>
            <a:spLocks noChangeArrowheads="1"/>
          </p:cNvSpPr>
          <p:nvPr/>
        </p:nvSpPr>
        <p:spPr bwMode="auto">
          <a:xfrm>
            <a:off x="1981200" y="68233"/>
            <a:ext cx="3598912" cy="55399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200" b="1" i="0" u="none" strike="noStrike" cap="none" normalizeH="0" baseline="0" dirty="0" smtClean="0">
                <a:ln>
                  <a:noFill/>
                </a:ln>
                <a:solidFill>
                  <a:srgbClr val="0070C0"/>
                </a:solidFill>
                <a:effectLst/>
                <a:latin typeface="Arial" pitchFamily="34" charset="0"/>
                <a:ea typeface="Times New Roman" pitchFamily="18" charset="0"/>
                <a:cs typeface="Arial" pitchFamily="34" charset="0"/>
              </a:rPr>
              <a:t>                     Stress, </a:t>
            </a:r>
            <a:r>
              <a:rPr kumimoji="0" lang="en-GB" altLang="en-US" sz="1200" b="1" i="0" u="none" strike="noStrike" cap="none" normalizeH="0" baseline="0" dirty="0" smtClean="0">
                <a:ln>
                  <a:noFill/>
                </a:ln>
                <a:solidFill>
                  <a:srgbClr val="0070C0"/>
                </a:solidFill>
                <a:effectLst/>
                <a:latin typeface="Arial" pitchFamily="34" charset="0"/>
                <a:ea typeface="Times New Roman" pitchFamily="18" charset="0"/>
                <a:cs typeface="Symbol" pitchFamily="18" charset="2"/>
              </a:rPr>
              <a:t>s = </a:t>
            </a:r>
            <a:r>
              <a:rPr kumimoji="0" lang="en-GB" altLang="en-US" sz="1200" b="1" i="0" u="none" strike="noStrike" cap="none" normalizeH="0" baseline="0" dirty="0" smtClean="0">
                <a:ln>
                  <a:noFill/>
                </a:ln>
                <a:solidFill>
                  <a:srgbClr val="0070C0"/>
                </a:solidFill>
                <a:effectLst/>
                <a:latin typeface="Arial" pitchFamily="34" charset="0"/>
                <a:ea typeface="Times New Roman" pitchFamily="18" charset="0"/>
                <a:cs typeface="Arial" pitchFamily="34" charset="0"/>
              </a:rPr>
              <a:t>LOAD</a:t>
            </a:r>
            <a:endParaRPr kumimoji="0" lang="en-GB" altLang="en-US" sz="6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dirty="0" smtClean="0">
              <a:ln>
                <a:noFill/>
              </a:ln>
              <a:solidFill>
                <a:schemeClr val="tx1"/>
              </a:solidFill>
              <a:effectLst/>
              <a:latin typeface="Arial" pitchFamily="34" charset="0"/>
              <a:cs typeface="Arial" pitchFamily="34" charset="0"/>
            </a:endParaRPr>
          </a:p>
        </p:txBody>
      </p:sp>
      <p:sp>
        <p:nvSpPr>
          <p:cNvPr id="14" name="Rectangle 11"/>
          <p:cNvSpPr>
            <a:spLocks noChangeArrowheads="1"/>
          </p:cNvSpPr>
          <p:nvPr/>
        </p:nvSpPr>
        <p:spPr bwMode="auto">
          <a:xfrm>
            <a:off x="1973741" y="146089"/>
            <a:ext cx="2853666" cy="110799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200" b="1" i="0" u="none" strike="noStrike" cap="none" normalizeH="0" baseline="0" dirty="0" smtClean="0">
                <a:ln>
                  <a:noFill/>
                </a:ln>
                <a:solidFill>
                  <a:srgbClr val="0070C0"/>
                </a:solidFill>
                <a:effectLst/>
                <a:latin typeface="Arial" pitchFamily="34" charset="0"/>
                <a:ea typeface="Times New Roman" pitchFamily="18" charset="0"/>
                <a:cs typeface="Arial" pitchFamily="34" charset="0"/>
              </a:rPr>
              <a:t>                                         </a:t>
            </a:r>
          </a:p>
          <a:p>
            <a:pPr marL="0" marR="0" lvl="0" indent="0" algn="l" defTabSz="914400" rtl="0" eaLnBrk="1" fontAlgn="base" latinLnBrk="0" hangingPunct="1">
              <a:lnSpc>
                <a:spcPct val="100000"/>
              </a:lnSpc>
              <a:spcBef>
                <a:spcPct val="0"/>
              </a:spcBef>
              <a:spcAft>
                <a:spcPct val="0"/>
              </a:spcAft>
              <a:buClrTx/>
              <a:buSzTx/>
              <a:buFontTx/>
              <a:buNone/>
              <a:tabLst/>
            </a:pPr>
            <a:r>
              <a:rPr lang="en-GB" altLang="en-US" sz="1200" b="1" dirty="0">
                <a:solidFill>
                  <a:srgbClr val="0070C0"/>
                </a:solidFill>
                <a:latin typeface="Arial" pitchFamily="34" charset="0"/>
                <a:ea typeface="Times New Roman" pitchFamily="18" charset="0"/>
                <a:cs typeface="Arial" pitchFamily="34" charset="0"/>
              </a:rPr>
              <a:t> </a:t>
            </a:r>
            <a:r>
              <a:rPr lang="en-GB" altLang="en-US" sz="1200" b="1" dirty="0" smtClean="0">
                <a:solidFill>
                  <a:srgbClr val="0070C0"/>
                </a:solidFill>
                <a:latin typeface="Arial" pitchFamily="34" charset="0"/>
                <a:ea typeface="Times New Roman" pitchFamily="18" charset="0"/>
                <a:cs typeface="Arial" pitchFamily="34" charset="0"/>
              </a:rPr>
              <a:t>                                      </a:t>
            </a:r>
            <a:r>
              <a:rPr kumimoji="0" lang="en-GB" altLang="en-US" sz="1200" b="1" i="0" u="none" strike="noStrike" cap="none" normalizeH="0" baseline="0" dirty="0" smtClean="0">
                <a:ln>
                  <a:noFill/>
                </a:ln>
                <a:solidFill>
                  <a:srgbClr val="0070C0"/>
                </a:solidFill>
                <a:effectLst/>
                <a:latin typeface="Arial" pitchFamily="34" charset="0"/>
                <a:ea typeface="Times New Roman" pitchFamily="18" charset="0"/>
                <a:cs typeface="Arial" pitchFamily="34" charset="0"/>
              </a:rPr>
              <a:t>  AREA</a:t>
            </a:r>
          </a:p>
          <a:p>
            <a:pPr marL="0" marR="0" lvl="0" indent="0" algn="l" defTabSz="914400" rtl="0" eaLnBrk="1" fontAlgn="base" latinLnBrk="0" hangingPunct="1">
              <a:lnSpc>
                <a:spcPct val="100000"/>
              </a:lnSpc>
              <a:spcBef>
                <a:spcPct val="0"/>
              </a:spcBef>
              <a:spcAft>
                <a:spcPct val="0"/>
              </a:spcAft>
              <a:buClrTx/>
              <a:buSzTx/>
              <a:buFontTx/>
              <a:buNone/>
              <a:tabLst/>
            </a:pPr>
            <a:endParaRPr lang="en-GB" altLang="en-US" sz="1200" b="1" dirty="0">
              <a:solidFill>
                <a:srgbClr val="0070C0"/>
              </a:solidFill>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200" b="1" i="0" u="none" strike="noStrike" cap="none" normalizeH="0" baseline="0" dirty="0" smtClean="0">
                <a:ln>
                  <a:noFill/>
                </a:ln>
                <a:solidFill>
                  <a:srgbClr val="0070C0"/>
                </a:solidFill>
                <a:effectLst/>
                <a:latin typeface="Arial" pitchFamily="34" charset="0"/>
                <a:ea typeface="Times New Roman" pitchFamily="18" charset="0"/>
                <a:cs typeface="Arial" pitchFamily="34" charset="0"/>
              </a:rPr>
              <a:t>                      Strain, </a:t>
            </a:r>
            <a:r>
              <a:rPr kumimoji="0" lang="en-GB" altLang="en-US" sz="1200" b="1" i="0" u="none" strike="noStrike" cap="none" normalizeH="0" baseline="0" dirty="0" smtClean="0">
                <a:ln>
                  <a:noFill/>
                </a:ln>
                <a:solidFill>
                  <a:srgbClr val="0070C0"/>
                </a:solidFill>
                <a:effectLst/>
                <a:latin typeface="Arial" pitchFamily="34" charset="0"/>
                <a:ea typeface="Times New Roman" pitchFamily="18" charset="0"/>
                <a:cs typeface="Symbol" pitchFamily="18" charset="2"/>
              </a:rPr>
              <a:t>e = </a:t>
            </a:r>
            <a:r>
              <a:rPr kumimoji="0" lang="en-GB" altLang="en-US" sz="1200" b="1" i="0" u="none" strike="noStrike" cap="none" normalizeH="0" baseline="0" dirty="0" smtClean="0">
                <a:ln>
                  <a:noFill/>
                </a:ln>
                <a:solidFill>
                  <a:srgbClr val="0070C0"/>
                </a:solidFill>
                <a:effectLst/>
                <a:latin typeface="Arial" pitchFamily="34" charset="0"/>
                <a:ea typeface="Times New Roman" pitchFamily="18" charset="0"/>
                <a:cs typeface="Arial" pitchFamily="34" charset="0"/>
              </a:rPr>
              <a:t>EXTENSION</a:t>
            </a:r>
            <a:endParaRPr kumimoji="0" lang="en-GB" altLang="en-US" sz="6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800" b="0" i="0" u="none" strike="noStrike" cap="none" normalizeH="0" baseline="0" dirty="0" smtClean="0">
                <a:ln>
                  <a:noFill/>
                </a:ln>
                <a:solidFill>
                  <a:schemeClr val="tx1"/>
                </a:solidFill>
                <a:effectLst/>
                <a:latin typeface="Arial" pitchFamily="34" charset="0"/>
                <a:cs typeface="Arial" pitchFamily="34" charset="0"/>
              </a:rPr>
              <a:t>                   </a:t>
            </a:r>
          </a:p>
        </p:txBody>
      </p:sp>
      <p:sp>
        <p:nvSpPr>
          <p:cNvPr id="15" name="Rectangle 12"/>
          <p:cNvSpPr>
            <a:spLocks noChangeArrowheads="1"/>
          </p:cNvSpPr>
          <p:nvPr/>
        </p:nvSpPr>
        <p:spPr bwMode="auto">
          <a:xfrm>
            <a:off x="1119857" y="1273759"/>
            <a:ext cx="4570482" cy="120032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200" b="1" i="0" u="none" strike="noStrike" cap="none" normalizeH="0" baseline="0" dirty="0" smtClean="0">
                <a:ln>
                  <a:noFill/>
                </a:ln>
                <a:solidFill>
                  <a:srgbClr val="0070C0"/>
                </a:solidFill>
                <a:effectLst/>
                <a:latin typeface="Arial" pitchFamily="34" charset="0"/>
                <a:ea typeface="Times New Roman" pitchFamily="18" charset="0"/>
                <a:cs typeface="Arial" pitchFamily="34" charset="0"/>
              </a:rPr>
              <a:t>Yield Point = Load at which plastic deformation begins.</a:t>
            </a:r>
          </a:p>
          <a:p>
            <a:pPr marL="0" marR="0" lvl="0" indent="0" algn="l" defTabSz="914400" rtl="0" eaLnBrk="0" fontAlgn="base" latinLnBrk="0" hangingPunct="0">
              <a:lnSpc>
                <a:spcPct val="100000"/>
              </a:lnSpc>
              <a:spcBef>
                <a:spcPct val="0"/>
              </a:spcBef>
              <a:spcAft>
                <a:spcPct val="0"/>
              </a:spcAft>
              <a:buClrTx/>
              <a:buSzTx/>
              <a:buFontTx/>
              <a:buNone/>
              <a:tabLst/>
            </a:pPr>
            <a:endParaRPr lang="en-GB" altLang="en-US" sz="1200" b="1" dirty="0">
              <a:solidFill>
                <a:srgbClr val="0070C0"/>
              </a:solidFill>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6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200" b="1" i="0" u="none" strike="noStrike" cap="none" normalizeH="0" baseline="0" dirty="0" smtClean="0">
                <a:ln>
                  <a:noFill/>
                </a:ln>
                <a:solidFill>
                  <a:srgbClr val="0070C0"/>
                </a:solidFill>
                <a:effectLst/>
                <a:latin typeface="Arial" pitchFamily="34" charset="0"/>
                <a:ea typeface="Times New Roman" pitchFamily="18" charset="0"/>
                <a:cs typeface="Arial" pitchFamily="34" charset="0"/>
              </a:rPr>
              <a:t>Ultimate tensile Load (UTL) </a:t>
            </a:r>
            <a:r>
              <a:rPr kumimoji="0" lang="en-GB" altLang="en-US" sz="1200" b="1" i="0" u="none" strike="noStrike" cap="none" normalizeH="0" baseline="0" dirty="0" smtClean="0">
                <a:ln>
                  <a:noFill/>
                </a:ln>
                <a:solidFill>
                  <a:srgbClr val="0070C0"/>
                </a:solidFill>
                <a:effectLst/>
                <a:latin typeface="Arial" pitchFamily="34" charset="0"/>
                <a:ea typeface="Times New Roman" pitchFamily="18" charset="0"/>
                <a:cs typeface="Symbol" pitchFamily="18" charset="2"/>
              </a:rPr>
              <a:t>= </a:t>
            </a:r>
            <a:r>
              <a:rPr kumimoji="0" lang="en-GB" altLang="en-US" sz="1200" b="1" i="0" u="none" strike="noStrike" cap="none" normalizeH="0" baseline="0" dirty="0" smtClean="0">
                <a:ln>
                  <a:noFill/>
                </a:ln>
                <a:solidFill>
                  <a:srgbClr val="0070C0"/>
                </a:solidFill>
                <a:effectLst/>
                <a:latin typeface="Arial" pitchFamily="34" charset="0"/>
                <a:ea typeface="Times New Roman" pitchFamily="18" charset="0"/>
                <a:cs typeface="Arial" pitchFamily="34" charset="0"/>
              </a:rPr>
              <a:t>The maximum load attained</a:t>
            </a:r>
            <a:endParaRPr kumimoji="0" lang="en-GB" altLang="en-US" sz="6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200" b="1" i="0" u="none" strike="noStrike" cap="none" normalizeH="0" baseline="0" dirty="0" smtClean="0">
                <a:ln>
                  <a:noFill/>
                </a:ln>
                <a:solidFill>
                  <a:srgbClr val="0070C0"/>
                </a:solidFill>
                <a:effectLst/>
                <a:latin typeface="Arial" pitchFamily="34" charset="0"/>
                <a:ea typeface="Times New Roman" pitchFamily="18" charset="0"/>
                <a:cs typeface="Arial" pitchFamily="34" charset="0"/>
              </a:rPr>
              <a:t>				                </a:t>
            </a:r>
            <a:endParaRPr kumimoji="0" lang="en-GB" altLang="en-US" sz="6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dirty="0" smtClean="0">
              <a:ln>
                <a:noFill/>
              </a:ln>
              <a:solidFill>
                <a:schemeClr val="tx1"/>
              </a:solidFill>
              <a:effectLst/>
              <a:latin typeface="Arial" pitchFamily="34" charset="0"/>
              <a:cs typeface="Arial" pitchFamily="34" charset="0"/>
            </a:endParaRPr>
          </a:p>
        </p:txBody>
      </p:sp>
      <p:sp>
        <p:nvSpPr>
          <p:cNvPr id="16" name="Rectangle 13"/>
          <p:cNvSpPr>
            <a:spLocks noChangeArrowheads="1"/>
          </p:cNvSpPr>
          <p:nvPr/>
        </p:nvSpPr>
        <p:spPr bwMode="auto">
          <a:xfrm>
            <a:off x="2843808" y="2374722"/>
            <a:ext cx="2333203" cy="55399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200" b="1" i="0" u="none" strike="noStrike" cap="none" normalizeH="0" baseline="0" dirty="0" smtClean="0">
                <a:ln>
                  <a:noFill/>
                </a:ln>
                <a:solidFill>
                  <a:srgbClr val="0070C0"/>
                </a:solidFill>
                <a:effectLst/>
                <a:latin typeface="Arial" pitchFamily="34" charset="0"/>
                <a:ea typeface="Times New Roman" pitchFamily="18" charset="0"/>
                <a:cs typeface="Arial" pitchFamily="34" charset="0"/>
              </a:rPr>
              <a:t>Young’s Modulus =   STRESS</a:t>
            </a:r>
          </a:p>
          <a:p>
            <a:pPr marL="0" marR="0" lvl="0" indent="0" algn="l" defTabSz="914400" rtl="0" eaLnBrk="1" fontAlgn="base" latinLnBrk="0" hangingPunct="1">
              <a:lnSpc>
                <a:spcPct val="100000"/>
              </a:lnSpc>
              <a:spcBef>
                <a:spcPct val="0"/>
              </a:spcBef>
              <a:spcAft>
                <a:spcPct val="0"/>
              </a:spcAft>
              <a:buClrTx/>
              <a:buSzTx/>
              <a:buFontTx/>
              <a:buNone/>
              <a:tabLst/>
            </a:pPr>
            <a:endParaRPr kumimoji="0" lang="en-GB" altLang="en-US" sz="6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lang="en-GB" altLang="en-US" sz="1200" b="1" dirty="0">
                <a:solidFill>
                  <a:srgbClr val="0070C0"/>
                </a:solidFill>
                <a:latin typeface="Arial" pitchFamily="34" charset="0"/>
                <a:ea typeface="Times New Roman" pitchFamily="18" charset="0"/>
                <a:cs typeface="Arial" pitchFamily="34" charset="0"/>
              </a:rPr>
              <a:t> </a:t>
            </a:r>
            <a:r>
              <a:rPr lang="en-GB" altLang="en-US" sz="1200" b="1" dirty="0" smtClean="0">
                <a:solidFill>
                  <a:srgbClr val="0070C0"/>
                </a:solidFill>
                <a:latin typeface="Arial" pitchFamily="34" charset="0"/>
                <a:ea typeface="Times New Roman" pitchFamily="18" charset="0"/>
                <a:cs typeface="Arial" pitchFamily="34" charset="0"/>
              </a:rPr>
              <a:t>                                   </a:t>
            </a:r>
            <a:r>
              <a:rPr kumimoji="0" lang="en-GB" altLang="en-US" sz="1200" b="1" i="0" u="none" strike="noStrike" cap="none" normalizeH="0" baseline="0" dirty="0" smtClean="0">
                <a:ln>
                  <a:noFill/>
                </a:ln>
                <a:solidFill>
                  <a:srgbClr val="0070C0"/>
                </a:solidFill>
                <a:effectLst/>
                <a:latin typeface="Arial" pitchFamily="34" charset="0"/>
                <a:ea typeface="Times New Roman" pitchFamily="18" charset="0"/>
                <a:cs typeface="Arial" pitchFamily="34" charset="0"/>
              </a:rPr>
              <a:t>STRAIN</a:t>
            </a:r>
            <a:endParaRPr kumimoji="0" lang="en-GB" altLang="en-US" sz="1800" b="0" i="0" u="none" strike="noStrike" cap="none" normalizeH="0" baseline="0" dirty="0" smtClean="0">
              <a:ln>
                <a:noFill/>
              </a:ln>
              <a:solidFill>
                <a:schemeClr val="tx1"/>
              </a:solidFill>
              <a:effectLst/>
              <a:latin typeface="Arial" pitchFamily="34" charset="0"/>
              <a:cs typeface="Arial" pitchFamily="34" charset="0"/>
            </a:endParaRPr>
          </a:p>
        </p:txBody>
      </p:sp>
      <p:sp>
        <p:nvSpPr>
          <p:cNvPr id="17" name="Rectangle 16"/>
          <p:cNvSpPr/>
          <p:nvPr/>
        </p:nvSpPr>
        <p:spPr>
          <a:xfrm>
            <a:off x="3391272" y="914250"/>
            <a:ext cx="1655068" cy="276999"/>
          </a:xfrm>
          <a:prstGeom prst="rect">
            <a:avLst/>
          </a:prstGeom>
        </p:spPr>
        <p:txBody>
          <a:bodyPr wrap="none">
            <a:spAutoFit/>
          </a:bodyPr>
          <a:lstStyle/>
          <a:p>
            <a:pPr lvl="0" fontAlgn="base">
              <a:spcBef>
                <a:spcPct val="0"/>
              </a:spcBef>
              <a:spcAft>
                <a:spcPct val="0"/>
              </a:spcAft>
            </a:pPr>
            <a:r>
              <a:rPr lang="en-GB" altLang="en-US" sz="1200" b="1" dirty="0">
                <a:solidFill>
                  <a:srgbClr val="0070C0"/>
                </a:solidFill>
                <a:latin typeface="Arial" pitchFamily="34" charset="0"/>
                <a:ea typeface="Times New Roman" pitchFamily="18" charset="0"/>
                <a:cs typeface="Arial" pitchFamily="34" charset="0"/>
              </a:rPr>
              <a:t>ORIGINAL LENGTH</a:t>
            </a:r>
            <a:r>
              <a:rPr lang="en-GB" altLang="en-US" sz="1200" dirty="0">
                <a:latin typeface="Arial" pitchFamily="34" charset="0"/>
                <a:ea typeface="Times New Roman" pitchFamily="18" charset="0"/>
                <a:cs typeface="Arial" pitchFamily="34" charset="0"/>
              </a:rPr>
              <a:t> </a:t>
            </a:r>
          </a:p>
        </p:txBody>
      </p:sp>
      <p:cxnSp>
        <p:nvCxnSpPr>
          <p:cNvPr id="19" name="Straight Connector 18"/>
          <p:cNvCxnSpPr>
            <a:endCxn id="16" idx="3"/>
          </p:cNvCxnSpPr>
          <p:nvPr/>
        </p:nvCxnSpPr>
        <p:spPr>
          <a:xfrm>
            <a:off x="4355976" y="2651721"/>
            <a:ext cx="821035" cy="0"/>
          </a:xfrm>
          <a:prstGeom prst="line">
            <a:avLst/>
          </a:prstGeom>
        </p:spPr>
        <p:style>
          <a:lnRef idx="1">
            <a:schemeClr val="accent1"/>
          </a:lnRef>
          <a:fillRef idx="0">
            <a:schemeClr val="accent1"/>
          </a:fillRef>
          <a:effectRef idx="0">
            <a:schemeClr val="accent1"/>
          </a:effectRef>
          <a:fontRef idx="minor">
            <a:schemeClr val="tx1"/>
          </a:fontRef>
        </p:style>
      </p:cxnSp>
      <p:sp>
        <p:nvSpPr>
          <p:cNvPr id="20" name="TextBox 19"/>
          <p:cNvSpPr txBox="1"/>
          <p:nvPr/>
        </p:nvSpPr>
        <p:spPr>
          <a:xfrm>
            <a:off x="5868144" y="146089"/>
            <a:ext cx="3024336" cy="369332"/>
          </a:xfrm>
          <a:prstGeom prst="rect">
            <a:avLst/>
          </a:prstGeom>
          <a:noFill/>
        </p:spPr>
        <p:txBody>
          <a:bodyPr wrap="square" rtlCol="0">
            <a:spAutoFit/>
          </a:bodyPr>
          <a:lstStyle/>
          <a:p>
            <a:r>
              <a:rPr lang="en-GB" dirty="0" smtClean="0"/>
              <a:t>TENSILE TESTING EXERCISE</a:t>
            </a:r>
            <a:endParaRPr lang="en-GB" dirty="0"/>
          </a:p>
        </p:txBody>
      </p:sp>
      <p:sp>
        <p:nvSpPr>
          <p:cNvPr id="3" name="TextBox 2"/>
          <p:cNvSpPr txBox="1"/>
          <p:nvPr/>
        </p:nvSpPr>
        <p:spPr>
          <a:xfrm>
            <a:off x="3059832" y="6162721"/>
            <a:ext cx="3744416" cy="369332"/>
          </a:xfrm>
          <a:prstGeom prst="rect">
            <a:avLst/>
          </a:prstGeom>
          <a:noFill/>
        </p:spPr>
        <p:txBody>
          <a:bodyPr wrap="square" rtlCol="0">
            <a:spAutoFit/>
          </a:bodyPr>
          <a:lstStyle/>
          <a:p>
            <a:r>
              <a:rPr lang="en-GB" dirty="0" smtClean="0"/>
              <a:t>Any material you would re-test here?</a:t>
            </a:r>
            <a:endParaRPr lang="en-GB" dirty="0"/>
          </a:p>
        </p:txBody>
      </p:sp>
    </p:spTree>
    <p:extLst>
      <p:ext uri="{BB962C8B-B14F-4D97-AF65-F5344CB8AC3E}">
        <p14:creationId xmlns:p14="http://schemas.microsoft.com/office/powerpoint/2010/main" val="4163190522"/>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475656" y="980728"/>
            <a:ext cx="6768752" cy="369332"/>
          </a:xfrm>
          <a:prstGeom prst="rect">
            <a:avLst/>
          </a:prstGeom>
          <a:noFill/>
        </p:spPr>
        <p:txBody>
          <a:bodyPr wrap="square" rtlCol="0">
            <a:spAutoFit/>
          </a:bodyPr>
          <a:lstStyle/>
          <a:p>
            <a:r>
              <a:rPr lang="en-GB" dirty="0" smtClean="0"/>
              <a:t>INDICATIVE CALCULATION ON THE ALUMINIUM SPECIMEN</a:t>
            </a:r>
            <a:endParaRPr lang="en-GB" dirty="0"/>
          </a:p>
        </p:txBody>
      </p:sp>
      <p:sp>
        <p:nvSpPr>
          <p:cNvPr id="6" name="TextBox 5"/>
          <p:cNvSpPr txBox="1"/>
          <p:nvPr/>
        </p:nvSpPr>
        <p:spPr>
          <a:xfrm>
            <a:off x="1907704" y="1988840"/>
            <a:ext cx="2736304" cy="646331"/>
          </a:xfrm>
          <a:prstGeom prst="rect">
            <a:avLst/>
          </a:prstGeom>
          <a:noFill/>
        </p:spPr>
        <p:txBody>
          <a:bodyPr wrap="square" rtlCol="0">
            <a:spAutoFit/>
          </a:bodyPr>
          <a:lstStyle/>
          <a:p>
            <a:r>
              <a:rPr lang="en-GB" dirty="0" smtClean="0"/>
              <a:t>STRESS = Load</a:t>
            </a:r>
          </a:p>
          <a:p>
            <a:r>
              <a:rPr lang="en-GB" dirty="0"/>
              <a:t> </a:t>
            </a:r>
            <a:r>
              <a:rPr lang="en-GB" dirty="0" smtClean="0"/>
              <a:t>              Area</a:t>
            </a:r>
            <a:endParaRPr lang="en-GB" dirty="0"/>
          </a:p>
        </p:txBody>
      </p:sp>
      <p:cxnSp>
        <p:nvCxnSpPr>
          <p:cNvPr id="8" name="Straight Connector 7"/>
          <p:cNvCxnSpPr/>
          <p:nvPr/>
        </p:nvCxnSpPr>
        <p:spPr>
          <a:xfrm>
            <a:off x="2915816" y="2312005"/>
            <a:ext cx="576064" cy="0"/>
          </a:xfrm>
          <a:prstGeom prst="line">
            <a:avLst/>
          </a:prstGeom>
          <a:ln w="28575"/>
        </p:spPr>
        <p:style>
          <a:lnRef idx="1">
            <a:schemeClr val="accent1"/>
          </a:lnRef>
          <a:fillRef idx="0">
            <a:schemeClr val="accent1"/>
          </a:fillRef>
          <a:effectRef idx="0">
            <a:schemeClr val="accent1"/>
          </a:effectRef>
          <a:fontRef idx="minor">
            <a:schemeClr val="tx1"/>
          </a:fontRef>
        </p:style>
      </p:cxnSp>
      <p:sp>
        <p:nvSpPr>
          <p:cNvPr id="9" name="TextBox 8"/>
          <p:cNvSpPr txBox="1"/>
          <p:nvPr/>
        </p:nvSpPr>
        <p:spPr>
          <a:xfrm>
            <a:off x="3923928" y="1988839"/>
            <a:ext cx="3888432" cy="646331"/>
          </a:xfrm>
          <a:prstGeom prst="rect">
            <a:avLst/>
          </a:prstGeom>
          <a:noFill/>
        </p:spPr>
        <p:txBody>
          <a:bodyPr wrap="square" rtlCol="0">
            <a:spAutoFit/>
          </a:bodyPr>
          <a:lstStyle/>
          <a:p>
            <a:r>
              <a:rPr lang="en-GB" dirty="0" smtClean="0"/>
              <a:t>= 4000</a:t>
            </a:r>
          </a:p>
          <a:p>
            <a:r>
              <a:rPr lang="en-GB" dirty="0"/>
              <a:t> </a:t>
            </a:r>
            <a:r>
              <a:rPr lang="en-GB" dirty="0" smtClean="0"/>
              <a:t>  19.79</a:t>
            </a:r>
            <a:endParaRPr lang="en-GB" dirty="0"/>
          </a:p>
        </p:txBody>
      </p:sp>
      <p:cxnSp>
        <p:nvCxnSpPr>
          <p:cNvPr id="11" name="Straight Connector 10"/>
          <p:cNvCxnSpPr/>
          <p:nvPr/>
        </p:nvCxnSpPr>
        <p:spPr>
          <a:xfrm>
            <a:off x="4211960" y="2305396"/>
            <a:ext cx="504056" cy="0"/>
          </a:xfrm>
          <a:prstGeom prst="line">
            <a:avLst/>
          </a:prstGeom>
          <a:ln w="28575"/>
        </p:spPr>
        <p:style>
          <a:lnRef idx="1">
            <a:schemeClr val="accent1"/>
          </a:lnRef>
          <a:fillRef idx="0">
            <a:schemeClr val="accent1"/>
          </a:fillRef>
          <a:effectRef idx="0">
            <a:schemeClr val="accent1"/>
          </a:effectRef>
          <a:fontRef idx="minor">
            <a:schemeClr val="tx1"/>
          </a:fontRef>
        </p:style>
      </p:cxnSp>
      <p:sp>
        <p:nvSpPr>
          <p:cNvPr id="12" name="TextBox 11"/>
          <p:cNvSpPr txBox="1"/>
          <p:nvPr/>
        </p:nvSpPr>
        <p:spPr>
          <a:xfrm>
            <a:off x="5220072" y="2132856"/>
            <a:ext cx="2304256" cy="369332"/>
          </a:xfrm>
          <a:prstGeom prst="rect">
            <a:avLst/>
          </a:prstGeom>
          <a:noFill/>
        </p:spPr>
        <p:txBody>
          <a:bodyPr wrap="square" rtlCol="0">
            <a:spAutoFit/>
          </a:bodyPr>
          <a:lstStyle/>
          <a:p>
            <a:r>
              <a:rPr lang="en-GB" dirty="0" smtClean="0"/>
              <a:t>= 202.12 N/mm</a:t>
            </a:r>
            <a:r>
              <a:rPr lang="en-GB" baseline="30000" dirty="0" smtClean="0"/>
              <a:t>2</a:t>
            </a:r>
            <a:endParaRPr lang="en-GB" baseline="30000" dirty="0"/>
          </a:p>
        </p:txBody>
      </p:sp>
      <p:sp>
        <p:nvSpPr>
          <p:cNvPr id="13" name="TextBox 12"/>
          <p:cNvSpPr txBox="1"/>
          <p:nvPr/>
        </p:nvSpPr>
        <p:spPr>
          <a:xfrm>
            <a:off x="1907704" y="3212976"/>
            <a:ext cx="3528392" cy="646331"/>
          </a:xfrm>
          <a:prstGeom prst="rect">
            <a:avLst/>
          </a:prstGeom>
          <a:noFill/>
        </p:spPr>
        <p:txBody>
          <a:bodyPr wrap="square" rtlCol="0">
            <a:spAutoFit/>
          </a:bodyPr>
          <a:lstStyle/>
          <a:p>
            <a:r>
              <a:rPr lang="en-GB" dirty="0" smtClean="0"/>
              <a:t>STRAIN = Extension</a:t>
            </a:r>
          </a:p>
          <a:p>
            <a:r>
              <a:rPr lang="en-GB" dirty="0"/>
              <a:t> </a:t>
            </a:r>
            <a:r>
              <a:rPr lang="en-GB" dirty="0" smtClean="0"/>
              <a:t>              Original Length</a:t>
            </a:r>
            <a:endParaRPr lang="en-GB" dirty="0"/>
          </a:p>
        </p:txBody>
      </p:sp>
      <p:cxnSp>
        <p:nvCxnSpPr>
          <p:cNvPr id="14" name="Straight Connector 13"/>
          <p:cNvCxnSpPr/>
          <p:nvPr/>
        </p:nvCxnSpPr>
        <p:spPr>
          <a:xfrm>
            <a:off x="2987824" y="3524765"/>
            <a:ext cx="1224136" cy="0"/>
          </a:xfrm>
          <a:prstGeom prst="line">
            <a:avLst/>
          </a:prstGeom>
          <a:ln w="28575"/>
        </p:spPr>
        <p:style>
          <a:lnRef idx="1">
            <a:schemeClr val="accent1"/>
          </a:lnRef>
          <a:fillRef idx="0">
            <a:schemeClr val="accent1"/>
          </a:fillRef>
          <a:effectRef idx="0">
            <a:schemeClr val="accent1"/>
          </a:effectRef>
          <a:fontRef idx="minor">
            <a:schemeClr val="tx1"/>
          </a:fontRef>
        </p:style>
      </p:cxnSp>
      <p:sp>
        <p:nvSpPr>
          <p:cNvPr id="16" name="TextBox 15"/>
          <p:cNvSpPr txBox="1"/>
          <p:nvPr/>
        </p:nvSpPr>
        <p:spPr>
          <a:xfrm>
            <a:off x="4870113" y="3240532"/>
            <a:ext cx="1440160" cy="923330"/>
          </a:xfrm>
          <a:prstGeom prst="rect">
            <a:avLst/>
          </a:prstGeom>
          <a:noFill/>
        </p:spPr>
        <p:txBody>
          <a:bodyPr wrap="square" rtlCol="0">
            <a:spAutoFit/>
          </a:bodyPr>
          <a:lstStyle/>
          <a:p>
            <a:r>
              <a:rPr lang="en-GB" dirty="0" smtClean="0"/>
              <a:t>= 0.75</a:t>
            </a:r>
          </a:p>
          <a:p>
            <a:r>
              <a:rPr lang="en-GB" dirty="0"/>
              <a:t> </a:t>
            </a:r>
            <a:r>
              <a:rPr lang="en-GB" dirty="0" smtClean="0"/>
              <a:t>  26.71</a:t>
            </a:r>
          </a:p>
          <a:p>
            <a:r>
              <a:rPr lang="en-GB" dirty="0"/>
              <a:t> </a:t>
            </a:r>
            <a:r>
              <a:rPr lang="en-GB" dirty="0" smtClean="0"/>
              <a:t> </a:t>
            </a:r>
            <a:endParaRPr lang="en-GB" dirty="0"/>
          </a:p>
        </p:txBody>
      </p:sp>
      <p:cxnSp>
        <p:nvCxnSpPr>
          <p:cNvPr id="17" name="Straight Connector 16"/>
          <p:cNvCxnSpPr/>
          <p:nvPr/>
        </p:nvCxnSpPr>
        <p:spPr>
          <a:xfrm>
            <a:off x="5086137" y="3540818"/>
            <a:ext cx="709999" cy="0"/>
          </a:xfrm>
          <a:prstGeom prst="line">
            <a:avLst/>
          </a:prstGeom>
          <a:ln w="28575"/>
        </p:spPr>
        <p:style>
          <a:lnRef idx="1">
            <a:schemeClr val="accent1"/>
          </a:lnRef>
          <a:fillRef idx="0">
            <a:schemeClr val="accent1"/>
          </a:fillRef>
          <a:effectRef idx="0">
            <a:schemeClr val="accent1"/>
          </a:effectRef>
          <a:fontRef idx="minor">
            <a:schemeClr val="tx1"/>
          </a:fontRef>
        </p:style>
      </p:cxnSp>
      <p:sp>
        <p:nvSpPr>
          <p:cNvPr id="19" name="TextBox 18"/>
          <p:cNvSpPr txBox="1"/>
          <p:nvPr/>
        </p:nvSpPr>
        <p:spPr>
          <a:xfrm>
            <a:off x="6310273" y="3356992"/>
            <a:ext cx="1790119" cy="369332"/>
          </a:xfrm>
          <a:prstGeom prst="rect">
            <a:avLst/>
          </a:prstGeom>
          <a:noFill/>
        </p:spPr>
        <p:txBody>
          <a:bodyPr wrap="square" rtlCol="0">
            <a:spAutoFit/>
          </a:bodyPr>
          <a:lstStyle/>
          <a:p>
            <a:r>
              <a:rPr lang="en-GB" dirty="0" smtClean="0"/>
              <a:t>= .028</a:t>
            </a:r>
            <a:endParaRPr lang="en-GB" dirty="0"/>
          </a:p>
        </p:txBody>
      </p:sp>
      <p:sp>
        <p:nvSpPr>
          <p:cNvPr id="20" name="Rectangle 13"/>
          <p:cNvSpPr>
            <a:spLocks noChangeArrowheads="1"/>
          </p:cNvSpPr>
          <p:nvPr/>
        </p:nvSpPr>
        <p:spPr bwMode="auto">
          <a:xfrm>
            <a:off x="1823052" y="4293096"/>
            <a:ext cx="3397020" cy="9233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b="1" i="0" u="none" strike="noStrike" cap="none" normalizeH="0" baseline="0" dirty="0" smtClean="0">
                <a:ln>
                  <a:noFill/>
                </a:ln>
                <a:solidFill>
                  <a:srgbClr val="0070C0"/>
                </a:solidFill>
                <a:effectLst/>
                <a:latin typeface="Arial" pitchFamily="34" charset="0"/>
                <a:ea typeface="Times New Roman" pitchFamily="18" charset="0"/>
                <a:cs typeface="Arial" pitchFamily="34" charset="0"/>
              </a:rPr>
              <a:t>Young’s Modulus =   STRESS</a:t>
            </a:r>
          </a:p>
          <a:p>
            <a:pPr marL="0" marR="0" lvl="0" indent="0" algn="l" defTabSz="914400" rtl="0" eaLnBrk="1" fontAlgn="base" latinLnBrk="0" hangingPunct="1">
              <a:lnSpc>
                <a:spcPct val="100000"/>
              </a:lnSpc>
              <a:spcBef>
                <a:spcPct val="0"/>
              </a:spcBef>
              <a:spcAft>
                <a:spcPct val="0"/>
              </a:spcAft>
              <a:buClrTx/>
              <a:buSzTx/>
              <a:buFontTx/>
              <a:buNone/>
              <a:tabLst/>
            </a:pPr>
            <a:endParaRPr kumimoji="0" lang="en-GB" altLang="en-US" b="0"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lang="en-GB" altLang="en-US" b="1" dirty="0">
                <a:solidFill>
                  <a:srgbClr val="0070C0"/>
                </a:solidFill>
                <a:latin typeface="Arial" pitchFamily="34" charset="0"/>
                <a:ea typeface="Times New Roman" pitchFamily="18" charset="0"/>
                <a:cs typeface="Arial" pitchFamily="34" charset="0"/>
              </a:rPr>
              <a:t> </a:t>
            </a:r>
            <a:r>
              <a:rPr lang="en-GB" altLang="en-US" b="1" dirty="0" smtClean="0">
                <a:solidFill>
                  <a:srgbClr val="0070C0"/>
                </a:solidFill>
                <a:latin typeface="Arial" pitchFamily="34" charset="0"/>
                <a:ea typeface="Times New Roman" pitchFamily="18" charset="0"/>
                <a:cs typeface="Arial" pitchFamily="34" charset="0"/>
              </a:rPr>
              <a:t>                                   </a:t>
            </a:r>
            <a:r>
              <a:rPr kumimoji="0" lang="en-GB" altLang="en-US" b="1" i="0" u="none" strike="noStrike" cap="none" normalizeH="0" baseline="0" dirty="0" smtClean="0">
                <a:ln>
                  <a:noFill/>
                </a:ln>
                <a:solidFill>
                  <a:srgbClr val="0070C0"/>
                </a:solidFill>
                <a:effectLst/>
                <a:latin typeface="Arial" pitchFamily="34" charset="0"/>
                <a:ea typeface="Times New Roman" pitchFamily="18" charset="0"/>
                <a:cs typeface="Arial" pitchFamily="34" charset="0"/>
              </a:rPr>
              <a:t>STRAIN</a:t>
            </a:r>
            <a:endParaRPr kumimoji="0" lang="en-GB" altLang="en-US" b="0" i="0" u="none" strike="noStrike" cap="none" normalizeH="0" baseline="0" dirty="0" smtClean="0">
              <a:ln>
                <a:noFill/>
              </a:ln>
              <a:solidFill>
                <a:schemeClr val="tx1"/>
              </a:solidFill>
              <a:effectLst/>
              <a:latin typeface="Arial" pitchFamily="34" charset="0"/>
              <a:cs typeface="Arial" pitchFamily="34" charset="0"/>
            </a:endParaRPr>
          </a:p>
        </p:txBody>
      </p:sp>
      <p:cxnSp>
        <p:nvCxnSpPr>
          <p:cNvPr id="21" name="Straight Connector 20"/>
          <p:cNvCxnSpPr/>
          <p:nvPr/>
        </p:nvCxnSpPr>
        <p:spPr>
          <a:xfrm>
            <a:off x="3995936" y="4765700"/>
            <a:ext cx="1224136" cy="0"/>
          </a:xfrm>
          <a:prstGeom prst="line">
            <a:avLst/>
          </a:prstGeom>
          <a:ln w="28575"/>
        </p:spPr>
        <p:style>
          <a:lnRef idx="1">
            <a:schemeClr val="accent1"/>
          </a:lnRef>
          <a:fillRef idx="0">
            <a:schemeClr val="accent1"/>
          </a:fillRef>
          <a:effectRef idx="0">
            <a:schemeClr val="accent1"/>
          </a:effectRef>
          <a:fontRef idx="minor">
            <a:schemeClr val="tx1"/>
          </a:fontRef>
        </p:style>
      </p:cxnSp>
      <p:sp>
        <p:nvSpPr>
          <p:cNvPr id="22" name="TextBox 21"/>
          <p:cNvSpPr txBox="1"/>
          <p:nvPr/>
        </p:nvSpPr>
        <p:spPr>
          <a:xfrm>
            <a:off x="5724128" y="4437112"/>
            <a:ext cx="2520280" cy="923330"/>
          </a:xfrm>
          <a:prstGeom prst="rect">
            <a:avLst/>
          </a:prstGeom>
          <a:noFill/>
        </p:spPr>
        <p:txBody>
          <a:bodyPr wrap="square" rtlCol="0">
            <a:spAutoFit/>
          </a:bodyPr>
          <a:lstStyle/>
          <a:p>
            <a:r>
              <a:rPr lang="en-GB" dirty="0" smtClean="0"/>
              <a:t>=   202.12</a:t>
            </a:r>
          </a:p>
          <a:p>
            <a:r>
              <a:rPr lang="en-GB" dirty="0" smtClean="0"/>
              <a:t>       .028</a:t>
            </a:r>
            <a:endParaRPr lang="en-GB" dirty="0"/>
          </a:p>
          <a:p>
            <a:endParaRPr lang="en-GB" dirty="0"/>
          </a:p>
        </p:txBody>
      </p:sp>
      <p:cxnSp>
        <p:nvCxnSpPr>
          <p:cNvPr id="23" name="Straight Connector 22"/>
          <p:cNvCxnSpPr/>
          <p:nvPr/>
        </p:nvCxnSpPr>
        <p:spPr>
          <a:xfrm>
            <a:off x="6084168" y="4765700"/>
            <a:ext cx="709999" cy="0"/>
          </a:xfrm>
          <a:prstGeom prst="line">
            <a:avLst/>
          </a:prstGeom>
          <a:ln w="28575"/>
        </p:spPr>
        <p:style>
          <a:lnRef idx="1">
            <a:schemeClr val="accent1"/>
          </a:lnRef>
          <a:fillRef idx="0">
            <a:schemeClr val="accent1"/>
          </a:fillRef>
          <a:effectRef idx="0">
            <a:schemeClr val="accent1"/>
          </a:effectRef>
          <a:fontRef idx="minor">
            <a:schemeClr val="tx1"/>
          </a:fontRef>
        </p:style>
      </p:cxnSp>
      <p:sp>
        <p:nvSpPr>
          <p:cNvPr id="24" name="TextBox 23"/>
          <p:cNvSpPr txBox="1"/>
          <p:nvPr/>
        </p:nvSpPr>
        <p:spPr>
          <a:xfrm>
            <a:off x="3705591" y="5589240"/>
            <a:ext cx="3204356" cy="369332"/>
          </a:xfrm>
          <a:prstGeom prst="rect">
            <a:avLst/>
          </a:prstGeom>
          <a:noFill/>
        </p:spPr>
        <p:txBody>
          <a:bodyPr wrap="square" rtlCol="0">
            <a:spAutoFit/>
          </a:bodyPr>
          <a:lstStyle/>
          <a:p>
            <a:r>
              <a:rPr lang="en-GB" u="sng" dirty="0" smtClean="0"/>
              <a:t>=  7218.57 N / mm</a:t>
            </a:r>
            <a:r>
              <a:rPr lang="en-GB" u="sng" baseline="30000" dirty="0" smtClean="0"/>
              <a:t>2</a:t>
            </a:r>
            <a:endParaRPr lang="en-GB" u="sng" baseline="30000" dirty="0"/>
          </a:p>
        </p:txBody>
      </p:sp>
    </p:spTree>
    <p:extLst>
      <p:ext uri="{BB962C8B-B14F-4D97-AF65-F5344CB8AC3E}">
        <p14:creationId xmlns:p14="http://schemas.microsoft.com/office/powerpoint/2010/main" val="1730856756"/>
      </p:ext>
    </p:extLst>
  </p:cSld>
  <p:clrMapOvr>
    <a:masterClrMapping/>
  </p:clrMapOvr>
  <p:transition/>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444911" y="334911"/>
            <a:ext cx="5688632" cy="2400657"/>
          </a:xfrm>
          <a:prstGeom prst="rect">
            <a:avLst/>
          </a:prstGeom>
          <a:noFill/>
        </p:spPr>
        <p:txBody>
          <a:bodyPr wrap="square" rtlCol="0">
            <a:spAutoFit/>
          </a:bodyPr>
          <a:lstStyle/>
          <a:p>
            <a:r>
              <a:rPr lang="en-GB" sz="2400" dirty="0" smtClean="0"/>
              <a:t>Modulus of Rigidity or Shear Modulus</a:t>
            </a:r>
          </a:p>
          <a:p>
            <a:endParaRPr lang="en-GB" dirty="0"/>
          </a:p>
          <a:p>
            <a:r>
              <a:rPr lang="en-GB" dirty="0" smtClean="0"/>
              <a:t>Denoted by G or S</a:t>
            </a:r>
          </a:p>
          <a:p>
            <a:endParaRPr lang="en-GB" dirty="0"/>
          </a:p>
          <a:p>
            <a:r>
              <a:rPr lang="en-GB" dirty="0" smtClean="0"/>
              <a:t>G = Shear Stress       (Units Pascal or N/m</a:t>
            </a:r>
            <a:r>
              <a:rPr lang="en-GB" baseline="30000" dirty="0" smtClean="0"/>
              <a:t>2</a:t>
            </a:r>
            <a:r>
              <a:rPr lang="en-GB" dirty="0" smtClean="0"/>
              <a:t>)</a:t>
            </a:r>
          </a:p>
          <a:p>
            <a:r>
              <a:rPr lang="en-GB" dirty="0" smtClean="0"/>
              <a:t>       Shear Strain</a:t>
            </a:r>
          </a:p>
          <a:p>
            <a:endParaRPr lang="en-GB" dirty="0"/>
          </a:p>
          <a:p>
            <a:endParaRPr lang="en-GB" dirty="0"/>
          </a:p>
        </p:txBody>
      </p:sp>
      <p:cxnSp>
        <p:nvCxnSpPr>
          <p:cNvPr id="4" name="Straight Connector 3"/>
          <p:cNvCxnSpPr/>
          <p:nvPr/>
        </p:nvCxnSpPr>
        <p:spPr>
          <a:xfrm>
            <a:off x="1979712" y="1844824"/>
            <a:ext cx="1152128" cy="0"/>
          </a:xfrm>
          <a:prstGeom prst="line">
            <a:avLst/>
          </a:prstGeom>
        </p:spPr>
        <p:style>
          <a:lnRef idx="2">
            <a:schemeClr val="dk1"/>
          </a:lnRef>
          <a:fillRef idx="0">
            <a:schemeClr val="dk1"/>
          </a:fillRef>
          <a:effectRef idx="1">
            <a:schemeClr val="dk1"/>
          </a:effectRef>
          <a:fontRef idx="minor">
            <a:schemeClr val="tx1"/>
          </a:fontRef>
        </p:style>
      </p:cxnSp>
      <p:sp>
        <p:nvSpPr>
          <p:cNvPr id="5" name="Parallelogram 4"/>
          <p:cNvSpPr/>
          <p:nvPr/>
        </p:nvSpPr>
        <p:spPr>
          <a:xfrm>
            <a:off x="3851920" y="3068960"/>
            <a:ext cx="1216152" cy="1080120"/>
          </a:xfrm>
          <a:prstGeom prst="parallelogram">
            <a:avLst/>
          </a:prstGeom>
          <a:solidFill>
            <a:schemeClr val="accent6">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Parallelogram 5"/>
          <p:cNvSpPr/>
          <p:nvPr/>
        </p:nvSpPr>
        <p:spPr>
          <a:xfrm>
            <a:off x="4139952" y="2857004"/>
            <a:ext cx="1152128" cy="211956"/>
          </a:xfrm>
          <a:prstGeom prst="parallelogram">
            <a:avLst>
              <a:gd name="adj" fmla="val 112595"/>
            </a:avLst>
          </a:prstGeom>
          <a:solidFill>
            <a:schemeClr val="accent6">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9" name="Straight Connector 8"/>
          <p:cNvCxnSpPr/>
          <p:nvPr/>
        </p:nvCxnSpPr>
        <p:spPr>
          <a:xfrm flipV="1">
            <a:off x="4805810" y="3897052"/>
            <a:ext cx="262262" cy="252028"/>
          </a:xfrm>
          <a:prstGeom prst="line">
            <a:avLst/>
          </a:prstGeom>
        </p:spPr>
        <p:style>
          <a:lnRef idx="1">
            <a:schemeClr val="accent1"/>
          </a:lnRef>
          <a:fillRef idx="0">
            <a:schemeClr val="accent1"/>
          </a:fillRef>
          <a:effectRef idx="0">
            <a:schemeClr val="accent1"/>
          </a:effectRef>
          <a:fontRef idx="minor">
            <a:schemeClr val="tx1"/>
          </a:fontRef>
        </p:style>
      </p:cxnSp>
      <p:cxnSp>
        <p:nvCxnSpPr>
          <p:cNvPr id="11" name="Straight Connector 10"/>
          <p:cNvCxnSpPr/>
          <p:nvPr/>
        </p:nvCxnSpPr>
        <p:spPr>
          <a:xfrm flipV="1">
            <a:off x="5068072" y="2857006"/>
            <a:ext cx="224008" cy="1040046"/>
          </a:xfrm>
          <a:prstGeom prst="line">
            <a:avLst/>
          </a:prstGeom>
        </p:spPr>
        <p:style>
          <a:lnRef idx="1">
            <a:schemeClr val="accent1"/>
          </a:lnRef>
          <a:fillRef idx="0">
            <a:schemeClr val="accent1"/>
          </a:fillRef>
          <a:effectRef idx="0">
            <a:schemeClr val="accent1"/>
          </a:effectRef>
          <a:fontRef idx="minor">
            <a:schemeClr val="tx1"/>
          </a:fontRef>
        </p:style>
      </p:cxnSp>
      <p:sp>
        <p:nvSpPr>
          <p:cNvPr id="19" name="TextBox 18"/>
          <p:cNvSpPr txBox="1"/>
          <p:nvPr/>
        </p:nvSpPr>
        <p:spPr>
          <a:xfrm>
            <a:off x="4459996" y="2778316"/>
            <a:ext cx="656056" cy="369332"/>
          </a:xfrm>
          <a:prstGeom prst="rect">
            <a:avLst/>
          </a:prstGeom>
          <a:noFill/>
        </p:spPr>
        <p:txBody>
          <a:bodyPr wrap="square" rtlCol="0">
            <a:spAutoFit/>
          </a:bodyPr>
          <a:lstStyle/>
          <a:p>
            <a:r>
              <a:rPr lang="en-GB" dirty="0" smtClean="0"/>
              <a:t>A</a:t>
            </a:r>
            <a:endParaRPr lang="en-GB" dirty="0"/>
          </a:p>
        </p:txBody>
      </p:sp>
      <p:cxnSp>
        <p:nvCxnSpPr>
          <p:cNvPr id="21" name="Straight Arrow Connector 20"/>
          <p:cNvCxnSpPr/>
          <p:nvPr/>
        </p:nvCxnSpPr>
        <p:spPr>
          <a:xfrm>
            <a:off x="5180076" y="2962982"/>
            <a:ext cx="1112132" cy="0"/>
          </a:xfrm>
          <a:prstGeom prst="straightConnector1">
            <a:avLst/>
          </a:prstGeom>
          <a:ln>
            <a:tailEnd type="triangle"/>
          </a:ln>
        </p:spPr>
        <p:style>
          <a:lnRef idx="2">
            <a:schemeClr val="dk1"/>
          </a:lnRef>
          <a:fillRef idx="0">
            <a:schemeClr val="dk1"/>
          </a:fillRef>
          <a:effectRef idx="1">
            <a:schemeClr val="dk1"/>
          </a:effectRef>
          <a:fontRef idx="minor">
            <a:schemeClr val="tx1"/>
          </a:fontRef>
        </p:style>
      </p:cxnSp>
      <p:sp>
        <p:nvSpPr>
          <p:cNvPr id="22" name="TextBox 21"/>
          <p:cNvSpPr txBox="1"/>
          <p:nvPr/>
        </p:nvSpPr>
        <p:spPr>
          <a:xfrm>
            <a:off x="6372200" y="2778316"/>
            <a:ext cx="720080" cy="369332"/>
          </a:xfrm>
          <a:prstGeom prst="rect">
            <a:avLst/>
          </a:prstGeom>
          <a:noFill/>
        </p:spPr>
        <p:txBody>
          <a:bodyPr wrap="square" rtlCol="0">
            <a:spAutoFit/>
          </a:bodyPr>
          <a:lstStyle/>
          <a:p>
            <a:r>
              <a:rPr lang="en-GB" dirty="0" smtClean="0"/>
              <a:t>F</a:t>
            </a:r>
            <a:endParaRPr lang="en-GB" dirty="0"/>
          </a:p>
        </p:txBody>
      </p:sp>
      <p:cxnSp>
        <p:nvCxnSpPr>
          <p:cNvPr id="24" name="Straight Arrow Connector 23"/>
          <p:cNvCxnSpPr/>
          <p:nvPr/>
        </p:nvCxnSpPr>
        <p:spPr>
          <a:xfrm flipV="1">
            <a:off x="3851920" y="3068960"/>
            <a:ext cx="0" cy="108012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25" name="TextBox 24"/>
          <p:cNvSpPr txBox="1"/>
          <p:nvPr/>
        </p:nvSpPr>
        <p:spPr>
          <a:xfrm>
            <a:off x="3504765" y="3401263"/>
            <a:ext cx="432048" cy="369332"/>
          </a:xfrm>
          <a:prstGeom prst="rect">
            <a:avLst/>
          </a:prstGeom>
          <a:noFill/>
        </p:spPr>
        <p:txBody>
          <a:bodyPr wrap="square" rtlCol="0">
            <a:spAutoFit/>
          </a:bodyPr>
          <a:lstStyle/>
          <a:p>
            <a:r>
              <a:rPr lang="en-GB" dirty="0" smtClean="0"/>
              <a:t>L</a:t>
            </a:r>
            <a:endParaRPr lang="en-GB" dirty="0"/>
          </a:p>
        </p:txBody>
      </p:sp>
      <p:cxnSp>
        <p:nvCxnSpPr>
          <p:cNvPr id="27" name="Straight Arrow Connector 26"/>
          <p:cNvCxnSpPr/>
          <p:nvPr/>
        </p:nvCxnSpPr>
        <p:spPr>
          <a:xfrm>
            <a:off x="3851920" y="2962982"/>
            <a:ext cx="216024"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28" name="Isosceles Triangle 27"/>
          <p:cNvSpPr/>
          <p:nvPr/>
        </p:nvSpPr>
        <p:spPr>
          <a:xfrm>
            <a:off x="3851920" y="2700239"/>
            <a:ext cx="104842" cy="141404"/>
          </a:xfrm>
          <a:prstGeom prst="triangl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9" name="TextBox 28"/>
          <p:cNvSpPr txBox="1"/>
          <p:nvPr/>
        </p:nvSpPr>
        <p:spPr>
          <a:xfrm>
            <a:off x="3900601" y="2501317"/>
            <a:ext cx="344192" cy="461665"/>
          </a:xfrm>
          <a:prstGeom prst="rect">
            <a:avLst/>
          </a:prstGeom>
          <a:noFill/>
        </p:spPr>
        <p:txBody>
          <a:bodyPr wrap="square" rtlCol="0">
            <a:spAutoFit/>
          </a:bodyPr>
          <a:lstStyle/>
          <a:p>
            <a:r>
              <a:rPr lang="en-GB" sz="2400" dirty="0" smtClean="0"/>
              <a:t>x</a:t>
            </a:r>
            <a:endParaRPr lang="en-GB" sz="2400" dirty="0"/>
          </a:p>
        </p:txBody>
      </p:sp>
      <p:sp>
        <p:nvSpPr>
          <p:cNvPr id="30" name="TextBox 29"/>
          <p:cNvSpPr txBox="1"/>
          <p:nvPr/>
        </p:nvSpPr>
        <p:spPr>
          <a:xfrm>
            <a:off x="1619672" y="4797152"/>
            <a:ext cx="4968552" cy="369332"/>
          </a:xfrm>
          <a:prstGeom prst="rect">
            <a:avLst/>
          </a:prstGeom>
          <a:noFill/>
        </p:spPr>
        <p:txBody>
          <a:bodyPr wrap="square" rtlCol="0">
            <a:spAutoFit/>
          </a:bodyPr>
          <a:lstStyle/>
          <a:p>
            <a:r>
              <a:rPr lang="en-GB" dirty="0" smtClean="0"/>
              <a:t>G = F / A        =     F </a:t>
            </a:r>
            <a:r>
              <a:rPr lang="en-GB" sz="900" dirty="0" smtClean="0"/>
              <a:t>x</a:t>
            </a:r>
            <a:r>
              <a:rPr lang="en-GB" dirty="0" smtClean="0"/>
              <a:t> L</a:t>
            </a:r>
            <a:endParaRPr lang="en-GB" dirty="0"/>
          </a:p>
        </p:txBody>
      </p:sp>
      <p:cxnSp>
        <p:nvCxnSpPr>
          <p:cNvPr id="32" name="Straight Connector 31"/>
          <p:cNvCxnSpPr/>
          <p:nvPr/>
        </p:nvCxnSpPr>
        <p:spPr>
          <a:xfrm>
            <a:off x="2123728" y="5166484"/>
            <a:ext cx="720080" cy="0"/>
          </a:xfrm>
          <a:prstGeom prst="line">
            <a:avLst/>
          </a:prstGeom>
        </p:spPr>
        <p:style>
          <a:lnRef idx="2">
            <a:schemeClr val="dk1"/>
          </a:lnRef>
          <a:fillRef idx="0">
            <a:schemeClr val="dk1"/>
          </a:fillRef>
          <a:effectRef idx="1">
            <a:schemeClr val="dk1"/>
          </a:effectRef>
          <a:fontRef idx="minor">
            <a:schemeClr val="tx1"/>
          </a:fontRef>
        </p:style>
      </p:cxnSp>
      <p:cxnSp>
        <p:nvCxnSpPr>
          <p:cNvPr id="33" name="Straight Connector 32"/>
          <p:cNvCxnSpPr>
            <a:endCxn id="30" idx="2"/>
          </p:cNvCxnSpPr>
          <p:nvPr/>
        </p:nvCxnSpPr>
        <p:spPr>
          <a:xfrm>
            <a:off x="3396545" y="5166484"/>
            <a:ext cx="707403" cy="0"/>
          </a:xfrm>
          <a:prstGeom prst="line">
            <a:avLst/>
          </a:prstGeom>
        </p:spPr>
        <p:style>
          <a:lnRef idx="2">
            <a:schemeClr val="dk1"/>
          </a:lnRef>
          <a:fillRef idx="0">
            <a:schemeClr val="dk1"/>
          </a:fillRef>
          <a:effectRef idx="1">
            <a:schemeClr val="dk1"/>
          </a:effectRef>
          <a:fontRef idx="minor">
            <a:schemeClr val="tx1"/>
          </a:fontRef>
        </p:style>
      </p:cxnSp>
      <p:sp>
        <p:nvSpPr>
          <p:cNvPr id="35" name="Isosceles Triangle 34"/>
          <p:cNvSpPr/>
          <p:nvPr/>
        </p:nvSpPr>
        <p:spPr>
          <a:xfrm>
            <a:off x="2051720" y="5229199"/>
            <a:ext cx="176850" cy="209201"/>
          </a:xfrm>
          <a:prstGeom prst="triangl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6" name="TextBox 35"/>
          <p:cNvSpPr txBox="1"/>
          <p:nvPr/>
        </p:nvSpPr>
        <p:spPr>
          <a:xfrm>
            <a:off x="2171825" y="5102966"/>
            <a:ext cx="255198" cy="461665"/>
          </a:xfrm>
          <a:prstGeom prst="rect">
            <a:avLst/>
          </a:prstGeom>
          <a:noFill/>
        </p:spPr>
        <p:txBody>
          <a:bodyPr wrap="square" rtlCol="0">
            <a:spAutoFit/>
          </a:bodyPr>
          <a:lstStyle/>
          <a:p>
            <a:r>
              <a:rPr lang="en-GB" sz="2400" dirty="0" smtClean="0"/>
              <a:t>x </a:t>
            </a:r>
            <a:endParaRPr lang="en-GB" sz="2400" dirty="0"/>
          </a:p>
        </p:txBody>
      </p:sp>
      <p:sp>
        <p:nvSpPr>
          <p:cNvPr id="38" name="TextBox 37"/>
          <p:cNvSpPr txBox="1"/>
          <p:nvPr/>
        </p:nvSpPr>
        <p:spPr>
          <a:xfrm>
            <a:off x="2411760" y="5164521"/>
            <a:ext cx="720080" cy="400110"/>
          </a:xfrm>
          <a:prstGeom prst="rect">
            <a:avLst/>
          </a:prstGeom>
          <a:noFill/>
        </p:spPr>
        <p:txBody>
          <a:bodyPr wrap="square" rtlCol="0">
            <a:spAutoFit/>
          </a:bodyPr>
          <a:lstStyle/>
          <a:p>
            <a:r>
              <a:rPr lang="en-GB" sz="2000" dirty="0" smtClean="0"/>
              <a:t>/ L</a:t>
            </a:r>
            <a:endParaRPr lang="en-GB" sz="2000" dirty="0"/>
          </a:p>
        </p:txBody>
      </p:sp>
      <p:sp>
        <p:nvSpPr>
          <p:cNvPr id="39" name="TextBox 38"/>
          <p:cNvSpPr txBox="1"/>
          <p:nvPr/>
        </p:nvSpPr>
        <p:spPr>
          <a:xfrm>
            <a:off x="3315030" y="5157207"/>
            <a:ext cx="740028" cy="369332"/>
          </a:xfrm>
          <a:prstGeom prst="rect">
            <a:avLst/>
          </a:prstGeom>
          <a:noFill/>
        </p:spPr>
        <p:txBody>
          <a:bodyPr wrap="square" rtlCol="0">
            <a:spAutoFit/>
          </a:bodyPr>
          <a:lstStyle/>
          <a:p>
            <a:r>
              <a:rPr lang="en-GB" dirty="0" smtClean="0"/>
              <a:t>A </a:t>
            </a:r>
            <a:r>
              <a:rPr lang="en-GB" sz="900" dirty="0" smtClean="0"/>
              <a:t>x </a:t>
            </a:r>
            <a:endParaRPr lang="en-GB" sz="900" dirty="0"/>
          </a:p>
        </p:txBody>
      </p:sp>
      <p:sp>
        <p:nvSpPr>
          <p:cNvPr id="40" name="Isosceles Triangle 39"/>
          <p:cNvSpPr/>
          <p:nvPr/>
        </p:nvSpPr>
        <p:spPr>
          <a:xfrm>
            <a:off x="3779912" y="5229197"/>
            <a:ext cx="176850" cy="209201"/>
          </a:xfrm>
          <a:prstGeom prst="triangl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1" name="TextBox 40"/>
          <p:cNvSpPr txBox="1"/>
          <p:nvPr/>
        </p:nvSpPr>
        <p:spPr>
          <a:xfrm>
            <a:off x="3900601" y="5078536"/>
            <a:ext cx="255198" cy="461665"/>
          </a:xfrm>
          <a:prstGeom prst="rect">
            <a:avLst/>
          </a:prstGeom>
          <a:noFill/>
        </p:spPr>
        <p:txBody>
          <a:bodyPr wrap="square" rtlCol="0">
            <a:spAutoFit/>
          </a:bodyPr>
          <a:lstStyle/>
          <a:p>
            <a:r>
              <a:rPr lang="en-GB" sz="2400" dirty="0" smtClean="0"/>
              <a:t>x </a:t>
            </a:r>
            <a:endParaRPr lang="en-GB" sz="2400" dirty="0"/>
          </a:p>
        </p:txBody>
      </p:sp>
      <p:sp>
        <p:nvSpPr>
          <p:cNvPr id="42" name="TextBox 41"/>
          <p:cNvSpPr txBox="1"/>
          <p:nvPr/>
        </p:nvSpPr>
        <p:spPr>
          <a:xfrm>
            <a:off x="5657379" y="3632507"/>
            <a:ext cx="2952328" cy="1754326"/>
          </a:xfrm>
          <a:prstGeom prst="rect">
            <a:avLst/>
          </a:prstGeom>
          <a:noFill/>
        </p:spPr>
        <p:txBody>
          <a:bodyPr wrap="square" rtlCol="0">
            <a:spAutoFit/>
          </a:bodyPr>
          <a:lstStyle/>
          <a:p>
            <a:r>
              <a:rPr lang="en-GB" dirty="0" smtClean="0"/>
              <a:t>Where:</a:t>
            </a:r>
          </a:p>
          <a:p>
            <a:r>
              <a:rPr lang="en-GB" dirty="0" smtClean="0"/>
              <a:t> F / A = Shear Stress</a:t>
            </a:r>
          </a:p>
          <a:p>
            <a:r>
              <a:rPr lang="en-GB" dirty="0" smtClean="0"/>
              <a:t>F is the force that acts</a:t>
            </a:r>
          </a:p>
          <a:p>
            <a:r>
              <a:rPr lang="en-GB" dirty="0" smtClean="0"/>
              <a:t>A is the area on which it acts</a:t>
            </a:r>
          </a:p>
          <a:p>
            <a:endParaRPr lang="en-GB" dirty="0" smtClean="0"/>
          </a:p>
          <a:p>
            <a:endParaRPr lang="en-GB" dirty="0"/>
          </a:p>
        </p:txBody>
      </p:sp>
      <p:sp>
        <p:nvSpPr>
          <p:cNvPr id="43" name="TextBox 42"/>
          <p:cNvSpPr txBox="1"/>
          <p:nvPr/>
        </p:nvSpPr>
        <p:spPr>
          <a:xfrm>
            <a:off x="5926789" y="4797732"/>
            <a:ext cx="720080" cy="400110"/>
          </a:xfrm>
          <a:prstGeom prst="rect">
            <a:avLst/>
          </a:prstGeom>
          <a:noFill/>
        </p:spPr>
        <p:txBody>
          <a:bodyPr wrap="square" rtlCol="0">
            <a:spAutoFit/>
          </a:bodyPr>
          <a:lstStyle/>
          <a:p>
            <a:r>
              <a:rPr lang="en-GB" sz="2000" dirty="0" smtClean="0"/>
              <a:t>/ L</a:t>
            </a:r>
            <a:endParaRPr lang="en-GB" sz="2000" dirty="0"/>
          </a:p>
        </p:txBody>
      </p:sp>
      <p:sp>
        <p:nvSpPr>
          <p:cNvPr id="44" name="TextBox 43"/>
          <p:cNvSpPr txBox="1"/>
          <p:nvPr/>
        </p:nvSpPr>
        <p:spPr>
          <a:xfrm>
            <a:off x="5671591" y="4738557"/>
            <a:ext cx="255198" cy="461665"/>
          </a:xfrm>
          <a:prstGeom prst="rect">
            <a:avLst/>
          </a:prstGeom>
          <a:noFill/>
        </p:spPr>
        <p:txBody>
          <a:bodyPr wrap="square" rtlCol="0">
            <a:spAutoFit/>
          </a:bodyPr>
          <a:lstStyle/>
          <a:p>
            <a:r>
              <a:rPr lang="en-GB" sz="2400" dirty="0" smtClean="0"/>
              <a:t>x </a:t>
            </a:r>
            <a:endParaRPr lang="en-GB" sz="2400" dirty="0"/>
          </a:p>
        </p:txBody>
      </p:sp>
      <p:sp>
        <p:nvSpPr>
          <p:cNvPr id="45" name="Isosceles Triangle 44"/>
          <p:cNvSpPr/>
          <p:nvPr/>
        </p:nvSpPr>
        <p:spPr>
          <a:xfrm>
            <a:off x="5542627" y="4864788"/>
            <a:ext cx="176850" cy="209201"/>
          </a:xfrm>
          <a:prstGeom prst="triangl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6" name="TextBox 45"/>
          <p:cNvSpPr txBox="1"/>
          <p:nvPr/>
        </p:nvSpPr>
        <p:spPr>
          <a:xfrm>
            <a:off x="6407696" y="4787875"/>
            <a:ext cx="2736304" cy="369332"/>
          </a:xfrm>
          <a:prstGeom prst="rect">
            <a:avLst/>
          </a:prstGeom>
          <a:noFill/>
        </p:spPr>
        <p:txBody>
          <a:bodyPr wrap="square" rtlCol="0">
            <a:spAutoFit/>
          </a:bodyPr>
          <a:lstStyle/>
          <a:p>
            <a:r>
              <a:rPr lang="en-GB" dirty="0" smtClean="0"/>
              <a:t>= Shear Strain</a:t>
            </a:r>
            <a:endParaRPr lang="en-GB" dirty="0"/>
          </a:p>
        </p:txBody>
      </p:sp>
      <p:sp>
        <p:nvSpPr>
          <p:cNvPr id="47" name="Isosceles Triangle 46"/>
          <p:cNvSpPr/>
          <p:nvPr/>
        </p:nvSpPr>
        <p:spPr>
          <a:xfrm>
            <a:off x="5542627" y="5204767"/>
            <a:ext cx="176850" cy="209201"/>
          </a:xfrm>
          <a:prstGeom prst="triangl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8" name="TextBox 47"/>
          <p:cNvSpPr txBox="1"/>
          <p:nvPr/>
        </p:nvSpPr>
        <p:spPr>
          <a:xfrm>
            <a:off x="5719477" y="5087384"/>
            <a:ext cx="255198" cy="461665"/>
          </a:xfrm>
          <a:prstGeom prst="rect">
            <a:avLst/>
          </a:prstGeom>
          <a:noFill/>
        </p:spPr>
        <p:txBody>
          <a:bodyPr wrap="square" rtlCol="0">
            <a:spAutoFit/>
          </a:bodyPr>
          <a:lstStyle/>
          <a:p>
            <a:r>
              <a:rPr lang="en-GB" sz="2400" dirty="0" smtClean="0"/>
              <a:t>x </a:t>
            </a:r>
            <a:endParaRPr lang="en-GB" sz="2400" dirty="0"/>
          </a:p>
        </p:txBody>
      </p:sp>
      <p:sp>
        <p:nvSpPr>
          <p:cNvPr id="49" name="TextBox 48"/>
          <p:cNvSpPr txBox="1"/>
          <p:nvPr/>
        </p:nvSpPr>
        <p:spPr>
          <a:xfrm>
            <a:off x="6103639" y="5159399"/>
            <a:ext cx="2736304" cy="369332"/>
          </a:xfrm>
          <a:prstGeom prst="rect">
            <a:avLst/>
          </a:prstGeom>
          <a:noFill/>
        </p:spPr>
        <p:txBody>
          <a:bodyPr wrap="square" rtlCol="0">
            <a:spAutoFit/>
          </a:bodyPr>
          <a:lstStyle/>
          <a:p>
            <a:r>
              <a:rPr lang="en-GB" dirty="0" smtClean="0"/>
              <a:t>= Transverse Displacement</a:t>
            </a:r>
            <a:endParaRPr lang="en-GB" dirty="0"/>
          </a:p>
        </p:txBody>
      </p:sp>
      <p:sp>
        <p:nvSpPr>
          <p:cNvPr id="50" name="TextBox 49"/>
          <p:cNvSpPr txBox="1"/>
          <p:nvPr/>
        </p:nvSpPr>
        <p:spPr>
          <a:xfrm>
            <a:off x="5773196" y="5654035"/>
            <a:ext cx="3205837" cy="369332"/>
          </a:xfrm>
          <a:prstGeom prst="rect">
            <a:avLst/>
          </a:prstGeom>
          <a:noFill/>
        </p:spPr>
        <p:txBody>
          <a:bodyPr wrap="square" rtlCol="0">
            <a:spAutoFit/>
          </a:bodyPr>
          <a:lstStyle/>
          <a:p>
            <a:r>
              <a:rPr lang="en-GB" dirty="0" smtClean="0"/>
              <a:t>L = Initial Length</a:t>
            </a:r>
            <a:endParaRPr lang="en-GB" dirty="0"/>
          </a:p>
        </p:txBody>
      </p:sp>
      <p:sp>
        <p:nvSpPr>
          <p:cNvPr id="51" name="TextBox 50"/>
          <p:cNvSpPr txBox="1"/>
          <p:nvPr/>
        </p:nvSpPr>
        <p:spPr>
          <a:xfrm>
            <a:off x="6012160" y="1544888"/>
            <a:ext cx="2428801" cy="369332"/>
          </a:xfrm>
          <a:prstGeom prst="rect">
            <a:avLst/>
          </a:prstGeom>
          <a:noFill/>
        </p:spPr>
        <p:txBody>
          <a:bodyPr wrap="square" rtlCol="0">
            <a:spAutoFit/>
          </a:bodyPr>
          <a:lstStyle/>
          <a:p>
            <a:r>
              <a:rPr lang="en-GB" dirty="0" smtClean="0"/>
              <a:t>One Pascal = 1 N/m</a:t>
            </a:r>
            <a:r>
              <a:rPr lang="en-GB" baseline="30000" dirty="0" smtClean="0"/>
              <a:t>2</a:t>
            </a:r>
            <a:r>
              <a:rPr lang="en-GB" dirty="0" smtClean="0"/>
              <a:t> </a:t>
            </a:r>
            <a:endParaRPr lang="en-GB" dirty="0"/>
          </a:p>
        </p:txBody>
      </p:sp>
    </p:spTree>
    <p:extLst>
      <p:ext uri="{BB962C8B-B14F-4D97-AF65-F5344CB8AC3E}">
        <p14:creationId xmlns:p14="http://schemas.microsoft.com/office/powerpoint/2010/main" val="389176313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331640" y="1196752"/>
            <a:ext cx="7344816" cy="2031325"/>
          </a:xfrm>
          <a:prstGeom prst="rect">
            <a:avLst/>
          </a:prstGeom>
        </p:spPr>
        <p:txBody>
          <a:bodyPr wrap="square">
            <a:spAutoFit/>
          </a:bodyPr>
          <a:lstStyle/>
          <a:p>
            <a:r>
              <a:rPr lang="en-GB" dirty="0"/>
              <a:t>A sample under shearing force provides the following data:</a:t>
            </a:r>
          </a:p>
          <a:p>
            <a:endParaRPr lang="en-GB" dirty="0"/>
          </a:p>
          <a:p>
            <a:r>
              <a:rPr lang="en-GB" dirty="0"/>
              <a:t>Dimensions 0.6m high x 0.6m width x 0.2 m depth</a:t>
            </a:r>
          </a:p>
          <a:p>
            <a:r>
              <a:rPr lang="en-GB" dirty="0"/>
              <a:t>Shearing force applied = 2450 N</a:t>
            </a:r>
          </a:p>
          <a:p>
            <a:r>
              <a:rPr lang="en-GB" dirty="0"/>
              <a:t>Measured displacement = 5mm</a:t>
            </a:r>
          </a:p>
          <a:p>
            <a:endParaRPr lang="en-GB" dirty="0"/>
          </a:p>
          <a:p>
            <a:r>
              <a:rPr lang="en-GB" dirty="0"/>
              <a:t>Calculate the Rigidity (shearing modulus) of the material.</a:t>
            </a:r>
          </a:p>
        </p:txBody>
      </p:sp>
      <p:sp>
        <p:nvSpPr>
          <p:cNvPr id="3" name="TextBox 2"/>
          <p:cNvSpPr txBox="1"/>
          <p:nvPr/>
        </p:nvSpPr>
        <p:spPr>
          <a:xfrm>
            <a:off x="1342202" y="260648"/>
            <a:ext cx="3528392" cy="738664"/>
          </a:xfrm>
          <a:prstGeom prst="rect">
            <a:avLst/>
          </a:prstGeom>
          <a:noFill/>
        </p:spPr>
        <p:txBody>
          <a:bodyPr wrap="square" rtlCol="0">
            <a:spAutoFit/>
          </a:bodyPr>
          <a:lstStyle/>
          <a:p>
            <a:r>
              <a:rPr lang="en-GB" sz="2400" dirty="0" smtClean="0"/>
              <a:t>Example:</a:t>
            </a:r>
          </a:p>
          <a:p>
            <a:endParaRPr lang="en-GB" dirty="0"/>
          </a:p>
        </p:txBody>
      </p:sp>
    </p:spTree>
    <p:extLst>
      <p:ext uri="{BB962C8B-B14F-4D97-AF65-F5344CB8AC3E}">
        <p14:creationId xmlns:p14="http://schemas.microsoft.com/office/powerpoint/2010/main" val="334791808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115616" y="980728"/>
            <a:ext cx="7056784" cy="2308324"/>
          </a:xfrm>
          <a:prstGeom prst="rect">
            <a:avLst/>
          </a:prstGeom>
          <a:noFill/>
        </p:spPr>
        <p:txBody>
          <a:bodyPr wrap="square" rtlCol="0">
            <a:spAutoFit/>
          </a:bodyPr>
          <a:lstStyle/>
          <a:p>
            <a:r>
              <a:rPr lang="en-GB" dirty="0" smtClean="0"/>
              <a:t>A sample under shearing force provides the following data:</a:t>
            </a:r>
          </a:p>
          <a:p>
            <a:endParaRPr lang="en-GB" dirty="0" smtClean="0"/>
          </a:p>
          <a:p>
            <a:r>
              <a:rPr lang="en-GB" dirty="0" smtClean="0"/>
              <a:t>Dimensions 0.6m high x 0.6m width x 0.2 m depth</a:t>
            </a:r>
          </a:p>
          <a:p>
            <a:r>
              <a:rPr lang="en-GB" dirty="0" smtClean="0"/>
              <a:t>Shearing force applied = 2450 N</a:t>
            </a:r>
          </a:p>
          <a:p>
            <a:r>
              <a:rPr lang="en-GB" dirty="0" smtClean="0"/>
              <a:t>Measured displacement = 5mm</a:t>
            </a:r>
          </a:p>
          <a:p>
            <a:endParaRPr lang="en-GB" dirty="0"/>
          </a:p>
          <a:p>
            <a:r>
              <a:rPr lang="en-GB" dirty="0" smtClean="0"/>
              <a:t>Calculate the Rigidity (shearing modulus) of the material.</a:t>
            </a:r>
          </a:p>
          <a:p>
            <a:endParaRPr lang="en-GB" dirty="0"/>
          </a:p>
        </p:txBody>
      </p:sp>
      <p:sp>
        <p:nvSpPr>
          <p:cNvPr id="3" name="TextBox 2"/>
          <p:cNvSpPr txBox="1"/>
          <p:nvPr/>
        </p:nvSpPr>
        <p:spPr>
          <a:xfrm>
            <a:off x="1115616" y="320798"/>
            <a:ext cx="3528392" cy="738664"/>
          </a:xfrm>
          <a:prstGeom prst="rect">
            <a:avLst/>
          </a:prstGeom>
          <a:noFill/>
        </p:spPr>
        <p:txBody>
          <a:bodyPr wrap="square" rtlCol="0">
            <a:spAutoFit/>
          </a:bodyPr>
          <a:lstStyle/>
          <a:p>
            <a:r>
              <a:rPr lang="en-GB" sz="2400" dirty="0" smtClean="0"/>
              <a:t>Example:</a:t>
            </a:r>
          </a:p>
          <a:p>
            <a:endParaRPr lang="en-GB" dirty="0"/>
          </a:p>
        </p:txBody>
      </p:sp>
      <p:sp>
        <p:nvSpPr>
          <p:cNvPr id="5" name="TextBox 4"/>
          <p:cNvSpPr txBox="1"/>
          <p:nvPr/>
        </p:nvSpPr>
        <p:spPr>
          <a:xfrm>
            <a:off x="1403648" y="3529936"/>
            <a:ext cx="6768752" cy="646331"/>
          </a:xfrm>
          <a:prstGeom prst="rect">
            <a:avLst/>
          </a:prstGeom>
          <a:noFill/>
        </p:spPr>
        <p:txBody>
          <a:bodyPr wrap="square" rtlCol="0">
            <a:spAutoFit/>
          </a:bodyPr>
          <a:lstStyle/>
          <a:p>
            <a:r>
              <a:rPr lang="en-GB" dirty="0" smtClean="0"/>
              <a:t>Shear Stress = F</a:t>
            </a:r>
          </a:p>
          <a:p>
            <a:r>
              <a:rPr lang="en-GB" dirty="0"/>
              <a:t> </a:t>
            </a:r>
            <a:r>
              <a:rPr lang="en-GB" dirty="0" smtClean="0"/>
              <a:t>                     A</a:t>
            </a:r>
            <a:endParaRPr lang="en-GB" dirty="0"/>
          </a:p>
        </p:txBody>
      </p:sp>
      <p:cxnSp>
        <p:nvCxnSpPr>
          <p:cNvPr id="7" name="Straight Connector 6"/>
          <p:cNvCxnSpPr/>
          <p:nvPr/>
        </p:nvCxnSpPr>
        <p:spPr>
          <a:xfrm flipV="1">
            <a:off x="2771800" y="3824173"/>
            <a:ext cx="252028" cy="1"/>
          </a:xfrm>
          <a:prstGeom prst="line">
            <a:avLst/>
          </a:prstGeom>
          <a:ln w="28575"/>
        </p:spPr>
        <p:style>
          <a:lnRef idx="1">
            <a:schemeClr val="accent1"/>
          </a:lnRef>
          <a:fillRef idx="0">
            <a:schemeClr val="accent1"/>
          </a:fillRef>
          <a:effectRef idx="0">
            <a:schemeClr val="accent1"/>
          </a:effectRef>
          <a:fontRef idx="minor">
            <a:schemeClr val="tx1"/>
          </a:fontRef>
        </p:style>
      </p:cxnSp>
      <p:sp>
        <p:nvSpPr>
          <p:cNvPr id="9" name="TextBox 8"/>
          <p:cNvSpPr txBox="1"/>
          <p:nvPr/>
        </p:nvSpPr>
        <p:spPr>
          <a:xfrm>
            <a:off x="3236626" y="3536424"/>
            <a:ext cx="2160240" cy="369332"/>
          </a:xfrm>
          <a:prstGeom prst="rect">
            <a:avLst/>
          </a:prstGeom>
          <a:noFill/>
        </p:spPr>
        <p:txBody>
          <a:bodyPr wrap="square" rtlCol="0">
            <a:spAutoFit/>
          </a:bodyPr>
          <a:lstStyle/>
          <a:p>
            <a:r>
              <a:rPr lang="en-GB" dirty="0" smtClean="0"/>
              <a:t>=     2450</a:t>
            </a:r>
            <a:endParaRPr lang="en-GB" dirty="0"/>
          </a:p>
        </p:txBody>
      </p:sp>
      <p:cxnSp>
        <p:nvCxnSpPr>
          <p:cNvPr id="10" name="Straight Connector 9"/>
          <p:cNvCxnSpPr/>
          <p:nvPr/>
        </p:nvCxnSpPr>
        <p:spPr>
          <a:xfrm flipV="1">
            <a:off x="3635896" y="3912243"/>
            <a:ext cx="864096" cy="10108"/>
          </a:xfrm>
          <a:prstGeom prst="line">
            <a:avLst/>
          </a:prstGeom>
          <a:ln w="28575"/>
        </p:spPr>
        <p:style>
          <a:lnRef idx="1">
            <a:schemeClr val="accent1"/>
          </a:lnRef>
          <a:fillRef idx="0">
            <a:schemeClr val="accent1"/>
          </a:fillRef>
          <a:effectRef idx="0">
            <a:schemeClr val="accent1"/>
          </a:effectRef>
          <a:fontRef idx="minor">
            <a:schemeClr val="tx1"/>
          </a:fontRef>
        </p:style>
      </p:cxnSp>
      <p:sp>
        <p:nvSpPr>
          <p:cNvPr id="13" name="TextBox 12"/>
          <p:cNvSpPr txBox="1"/>
          <p:nvPr/>
        </p:nvSpPr>
        <p:spPr>
          <a:xfrm>
            <a:off x="3563888" y="3945435"/>
            <a:ext cx="992579" cy="369332"/>
          </a:xfrm>
          <a:prstGeom prst="rect">
            <a:avLst/>
          </a:prstGeom>
          <a:noFill/>
        </p:spPr>
        <p:txBody>
          <a:bodyPr wrap="none" rtlCol="0">
            <a:spAutoFit/>
          </a:bodyPr>
          <a:lstStyle/>
          <a:p>
            <a:r>
              <a:rPr lang="en-GB" dirty="0" smtClean="0"/>
              <a:t>0.6 x 0.2</a:t>
            </a:r>
            <a:endParaRPr lang="en-GB" dirty="0"/>
          </a:p>
        </p:txBody>
      </p:sp>
      <p:sp>
        <p:nvSpPr>
          <p:cNvPr id="17" name="TextBox 16"/>
          <p:cNvSpPr txBox="1"/>
          <p:nvPr/>
        </p:nvSpPr>
        <p:spPr>
          <a:xfrm>
            <a:off x="5348555" y="3548891"/>
            <a:ext cx="2736304" cy="369332"/>
          </a:xfrm>
          <a:prstGeom prst="rect">
            <a:avLst/>
          </a:prstGeom>
          <a:noFill/>
        </p:spPr>
        <p:txBody>
          <a:bodyPr wrap="square" rtlCol="0">
            <a:spAutoFit/>
          </a:bodyPr>
          <a:lstStyle/>
          <a:p>
            <a:r>
              <a:rPr lang="en-GB" dirty="0" smtClean="0"/>
              <a:t>= 20416.66 N/m</a:t>
            </a:r>
            <a:r>
              <a:rPr lang="en-GB" baseline="30000" dirty="0" smtClean="0"/>
              <a:t>2</a:t>
            </a:r>
            <a:endParaRPr lang="en-GB" baseline="30000" dirty="0"/>
          </a:p>
        </p:txBody>
      </p:sp>
      <p:sp>
        <p:nvSpPr>
          <p:cNvPr id="18" name="TextBox 17"/>
          <p:cNvSpPr txBox="1"/>
          <p:nvPr/>
        </p:nvSpPr>
        <p:spPr>
          <a:xfrm>
            <a:off x="1432102" y="4653136"/>
            <a:ext cx="1620180" cy="369332"/>
          </a:xfrm>
          <a:prstGeom prst="rect">
            <a:avLst/>
          </a:prstGeom>
          <a:noFill/>
        </p:spPr>
        <p:txBody>
          <a:bodyPr wrap="square" rtlCol="0">
            <a:spAutoFit/>
          </a:bodyPr>
          <a:lstStyle/>
          <a:p>
            <a:r>
              <a:rPr lang="en-GB" dirty="0" smtClean="0"/>
              <a:t>Shear Strain = </a:t>
            </a:r>
            <a:endParaRPr lang="en-GB" dirty="0"/>
          </a:p>
        </p:txBody>
      </p:sp>
      <p:sp>
        <p:nvSpPr>
          <p:cNvPr id="19" name="Isosceles Triangle 18"/>
          <p:cNvSpPr/>
          <p:nvPr/>
        </p:nvSpPr>
        <p:spPr>
          <a:xfrm>
            <a:off x="2963857" y="4649797"/>
            <a:ext cx="176850" cy="209201"/>
          </a:xfrm>
          <a:prstGeom prst="triangl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TextBox 19"/>
          <p:cNvSpPr txBox="1"/>
          <p:nvPr/>
        </p:nvSpPr>
        <p:spPr>
          <a:xfrm>
            <a:off x="3087629" y="4523564"/>
            <a:ext cx="255198" cy="461665"/>
          </a:xfrm>
          <a:prstGeom prst="rect">
            <a:avLst/>
          </a:prstGeom>
          <a:noFill/>
        </p:spPr>
        <p:txBody>
          <a:bodyPr wrap="square" rtlCol="0">
            <a:spAutoFit/>
          </a:bodyPr>
          <a:lstStyle/>
          <a:p>
            <a:r>
              <a:rPr lang="en-GB" sz="2400" dirty="0" smtClean="0"/>
              <a:t>x </a:t>
            </a:r>
            <a:endParaRPr lang="en-GB" sz="2400" dirty="0"/>
          </a:p>
        </p:txBody>
      </p:sp>
      <p:cxnSp>
        <p:nvCxnSpPr>
          <p:cNvPr id="21" name="Straight Connector 20"/>
          <p:cNvCxnSpPr/>
          <p:nvPr/>
        </p:nvCxnSpPr>
        <p:spPr>
          <a:xfrm flipV="1">
            <a:off x="2871093" y="4985229"/>
            <a:ext cx="595506" cy="2"/>
          </a:xfrm>
          <a:prstGeom prst="line">
            <a:avLst/>
          </a:prstGeom>
          <a:ln w="28575"/>
        </p:spPr>
        <p:style>
          <a:lnRef idx="1">
            <a:schemeClr val="accent1"/>
          </a:lnRef>
          <a:fillRef idx="0">
            <a:schemeClr val="accent1"/>
          </a:fillRef>
          <a:effectRef idx="0">
            <a:schemeClr val="accent1"/>
          </a:effectRef>
          <a:fontRef idx="minor">
            <a:schemeClr val="tx1"/>
          </a:fontRef>
        </p:style>
      </p:cxnSp>
      <p:sp>
        <p:nvSpPr>
          <p:cNvPr id="23" name="TextBox 22"/>
          <p:cNvSpPr txBox="1"/>
          <p:nvPr/>
        </p:nvSpPr>
        <p:spPr>
          <a:xfrm>
            <a:off x="2879812" y="5012395"/>
            <a:ext cx="720080" cy="400110"/>
          </a:xfrm>
          <a:prstGeom prst="rect">
            <a:avLst/>
          </a:prstGeom>
          <a:noFill/>
        </p:spPr>
        <p:txBody>
          <a:bodyPr wrap="square" rtlCol="0">
            <a:spAutoFit/>
          </a:bodyPr>
          <a:lstStyle/>
          <a:p>
            <a:r>
              <a:rPr lang="en-GB" sz="2000" dirty="0" smtClean="0"/>
              <a:t> L</a:t>
            </a:r>
            <a:endParaRPr lang="en-GB" sz="2000" dirty="0"/>
          </a:p>
        </p:txBody>
      </p:sp>
      <p:sp>
        <p:nvSpPr>
          <p:cNvPr id="24" name="Rectangle 23"/>
          <p:cNvSpPr/>
          <p:nvPr/>
        </p:nvSpPr>
        <p:spPr>
          <a:xfrm>
            <a:off x="3635239" y="4674332"/>
            <a:ext cx="319318" cy="369332"/>
          </a:xfrm>
          <a:prstGeom prst="rect">
            <a:avLst/>
          </a:prstGeom>
        </p:spPr>
        <p:txBody>
          <a:bodyPr wrap="none">
            <a:spAutoFit/>
          </a:bodyPr>
          <a:lstStyle/>
          <a:p>
            <a:r>
              <a:rPr lang="en-GB" dirty="0"/>
              <a:t>=</a:t>
            </a:r>
          </a:p>
        </p:txBody>
      </p:sp>
      <p:sp>
        <p:nvSpPr>
          <p:cNvPr id="26" name="TextBox 25"/>
          <p:cNvSpPr txBox="1"/>
          <p:nvPr/>
        </p:nvSpPr>
        <p:spPr>
          <a:xfrm>
            <a:off x="4190182" y="4985229"/>
            <a:ext cx="1087887" cy="369332"/>
          </a:xfrm>
          <a:prstGeom prst="rect">
            <a:avLst/>
          </a:prstGeom>
          <a:noFill/>
        </p:spPr>
        <p:txBody>
          <a:bodyPr wrap="square" rtlCol="0">
            <a:spAutoFit/>
          </a:bodyPr>
          <a:lstStyle/>
          <a:p>
            <a:r>
              <a:rPr lang="en-GB" dirty="0" smtClean="0"/>
              <a:t>0.6</a:t>
            </a:r>
            <a:endParaRPr lang="en-GB" dirty="0"/>
          </a:p>
        </p:txBody>
      </p:sp>
      <p:cxnSp>
        <p:nvCxnSpPr>
          <p:cNvPr id="27" name="Straight Connector 26"/>
          <p:cNvCxnSpPr/>
          <p:nvPr/>
        </p:nvCxnSpPr>
        <p:spPr>
          <a:xfrm flipV="1">
            <a:off x="4123197" y="4988318"/>
            <a:ext cx="595506" cy="2"/>
          </a:xfrm>
          <a:prstGeom prst="line">
            <a:avLst/>
          </a:prstGeom>
          <a:ln w="28575"/>
        </p:spPr>
        <p:style>
          <a:lnRef idx="1">
            <a:schemeClr val="accent1"/>
          </a:lnRef>
          <a:fillRef idx="0">
            <a:schemeClr val="accent1"/>
          </a:fillRef>
          <a:effectRef idx="0">
            <a:schemeClr val="accent1"/>
          </a:effectRef>
          <a:fontRef idx="minor">
            <a:schemeClr val="tx1"/>
          </a:fontRef>
        </p:style>
      </p:cxnSp>
      <p:sp>
        <p:nvSpPr>
          <p:cNvPr id="28" name="TextBox 27"/>
          <p:cNvSpPr txBox="1"/>
          <p:nvPr/>
        </p:nvSpPr>
        <p:spPr>
          <a:xfrm>
            <a:off x="4067944" y="4622077"/>
            <a:ext cx="1225358" cy="369332"/>
          </a:xfrm>
          <a:prstGeom prst="rect">
            <a:avLst/>
          </a:prstGeom>
          <a:noFill/>
        </p:spPr>
        <p:txBody>
          <a:bodyPr wrap="square" rtlCol="0">
            <a:spAutoFit/>
          </a:bodyPr>
          <a:lstStyle/>
          <a:p>
            <a:r>
              <a:rPr lang="en-GB" dirty="0" smtClean="0"/>
              <a:t>0.005</a:t>
            </a:r>
            <a:endParaRPr lang="en-GB" dirty="0"/>
          </a:p>
        </p:txBody>
      </p:sp>
      <p:sp>
        <p:nvSpPr>
          <p:cNvPr id="29" name="Rectangle 28"/>
          <p:cNvSpPr/>
          <p:nvPr/>
        </p:nvSpPr>
        <p:spPr>
          <a:xfrm>
            <a:off x="5419751" y="4634401"/>
            <a:ext cx="319318" cy="369332"/>
          </a:xfrm>
          <a:prstGeom prst="rect">
            <a:avLst/>
          </a:prstGeom>
        </p:spPr>
        <p:txBody>
          <a:bodyPr wrap="none">
            <a:spAutoFit/>
          </a:bodyPr>
          <a:lstStyle/>
          <a:p>
            <a:r>
              <a:rPr lang="en-GB" dirty="0"/>
              <a:t>=</a:t>
            </a:r>
          </a:p>
        </p:txBody>
      </p:sp>
      <p:sp>
        <p:nvSpPr>
          <p:cNvPr id="30" name="TextBox 29"/>
          <p:cNvSpPr txBox="1"/>
          <p:nvPr/>
        </p:nvSpPr>
        <p:spPr>
          <a:xfrm>
            <a:off x="5739069" y="4634401"/>
            <a:ext cx="1800200" cy="369332"/>
          </a:xfrm>
          <a:prstGeom prst="rect">
            <a:avLst/>
          </a:prstGeom>
          <a:noFill/>
        </p:spPr>
        <p:txBody>
          <a:bodyPr wrap="square" rtlCol="0">
            <a:spAutoFit/>
          </a:bodyPr>
          <a:lstStyle/>
          <a:p>
            <a:r>
              <a:rPr lang="en-GB" dirty="0" smtClean="0"/>
              <a:t>0.00833</a:t>
            </a:r>
            <a:endParaRPr lang="en-GB" dirty="0"/>
          </a:p>
        </p:txBody>
      </p:sp>
      <p:sp>
        <p:nvSpPr>
          <p:cNvPr id="31" name="TextBox 30"/>
          <p:cNvSpPr txBox="1"/>
          <p:nvPr/>
        </p:nvSpPr>
        <p:spPr>
          <a:xfrm>
            <a:off x="5348555" y="5733256"/>
            <a:ext cx="3255893" cy="369332"/>
          </a:xfrm>
          <a:prstGeom prst="rect">
            <a:avLst/>
          </a:prstGeom>
          <a:noFill/>
        </p:spPr>
        <p:txBody>
          <a:bodyPr wrap="square" rtlCol="0">
            <a:spAutoFit/>
          </a:bodyPr>
          <a:lstStyle/>
          <a:p>
            <a:r>
              <a:rPr lang="en-GB" dirty="0" smtClean="0"/>
              <a:t>= 2.45 x 10</a:t>
            </a:r>
            <a:r>
              <a:rPr lang="en-GB" baseline="30000" dirty="0" smtClean="0"/>
              <a:t>6</a:t>
            </a:r>
            <a:endParaRPr lang="en-GB" baseline="30000" dirty="0"/>
          </a:p>
        </p:txBody>
      </p:sp>
      <p:sp>
        <p:nvSpPr>
          <p:cNvPr id="32" name="Rectangle 31"/>
          <p:cNvSpPr/>
          <p:nvPr/>
        </p:nvSpPr>
        <p:spPr>
          <a:xfrm>
            <a:off x="6845117" y="5733256"/>
            <a:ext cx="726481" cy="369332"/>
          </a:xfrm>
          <a:prstGeom prst="rect">
            <a:avLst/>
          </a:prstGeom>
        </p:spPr>
        <p:txBody>
          <a:bodyPr wrap="none">
            <a:spAutoFit/>
          </a:bodyPr>
          <a:lstStyle/>
          <a:p>
            <a:r>
              <a:rPr lang="en-GB" dirty="0" smtClean="0"/>
              <a:t>N/m</a:t>
            </a:r>
            <a:r>
              <a:rPr lang="en-GB" baseline="30000" dirty="0" smtClean="0"/>
              <a:t>2 </a:t>
            </a:r>
            <a:endParaRPr lang="en-GB" baseline="30000" dirty="0"/>
          </a:p>
        </p:txBody>
      </p:sp>
      <p:sp>
        <p:nvSpPr>
          <p:cNvPr id="33" name="TextBox 32"/>
          <p:cNvSpPr txBox="1"/>
          <p:nvPr/>
        </p:nvSpPr>
        <p:spPr>
          <a:xfrm>
            <a:off x="3489728" y="5513104"/>
            <a:ext cx="3124365" cy="369332"/>
          </a:xfrm>
          <a:prstGeom prst="rect">
            <a:avLst/>
          </a:prstGeom>
          <a:noFill/>
        </p:spPr>
        <p:txBody>
          <a:bodyPr wrap="square" rtlCol="0">
            <a:spAutoFit/>
          </a:bodyPr>
          <a:lstStyle/>
          <a:p>
            <a:r>
              <a:rPr lang="en-GB" dirty="0" smtClean="0"/>
              <a:t>Shear Stress</a:t>
            </a:r>
            <a:endParaRPr lang="en-GB" dirty="0"/>
          </a:p>
        </p:txBody>
      </p:sp>
      <p:cxnSp>
        <p:nvCxnSpPr>
          <p:cNvPr id="34" name="Straight Connector 33"/>
          <p:cNvCxnSpPr/>
          <p:nvPr/>
        </p:nvCxnSpPr>
        <p:spPr>
          <a:xfrm flipV="1">
            <a:off x="3442981" y="5907600"/>
            <a:ext cx="1360431" cy="9741"/>
          </a:xfrm>
          <a:prstGeom prst="line">
            <a:avLst/>
          </a:prstGeom>
          <a:ln w="28575"/>
        </p:spPr>
        <p:style>
          <a:lnRef idx="1">
            <a:schemeClr val="accent1"/>
          </a:lnRef>
          <a:fillRef idx="0">
            <a:schemeClr val="accent1"/>
          </a:fillRef>
          <a:effectRef idx="0">
            <a:schemeClr val="accent1"/>
          </a:effectRef>
          <a:fontRef idx="minor">
            <a:schemeClr val="tx1"/>
          </a:fontRef>
        </p:style>
      </p:cxnSp>
      <p:sp>
        <p:nvSpPr>
          <p:cNvPr id="36" name="TextBox 35"/>
          <p:cNvSpPr txBox="1"/>
          <p:nvPr/>
        </p:nvSpPr>
        <p:spPr>
          <a:xfrm>
            <a:off x="3506656" y="5954005"/>
            <a:ext cx="1620180" cy="369332"/>
          </a:xfrm>
          <a:prstGeom prst="rect">
            <a:avLst/>
          </a:prstGeom>
          <a:noFill/>
        </p:spPr>
        <p:txBody>
          <a:bodyPr wrap="square" rtlCol="0">
            <a:spAutoFit/>
          </a:bodyPr>
          <a:lstStyle/>
          <a:p>
            <a:r>
              <a:rPr lang="en-GB" dirty="0" smtClean="0"/>
              <a:t>Shear Strain  </a:t>
            </a:r>
            <a:endParaRPr lang="en-GB" dirty="0"/>
          </a:p>
        </p:txBody>
      </p:sp>
    </p:spTree>
    <p:extLst>
      <p:ext uri="{BB962C8B-B14F-4D97-AF65-F5344CB8AC3E}">
        <p14:creationId xmlns:p14="http://schemas.microsoft.com/office/powerpoint/2010/main" val="250936960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lstStyle/>
          <a:p>
            <a:pPr eaLnBrk="1" hangingPunct="1"/>
            <a:r>
              <a:rPr lang="en-US" dirty="0" smtClean="0">
                <a:solidFill>
                  <a:srgbClr val="0070C0"/>
                </a:solidFill>
              </a:rPr>
              <a:t>Mild Steel </a:t>
            </a:r>
            <a:r>
              <a:rPr lang="en-US" dirty="0" smtClean="0"/>
              <a:t>as a material </a:t>
            </a:r>
          </a:p>
        </p:txBody>
      </p:sp>
      <p:sp>
        <p:nvSpPr>
          <p:cNvPr id="11267" name="Rectangle 3"/>
          <p:cNvSpPr>
            <a:spLocks noGrp="1" noChangeArrowheads="1"/>
          </p:cNvSpPr>
          <p:nvPr>
            <p:ph type="body" idx="1"/>
          </p:nvPr>
        </p:nvSpPr>
        <p:spPr/>
        <p:txBody>
          <a:bodyPr/>
          <a:lstStyle/>
          <a:p>
            <a:pPr eaLnBrk="1" hangingPunct="1">
              <a:lnSpc>
                <a:spcPct val="80000"/>
              </a:lnSpc>
            </a:pPr>
            <a:endParaRPr lang="en-US" sz="2000" dirty="0" smtClean="0"/>
          </a:p>
          <a:p>
            <a:pPr eaLnBrk="1" hangingPunct="1">
              <a:lnSpc>
                <a:spcPct val="80000"/>
              </a:lnSpc>
            </a:pPr>
            <a:r>
              <a:rPr lang="en-US" sz="2400" dirty="0" smtClean="0">
                <a:latin typeface="Lucida Sans Unicode" pitchFamily="34" charset="0"/>
                <a:cs typeface="Lucida Sans Unicode" pitchFamily="34" charset="0"/>
              </a:rPr>
              <a:t>Ductile &amp; malleable</a:t>
            </a:r>
          </a:p>
          <a:p>
            <a:pPr eaLnBrk="1" hangingPunct="1">
              <a:lnSpc>
                <a:spcPct val="80000"/>
              </a:lnSpc>
            </a:pPr>
            <a:endParaRPr lang="en-US" sz="2400" dirty="0" smtClean="0">
              <a:latin typeface="Lucida Sans Unicode" pitchFamily="34" charset="0"/>
              <a:cs typeface="Lucida Sans Unicode" pitchFamily="34" charset="0"/>
            </a:endParaRPr>
          </a:p>
          <a:p>
            <a:pPr eaLnBrk="1" hangingPunct="1">
              <a:lnSpc>
                <a:spcPct val="80000"/>
              </a:lnSpc>
            </a:pPr>
            <a:r>
              <a:rPr lang="en-US" sz="2400" dirty="0" smtClean="0">
                <a:latin typeface="Lucida Sans Unicode" pitchFamily="34" charset="0"/>
                <a:cs typeface="Lucida Sans Unicode" pitchFamily="34" charset="0"/>
              </a:rPr>
              <a:t>Tough and elastic</a:t>
            </a:r>
          </a:p>
          <a:p>
            <a:pPr eaLnBrk="1" hangingPunct="1">
              <a:lnSpc>
                <a:spcPct val="80000"/>
              </a:lnSpc>
            </a:pPr>
            <a:endParaRPr lang="en-US" sz="2400" dirty="0" smtClean="0">
              <a:latin typeface="Lucida Sans Unicode" pitchFamily="34" charset="0"/>
              <a:cs typeface="Lucida Sans Unicode" pitchFamily="34" charset="0"/>
            </a:endParaRPr>
          </a:p>
          <a:p>
            <a:pPr eaLnBrk="1" hangingPunct="1">
              <a:lnSpc>
                <a:spcPct val="80000"/>
              </a:lnSpc>
            </a:pPr>
            <a:r>
              <a:rPr lang="en-US" sz="2400" dirty="0" smtClean="0">
                <a:latin typeface="Lucida Sans Unicode" pitchFamily="34" charset="0"/>
                <a:cs typeface="Lucida Sans Unicode" pitchFamily="34" charset="0"/>
              </a:rPr>
              <a:t>More prone to rusting - Corrodes quickly</a:t>
            </a:r>
          </a:p>
          <a:p>
            <a:pPr eaLnBrk="1" hangingPunct="1">
              <a:lnSpc>
                <a:spcPct val="80000"/>
              </a:lnSpc>
            </a:pPr>
            <a:endParaRPr lang="en-US" sz="2400" dirty="0" smtClean="0">
              <a:latin typeface="Lucida Sans Unicode" pitchFamily="34" charset="0"/>
              <a:cs typeface="Lucida Sans Unicode" pitchFamily="34" charset="0"/>
            </a:endParaRPr>
          </a:p>
          <a:p>
            <a:pPr eaLnBrk="1" hangingPunct="1">
              <a:lnSpc>
                <a:spcPct val="80000"/>
              </a:lnSpc>
            </a:pPr>
            <a:r>
              <a:rPr lang="en-US" sz="2400" dirty="0" smtClean="0">
                <a:latin typeface="Lucida Sans Unicode" pitchFamily="34" charset="0"/>
                <a:cs typeface="Lucida Sans Unicode" pitchFamily="34" charset="0"/>
              </a:rPr>
              <a:t>Easily forged, welded </a:t>
            </a:r>
          </a:p>
          <a:p>
            <a:pPr eaLnBrk="1" hangingPunct="1">
              <a:lnSpc>
                <a:spcPct val="80000"/>
              </a:lnSpc>
            </a:pPr>
            <a:endParaRPr lang="en-US" sz="2400" dirty="0" smtClean="0">
              <a:latin typeface="Lucida Sans Unicode" pitchFamily="34" charset="0"/>
              <a:cs typeface="Lucida Sans Unicode" pitchFamily="34" charset="0"/>
            </a:endParaRPr>
          </a:p>
          <a:p>
            <a:pPr eaLnBrk="1" hangingPunct="1">
              <a:lnSpc>
                <a:spcPct val="80000"/>
              </a:lnSpc>
            </a:pPr>
            <a:r>
              <a:rPr lang="en-US" sz="2400" dirty="0" smtClean="0">
                <a:latin typeface="Lucida Sans Unicode" pitchFamily="34" charset="0"/>
                <a:cs typeface="Lucida Sans Unicode" pitchFamily="34" charset="0"/>
              </a:rPr>
              <a:t>Withstands shocks &amp; impacts well</a:t>
            </a:r>
          </a:p>
          <a:p>
            <a:pPr eaLnBrk="1" hangingPunct="1">
              <a:lnSpc>
                <a:spcPct val="80000"/>
              </a:lnSpc>
            </a:pPr>
            <a:endParaRPr lang="en-US" sz="2400" dirty="0" smtClean="0">
              <a:latin typeface="Lucida Sans Unicode" pitchFamily="34" charset="0"/>
              <a:cs typeface="Lucida Sans Unicode" pitchFamily="34" charset="0"/>
            </a:endParaRPr>
          </a:p>
          <a:p>
            <a:pPr eaLnBrk="1" hangingPunct="1">
              <a:lnSpc>
                <a:spcPct val="80000"/>
              </a:lnSpc>
            </a:pPr>
            <a:r>
              <a:rPr lang="en-US" sz="2400" dirty="0" smtClean="0">
                <a:latin typeface="Lucida Sans Unicode" pitchFamily="34" charset="0"/>
                <a:cs typeface="Lucida Sans Unicode" pitchFamily="34" charset="0"/>
              </a:rPr>
              <a:t>Equally strong in tension, </a:t>
            </a:r>
          </a:p>
          <a:p>
            <a:pPr eaLnBrk="1" hangingPunct="1">
              <a:lnSpc>
                <a:spcPct val="80000"/>
              </a:lnSpc>
              <a:buNone/>
            </a:pPr>
            <a:r>
              <a:rPr lang="en-US" sz="2400" dirty="0" smtClean="0">
                <a:latin typeface="Lucida Sans Unicode" pitchFamily="34" charset="0"/>
                <a:cs typeface="Lucida Sans Unicode" pitchFamily="34" charset="0"/>
              </a:rPr>
              <a:t>   compression and in shear</a:t>
            </a:r>
          </a:p>
        </p:txBody>
      </p:sp>
    </p:spTree>
    <p:extLst>
      <p:ext uri="{BB962C8B-B14F-4D97-AF65-F5344CB8AC3E}">
        <p14:creationId xmlns:p14="http://schemas.microsoft.com/office/powerpoint/2010/main" val="303579489"/>
      </p:ext>
    </p:extLst>
  </p:cSld>
  <p:clrMapOvr>
    <a:masterClrMapping/>
  </p:clrMapOvr>
  <p:transition/>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a:lstStyle/>
          <a:p>
            <a:pPr eaLnBrk="1" hangingPunct="1"/>
            <a:r>
              <a:rPr lang="en-US" dirty="0" smtClean="0">
                <a:solidFill>
                  <a:srgbClr val="0070C0"/>
                </a:solidFill>
              </a:rPr>
              <a:t>Mild Steel </a:t>
            </a:r>
            <a:r>
              <a:rPr lang="en-US" dirty="0" smtClean="0"/>
              <a:t>: Uses ?</a:t>
            </a:r>
          </a:p>
        </p:txBody>
      </p:sp>
      <p:sp>
        <p:nvSpPr>
          <p:cNvPr id="12291" name="Rectangle 3"/>
          <p:cNvSpPr>
            <a:spLocks noGrp="1" noChangeArrowheads="1"/>
          </p:cNvSpPr>
          <p:nvPr>
            <p:ph type="body" idx="1"/>
          </p:nvPr>
        </p:nvSpPr>
        <p:spPr/>
        <p:txBody>
          <a:bodyPr>
            <a:normAutofit lnSpcReduction="10000"/>
          </a:bodyPr>
          <a:lstStyle/>
          <a:p>
            <a:pPr eaLnBrk="1" hangingPunct="1"/>
            <a:r>
              <a:rPr lang="en-US" sz="2800" dirty="0" smtClean="0"/>
              <a:t>Used as rolled structural sections like I-section; T-section; Channel Section; Angle, Plates, round and square rods for structural frame.</a:t>
            </a:r>
          </a:p>
          <a:p>
            <a:pPr eaLnBrk="1" hangingPunct="1"/>
            <a:endParaRPr lang="en-US" sz="2800" dirty="0" smtClean="0"/>
          </a:p>
          <a:p>
            <a:pPr eaLnBrk="1" hangingPunct="1"/>
            <a:r>
              <a:rPr lang="en-US" sz="2800" dirty="0" smtClean="0"/>
              <a:t>Used as reinforcement (Links, Stirrups, Mesh)</a:t>
            </a:r>
          </a:p>
          <a:p>
            <a:pPr eaLnBrk="1" hangingPunct="1"/>
            <a:endParaRPr lang="en-US" sz="2800" dirty="0" smtClean="0"/>
          </a:p>
          <a:p>
            <a:pPr eaLnBrk="1" hangingPunct="1"/>
            <a:r>
              <a:rPr lang="en-US" sz="2800" dirty="0" smtClean="0"/>
              <a:t>Hot Rolled High Yield for ribbed reinforcement</a:t>
            </a:r>
          </a:p>
          <a:p>
            <a:pPr eaLnBrk="1" hangingPunct="1"/>
            <a:endParaRPr lang="en-US" sz="2800" dirty="0" smtClean="0"/>
          </a:p>
          <a:p>
            <a:pPr eaLnBrk="1" hangingPunct="1"/>
            <a:r>
              <a:rPr lang="en-US" sz="2800" dirty="0" smtClean="0"/>
              <a:t>Plain and Corrugated M.S. Sheets are used in roofing and floor deck.</a:t>
            </a:r>
          </a:p>
        </p:txBody>
      </p:sp>
    </p:spTree>
    <p:extLst>
      <p:ext uri="{BB962C8B-B14F-4D97-AF65-F5344CB8AC3E}">
        <p14:creationId xmlns:p14="http://schemas.microsoft.com/office/powerpoint/2010/main" val="1378402812"/>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2291">
                                            <p:txEl>
                                              <p:pRg st="0" end="0"/>
                                            </p:txEl>
                                          </p:spTgt>
                                        </p:tgtEl>
                                        <p:attrNameLst>
                                          <p:attrName>style.visibility</p:attrName>
                                        </p:attrNameLst>
                                      </p:cBhvr>
                                      <p:to>
                                        <p:strVal val="visible"/>
                                      </p:to>
                                    </p:set>
                                    <p:anim calcmode="lin" valueType="num">
                                      <p:cBhvr additive="base">
                                        <p:cTn id="7" dur="500" fill="hold"/>
                                        <p:tgtEl>
                                          <p:spTgt spid="12291">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2291">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2291">
                                            <p:txEl>
                                              <p:pRg st="2" end="2"/>
                                            </p:txEl>
                                          </p:spTgt>
                                        </p:tgtEl>
                                        <p:attrNameLst>
                                          <p:attrName>style.visibility</p:attrName>
                                        </p:attrNameLst>
                                      </p:cBhvr>
                                      <p:to>
                                        <p:strVal val="visible"/>
                                      </p:to>
                                    </p:set>
                                    <p:anim calcmode="lin" valueType="num">
                                      <p:cBhvr additive="base">
                                        <p:cTn id="13" dur="500" fill="hold"/>
                                        <p:tgtEl>
                                          <p:spTgt spid="12291">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2291">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12291">
                                            <p:txEl>
                                              <p:pRg st="4" end="4"/>
                                            </p:txEl>
                                          </p:spTgt>
                                        </p:tgtEl>
                                        <p:attrNameLst>
                                          <p:attrName>style.visibility</p:attrName>
                                        </p:attrNameLst>
                                      </p:cBhvr>
                                      <p:to>
                                        <p:strVal val="visible"/>
                                      </p:to>
                                    </p:set>
                                    <p:anim calcmode="lin" valueType="num">
                                      <p:cBhvr additive="base">
                                        <p:cTn id="19" dur="500" fill="hold"/>
                                        <p:tgtEl>
                                          <p:spTgt spid="12291">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2291">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12291">
                                            <p:txEl>
                                              <p:pRg st="6" end="6"/>
                                            </p:txEl>
                                          </p:spTgt>
                                        </p:tgtEl>
                                        <p:attrNameLst>
                                          <p:attrName>style.visibility</p:attrName>
                                        </p:attrNameLst>
                                      </p:cBhvr>
                                      <p:to>
                                        <p:strVal val="visible"/>
                                      </p:to>
                                    </p:set>
                                    <p:anim calcmode="lin" valueType="num">
                                      <p:cBhvr additive="base">
                                        <p:cTn id="25" dur="500" fill="hold"/>
                                        <p:tgtEl>
                                          <p:spTgt spid="12291">
                                            <p:txEl>
                                              <p:pRg st="6" end="6"/>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12291">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lstStyle/>
          <a:p>
            <a:pPr eaLnBrk="1" hangingPunct="1"/>
            <a:r>
              <a:rPr lang="en-US" dirty="0" smtClean="0">
                <a:solidFill>
                  <a:srgbClr val="0070C0"/>
                </a:solidFill>
              </a:rPr>
              <a:t>High Carbon </a:t>
            </a:r>
            <a:r>
              <a:rPr lang="en-US" dirty="0" smtClean="0"/>
              <a:t>Steel as a material </a:t>
            </a:r>
          </a:p>
        </p:txBody>
      </p:sp>
      <p:sp>
        <p:nvSpPr>
          <p:cNvPr id="15363" name="Rectangle 3"/>
          <p:cNvSpPr>
            <a:spLocks noGrp="1" noChangeArrowheads="1"/>
          </p:cNvSpPr>
          <p:nvPr>
            <p:ph type="body" idx="1"/>
          </p:nvPr>
        </p:nvSpPr>
        <p:spPr/>
        <p:txBody>
          <a:bodyPr/>
          <a:lstStyle/>
          <a:p>
            <a:pPr eaLnBrk="1" hangingPunct="1">
              <a:lnSpc>
                <a:spcPct val="90000"/>
              </a:lnSpc>
            </a:pPr>
            <a:r>
              <a:rPr lang="en-US" dirty="0" smtClean="0"/>
              <a:t>Increased tensile strength</a:t>
            </a:r>
          </a:p>
          <a:p>
            <a:pPr eaLnBrk="1" hangingPunct="1">
              <a:lnSpc>
                <a:spcPct val="90000"/>
              </a:lnSpc>
            </a:pPr>
            <a:r>
              <a:rPr lang="en-US" dirty="0" smtClean="0"/>
              <a:t>Resists corrosion better</a:t>
            </a:r>
          </a:p>
          <a:p>
            <a:pPr eaLnBrk="1" hangingPunct="1">
              <a:lnSpc>
                <a:spcPct val="90000"/>
              </a:lnSpc>
            </a:pPr>
            <a:r>
              <a:rPr lang="en-US" dirty="0" smtClean="0"/>
              <a:t>Tougher than mild steel</a:t>
            </a:r>
          </a:p>
          <a:p>
            <a:pPr eaLnBrk="1" hangingPunct="1">
              <a:lnSpc>
                <a:spcPct val="90000"/>
              </a:lnSpc>
            </a:pPr>
            <a:r>
              <a:rPr lang="en-US" dirty="0" smtClean="0"/>
              <a:t>More brittle and less ductile than mild steel.</a:t>
            </a:r>
          </a:p>
        </p:txBody>
      </p:sp>
    </p:spTree>
    <p:extLst>
      <p:ext uri="{BB962C8B-B14F-4D97-AF65-F5344CB8AC3E}">
        <p14:creationId xmlns:p14="http://schemas.microsoft.com/office/powerpoint/2010/main" val="3213320138"/>
      </p:ext>
    </p:extLst>
  </p:cSld>
  <p:clrMapOvr>
    <a:masterClrMapping/>
  </p:clrMapOvr>
  <p:transition/>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lstStyle/>
          <a:p>
            <a:pPr eaLnBrk="1" hangingPunct="1"/>
            <a:r>
              <a:rPr lang="en-US" dirty="0" smtClean="0">
                <a:solidFill>
                  <a:srgbClr val="0070C0"/>
                </a:solidFill>
              </a:rPr>
              <a:t>High Carbon </a:t>
            </a:r>
            <a:r>
              <a:rPr lang="en-US" dirty="0" smtClean="0"/>
              <a:t>Steel : Uses ?</a:t>
            </a:r>
          </a:p>
        </p:txBody>
      </p:sp>
      <p:sp>
        <p:nvSpPr>
          <p:cNvPr id="16387" name="Rectangle 3"/>
          <p:cNvSpPr>
            <a:spLocks noGrp="1" noChangeArrowheads="1"/>
          </p:cNvSpPr>
          <p:nvPr>
            <p:ph type="body" idx="1"/>
          </p:nvPr>
        </p:nvSpPr>
        <p:spPr/>
        <p:txBody>
          <a:bodyPr/>
          <a:lstStyle/>
          <a:p>
            <a:pPr eaLnBrk="1" hangingPunct="1"/>
            <a:r>
              <a:rPr lang="en-US" dirty="0" smtClean="0"/>
              <a:t>In reinforcing:</a:t>
            </a:r>
          </a:p>
          <a:p>
            <a:pPr eaLnBrk="1" hangingPunct="1">
              <a:buNone/>
            </a:pPr>
            <a:endParaRPr lang="en-US" dirty="0" smtClean="0"/>
          </a:p>
          <a:p>
            <a:pPr eaLnBrk="1" hangingPunct="1">
              <a:buNone/>
            </a:pPr>
            <a:r>
              <a:rPr lang="en-US" dirty="0" smtClean="0"/>
              <a:t>	 In pre-stressed and post tensioned      </a:t>
            </a:r>
          </a:p>
          <a:p>
            <a:pPr eaLnBrk="1" hangingPunct="1">
              <a:buNone/>
            </a:pPr>
            <a:r>
              <a:rPr lang="en-US" dirty="0" smtClean="0"/>
              <a:t>    concrete structures.</a:t>
            </a:r>
          </a:p>
          <a:p>
            <a:pPr eaLnBrk="1" hangingPunct="1"/>
            <a:endParaRPr lang="en-US" dirty="0" smtClean="0"/>
          </a:p>
          <a:p>
            <a:pPr eaLnBrk="1" hangingPunct="1"/>
            <a:r>
              <a:rPr lang="en-US" dirty="0" smtClean="0"/>
              <a:t>Tool bits – drills / blades / digger scoops</a:t>
            </a:r>
          </a:p>
        </p:txBody>
      </p:sp>
    </p:spTree>
    <p:extLst>
      <p:ext uri="{BB962C8B-B14F-4D97-AF65-F5344CB8AC3E}">
        <p14:creationId xmlns:p14="http://schemas.microsoft.com/office/powerpoint/2010/main" val="2607772085"/>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6387">
                                            <p:txEl>
                                              <p:pRg st="2" end="2"/>
                                            </p:txEl>
                                          </p:spTgt>
                                        </p:tgtEl>
                                        <p:attrNameLst>
                                          <p:attrName>style.visibility</p:attrName>
                                        </p:attrNameLst>
                                      </p:cBhvr>
                                      <p:to>
                                        <p:strVal val="visible"/>
                                      </p:to>
                                    </p:set>
                                    <p:anim calcmode="lin" valueType="num">
                                      <p:cBhvr additive="base">
                                        <p:cTn id="7" dur="500" fill="hold"/>
                                        <p:tgtEl>
                                          <p:spTgt spid="16387">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6387">
                                            <p:txEl>
                                              <p:pRg st="2" end="2"/>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16387">
                                            <p:txEl>
                                              <p:pRg st="3" end="3"/>
                                            </p:txEl>
                                          </p:spTgt>
                                        </p:tgtEl>
                                        <p:attrNameLst>
                                          <p:attrName>style.visibility</p:attrName>
                                        </p:attrNameLst>
                                      </p:cBhvr>
                                      <p:to>
                                        <p:strVal val="visible"/>
                                      </p:to>
                                    </p:set>
                                    <p:anim calcmode="lin" valueType="num">
                                      <p:cBhvr additive="base">
                                        <p:cTn id="11" dur="500" fill="hold"/>
                                        <p:tgtEl>
                                          <p:spTgt spid="16387">
                                            <p:txEl>
                                              <p:pRg st="3" end="3"/>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16387">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16387">
                                            <p:txEl>
                                              <p:pRg st="5" end="5"/>
                                            </p:txEl>
                                          </p:spTgt>
                                        </p:tgtEl>
                                        <p:attrNameLst>
                                          <p:attrName>style.visibility</p:attrName>
                                        </p:attrNameLst>
                                      </p:cBhvr>
                                      <p:to>
                                        <p:strVal val="visible"/>
                                      </p:to>
                                    </p:set>
                                    <p:anim calcmode="lin" valueType="num">
                                      <p:cBhvr additive="base">
                                        <p:cTn id="17" dur="500" fill="hold"/>
                                        <p:tgtEl>
                                          <p:spTgt spid="16387">
                                            <p:txEl>
                                              <p:pRg st="5" end="5"/>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16387">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ctrTitle"/>
          </p:nvPr>
        </p:nvSpPr>
        <p:spPr>
          <a:xfrm>
            <a:off x="1187624" y="1628800"/>
            <a:ext cx="7406640" cy="1656184"/>
          </a:xfrm>
          <a:effectLst/>
        </p:spPr>
        <p:txBody>
          <a:bodyPr>
            <a:noAutofit/>
          </a:bodyPr>
          <a:lstStyle/>
          <a:p>
            <a:r>
              <a:rPr lang="en-US" sz="1800" b="1" dirty="0" smtClean="0">
                <a:latin typeface="Lucida Sans Unicode" pitchFamily="34" charset="0"/>
                <a:cs typeface="Lucida Sans Unicode" pitchFamily="34" charset="0"/>
              </a:rPr>
              <a:t/>
            </a:r>
            <a:br>
              <a:rPr lang="en-US" sz="1800" b="1" dirty="0" smtClean="0">
                <a:latin typeface="Lucida Sans Unicode" pitchFamily="34" charset="0"/>
                <a:cs typeface="Lucida Sans Unicode" pitchFamily="34" charset="0"/>
              </a:rPr>
            </a:br>
            <a:r>
              <a:rPr lang="en-US" sz="1800" b="1" dirty="0" smtClean="0">
                <a:latin typeface="Lucida Sans Unicode" pitchFamily="34" charset="0"/>
                <a:cs typeface="Lucida Sans Unicode" pitchFamily="34" charset="0"/>
              </a:rPr>
              <a:t/>
            </a:r>
            <a:br>
              <a:rPr lang="en-US" sz="1800" b="1" dirty="0" smtClean="0">
                <a:latin typeface="Lucida Sans Unicode" pitchFamily="34" charset="0"/>
                <a:cs typeface="Lucida Sans Unicode" pitchFamily="34" charset="0"/>
              </a:rPr>
            </a:br>
            <a:r>
              <a:rPr lang="en-US" sz="1800" b="1" dirty="0" smtClean="0">
                <a:latin typeface="Lucida Sans Unicode" pitchFamily="34" charset="0"/>
                <a:cs typeface="Lucida Sans Unicode" pitchFamily="34" charset="0"/>
              </a:rPr>
              <a:t/>
            </a:r>
            <a:br>
              <a:rPr lang="en-US" sz="1800" b="1" dirty="0" smtClean="0">
                <a:latin typeface="Lucida Sans Unicode" pitchFamily="34" charset="0"/>
                <a:cs typeface="Lucida Sans Unicode" pitchFamily="34" charset="0"/>
              </a:rPr>
            </a:br>
            <a:r>
              <a:rPr lang="en-US" sz="2400" b="1" u="sng" dirty="0" smtClean="0">
                <a:solidFill>
                  <a:srgbClr val="0070C0"/>
                </a:solidFill>
                <a:effectLst/>
                <a:latin typeface="Arial" pitchFamily="34" charset="0"/>
                <a:cs typeface="Arial" pitchFamily="34" charset="0"/>
              </a:rPr>
              <a:t>Advantages of Steel Frame Construction: ??</a:t>
            </a:r>
            <a:r>
              <a:rPr lang="en-US" sz="2400" u="sng" dirty="0" smtClean="0">
                <a:solidFill>
                  <a:srgbClr val="0070C0"/>
                </a:solidFill>
                <a:effectLst/>
                <a:latin typeface="Arial" pitchFamily="34" charset="0"/>
                <a:cs typeface="Arial" pitchFamily="34" charset="0"/>
              </a:rPr>
              <a:t> </a:t>
            </a:r>
            <a:r>
              <a:rPr lang="en-US" sz="1800" u="sng" dirty="0" smtClean="0">
                <a:solidFill>
                  <a:srgbClr val="0070C0"/>
                </a:solidFill>
                <a:latin typeface="Arial" pitchFamily="34" charset="0"/>
                <a:cs typeface="Arial" pitchFamily="34" charset="0"/>
              </a:rPr>
              <a:t/>
            </a:r>
            <a:br>
              <a:rPr lang="en-US" sz="1800" u="sng" dirty="0" smtClean="0">
                <a:solidFill>
                  <a:srgbClr val="0070C0"/>
                </a:solidFill>
                <a:latin typeface="Arial" pitchFamily="34" charset="0"/>
                <a:cs typeface="Arial" pitchFamily="34" charset="0"/>
              </a:rPr>
            </a:br>
            <a:r>
              <a:rPr lang="en-GB" sz="1800" dirty="0" smtClean="0">
                <a:solidFill>
                  <a:schemeClr val="tx1"/>
                </a:solidFill>
                <a:latin typeface="Arial" pitchFamily="34" charset="0"/>
                <a:cs typeface="Arial" pitchFamily="34" charset="0"/>
              </a:rPr>
              <a:t/>
            </a:r>
            <a:br>
              <a:rPr lang="en-GB" sz="1800" dirty="0" smtClean="0">
                <a:solidFill>
                  <a:schemeClr val="tx1"/>
                </a:solidFill>
                <a:latin typeface="Arial" pitchFamily="34" charset="0"/>
                <a:cs typeface="Arial" pitchFamily="34" charset="0"/>
              </a:rPr>
            </a:br>
            <a:r>
              <a:rPr lang="en-GB" sz="1800" dirty="0" smtClean="0">
                <a:solidFill>
                  <a:schemeClr val="tx1"/>
                </a:solidFill>
                <a:latin typeface="Arial" pitchFamily="34" charset="0"/>
                <a:cs typeface="Arial" pitchFamily="34" charset="0"/>
              </a:rPr>
              <a:t> </a:t>
            </a:r>
            <a:r>
              <a:rPr lang="en-US" sz="1800" dirty="0" smtClean="0">
                <a:solidFill>
                  <a:schemeClr val="tx1"/>
                </a:solidFill>
                <a:effectLst/>
                <a:latin typeface="Arial" pitchFamily="34" charset="0"/>
                <a:cs typeface="Arial" pitchFamily="34" charset="0"/>
              </a:rPr>
              <a:t/>
            </a:r>
            <a:br>
              <a:rPr lang="en-US" sz="1800" dirty="0" smtClean="0">
                <a:solidFill>
                  <a:schemeClr val="tx1"/>
                </a:solidFill>
                <a:effectLst/>
                <a:latin typeface="Arial" pitchFamily="34" charset="0"/>
                <a:cs typeface="Arial" pitchFamily="34" charset="0"/>
              </a:rPr>
            </a:br>
            <a:r>
              <a:rPr lang="en-GB" sz="1800" dirty="0" smtClean="0">
                <a:solidFill>
                  <a:schemeClr val="tx1"/>
                </a:solidFill>
                <a:effectLst/>
                <a:latin typeface="Arial" pitchFamily="34" charset="0"/>
                <a:cs typeface="Arial" pitchFamily="34" charset="0"/>
              </a:rPr>
              <a:t/>
            </a:r>
            <a:br>
              <a:rPr lang="en-GB" sz="1800" dirty="0" smtClean="0">
                <a:solidFill>
                  <a:schemeClr val="tx1"/>
                </a:solidFill>
                <a:effectLst/>
                <a:latin typeface="Arial" pitchFamily="34" charset="0"/>
                <a:cs typeface="Arial" pitchFamily="34" charset="0"/>
              </a:rPr>
            </a:br>
            <a:r>
              <a:rPr lang="en-US" sz="1800" dirty="0" smtClean="0">
                <a:solidFill>
                  <a:schemeClr val="tx1"/>
                </a:solidFill>
                <a:latin typeface="Arial" pitchFamily="34" charset="0"/>
                <a:cs typeface="Arial" pitchFamily="34" charset="0"/>
              </a:rPr>
              <a:t/>
            </a:r>
            <a:br>
              <a:rPr lang="en-US" sz="1800" dirty="0" smtClean="0">
                <a:solidFill>
                  <a:schemeClr val="tx1"/>
                </a:solidFill>
                <a:latin typeface="Arial" pitchFamily="34" charset="0"/>
                <a:cs typeface="Arial" pitchFamily="34" charset="0"/>
              </a:rPr>
            </a:br>
            <a:r>
              <a:rPr lang="en-GB" sz="1800" dirty="0" smtClean="0">
                <a:solidFill>
                  <a:schemeClr val="tx1"/>
                </a:solidFill>
                <a:latin typeface="Arial" pitchFamily="34" charset="0"/>
                <a:cs typeface="Arial" pitchFamily="34" charset="0"/>
              </a:rPr>
              <a:t/>
            </a:r>
            <a:br>
              <a:rPr lang="en-GB" sz="1800" dirty="0" smtClean="0">
                <a:solidFill>
                  <a:schemeClr val="tx1"/>
                </a:solidFill>
                <a:latin typeface="Arial" pitchFamily="34" charset="0"/>
                <a:cs typeface="Arial" pitchFamily="34" charset="0"/>
              </a:rPr>
            </a:br>
            <a:r>
              <a:rPr lang="en-GB" sz="1800" b="1" dirty="0" smtClean="0">
                <a:solidFill>
                  <a:schemeClr val="tx1"/>
                </a:solidFill>
                <a:latin typeface="Arial" pitchFamily="34" charset="0"/>
                <a:cs typeface="Arial" pitchFamily="34" charset="0"/>
              </a:rPr>
              <a:t/>
            </a:r>
            <a:br>
              <a:rPr lang="en-GB" sz="1800" b="1" dirty="0" smtClean="0">
                <a:solidFill>
                  <a:schemeClr val="tx1"/>
                </a:solidFill>
                <a:latin typeface="Arial" pitchFamily="34" charset="0"/>
                <a:cs typeface="Arial" pitchFamily="34" charset="0"/>
              </a:rPr>
            </a:br>
            <a:endParaRPr lang="en-GB" sz="1800" b="1" dirty="0">
              <a:solidFill>
                <a:schemeClr val="tx1"/>
              </a:solidFill>
              <a:latin typeface="Arial" pitchFamily="34" charset="0"/>
              <a:cs typeface="Arial" pitchFamily="34" charset="0"/>
            </a:endParaRPr>
          </a:p>
        </p:txBody>
      </p:sp>
      <p:sp>
        <p:nvSpPr>
          <p:cNvPr id="5" name="TextBox 4"/>
          <p:cNvSpPr txBox="1"/>
          <p:nvPr/>
        </p:nvSpPr>
        <p:spPr>
          <a:xfrm>
            <a:off x="1331640" y="404664"/>
            <a:ext cx="2736304" cy="954107"/>
          </a:xfrm>
          <a:prstGeom prst="rect">
            <a:avLst/>
          </a:prstGeom>
          <a:noFill/>
        </p:spPr>
        <p:txBody>
          <a:bodyPr wrap="square" rtlCol="0">
            <a:spAutoFit/>
          </a:bodyPr>
          <a:lstStyle/>
          <a:p>
            <a:pPr>
              <a:buNone/>
            </a:pPr>
            <a:r>
              <a:rPr lang="en-GB" sz="2800" dirty="0" smtClean="0">
                <a:latin typeface="Lucida Sans Unicode" pitchFamily="34" charset="0"/>
                <a:cs typeface="Lucida Sans Unicode" pitchFamily="34" charset="0"/>
              </a:rPr>
              <a:t>STEEL</a:t>
            </a:r>
          </a:p>
          <a:p>
            <a:pPr>
              <a:buNone/>
            </a:pPr>
            <a:endParaRPr lang="en-GB" sz="2800" dirty="0">
              <a:latin typeface="Lucida Sans Unicode" pitchFamily="34" charset="0"/>
              <a:cs typeface="Lucida Sans Unicode" pitchFamily="34" charset="0"/>
            </a:endParaRPr>
          </a:p>
        </p:txBody>
      </p:sp>
      <p:sp>
        <p:nvSpPr>
          <p:cNvPr id="4" name="Rectangle 3"/>
          <p:cNvSpPr/>
          <p:nvPr/>
        </p:nvSpPr>
        <p:spPr>
          <a:xfrm>
            <a:off x="1259632" y="1700808"/>
            <a:ext cx="6264696" cy="1200329"/>
          </a:xfrm>
          <a:prstGeom prst="rect">
            <a:avLst/>
          </a:prstGeom>
        </p:spPr>
        <p:txBody>
          <a:bodyPr wrap="square">
            <a:spAutoFit/>
          </a:bodyPr>
          <a:lstStyle/>
          <a:p>
            <a:r>
              <a:rPr lang="en-US" dirty="0" smtClean="0">
                <a:latin typeface="Arial" pitchFamily="34" charset="0"/>
                <a:cs typeface="Arial" pitchFamily="34" charset="0"/>
              </a:rPr>
              <a:t>Lighter weight and strong (much lighter and stronger than concrete when strength to weight ratio is compared ) </a:t>
            </a:r>
            <a:br>
              <a:rPr lang="en-US" dirty="0" smtClean="0">
                <a:latin typeface="Arial" pitchFamily="34" charset="0"/>
                <a:cs typeface="Arial" pitchFamily="34" charset="0"/>
              </a:rPr>
            </a:br>
            <a:r>
              <a:rPr lang="en-GB" dirty="0" smtClean="0">
                <a:latin typeface="Arial" pitchFamily="34" charset="0"/>
                <a:cs typeface="Arial" pitchFamily="34" charset="0"/>
              </a:rPr>
              <a:t/>
            </a:r>
            <a:br>
              <a:rPr lang="en-GB" dirty="0" smtClean="0">
                <a:latin typeface="Arial" pitchFamily="34" charset="0"/>
                <a:cs typeface="Arial" pitchFamily="34" charset="0"/>
              </a:rPr>
            </a:br>
            <a:endParaRPr lang="en-GB" dirty="0"/>
          </a:p>
        </p:txBody>
      </p:sp>
      <p:sp>
        <p:nvSpPr>
          <p:cNvPr id="6" name="Rectangle 5"/>
          <p:cNvSpPr/>
          <p:nvPr/>
        </p:nvSpPr>
        <p:spPr>
          <a:xfrm>
            <a:off x="1259632" y="2492896"/>
            <a:ext cx="7344816" cy="923330"/>
          </a:xfrm>
          <a:prstGeom prst="rect">
            <a:avLst/>
          </a:prstGeom>
        </p:spPr>
        <p:txBody>
          <a:bodyPr wrap="square">
            <a:spAutoFit/>
          </a:bodyPr>
          <a:lstStyle/>
          <a:p>
            <a:r>
              <a:rPr lang="en-US" dirty="0" smtClean="0">
                <a:latin typeface="Arial" pitchFamily="34" charset="0"/>
                <a:cs typeface="Arial" pitchFamily="34" charset="0"/>
              </a:rPr>
              <a:t> Prefabricated - frames assemble quickly </a:t>
            </a:r>
            <a:br>
              <a:rPr lang="en-US" dirty="0" smtClean="0">
                <a:latin typeface="Arial" pitchFamily="34" charset="0"/>
                <a:cs typeface="Arial" pitchFamily="34" charset="0"/>
              </a:rPr>
            </a:br>
            <a:r>
              <a:rPr lang="en-GB" dirty="0" smtClean="0">
                <a:latin typeface="Arial" pitchFamily="34" charset="0"/>
                <a:cs typeface="Arial" pitchFamily="34" charset="0"/>
              </a:rPr>
              <a:t/>
            </a:r>
            <a:br>
              <a:rPr lang="en-GB" dirty="0" smtClean="0">
                <a:latin typeface="Arial" pitchFamily="34" charset="0"/>
                <a:cs typeface="Arial" pitchFamily="34" charset="0"/>
              </a:rPr>
            </a:br>
            <a:endParaRPr lang="en-GB" dirty="0"/>
          </a:p>
        </p:txBody>
      </p:sp>
      <p:sp>
        <p:nvSpPr>
          <p:cNvPr id="7" name="Rectangle 6"/>
          <p:cNvSpPr/>
          <p:nvPr/>
        </p:nvSpPr>
        <p:spPr>
          <a:xfrm>
            <a:off x="1331640" y="3068960"/>
            <a:ext cx="6408712" cy="923330"/>
          </a:xfrm>
          <a:prstGeom prst="rect">
            <a:avLst/>
          </a:prstGeom>
        </p:spPr>
        <p:txBody>
          <a:bodyPr wrap="square">
            <a:spAutoFit/>
          </a:bodyPr>
          <a:lstStyle/>
          <a:p>
            <a:r>
              <a:rPr lang="en-US" dirty="0" smtClean="0">
                <a:latin typeface="Arial" pitchFamily="34" charset="0"/>
                <a:cs typeface="Arial" pitchFamily="34" charset="0"/>
              </a:rPr>
              <a:t>Precise and predictable (excellent quality control) </a:t>
            </a:r>
            <a:br>
              <a:rPr lang="en-US" dirty="0" smtClean="0">
                <a:latin typeface="Arial" pitchFamily="34" charset="0"/>
                <a:cs typeface="Arial" pitchFamily="34" charset="0"/>
              </a:rPr>
            </a:br>
            <a:r>
              <a:rPr lang="en-US" dirty="0" smtClean="0">
                <a:latin typeface="Arial" pitchFamily="34" charset="0"/>
                <a:cs typeface="Arial" pitchFamily="34" charset="0"/>
              </a:rPr>
              <a:t/>
            </a:r>
            <a:br>
              <a:rPr lang="en-US" dirty="0" smtClean="0">
                <a:latin typeface="Arial" pitchFamily="34" charset="0"/>
                <a:cs typeface="Arial" pitchFamily="34" charset="0"/>
              </a:rPr>
            </a:br>
            <a:endParaRPr lang="en-GB" dirty="0"/>
          </a:p>
        </p:txBody>
      </p:sp>
      <p:sp>
        <p:nvSpPr>
          <p:cNvPr id="8" name="Rectangle 7"/>
          <p:cNvSpPr/>
          <p:nvPr/>
        </p:nvSpPr>
        <p:spPr>
          <a:xfrm>
            <a:off x="1331640" y="3645024"/>
            <a:ext cx="4572000" cy="923330"/>
          </a:xfrm>
          <a:prstGeom prst="rect">
            <a:avLst/>
          </a:prstGeom>
        </p:spPr>
        <p:txBody>
          <a:bodyPr>
            <a:spAutoFit/>
          </a:bodyPr>
          <a:lstStyle/>
          <a:p>
            <a:r>
              <a:rPr lang="en-US" dirty="0" smtClean="0">
                <a:latin typeface="Arial" pitchFamily="34" charset="0"/>
                <a:cs typeface="Arial" pitchFamily="34" charset="0"/>
              </a:rPr>
              <a:t>Architectural shaping possible</a:t>
            </a:r>
            <a:br>
              <a:rPr lang="en-US" dirty="0" smtClean="0">
                <a:latin typeface="Arial" pitchFamily="34" charset="0"/>
                <a:cs typeface="Arial" pitchFamily="34" charset="0"/>
              </a:rPr>
            </a:br>
            <a:r>
              <a:rPr lang="en-US" dirty="0" smtClean="0">
                <a:latin typeface="Arial" pitchFamily="34" charset="0"/>
                <a:cs typeface="Arial" pitchFamily="34" charset="0"/>
              </a:rPr>
              <a:t/>
            </a:r>
            <a:br>
              <a:rPr lang="en-US" dirty="0" smtClean="0">
                <a:latin typeface="Arial" pitchFamily="34" charset="0"/>
                <a:cs typeface="Arial" pitchFamily="34" charset="0"/>
              </a:rPr>
            </a:br>
            <a:endParaRPr lang="en-GB" dirty="0"/>
          </a:p>
        </p:txBody>
      </p:sp>
      <p:pic>
        <p:nvPicPr>
          <p:cNvPr id="43009" name="Picture 1" descr="C:\Users\Allan\Desktop\2.jpg"/>
          <p:cNvPicPr>
            <a:picLocks noChangeAspect="1" noChangeArrowheads="1"/>
          </p:cNvPicPr>
          <p:nvPr/>
        </p:nvPicPr>
        <p:blipFill>
          <a:blip r:embed="rId2" cstate="print"/>
          <a:srcRect/>
          <a:stretch>
            <a:fillRect/>
          </a:stretch>
        </p:blipFill>
        <p:spPr bwMode="auto">
          <a:xfrm>
            <a:off x="3779912" y="4853186"/>
            <a:ext cx="5346171" cy="2004814"/>
          </a:xfrm>
          <a:prstGeom prst="rect">
            <a:avLst/>
          </a:prstGeom>
          <a:noFill/>
        </p:spPr>
      </p:pic>
      <p:sp>
        <p:nvSpPr>
          <p:cNvPr id="9" name="Rectangle 8"/>
          <p:cNvSpPr/>
          <p:nvPr/>
        </p:nvSpPr>
        <p:spPr>
          <a:xfrm>
            <a:off x="1296143" y="4149080"/>
            <a:ext cx="7829939" cy="369332"/>
          </a:xfrm>
          <a:prstGeom prst="rect">
            <a:avLst/>
          </a:prstGeom>
        </p:spPr>
        <p:txBody>
          <a:bodyPr wrap="square">
            <a:spAutoFit/>
          </a:bodyPr>
          <a:lstStyle/>
          <a:p>
            <a:r>
              <a:rPr lang="en-US" dirty="0" smtClean="0">
                <a:latin typeface="Arial" pitchFamily="34" charset="0"/>
                <a:cs typeface="Arial" pitchFamily="34" charset="0"/>
              </a:rPr>
              <a:t>Can build very tall and wide</a:t>
            </a:r>
            <a:endParaRPr lang="en-GB" dirty="0"/>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
                                            <p:txEl>
                                              <p:pRg st="0" end="0"/>
                                            </p:txEl>
                                          </p:spTgt>
                                        </p:tgtEl>
                                        <p:attrNameLst>
                                          <p:attrName>style.visibility</p:attrName>
                                        </p:attrNameLst>
                                      </p:cBhvr>
                                      <p:to>
                                        <p:strVal val="visible"/>
                                      </p:to>
                                    </p:set>
                                    <p:anim calcmode="lin" valueType="num">
                                      <p:cBhvr additive="base">
                                        <p:cTn id="13"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7">
                                            <p:txEl>
                                              <p:pRg st="0" end="0"/>
                                            </p:txEl>
                                          </p:spTgt>
                                        </p:tgtEl>
                                        <p:attrNameLst>
                                          <p:attrName>style.visibility</p:attrName>
                                        </p:attrNameLst>
                                      </p:cBhvr>
                                      <p:to>
                                        <p:strVal val="visible"/>
                                      </p:to>
                                    </p:set>
                                    <p:anim calcmode="lin" valueType="num">
                                      <p:cBhvr additive="base">
                                        <p:cTn id="19" dur="500" fill="hold"/>
                                        <p:tgtEl>
                                          <p:spTgt spid="7">
                                            <p:txEl>
                                              <p:pRg st="0" end="0"/>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8"/>
                                        </p:tgtEl>
                                        <p:attrNameLst>
                                          <p:attrName>style.visibility</p:attrName>
                                        </p:attrNameLst>
                                      </p:cBhvr>
                                      <p:to>
                                        <p:strVal val="visible"/>
                                      </p:to>
                                    </p:set>
                                    <p:anim calcmode="lin" valueType="num">
                                      <p:cBhvr additive="base">
                                        <p:cTn id="25" dur="500" fill="hold"/>
                                        <p:tgtEl>
                                          <p:spTgt spid="8"/>
                                        </p:tgtEl>
                                        <p:attrNameLst>
                                          <p:attrName>ppt_x</p:attrName>
                                        </p:attrNameLst>
                                      </p:cBhvr>
                                      <p:tavLst>
                                        <p:tav tm="0">
                                          <p:val>
                                            <p:strVal val="#ppt_x"/>
                                          </p:val>
                                        </p:tav>
                                        <p:tav tm="100000">
                                          <p:val>
                                            <p:strVal val="#ppt_x"/>
                                          </p:val>
                                        </p:tav>
                                      </p:tavLst>
                                    </p:anim>
                                    <p:anim calcmode="lin" valueType="num">
                                      <p:cBhvr additive="base">
                                        <p:cTn id="26"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9"/>
                                        </p:tgtEl>
                                        <p:attrNameLst>
                                          <p:attrName>style.visibility</p:attrName>
                                        </p:attrNameLst>
                                      </p:cBhvr>
                                      <p:to>
                                        <p:strVal val="visible"/>
                                      </p:to>
                                    </p:set>
                                    <p:anim calcmode="lin" valueType="num">
                                      <p:cBhvr additive="base">
                                        <p:cTn id="31" dur="500" fill="hold"/>
                                        <p:tgtEl>
                                          <p:spTgt spid="9"/>
                                        </p:tgtEl>
                                        <p:attrNameLst>
                                          <p:attrName>ppt_x</p:attrName>
                                        </p:attrNameLst>
                                      </p:cBhvr>
                                      <p:tavLst>
                                        <p:tav tm="0">
                                          <p:val>
                                            <p:strVal val="#ppt_x"/>
                                          </p:val>
                                        </p:tav>
                                        <p:tav tm="100000">
                                          <p:val>
                                            <p:strVal val="#ppt_x"/>
                                          </p:val>
                                        </p:tav>
                                      </p:tavLst>
                                    </p:anim>
                                    <p:anim calcmode="lin" valueType="num">
                                      <p:cBhvr additive="base">
                                        <p:cTn id="32"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9" grpId="0"/>
    </p:bldLst>
  </p:timing>
</p:sld>
</file>

<file path=ppt/slides/slide3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Rectangle 1"/>
          <p:cNvSpPr/>
          <p:nvPr/>
        </p:nvSpPr>
        <p:spPr>
          <a:xfrm>
            <a:off x="1331640" y="1412776"/>
            <a:ext cx="7344816" cy="2954655"/>
          </a:xfrm>
          <a:prstGeom prst="rect">
            <a:avLst/>
          </a:prstGeom>
        </p:spPr>
        <p:txBody>
          <a:bodyPr wrap="square">
            <a:spAutoFit/>
          </a:bodyPr>
          <a:lstStyle/>
          <a:p>
            <a:r>
              <a:rPr lang="en-US" sz="2400" b="1" u="sng" dirty="0" smtClean="0">
                <a:solidFill>
                  <a:srgbClr val="0070C0"/>
                </a:solidFill>
                <a:latin typeface="Arial" pitchFamily="34" charset="0"/>
                <a:cs typeface="Arial" pitchFamily="34" charset="0"/>
              </a:rPr>
              <a:t>Disadvantages of Steel Frame Construction: ??</a:t>
            </a:r>
            <a:r>
              <a:rPr lang="en-US" sz="2400" u="sng" dirty="0" smtClean="0">
                <a:solidFill>
                  <a:srgbClr val="0070C0"/>
                </a:solidFill>
                <a:latin typeface="Arial" pitchFamily="34" charset="0"/>
                <a:cs typeface="Arial" pitchFamily="34" charset="0"/>
              </a:rPr>
              <a:t> </a:t>
            </a:r>
            <a:r>
              <a:rPr lang="en-US" dirty="0" smtClean="0">
                <a:solidFill>
                  <a:srgbClr val="0070C0"/>
                </a:solidFill>
                <a:latin typeface="Arial" pitchFamily="34" charset="0"/>
                <a:cs typeface="Arial" pitchFamily="34" charset="0"/>
              </a:rPr>
              <a:t/>
            </a:r>
            <a:br>
              <a:rPr lang="en-US" dirty="0" smtClean="0">
                <a:solidFill>
                  <a:srgbClr val="0070C0"/>
                </a:solidFill>
                <a:latin typeface="Arial" pitchFamily="34" charset="0"/>
                <a:cs typeface="Arial" pitchFamily="34" charset="0"/>
              </a:rPr>
            </a:br>
            <a:r>
              <a:rPr lang="en-GB" dirty="0" smtClean="0">
                <a:latin typeface="Arial" pitchFamily="34" charset="0"/>
                <a:cs typeface="Arial" pitchFamily="34" charset="0"/>
              </a:rPr>
              <a:t/>
            </a:r>
            <a:br>
              <a:rPr lang="en-GB" dirty="0" smtClean="0">
                <a:latin typeface="Arial" pitchFamily="34" charset="0"/>
                <a:cs typeface="Arial" pitchFamily="34" charset="0"/>
              </a:rPr>
            </a:br>
            <a:endParaRPr lang="en-US" dirty="0" smtClean="0">
              <a:latin typeface="Arial" pitchFamily="34" charset="0"/>
              <a:cs typeface="Arial" pitchFamily="34" charset="0"/>
            </a:endParaRPr>
          </a:p>
          <a:p>
            <a:endParaRPr lang="en-US" dirty="0" smtClean="0">
              <a:latin typeface="Arial" pitchFamily="34" charset="0"/>
              <a:cs typeface="Arial" pitchFamily="34" charset="0"/>
            </a:endParaRPr>
          </a:p>
          <a:p>
            <a:endParaRPr lang="en-US" dirty="0" smtClean="0">
              <a:latin typeface="Arial" pitchFamily="34" charset="0"/>
              <a:cs typeface="Arial" pitchFamily="34" charset="0"/>
            </a:endParaRPr>
          </a:p>
          <a:p>
            <a:endParaRPr lang="en-US" dirty="0" smtClean="0">
              <a:latin typeface="Arial" pitchFamily="34" charset="0"/>
              <a:cs typeface="Arial" pitchFamily="34" charset="0"/>
            </a:endParaRPr>
          </a:p>
          <a:p>
            <a:endParaRPr lang="en-US" dirty="0" smtClean="0">
              <a:latin typeface="Arial" pitchFamily="34" charset="0"/>
              <a:cs typeface="Arial" pitchFamily="34" charset="0"/>
            </a:endParaRPr>
          </a:p>
          <a:p>
            <a:endParaRPr lang="en-US" dirty="0" smtClean="0">
              <a:latin typeface="Arial" pitchFamily="34" charset="0"/>
              <a:cs typeface="Arial" pitchFamily="34" charset="0"/>
            </a:endParaRPr>
          </a:p>
          <a:p>
            <a:endParaRPr lang="en-GB" dirty="0" smtClean="0"/>
          </a:p>
          <a:p>
            <a:endParaRPr lang="en-US" dirty="0"/>
          </a:p>
        </p:txBody>
      </p:sp>
      <p:sp>
        <p:nvSpPr>
          <p:cNvPr id="3" name="Rectangle 2"/>
          <p:cNvSpPr/>
          <p:nvPr/>
        </p:nvSpPr>
        <p:spPr>
          <a:xfrm>
            <a:off x="1331640" y="476672"/>
            <a:ext cx="1184940" cy="523220"/>
          </a:xfrm>
          <a:prstGeom prst="rect">
            <a:avLst/>
          </a:prstGeom>
        </p:spPr>
        <p:txBody>
          <a:bodyPr wrap="none">
            <a:spAutoFit/>
          </a:bodyPr>
          <a:lstStyle/>
          <a:p>
            <a:pPr>
              <a:buNone/>
            </a:pPr>
            <a:r>
              <a:rPr lang="en-GB" sz="2800" dirty="0" smtClean="0">
                <a:latin typeface="Lucida Sans Unicode" pitchFamily="34" charset="0"/>
                <a:cs typeface="Lucida Sans Unicode" pitchFamily="34" charset="0"/>
              </a:rPr>
              <a:t>STEEL</a:t>
            </a:r>
          </a:p>
        </p:txBody>
      </p:sp>
      <p:sp>
        <p:nvSpPr>
          <p:cNvPr id="4" name="Rectangle 3"/>
          <p:cNvSpPr/>
          <p:nvPr/>
        </p:nvSpPr>
        <p:spPr>
          <a:xfrm>
            <a:off x="1475656" y="2274838"/>
            <a:ext cx="6696744" cy="1200329"/>
          </a:xfrm>
          <a:prstGeom prst="rect">
            <a:avLst/>
          </a:prstGeom>
        </p:spPr>
        <p:txBody>
          <a:bodyPr wrap="square">
            <a:spAutoFit/>
          </a:bodyPr>
          <a:lstStyle/>
          <a:p>
            <a:r>
              <a:rPr lang="en-US" dirty="0" smtClean="0">
                <a:latin typeface="Arial" pitchFamily="34" charset="0"/>
                <a:cs typeface="Arial" pitchFamily="34" charset="0"/>
              </a:rPr>
              <a:t>Steel is an expensive material </a:t>
            </a:r>
          </a:p>
          <a:p>
            <a:r>
              <a:rPr lang="en-US" dirty="0" smtClean="0">
                <a:latin typeface="Arial" pitchFamily="34" charset="0"/>
                <a:cs typeface="Arial" pitchFamily="34" charset="0"/>
              </a:rPr>
              <a:t>(much more expensive than masonry or concrete) </a:t>
            </a:r>
            <a:br>
              <a:rPr lang="en-US" dirty="0" smtClean="0">
                <a:latin typeface="Arial" pitchFamily="34" charset="0"/>
                <a:cs typeface="Arial" pitchFamily="34" charset="0"/>
              </a:rPr>
            </a:br>
            <a:r>
              <a:rPr lang="en-GB" dirty="0" smtClean="0">
                <a:latin typeface="Arial" pitchFamily="34" charset="0"/>
                <a:cs typeface="Arial" pitchFamily="34" charset="0"/>
              </a:rPr>
              <a:t/>
            </a:r>
            <a:br>
              <a:rPr lang="en-GB" dirty="0" smtClean="0">
                <a:latin typeface="Arial" pitchFamily="34" charset="0"/>
                <a:cs typeface="Arial" pitchFamily="34" charset="0"/>
              </a:rPr>
            </a:br>
            <a:endParaRPr lang="en-US" dirty="0"/>
          </a:p>
        </p:txBody>
      </p:sp>
      <p:sp>
        <p:nvSpPr>
          <p:cNvPr id="5" name="Rectangle 4"/>
          <p:cNvSpPr/>
          <p:nvPr/>
        </p:nvSpPr>
        <p:spPr>
          <a:xfrm>
            <a:off x="1475656" y="3140968"/>
            <a:ext cx="4644008" cy="1754326"/>
          </a:xfrm>
          <a:prstGeom prst="rect">
            <a:avLst/>
          </a:prstGeom>
        </p:spPr>
        <p:txBody>
          <a:bodyPr wrap="square">
            <a:spAutoFit/>
          </a:bodyPr>
          <a:lstStyle/>
          <a:p>
            <a:r>
              <a:rPr lang="en-US" dirty="0" smtClean="0">
                <a:latin typeface="Arial" pitchFamily="34" charset="0"/>
                <a:cs typeface="Arial" pitchFamily="34" charset="0"/>
              </a:rPr>
              <a:t>Frames are more ‘unstable’ (more liable to deformation and torsion)</a:t>
            </a:r>
          </a:p>
          <a:p>
            <a:endParaRPr lang="en-US" dirty="0">
              <a:latin typeface="Arial" pitchFamily="34" charset="0"/>
              <a:cs typeface="Arial" pitchFamily="34" charset="0"/>
            </a:endParaRPr>
          </a:p>
          <a:p>
            <a:r>
              <a:rPr lang="en-US" dirty="0" smtClean="0">
                <a:latin typeface="Arial" pitchFamily="34" charset="0"/>
                <a:cs typeface="Arial" pitchFamily="34" charset="0"/>
              </a:rPr>
              <a:t/>
            </a:r>
            <a:br>
              <a:rPr lang="en-US" dirty="0" smtClean="0">
                <a:latin typeface="Arial" pitchFamily="34" charset="0"/>
                <a:cs typeface="Arial" pitchFamily="34" charset="0"/>
              </a:rPr>
            </a:br>
            <a:r>
              <a:rPr lang="en-GB" dirty="0" smtClean="0">
                <a:latin typeface="Arial" pitchFamily="34" charset="0"/>
                <a:cs typeface="Arial" pitchFamily="34" charset="0"/>
              </a:rPr>
              <a:t/>
            </a:r>
            <a:br>
              <a:rPr lang="en-GB" dirty="0" smtClean="0">
                <a:latin typeface="Arial" pitchFamily="34" charset="0"/>
                <a:cs typeface="Arial" pitchFamily="34" charset="0"/>
              </a:rPr>
            </a:br>
            <a:endParaRPr lang="en-US" dirty="0"/>
          </a:p>
        </p:txBody>
      </p:sp>
      <p:sp>
        <p:nvSpPr>
          <p:cNvPr id="7" name="Rectangle 6"/>
          <p:cNvSpPr/>
          <p:nvPr/>
        </p:nvSpPr>
        <p:spPr>
          <a:xfrm>
            <a:off x="1475656" y="3959050"/>
            <a:ext cx="4572000" cy="646331"/>
          </a:xfrm>
          <a:prstGeom prst="rect">
            <a:avLst/>
          </a:prstGeom>
        </p:spPr>
        <p:txBody>
          <a:bodyPr>
            <a:spAutoFit/>
          </a:bodyPr>
          <a:lstStyle/>
          <a:p>
            <a:r>
              <a:rPr lang="en-US" dirty="0" smtClean="0">
                <a:latin typeface="Arial" pitchFamily="34" charset="0"/>
                <a:cs typeface="Arial" pitchFamily="34" charset="0"/>
              </a:rPr>
              <a:t>Needs fire protection</a:t>
            </a:r>
          </a:p>
          <a:p>
            <a:r>
              <a:rPr lang="en-US" dirty="0" smtClean="0">
                <a:latin typeface="Arial" pitchFamily="34" charset="0"/>
                <a:cs typeface="Arial" pitchFamily="34" charset="0"/>
              </a:rPr>
              <a:t>                             </a:t>
            </a:r>
            <a:endParaRPr lang="en-US" dirty="0"/>
          </a:p>
        </p:txBody>
      </p:sp>
      <p:sp>
        <p:nvSpPr>
          <p:cNvPr id="9" name="Rectangle 8"/>
          <p:cNvSpPr/>
          <p:nvPr/>
        </p:nvSpPr>
        <p:spPr>
          <a:xfrm>
            <a:off x="1475656" y="4437112"/>
            <a:ext cx="2515432" cy="369332"/>
          </a:xfrm>
          <a:prstGeom prst="rect">
            <a:avLst/>
          </a:prstGeom>
        </p:spPr>
        <p:txBody>
          <a:bodyPr wrap="none">
            <a:spAutoFit/>
          </a:bodyPr>
          <a:lstStyle/>
          <a:p>
            <a:r>
              <a:rPr lang="en-US" dirty="0" smtClean="0">
                <a:latin typeface="Arial" pitchFamily="34" charset="0"/>
                <a:cs typeface="Arial" pitchFamily="34" charset="0"/>
              </a:rPr>
              <a:t>Needs separate "skin" </a:t>
            </a:r>
          </a:p>
        </p:txBody>
      </p:sp>
      <p:sp>
        <p:nvSpPr>
          <p:cNvPr id="41986" name="AutoShape 2" descr="data:image/jpeg;base64,/9j/4AAQSkZJRgABAQAAAQABAAD/2wCEAAkGBxQTEhUUExQVFhQVFxcVFRgVFxwUFxcaFxUXFxUUFxQYHCggGBwlHBcUITEhJSkrLi4uFx8zODMsNygtLiwBCgoKDg0OFw8QFCwcHBwsLCwsLCwsLCwsLCwsLCwsLCwsLCwsLCwsLCwsLCwsLCwsLCwsLCwsLCwsKywsLCwsLP/AABEIALUBFgMBIgACEQEDEQH/xAAcAAABBQEBAQAAAAAAAAAAAAAEAAIDBQYBBwj/xABAEAABAwIDBAgDBwEJAAMBAAABAAIRAyEEEjEFQVFhBhMicYGRobEywfAHFCNCUtHhYhUkM3KCkrLC8aKj0hb/xAAYAQEBAQEBAAAAAAAAAAAAAAAAAQIDBP/EACERAQEBAQACAgIDAQAAAAAAAAABEQIhMQMSQVEiQnEy/9oADAMBAAIRAxEAPwCtyqJ7VNCTmoyqtpNsOZjzU+LZqNNPZR7SHZ7vcIvENmZ4D2CCjNAgEgusbXU2CZe6OZhHFsbjdD0uySN4TQSjKOiDBkIim5RRQKIaUG0qZpRRjVKD9eCDYVKwoCmqRhQoHNOAQGBydmCFyhPAQEOqhO6xDroQEZkhUTKZT7IO504VFERddQSF67mTJSDlRIHpwcoQ5OLkEmZIOUZcmNrT6+8ICMyRKhL01z0E8pShmPITjW8vrmgmldJQ/Xa2vE94XRWBQTSkoTVHckmjMgLsLqUoyr8ez4ebm/8AIKbHVInmB7J+KbI0uLjvFwq6njBUs7UWg2QQU9t5ezPKEyhXzFzt6PZhqc/A2+tkSykwaNHkigqJ7NkSwo5h5CP31U1EIAmzw9FMwHgUcGqQhTAG1p4KZgPAou0qZgHNMXQbGHgfJStpu4FGNCkDUwBCk7gnii7gjA1OhMAfUu4LooO5IyF1MNCjDlO6gohdVw0OcKeSX3Y8R6oiSlJTDUP3Y8R7pzcNz9E+SuSUwN+78wudRzT7pSmDhoc00Yfn80/MkEwcFDn6JjcIBv3ypQU8FMEH3fn6JHDDip8w4jzSFQcR5phqAYVu46acUjhxuPop3V2DVzR3kBRu2hRGtWmO97f3VEYw44+iSJo1mOEtc1wO8EEeYXUwZAhchPXFGTHBV+KwrSScourWFBUYgq2YVw+Ax33CtqOCMCXX323pYendWDAqBm4bn6J4pnkiAF2FFQhpTsykc1RuCCF+NLYtqYQdbbVRp+EQPD5qXEj3H/IKurup5iHOi3mgPwe2qrjByeR/dWLdoP4t8v5WZwr7yD3I+jUQXTcc/iPJPpYxxEz6KrbVU1CrA91FWYru4+i6KruJQYqp4qpoNDzxPmlPegxX+pT+v7vNNBXiugoYVjxSFUpoKXUKKh5+SQqu5+RV0FApZkN1juB8j+yb1j+B8j+yaC5SlC538D/tKQz8D5FNBBcuF6h7fA+S4WuO4+SB1aTuUFMkEyIU0P8A0n68VFXY+NCPJAHj8E2oL6rH4+jkcQdy2vUv/SVmdtYQky0Sd91K3xV10ExBdTew/kII7nT8wUkN0FpvY6tmGoZv/wAy4rGevYtIBJIIwkAUdRt08FIhA6gxEgKNjVOAqrgCdC6AnQoGZUx7FNCa9BU7QYcpI1F1WU8C2oczmEka/wARuV/UbqlhWQCgr8PgR+j0KM+6loJLcoG+EbkkIvH081FwG9qmCrp02wdLa20UzKbeA8lV0tlVXS4ucGn8tlaYN1MEUy4543/+Ip5cwWPsnjEN3eylxeABE6QhaeFHH68kE/Xt+gpKdVpIA1JgWUTcG3iVPTwrQQb2IOsaIHYioGODTMkTZTMEhNxFFjzJF4jUnxXWMgQDonlUgZz913quajyninBvefFPJ4ONPmp6GAzCc8eE6+KFdl4eqNwOJa0mRYjmU8iNuBvd/p/KmZsufzme7+U6rim7jby85S/tBrfzj39wqho2ZxJ5aX9VH9z7/BTs2u3e5sfWoCedqUheW/8AyVENPCNOpKkfsxvM/Xco3bcpN3zH6QfnCpcf9oNJjiBSqOIt+Vo9yppJq+ZgWHiOOn7IKvsamZIBkCTf9gu9FukLMYHltNzMszmIMwAbR3q8o084OXQRM/1Cd3JX2elThdl02CWgybOvOmnzXUdUplvmkoPPQupQkjLrVI1qYFPTCCVjVIAkwJ8KhALoaugLoCK5CjqqUhQVFBC5PpNsoyp2CyCUBFg9kIYKTrLQin0mw3zVDiy3rwB8RP7LRD4QsxjWjrgQe1NvSyDQ0sTENf3T4HVRV6OR0bjcdxQld5yieI+alo42wa8ZmgyDPabOscRpYqCdhUoKGym0XBu0i4IHdvG8bt6c16AkFOBUDXp2dFFUmzcmBx+QG8q3o4emGzlnWS4zHONPRVuB6t7mNcS06TaON5trN+5W+0WimQ0bhfeORPHeVUR1sY1vYzZtIytyZd85hAO60IWtQDhLdd44/wArvUTvU1Fsc0FSd6FqUxxRWP7LyD3+e9U2JeRKCSpYprnIE1JIlTOqhQDbTccttVkMaTJnVX+1toZItMrMYmtmJKldeG8+zOplY88XuH/1NXpFLEhmZsEkmdQB8IHyXlvQOrlpD+qsR5taF6i2kHAHkrHPr2biCC2ZAvv8bJLuIpQ0d/ySWkebApwKiBSlRlO1E0wh6DC7T91aM2VUiYgc/NURAJwU7cGeIUtPAz+Yd15RQoXZRjcCN7h7qRmAB4nuBQVrnIaq9X/9m8j7KCpsYH84b33UFEXIqmLI7+w6e+t5N/dLF4VhGUve4cAGtBvImBPqggDTwPkosRINwiqdR4gA2GnZB3RqQnVNuRa08mj0JRTaVVjpa17cwsRMQeF1msdsPEuq56TCY4EEe60bdtvfbt3sBIj0Krv7UqNJAIab6CfdBzE4eqGRUGV1t4955qCnRLg5m/Q6WBv5x6InDVKlR4GYveSModoDuMaLQbR2W3C4JzaYzOEFxvmeTYnN+Ro1ncGnfrBicdhMTRqdW3N1Zc14I7TS1sF8HUREk6xG5XHVu4jzV/0ULjRol5l2UAk793qFp4HAeSo88bRdy8/4Txhn/X/i9BzoLaeIeGhtOeseYbwHFx7h7qDMbOwZzS50ZYIAEzy5QLqxfigDAEnQJuEpFlOrSJl3Wu7VzPwkkzvNj4ppGUReTbn6SqCW1j+kTy/dPbUvAF/qyFpkNgAQN+70n2XcPUl2UkDecvfxIG76sgz+1Ns4frXB2IpAt7BGYWLbEa8ZVdV2vhHW+9U/C6842sxza1Vj7ubVqB50lweQTGsEyfFR4ag4zla4gCXEAkAcSRp4rrPjlTXreG2LUqMa9gzMeA5rgWw5pEgiSpD0arH8vq390f8AZdjhUwDGky6i59M9xcXs8MrwP9PJaqpWAXOzLivMNodD8S+A4Ut8dsz4w1V21eiApmOsYyGlzjXLmgxHwFjHZpnRemVXAvLjJkzHAAAADyJ7yiMCDIkAjQ7wZ1F91gsrteddFdnljW3BAJeIkiYB3jXshem4SpYcCJWNpUW0q1ZrW5G53ZWAmAM+WQDoCc0clpdkVJAHBWJVzUZIEc/SP3STjJIA3D5pKjytmy67tGH2Uj+j+I1LQP8AUI91eM2g8kX48NyCfi3OJkkiTvnemMgqGFrU9HAcbz7Ih2IradZ5BdknRRY3ENpAGq4MnTMYJiJganUeaKRNT9XoE9hf+s9313BU1bpXhmgw9zyNzWOE+LgAn4vbh+4jE02BrjUyZXHOBcibZb6GPdX601pqOKcNInjF/WVOdoPO8+CxfRrbdbEGs1zmtcGNdTLWNsc0GQfi1AWto0XseCarnMLSMhawXtDszQN025rn33Oe58d91ZNmpa1d8ZnSBxSqsIp553AgcjGp3eqbtB4yeKla3+6gz+RvyCk6v2sMVhxbtw9F1uMcNcviB/6oPHzMeYUjGxckeH76lbQVUxjnCJAHIfNC1sE5v1bzUoVo/GDqxmAk2ga+WqKo8N8Y71WvoEucTYZibQZuVpKOAGXONZB9frgqqtTYM8G4cRAO/N3LPXWYSCdmMDIqAGWuGUcu/vWi+/uqNLX0gWuBBDpgg6gqt2Y0MczKYl0Ek/0OsO8hanKpx3O5sWzFJQphoDRbLAHKNEc7GVP0tPeY75VVt7alLDuJrVAybtBkucABOVou6JGg3qhwf2hUziGUgw9U45escQBJcB8MSBBJufBbktRs/vr5HYbHeTuvw3qb78GiXZRfidN/ZuSe7RR7Rx9Kg3NVe1gmL6k8A0XJ5BO2TSZVlxHWVPhDXOAa0cQI7PgJTKM9VrfeKtUUT2AC8mmZzOblbmcZiIaANwXMBRq1AI7I0OhIIMQXXk74AVnT2YaTiKYFNzgA9zXHSeNjHfqiq2Mp0WwxpdAuN17SZ1kwsc85PLXV2+FLWYQ4ZC86ticrZBuS2L95lEMxZBDCM5GsiDOtiNPLcpMbD5cLcS7UEnRo3KBmHIbmzTe4a3Pum7hMLWMm7U6N4LENOJr0mFxLBnLnU88kMAdkeMzh2ROtt6sthUKOFpZKNNlMSXOgkyf1FxJJsALk2EKj21sBuJZUpB5ptqAVNPhqNMtdl3gk3FjvBledUdv4/AVXUXvJLDdtQ9Y0jVrmPNywiCN0bluS3xo9kwn3dj6j6VOi11SDULR8REwSAYm5vzUz3g/lafMexCw3RbpTTxVUDI6k9rHOewQ9jgHAZw7KHCJb2Rz1iVri6dNOPFSyz2aeajJ0pz3u/wD0iKWMdoGNHcJPuq2s3tR3K02XSEknuHjZQVWKqYUPzVRTDyCPzSQSDoHaSFPgto0ASKRbMScocbb7kry37UK2TGNawkFlITBIiXvgW0tB8QtF0EpVRhRVqucesfLA7XJAaD4kOPcQivRsJWzAOA1G/v8A4STdjthgm/xR4OISVZYz7rxJU9LDN117/wBlM+6idSO4oJhUI0hYv7R6ktpcRn/6/OFqnUTxWT+0GkBSpu/rLed2k/8AVXn2X0wQWmoSdlVODcS31DP4WXrFbDZVIP2ViBvFQOP+nq3ewK7d3wxEfQijNZ53CnfxqM/lejl4IFoI1WE+ztl6zuTW+ZJPstqwwIGgXj+X4t+efJvqOnN/jiLaJlhvbhA174n1U+EqE0IP6Ii0DkLKDaJ/DJ7vcJuCd+GI4H5p/e/4B6FO4B05lWGKp0w0aeBhV/XFutvVPOLnf4fwtiakzy4zKnwZZnIiBPKT3zKjwzSbERPER85SbSIMm3BBf1WgMty9wslidnhuZ8mescD/AKnkye7Raqi7MyOXtvQGNwZLXi0kuI/3Ej5KUQ7PGVwkl0kOE2yxMaAcVqc6z1Grmph4HCe8EAhXRWfj4nEyLbrG/arsxr6LcQS4GmRTIEQQ91pnQh0DxK8iqiF9FY3BsrU3U6gDmPEEexHMGCDxC8j6Q9BsTTqu6um6rS1a9gBtwcwXDvCOC78X8M1mTtWpcOcXb+0ZMn+rU+a9Z6N7XFXCMqh0vDctSLEPHxAjdJuORlebUOh2Ne6G4WpeLuApjvLnkAIvEbNrbNqxnaXlgc4NJcyHZuwZAzaaxvst9fy8ak8PX8LVJY0uJJImTz/hPqNBgG+h9fo+AXnWH+0sQM+HdLRByPBabaw5sjzUzvtSZecM+N0VBPj2Vy+ta16FVpAtcItFtxtcCfJVcZDcaX8J/SsRi/tNrPBbSw9Jg3ue51QxukDKBbddZnaW2sRinfjVXFu5jewwbz2Rr3mStTipr2rA12udAc3OJzNDg4tvvA3Gyqem/RUY2i4sbGIotLqbrAOGppOM77wToeAJnyzYu3K2CLhQLQHwXAsDuOhOiI6RdMa+JAZncGxDoAbJ5Bug7yT3K/SymivszYfv/MUak/7qYjzK9XwcS9v6SPCQDC8t+yhn97qOPwsw7ge91WlHo13kvUMNUABc6A5xkjhuAMcBCnyeyFVP4iMwlaHQqwVQagINiVd4PDgkE71lXj23NnfftuV6etNrm9YRup06dNrgCNCXdnvcvSKjR2WgQAQABoANAh21aDdo4imxhFZ9KnWe+Oy9oPVgDhcTzzHgicKJcCdSfRQaDZ7IZHN3/IpKbCi3iUlUYkuSzoMY08B5pxxR4BQEVKqzPThodhTe7XMcPPKfRxVy6oTuCq9uUs9CqDA7Jk91z7JvkeYYjReg9GsF/dcbRJkAG/Lqswd4gArCYpgB1BHJeidHMLlGPYCYNFpE7iaVW3oF169MxWfZ7Y1Z0OQC+p7RsN9vdbTrwNxWC6JMaXOlrXObkcwkTEOvBj6hbX7wsfJ/0vPo7H1waTvD3CI2QQabB9aoTFCab+5GbEZ+G08/Yrl/ZpDXADiLJjXhumvJTbQHaPZAgnehmchHP61Whb4JhySdTp7Ex81JisOSBHBOwLezfU+ZVmymC3wQC7Os2N6fVF/L2TqVMAjifTmUNVqQ8g8vYJQFiGOpFxH+G65/odOscCrNmJJAIuOIXNxUbdmCA6m40yQCR8TTb9P7IJ+scn5nIQ0sQ3dSf4lv8LgxVca4ef8AK8FAUXOWD6XdG8Xi8XNGk5zA1jS5/YYCASe074tR8M8F6Fh8aRcAA2N9RxEptXaD4MOPLj5rUuDzGt9m1WnTdUrV6VNrAXOytdUgC5F8sk+5WLOzXdmXNDTMkzAj4rC5jkvTenuPednuBcQ4mk0zOoqNJE+Ezv8AFeWCucoAJ3mOB5d41XTnzPKUVVOUhshzbd0xeI0un0mXtZAsM3Csm9n4t1o56QusZV206kTxPoERsvY9bEf4bex+ao7s02DeXPNrXkCSisQaVDK+rS66s4SGPJbTaNA5wF3kgTlMWMzohNobcrYhoFR3YFm02DJTbwimLWtcyeaxbtVvehNGhTbWZhnGo9uTratwHTmgUx+kQ7jd0yVo6dYOkEfDxtruvv8A3Cwf2WYsMxNRhiH0iZ503tgeT3+S9D2kWFh0m0byYK5dzysQUnwWkbostFhcRNRrf6SR3x/6ssTaeELR9H2B9bN+lht3wB7lZURicI1rnPDQHua0OdvMA5RPAS639R4oDCjtt8VcYlvacqqmIqDxVGhwfwrqiwtZrWS4wJj69UlUYUMHBdc0AXHoth/YVC+UuMf1u/dRjowx/wATXZQZhz3ewKzgwlbHNH5Kh/0H5qq2nTdVFRoD6UsAa93ZaJdLsx4QALTqvU//AORoAgjO23wh5I9ZPqkehWEfIe1zid+d4jxzfJMo+ZqrSCQdQSLcrWXovRSu4txgcZe2iGjSTlbVFxHE89Vr2/YzQbWFRmIrABweGuDCQQZjNlvfkr3A/Z/h6L6jw6q59QEOkiCCZOg+a111sHgWxce+m5rwSRYOEAy2QS2/cvUhgDrC0Dvs0wLO02m8EafiOd3WcSPMKSl0UDhIqOA/qE3BjiE7suJFFVonq3AgAZTv5J+xh2B2hYkcOF1ejocdDUEG1mGfDtqwwPRihSaGw5/EvNz4Ngei5551pjsdS/FfYfEffilYX3qzx2Eb1zxGjiAJ3TAngk7DMAuqBNm1DmvqVoKQ7AVHhj2xDconxPefkFpsBhwWAlUAODgd0Sq7an+M4jSR/wAQtIcI2dAmPwDHTNNp3GRPt+6mCjo1LSiMLWGRt9wHlZWh2YwCS2BxEj5pgwFOABO+Nf25q4AjiBwJTDiTuajauBpgSXPG68R/xVbtqkKNLO0vcXGGdqxMEiezYWSTRiem/SerRrtZSA7Lc1S1nBxsOIiNRvcsLiukmJL8wrvbmv2TABvYj5K96QU67nFzntJO8g+DXcOAOnJYvFVCXS6xtO72XX64mrYdKqxaWVy57XiDpJHcRHshvu7ZBpuzD9Luy8fIoF7C5wA0m53K0bTBAAHLvT6/o1EMo1a4HhC7UrON3E6kmOB3Rod6Pphw7LmyP0m/ruKPwGzW1qjQ0yC9uYHVsm/eNLq7+0ajZHR3C4uKeJw7hiMoIeyq9pIy6ZZySAP07llemnQKtgJe2auHmc8dqnMWqgWH+YWPLRbvA7FqNrh4cG6XvaDa3iVv4DmwRIIgg3BBsRG8Fc5cV899AnRixMD8N8czYx5A+S9Crm1ys70t6N0sJtLDuw4LGVQ+qGg9lj2GC1m8NMgwZiYFoAsHV3GA6fBTu+SJmVDvW46G0vwn1P1ENHcwH3Lj/tWCpOOkEjcvTdg0Orw1JpEHKHHvd2j6uKkU2vIcVU1LVFcVRdVWKEOCog25isrGN4knyAA9ykpMXgRUeA4S0MBvxLnfskrqNFQxlJpOXdpAsfADcjMNiJ1EcJ3+Co8GOqYALuNydb8AN6diKz2mH5gfrgoLxzHHn4qRjgwXtyKoqG0XDR3gb+6LGNDviaDzFj9eKAqrtICwaT4qNu0Aey5hB8D6ocuZ+V2T/MJ9ZQePxENylzHTZpEyON4G5BYYfGlxORuYA30aBwh1+9FU6trwDwzZj6Km2fRqObrDN1rRvOYQD48ETUxDaYin4uPyUoNqYoN+KM3Bt48UPUxvAfNB0mzc/XMqVtM7h46epQVOJb+I61yZtbXekKHH68VPXZD3evOwTSoqB1MT2Rfj/PpHNXOBpnIO8j/0lVB1R+DqS0z+o+wVgPkfqHqfZIOZvfbuPtCCcJEyQN3P+EM57hvlUWmIewxBmOcDyEKBz92nggOv4p7apAnThNh6qCY0nH8pPMwB5lZfbOKaSRPZE9xNxI8zCsNrOqdW5weDua0uuJ47uK8v29tGuCZaRukSQR3wunxyb5Sp9s4tsHtME/qm/ldYnaTd9vAyO/jKlr1y7WSe9BVG3sV17usyJcBiHGzeVt08brY7A2W0y9zw97dzZLWngHRBd3aLC4dva48hv5L0vZFX8OnT7IIaC4MAa0E3IEa6rMu/lag2ph/0i27QDzKF2Hgga7ZLgHS0lp0JHZOl7q32q57QCJA3QAdOZ08JU/RRgnrXjQgNzC4dvPsr3n1Se2kwGNfReKOJidKdX8rx38eINx3XWswrrKoxOEZVaWPGYHzB3EHceaB2ZjH4V4o13ZqbjFKr7MdwdG7xHLg2O2/sRlerSe4SWNcG6kDMWk+wUdDYLRqJ9Ar9tSL6g+K71vluiPmgqR0bYYkuA4Tc8gd3BXYFvkozUH1dc62eSIa5upKpKt6iuMXiGhpuPrkqfAjM4lFWeWQEl0mLLqDuzW3zHVpEcJI1V6WSLwZ7x6griSqK3aGz2wXD1v6qqpHhZcSUBGS1yqjaP+IBJgNnzzT7BJJBd7PdmptkmIFptbkpn0wADrJSSUqndZGn14qPrUkkAdcy764KJJJQMcJP1zR2x8KH5pOh/wCrVxJWDtepmIAECY4+JU7sC0RJJ+uASSVQ99BrRIAtxVBiK5e4zuXUlKsVG2ahADQdSJXnvS6r2svzSSV49xKytY9i1rrS7B2JT6trndtzhmkjSdwXElvsiq2Dh29eBG5x9DC3OzWAAxxvzgWHckkuYsa4DqLw4AgNcRPIEoHZrrNAsAZA74PzSSWp6Py3lN3ZB4gJ1XDtqN6t4zNdYj5g6gjUEaJJKKD2FinMrVMM4520zDXGxgta4SBb80eG7RbB2AtBcYPCG+rYK4kiKTH0Mjy2XHQ3cZvuQXUt4E97nH5pJKjn3Zn6R6qRgy/DbuXEkDK2JI43SSSQf//Z"/>
          <p:cNvSpPr>
            <a:spLocks noChangeAspect="1" noChangeArrowheads="1"/>
          </p:cNvSpPr>
          <p:nvPr/>
        </p:nvSpPr>
        <p:spPr bwMode="auto">
          <a:xfrm>
            <a:off x="63500"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41988" name="AutoShape 4" descr="data:image/jpeg;base64,/9j/4AAQSkZJRgABAQAAAQABAAD/2wCEAAkGBxQTEhUUExQVFhQVFxcVFRgVFxwUFxcaFxUXFxUUFxQYHCggGBwlHBcUITEhJSkrLi4uFx8zODMsNygtLiwBCgoKDg0OFw8QFCwcHBwsLCwsLCwsLCwsLCwsLCwsLCwsLCwsLCwsLCwsLCwsLCwsLCwsLCwsLCwsKywsLCwsLP/AABEIALUBFgMBIgACEQEDEQH/xAAcAAABBQEBAQAAAAAAAAAAAAAEAAIDBQYBBwj/xABAEAABAwIDBAgDBwEJAAMBAAABAAIRAyEEEjEFQVFhBhMicYGRobEywfAHFCNCUtHhYhUkM3KCkrLC8aKj0hb/xAAYAQEBAQEBAAAAAAAAAAAAAAAAAQIDBP/EACERAQEBAQACAgIDAQAAAAAAAAABEQIhMQMSQVEiQnEy/9oADAMBAAIRAxEAPwCtyqJ7VNCTmoyqtpNsOZjzU+LZqNNPZR7SHZ7vcIvENmZ4D2CCjNAgEgusbXU2CZe6OZhHFsbjdD0uySN4TQSjKOiDBkIim5RRQKIaUG0qZpRRjVKD9eCDYVKwoCmqRhQoHNOAQGBydmCFyhPAQEOqhO6xDroQEZkhUTKZT7IO504VFERddQSF67mTJSDlRIHpwcoQ5OLkEmZIOUZcmNrT6+8ICMyRKhL01z0E8pShmPITjW8vrmgmldJQ/Xa2vE94XRWBQTSkoTVHckmjMgLsLqUoyr8ez4ebm/8AIKbHVInmB7J+KbI0uLjvFwq6njBUs7UWg2QQU9t5ezPKEyhXzFzt6PZhqc/A2+tkSykwaNHkigqJ7NkSwo5h5CP31U1EIAmzw9FMwHgUcGqQhTAG1p4KZgPAou0qZgHNMXQbGHgfJStpu4FGNCkDUwBCk7gnii7gjA1OhMAfUu4LooO5IyF1MNCjDlO6gohdVw0OcKeSX3Y8R6oiSlJTDUP3Y8R7pzcNz9E+SuSUwN+78wudRzT7pSmDhoc00Yfn80/MkEwcFDn6JjcIBv3ypQU8FMEH3fn6JHDDip8w4jzSFQcR5phqAYVu46acUjhxuPop3V2DVzR3kBRu2hRGtWmO97f3VEYw44+iSJo1mOEtc1wO8EEeYXUwZAhchPXFGTHBV+KwrSScourWFBUYgq2YVw+Ax33CtqOCMCXX323pYendWDAqBm4bn6J4pnkiAF2FFQhpTsykc1RuCCF+NLYtqYQdbbVRp+EQPD5qXEj3H/IKurup5iHOi3mgPwe2qrjByeR/dWLdoP4t8v5WZwr7yD3I+jUQXTcc/iPJPpYxxEz6KrbVU1CrA91FWYru4+i6KruJQYqp4qpoNDzxPmlPegxX+pT+v7vNNBXiugoYVjxSFUpoKXUKKh5+SQqu5+RV0FApZkN1juB8j+yb1j+B8j+yaC5SlC538D/tKQz8D5FNBBcuF6h7fA+S4WuO4+SB1aTuUFMkEyIU0P8A0n68VFXY+NCPJAHj8E2oL6rH4+jkcQdy2vUv/SVmdtYQky0Sd91K3xV10ExBdTew/kII7nT8wUkN0FpvY6tmGoZv/wAy4rGevYtIBJIIwkAUdRt08FIhA6gxEgKNjVOAqrgCdC6AnQoGZUx7FNCa9BU7QYcpI1F1WU8C2oczmEka/wARuV/UbqlhWQCgr8PgR+j0KM+6loJLcoG+EbkkIvH081FwG9qmCrp02wdLa20UzKbeA8lV0tlVXS4ucGn8tlaYN1MEUy4543/+Ip5cwWPsnjEN3eylxeABE6QhaeFHH68kE/Xt+gpKdVpIA1JgWUTcG3iVPTwrQQb2IOsaIHYioGODTMkTZTMEhNxFFjzJF4jUnxXWMgQDonlUgZz913quajyninBvefFPJ4ONPmp6GAzCc8eE6+KFdl4eqNwOJa0mRYjmU8iNuBvd/p/KmZsufzme7+U6rim7jby85S/tBrfzj39wqho2ZxJ5aX9VH9z7/BTs2u3e5sfWoCedqUheW/8AyVENPCNOpKkfsxvM/Xco3bcpN3zH6QfnCpcf9oNJjiBSqOIt+Vo9yppJq+ZgWHiOOn7IKvsamZIBkCTf9gu9FukLMYHltNzMszmIMwAbR3q8o084OXQRM/1Cd3JX2elThdl02CWgybOvOmnzXUdUplvmkoPPQupQkjLrVI1qYFPTCCVjVIAkwJ8KhALoaugLoCK5CjqqUhQVFBC5PpNsoyp2CyCUBFg9kIYKTrLQin0mw3zVDiy3rwB8RP7LRD4QsxjWjrgQe1NvSyDQ0sTENf3T4HVRV6OR0bjcdxQld5yieI+alo42wa8ZmgyDPabOscRpYqCdhUoKGym0XBu0i4IHdvG8bt6c16AkFOBUDXp2dFFUmzcmBx+QG8q3o4emGzlnWS4zHONPRVuB6t7mNcS06TaON5trN+5W+0WimQ0bhfeORPHeVUR1sY1vYzZtIytyZd85hAO60IWtQDhLdd44/wArvUTvU1Fsc0FSd6FqUxxRWP7LyD3+e9U2JeRKCSpYprnIE1JIlTOqhQDbTccttVkMaTJnVX+1toZItMrMYmtmJKldeG8+zOplY88XuH/1NXpFLEhmZsEkmdQB8IHyXlvQOrlpD+qsR5taF6i2kHAHkrHPr2biCC2ZAvv8bJLuIpQ0d/ySWkebApwKiBSlRlO1E0wh6DC7T91aM2VUiYgc/NURAJwU7cGeIUtPAz+Yd15RQoXZRjcCN7h7qRmAB4nuBQVrnIaq9X/9m8j7KCpsYH84b33UFEXIqmLI7+w6e+t5N/dLF4VhGUve4cAGtBvImBPqggDTwPkosRINwiqdR4gA2GnZB3RqQnVNuRa08mj0JRTaVVjpa17cwsRMQeF1msdsPEuq56TCY4EEe60bdtvfbt3sBIj0Krv7UqNJAIab6CfdBzE4eqGRUGV1t4955qCnRLg5m/Q6WBv5x6InDVKlR4GYveSModoDuMaLQbR2W3C4JzaYzOEFxvmeTYnN+Ro1ncGnfrBicdhMTRqdW3N1Zc14I7TS1sF8HUREk6xG5XHVu4jzV/0ULjRol5l2UAk793qFp4HAeSo88bRdy8/4Txhn/X/i9BzoLaeIeGhtOeseYbwHFx7h7qDMbOwZzS50ZYIAEzy5QLqxfigDAEnQJuEpFlOrSJl3Wu7VzPwkkzvNj4ppGUReTbn6SqCW1j+kTy/dPbUvAF/qyFpkNgAQN+70n2XcPUl2UkDecvfxIG76sgz+1Ns4frXB2IpAt7BGYWLbEa8ZVdV2vhHW+9U/C6842sxza1Vj7ubVqB50lweQTGsEyfFR4ag4zla4gCXEAkAcSRp4rrPjlTXreG2LUqMa9gzMeA5rgWw5pEgiSpD0arH8vq390f8AZdjhUwDGky6i59M9xcXs8MrwP9PJaqpWAXOzLivMNodD8S+A4Ut8dsz4w1V21eiApmOsYyGlzjXLmgxHwFjHZpnRemVXAvLjJkzHAAAADyJ7yiMCDIkAjQ7wZ1F91gsrteddFdnljW3BAJeIkiYB3jXshem4SpYcCJWNpUW0q1ZrW5G53ZWAmAM+WQDoCc0clpdkVJAHBWJVzUZIEc/SP3STjJIA3D5pKjytmy67tGH2Uj+j+I1LQP8AUI91eM2g8kX48NyCfi3OJkkiTvnemMgqGFrU9HAcbz7Ih2IradZ5BdknRRY3ENpAGq4MnTMYJiJganUeaKRNT9XoE9hf+s9313BU1bpXhmgw9zyNzWOE+LgAn4vbh+4jE02BrjUyZXHOBcibZb6GPdX601pqOKcNInjF/WVOdoPO8+CxfRrbdbEGs1zmtcGNdTLWNsc0GQfi1AWto0XseCarnMLSMhawXtDszQN025rn33Oe58d91ZNmpa1d8ZnSBxSqsIp553AgcjGp3eqbtB4yeKla3+6gz+RvyCk6v2sMVhxbtw9F1uMcNcviB/6oPHzMeYUjGxckeH76lbQVUxjnCJAHIfNC1sE5v1bzUoVo/GDqxmAk2ga+WqKo8N8Y71WvoEucTYZibQZuVpKOAGXONZB9frgqqtTYM8G4cRAO/N3LPXWYSCdmMDIqAGWuGUcu/vWi+/uqNLX0gWuBBDpgg6gqt2Y0MczKYl0Ek/0OsO8hanKpx3O5sWzFJQphoDRbLAHKNEc7GVP0tPeY75VVt7alLDuJrVAybtBkucABOVou6JGg3qhwf2hUziGUgw9U45escQBJcB8MSBBJufBbktRs/vr5HYbHeTuvw3qb78GiXZRfidN/ZuSe7RR7Rx9Kg3NVe1gmL6k8A0XJ5BO2TSZVlxHWVPhDXOAa0cQI7PgJTKM9VrfeKtUUT2AC8mmZzOblbmcZiIaANwXMBRq1AI7I0OhIIMQXXk74AVnT2YaTiKYFNzgA9zXHSeNjHfqiq2Mp0WwxpdAuN17SZ1kwsc85PLXV2+FLWYQ4ZC86ticrZBuS2L95lEMxZBDCM5GsiDOtiNPLcpMbD5cLcS7UEnRo3KBmHIbmzTe4a3Pum7hMLWMm7U6N4LENOJr0mFxLBnLnU88kMAdkeMzh2ROtt6sthUKOFpZKNNlMSXOgkyf1FxJJsALk2EKj21sBuJZUpB5ptqAVNPhqNMtdl3gk3FjvBledUdv4/AVXUXvJLDdtQ9Y0jVrmPNywiCN0bluS3xo9kwn3dj6j6VOi11SDULR8REwSAYm5vzUz3g/lafMexCw3RbpTTxVUDI6k9rHOewQ9jgHAZw7KHCJb2Rz1iVri6dNOPFSyz2aeajJ0pz3u/wD0iKWMdoGNHcJPuq2s3tR3K02XSEknuHjZQVWKqYUPzVRTDyCPzSQSDoHaSFPgto0ASKRbMScocbb7kry37UK2TGNawkFlITBIiXvgW0tB8QtF0EpVRhRVqucesfLA7XJAaD4kOPcQivRsJWzAOA1G/v8A4STdjthgm/xR4OISVZYz7rxJU9LDN117/wBlM+6idSO4oJhUI0hYv7R6ktpcRn/6/OFqnUTxWT+0GkBSpu/rLed2k/8AVXn2X0wQWmoSdlVODcS31DP4WXrFbDZVIP2ViBvFQOP+nq3ewK7d3wxEfQijNZ53CnfxqM/lejl4IFoI1WE+ztl6zuTW+ZJPstqwwIGgXj+X4t+efJvqOnN/jiLaJlhvbhA174n1U+EqE0IP6Ii0DkLKDaJ/DJ7vcJuCd+GI4H5p/e/4B6FO4B05lWGKp0w0aeBhV/XFutvVPOLnf4fwtiakzy4zKnwZZnIiBPKT3zKjwzSbERPER85SbSIMm3BBf1WgMty9wslidnhuZ8mescD/AKnkye7Raqi7MyOXtvQGNwZLXi0kuI/3Ej5KUQ7PGVwkl0kOE2yxMaAcVqc6z1Grmph4HCe8EAhXRWfj4nEyLbrG/arsxr6LcQS4GmRTIEQQ91pnQh0DxK8iqiF9FY3BsrU3U6gDmPEEexHMGCDxC8j6Q9BsTTqu6um6rS1a9gBtwcwXDvCOC78X8M1mTtWpcOcXb+0ZMn+rU+a9Z6N7XFXCMqh0vDctSLEPHxAjdJuORlebUOh2Ne6G4WpeLuApjvLnkAIvEbNrbNqxnaXlgc4NJcyHZuwZAzaaxvst9fy8ak8PX8LVJY0uJJImTz/hPqNBgG+h9fo+AXnWH+0sQM+HdLRByPBabaw5sjzUzvtSZecM+N0VBPj2Vy+ta16FVpAtcItFtxtcCfJVcZDcaX8J/SsRi/tNrPBbSw9Jg3ue51QxukDKBbddZnaW2sRinfjVXFu5jewwbz2Rr3mStTipr2rA12udAc3OJzNDg4tvvA3Gyqem/RUY2i4sbGIotLqbrAOGppOM77wToeAJnyzYu3K2CLhQLQHwXAsDuOhOiI6RdMa+JAZncGxDoAbJ5Bug7yT3K/SymivszYfv/MUak/7qYjzK9XwcS9v6SPCQDC8t+yhn97qOPwsw7ge91WlHo13kvUMNUABc6A5xkjhuAMcBCnyeyFVP4iMwlaHQqwVQagINiVd4PDgkE71lXj23NnfftuV6etNrm9YRup06dNrgCNCXdnvcvSKjR2WgQAQABoANAh21aDdo4imxhFZ9KnWe+Oy9oPVgDhcTzzHgicKJcCdSfRQaDZ7IZHN3/IpKbCi3iUlUYkuSzoMY08B5pxxR4BQEVKqzPThodhTe7XMcPPKfRxVy6oTuCq9uUs9CqDA7Jk91z7JvkeYYjReg9GsF/dcbRJkAG/Lqswd4gArCYpgB1BHJeidHMLlGPYCYNFpE7iaVW3oF169MxWfZ7Y1Z0OQC+p7RsN9vdbTrwNxWC6JMaXOlrXObkcwkTEOvBj6hbX7wsfJ/0vPo7H1waTvD3CI2QQabB9aoTFCab+5GbEZ+G08/Yrl/ZpDXADiLJjXhumvJTbQHaPZAgnehmchHP61Whb4JhySdTp7Ex81JisOSBHBOwLezfU+ZVmymC3wQC7Os2N6fVF/L2TqVMAjifTmUNVqQ8g8vYJQFiGOpFxH+G65/odOscCrNmJJAIuOIXNxUbdmCA6m40yQCR8TTb9P7IJ+scn5nIQ0sQ3dSf4lv8LgxVca4ef8AK8FAUXOWD6XdG8Xi8XNGk5zA1jS5/YYCASe074tR8M8F6Fh8aRcAA2N9RxEptXaD4MOPLj5rUuDzGt9m1WnTdUrV6VNrAXOytdUgC5F8sk+5WLOzXdmXNDTMkzAj4rC5jkvTenuPednuBcQ4mk0zOoqNJE+Ezv8AFeWCucoAJ3mOB5d41XTnzPKUVVOUhshzbd0xeI0un0mXtZAsM3Csm9n4t1o56QusZV206kTxPoERsvY9bEf4bex+ao7s02DeXPNrXkCSisQaVDK+rS66s4SGPJbTaNA5wF3kgTlMWMzohNobcrYhoFR3YFm02DJTbwimLWtcyeaxbtVvehNGhTbWZhnGo9uTratwHTmgUx+kQ7jd0yVo6dYOkEfDxtruvv8A3Cwf2WYsMxNRhiH0iZ503tgeT3+S9D2kWFh0m0byYK5dzysQUnwWkbostFhcRNRrf6SR3x/6ssTaeELR9H2B9bN+lht3wB7lZURicI1rnPDQHua0OdvMA5RPAS639R4oDCjtt8VcYlvacqqmIqDxVGhwfwrqiwtZrWS4wJj69UlUYUMHBdc0AXHoth/YVC+UuMf1u/dRjowx/wATXZQZhz3ewKzgwlbHNH5Kh/0H5qq2nTdVFRoD6UsAa93ZaJdLsx4QALTqvU//AORoAgjO23wh5I9ZPqkehWEfIe1zid+d4jxzfJMo+ZqrSCQdQSLcrWXovRSu4txgcZe2iGjSTlbVFxHE89Vr2/YzQbWFRmIrABweGuDCQQZjNlvfkr3A/Z/h6L6jw6q59QEOkiCCZOg+a111sHgWxce+m5rwSRYOEAy2QS2/cvUhgDrC0Dvs0wLO02m8EafiOd3WcSPMKSl0UDhIqOA/qE3BjiE7suJFFVonq3AgAZTv5J+xh2B2hYkcOF1ejocdDUEG1mGfDtqwwPRihSaGw5/EvNz4Ngei5551pjsdS/FfYfEffilYX3qzx2Eb1zxGjiAJ3TAngk7DMAuqBNm1DmvqVoKQ7AVHhj2xDconxPefkFpsBhwWAlUAODgd0Sq7an+M4jSR/wAQtIcI2dAmPwDHTNNp3GRPt+6mCjo1LSiMLWGRt9wHlZWh2YwCS2BxEj5pgwFOABO+Nf25q4AjiBwJTDiTuajauBpgSXPG68R/xVbtqkKNLO0vcXGGdqxMEiezYWSTRiem/SerRrtZSA7Lc1S1nBxsOIiNRvcsLiukmJL8wrvbmv2TABvYj5K96QU67nFzntJO8g+DXcOAOnJYvFVCXS6xtO72XX64mrYdKqxaWVy57XiDpJHcRHshvu7ZBpuzD9Luy8fIoF7C5wA0m53K0bTBAAHLvT6/o1EMo1a4HhC7UrON3E6kmOB3Rod6Pphw7LmyP0m/ruKPwGzW1qjQ0yC9uYHVsm/eNLq7+0ajZHR3C4uKeJw7hiMoIeyq9pIy6ZZySAP07llemnQKtgJe2auHmc8dqnMWqgWH+YWPLRbvA7FqNrh4cG6XvaDa3iVv4DmwRIIgg3BBsRG8Fc5cV899AnRixMD8N8czYx5A+S9Crm1ys70t6N0sJtLDuw4LGVQ+qGg9lj2GC1m8NMgwZiYFoAsHV3GA6fBTu+SJmVDvW46G0vwn1P1ENHcwH3Lj/tWCpOOkEjcvTdg0Orw1JpEHKHHvd2j6uKkU2vIcVU1LVFcVRdVWKEOCog25isrGN4knyAA9ykpMXgRUeA4S0MBvxLnfskrqNFQxlJpOXdpAsfADcjMNiJ1EcJ3+Co8GOqYALuNydb8AN6diKz2mH5gfrgoLxzHHn4qRjgwXtyKoqG0XDR3gb+6LGNDviaDzFj9eKAqrtICwaT4qNu0Aey5hB8D6ocuZ+V2T/MJ9ZQePxENylzHTZpEyON4G5BYYfGlxORuYA30aBwh1+9FU6trwDwzZj6Km2fRqObrDN1rRvOYQD48ETUxDaYin4uPyUoNqYoN+KM3Bt48UPUxvAfNB0mzc/XMqVtM7h46epQVOJb+I61yZtbXekKHH68VPXZD3evOwTSoqB1MT2Rfj/PpHNXOBpnIO8j/0lVB1R+DqS0z+o+wVgPkfqHqfZIOZvfbuPtCCcJEyQN3P+EM57hvlUWmIewxBmOcDyEKBz92nggOv4p7apAnThNh6qCY0nH8pPMwB5lZfbOKaSRPZE9xNxI8zCsNrOqdW5weDua0uuJ47uK8v29tGuCZaRukSQR3wunxyb5Sp9s4tsHtME/qm/ldYnaTd9vAyO/jKlr1y7WSe9BVG3sV17usyJcBiHGzeVt08brY7A2W0y9zw97dzZLWngHRBd3aLC4dva48hv5L0vZFX8OnT7IIaC4MAa0E3IEa6rMu/lag2ph/0i27QDzKF2Hgga7ZLgHS0lp0JHZOl7q32q57QCJA3QAdOZ08JU/RRgnrXjQgNzC4dvPsr3n1Se2kwGNfReKOJidKdX8rx38eINx3XWswrrKoxOEZVaWPGYHzB3EHceaB2ZjH4V4o13ZqbjFKr7MdwdG7xHLg2O2/sRlerSe4SWNcG6kDMWk+wUdDYLRqJ9Ar9tSL6g+K71vluiPmgqR0bYYkuA4Tc8gd3BXYFvkozUH1dc62eSIa5upKpKt6iuMXiGhpuPrkqfAjM4lFWeWQEl0mLLqDuzW3zHVpEcJI1V6WSLwZ7x6griSqK3aGz2wXD1v6qqpHhZcSUBGS1yqjaP+IBJgNnzzT7BJJBd7PdmptkmIFptbkpn0wADrJSSUqndZGn14qPrUkkAdcy764KJJJQMcJP1zR2x8KH5pOh/wCrVxJWDtepmIAECY4+JU7sC0RJJ+uASSVQ99BrRIAtxVBiK5e4zuXUlKsVG2ahADQdSJXnvS6r2svzSSV49xKytY9i1rrS7B2JT6trndtzhmkjSdwXElvsiq2Dh29eBG5x9DC3OzWAAxxvzgWHckkuYsa4DqLw4AgNcRPIEoHZrrNAsAZA74PzSSWp6Py3lN3ZB4gJ1XDtqN6t4zNdYj5g6gjUEaJJKKD2FinMrVMM4520zDXGxgta4SBb80eG7RbB2AtBcYPCG+rYK4kiKTH0Mjy2XHQ3cZvuQXUt4E97nH5pJKjn3Zn6R6qRgy/DbuXEkDK2JI43SSSQf//Z"/>
          <p:cNvSpPr>
            <a:spLocks noChangeAspect="1" noChangeArrowheads="1"/>
          </p:cNvSpPr>
          <p:nvPr/>
        </p:nvSpPr>
        <p:spPr bwMode="auto">
          <a:xfrm>
            <a:off x="63500"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pic>
        <p:nvPicPr>
          <p:cNvPr id="41990" name="Picture 6" descr="http://www.brandschutz-stahl.info/fireprotection-steel/fire-protection-coating-steel.jpg">
            <a:hlinkClick r:id="rId2"/>
          </p:cNvPr>
          <p:cNvPicPr>
            <a:picLocks noChangeAspect="1" noChangeArrowheads="1"/>
          </p:cNvPicPr>
          <p:nvPr/>
        </p:nvPicPr>
        <p:blipFill>
          <a:blip r:embed="rId3" cstate="print"/>
          <a:srcRect/>
          <a:stretch>
            <a:fillRect/>
          </a:stretch>
        </p:blipFill>
        <p:spPr bwMode="auto">
          <a:xfrm>
            <a:off x="5220072" y="4298916"/>
            <a:ext cx="3923928" cy="2559084"/>
          </a:xfrm>
          <a:prstGeom prst="rect">
            <a:avLst/>
          </a:prstGeom>
          <a:noFill/>
        </p:spPr>
      </p:pic>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anim calcmode="lin" valueType="num">
                                      <p:cBhvr additive="base">
                                        <p:cTn id="11"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5">
                                            <p:txEl>
                                              <p:pRg st="0" end="0"/>
                                            </p:txEl>
                                          </p:spTgt>
                                        </p:tgtEl>
                                        <p:attrNameLst>
                                          <p:attrName>style.visibility</p:attrName>
                                        </p:attrNameLst>
                                      </p:cBhvr>
                                      <p:to>
                                        <p:strVal val="visible"/>
                                      </p:to>
                                    </p:set>
                                    <p:anim calcmode="lin" valueType="num">
                                      <p:cBhvr additive="base">
                                        <p:cTn id="17"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nodeType="clickEffect">
                                  <p:stCondLst>
                                    <p:cond delay="0"/>
                                  </p:stCondLst>
                                  <p:childTnLst>
                                    <p:set>
                                      <p:cBhvr>
                                        <p:cTn id="22" dur="1" fill="hold">
                                          <p:stCondLst>
                                            <p:cond delay="0"/>
                                          </p:stCondLst>
                                        </p:cTn>
                                        <p:tgtEl>
                                          <p:spTgt spid="5">
                                            <p:txEl>
                                              <p:pRg st="2" end="2"/>
                                            </p:txEl>
                                          </p:spTgt>
                                        </p:tgtEl>
                                        <p:attrNameLst>
                                          <p:attrName>style.visibility</p:attrName>
                                        </p:attrNameLst>
                                      </p:cBhvr>
                                      <p:to>
                                        <p:strVal val="visible"/>
                                      </p:to>
                                    </p:set>
                                    <p:anim calcmode="lin" valueType="num">
                                      <p:cBhvr additive="base">
                                        <p:cTn id="23" dur="500" fill="hold"/>
                                        <p:tgtEl>
                                          <p:spTgt spid="5">
                                            <p:txEl>
                                              <p:pRg st="2" end="2"/>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5">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nodeType="clickEffect">
                                  <p:stCondLst>
                                    <p:cond delay="0"/>
                                  </p:stCondLst>
                                  <p:childTnLst>
                                    <p:set>
                                      <p:cBhvr>
                                        <p:cTn id="28" dur="1" fill="hold">
                                          <p:stCondLst>
                                            <p:cond delay="0"/>
                                          </p:stCondLst>
                                        </p:cTn>
                                        <p:tgtEl>
                                          <p:spTgt spid="7">
                                            <p:txEl>
                                              <p:pRg st="0" end="0"/>
                                            </p:txEl>
                                          </p:spTgt>
                                        </p:tgtEl>
                                        <p:attrNameLst>
                                          <p:attrName>style.visibility</p:attrName>
                                        </p:attrNameLst>
                                      </p:cBhvr>
                                      <p:to>
                                        <p:strVal val="visible"/>
                                      </p:to>
                                    </p:set>
                                    <p:anim calcmode="lin" valueType="num">
                                      <p:cBhvr additive="base">
                                        <p:cTn id="29" dur="500" fill="hold"/>
                                        <p:tgtEl>
                                          <p:spTgt spid="7">
                                            <p:txEl>
                                              <p:pRg st="0" end="0"/>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nodeType="clickEffect">
                                  <p:stCondLst>
                                    <p:cond delay="0"/>
                                  </p:stCondLst>
                                  <p:childTnLst>
                                    <p:set>
                                      <p:cBhvr>
                                        <p:cTn id="34" dur="1" fill="hold">
                                          <p:stCondLst>
                                            <p:cond delay="0"/>
                                          </p:stCondLst>
                                        </p:cTn>
                                        <p:tgtEl>
                                          <p:spTgt spid="9">
                                            <p:txEl>
                                              <p:pRg st="0" end="0"/>
                                            </p:txEl>
                                          </p:spTgt>
                                        </p:tgtEl>
                                        <p:attrNameLst>
                                          <p:attrName>style.visibility</p:attrName>
                                        </p:attrNameLst>
                                      </p:cBhvr>
                                      <p:to>
                                        <p:strVal val="visible"/>
                                      </p:to>
                                    </p:set>
                                    <p:anim calcmode="lin" valueType="num">
                                      <p:cBhvr additive="base">
                                        <p:cTn id="35" dur="500" fill="hold"/>
                                        <p:tgtEl>
                                          <p:spTgt spid="9">
                                            <p:txEl>
                                              <p:pRg st="0" end="0"/>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9">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a:xfrm>
            <a:off x="1043608" y="188640"/>
            <a:ext cx="8250120" cy="1143000"/>
          </a:xfrm>
        </p:spPr>
        <p:txBody>
          <a:bodyPr>
            <a:normAutofit fontScale="90000"/>
          </a:bodyPr>
          <a:lstStyle/>
          <a:p>
            <a:pPr eaLnBrk="1" hangingPunct="1"/>
            <a:r>
              <a:rPr lang="en-US" dirty="0" smtClean="0"/>
              <a:t>Properties of a structural steel frame:</a:t>
            </a:r>
          </a:p>
        </p:txBody>
      </p:sp>
      <p:sp>
        <p:nvSpPr>
          <p:cNvPr id="24579" name="Rectangle 3"/>
          <p:cNvSpPr>
            <a:spLocks noGrp="1" noChangeArrowheads="1"/>
          </p:cNvSpPr>
          <p:nvPr>
            <p:ph type="body" idx="1"/>
          </p:nvPr>
        </p:nvSpPr>
        <p:spPr>
          <a:xfrm>
            <a:off x="1403648" y="1556792"/>
            <a:ext cx="7498080" cy="4800600"/>
          </a:xfrm>
        </p:spPr>
        <p:txBody>
          <a:bodyPr/>
          <a:lstStyle/>
          <a:p>
            <a:pPr eaLnBrk="1" hangingPunct="1">
              <a:lnSpc>
                <a:spcPct val="80000"/>
              </a:lnSpc>
              <a:buFont typeface="Wingdings" pitchFamily="2" charset="2"/>
              <a:buNone/>
            </a:pPr>
            <a:r>
              <a:rPr lang="en-US" sz="2800" dirty="0" smtClean="0"/>
              <a:t>Advantages lie in three areas:</a:t>
            </a:r>
          </a:p>
          <a:p>
            <a:pPr eaLnBrk="1" hangingPunct="1">
              <a:lnSpc>
                <a:spcPct val="80000"/>
              </a:lnSpc>
              <a:buFont typeface="Wingdings" pitchFamily="2" charset="2"/>
              <a:buNone/>
            </a:pPr>
            <a:endParaRPr lang="en-US" sz="2800" dirty="0" smtClean="0"/>
          </a:p>
          <a:p>
            <a:pPr eaLnBrk="1" hangingPunct="1">
              <a:lnSpc>
                <a:spcPct val="80000"/>
              </a:lnSpc>
              <a:buFont typeface="Wingdings" pitchFamily="2" charset="2"/>
              <a:buNone/>
            </a:pPr>
            <a:r>
              <a:rPr lang="en-US" sz="2800" dirty="0" smtClean="0"/>
              <a:t>IN DESIGN</a:t>
            </a:r>
          </a:p>
          <a:p>
            <a:pPr eaLnBrk="1" hangingPunct="1">
              <a:lnSpc>
                <a:spcPct val="80000"/>
              </a:lnSpc>
              <a:buFont typeface="Wingdings" pitchFamily="2" charset="2"/>
              <a:buNone/>
            </a:pPr>
            <a:endParaRPr lang="en-US" sz="2800" dirty="0" smtClean="0"/>
          </a:p>
          <a:p>
            <a:pPr eaLnBrk="1" hangingPunct="1">
              <a:lnSpc>
                <a:spcPct val="80000"/>
              </a:lnSpc>
              <a:buFont typeface="Wingdings" pitchFamily="2" charset="2"/>
              <a:buNone/>
            </a:pPr>
            <a:r>
              <a:rPr lang="en-US" sz="2800" dirty="0" smtClean="0"/>
              <a:t>IN CONSTRUCTION</a:t>
            </a:r>
          </a:p>
          <a:p>
            <a:pPr eaLnBrk="1" hangingPunct="1">
              <a:lnSpc>
                <a:spcPct val="80000"/>
              </a:lnSpc>
              <a:buFont typeface="Wingdings" pitchFamily="2" charset="2"/>
              <a:buNone/>
            </a:pPr>
            <a:endParaRPr lang="en-US" sz="2800" dirty="0" smtClean="0"/>
          </a:p>
          <a:p>
            <a:pPr eaLnBrk="1" hangingPunct="1">
              <a:lnSpc>
                <a:spcPct val="80000"/>
              </a:lnSpc>
              <a:buFont typeface="Wingdings" pitchFamily="2" charset="2"/>
              <a:buNone/>
            </a:pPr>
            <a:r>
              <a:rPr lang="en-US" sz="2800" dirty="0" smtClean="0"/>
              <a:t>IN USE</a:t>
            </a:r>
          </a:p>
        </p:txBody>
      </p:sp>
      <p:pic>
        <p:nvPicPr>
          <p:cNvPr id="4" name="Picture 2" descr="http://www.airport-technology.com/projects/raleighdurham/images/7-frame-construction.jpg"/>
          <p:cNvPicPr>
            <a:picLocks noChangeAspect="1" noChangeArrowheads="1"/>
          </p:cNvPicPr>
          <p:nvPr/>
        </p:nvPicPr>
        <p:blipFill>
          <a:blip r:embed="rId2" cstate="print"/>
          <a:srcRect/>
          <a:stretch>
            <a:fillRect/>
          </a:stretch>
        </p:blipFill>
        <p:spPr bwMode="auto">
          <a:xfrm>
            <a:off x="5076056" y="2204864"/>
            <a:ext cx="4032448" cy="3024336"/>
          </a:xfrm>
          <a:prstGeom prst="rect">
            <a:avLst/>
          </a:prstGeom>
          <a:noFill/>
        </p:spPr>
      </p:pic>
      <p:sp>
        <p:nvSpPr>
          <p:cNvPr id="2" name="TextBox 1"/>
          <p:cNvSpPr txBox="1"/>
          <p:nvPr/>
        </p:nvSpPr>
        <p:spPr>
          <a:xfrm>
            <a:off x="1403648" y="5949280"/>
            <a:ext cx="2880320" cy="584775"/>
          </a:xfrm>
          <a:prstGeom prst="rect">
            <a:avLst/>
          </a:prstGeom>
          <a:noFill/>
        </p:spPr>
        <p:txBody>
          <a:bodyPr wrap="square" rtlCol="0">
            <a:spAutoFit/>
          </a:bodyPr>
          <a:lstStyle/>
          <a:p>
            <a:r>
              <a:rPr lang="en-GB" sz="3200" b="1" dirty="0" smtClean="0">
                <a:solidFill>
                  <a:srgbClr val="0070C0"/>
                </a:solidFill>
              </a:rPr>
              <a:t>10 minutes</a:t>
            </a:r>
            <a:endParaRPr lang="en-US" sz="3200" b="1" dirty="0">
              <a:solidFill>
                <a:srgbClr val="0070C0"/>
              </a:solidFill>
            </a:endParaRPr>
          </a:p>
        </p:txBody>
      </p:sp>
    </p:spTree>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a:xfrm>
            <a:off x="978414" y="19108"/>
            <a:ext cx="8178112" cy="1143000"/>
          </a:xfrm>
        </p:spPr>
        <p:txBody>
          <a:bodyPr>
            <a:normAutofit fontScale="90000"/>
          </a:bodyPr>
          <a:lstStyle/>
          <a:p>
            <a:pPr eaLnBrk="1" hangingPunct="1"/>
            <a:r>
              <a:rPr lang="en-US" dirty="0" smtClean="0"/>
              <a:t>Properties of a structural steel frame</a:t>
            </a:r>
          </a:p>
        </p:txBody>
      </p:sp>
      <p:sp>
        <p:nvSpPr>
          <p:cNvPr id="24579" name="Rectangle 3"/>
          <p:cNvSpPr>
            <a:spLocks noGrp="1" noChangeArrowheads="1"/>
          </p:cNvSpPr>
          <p:nvPr>
            <p:ph type="body" idx="1"/>
          </p:nvPr>
        </p:nvSpPr>
        <p:spPr>
          <a:xfrm>
            <a:off x="1043608" y="1124744"/>
            <a:ext cx="7498080" cy="4800600"/>
          </a:xfrm>
        </p:spPr>
        <p:txBody>
          <a:bodyPr/>
          <a:lstStyle/>
          <a:p>
            <a:pPr eaLnBrk="1" hangingPunct="1">
              <a:lnSpc>
                <a:spcPct val="80000"/>
              </a:lnSpc>
              <a:buFont typeface="Wingdings" pitchFamily="2" charset="2"/>
              <a:buNone/>
            </a:pPr>
            <a:r>
              <a:rPr lang="en-US" sz="2800" dirty="0" smtClean="0"/>
              <a:t>1. </a:t>
            </a:r>
            <a:r>
              <a:rPr lang="en-US" sz="3600" b="1" dirty="0" smtClean="0">
                <a:solidFill>
                  <a:srgbClr val="0070C0"/>
                </a:solidFill>
              </a:rPr>
              <a:t>In Building Design:</a:t>
            </a:r>
          </a:p>
          <a:p>
            <a:pPr eaLnBrk="1" hangingPunct="1">
              <a:lnSpc>
                <a:spcPct val="80000"/>
              </a:lnSpc>
              <a:buFont typeface="Wingdings" pitchFamily="2" charset="2"/>
              <a:buNone/>
            </a:pPr>
            <a:endParaRPr lang="en-US" sz="2800" dirty="0" smtClean="0"/>
          </a:p>
          <a:p>
            <a:pPr eaLnBrk="1" hangingPunct="1">
              <a:lnSpc>
                <a:spcPct val="80000"/>
              </a:lnSpc>
            </a:pPr>
            <a:r>
              <a:rPr lang="en-US" sz="2800" b="1" dirty="0" smtClean="0">
                <a:solidFill>
                  <a:srgbClr val="0070C0"/>
                </a:solidFill>
              </a:rPr>
              <a:t>Large spans </a:t>
            </a:r>
            <a:r>
              <a:rPr lang="en-US" sz="2800" dirty="0" smtClean="0"/>
              <a:t>with columns of small sections</a:t>
            </a:r>
          </a:p>
          <a:p>
            <a:pPr eaLnBrk="1" hangingPunct="1">
              <a:lnSpc>
                <a:spcPct val="80000"/>
              </a:lnSpc>
            </a:pPr>
            <a:r>
              <a:rPr lang="en-US" sz="2800" b="1" dirty="0" smtClean="0">
                <a:solidFill>
                  <a:srgbClr val="0070C0"/>
                </a:solidFill>
              </a:rPr>
              <a:t>Greater building heights </a:t>
            </a:r>
            <a:r>
              <a:rPr lang="en-US" sz="2800" dirty="0" smtClean="0"/>
              <a:t>and high load bearing capacity</a:t>
            </a:r>
          </a:p>
          <a:p>
            <a:pPr eaLnBrk="1" hangingPunct="1">
              <a:lnSpc>
                <a:spcPct val="80000"/>
              </a:lnSpc>
            </a:pPr>
            <a:r>
              <a:rPr lang="en-US" sz="2800" dirty="0" smtClean="0"/>
              <a:t>Structural systems in which </a:t>
            </a:r>
            <a:r>
              <a:rPr lang="en-US" sz="2800" b="1" dirty="0" smtClean="0">
                <a:solidFill>
                  <a:srgbClr val="0070C0"/>
                </a:solidFill>
              </a:rPr>
              <a:t>openings can be easily provided</a:t>
            </a:r>
          </a:p>
          <a:p>
            <a:pPr eaLnBrk="1" hangingPunct="1">
              <a:lnSpc>
                <a:spcPct val="80000"/>
              </a:lnSpc>
            </a:pPr>
            <a:r>
              <a:rPr lang="en-US" sz="2800" b="1" dirty="0" smtClean="0">
                <a:solidFill>
                  <a:srgbClr val="0070C0"/>
                </a:solidFill>
              </a:rPr>
              <a:t>Installation of services is simplified </a:t>
            </a:r>
          </a:p>
          <a:p>
            <a:pPr eaLnBrk="1" hangingPunct="1">
              <a:lnSpc>
                <a:spcPct val="80000"/>
              </a:lnSpc>
            </a:pPr>
            <a:r>
              <a:rPr lang="en-US" sz="2800" b="1" dirty="0" smtClean="0">
                <a:solidFill>
                  <a:srgbClr val="0070C0"/>
                </a:solidFill>
              </a:rPr>
              <a:t>Architectural diversity</a:t>
            </a:r>
          </a:p>
        </p:txBody>
      </p:sp>
      <p:pic>
        <p:nvPicPr>
          <p:cNvPr id="22530" name="Picture 2" descr="http://www.robothams.co.uk/images/news/city.jpg"/>
          <p:cNvPicPr>
            <a:picLocks noChangeAspect="1" noChangeArrowheads="1"/>
          </p:cNvPicPr>
          <p:nvPr/>
        </p:nvPicPr>
        <p:blipFill>
          <a:blip r:embed="rId2" cstate="print"/>
          <a:srcRect/>
          <a:stretch>
            <a:fillRect/>
          </a:stretch>
        </p:blipFill>
        <p:spPr bwMode="auto">
          <a:xfrm>
            <a:off x="6444208" y="4833156"/>
            <a:ext cx="2699792" cy="2024844"/>
          </a:xfrm>
          <a:prstGeom prst="rect">
            <a:avLst/>
          </a:prstGeom>
          <a:noFill/>
        </p:spPr>
      </p:pic>
      <p:pic>
        <p:nvPicPr>
          <p:cNvPr id="1028" name="Picture 4" descr="http://cpi-glp.com/images/castellated-beam.gif">
            <a:hlinkClick r:id="rId3"/>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187624" y="4848652"/>
            <a:ext cx="4286250" cy="2143125"/>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4579">
                                            <p:txEl>
                                              <p:pRg st="2" end="2"/>
                                            </p:txEl>
                                          </p:spTgt>
                                        </p:tgtEl>
                                        <p:attrNameLst>
                                          <p:attrName>style.visibility</p:attrName>
                                        </p:attrNameLst>
                                      </p:cBhvr>
                                      <p:to>
                                        <p:strVal val="visible"/>
                                      </p:to>
                                    </p:set>
                                    <p:anim calcmode="lin" valueType="num">
                                      <p:cBhvr additive="base">
                                        <p:cTn id="7" dur="500" fill="hold"/>
                                        <p:tgtEl>
                                          <p:spTgt spid="24579">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4579">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4579">
                                            <p:txEl>
                                              <p:pRg st="3" end="3"/>
                                            </p:txEl>
                                          </p:spTgt>
                                        </p:tgtEl>
                                        <p:attrNameLst>
                                          <p:attrName>style.visibility</p:attrName>
                                        </p:attrNameLst>
                                      </p:cBhvr>
                                      <p:to>
                                        <p:strVal val="visible"/>
                                      </p:to>
                                    </p:set>
                                    <p:anim calcmode="lin" valueType="num">
                                      <p:cBhvr additive="base">
                                        <p:cTn id="13" dur="500" fill="hold"/>
                                        <p:tgtEl>
                                          <p:spTgt spid="24579">
                                            <p:txEl>
                                              <p:pRg st="3" end="3"/>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4579">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24579">
                                            <p:txEl>
                                              <p:pRg st="4" end="4"/>
                                            </p:txEl>
                                          </p:spTgt>
                                        </p:tgtEl>
                                        <p:attrNameLst>
                                          <p:attrName>style.visibility</p:attrName>
                                        </p:attrNameLst>
                                      </p:cBhvr>
                                      <p:to>
                                        <p:strVal val="visible"/>
                                      </p:to>
                                    </p:set>
                                    <p:anim calcmode="lin" valueType="num">
                                      <p:cBhvr additive="base">
                                        <p:cTn id="19" dur="500" fill="hold"/>
                                        <p:tgtEl>
                                          <p:spTgt spid="24579">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4579">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24579">
                                            <p:txEl>
                                              <p:pRg st="5" end="5"/>
                                            </p:txEl>
                                          </p:spTgt>
                                        </p:tgtEl>
                                        <p:attrNameLst>
                                          <p:attrName>style.visibility</p:attrName>
                                        </p:attrNameLst>
                                      </p:cBhvr>
                                      <p:to>
                                        <p:strVal val="visible"/>
                                      </p:to>
                                    </p:set>
                                    <p:anim calcmode="lin" valueType="num">
                                      <p:cBhvr additive="base">
                                        <p:cTn id="25" dur="500" fill="hold"/>
                                        <p:tgtEl>
                                          <p:spTgt spid="24579">
                                            <p:txEl>
                                              <p:pRg st="5" end="5"/>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4579">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24579">
                                            <p:txEl>
                                              <p:pRg st="6" end="6"/>
                                            </p:txEl>
                                          </p:spTgt>
                                        </p:tgtEl>
                                        <p:attrNameLst>
                                          <p:attrName>style.visibility</p:attrName>
                                        </p:attrNameLst>
                                      </p:cBhvr>
                                      <p:to>
                                        <p:strVal val="visible"/>
                                      </p:to>
                                    </p:set>
                                    <p:anim calcmode="lin" valueType="num">
                                      <p:cBhvr additive="base">
                                        <p:cTn id="31" dur="500" fill="hold"/>
                                        <p:tgtEl>
                                          <p:spTgt spid="24579">
                                            <p:txEl>
                                              <p:pRg st="6" end="6"/>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24579">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a:xfrm>
            <a:off x="971600" y="260648"/>
            <a:ext cx="8394136" cy="1143000"/>
          </a:xfrm>
        </p:spPr>
        <p:txBody>
          <a:bodyPr>
            <a:normAutofit/>
          </a:bodyPr>
          <a:lstStyle/>
          <a:p>
            <a:pPr eaLnBrk="1" hangingPunct="1"/>
            <a:r>
              <a:rPr lang="en-US" sz="3900" dirty="0" smtClean="0"/>
              <a:t>Properties of a structural steel frame</a:t>
            </a:r>
          </a:p>
        </p:txBody>
      </p:sp>
      <p:sp>
        <p:nvSpPr>
          <p:cNvPr id="25603" name="Rectangle 3"/>
          <p:cNvSpPr>
            <a:spLocks noGrp="1" noChangeArrowheads="1"/>
          </p:cNvSpPr>
          <p:nvPr>
            <p:ph type="body" idx="1"/>
          </p:nvPr>
        </p:nvSpPr>
        <p:spPr/>
        <p:txBody>
          <a:bodyPr>
            <a:normAutofit lnSpcReduction="10000"/>
          </a:bodyPr>
          <a:lstStyle/>
          <a:p>
            <a:pPr eaLnBrk="1" hangingPunct="1">
              <a:buFont typeface="Wingdings" pitchFamily="2" charset="2"/>
              <a:buNone/>
            </a:pPr>
            <a:r>
              <a:rPr lang="en-US" sz="2800" dirty="0" smtClean="0"/>
              <a:t>2. </a:t>
            </a:r>
            <a:r>
              <a:rPr lang="en-US" sz="3600" b="1" dirty="0" smtClean="0">
                <a:solidFill>
                  <a:srgbClr val="0070C0"/>
                </a:solidFill>
              </a:rPr>
              <a:t>In Construction</a:t>
            </a:r>
            <a:r>
              <a:rPr lang="en-US" sz="2800" b="1" dirty="0" smtClean="0">
                <a:solidFill>
                  <a:srgbClr val="0070C0"/>
                </a:solidFill>
              </a:rPr>
              <a:t>:</a:t>
            </a:r>
          </a:p>
          <a:p>
            <a:pPr eaLnBrk="1" hangingPunct="1"/>
            <a:r>
              <a:rPr lang="en-US" sz="2800" b="1" dirty="0" smtClean="0">
                <a:solidFill>
                  <a:srgbClr val="0070C0"/>
                </a:solidFill>
              </a:rPr>
              <a:t>Prefabrication</a:t>
            </a:r>
            <a:r>
              <a:rPr lang="en-US" sz="2800" dirty="0" smtClean="0"/>
              <a:t> and ease of erection of components</a:t>
            </a:r>
          </a:p>
          <a:p>
            <a:pPr eaLnBrk="1" hangingPunct="1"/>
            <a:r>
              <a:rPr lang="en-US" sz="2800" b="1" dirty="0" smtClean="0">
                <a:solidFill>
                  <a:srgbClr val="0070C0"/>
                </a:solidFill>
              </a:rPr>
              <a:t>Shorter construction time</a:t>
            </a:r>
          </a:p>
          <a:p>
            <a:pPr eaLnBrk="1" hangingPunct="1"/>
            <a:r>
              <a:rPr lang="en-US" sz="2800" b="1" dirty="0" smtClean="0">
                <a:solidFill>
                  <a:srgbClr val="0070C0"/>
                </a:solidFill>
              </a:rPr>
              <a:t>Close dimensional tolerances</a:t>
            </a:r>
          </a:p>
          <a:p>
            <a:pPr eaLnBrk="1" hangingPunct="1"/>
            <a:r>
              <a:rPr lang="en-US" sz="2800" b="1" dirty="0" smtClean="0">
                <a:solidFill>
                  <a:srgbClr val="0070C0"/>
                </a:solidFill>
              </a:rPr>
              <a:t>Ease in fixing </a:t>
            </a:r>
            <a:r>
              <a:rPr lang="en-US" sz="2800" dirty="0" smtClean="0"/>
              <a:t>and cladding</a:t>
            </a:r>
          </a:p>
          <a:p>
            <a:pPr eaLnBrk="1" hangingPunct="1"/>
            <a:r>
              <a:rPr lang="en-US" sz="2800" b="1" dirty="0" smtClean="0">
                <a:solidFill>
                  <a:srgbClr val="0070C0"/>
                </a:solidFill>
              </a:rPr>
              <a:t>Erection independent of weather conditions</a:t>
            </a:r>
          </a:p>
          <a:p>
            <a:pPr eaLnBrk="1" hangingPunct="1"/>
            <a:r>
              <a:rPr lang="en-US" sz="2800" b="1" dirty="0" smtClean="0">
                <a:solidFill>
                  <a:srgbClr val="0070C0"/>
                </a:solidFill>
              </a:rPr>
              <a:t>Modest demand on space on the site</a:t>
            </a:r>
          </a:p>
          <a:p>
            <a:pPr eaLnBrk="1" hangingPunct="1"/>
            <a:r>
              <a:rPr lang="en-US" sz="2800" b="1" dirty="0" smtClean="0">
                <a:solidFill>
                  <a:srgbClr val="0070C0"/>
                </a:solidFill>
              </a:rPr>
              <a:t>Dry construction</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5603">
                                            <p:txEl>
                                              <p:pRg st="1" end="1"/>
                                            </p:txEl>
                                          </p:spTgt>
                                        </p:tgtEl>
                                        <p:attrNameLst>
                                          <p:attrName>style.visibility</p:attrName>
                                        </p:attrNameLst>
                                      </p:cBhvr>
                                      <p:to>
                                        <p:strVal val="visible"/>
                                      </p:to>
                                    </p:set>
                                    <p:anim calcmode="lin" valueType="num">
                                      <p:cBhvr additive="base">
                                        <p:cTn id="7" dur="500" fill="hold"/>
                                        <p:tgtEl>
                                          <p:spTgt spid="2560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560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5603">
                                            <p:txEl>
                                              <p:pRg st="2" end="2"/>
                                            </p:txEl>
                                          </p:spTgt>
                                        </p:tgtEl>
                                        <p:attrNameLst>
                                          <p:attrName>style.visibility</p:attrName>
                                        </p:attrNameLst>
                                      </p:cBhvr>
                                      <p:to>
                                        <p:strVal val="visible"/>
                                      </p:to>
                                    </p:set>
                                    <p:anim calcmode="lin" valueType="num">
                                      <p:cBhvr additive="base">
                                        <p:cTn id="13" dur="500" fill="hold"/>
                                        <p:tgtEl>
                                          <p:spTgt spid="2560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560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25603">
                                            <p:txEl>
                                              <p:pRg st="3" end="3"/>
                                            </p:txEl>
                                          </p:spTgt>
                                        </p:tgtEl>
                                        <p:attrNameLst>
                                          <p:attrName>style.visibility</p:attrName>
                                        </p:attrNameLst>
                                      </p:cBhvr>
                                      <p:to>
                                        <p:strVal val="visible"/>
                                      </p:to>
                                    </p:set>
                                    <p:anim calcmode="lin" valueType="num">
                                      <p:cBhvr additive="base">
                                        <p:cTn id="19" dur="500" fill="hold"/>
                                        <p:tgtEl>
                                          <p:spTgt spid="2560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560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25603">
                                            <p:txEl>
                                              <p:pRg st="4" end="4"/>
                                            </p:txEl>
                                          </p:spTgt>
                                        </p:tgtEl>
                                        <p:attrNameLst>
                                          <p:attrName>style.visibility</p:attrName>
                                        </p:attrNameLst>
                                      </p:cBhvr>
                                      <p:to>
                                        <p:strVal val="visible"/>
                                      </p:to>
                                    </p:set>
                                    <p:anim calcmode="lin" valueType="num">
                                      <p:cBhvr additive="base">
                                        <p:cTn id="25" dur="500" fill="hold"/>
                                        <p:tgtEl>
                                          <p:spTgt spid="2560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560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25603">
                                            <p:txEl>
                                              <p:pRg st="5" end="5"/>
                                            </p:txEl>
                                          </p:spTgt>
                                        </p:tgtEl>
                                        <p:attrNameLst>
                                          <p:attrName>style.visibility</p:attrName>
                                        </p:attrNameLst>
                                      </p:cBhvr>
                                      <p:to>
                                        <p:strVal val="visible"/>
                                      </p:to>
                                    </p:set>
                                    <p:anim calcmode="lin" valueType="num">
                                      <p:cBhvr additive="base">
                                        <p:cTn id="31" dur="500" fill="hold"/>
                                        <p:tgtEl>
                                          <p:spTgt spid="25603">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2560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25603">
                                            <p:txEl>
                                              <p:pRg st="6" end="6"/>
                                            </p:txEl>
                                          </p:spTgt>
                                        </p:tgtEl>
                                        <p:attrNameLst>
                                          <p:attrName>style.visibility</p:attrName>
                                        </p:attrNameLst>
                                      </p:cBhvr>
                                      <p:to>
                                        <p:strVal val="visible"/>
                                      </p:to>
                                    </p:set>
                                    <p:anim calcmode="lin" valueType="num">
                                      <p:cBhvr additive="base">
                                        <p:cTn id="37" dur="500" fill="hold"/>
                                        <p:tgtEl>
                                          <p:spTgt spid="25603">
                                            <p:txEl>
                                              <p:pRg st="6" end="6"/>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2560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25603">
                                            <p:txEl>
                                              <p:pRg st="7" end="7"/>
                                            </p:txEl>
                                          </p:spTgt>
                                        </p:tgtEl>
                                        <p:attrNameLst>
                                          <p:attrName>style.visibility</p:attrName>
                                        </p:attrNameLst>
                                      </p:cBhvr>
                                      <p:to>
                                        <p:strVal val="visible"/>
                                      </p:to>
                                    </p:set>
                                    <p:anim calcmode="lin" valueType="num">
                                      <p:cBhvr additive="base">
                                        <p:cTn id="43" dur="500" fill="hold"/>
                                        <p:tgtEl>
                                          <p:spTgt spid="25603">
                                            <p:txEl>
                                              <p:pRg st="7" end="7"/>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2560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a:xfrm>
            <a:off x="971600" y="260648"/>
            <a:ext cx="8322128" cy="1143000"/>
          </a:xfrm>
        </p:spPr>
        <p:txBody>
          <a:bodyPr>
            <a:normAutofit fontScale="90000"/>
          </a:bodyPr>
          <a:lstStyle/>
          <a:p>
            <a:pPr eaLnBrk="1" hangingPunct="1"/>
            <a:r>
              <a:rPr lang="en-US" dirty="0" smtClean="0"/>
              <a:t>Properties of a structural steel frame</a:t>
            </a:r>
          </a:p>
        </p:txBody>
      </p:sp>
      <p:sp>
        <p:nvSpPr>
          <p:cNvPr id="26627" name="Rectangle 3"/>
          <p:cNvSpPr>
            <a:spLocks noGrp="1" noChangeArrowheads="1"/>
          </p:cNvSpPr>
          <p:nvPr>
            <p:ph type="body" idx="1"/>
          </p:nvPr>
        </p:nvSpPr>
        <p:spPr/>
        <p:txBody>
          <a:bodyPr/>
          <a:lstStyle/>
          <a:p>
            <a:pPr eaLnBrk="1" hangingPunct="1">
              <a:buFont typeface="Wingdings" pitchFamily="2" charset="2"/>
              <a:buNone/>
            </a:pPr>
            <a:r>
              <a:rPr lang="en-US" dirty="0" smtClean="0"/>
              <a:t>3. </a:t>
            </a:r>
            <a:r>
              <a:rPr lang="en-US" sz="3600" b="1" dirty="0" smtClean="0">
                <a:solidFill>
                  <a:srgbClr val="0070C0"/>
                </a:solidFill>
              </a:rPr>
              <a:t>In </a:t>
            </a:r>
            <a:r>
              <a:rPr lang="en-US" sz="3600" b="1" dirty="0">
                <a:solidFill>
                  <a:srgbClr val="0070C0"/>
                </a:solidFill>
              </a:rPr>
              <a:t>l</a:t>
            </a:r>
            <a:r>
              <a:rPr lang="en-US" sz="3600" b="1" dirty="0" smtClean="0">
                <a:solidFill>
                  <a:srgbClr val="0070C0"/>
                </a:solidFill>
              </a:rPr>
              <a:t>ife </a:t>
            </a:r>
            <a:r>
              <a:rPr lang="en-US" sz="3600" b="1" dirty="0">
                <a:solidFill>
                  <a:srgbClr val="0070C0"/>
                </a:solidFill>
              </a:rPr>
              <a:t>c</a:t>
            </a:r>
            <a:r>
              <a:rPr lang="en-US" sz="3600" b="1" dirty="0" smtClean="0">
                <a:solidFill>
                  <a:srgbClr val="0070C0"/>
                </a:solidFill>
              </a:rPr>
              <a:t>ycle and use:</a:t>
            </a:r>
          </a:p>
          <a:p>
            <a:pPr eaLnBrk="1" hangingPunct="1"/>
            <a:r>
              <a:rPr lang="en-US" dirty="0" smtClean="0"/>
              <a:t>Greater </a:t>
            </a:r>
            <a:r>
              <a:rPr lang="en-US" b="1" dirty="0" smtClean="0">
                <a:solidFill>
                  <a:srgbClr val="0070C0"/>
                </a:solidFill>
              </a:rPr>
              <a:t>flexibility</a:t>
            </a:r>
          </a:p>
          <a:p>
            <a:pPr eaLnBrk="1" hangingPunct="1"/>
            <a:r>
              <a:rPr lang="en-US" b="1" dirty="0" smtClean="0">
                <a:solidFill>
                  <a:srgbClr val="0070C0"/>
                </a:solidFill>
              </a:rPr>
              <a:t>Limited number of internal supports</a:t>
            </a:r>
          </a:p>
          <a:p>
            <a:pPr eaLnBrk="1" hangingPunct="1"/>
            <a:r>
              <a:rPr lang="en-US" b="1" dirty="0" smtClean="0">
                <a:solidFill>
                  <a:srgbClr val="0070C0"/>
                </a:solidFill>
              </a:rPr>
              <a:t>Adaptability of frame work </a:t>
            </a:r>
            <a:r>
              <a:rPr lang="en-US" dirty="0" smtClean="0"/>
              <a:t>to change of use therefore…</a:t>
            </a:r>
          </a:p>
          <a:p>
            <a:pPr eaLnBrk="1" hangingPunct="1"/>
            <a:r>
              <a:rPr lang="en-US" b="1" dirty="0" smtClean="0">
                <a:solidFill>
                  <a:srgbClr val="0070C0"/>
                </a:solidFill>
              </a:rPr>
              <a:t>Increasing effective life of building</a:t>
            </a:r>
          </a:p>
          <a:p>
            <a:pPr eaLnBrk="1" hangingPunct="1"/>
            <a:r>
              <a:rPr lang="en-US" b="1" dirty="0" smtClean="0">
                <a:solidFill>
                  <a:srgbClr val="0070C0"/>
                </a:solidFill>
              </a:rPr>
              <a:t>Ease in dismantling</a:t>
            </a:r>
            <a:r>
              <a:rPr lang="en-US" dirty="0" smtClean="0"/>
              <a:t> or demolition</a:t>
            </a:r>
          </a:p>
          <a:p>
            <a:pPr eaLnBrk="1" hangingPunct="1"/>
            <a:r>
              <a:rPr lang="en-US" b="1" dirty="0" smtClean="0">
                <a:solidFill>
                  <a:srgbClr val="0070C0"/>
                </a:solidFill>
              </a:rPr>
              <a:t>Recycleable</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6627">
                                            <p:txEl>
                                              <p:pRg st="1" end="1"/>
                                            </p:txEl>
                                          </p:spTgt>
                                        </p:tgtEl>
                                        <p:attrNameLst>
                                          <p:attrName>style.visibility</p:attrName>
                                        </p:attrNameLst>
                                      </p:cBhvr>
                                      <p:to>
                                        <p:strVal val="visible"/>
                                      </p:to>
                                    </p:set>
                                    <p:anim calcmode="lin" valueType="num">
                                      <p:cBhvr additive="base">
                                        <p:cTn id="7" dur="500" fill="hold"/>
                                        <p:tgtEl>
                                          <p:spTgt spid="26627">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6627">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6627">
                                            <p:txEl>
                                              <p:pRg st="2" end="2"/>
                                            </p:txEl>
                                          </p:spTgt>
                                        </p:tgtEl>
                                        <p:attrNameLst>
                                          <p:attrName>style.visibility</p:attrName>
                                        </p:attrNameLst>
                                      </p:cBhvr>
                                      <p:to>
                                        <p:strVal val="visible"/>
                                      </p:to>
                                    </p:set>
                                    <p:anim calcmode="lin" valueType="num">
                                      <p:cBhvr additive="base">
                                        <p:cTn id="13" dur="500" fill="hold"/>
                                        <p:tgtEl>
                                          <p:spTgt spid="26627">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6627">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26627">
                                            <p:txEl>
                                              <p:pRg st="3" end="3"/>
                                            </p:txEl>
                                          </p:spTgt>
                                        </p:tgtEl>
                                        <p:attrNameLst>
                                          <p:attrName>style.visibility</p:attrName>
                                        </p:attrNameLst>
                                      </p:cBhvr>
                                      <p:to>
                                        <p:strVal val="visible"/>
                                      </p:to>
                                    </p:set>
                                    <p:anim calcmode="lin" valueType="num">
                                      <p:cBhvr additive="base">
                                        <p:cTn id="19" dur="500" fill="hold"/>
                                        <p:tgtEl>
                                          <p:spTgt spid="26627">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6627">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26627">
                                            <p:txEl>
                                              <p:pRg st="4" end="4"/>
                                            </p:txEl>
                                          </p:spTgt>
                                        </p:tgtEl>
                                        <p:attrNameLst>
                                          <p:attrName>style.visibility</p:attrName>
                                        </p:attrNameLst>
                                      </p:cBhvr>
                                      <p:to>
                                        <p:strVal val="visible"/>
                                      </p:to>
                                    </p:set>
                                    <p:anim calcmode="lin" valueType="num">
                                      <p:cBhvr additive="base">
                                        <p:cTn id="25" dur="500" fill="hold"/>
                                        <p:tgtEl>
                                          <p:spTgt spid="26627">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6627">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26627">
                                            <p:txEl>
                                              <p:pRg st="5" end="5"/>
                                            </p:txEl>
                                          </p:spTgt>
                                        </p:tgtEl>
                                        <p:attrNameLst>
                                          <p:attrName>style.visibility</p:attrName>
                                        </p:attrNameLst>
                                      </p:cBhvr>
                                      <p:to>
                                        <p:strVal val="visible"/>
                                      </p:to>
                                    </p:set>
                                    <p:anim calcmode="lin" valueType="num">
                                      <p:cBhvr additive="base">
                                        <p:cTn id="31" dur="500" fill="hold"/>
                                        <p:tgtEl>
                                          <p:spTgt spid="26627">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26627">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26627">
                                            <p:txEl>
                                              <p:pRg st="6" end="6"/>
                                            </p:txEl>
                                          </p:spTgt>
                                        </p:tgtEl>
                                        <p:attrNameLst>
                                          <p:attrName>style.visibility</p:attrName>
                                        </p:attrNameLst>
                                      </p:cBhvr>
                                      <p:to>
                                        <p:strVal val="visible"/>
                                      </p:to>
                                    </p:set>
                                    <p:anim calcmode="lin" valueType="num">
                                      <p:cBhvr additive="base">
                                        <p:cTn id="37" dur="500" fill="hold"/>
                                        <p:tgtEl>
                                          <p:spTgt spid="26627">
                                            <p:txEl>
                                              <p:pRg st="6" end="6"/>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26627">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331640" y="1772816"/>
            <a:ext cx="6984776" cy="1077218"/>
          </a:xfrm>
          <a:prstGeom prst="rect">
            <a:avLst/>
          </a:prstGeom>
          <a:noFill/>
        </p:spPr>
        <p:txBody>
          <a:bodyPr wrap="square" rtlCol="0">
            <a:spAutoFit/>
          </a:bodyPr>
          <a:lstStyle/>
          <a:p>
            <a:pPr algn="ctr"/>
            <a:r>
              <a:rPr lang="en-US" sz="3200" dirty="0" smtClean="0"/>
              <a:t>COMPARE THIS WITH A </a:t>
            </a:r>
          </a:p>
          <a:p>
            <a:pPr algn="ctr"/>
            <a:r>
              <a:rPr lang="en-US" sz="3200" dirty="0" smtClean="0"/>
              <a:t>CONCRETE FRAME  ?</a:t>
            </a:r>
            <a:endParaRPr lang="en-GB" sz="3200" dirty="0"/>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2400" b="1" dirty="0" smtClean="0">
                <a:solidFill>
                  <a:schemeClr val="tx1"/>
                </a:solidFill>
                <a:latin typeface="Lucida Sans Unicode" pitchFamily="34" charset="0"/>
                <a:cs typeface="Lucida Sans Unicode" pitchFamily="34" charset="0"/>
              </a:rPr>
              <a:t>Basic System - Post &amp; Beam (skeleton frame) </a:t>
            </a:r>
            <a:endParaRPr lang="en-GB" sz="2400" dirty="0">
              <a:solidFill>
                <a:schemeClr val="tx1"/>
              </a:solidFill>
              <a:latin typeface="Lucida Sans Unicode" pitchFamily="34" charset="0"/>
              <a:cs typeface="Lucida Sans Unicode" pitchFamily="34" charset="0"/>
            </a:endParaRPr>
          </a:p>
        </p:txBody>
      </p:sp>
      <p:pic>
        <p:nvPicPr>
          <p:cNvPr id="4" name="Content Placeholder 3" descr="http://faculty.delhi.edu/hultendc/A220-W2.jpg"/>
          <p:cNvPicPr>
            <a:picLocks noGrp="1"/>
          </p:cNvPicPr>
          <p:nvPr>
            <p:ph idx="1"/>
          </p:nvPr>
        </p:nvPicPr>
        <p:blipFill>
          <a:blip r:embed="rId2" cstate="print"/>
          <a:srcRect/>
          <a:stretch>
            <a:fillRect/>
          </a:stretch>
        </p:blipFill>
        <p:spPr bwMode="auto">
          <a:xfrm>
            <a:off x="1475656" y="1447800"/>
            <a:ext cx="7128792" cy="4800600"/>
          </a:xfrm>
          <a:prstGeom prst="rect">
            <a:avLst/>
          </a:prstGeom>
          <a:noFill/>
          <a:ln w="9525">
            <a:noFill/>
            <a:miter lim="800000"/>
            <a:headEnd/>
            <a:tailEnd/>
          </a:ln>
        </p:spPr>
      </p:pic>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cstate="print"/>
          <a:srcRect/>
          <a:stretch>
            <a:fillRect/>
          </a:stretch>
        </p:blipFill>
        <p:spPr bwMode="auto">
          <a:xfrm>
            <a:off x="0" y="-1"/>
            <a:ext cx="9144001" cy="6897437"/>
          </a:xfrm>
          <a:prstGeom prst="rect">
            <a:avLst/>
          </a:prstGeom>
          <a:noFill/>
          <a:ln w="9525">
            <a:noFill/>
            <a:miter lim="800000"/>
            <a:headEnd/>
            <a:tailEnd/>
          </a:ln>
        </p:spPr>
      </p:pic>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43608" y="116632"/>
            <a:ext cx="7498080" cy="1143000"/>
          </a:xfrm>
        </p:spPr>
        <p:txBody>
          <a:bodyPr>
            <a:normAutofit fontScale="90000"/>
          </a:bodyPr>
          <a:lstStyle/>
          <a:p>
            <a:r>
              <a:rPr lang="en-US" b="1" dirty="0" smtClean="0">
                <a:solidFill>
                  <a:schemeClr val="tx1"/>
                </a:solidFill>
              </a:rPr>
              <a:t>Steel Decking:</a:t>
            </a:r>
            <a:r>
              <a:rPr lang="en-US" dirty="0" smtClean="0">
                <a:solidFill>
                  <a:schemeClr val="tx1"/>
                </a:solidFill>
              </a:rPr>
              <a:t> </a:t>
            </a:r>
            <a:r>
              <a:rPr lang="en-GB" dirty="0" smtClean="0">
                <a:solidFill>
                  <a:schemeClr val="tx1"/>
                </a:solidFill>
              </a:rPr>
              <a:t/>
            </a:r>
            <a:br>
              <a:rPr lang="en-GB" dirty="0" smtClean="0">
                <a:solidFill>
                  <a:schemeClr val="tx1"/>
                </a:solidFill>
              </a:rPr>
            </a:br>
            <a:endParaRPr lang="en-GB" dirty="0"/>
          </a:p>
        </p:txBody>
      </p:sp>
      <p:sp>
        <p:nvSpPr>
          <p:cNvPr id="3" name="Content Placeholder 2"/>
          <p:cNvSpPr>
            <a:spLocks noGrp="1"/>
          </p:cNvSpPr>
          <p:nvPr>
            <p:ph idx="1"/>
          </p:nvPr>
        </p:nvSpPr>
        <p:spPr>
          <a:xfrm>
            <a:off x="683568" y="764704"/>
            <a:ext cx="7632848" cy="5256584"/>
          </a:xfrm>
        </p:spPr>
        <p:txBody>
          <a:bodyPr>
            <a:normAutofit/>
          </a:bodyPr>
          <a:lstStyle/>
          <a:p>
            <a:pPr lvl="1">
              <a:buNone/>
            </a:pPr>
            <a:r>
              <a:rPr lang="en-US" sz="2600" b="1" u="sng" dirty="0" smtClean="0"/>
              <a:t>Floor Deck </a:t>
            </a:r>
          </a:p>
          <a:p>
            <a:pPr lvl="1">
              <a:buNone/>
            </a:pPr>
            <a:r>
              <a:rPr lang="en-US" sz="2200" dirty="0" smtClean="0"/>
              <a:t>This deck acts as part of a structural system</a:t>
            </a:r>
          </a:p>
          <a:p>
            <a:pPr lvl="1">
              <a:buNone/>
            </a:pPr>
            <a:r>
              <a:rPr lang="en-US" sz="2200" dirty="0" smtClean="0"/>
              <a:t>with steel beams. </a:t>
            </a:r>
          </a:p>
          <a:p>
            <a:pPr lvl="1">
              <a:buNone/>
            </a:pPr>
            <a:r>
              <a:rPr lang="en-US" sz="2200" dirty="0" smtClean="0"/>
              <a:t>The </a:t>
            </a:r>
            <a:r>
              <a:rPr lang="en-US" sz="2200" b="1" dirty="0" smtClean="0">
                <a:solidFill>
                  <a:srgbClr val="0070C0"/>
                </a:solidFill>
              </a:rPr>
              <a:t>deck is placed on top of the steel beam and steel</a:t>
            </a:r>
          </a:p>
          <a:p>
            <a:pPr lvl="1">
              <a:buNone/>
            </a:pPr>
            <a:r>
              <a:rPr lang="en-US" sz="2200" b="1" dirty="0" smtClean="0">
                <a:solidFill>
                  <a:srgbClr val="0070C0"/>
                </a:solidFill>
              </a:rPr>
              <a:t>"shear studs" are welded through the deck and onto</a:t>
            </a:r>
          </a:p>
          <a:p>
            <a:pPr lvl="1">
              <a:buNone/>
            </a:pPr>
            <a:r>
              <a:rPr lang="en-US" sz="2200" b="1" dirty="0">
                <a:solidFill>
                  <a:srgbClr val="0070C0"/>
                </a:solidFill>
              </a:rPr>
              <a:t> </a:t>
            </a:r>
            <a:r>
              <a:rPr lang="en-US" sz="2200" b="1" dirty="0" smtClean="0">
                <a:solidFill>
                  <a:srgbClr val="0070C0"/>
                </a:solidFill>
              </a:rPr>
              <a:t> the top flange of the beam. </a:t>
            </a:r>
          </a:p>
          <a:p>
            <a:pPr lvl="1">
              <a:buNone/>
            </a:pPr>
            <a:r>
              <a:rPr lang="en-US" sz="2200" dirty="0" smtClean="0"/>
              <a:t>After the concrete is placed and cured, it grips the shear </a:t>
            </a:r>
          </a:p>
          <a:p>
            <a:pPr lvl="1">
              <a:buNone/>
            </a:pPr>
            <a:r>
              <a:rPr lang="en-US" sz="2200" dirty="0" smtClean="0"/>
              <a:t>studs and acts compositely with the steel beam </a:t>
            </a:r>
          </a:p>
          <a:p>
            <a:pPr lvl="1">
              <a:buNone/>
            </a:pPr>
            <a:r>
              <a:rPr lang="en-US" sz="2200" dirty="0" smtClean="0"/>
              <a:t>and greatly increases the load-carrying capacity </a:t>
            </a:r>
          </a:p>
          <a:p>
            <a:pPr lvl="1">
              <a:buNone/>
            </a:pPr>
            <a:r>
              <a:rPr lang="en-US" sz="2200" dirty="0" smtClean="0"/>
              <a:t>of the steel beam alone. </a:t>
            </a:r>
            <a:endParaRPr lang="en-GB" sz="2200" dirty="0" smtClean="0"/>
          </a:p>
          <a:p>
            <a:endParaRPr lang="en-GB" sz="3000" dirty="0"/>
          </a:p>
        </p:txBody>
      </p:sp>
      <p:pic>
        <p:nvPicPr>
          <p:cNvPr id="4" name="Picture 3" descr="http://faculty.delhi.edu/hultendc/A220-W4.gif"/>
          <p:cNvPicPr/>
          <p:nvPr/>
        </p:nvPicPr>
        <p:blipFill>
          <a:blip r:embed="rId2" cstate="print"/>
          <a:srcRect/>
          <a:stretch>
            <a:fillRect/>
          </a:stretch>
        </p:blipFill>
        <p:spPr bwMode="auto">
          <a:xfrm>
            <a:off x="6444208" y="0"/>
            <a:ext cx="2699792" cy="1700808"/>
          </a:xfrm>
          <a:prstGeom prst="rect">
            <a:avLst/>
          </a:prstGeom>
          <a:noFill/>
          <a:ln w="9525">
            <a:noFill/>
            <a:miter lim="800000"/>
            <a:headEnd/>
            <a:tailEnd/>
          </a:ln>
        </p:spPr>
      </p:pic>
      <p:sp>
        <p:nvSpPr>
          <p:cNvPr id="5" name="Rectangle 4"/>
          <p:cNvSpPr/>
          <p:nvPr/>
        </p:nvSpPr>
        <p:spPr>
          <a:xfrm>
            <a:off x="3275856" y="5517232"/>
            <a:ext cx="3839245" cy="646331"/>
          </a:xfrm>
          <a:prstGeom prst="rect">
            <a:avLst/>
          </a:prstGeom>
        </p:spPr>
        <p:txBody>
          <a:bodyPr wrap="square">
            <a:spAutoFit/>
          </a:bodyPr>
          <a:lstStyle/>
          <a:p>
            <a:r>
              <a:rPr lang="en-US" dirty="0" smtClean="0"/>
              <a:t>All deck is cold-rolled and is sold in gauge thicknesses. </a:t>
            </a:r>
            <a:endParaRPr lang="en-GB" dirty="0"/>
          </a:p>
        </p:txBody>
      </p:sp>
      <p:pic>
        <p:nvPicPr>
          <p:cNvPr id="6" name="Content Placeholder 3" descr="http://faculty.delhi.edu/hultendc/Image48.gif"/>
          <p:cNvPicPr>
            <a:picLocks/>
          </p:cNvPicPr>
          <p:nvPr/>
        </p:nvPicPr>
        <p:blipFill>
          <a:blip r:embed="rId3" cstate="print"/>
          <a:srcRect/>
          <a:stretch>
            <a:fillRect/>
          </a:stretch>
        </p:blipFill>
        <p:spPr bwMode="auto">
          <a:xfrm>
            <a:off x="6084168" y="3645024"/>
            <a:ext cx="2952328" cy="3168352"/>
          </a:xfrm>
          <a:prstGeom prst="rect">
            <a:avLst/>
          </a:prstGeom>
          <a:noFill/>
          <a:ln w="9525">
            <a:noFill/>
            <a:miter lim="800000"/>
            <a:headEnd/>
            <a:tailEnd/>
          </a:ln>
        </p:spPr>
      </p:pic>
    </p:spTree>
    <p:extLst>
      <p:ext uri="{BB962C8B-B14F-4D97-AF65-F5344CB8AC3E}">
        <p14:creationId xmlns:p14="http://schemas.microsoft.com/office/powerpoint/2010/main" val="343351699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2" cstate="print"/>
          <a:srcRect/>
          <a:stretch>
            <a:fillRect/>
          </a:stretch>
        </p:blipFill>
        <p:spPr bwMode="auto">
          <a:xfrm>
            <a:off x="0" y="0"/>
            <a:ext cx="9144000" cy="6858000"/>
          </a:xfrm>
          <a:prstGeom prst="rect">
            <a:avLst/>
          </a:prstGeom>
          <a:noFill/>
          <a:ln w="9525">
            <a:noFill/>
            <a:miter lim="800000"/>
            <a:headEnd/>
            <a:tailEnd/>
          </a:ln>
        </p:spPr>
      </p:pic>
    </p:spTree>
    <p:extLst>
      <p:ext uri="{BB962C8B-B14F-4D97-AF65-F5344CB8AC3E}">
        <p14:creationId xmlns:p14="http://schemas.microsoft.com/office/powerpoint/2010/main" val="163697084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71600" y="207060"/>
            <a:ext cx="7498080" cy="1143000"/>
          </a:xfrm>
        </p:spPr>
        <p:txBody>
          <a:bodyPr>
            <a:normAutofit fontScale="90000"/>
          </a:bodyPr>
          <a:lstStyle/>
          <a:p>
            <a:r>
              <a:rPr lang="en-GB" sz="4400" b="1" dirty="0" smtClean="0">
                <a:solidFill>
                  <a:srgbClr val="0070C0"/>
                </a:solidFill>
                <a:effectLst/>
                <a:latin typeface="Lucida Sans Unicode" pitchFamily="34" charset="0"/>
                <a:cs typeface="Lucida Sans Unicode" pitchFamily="34" charset="0"/>
              </a:rPr>
              <a:t>STEEL frames are unstable</a:t>
            </a:r>
            <a:br>
              <a:rPr lang="en-GB" sz="4400" b="1" dirty="0" smtClean="0">
                <a:solidFill>
                  <a:srgbClr val="0070C0"/>
                </a:solidFill>
                <a:effectLst/>
                <a:latin typeface="Lucida Sans Unicode" pitchFamily="34" charset="0"/>
                <a:cs typeface="Lucida Sans Unicode" pitchFamily="34" charset="0"/>
              </a:rPr>
            </a:br>
            <a:endParaRPr lang="en-GB" b="1" dirty="0">
              <a:solidFill>
                <a:srgbClr val="0070C0"/>
              </a:solidFill>
              <a:effectLst/>
            </a:endParaRPr>
          </a:p>
        </p:txBody>
      </p:sp>
      <p:sp>
        <p:nvSpPr>
          <p:cNvPr id="3" name="Content Placeholder 2"/>
          <p:cNvSpPr>
            <a:spLocks noGrp="1"/>
          </p:cNvSpPr>
          <p:nvPr>
            <p:ph idx="1"/>
          </p:nvPr>
        </p:nvSpPr>
        <p:spPr>
          <a:xfrm>
            <a:off x="755576" y="1165394"/>
            <a:ext cx="8064896" cy="3456384"/>
          </a:xfrm>
        </p:spPr>
        <p:txBody>
          <a:bodyPr>
            <a:normAutofit/>
          </a:bodyPr>
          <a:lstStyle/>
          <a:p>
            <a:pPr lvl="1" algn="just"/>
            <a:endParaRPr lang="en-US" sz="2400" dirty="0" smtClean="0"/>
          </a:p>
          <a:p>
            <a:pPr lvl="1" algn="just"/>
            <a:endParaRPr lang="en-US" sz="2400" dirty="0" smtClean="0"/>
          </a:p>
          <a:p>
            <a:pPr marL="402336" lvl="1" indent="0" algn="just">
              <a:buNone/>
            </a:pPr>
            <a:r>
              <a:rPr lang="en-US" sz="2400" dirty="0" smtClean="0"/>
              <a:t>Usually accomplished by interior masonry (or concrete) stair towers and elevator shafts that creates a vertical rigid core that resists deformation and torsion of the building due to external lateral forces. </a:t>
            </a:r>
          </a:p>
          <a:p>
            <a:pPr lvl="1" algn="just"/>
            <a:endParaRPr lang="en-GB" sz="2400" dirty="0" smtClean="0"/>
          </a:p>
          <a:p>
            <a:endParaRPr lang="en-GB" dirty="0"/>
          </a:p>
        </p:txBody>
      </p:sp>
      <p:pic>
        <p:nvPicPr>
          <p:cNvPr id="34822" name="Picture 6" descr="http://www.structuremag.org/images/0708-is-1.jpg">
            <a:hlinkClick r:id="rId2"/>
          </p:cNvPr>
          <p:cNvPicPr>
            <a:picLocks noChangeAspect="1" noChangeArrowheads="1"/>
          </p:cNvPicPr>
          <p:nvPr/>
        </p:nvPicPr>
        <p:blipFill>
          <a:blip r:embed="rId3" cstate="print"/>
          <a:srcRect/>
          <a:stretch>
            <a:fillRect/>
          </a:stretch>
        </p:blipFill>
        <p:spPr bwMode="auto">
          <a:xfrm>
            <a:off x="5364088" y="4149080"/>
            <a:ext cx="3779912" cy="2708920"/>
          </a:xfrm>
          <a:prstGeom prst="rect">
            <a:avLst/>
          </a:prstGeom>
          <a:noFill/>
        </p:spPr>
      </p:pic>
      <p:sp>
        <p:nvSpPr>
          <p:cNvPr id="4" name="Rectangle 3"/>
          <p:cNvSpPr/>
          <p:nvPr/>
        </p:nvSpPr>
        <p:spPr>
          <a:xfrm>
            <a:off x="1043608" y="1484784"/>
            <a:ext cx="3131819" cy="523220"/>
          </a:xfrm>
          <a:prstGeom prst="rect">
            <a:avLst/>
          </a:prstGeom>
        </p:spPr>
        <p:txBody>
          <a:bodyPr wrap="none">
            <a:spAutoFit/>
          </a:bodyPr>
          <a:lstStyle/>
          <a:p>
            <a:r>
              <a:rPr lang="en-US" sz="2800" b="1" u="sng" dirty="0">
                <a:solidFill>
                  <a:srgbClr val="0070C0"/>
                </a:solidFill>
              </a:rPr>
              <a:t>Rigidity of Core</a:t>
            </a:r>
            <a:r>
              <a:rPr lang="en-US" sz="2800" b="1" dirty="0">
                <a:solidFill>
                  <a:srgbClr val="0070C0"/>
                </a:solidFill>
              </a:rPr>
              <a:t> </a:t>
            </a:r>
            <a:r>
              <a:rPr lang="en-US" sz="2800" dirty="0"/>
              <a:t>- </a:t>
            </a:r>
            <a:endParaRPr lang="en-GB" sz="2800" dirty="0"/>
          </a:p>
        </p:txBody>
      </p:sp>
      <p:sp>
        <p:nvSpPr>
          <p:cNvPr id="5" name="Rectangle 4"/>
          <p:cNvSpPr/>
          <p:nvPr/>
        </p:nvSpPr>
        <p:spPr>
          <a:xfrm>
            <a:off x="591628" y="3933056"/>
            <a:ext cx="4772460" cy="523220"/>
          </a:xfrm>
          <a:prstGeom prst="rect">
            <a:avLst/>
          </a:prstGeom>
        </p:spPr>
        <p:txBody>
          <a:bodyPr wrap="none">
            <a:spAutoFit/>
          </a:bodyPr>
          <a:lstStyle/>
          <a:p>
            <a:pPr lvl="1" algn="just"/>
            <a:r>
              <a:rPr lang="en-US" sz="2800" b="1" u="sng" dirty="0" smtClean="0">
                <a:solidFill>
                  <a:srgbClr val="0070C0"/>
                </a:solidFill>
              </a:rPr>
              <a:t>Rigidity of the Exterior</a:t>
            </a:r>
            <a:r>
              <a:rPr lang="en-US" sz="2800" b="1" dirty="0" smtClean="0">
                <a:solidFill>
                  <a:srgbClr val="0070C0"/>
                </a:solidFill>
              </a:rPr>
              <a:t> </a:t>
            </a:r>
            <a:r>
              <a:rPr lang="en-US" dirty="0"/>
              <a:t>– </a:t>
            </a:r>
          </a:p>
        </p:txBody>
      </p:sp>
      <p:sp>
        <p:nvSpPr>
          <p:cNvPr id="7" name="Rectangle 6"/>
          <p:cNvSpPr/>
          <p:nvPr/>
        </p:nvSpPr>
        <p:spPr>
          <a:xfrm>
            <a:off x="577593" y="4437112"/>
            <a:ext cx="4572000" cy="2308324"/>
          </a:xfrm>
          <a:prstGeom prst="rect">
            <a:avLst/>
          </a:prstGeom>
        </p:spPr>
        <p:txBody>
          <a:bodyPr>
            <a:spAutoFit/>
          </a:bodyPr>
          <a:lstStyle/>
          <a:p>
            <a:pPr lvl="1" algn="just"/>
            <a:r>
              <a:rPr lang="en-US" sz="2400" dirty="0" smtClean="0"/>
              <a:t>The  addition of diagonal "X" </a:t>
            </a:r>
          </a:p>
          <a:p>
            <a:pPr lvl="1" algn="just"/>
            <a:r>
              <a:rPr lang="en-US" sz="2400" dirty="0" smtClean="0"/>
              <a:t>or "K" bracing that resists </a:t>
            </a:r>
          </a:p>
          <a:p>
            <a:pPr lvl="1" algn="just"/>
            <a:r>
              <a:rPr lang="en-US" sz="2400" dirty="0" smtClean="0"/>
              <a:t>lateral loads. </a:t>
            </a:r>
          </a:p>
          <a:p>
            <a:pPr lvl="1" algn="just"/>
            <a:endParaRPr lang="en-US" sz="2400" dirty="0" smtClean="0"/>
          </a:p>
          <a:p>
            <a:pPr lvl="1" algn="just"/>
            <a:r>
              <a:rPr lang="en-US" sz="2400" dirty="0" smtClean="0"/>
              <a:t>Problems – may interfere </a:t>
            </a:r>
          </a:p>
          <a:p>
            <a:pPr lvl="1" algn="just"/>
            <a:r>
              <a:rPr lang="en-US" sz="2400" dirty="0" smtClean="0"/>
              <a:t>with exterior  windows. </a:t>
            </a:r>
            <a:endParaRPr lang="en-GB" sz="2400" dirty="0" smtClean="0"/>
          </a:p>
        </p:txBody>
      </p:sp>
      <p:sp>
        <p:nvSpPr>
          <p:cNvPr id="8" name="Rectangle 7"/>
          <p:cNvSpPr/>
          <p:nvPr/>
        </p:nvSpPr>
        <p:spPr>
          <a:xfrm>
            <a:off x="971600" y="908720"/>
            <a:ext cx="3878178" cy="369332"/>
          </a:xfrm>
          <a:prstGeom prst="rect">
            <a:avLst/>
          </a:prstGeom>
        </p:spPr>
        <p:txBody>
          <a:bodyPr wrap="none">
            <a:spAutoFit/>
          </a:bodyPr>
          <a:lstStyle/>
          <a:p>
            <a:r>
              <a:rPr lang="en-US" b="1" dirty="0" smtClean="0"/>
              <a:t> Methods to stabilise Steel Frames</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 calcmode="lin" valueType="num">
                                      <p:cBhvr additive="base">
                                        <p:cTn id="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7">
                                            <p:txEl>
                                              <p:pRg st="0" end="0"/>
                                            </p:txEl>
                                          </p:spTgt>
                                        </p:tgtEl>
                                        <p:attrNameLst>
                                          <p:attrName>style.visibility</p:attrName>
                                        </p:attrNameLst>
                                      </p:cBhvr>
                                      <p:to>
                                        <p:strVal val="visible"/>
                                      </p:to>
                                    </p:set>
                                    <p:anim calcmode="lin" valueType="num">
                                      <p:cBhvr additive="base">
                                        <p:cTn id="13" dur="500" fill="hold"/>
                                        <p:tgtEl>
                                          <p:spTgt spid="7">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7">
                                            <p:txEl>
                                              <p:pRg st="0" end="0"/>
                                            </p:txEl>
                                          </p:spTgt>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7">
                                            <p:txEl>
                                              <p:pRg st="1" end="1"/>
                                            </p:txEl>
                                          </p:spTgt>
                                        </p:tgtEl>
                                        <p:attrNameLst>
                                          <p:attrName>style.visibility</p:attrName>
                                        </p:attrNameLst>
                                      </p:cBhvr>
                                      <p:to>
                                        <p:strVal val="visible"/>
                                      </p:to>
                                    </p:set>
                                    <p:anim calcmode="lin" valueType="num">
                                      <p:cBhvr additive="base">
                                        <p:cTn id="17" dur="500" fill="hold"/>
                                        <p:tgtEl>
                                          <p:spTgt spid="7">
                                            <p:txEl>
                                              <p:pRg st="1" end="1"/>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7">
                                            <p:txEl>
                                              <p:pRg st="1" end="1"/>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7">
                                            <p:txEl>
                                              <p:pRg st="2" end="2"/>
                                            </p:txEl>
                                          </p:spTgt>
                                        </p:tgtEl>
                                        <p:attrNameLst>
                                          <p:attrName>style.visibility</p:attrName>
                                        </p:attrNameLst>
                                      </p:cBhvr>
                                      <p:to>
                                        <p:strVal val="visible"/>
                                      </p:to>
                                    </p:set>
                                    <p:anim calcmode="lin" valueType="num">
                                      <p:cBhvr additive="base">
                                        <p:cTn id="21" dur="500" fill="hold"/>
                                        <p:tgtEl>
                                          <p:spTgt spid="7">
                                            <p:txEl>
                                              <p:pRg st="2" end="2"/>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7">
                                            <p:txEl>
                                              <p:pRg st="2" end="2"/>
                                            </p:txEl>
                                          </p:spTgt>
                                        </p:tgtEl>
                                        <p:attrNameLst>
                                          <p:attrName>ppt_y</p:attrName>
                                        </p:attrNameLst>
                                      </p:cBhvr>
                                      <p:tavLst>
                                        <p:tav tm="0">
                                          <p:val>
                                            <p:strVal val="1+#ppt_h/2"/>
                                          </p:val>
                                        </p:tav>
                                        <p:tav tm="100000">
                                          <p:val>
                                            <p:strVal val="#ppt_y"/>
                                          </p:val>
                                        </p:tav>
                                      </p:tavLst>
                                    </p:anim>
                                  </p:childTnLst>
                                </p:cTn>
                              </p:par>
                              <p:par>
                                <p:cTn id="23" presetID="2" presetClass="entr" presetSubtype="4" fill="hold" nodeType="withEffect">
                                  <p:stCondLst>
                                    <p:cond delay="0"/>
                                  </p:stCondLst>
                                  <p:childTnLst>
                                    <p:set>
                                      <p:cBhvr>
                                        <p:cTn id="24" dur="1" fill="hold">
                                          <p:stCondLst>
                                            <p:cond delay="0"/>
                                          </p:stCondLst>
                                        </p:cTn>
                                        <p:tgtEl>
                                          <p:spTgt spid="7">
                                            <p:txEl>
                                              <p:pRg st="4" end="4"/>
                                            </p:txEl>
                                          </p:spTgt>
                                        </p:tgtEl>
                                        <p:attrNameLst>
                                          <p:attrName>style.visibility</p:attrName>
                                        </p:attrNameLst>
                                      </p:cBhvr>
                                      <p:to>
                                        <p:strVal val="visible"/>
                                      </p:to>
                                    </p:set>
                                    <p:anim calcmode="lin" valueType="num">
                                      <p:cBhvr additive="base">
                                        <p:cTn id="25" dur="500" fill="hold"/>
                                        <p:tgtEl>
                                          <p:spTgt spid="7">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7">
                                            <p:txEl>
                                              <p:pRg st="4" end="4"/>
                                            </p:txEl>
                                          </p:spTgt>
                                        </p:tgtEl>
                                        <p:attrNameLst>
                                          <p:attrName>ppt_y</p:attrName>
                                        </p:attrNameLst>
                                      </p:cBhvr>
                                      <p:tavLst>
                                        <p:tav tm="0">
                                          <p:val>
                                            <p:strVal val="1+#ppt_h/2"/>
                                          </p:val>
                                        </p:tav>
                                        <p:tav tm="100000">
                                          <p:val>
                                            <p:strVal val="#ppt_y"/>
                                          </p:val>
                                        </p:tav>
                                      </p:tavLst>
                                    </p:anim>
                                  </p:childTnLst>
                                </p:cTn>
                              </p:par>
                              <p:par>
                                <p:cTn id="27" presetID="2" presetClass="entr" presetSubtype="4" fill="hold" nodeType="withEffect">
                                  <p:stCondLst>
                                    <p:cond delay="0"/>
                                  </p:stCondLst>
                                  <p:childTnLst>
                                    <p:set>
                                      <p:cBhvr>
                                        <p:cTn id="28" dur="1" fill="hold">
                                          <p:stCondLst>
                                            <p:cond delay="0"/>
                                          </p:stCondLst>
                                        </p:cTn>
                                        <p:tgtEl>
                                          <p:spTgt spid="7">
                                            <p:txEl>
                                              <p:pRg st="5" end="5"/>
                                            </p:txEl>
                                          </p:spTgt>
                                        </p:tgtEl>
                                        <p:attrNameLst>
                                          <p:attrName>style.visibility</p:attrName>
                                        </p:attrNameLst>
                                      </p:cBhvr>
                                      <p:to>
                                        <p:strVal val="visible"/>
                                      </p:to>
                                    </p:set>
                                    <p:anim calcmode="lin" valueType="num">
                                      <p:cBhvr additive="base">
                                        <p:cTn id="29" dur="500" fill="hold"/>
                                        <p:tgtEl>
                                          <p:spTgt spid="7">
                                            <p:txEl>
                                              <p:pRg st="5" end="5"/>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7">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nodeType="clickEffect">
                                  <p:stCondLst>
                                    <p:cond delay="0"/>
                                  </p:stCondLst>
                                  <p:childTnLst>
                                    <p:set>
                                      <p:cBhvr>
                                        <p:cTn id="34" dur="1" fill="hold">
                                          <p:stCondLst>
                                            <p:cond delay="0"/>
                                          </p:stCondLst>
                                        </p:cTn>
                                        <p:tgtEl>
                                          <p:spTgt spid="34822"/>
                                        </p:tgtEl>
                                        <p:attrNameLst>
                                          <p:attrName>style.visibility</p:attrName>
                                        </p:attrNameLst>
                                      </p:cBhvr>
                                      <p:to>
                                        <p:strVal val="visible"/>
                                      </p:to>
                                    </p:set>
                                    <p:anim calcmode="lin" valueType="num">
                                      <p:cBhvr additive="base">
                                        <p:cTn id="35" dur="500" fill="hold"/>
                                        <p:tgtEl>
                                          <p:spTgt spid="34822"/>
                                        </p:tgtEl>
                                        <p:attrNameLst>
                                          <p:attrName>ppt_x</p:attrName>
                                        </p:attrNameLst>
                                      </p:cBhvr>
                                      <p:tavLst>
                                        <p:tav tm="0">
                                          <p:val>
                                            <p:strVal val="#ppt_x"/>
                                          </p:val>
                                        </p:tav>
                                        <p:tav tm="100000">
                                          <p:val>
                                            <p:strVal val="#ppt_x"/>
                                          </p:val>
                                        </p:tav>
                                      </p:tavLst>
                                    </p:anim>
                                    <p:anim calcmode="lin" valueType="num">
                                      <p:cBhvr additive="base">
                                        <p:cTn id="36" dur="500" fill="hold"/>
                                        <p:tgtEl>
                                          <p:spTgt spid="3482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755576" y="476672"/>
            <a:ext cx="4135427" cy="584775"/>
          </a:xfrm>
          <a:prstGeom prst="rect">
            <a:avLst/>
          </a:prstGeom>
        </p:spPr>
        <p:txBody>
          <a:bodyPr wrap="none">
            <a:spAutoFit/>
          </a:bodyPr>
          <a:lstStyle/>
          <a:p>
            <a:pPr lvl="1" algn="just"/>
            <a:r>
              <a:rPr lang="en-US" sz="3200" b="1" dirty="0">
                <a:solidFill>
                  <a:srgbClr val="0070C0"/>
                </a:solidFill>
              </a:rPr>
              <a:t>Diagonal Bracing </a:t>
            </a:r>
            <a:r>
              <a:rPr lang="en-US" sz="3200" dirty="0" smtClean="0"/>
              <a:t> </a:t>
            </a:r>
            <a:endParaRPr lang="en-US" sz="3200" dirty="0"/>
          </a:p>
        </p:txBody>
      </p:sp>
      <p:pic>
        <p:nvPicPr>
          <p:cNvPr id="20482" name="Picture 2" descr="Image result for X bracing in steel frame">
            <a:hlinkClick r:id="rId2"/>
          </p:cNvPr>
          <p:cNvPicPr>
            <a:picLocks noChangeAspect="1" noChangeArrowheads="1"/>
          </p:cNvPicPr>
          <p:nvPr/>
        </p:nvPicPr>
        <p:blipFill>
          <a:blip r:embed="rId3" cstate="print"/>
          <a:srcRect/>
          <a:stretch>
            <a:fillRect/>
          </a:stretch>
        </p:blipFill>
        <p:spPr bwMode="auto">
          <a:xfrm>
            <a:off x="5364088" y="1412775"/>
            <a:ext cx="2952328" cy="5088881"/>
          </a:xfrm>
          <a:prstGeom prst="rect">
            <a:avLst/>
          </a:prstGeom>
          <a:noFill/>
          <a:ln w="28575">
            <a:solidFill>
              <a:schemeClr val="tx1"/>
            </a:solidFill>
          </a:ln>
        </p:spPr>
      </p:pic>
      <p:pic>
        <p:nvPicPr>
          <p:cNvPr id="20484" name="Picture 4" descr="Image result for X bracing in airport window">
            <a:hlinkClick r:id="rId4"/>
          </p:cNvPr>
          <p:cNvPicPr>
            <a:picLocks noChangeAspect="1" noChangeArrowheads="1"/>
          </p:cNvPicPr>
          <p:nvPr/>
        </p:nvPicPr>
        <p:blipFill>
          <a:blip r:embed="rId5" cstate="print"/>
          <a:srcRect/>
          <a:stretch>
            <a:fillRect/>
          </a:stretch>
        </p:blipFill>
        <p:spPr bwMode="auto">
          <a:xfrm>
            <a:off x="1403648" y="4077072"/>
            <a:ext cx="3305944" cy="2479458"/>
          </a:xfrm>
          <a:prstGeom prst="rect">
            <a:avLst/>
          </a:prstGeom>
          <a:noFill/>
          <a:ln w="19050">
            <a:solidFill>
              <a:schemeClr val="tx1"/>
            </a:solidFill>
          </a:ln>
        </p:spPr>
      </p:pic>
      <p:pic>
        <p:nvPicPr>
          <p:cNvPr id="20486" name="Picture 6" descr="Related image">
            <a:hlinkClick r:id="rId6"/>
          </p:cNvPr>
          <p:cNvPicPr>
            <a:picLocks noChangeAspect="1" noChangeArrowheads="1"/>
          </p:cNvPicPr>
          <p:nvPr/>
        </p:nvPicPr>
        <p:blipFill>
          <a:blip r:embed="rId7" cstate="print"/>
          <a:srcRect/>
          <a:stretch>
            <a:fillRect/>
          </a:stretch>
        </p:blipFill>
        <p:spPr bwMode="auto">
          <a:xfrm>
            <a:off x="1331640" y="1412776"/>
            <a:ext cx="3384376" cy="2447181"/>
          </a:xfrm>
          <a:prstGeom prst="rect">
            <a:avLst/>
          </a:prstGeom>
          <a:noFill/>
          <a:ln w="19050">
            <a:solidFill>
              <a:schemeClr val="tx1"/>
            </a:solidFill>
          </a:ln>
        </p:spPr>
      </p:pic>
    </p:spTree>
    <p:extLst>
      <p:ext uri="{BB962C8B-B14F-4D97-AF65-F5344CB8AC3E}">
        <p14:creationId xmlns:p14="http://schemas.microsoft.com/office/powerpoint/2010/main" val="4229165783"/>
      </p:ext>
    </p:extLst>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1026" name="Picture 2" descr="C:\Users\allanleenantel\Desktop\img_8328[1].jpg"/>
          <p:cNvPicPr>
            <a:picLocks noChangeAspect="1" noChangeArrowheads="1"/>
          </p:cNvPicPr>
          <p:nvPr/>
        </p:nvPicPr>
        <p:blipFill>
          <a:blip r:embed="rId2" cstate="print"/>
          <a:srcRect/>
          <a:stretch>
            <a:fillRect/>
          </a:stretch>
        </p:blipFill>
        <p:spPr bwMode="auto">
          <a:xfrm>
            <a:off x="0" y="0"/>
            <a:ext cx="9144000" cy="6858000"/>
          </a:xfrm>
          <a:prstGeom prst="rect">
            <a:avLst/>
          </a:prstGeom>
        </p:spPr>
      </p:pic>
    </p:spTree>
  </p:cSld>
  <p:clrMapOvr>
    <a:masterClrMapping/>
  </p:clrMapOvr>
  <p:transition/>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6396" y="188640"/>
            <a:ext cx="7498080" cy="1143000"/>
          </a:xfrm>
        </p:spPr>
        <p:txBody>
          <a:bodyPr>
            <a:normAutofit fontScale="90000"/>
          </a:bodyPr>
          <a:lstStyle/>
          <a:p>
            <a:r>
              <a:rPr lang="en-GB" sz="4400" dirty="0" smtClean="0">
                <a:latin typeface="Lucida Sans Unicode" pitchFamily="34" charset="0"/>
                <a:cs typeface="Lucida Sans Unicode" pitchFamily="34" charset="0"/>
              </a:rPr>
              <a:t>STEEL</a:t>
            </a:r>
            <a:br>
              <a:rPr lang="en-GB" sz="4400" dirty="0" smtClean="0">
                <a:latin typeface="Lucida Sans Unicode" pitchFamily="34" charset="0"/>
                <a:cs typeface="Lucida Sans Unicode" pitchFamily="34" charset="0"/>
              </a:rPr>
            </a:br>
            <a:endParaRPr lang="en-GB" dirty="0"/>
          </a:p>
        </p:txBody>
      </p:sp>
      <p:sp>
        <p:nvSpPr>
          <p:cNvPr id="3" name="Content Placeholder 2"/>
          <p:cNvSpPr>
            <a:spLocks noGrp="1"/>
          </p:cNvSpPr>
          <p:nvPr>
            <p:ph idx="1"/>
          </p:nvPr>
        </p:nvSpPr>
        <p:spPr>
          <a:xfrm>
            <a:off x="683568" y="980728"/>
            <a:ext cx="7498080" cy="5400600"/>
          </a:xfrm>
        </p:spPr>
        <p:txBody>
          <a:bodyPr>
            <a:normAutofit/>
          </a:bodyPr>
          <a:lstStyle/>
          <a:p>
            <a:pPr>
              <a:buNone/>
            </a:pPr>
            <a:r>
              <a:rPr lang="en-US" sz="1800" b="1" dirty="0" smtClean="0"/>
              <a:t>     Methods of Stabilising Steel Frames</a:t>
            </a:r>
            <a:endParaRPr lang="en-US" sz="1800" dirty="0" smtClean="0"/>
          </a:p>
          <a:p>
            <a:pPr>
              <a:buNone/>
            </a:pPr>
            <a:endParaRPr lang="en-GB" sz="2800" dirty="0" smtClean="0"/>
          </a:p>
          <a:p>
            <a:pPr marL="402336" lvl="1" indent="0" algn="just">
              <a:buNone/>
            </a:pPr>
            <a:endParaRPr lang="en-US" dirty="0" smtClean="0"/>
          </a:p>
          <a:p>
            <a:pPr marL="402336" lvl="1" indent="0" algn="just">
              <a:buNone/>
            </a:pPr>
            <a:r>
              <a:rPr lang="en-US" dirty="0" smtClean="0"/>
              <a:t>Typically accomplished by fabricating extra connection angles, welds and bolts that greatly increase the rigidity of the connection. </a:t>
            </a:r>
          </a:p>
          <a:p>
            <a:pPr lvl="1" algn="just"/>
            <a:endParaRPr lang="en-US" dirty="0" smtClean="0"/>
          </a:p>
          <a:p>
            <a:pPr marL="402336" lvl="1" indent="0" algn="just">
              <a:buNone/>
            </a:pPr>
            <a:r>
              <a:rPr lang="en-US" dirty="0" smtClean="0"/>
              <a:t>Problems - extremely </a:t>
            </a:r>
          </a:p>
          <a:p>
            <a:pPr marL="402336" lvl="1" indent="0" algn="just">
              <a:buNone/>
            </a:pPr>
            <a:r>
              <a:rPr lang="en-US" dirty="0" smtClean="0"/>
              <a:t>labour intensive and </a:t>
            </a:r>
          </a:p>
          <a:p>
            <a:pPr marL="402336" lvl="1" indent="0" algn="just">
              <a:buNone/>
            </a:pPr>
            <a:r>
              <a:rPr lang="en-US" dirty="0" smtClean="0"/>
              <a:t>expensive. </a:t>
            </a:r>
          </a:p>
          <a:p>
            <a:pPr lvl="1"/>
            <a:endParaRPr lang="en-GB" sz="2400" dirty="0" smtClean="0"/>
          </a:p>
          <a:p>
            <a:pPr lvl="1"/>
            <a:endParaRPr lang="en-GB" sz="2400" dirty="0" smtClean="0"/>
          </a:p>
          <a:p>
            <a:pPr lvl="1"/>
            <a:endParaRPr lang="en-GB" sz="2400" dirty="0" smtClean="0"/>
          </a:p>
          <a:p>
            <a:pPr lvl="1"/>
            <a:endParaRPr lang="en-GB" sz="2400" dirty="0" smtClean="0"/>
          </a:p>
        </p:txBody>
      </p:sp>
      <p:pic>
        <p:nvPicPr>
          <p:cNvPr id="33796" name="Picture 4" descr="http://2.bp.blogspot.com/_viWbhRtuOio/TN67rZzinXI/AAAAAAAACTg/vxzJBssFqRI/s1600/china1.jpeg">
            <a:hlinkClick r:id="rId2"/>
          </p:cNvPr>
          <p:cNvPicPr>
            <a:picLocks noChangeAspect="1" noChangeArrowheads="1"/>
          </p:cNvPicPr>
          <p:nvPr/>
        </p:nvPicPr>
        <p:blipFill>
          <a:blip r:embed="rId3" cstate="print"/>
          <a:srcRect/>
          <a:stretch>
            <a:fillRect/>
          </a:stretch>
        </p:blipFill>
        <p:spPr bwMode="auto">
          <a:xfrm>
            <a:off x="4644008" y="4221088"/>
            <a:ext cx="4361712" cy="2420888"/>
          </a:xfrm>
          <a:prstGeom prst="rect">
            <a:avLst/>
          </a:prstGeom>
          <a:noFill/>
          <a:ln w="28575">
            <a:solidFill>
              <a:schemeClr val="tx1"/>
            </a:solidFill>
          </a:ln>
        </p:spPr>
      </p:pic>
      <p:sp>
        <p:nvSpPr>
          <p:cNvPr id="4" name="Rectangle 3"/>
          <p:cNvSpPr/>
          <p:nvPr/>
        </p:nvSpPr>
        <p:spPr>
          <a:xfrm>
            <a:off x="614376" y="1516142"/>
            <a:ext cx="8422120" cy="461665"/>
          </a:xfrm>
          <a:prstGeom prst="rect">
            <a:avLst/>
          </a:prstGeom>
        </p:spPr>
        <p:txBody>
          <a:bodyPr wrap="square">
            <a:spAutoFit/>
          </a:bodyPr>
          <a:lstStyle/>
          <a:p>
            <a:pPr lvl="1"/>
            <a:r>
              <a:rPr lang="en-US" sz="2400" b="1" u="sng" dirty="0">
                <a:solidFill>
                  <a:srgbClr val="0070C0"/>
                </a:solidFill>
              </a:rPr>
              <a:t>Moment-Resisting Beam-to-Column Connections</a:t>
            </a:r>
            <a:r>
              <a:rPr lang="en-US" sz="2400" b="1" dirty="0">
                <a:solidFill>
                  <a:srgbClr val="0070C0"/>
                </a:solidFill>
              </a:rPr>
              <a:t> –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anim calcmode="lin" valueType="num">
                                      <p:cBhvr additive="base">
                                        <p:cTn id="7"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5" end="5"/>
                                            </p:txEl>
                                          </p:spTgt>
                                        </p:tgtEl>
                                        <p:attrNameLst>
                                          <p:attrName>style.visibility</p:attrName>
                                        </p:attrNameLst>
                                      </p:cBhvr>
                                      <p:to>
                                        <p:strVal val="visible"/>
                                      </p:to>
                                    </p:set>
                                    <p:anim calcmode="lin" valueType="num">
                                      <p:cBhvr additive="base">
                                        <p:cTn id="13"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5" end="5"/>
                                            </p:txEl>
                                          </p:spTgt>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3">
                                            <p:txEl>
                                              <p:pRg st="6" end="6"/>
                                            </p:txEl>
                                          </p:spTgt>
                                        </p:tgtEl>
                                        <p:attrNameLst>
                                          <p:attrName>style.visibility</p:attrName>
                                        </p:attrNameLst>
                                      </p:cBhvr>
                                      <p:to>
                                        <p:strVal val="visible"/>
                                      </p:to>
                                    </p:set>
                                    <p:anim calcmode="lin" valueType="num">
                                      <p:cBhvr additive="base">
                                        <p:cTn id="17"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6" end="6"/>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3">
                                            <p:txEl>
                                              <p:pRg st="7" end="7"/>
                                            </p:txEl>
                                          </p:spTgt>
                                        </p:tgtEl>
                                        <p:attrNameLst>
                                          <p:attrName>style.visibility</p:attrName>
                                        </p:attrNameLst>
                                      </p:cBhvr>
                                      <p:to>
                                        <p:strVal val="visible"/>
                                      </p:to>
                                    </p:set>
                                    <p:anim calcmode="lin" valueType="num">
                                      <p:cBhvr additive="base">
                                        <p:cTn id="21"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extBox 1"/>
          <p:cNvSpPr txBox="1"/>
          <p:nvPr/>
        </p:nvSpPr>
        <p:spPr>
          <a:xfrm>
            <a:off x="3059832" y="1988840"/>
            <a:ext cx="6192688" cy="769441"/>
          </a:xfrm>
          <a:prstGeom prst="rect">
            <a:avLst/>
          </a:prstGeom>
          <a:noFill/>
        </p:spPr>
        <p:txBody>
          <a:bodyPr wrap="square" rtlCol="0">
            <a:spAutoFit/>
          </a:bodyPr>
          <a:lstStyle/>
          <a:p>
            <a:r>
              <a:rPr lang="en-GB" sz="4400" dirty="0" smtClean="0"/>
              <a:t>Connections</a:t>
            </a:r>
            <a:endParaRPr lang="en-GB" sz="4400" dirty="0"/>
          </a:p>
        </p:txBody>
      </p:sp>
    </p:spTree>
    <p:extLst>
      <p:ext uri="{BB962C8B-B14F-4D97-AF65-F5344CB8AC3E}">
        <p14:creationId xmlns:p14="http://schemas.microsoft.com/office/powerpoint/2010/main" val="144203415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a:xfrm>
            <a:off x="971600" y="188640"/>
            <a:ext cx="7498080" cy="1143000"/>
          </a:xfrm>
        </p:spPr>
        <p:txBody>
          <a:bodyPr>
            <a:noAutofit/>
          </a:bodyPr>
          <a:lstStyle/>
          <a:p>
            <a:r>
              <a:rPr lang="en-US" sz="4000" b="1" dirty="0" smtClean="0">
                <a:solidFill>
                  <a:schemeClr val="tx1"/>
                </a:solidFill>
              </a:rPr>
              <a:t>Connecting the Frame</a:t>
            </a:r>
            <a:r>
              <a:rPr lang="en-GB" sz="3600" dirty="0" smtClean="0">
                <a:solidFill>
                  <a:schemeClr val="tx1"/>
                </a:solidFill>
              </a:rPr>
              <a:t/>
            </a:r>
            <a:br>
              <a:rPr lang="en-GB" sz="3600" dirty="0" smtClean="0">
                <a:solidFill>
                  <a:schemeClr val="tx1"/>
                </a:solidFill>
              </a:rPr>
            </a:br>
            <a:endParaRPr lang="en-GB" sz="3600" dirty="0">
              <a:solidFill>
                <a:schemeClr val="tx1"/>
              </a:solidFill>
            </a:endParaRPr>
          </a:p>
        </p:txBody>
      </p:sp>
      <p:sp>
        <p:nvSpPr>
          <p:cNvPr id="3" name="Content Placeholder 2"/>
          <p:cNvSpPr>
            <a:spLocks noGrp="1"/>
          </p:cNvSpPr>
          <p:nvPr>
            <p:ph idx="1"/>
          </p:nvPr>
        </p:nvSpPr>
        <p:spPr>
          <a:xfrm>
            <a:off x="611560" y="980728"/>
            <a:ext cx="8064896" cy="5256584"/>
          </a:xfrm>
        </p:spPr>
        <p:txBody>
          <a:bodyPr>
            <a:normAutofit lnSpcReduction="10000"/>
          </a:bodyPr>
          <a:lstStyle/>
          <a:p>
            <a:pPr algn="just">
              <a:buNone/>
            </a:pPr>
            <a:r>
              <a:rPr lang="en-US" sz="2400" b="1" dirty="0" smtClean="0"/>
              <a:t>	</a:t>
            </a:r>
            <a:r>
              <a:rPr lang="en-US" sz="4400" dirty="0" smtClean="0">
                <a:latin typeface="+mj-lt"/>
              </a:rPr>
              <a:t>1. Bolts – </a:t>
            </a:r>
          </a:p>
          <a:p>
            <a:pPr algn="just">
              <a:buNone/>
            </a:pPr>
            <a:endParaRPr lang="en-US" sz="2400" dirty="0" smtClean="0"/>
          </a:p>
          <a:p>
            <a:pPr algn="just">
              <a:buNone/>
            </a:pPr>
            <a:r>
              <a:rPr lang="en-US" sz="2400" dirty="0" smtClean="0"/>
              <a:t>   </a:t>
            </a:r>
            <a:r>
              <a:rPr lang="en-US" sz="2400" b="1" dirty="0" smtClean="0">
                <a:solidFill>
                  <a:srgbClr val="0070C0"/>
                </a:solidFill>
              </a:rPr>
              <a:t>Carbon steel </a:t>
            </a:r>
            <a:r>
              <a:rPr lang="en-US" sz="2400" dirty="0" smtClean="0"/>
              <a:t>and </a:t>
            </a:r>
            <a:r>
              <a:rPr lang="en-US" sz="2400" b="1" dirty="0" smtClean="0">
                <a:solidFill>
                  <a:srgbClr val="0070C0"/>
                </a:solidFill>
              </a:rPr>
              <a:t>High-strength</a:t>
            </a:r>
            <a:r>
              <a:rPr lang="en-US" sz="2400" dirty="0" smtClean="0"/>
              <a:t>. </a:t>
            </a:r>
          </a:p>
          <a:p>
            <a:pPr algn="just">
              <a:buNone/>
            </a:pPr>
            <a:r>
              <a:rPr lang="en-US" sz="2400" dirty="0" smtClean="0"/>
              <a:t>   The carbon steel bolts obtain their strength through shear and tension along the shaft of the bolt only. </a:t>
            </a:r>
          </a:p>
          <a:p>
            <a:pPr algn="just">
              <a:buNone/>
            </a:pPr>
            <a:endParaRPr lang="en-US" sz="2400" dirty="0" smtClean="0"/>
          </a:p>
          <a:p>
            <a:pPr>
              <a:buNone/>
            </a:pPr>
            <a:r>
              <a:rPr lang="en-US" sz="2400" dirty="0" smtClean="0"/>
              <a:t>   High-strength bolts </a:t>
            </a:r>
            <a:r>
              <a:rPr lang="en-US" sz="2400" b="1" dirty="0" smtClean="0">
                <a:solidFill>
                  <a:srgbClr val="0070C0"/>
                </a:solidFill>
              </a:rPr>
              <a:t>obtain their strength </a:t>
            </a:r>
          </a:p>
          <a:p>
            <a:pPr>
              <a:buNone/>
            </a:pPr>
            <a:r>
              <a:rPr lang="en-US" sz="2400" b="1" dirty="0" smtClean="0">
                <a:solidFill>
                  <a:srgbClr val="0070C0"/>
                </a:solidFill>
              </a:rPr>
              <a:t>   not only through the shear and tension </a:t>
            </a:r>
          </a:p>
          <a:p>
            <a:pPr>
              <a:buNone/>
            </a:pPr>
            <a:r>
              <a:rPr lang="en-US" sz="2400" b="1" dirty="0" smtClean="0">
                <a:solidFill>
                  <a:srgbClr val="0070C0"/>
                </a:solidFill>
              </a:rPr>
              <a:t>   along the shaft, but also from the friction </a:t>
            </a:r>
          </a:p>
          <a:p>
            <a:pPr>
              <a:buNone/>
            </a:pPr>
            <a:r>
              <a:rPr lang="en-US" sz="2400" b="1" dirty="0" smtClean="0">
                <a:solidFill>
                  <a:srgbClr val="0070C0"/>
                </a:solidFill>
              </a:rPr>
              <a:t>   forces </a:t>
            </a:r>
            <a:r>
              <a:rPr lang="en-US" sz="2400" dirty="0" smtClean="0"/>
              <a:t>that are generated from tensioning </a:t>
            </a:r>
          </a:p>
          <a:p>
            <a:pPr>
              <a:buNone/>
            </a:pPr>
            <a:r>
              <a:rPr lang="en-US" sz="2400" dirty="0" smtClean="0"/>
              <a:t>   the nut to prescribed levels.</a:t>
            </a:r>
          </a:p>
          <a:p>
            <a:pPr>
              <a:buNone/>
            </a:pPr>
            <a:r>
              <a:rPr lang="en-US" sz="2400" b="1" dirty="0" smtClean="0">
                <a:solidFill>
                  <a:srgbClr val="0070C0"/>
                </a:solidFill>
              </a:rPr>
              <a:t>   (Torque wrenching).</a:t>
            </a:r>
          </a:p>
          <a:p>
            <a:pPr>
              <a:buNone/>
            </a:pPr>
            <a:endParaRPr lang="en-US" sz="2400" dirty="0" smtClean="0"/>
          </a:p>
          <a:p>
            <a:pPr>
              <a:buNone/>
            </a:pPr>
            <a:endParaRPr lang="en-US" sz="2400" dirty="0" smtClean="0"/>
          </a:p>
          <a:p>
            <a:pPr>
              <a:buNone/>
            </a:pPr>
            <a:endParaRPr lang="en-US" sz="2400" dirty="0" smtClean="0"/>
          </a:p>
          <a:p>
            <a:pPr>
              <a:buNone/>
            </a:pPr>
            <a:endParaRPr lang="en-US" sz="2400" dirty="0" smtClean="0"/>
          </a:p>
          <a:p>
            <a:pPr>
              <a:buNone/>
            </a:pPr>
            <a:endParaRPr lang="en-GB" sz="2400" dirty="0"/>
          </a:p>
        </p:txBody>
      </p:sp>
      <p:pic>
        <p:nvPicPr>
          <p:cNvPr id="4" name="Picture 3" descr="http://wwweng.uwyo.edu/connections/images/connection14.jpg"/>
          <p:cNvPicPr/>
          <p:nvPr/>
        </p:nvPicPr>
        <p:blipFill>
          <a:blip r:embed="rId2" cstate="print"/>
          <a:srcRect/>
          <a:stretch>
            <a:fillRect/>
          </a:stretch>
        </p:blipFill>
        <p:spPr bwMode="auto">
          <a:xfrm>
            <a:off x="6948264" y="3501008"/>
            <a:ext cx="2195736" cy="3356993"/>
          </a:xfrm>
          <a:prstGeom prst="rect">
            <a:avLst/>
          </a:prstGeom>
          <a:noFill/>
          <a:ln w="19050">
            <a:solidFill>
              <a:schemeClr val="tx1"/>
            </a:solidFill>
            <a:miter lim="800000"/>
            <a:headEnd/>
            <a:tailEnd/>
          </a:ln>
        </p:spPr>
      </p:pic>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3554" name="Rectangle 5"/>
          <p:cNvSpPr>
            <a:spLocks noGrp="1" noChangeArrowheads="1"/>
          </p:cNvSpPr>
          <p:nvPr>
            <p:ph type="title"/>
          </p:nvPr>
        </p:nvSpPr>
        <p:spPr>
          <a:xfrm>
            <a:off x="1198641" y="39687"/>
            <a:ext cx="3877415" cy="1143000"/>
          </a:xfrm>
        </p:spPr>
        <p:txBody>
          <a:bodyPr/>
          <a:lstStyle/>
          <a:p>
            <a:pPr eaLnBrk="1" hangingPunct="1"/>
            <a:r>
              <a:rPr lang="en-US" dirty="0" smtClean="0">
                <a:solidFill>
                  <a:schemeClr val="tx1"/>
                </a:solidFill>
              </a:rPr>
              <a:t>2. Welding</a:t>
            </a:r>
          </a:p>
        </p:txBody>
      </p:sp>
      <p:sp>
        <p:nvSpPr>
          <p:cNvPr id="23555" name="Rectangle 7"/>
          <p:cNvSpPr>
            <a:spLocks noGrp="1" noChangeArrowheads="1"/>
          </p:cNvSpPr>
          <p:nvPr>
            <p:ph type="body" idx="1"/>
          </p:nvPr>
        </p:nvSpPr>
        <p:spPr>
          <a:xfrm>
            <a:off x="1043608" y="1376916"/>
            <a:ext cx="4042792" cy="2779439"/>
          </a:xfrm>
        </p:spPr>
        <p:txBody>
          <a:bodyPr/>
          <a:lstStyle/>
          <a:p>
            <a:pPr eaLnBrk="1" hangingPunct="1">
              <a:buFont typeface="Wingdings" pitchFamily="2" charset="2"/>
              <a:buNone/>
            </a:pPr>
            <a:r>
              <a:rPr lang="en-US" dirty="0" smtClean="0"/>
              <a:t>There are 3 main type of welds:</a:t>
            </a:r>
          </a:p>
          <a:p>
            <a:pPr eaLnBrk="1" hangingPunct="1"/>
            <a:r>
              <a:rPr lang="en-US" dirty="0" smtClean="0"/>
              <a:t>Butt weld</a:t>
            </a:r>
          </a:p>
          <a:p>
            <a:pPr eaLnBrk="1" hangingPunct="1"/>
            <a:r>
              <a:rPr lang="en-US" dirty="0" smtClean="0"/>
              <a:t>Fillet weld</a:t>
            </a:r>
          </a:p>
          <a:p>
            <a:pPr eaLnBrk="1" hangingPunct="1"/>
            <a:r>
              <a:rPr lang="en-US" dirty="0" smtClean="0"/>
              <a:t>Lap weld</a:t>
            </a:r>
          </a:p>
        </p:txBody>
      </p:sp>
      <p:pic>
        <p:nvPicPr>
          <p:cNvPr id="5" name="Picture 4" descr="weld.jpg"/>
          <p:cNvPicPr>
            <a:picLocks noChangeAspect="1"/>
          </p:cNvPicPr>
          <p:nvPr/>
        </p:nvPicPr>
        <p:blipFill>
          <a:blip r:embed="rId2" cstate="print"/>
          <a:stretch>
            <a:fillRect/>
          </a:stretch>
        </p:blipFill>
        <p:spPr>
          <a:xfrm>
            <a:off x="5508104" y="332656"/>
            <a:ext cx="2577234" cy="2088520"/>
          </a:xfrm>
          <a:prstGeom prst="rect">
            <a:avLst/>
          </a:prstGeom>
        </p:spPr>
      </p:pic>
      <p:sp>
        <p:nvSpPr>
          <p:cNvPr id="24578" name="AutoShape 2" descr="data:image/jpeg;base64,/9j/4AAQSkZJRgABAQAAAQABAAD/2wCEAAkGBhQSERUUExQUFRUWGBgWFhgYFRgXGBYXGBcXFxcXFBgXHCYeGBokGhQUHy8gIycpLCwtFx8xNTAqNSYrLSkBCQoKDgwOGg8PGiwkHyQsLCwsLCwvLCwsLCwsLCksLCwsLCwsLCwsLCwsLCwsKSwsLCwsLCwpLCwsLCwsLCwsLP/AABEIAMIBAwMBIgACEQEDEQH/xAAbAAACAwEBAQAAAAAAAAAAAAADBAACBQEGB//EAEIQAAEDAwEFBQUGBAQFBQAAAAEAAhEDITFBBBJRYXEFIoGRoQYTscHwFDJCUtHhYnKS8RUjM4IWQ1ODsgckc6LC/8QAGAEAAwEBAAAAAAAAAAAAAAAAAAECAwT/xAAoEQEBAAIBBAICAQQDAAAAAAAAAQIREgMhMVETQWFxMiKBsfBCoeH/2gAMAwEAAhEDEQA/AHy5DeVxzlXeRa3kcblaFB6zpTdB6StHw5UqUyMhSnVgyr7VtW9pACRaIV2pUtTdVLPCNtJHN0Km6rrkKauQxQK0KZELMpFOU3rPKM8o6HZ6oZautGVHFW5qsxqX2lt0cPQtrCEqDY3ObYkXte3qq09kcB3nN6kj5LT2fa2CiGubTJOrjEIVLbKTCZNMAGJALrcQq7J3SNR24ZyCNGz85VGbG6pdrHCOMMCr2n28D3aYcQMHFvBU2Ta3OuGvcIvkj1hT+l6vk52HsZZVdMY0JOq3ZWH2S3/Med3dEDUfJa2+qjbDwu5DcuGohuelWkDrpPdumar0AKKuGaKMhUijArCqVKG8o5CE4JWDQLilKoTbwlaiJD0WLVF0lRaEjyh7yI4oZK6dsZHQUxSclgUam5I9HGuULlRj1aUy0o9LOTLghOahUDVS1HDVVySkpplhQaTZXo+yOxfxvHQJa2jO6ZDMkcUMtutztLYYfKya1K9vFOubewCULbXY5o1RlkPaBjopJV9XdZDW9XbpN+qXZtDXCHNc45hrL+JJWnSA905vvHX/AAtYTeOI9UlsQDTbfE2JiD4SqqYo+uBB9zTbBuHFxJHOFV3axfLWwxnBjCfVxj0V9o2OXd2lM6nJ5m6aZs72MO9uUxwyUv2ZfsOnul5lxkj70fJau+kOyqdnX3jPyT4oHgUOrHwqXKjqiL9kcdFP8Oclqq5SE6jkNpWh/g5Oqu3sWMlLhkPkwhViIAnWdmDimKewNSnRyTetgyiUNwK3BsjeCKNkbwR8V9l82LzRpuOhQn7M/gvVfZgNEN9BXOkm9Z5M7E/govTfZyor+OM/mryjyhkhOu7P5qM7LB/EjhWs6uJIOCu160P8GaLFxkrr9gptGSTKOB/NiWZURA5GbQYCLFNe6p8OqXEvmjPLlQla4NKbMTDHUv8App8R80efDlG0y4gNEkr1FNtM33BC1OzqFMmWtAKNQfMR7F9nPdgPqXOg4JzadovA/stOttEiAOSSGyNA3neA4pufLK5d6TZsZcDKxdtoQZ816P3hmVl7VRh5a7DrjqppRh1WIFZmE1VEEtPh9cEDaGkRIiwPGQbgqDT31QU+6SAJA3bTPGCrbHRe5u8GkwCT/COMnCDsLQHF7qdV4nDagaDzuPRGdtTpPdaxs/8AMql+Md1tj5KrpKuy1AST9opCB+I3J5aoj+yyA4ulxn8pvrl0D+6v2X2k4OlzmNA1NOBOkBrZVe0+0PeB0b1R0955bDRyBcZ+GEGa7EdDXSB948DoOC0qdfiAlewKYNIYuTjy+SfqbJwK0x8HXGv4K5kpdtKMo9N8KuSeLraKhpc1YvlWqgQp5HxDbSjmrNYuUCeCJUenstBuoq9FdY7iuuHBOdy8CPhBqbpyu78DihuqAwqkTaGWjiomBHAKI0W3l3NONF1rz6q7ibThdY60JVUqVHXk5Srwd6T4JqwzwQajA4TdIwpkmb/qrPdCo4kIbGkzeEHswwphtQ64S9JxFouUUvOrUhGnQADQZzK0uyKsGDqsZjpbyGE5sdaD0Kyz7TcaT09ERdR7LXVTUweK6Xpy7m0aKPpk6wk9q2feaR+IXlPudfilqm03iJ42wkGB2g2Wh4yM9OKB2xUaXMg33Gg9RNk92hTDHSI3HjEzBvK87Vql+0PIxDABGsd7rdRTde9m6QIkGTvOgT5KtPaKDPxMkxYHevzJho9UpXdRiS07wd+Uuk9A2DfiU7Q26mwhwZDckmmGDMSJkjwCoHH9u0yN37uO8N89bENhKP2yzjTbMRB7gDepJeSeVlXb+3WvfLKLX2s51Oo+RxiAFKwe+l32PJyAGimzHAlxB6BFOR6T2eafcNc7J3ptH4jotf3chLdi7JGy0obHdkid7JJzAnPBFdUhVjl2Fir28VT7MUXfGFZhsq7EWLSEWi45KYi0hDLAdEBZzrWKCXHVT3MYN111U/iCk3HVLYXA6y5UdwEjkuserxqcoCTCjdogi3VXqN10Sr33Wvll4MGvwXEtJ4Lqnue4yzWvM/Ryr7O8mYEWMH64IJAm5F9FWo/8o+uXJF7nOztZ7xaQehC6wkAmypTrgvBuTgWCI4ZH5jjCRhNdOfoqEhHfSDfkgObJMFPRbd3hm/JMUWAXvBwglgGDPH9lxw4Zi18DmiiNClUtmFenUBtqqUGCBF7LlBsm4Ij9Vjn4rTF6yg2WtJ0HquvbPzQ9gfvUhGcI7m7oDR581OF3iL5BNMHGNePRL1WOMtaBywIHMphjuH1xQ6h5jyz0TIoNhDmFjrzgjE8F5batkkNI7rgXAzxbER5eq9XWqlo7usGeXXovNdtAsqh2QTPibkqabE2r7l6LyJJ3iXgycx3oA6Bd2EDL9ymzUEjedyuS86YBWZt4Dnu7wAkmdxp1PEiVXZ3MaIG+4zguaxni1sk/1BM5GnV7VbPdpgAcBPmXkfJEq9r1N0QQwcy2OFmNHxcsettTZsGCOAqZ8XH5orqTnw4U90RpvNnnaL9FKtR9Q9nHf+1oy7e7gkxmbyI6p2tsgdcWPoldjollKkIwxggaENA+SO6sR3mzEwU/BeSb2SYIg/Hoo/EJio0VBIN8pdo0Nn/H90pnKrjoOlWLZk/ojNrSOBQX4v8AXJBaeH1yWkqLDAcZuqVnKp2qwDvP5LrXG4tCZBfahgG4RHbW02NjxSVbZ2zMwUu1kmSfRGg1C8iNQdUvVfwS1PtCLSPkf0TMtqG0g8OXJXjkjKI2qYyVxU3f4oXVppnthvq3gXP6cVz3xFgPH9leq24jBuLYn6KqBca38bTMJftX6Ca64Hjf49U657iQcnF4+pQvdXlwi5x/fKYFMDOpAGnDA+aArtFW98fVvril3Oj68UXaGX0H1z8VX3ZBjHT4DggLkAxrwKBtFuf1qjmx/S8eHBVc3AOTPTqVNULstaIBtJyTY6WTGzP/AMwzInhi6BTp3E8I0IyjF8vaZFxx4ays8ptUek7DfEtva/gnXnJ6x8Vidm7SW1G30It6Lc2lwDZ8Fl0720rIuDPRcrYIEc51OgCsasCACZmDGT9SkO0GS1rZMzOcz8cqvBO1Q0Mgm/OPK+As/aKIrN3XEEDUAYi/SxlTb+2qOy/5lZ1yTBd3pPBrQPX4LxPbXt1UrAtY4Mpm0Npy4i9i4mPII1sMnb6lPeMCpUMm4dbzc0+iG0P/AA0w3qQbeMj0CAa/856nd890fNRtQaNb/wCR9SULg8GR32N5NM+cfomG8XVKrgPygx1vEpQVOJjwDfjCu7aQRx+vFCn0j2X9rqVRopPJa9oABeW9/SZn73LVeop1t22WnI48xzXxIVJ/Cfh8DHot/sP2uq0iA8l9MCN3uktH8JEHwS2m4+n0jaqG64OZ906/IqlWh7wbzbEZXeyO1adVksILTGbFpxcG46ItKp7txHjHO6xyw77hzLtom2m4tOA5tjOvX9UmGGSHSIzyW/tVHeEt19RwWHVBM6C4uM5Vzv2gBc0HWVzfkRMAWBVRSEZ8J1XXUTMATYHj8Oq1xRS7x1KG2ne3knHUgz/Uc1gNpe4M/wDI4ss/bO0NmZ96uwkXAptc8z1Hd9VX7Tsb7MCExsnZxP3bRzWW/wBstna3dFKrUzJcWsM6Fu7J80j/AMZViS2k2nTmYgF7gNLnXnGpWeWePs9X09keznfm82qLxb+2NqJn39TwcAPAAWURyvsa/Bui5xkTAOTGPHI1Vq7A2QCSRedPABVtGOouT5Krpxc3vx9V1aY7WpVXRJJHAnUY8VcVPxagCJS/u4zPXllUqujieus46p0QyK4PPx1VmnlkSlWucROQD4X0/dHDj9Wj6ysrk0kXe4jrflHX0Q/egG2tr6IT6ugx0+sld3ZAxf0+sJ77DQ1R3cHe5eGfMrlWsHtaYPdkH4DqYCXc0QRoL9dP0si06e8yWkyJlscrEcdVnaqRs7Ed0MnFiTy+oXqabQ6Ju1eJ2JpLYOvA3HktjsnanuBaJluOMZGVhhvHKyry7yVrbTtHePBoM68F472n9q2bKyGkGqR3W5DB+Z8eMD5Le9odq+zbK6s84mASO882aBxvB8CviG113VHl73FznGSbCf0Wmu6YPtfa9Sq8ve4uccmL8B0CEKh1HiXR8IQaYj8M9ST+iIHnp0ATUM1509G/NEPOfF0fNLMB1d5n9SunaGDLwOiRmmgD8vjJ+CJ9o5keACzx2izQOP11XD2pwaB1t8ErVNP308T1Jd8FcPdEX87eUrNZ2mdR5H9iiO2t54jxJPyA8lnclNvs7tGrQdvU3BpwQcEcCDYhe77G9taNYBtUtp1BnJa4DgRMa2K+RydSfE/ortrYg/XVTcyuO33Ov7WbLRaS6ux1pDWS5xkSIAFvGF5rb/8A1GoOksoVHZs8hjZ0daTPlhfNmPsYIHioa0fRKm9TXiFMPy9c728qAyylQEcQ5x5ZcR8EntftTtNUEOqvAOWtO43putgLAFbh8vkiMeLfFT8mfs+MHIJvnic9bhXpt4Xn61Qt884Pqi0QCci3j+qmTdFowAOnndP0qhAt96cxpbQ+KV931HM90A51Xau2tYJ32gDMmRM6RAWuOLO1qs2JzhMZ6/oovNv9smAx71nkFxa8al7ExMjz1+KbbsskOcJNjHDrCxT7atYSG7NRAPE1HnpO8BPNCq+3VQzuU6Lb/wDTJ6DvuK6L1sPbPhWs55LoAi+PTywr/ZpMZ6eSxKnt1tO4Y3Gn+GkweMhqzX+223GP8+o0YsQ34AKb1sPCphXuafZroADHRyB+SrV7NqXO4+IuSwjzkWXgNo9qNsee9tVU/wDcfHgGkBZO0bQ513ve88zPxJKz+TH8/wC/3Xqvp1XZg375Y2fzVGN8LuCDSdSdUDDtGztLjYmswAf0kr5YXAaeZQ98Xs3yJVzqT1/3/wCDjX1XtPaNkoPLX7ZQJOQzeqQee40j1Wfs/tPsTCZrVDaAW0HEdYcW/RXzY1vrELm8fq6XOehxfTh7ebCwQDtTv+3TaPWok9p/9VhTL/s1EjeEB1VwMc9xgjnlfOTP1C47qly770OJ3bO2KtQzUcXGSZc4m5ybmyAe0Hfw+RKXMc1A8cEt09GDtr+Pk1UNV7vzIfvo4Lhqk4+CDX93xIHK3qutI6ocHp4/oo6Tr5WSMeEZjo0Hik7fX9kalSmwH14qbDlN/bNJ8gue/OLoXuiIwPH9FelSOSbclFVBZP1dWDjxAlNbJ2WX33XHz9ThFe6jRn3kbwOGkFo/3a62Wclyv9JXKTyVDbanoCihp/KfEoFb2pp97dYXx92LD/c458Eg/teq4y1jGDSZcU70s/sTPfhrieXhJUdXAy6BxMN+KxHOrvzVdHBsNHoqs7GBubniTPxTnTk809ZVrVu3qDfx754NBd64ST/ap3/Lpu/3GB5Bcb2WBoEyzYQtP6Z4gnSt81k1+0tpqZdug6AfMpY9nOd957j1K3/sgV27P9Sq5050o8+OzG8FF6E0eQURyp8I1Q4aNi1rrtSoYt6R+ijaQz5FRwbFt3wIn0CxuNYbLvbNpPGxQHNjI/frJTdRsYJPQH1JQalh90342x0Cej2Tebm1vPyygOvmR4fqtBrXGIaPBpcgVKDun9LU5IeyhbfX66IL3cR9eaae2Bf5nOMWQXs6+UKuwL75Q3k8/rqj1Wxm3V0fogCqzG8z+oK4W0bfUDw/b5qrmxr9ea5R7Rog98vcODIB8zI9EPaduYXTTY+NJv5kAclXGlt3eH1+y6G/X9ygnbHH8EeAx4lGbtb/APpgjnHyRo+/p33asKLjgHwBPwV2bTU0Ab4noijaqutTSMEnpmyWvyNZenG9nvt3Hmcd0melkf8AwKr+JsfzFrfiUFu11RirUE/lJbyOEB2yg5Lj4lGvyfHKtKn2c1p79ak3xmNeELtIbIPv1yf5GSf24JBmxN/KPESjNpDhCWofGtH/ABvZm/6ezVah4vcQPIRzXD7UVzals9CkP5A4jxdf1SU/oiMaeaWsfU/z/lU6c+6ptO07TW/1Kzo4Cw9Eu3sdky4knnPzW3svZL3mw0n+3E2wtzZPYpzhOTqADbrMRYSnyyp8cI8ezZWgWH15ItOlyPl+y+g0vYVoI3ov48ONtfVN0PZOmLRBsLi3xJzbTTQyjjlT3jHzn7M7gfL9UWn2c84HqF9N/wCH2R924yA4WAyZtI6TGOKC7YwywaD0IBJA+9IJ650OETDKHbK8FT7EfEx+6aHYDvoj61Hmvat2W5G5Yk8pm1wTbUxPFWcyxHKBae6bOJBOnLiEcDjx47BOLnGhH1oiu7FDcza+Prmt+o0RmDi4IGRmbA2PkcoFSkN2DIGl7HhriEcT0yf8GH5SfBROPIB/f+6iaeH6eLd7X7K3Ae/hFMD/AMnITvblkQ2jUPiB8JWW3sz+H0TFPsr+EI/p9MfjvsUe2RmRs5j+eP8A8odT2url0to0xwmXR4yEZnZR5fXijs7KGp+vklyno/i/LKr9u7W8zvBvRrbeYKB7/aCP9V184HqAvQf4a3qufZGjA87/ADT5nOnHnfc1Sb1H+Z+Sn+Huce85zuZcSt00xOF1zRxRzpzpxiDslv5Sit7NbwC0i3hP14KzdncbwfEJcqvjGWNhAOnoi/ZhyWrS7IqOEhttTu246ck7s3su9+o8Gkx1Ak+Se9lx08+aQGnqrWhbrvZd4ANoM5aWjhYuz0CBV9n3NBNot+YZ4T1vwSojIDRz9VdreSYfsLhaP/tPkqtocktxUlCFJXa36uiQeHwVqdIm0eiBXAzrZFbSPApzZtgmJtwkwOGf3XpOz/Z4GJMg8RugjiS9sX8MpybK3Tzmy9lveYAJ1tfHAD5L0vZnswDundNwDe9uMTbpBJ5ZHpezewRxY4gXF/0vpAj8OkLb2bYL2a2LEAAOtoYDYNt38QNsQLb49KfbDLqZMjsrshjAG5Gh3ASQNSYJtHrECFqMoAG8SABoDANgNGkm+WnzEN1BLeVrkRa35jfS+RIubqWIkHEwCJiLENBgcZAyNVrMZGe7SVR0m5dYiMwTAgRg6a6jKA8G8n7syJtcwCYmbSOmDZO1gYMnFi0xextON29onx0FUGrb9DvkYA7udBj10WlzZSpVO8QTMkWFrgCO7oZtJIF+AhLFu7EmAe7eSCZMWJ7rrkRbTQp15JEyAcQR97oDr3jbXeg5QalwZ3SSYyLgQNY1+GdUaPv9EZESNIEDnEcI0PLmqurR93djqLzwmOBHmOaZNGcibgjO9HQxi9pOSBFpXrNFji/DdF57wNsjIss7GktvkrWm5tGBmZOpIPEAG1iUvVZxkRaMz6fLyTVSkXAE3mLzF513Qbi/hHCEAa4PXleJz/dTWhUsPLxF/VROClwDR1dHWVEtFt4INV2niCmaWxA6lN0ez+uJ+uKz0hnlQ0zw9Fr/AGEAa5InWRoPNOt2VoduyJM2gRIm83sIJVTClyjzzdkc60XRWdhvdg2noOslembsbd0m27qXTYSBwyS42xngnd1uGsLnE92wAgNlxj8oBJj9Fc6ZctPJN9mjgm4zM2xJMA4Cc2P2Wk5JHGDfODiLL1ho70b2WNJIEAXADQTPd4xoBztenswO6AXGTBIEGzCDF8HeA4SeS0nSiL1Kw9h9lwTJGoIaCS4NI7oA1JMfVlps9n2D7+4DLTkiMEBu9pcC7b6LTZm4ie8ARLWiMXaSSYAngfBM0dkIuTvYBP3TIBFtMHgTmdJ0mGKLnl7Z+zdlNBA92JFiHbwHMN70QNZiZNgLI4oHPcgZIIPmSCGj+UDjon6myDQg2iAZaAJsOPlGY52p7O4EABgsIy3Ondy7N9LKpEWsSvs+Z92TAu0wQ78MuwCdCc2mdVdp7PbeWQ4gmDlwvq4iwi4aeEEiAt+pQIMgEOHEyQCcSSe5mbZ8ks5jgYaImCI3BIOQBp903sDe03RqDdeQ232faSRh0zMtEWmQLEN6AzBWRV7IG8N5kWMEkEGGyIIABxM3yJ5+4dRLYDWgfcIAIPeI7wvg4iM6rOqsJBFgYEd0xAJg7rhgiQQTaLWWV6c+mszv28hU7KAmAMA3I5nBE3g+RVaewYcceXhPyXp6+xwCA0CBIIvkaxfIBtbOkQGlswIkwY/EJFw6ACbXvmSsrg0mYPZ2xxE8DgHMAjegzF4O7q6F7Hs/ZWkDeInER96Abv70xYwDwsFj7DQGN3LhbItclxgYmw/deq2FkWBNwTMjvGbhoODk2FuZMnbDHTLPLZynshdE44TFuTRriZ8jlW+z33Sd0mbNmJm1y0QfWwR6NG0aazJ83GBPLdi9+KI1kCcnliNRu4FvHitGZcbPIvvBwxczOYmASDmIjKE+kbuODckjMWktcJ8QTGgWkaJm0DlEE+Atp8DOiBuYOutyDabkCYN8wegukpnkAZkACzmmwGZgk7wFtOFhlAc0FohwM4tvNMGcYGfu+QNlok8TrmWkgibtwLxr01uFzAdZvMNcLWggA2c0kY9E9DbOcN2B3IN9Re0TImcRxvg3QHzuwQ10WgObMixkEiLA/i0vFynaje6N2MEAb0gi+80tJh1pgEaRwkT6W8A10yME5hthcti0A8xPgj2zzcbwaTxscjHcmRk3E5zhLvEAsNwAbHMXBHUExpnROV6Z3iN0xBEAuFiN6wJsLECJxYaFUmASd54cAQ4zP8rowQNRwPRSqUrUonvQARYCCbjGJmQNRpbihV6l2xMOtMRcEefMfKwdeJBDgO6bgnkCOthIMHHikKhdF8OIBPCBaY+KnXZWwKhM2FSOUx6qKtV7wTY/0g+pUS1D3WRRcJv3dOfWUdkAmZwAMzyjglKDZLRnPgnNwNh0kiRbjzk6KJFXsJuBpEAlw8BfEDhjqmKbQHneneDZJ4QIMfMnmlw+DaHP0tYcI5p2lUlpEEkWdiLYHxVyItGpUxaDZu7E5cZIa1sC1zpzKPXp6AtmTcSTYk7otbInjOqA0OMuIIMQ0CxGI+OOad2eg4bwcQXCIbgZgEnqVaNu0Ye0F0ZhzrRckTiTJ3c6aBP728LTbduXbpIxUdoTJ+EBC2WlvAEgQx0NABA6wMkn5JtsgES4kySZaePG5N48VcRaYo0gBvQN64NiYuWho1M3JNvBGbQDXQBB72ALeAgDW3K6sGwJ3jIG6IgkEnXAH3vBH2ZoDb6QJvwAgbp1ymnYVVgOd0cYcd4weMG38I1KK/Zg5stsMXE7w/33m2iM7ZoEzu9BfkAdV0sLtbczOmSZklIFX0tyAJ5AOAsTewEcPPKV2hsmQN3dmRul38WAbaxaLnC06ga04IMRcgi19Z9IS9ekY4yDE2AH8JM/RTJhVKA0DSOQEEXiBJi5wPks/atna4amxJiJLbG2hGbZzwW9tdMh07oF53hq2IMwYzxSTqW6bGATvAA25gXtgEaZ4qaqMZ1GzIIgDLRI4CZiNWxaCeco1HZTvbwjJByCb51bM/AI1XZDIsBGccp3oyMeaZpUXTMtJMTbXSYmQb5jCjS9u7Hs+pcN7DRbeBNi6Jgu5u4YK9JsVEZwcTMn9yVn7Owiwzqd2wE6E6aYWvsdCYi8WkG3O0zpkK9dkbM0had7HMRHAwf0RvdWgje08PG5zqrBkAZka4HkSrkcY5fGyjZgOpjLoicxH9UW0yYVHsnrwkZiZHG3NNOZrPpM/wB0LcGnGI8LC/ojYK1oJuDE3g6ibkNvwvdLVaEQO9rAkwCIkTiDY6aRwT9Uag46ERFsm1wglk4sDcYMzmP78lRMurQ00MHnxm8TBOciyWrwBvNO6bbwuJMgyWg3M+YJWlUp7zhDgCDk3mW5zvQRkaQkNo2WZEiAO8IdNrnqBNjFk/BlNoESBI+9gklgJEEZMAnGgKTe0uBYQ1pMDdk3INnNdxgaHXnB1qzALxMagnjIicYscWg6JCo2HAu72SCDiTZrm89D0RRCDarrAuHdvLswHfdM3jN7pN7N1zHAQc8rjGdZH1daNXaAXDdifukHOZB3cHF4jokdqPejiYgmN0A4B1bmOCixeyFWq+T3R5n5OUXatJu8ZzJ1HyURbVSRj/l/lKZq4+uC6osb4aitEMaRYxkZ1R9mEf0uPja6iirH6/unJqbC7uf1fJXou/yxze2eec8VFFuyM7Nj/aUVos/oPkooieSraoi56NRNm+83+X9F1RPH7Z5fQgcd9NuEbsWx8lFE8vMTA9opC1hkacikNuMYt0XFFl0r3aUgxx3vr8wQdtYPdvECBMDhfRdUWmf8f9/BTyXpjP8A8bfmpXcW4t3xi2iiieP8oWTZpNEg8lubKb/XAKKKPY9HKeD4q1RtlFFn9rVGT0Uq4HgoogFx+Hqfis+k8+8iTE/NRRa4/aKB2ywbkwJgGdZveeKrtf8AqUDqSJ5yLyoos59rviEqtjVAtABHI7wwsba3d0nUOaAdQJ0Kii1/4pn8k29o33chI5GchZz7jxb6m6iixv22x8QTaR33dVxRRazwl//Z"/>
          <p:cNvSpPr>
            <a:spLocks noChangeAspect="1" noChangeArrowheads="1"/>
          </p:cNvSpPr>
          <p:nvPr/>
        </p:nvSpPr>
        <p:spPr bwMode="auto">
          <a:xfrm>
            <a:off x="0" y="-884238"/>
            <a:ext cx="2466975" cy="184785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24580" name="AutoShape 4" descr="data:image/jpeg;base64,/9j/4AAQSkZJRgABAQAAAQABAAD/2wCEAAkGBhQSERUUExQUFRUWGBgWFhgYFRgXGBYXGBcXFxcXFBgXHCYeGBokGhQUHy8gIycpLCwtFx8xNTAqNSYrLSkBCQoKDgwOGg8PGiwkHyQsLCwsLCwvLCwsLCwsLCksLCwsLCwsLCwsLCwsLCwsKSwsLCwsLCwpLCwsLCwsLCwsLP/AABEIAMIBAwMBIgACEQEDEQH/xAAbAAACAwEBAQAAAAAAAAAAAAADBAACBQEGB//EAEIQAAEDAwEFBQUGBAQFBQAAAAEAAhEDITFBBBJRYXEFIoGRoQYTscHwFDJCUtHhYnKS8RUjM4IWQ1ODsgckc6LC/8QAGAEAAwEBAAAAAAAAAAAAAAAAAAECAwT/xAAoEQEBAAIBBAICAQQDAAAAAAAAAQIREgMhMVETQWFxMiKBsfBCoeH/2gAMAwEAAhEDEQA/AHy5DeVxzlXeRa3kcblaFB6zpTdB6StHw5UqUyMhSnVgyr7VtW9pACRaIV2pUtTdVLPCNtJHN0Km6rrkKauQxQK0KZELMpFOU3rPKM8o6HZ6oZautGVHFW5qsxqX2lt0cPQtrCEqDY3ObYkXte3qq09kcB3nN6kj5LT2fa2CiGubTJOrjEIVLbKTCZNMAGJALrcQq7J3SNR24ZyCNGz85VGbG6pdrHCOMMCr2n28D3aYcQMHFvBU2Ta3OuGvcIvkj1hT+l6vk52HsZZVdMY0JOq3ZWH2S3/Med3dEDUfJa2+qjbDwu5DcuGohuelWkDrpPdumar0AKKuGaKMhUijArCqVKG8o5CE4JWDQLilKoTbwlaiJD0WLVF0lRaEjyh7yI4oZK6dsZHQUxSclgUam5I9HGuULlRj1aUy0o9LOTLghOahUDVS1HDVVySkpplhQaTZXo+yOxfxvHQJa2jO6ZDMkcUMtutztLYYfKya1K9vFOubewCULbXY5o1RlkPaBjopJV9XdZDW9XbpN+qXZtDXCHNc45hrL+JJWnSA905vvHX/AAtYTeOI9UlsQDTbfE2JiD4SqqYo+uBB9zTbBuHFxJHOFV3axfLWwxnBjCfVxj0V9o2OXd2lM6nJ5m6aZs72MO9uUxwyUv2ZfsOnul5lxkj70fJau+kOyqdnX3jPyT4oHgUOrHwqXKjqiL9kcdFP8Oclqq5SE6jkNpWh/g5Oqu3sWMlLhkPkwhViIAnWdmDimKewNSnRyTetgyiUNwK3BsjeCKNkbwR8V9l82LzRpuOhQn7M/gvVfZgNEN9BXOkm9Z5M7E/govTfZyor+OM/mryjyhkhOu7P5qM7LB/EjhWs6uJIOCu160P8GaLFxkrr9gptGSTKOB/NiWZURA5GbQYCLFNe6p8OqXEvmjPLlQla4NKbMTDHUv8App8R80efDlG0y4gNEkr1FNtM33BC1OzqFMmWtAKNQfMR7F9nPdgPqXOg4JzadovA/stOttEiAOSSGyNA3neA4pufLK5d6TZsZcDKxdtoQZ816P3hmVl7VRh5a7DrjqppRh1WIFZmE1VEEtPh9cEDaGkRIiwPGQbgqDT31QU+6SAJA3bTPGCrbHRe5u8GkwCT/COMnCDsLQHF7qdV4nDagaDzuPRGdtTpPdaxs/8AMql+Md1tj5KrpKuy1AST9opCB+I3J5aoj+yyA4ulxn8pvrl0D+6v2X2k4OlzmNA1NOBOkBrZVe0+0PeB0b1R0955bDRyBcZ+GEGa7EdDXSB948DoOC0qdfiAlewKYNIYuTjy+SfqbJwK0x8HXGv4K5kpdtKMo9N8KuSeLraKhpc1YvlWqgQp5HxDbSjmrNYuUCeCJUenstBuoq9FdY7iuuHBOdy8CPhBqbpyu78DihuqAwqkTaGWjiomBHAKI0W3l3NONF1rz6q7ibThdY60JVUqVHXk5Srwd6T4JqwzwQajA4TdIwpkmb/qrPdCo4kIbGkzeEHswwphtQ64S9JxFouUUvOrUhGnQADQZzK0uyKsGDqsZjpbyGE5sdaD0Kyz7TcaT09ERdR7LXVTUweK6Xpy7m0aKPpk6wk9q2feaR+IXlPudfilqm03iJ42wkGB2g2Wh4yM9OKB2xUaXMg33Gg9RNk92hTDHSI3HjEzBvK87Vql+0PIxDABGsd7rdRTde9m6QIkGTvOgT5KtPaKDPxMkxYHevzJho9UpXdRiS07wd+Uuk9A2DfiU7Q26mwhwZDckmmGDMSJkjwCoHH9u0yN37uO8N89bENhKP2yzjTbMRB7gDepJeSeVlXb+3WvfLKLX2s51Oo+RxiAFKwe+l32PJyAGimzHAlxB6BFOR6T2eafcNc7J3ptH4jotf3chLdi7JGy0obHdkid7JJzAnPBFdUhVjl2Fir28VT7MUXfGFZhsq7EWLSEWi45KYi0hDLAdEBZzrWKCXHVT3MYN111U/iCk3HVLYXA6y5UdwEjkuserxqcoCTCjdogi3VXqN10Sr33Wvll4MGvwXEtJ4Lqnue4yzWvM/Ryr7O8mYEWMH64IJAm5F9FWo/8o+uXJF7nOztZ7xaQehC6wkAmypTrgvBuTgWCI4ZH5jjCRhNdOfoqEhHfSDfkgObJMFPRbd3hm/JMUWAXvBwglgGDPH9lxw4Zi18DmiiNClUtmFenUBtqqUGCBF7LlBsm4Ij9Vjn4rTF6yg2WtJ0HquvbPzQ9gfvUhGcI7m7oDR581OF3iL5BNMHGNePRL1WOMtaBywIHMphjuH1xQ6h5jyz0TIoNhDmFjrzgjE8F5batkkNI7rgXAzxbER5eq9XWqlo7usGeXXovNdtAsqh2QTPibkqabE2r7l6LyJJ3iXgycx3oA6Bd2EDL9ymzUEjedyuS86YBWZt4Dnu7wAkmdxp1PEiVXZ3MaIG+4zguaxni1sk/1BM5GnV7VbPdpgAcBPmXkfJEq9r1N0QQwcy2OFmNHxcsettTZsGCOAqZ8XH5orqTnw4U90RpvNnnaL9FKtR9Q9nHf+1oy7e7gkxmbyI6p2tsgdcWPoldjollKkIwxggaENA+SO6sR3mzEwU/BeSb2SYIg/Hoo/EJio0VBIN8pdo0Nn/H90pnKrjoOlWLZk/ojNrSOBQX4v8AXJBaeH1yWkqLDAcZuqVnKp2qwDvP5LrXG4tCZBfahgG4RHbW02NjxSVbZ2zMwUu1kmSfRGg1C8iNQdUvVfwS1PtCLSPkf0TMtqG0g8OXJXjkjKI2qYyVxU3f4oXVppnthvq3gXP6cVz3xFgPH9leq24jBuLYn6KqBca38bTMJftX6Ca64Hjf49U657iQcnF4+pQvdXlwi5x/fKYFMDOpAGnDA+aArtFW98fVvril3Oj68UXaGX0H1z8VX3ZBjHT4DggLkAxrwKBtFuf1qjmx/S8eHBVc3AOTPTqVNULstaIBtJyTY6WTGzP/AMwzInhi6BTp3E8I0IyjF8vaZFxx4ays8ptUek7DfEtva/gnXnJ6x8Vidm7SW1G30It6Lc2lwDZ8Fl0720rIuDPRcrYIEc51OgCsasCACZmDGT9SkO0GS1rZMzOcz8cqvBO1Q0Mgm/OPK+As/aKIrN3XEEDUAYi/SxlTb+2qOy/5lZ1yTBd3pPBrQPX4LxPbXt1UrAtY4Mpm0Npy4i9i4mPII1sMnb6lPeMCpUMm4dbzc0+iG0P/AA0w3qQbeMj0CAa/856nd890fNRtQaNb/wCR9SULg8GR32N5NM+cfomG8XVKrgPygx1vEpQVOJjwDfjCu7aQRx+vFCn0j2X9rqVRopPJa9oABeW9/SZn73LVeop1t22WnI48xzXxIVJ/Cfh8DHot/sP2uq0iA8l9MCN3uktH8JEHwS2m4+n0jaqG64OZ906/IqlWh7wbzbEZXeyO1adVksILTGbFpxcG46ItKp7txHjHO6xyw77hzLtom2m4tOA5tjOvX9UmGGSHSIzyW/tVHeEt19RwWHVBM6C4uM5Vzv2gBc0HWVzfkRMAWBVRSEZ8J1XXUTMATYHj8Oq1xRS7x1KG2ne3knHUgz/Uc1gNpe4M/wDI4ss/bO0NmZ96uwkXAptc8z1Hd9VX7Tsb7MCExsnZxP3bRzWW/wBstna3dFKrUzJcWsM6Fu7J80j/AMZViS2k2nTmYgF7gNLnXnGpWeWePs9X09keznfm82qLxb+2NqJn39TwcAPAAWURyvsa/Bui5xkTAOTGPHI1Vq7A2QCSRedPABVtGOouT5Krpxc3vx9V1aY7WpVXRJJHAnUY8VcVPxagCJS/u4zPXllUqujieus46p0QyK4PPx1VmnlkSlWucROQD4X0/dHDj9Wj6ysrk0kXe4jrflHX0Q/egG2tr6IT6ugx0+sld3ZAxf0+sJ77DQ1R3cHe5eGfMrlWsHtaYPdkH4DqYCXc0QRoL9dP0si06e8yWkyJlscrEcdVnaqRs7Ed0MnFiTy+oXqabQ6Ju1eJ2JpLYOvA3HktjsnanuBaJluOMZGVhhvHKyry7yVrbTtHePBoM68F472n9q2bKyGkGqR3W5DB+Z8eMD5Le9odq+zbK6s84mASO882aBxvB8CviG113VHl73FznGSbCf0Wmu6YPtfa9Sq8ve4uccmL8B0CEKh1HiXR8IQaYj8M9ST+iIHnp0ATUM1509G/NEPOfF0fNLMB1d5n9SunaGDLwOiRmmgD8vjJ+CJ9o5keACzx2izQOP11XD2pwaB1t8ErVNP308T1Jd8FcPdEX87eUrNZ2mdR5H9iiO2t54jxJPyA8lnclNvs7tGrQdvU3BpwQcEcCDYhe77G9taNYBtUtp1BnJa4DgRMa2K+RydSfE/ortrYg/XVTcyuO33Ov7WbLRaS6ux1pDWS5xkSIAFvGF5rb/8A1GoOksoVHZs8hjZ0daTPlhfNmPsYIHioa0fRKm9TXiFMPy9c728qAyylQEcQ5x5ZcR8EntftTtNUEOqvAOWtO43putgLAFbh8vkiMeLfFT8mfs+MHIJvnic9bhXpt4Xn61Qt884Pqi0QCci3j+qmTdFowAOnndP0qhAt96cxpbQ+KV931HM90A51Xau2tYJ32gDMmRM6RAWuOLO1qs2JzhMZ6/oovNv9smAx71nkFxa8al7ExMjz1+KbbsskOcJNjHDrCxT7atYSG7NRAPE1HnpO8BPNCq+3VQzuU6Lb/wDTJ6DvuK6L1sPbPhWs55LoAi+PTywr/ZpMZ6eSxKnt1tO4Y3Gn+GkweMhqzX+223GP8+o0YsQ34AKb1sPCphXuafZroADHRyB+SrV7NqXO4+IuSwjzkWXgNo9qNsee9tVU/wDcfHgGkBZO0bQ513ve88zPxJKz+TH8/wC/3Xqvp1XZg375Y2fzVGN8LuCDSdSdUDDtGztLjYmswAf0kr5YXAaeZQ98Xs3yJVzqT1/3/wCDjX1XtPaNkoPLX7ZQJOQzeqQee40j1Wfs/tPsTCZrVDaAW0HEdYcW/RXzY1vrELm8fq6XOehxfTh7ebCwQDtTv+3TaPWok9p/9VhTL/s1EjeEB1VwMc9xgjnlfOTP1C47qly770OJ3bO2KtQzUcXGSZc4m5ybmyAe0Hfw+RKXMc1A8cEt09GDtr+Pk1UNV7vzIfvo4Lhqk4+CDX93xIHK3qutI6ocHp4/oo6Tr5WSMeEZjo0Hik7fX9kalSmwH14qbDlN/bNJ8gue/OLoXuiIwPH9FelSOSbclFVBZP1dWDjxAlNbJ2WX33XHz9ThFe6jRn3kbwOGkFo/3a62Wclyv9JXKTyVDbanoCihp/KfEoFb2pp97dYXx92LD/c458Eg/teq4y1jGDSZcU70s/sTPfhrieXhJUdXAy6BxMN+KxHOrvzVdHBsNHoqs7GBubniTPxTnTk809ZVrVu3qDfx754NBd64ST/ap3/Lpu/3GB5Bcb2WBoEyzYQtP6Z4gnSt81k1+0tpqZdug6AfMpY9nOd957j1K3/sgV27P9Sq5050o8+OzG8FF6E0eQURyp8I1Q4aNi1rrtSoYt6R+ijaQz5FRwbFt3wIn0CxuNYbLvbNpPGxQHNjI/frJTdRsYJPQH1JQalh90342x0Cej2Tebm1vPyygOvmR4fqtBrXGIaPBpcgVKDun9LU5IeyhbfX66IL3cR9eaae2Bf5nOMWQXs6+UKuwL75Q3k8/rqj1Wxm3V0fogCqzG8z+oK4W0bfUDw/b5qrmxr9ea5R7Rog98vcODIB8zI9EPaduYXTTY+NJv5kAclXGlt3eH1+y6G/X9ygnbHH8EeAx4lGbtb/APpgjnHyRo+/p33asKLjgHwBPwV2bTU0Ab4noijaqutTSMEnpmyWvyNZenG9nvt3Hmcd0melkf8AwKr+JsfzFrfiUFu11RirUE/lJbyOEB2yg5Lj4lGvyfHKtKn2c1p79ak3xmNeELtIbIPv1yf5GSf24JBmxN/KPESjNpDhCWofGtH/ABvZm/6ezVah4vcQPIRzXD7UVzals9CkP5A4jxdf1SU/oiMaeaWsfU/z/lU6c+6ptO07TW/1Kzo4Cw9Eu3sdky4knnPzW3svZL3mw0n+3E2wtzZPYpzhOTqADbrMRYSnyyp8cI8ezZWgWH15ItOlyPl+y+g0vYVoI3ov48ONtfVN0PZOmLRBsLi3xJzbTTQyjjlT3jHzn7M7gfL9UWn2c84HqF9N/wCH2R924yA4WAyZtI6TGOKC7YwywaD0IBJA+9IJ650OETDKHbK8FT7EfEx+6aHYDvoj61Hmvat2W5G5Yk8pm1wTbUxPFWcyxHKBae6bOJBOnLiEcDjx47BOLnGhH1oiu7FDcza+Prmt+o0RmDi4IGRmbA2PkcoFSkN2DIGl7HhriEcT0yf8GH5SfBROPIB/f+6iaeH6eLd7X7K3Ae/hFMD/AMnITvblkQ2jUPiB8JWW3sz+H0TFPsr+EI/p9MfjvsUe2RmRs5j+eP8A8odT2url0to0xwmXR4yEZnZR5fXijs7KGp+vklyno/i/LKr9u7W8zvBvRrbeYKB7/aCP9V184HqAvQf4a3qufZGjA87/ADT5nOnHnfc1Sb1H+Z+Sn+Huce85zuZcSt00xOF1zRxRzpzpxiDslv5Sit7NbwC0i3hP14KzdncbwfEJcqvjGWNhAOnoi/ZhyWrS7IqOEhttTu246ck7s3su9+o8Gkx1Ak+Se9lx08+aQGnqrWhbrvZd4ANoM5aWjhYuz0CBV9n3NBNot+YZ4T1vwSojIDRz9VdreSYfsLhaP/tPkqtocktxUlCFJXa36uiQeHwVqdIm0eiBXAzrZFbSPApzZtgmJtwkwOGf3XpOz/Z4GJMg8RugjiS9sX8MpybK3Tzmy9lveYAJ1tfHAD5L0vZnswDundNwDe9uMTbpBJ5ZHpezewRxY4gXF/0vpAj8OkLb2bYL2a2LEAAOtoYDYNt38QNsQLb49KfbDLqZMjsrshjAG5Gh3ASQNSYJtHrECFqMoAG8SABoDANgNGkm+WnzEN1BLeVrkRa35jfS+RIubqWIkHEwCJiLENBgcZAyNVrMZGe7SVR0m5dYiMwTAgRg6a6jKA8G8n7syJtcwCYmbSOmDZO1gYMnFi0xextON29onx0FUGrb9DvkYA7udBj10WlzZSpVO8QTMkWFrgCO7oZtJIF+AhLFu7EmAe7eSCZMWJ7rrkRbTQp15JEyAcQR97oDr3jbXeg5QalwZ3SSYyLgQNY1+GdUaPv9EZESNIEDnEcI0PLmqurR93djqLzwmOBHmOaZNGcibgjO9HQxi9pOSBFpXrNFji/DdF57wNsjIss7GktvkrWm5tGBmZOpIPEAG1iUvVZxkRaMz6fLyTVSkXAE3mLzF513Qbi/hHCEAa4PXleJz/dTWhUsPLxF/VROClwDR1dHWVEtFt4INV2niCmaWxA6lN0ez+uJ+uKz0hnlQ0zw9Fr/AGEAa5InWRoPNOt2VoduyJM2gRIm83sIJVTClyjzzdkc60XRWdhvdg2noOslembsbd0m27qXTYSBwyS42xngnd1uGsLnE92wAgNlxj8oBJj9Fc6ZctPJN9mjgm4zM2xJMA4Cc2P2Wk5JHGDfODiLL1ho70b2WNJIEAXADQTPd4xoBztenswO6AXGTBIEGzCDF8HeA4SeS0nSiL1Kw9h9lwTJGoIaCS4NI7oA1JMfVlps9n2D7+4DLTkiMEBu9pcC7b6LTZm4ie8ARLWiMXaSSYAngfBM0dkIuTvYBP3TIBFtMHgTmdJ0mGKLnl7Z+zdlNBA92JFiHbwHMN70QNZiZNgLI4oHPcgZIIPmSCGj+UDjon6myDQg2iAZaAJsOPlGY52p7O4EABgsIy3Ondy7N9LKpEWsSvs+Z92TAu0wQ78MuwCdCc2mdVdp7PbeWQ4gmDlwvq4iwi4aeEEiAt+pQIMgEOHEyQCcSSe5mbZ8ks5jgYaImCI3BIOQBp903sDe03RqDdeQ232faSRh0zMtEWmQLEN6AzBWRV7IG8N5kWMEkEGGyIIABxM3yJ5+4dRLYDWgfcIAIPeI7wvg4iM6rOqsJBFgYEd0xAJg7rhgiQQTaLWWV6c+mszv28hU7KAmAMA3I5nBE3g+RVaewYcceXhPyXp6+xwCA0CBIIvkaxfIBtbOkQGlswIkwY/EJFw6ACbXvmSsrg0mYPZ2xxE8DgHMAjegzF4O7q6F7Hs/ZWkDeInER96Abv70xYwDwsFj7DQGN3LhbItclxgYmw/deq2FkWBNwTMjvGbhoODk2FuZMnbDHTLPLZynshdE44TFuTRriZ8jlW+z33Sd0mbNmJm1y0QfWwR6NG0aazJ83GBPLdi9+KI1kCcnliNRu4FvHitGZcbPIvvBwxczOYmASDmIjKE+kbuODckjMWktcJ8QTGgWkaJm0DlEE+Atp8DOiBuYOutyDabkCYN8wegukpnkAZkACzmmwGZgk7wFtOFhlAc0FohwM4tvNMGcYGfu+QNlok8TrmWkgibtwLxr01uFzAdZvMNcLWggA2c0kY9E9DbOcN2B3IN9Re0TImcRxvg3QHzuwQ10WgObMixkEiLA/i0vFynaje6N2MEAb0gi+80tJh1pgEaRwkT6W8A10yME5hthcti0A8xPgj2zzcbwaTxscjHcmRk3E5zhLvEAsNwAbHMXBHUExpnROV6Z3iN0xBEAuFiN6wJsLECJxYaFUmASd54cAQ4zP8rowQNRwPRSqUrUonvQARYCCbjGJmQNRpbihV6l2xMOtMRcEefMfKwdeJBDgO6bgnkCOthIMHHikKhdF8OIBPCBaY+KnXZWwKhM2FSOUx6qKtV7wTY/0g+pUS1D3WRRcJv3dOfWUdkAmZwAMzyjglKDZLRnPgnNwNh0kiRbjzk6KJFXsJuBpEAlw8BfEDhjqmKbQHneneDZJ4QIMfMnmlw+DaHP0tYcI5p2lUlpEEkWdiLYHxVyItGpUxaDZu7E5cZIa1sC1zpzKPXp6AtmTcSTYk7otbInjOqA0OMuIIMQ0CxGI+OOad2eg4bwcQXCIbgZgEnqVaNu0Ye0F0ZhzrRckTiTJ3c6aBP728LTbduXbpIxUdoTJ+EBC2WlvAEgQx0NABA6wMkn5JtsgES4kySZaePG5N48VcRaYo0gBvQN64NiYuWho1M3JNvBGbQDXQBB72ALeAgDW3K6sGwJ3jIG6IgkEnXAH3vBH2ZoDb6QJvwAgbp1ymnYVVgOd0cYcd4weMG38I1KK/Zg5stsMXE7w/33m2iM7ZoEzu9BfkAdV0sLtbczOmSZklIFX0tyAJ5AOAsTewEcPPKV2hsmQN3dmRul38WAbaxaLnC06ga04IMRcgi19Z9IS9ekY4yDE2AH8JM/RTJhVKA0DSOQEEXiBJi5wPks/atna4amxJiJLbG2hGbZzwW9tdMh07oF53hq2IMwYzxSTqW6bGATvAA25gXtgEaZ4qaqMZ1GzIIgDLRI4CZiNWxaCeco1HZTvbwjJByCb51bM/AI1XZDIsBGccp3oyMeaZpUXTMtJMTbXSYmQb5jCjS9u7Hs+pcN7DRbeBNi6Jgu5u4YK9JsVEZwcTMn9yVn7Owiwzqd2wE6E6aYWvsdCYi8WkG3O0zpkK9dkbM0had7HMRHAwf0RvdWgje08PG5zqrBkAZka4HkSrkcY5fGyjZgOpjLoicxH9UW0yYVHsnrwkZiZHG3NNOZrPpM/wB0LcGnGI8LC/ojYK1oJuDE3g6ibkNvwvdLVaEQO9rAkwCIkTiDY6aRwT9Uag46ERFsm1wglk4sDcYMzmP78lRMurQ00MHnxm8TBOciyWrwBvNO6bbwuJMgyWg3M+YJWlUp7zhDgCDk3mW5zvQRkaQkNo2WZEiAO8IdNrnqBNjFk/BlNoESBI+9gklgJEEZMAnGgKTe0uBYQ1pMDdk3INnNdxgaHXnB1qzALxMagnjIicYscWg6JCo2HAu72SCDiTZrm89D0RRCDarrAuHdvLswHfdM3jN7pN7N1zHAQc8rjGdZH1daNXaAXDdifukHOZB3cHF4jokdqPejiYgmN0A4B1bmOCixeyFWq+T3R5n5OUXatJu8ZzJ1HyURbVSRj/l/lKZq4+uC6osb4aitEMaRYxkZ1R9mEf0uPja6iirH6/unJqbC7uf1fJXou/yxze2eec8VFFuyM7Nj/aUVos/oPkooieSraoi56NRNm+83+X9F1RPH7Z5fQgcd9NuEbsWx8lFE8vMTA9opC1hkacikNuMYt0XFFl0r3aUgxx3vr8wQdtYPdvECBMDhfRdUWmf8f9/BTyXpjP8A8bfmpXcW4t3xi2iiieP8oWTZpNEg8lubKb/XAKKKPY9HKeD4q1RtlFFn9rVGT0Uq4HgoogFx+Hqfis+k8+8iTE/NRRa4/aKB2ywbkwJgGdZveeKrtf8AqUDqSJ5yLyoos59rviEqtjVAtABHI7wwsba3d0nUOaAdQJ0Kii1/4pn8k29o33chI5GchZz7jxb6m6iixv22x8QTaR33dVxRRazwl//Z"/>
          <p:cNvSpPr>
            <a:spLocks noChangeAspect="1" noChangeArrowheads="1"/>
          </p:cNvSpPr>
          <p:nvPr/>
        </p:nvSpPr>
        <p:spPr bwMode="auto">
          <a:xfrm>
            <a:off x="0" y="-884238"/>
            <a:ext cx="2466975" cy="1847851"/>
          </a:xfrm>
          <a:prstGeom prst="rect">
            <a:avLst/>
          </a:prstGeom>
          <a:noFill/>
        </p:spPr>
        <p:txBody>
          <a:bodyPr vert="horz" wrap="square" lIns="91440" tIns="45720" rIns="91440" bIns="45720" numCol="1" anchor="t" anchorCtr="0" compatLnSpc="1">
            <a:prstTxWarp prst="textNoShape">
              <a:avLst/>
            </a:prstTxWarp>
          </a:bodyPr>
          <a:lstStyle/>
          <a:p>
            <a:endParaRPr lang="en-GB"/>
          </a:p>
        </p:txBody>
      </p:sp>
      <p:pic>
        <p:nvPicPr>
          <p:cNvPr id="24582" name="Picture 6" descr="http://www.bgstructuralengineering.com/BGSCM/BGSCM005/FilletWelds02.JPG"/>
          <p:cNvPicPr>
            <a:picLocks noChangeAspect="1" noChangeArrowheads="1"/>
          </p:cNvPicPr>
          <p:nvPr/>
        </p:nvPicPr>
        <p:blipFill>
          <a:blip r:embed="rId3" cstate="print"/>
          <a:srcRect/>
          <a:stretch>
            <a:fillRect/>
          </a:stretch>
        </p:blipFill>
        <p:spPr bwMode="auto">
          <a:xfrm>
            <a:off x="5508104" y="2564904"/>
            <a:ext cx="2592287" cy="1979712"/>
          </a:xfrm>
          <a:prstGeom prst="rect">
            <a:avLst/>
          </a:prstGeom>
          <a:noFill/>
        </p:spPr>
      </p:pic>
      <p:pic>
        <p:nvPicPr>
          <p:cNvPr id="24584" name="Picture 8" descr="http://www.mig-welding.co.uk/tig-lap/lap-weld-large.jpg"/>
          <p:cNvPicPr>
            <a:picLocks noChangeAspect="1" noChangeArrowheads="1"/>
          </p:cNvPicPr>
          <p:nvPr/>
        </p:nvPicPr>
        <p:blipFill>
          <a:blip r:embed="rId4" cstate="print"/>
          <a:srcRect/>
          <a:stretch>
            <a:fillRect/>
          </a:stretch>
        </p:blipFill>
        <p:spPr bwMode="auto">
          <a:xfrm>
            <a:off x="5508104" y="4725144"/>
            <a:ext cx="2704616" cy="1995797"/>
          </a:xfrm>
          <a:prstGeom prst="rect">
            <a:avLst/>
          </a:prstGeom>
          <a:noFill/>
        </p:spPr>
      </p:pic>
      <p:cxnSp>
        <p:nvCxnSpPr>
          <p:cNvPr id="3" name="Straight Arrow Connector 2"/>
          <p:cNvCxnSpPr/>
          <p:nvPr/>
        </p:nvCxnSpPr>
        <p:spPr>
          <a:xfrm flipV="1">
            <a:off x="3347864" y="2060848"/>
            <a:ext cx="2016224" cy="648072"/>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1" name="Straight Arrow Connector 10"/>
          <p:cNvCxnSpPr/>
          <p:nvPr/>
        </p:nvCxnSpPr>
        <p:spPr>
          <a:xfrm flipV="1">
            <a:off x="3347864" y="3284984"/>
            <a:ext cx="2016224" cy="7200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3" name="Straight Arrow Connector 12"/>
          <p:cNvCxnSpPr/>
          <p:nvPr/>
        </p:nvCxnSpPr>
        <p:spPr>
          <a:xfrm>
            <a:off x="3347864" y="4005064"/>
            <a:ext cx="2016224" cy="1368152"/>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a:xfrm>
            <a:off x="1187624" y="116632"/>
            <a:ext cx="7498080" cy="1143000"/>
          </a:xfrm>
        </p:spPr>
        <p:txBody>
          <a:bodyPr>
            <a:normAutofit fontScale="90000"/>
          </a:bodyPr>
          <a:lstStyle/>
          <a:p>
            <a:r>
              <a:rPr lang="en-US" sz="4400" b="1" dirty="0" smtClean="0">
                <a:solidFill>
                  <a:schemeClr val="tx1"/>
                </a:solidFill>
              </a:rPr>
              <a:t>Connections:</a:t>
            </a:r>
            <a:r>
              <a:rPr lang="en-US" sz="4400" dirty="0" smtClean="0">
                <a:solidFill>
                  <a:schemeClr val="tx1"/>
                </a:solidFill>
              </a:rPr>
              <a:t> </a:t>
            </a:r>
            <a:r>
              <a:rPr lang="en-GB" sz="4400" dirty="0" smtClean="0">
                <a:solidFill>
                  <a:schemeClr val="tx1"/>
                </a:solidFill>
              </a:rPr>
              <a:t/>
            </a:r>
            <a:br>
              <a:rPr lang="en-GB" sz="4400" dirty="0" smtClean="0">
                <a:solidFill>
                  <a:schemeClr val="tx1"/>
                </a:solidFill>
              </a:rPr>
            </a:br>
            <a:endParaRPr lang="en-GB" dirty="0"/>
          </a:p>
        </p:txBody>
      </p:sp>
      <p:sp>
        <p:nvSpPr>
          <p:cNvPr id="3" name="Content Placeholder 2"/>
          <p:cNvSpPr>
            <a:spLocks noGrp="1"/>
          </p:cNvSpPr>
          <p:nvPr>
            <p:ph idx="1"/>
          </p:nvPr>
        </p:nvSpPr>
        <p:spPr>
          <a:xfrm>
            <a:off x="683568" y="764704"/>
            <a:ext cx="8064896" cy="5832648"/>
          </a:xfrm>
        </p:spPr>
        <p:txBody>
          <a:bodyPr>
            <a:normAutofit fontScale="77500" lnSpcReduction="20000"/>
          </a:bodyPr>
          <a:lstStyle/>
          <a:p>
            <a:pPr lvl="1" algn="just">
              <a:buNone/>
            </a:pPr>
            <a:r>
              <a:rPr lang="en-US" sz="2000" b="1" dirty="0" smtClean="0"/>
              <a:t>   </a:t>
            </a:r>
            <a:r>
              <a:rPr lang="en-US" sz="3200" b="1" dirty="0" smtClean="0"/>
              <a:t>Welding</a:t>
            </a:r>
            <a:r>
              <a:rPr lang="en-US" sz="3200" dirty="0" smtClean="0"/>
              <a:t> –  </a:t>
            </a:r>
          </a:p>
          <a:p>
            <a:pPr lvl="1" algn="just">
              <a:buNone/>
            </a:pPr>
            <a:endParaRPr lang="en-US" sz="2200" dirty="0" smtClean="0"/>
          </a:p>
          <a:p>
            <a:pPr lvl="1" algn="just">
              <a:buFont typeface="Wingdings" pitchFamily="2" charset="2"/>
              <a:buChar char="§"/>
            </a:pPr>
            <a:r>
              <a:rPr lang="en-US" sz="2200" dirty="0" smtClean="0"/>
              <a:t>  </a:t>
            </a:r>
            <a:r>
              <a:rPr lang="en-US" sz="2100" dirty="0" smtClean="0"/>
              <a:t>Welding consists of heating the two pieces to be </a:t>
            </a:r>
          </a:p>
          <a:p>
            <a:pPr lvl="1" algn="just">
              <a:buNone/>
            </a:pPr>
            <a:r>
              <a:rPr lang="en-US" sz="2100" dirty="0" smtClean="0"/>
              <a:t>      joined until they melt enough to fuse. </a:t>
            </a:r>
          </a:p>
          <a:p>
            <a:pPr lvl="1" algn="just">
              <a:buNone/>
            </a:pPr>
            <a:endParaRPr lang="en-US" sz="2100" dirty="0" smtClean="0"/>
          </a:p>
          <a:p>
            <a:pPr lvl="1" algn="just">
              <a:buFont typeface="Wingdings" pitchFamily="2" charset="2"/>
              <a:buChar char="§"/>
            </a:pPr>
            <a:r>
              <a:rPr lang="en-US" sz="2100" dirty="0" smtClean="0"/>
              <a:t>  </a:t>
            </a:r>
            <a:r>
              <a:rPr lang="en-US" sz="2100" b="1" dirty="0" smtClean="0">
                <a:solidFill>
                  <a:srgbClr val="0070C0"/>
                </a:solidFill>
              </a:rPr>
              <a:t>The heat comes from an electric arc </a:t>
            </a:r>
            <a:r>
              <a:rPr lang="en-US" sz="2100" dirty="0" smtClean="0"/>
              <a:t>that is formed</a:t>
            </a:r>
          </a:p>
          <a:p>
            <a:pPr lvl="1" algn="just">
              <a:buNone/>
            </a:pPr>
            <a:r>
              <a:rPr lang="en-US" sz="2100" dirty="0" smtClean="0"/>
              <a:t>      between a welding rod and the two pieces to be welded.  </a:t>
            </a:r>
          </a:p>
          <a:p>
            <a:pPr lvl="1" algn="just">
              <a:buNone/>
            </a:pPr>
            <a:endParaRPr lang="en-US" sz="2100" dirty="0" smtClean="0"/>
          </a:p>
          <a:p>
            <a:pPr lvl="1" algn="just">
              <a:buFont typeface="Wingdings" pitchFamily="2" charset="2"/>
              <a:buChar char="§"/>
            </a:pPr>
            <a:r>
              <a:rPr lang="en-US" sz="2100" dirty="0" smtClean="0"/>
              <a:t>  </a:t>
            </a:r>
            <a:r>
              <a:rPr lang="en-US" sz="2100" b="1" dirty="0" smtClean="0">
                <a:solidFill>
                  <a:srgbClr val="0070C0"/>
                </a:solidFill>
              </a:rPr>
              <a:t>A portable electric generator is connected to the structural</a:t>
            </a:r>
          </a:p>
          <a:p>
            <a:pPr lvl="1" algn="just">
              <a:buNone/>
            </a:pPr>
            <a:r>
              <a:rPr lang="en-US" sz="2100" b="1" dirty="0" smtClean="0">
                <a:solidFill>
                  <a:srgbClr val="0070C0"/>
                </a:solidFill>
              </a:rPr>
              <a:t>      steel and to the welding rod. </a:t>
            </a:r>
            <a:r>
              <a:rPr lang="en-US" sz="2100" dirty="0" smtClean="0"/>
              <a:t> </a:t>
            </a:r>
            <a:r>
              <a:rPr lang="en-US" sz="2100" b="1" dirty="0" smtClean="0">
                <a:solidFill>
                  <a:srgbClr val="0070C0"/>
                </a:solidFill>
              </a:rPr>
              <a:t>A current is passed through the </a:t>
            </a:r>
          </a:p>
          <a:p>
            <a:pPr lvl="1" algn="just">
              <a:buNone/>
            </a:pPr>
            <a:r>
              <a:rPr lang="en-US" sz="2100" b="1" dirty="0">
                <a:solidFill>
                  <a:srgbClr val="0070C0"/>
                </a:solidFill>
              </a:rPr>
              <a:t> </a:t>
            </a:r>
            <a:r>
              <a:rPr lang="en-US" sz="2100" b="1" dirty="0" smtClean="0">
                <a:solidFill>
                  <a:srgbClr val="0070C0"/>
                </a:solidFill>
              </a:rPr>
              <a:t>     rod  and the structure</a:t>
            </a:r>
            <a:r>
              <a:rPr lang="en-US" sz="2100" dirty="0" smtClean="0"/>
              <a:t> when the rod touches the steel members. </a:t>
            </a:r>
          </a:p>
          <a:p>
            <a:pPr lvl="1" algn="just">
              <a:buNone/>
            </a:pPr>
            <a:endParaRPr lang="en-US" sz="2100" dirty="0" smtClean="0"/>
          </a:p>
          <a:p>
            <a:pPr lvl="1" algn="just">
              <a:lnSpc>
                <a:spcPct val="170000"/>
              </a:lnSpc>
              <a:buFont typeface="Wingdings" pitchFamily="2" charset="2"/>
              <a:buChar char="§"/>
            </a:pPr>
            <a:r>
              <a:rPr lang="en-US" sz="2100" dirty="0" smtClean="0"/>
              <a:t> </a:t>
            </a:r>
            <a:r>
              <a:rPr lang="en-US" sz="2100" b="1" dirty="0" smtClean="0">
                <a:solidFill>
                  <a:srgbClr val="0070C0"/>
                </a:solidFill>
              </a:rPr>
              <a:t>The tip of the rod and some depth of the base metal are melted. </a:t>
            </a:r>
            <a:r>
              <a:rPr lang="en-GB" sz="2100" dirty="0"/>
              <a:t>The arc produces a temperature of about </a:t>
            </a:r>
            <a:r>
              <a:rPr lang="en-GB" sz="2100" dirty="0" smtClean="0"/>
              <a:t>1500ºC </a:t>
            </a:r>
            <a:r>
              <a:rPr lang="en-GB" sz="2100" dirty="0"/>
              <a:t>at the tip. This </a:t>
            </a:r>
            <a:r>
              <a:rPr lang="en-GB" sz="2100" b="1" dirty="0">
                <a:solidFill>
                  <a:srgbClr val="0070C0"/>
                </a:solidFill>
              </a:rPr>
              <a:t>heat melts both the base metal and the </a:t>
            </a:r>
            <a:r>
              <a:rPr lang="en-GB" sz="2100" b="1" dirty="0" smtClean="0">
                <a:solidFill>
                  <a:srgbClr val="0070C0"/>
                </a:solidFill>
              </a:rPr>
              <a:t>electrode.</a:t>
            </a:r>
            <a:r>
              <a:rPr lang="en-GB" sz="2100" b="1" dirty="0" smtClean="0"/>
              <a:t> </a:t>
            </a:r>
            <a:r>
              <a:rPr lang="en-US" sz="2100" b="1" dirty="0" smtClean="0"/>
              <a:t> </a:t>
            </a:r>
            <a:r>
              <a:rPr lang="en-US" sz="2100" dirty="0" smtClean="0"/>
              <a:t>The two metals combine and harden upon cooling. </a:t>
            </a:r>
          </a:p>
          <a:p>
            <a:pPr lvl="1" algn="just">
              <a:buNone/>
            </a:pPr>
            <a:endParaRPr lang="en-US" sz="2100" dirty="0" smtClean="0"/>
          </a:p>
          <a:p>
            <a:pPr lvl="1" algn="just">
              <a:buNone/>
            </a:pPr>
            <a:r>
              <a:rPr lang="en-US" sz="2100" dirty="0" smtClean="0"/>
              <a:t>	</a:t>
            </a:r>
            <a:r>
              <a:rPr lang="en-GB" sz="4100" b="1" dirty="0">
                <a:solidFill>
                  <a:srgbClr val="0070C0"/>
                </a:solidFill>
              </a:rPr>
              <a:t>Arc-eye, or welder's flash</a:t>
            </a:r>
            <a:r>
              <a:rPr lang="en-GB" sz="2100" b="1" dirty="0">
                <a:solidFill>
                  <a:srgbClr val="0070C0"/>
                </a:solidFill>
              </a:rPr>
              <a:t>, is an inflammation of the cornea, caused by ultraviolet radiation from the arc during welding.</a:t>
            </a:r>
          </a:p>
        </p:txBody>
      </p:sp>
      <p:pic>
        <p:nvPicPr>
          <p:cNvPr id="22530" name="Picture 2" descr="http://www.weldmyworld.com/.a/6a0120a57627b9970b013487631c2e970c-800wi"/>
          <p:cNvPicPr>
            <a:picLocks noChangeAspect="1" noChangeArrowheads="1"/>
          </p:cNvPicPr>
          <p:nvPr/>
        </p:nvPicPr>
        <p:blipFill>
          <a:blip r:embed="rId2" cstate="print"/>
          <a:srcRect/>
          <a:stretch>
            <a:fillRect/>
          </a:stretch>
        </p:blipFill>
        <p:spPr bwMode="auto">
          <a:xfrm>
            <a:off x="6948264" y="0"/>
            <a:ext cx="2195736" cy="2781267"/>
          </a:xfrm>
          <a:prstGeom prst="rect">
            <a:avLst/>
          </a:prstGeom>
          <a:noFill/>
        </p:spPr>
      </p:pic>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02980" y="-171400"/>
            <a:ext cx="7498080" cy="1143000"/>
          </a:xfrm>
        </p:spPr>
        <p:txBody>
          <a:bodyPr>
            <a:normAutofit/>
          </a:bodyPr>
          <a:lstStyle/>
          <a:p>
            <a:r>
              <a:rPr lang="en-US" b="1" dirty="0" smtClean="0">
                <a:solidFill>
                  <a:schemeClr val="tx1"/>
                </a:solidFill>
              </a:rPr>
              <a:t>Fire Protection:</a:t>
            </a:r>
            <a:endParaRPr lang="en-GB" dirty="0">
              <a:solidFill>
                <a:schemeClr val="tx1"/>
              </a:solidFill>
            </a:endParaRPr>
          </a:p>
        </p:txBody>
      </p:sp>
      <p:sp>
        <p:nvSpPr>
          <p:cNvPr id="3" name="Content Placeholder 2"/>
          <p:cNvSpPr>
            <a:spLocks noGrp="1"/>
          </p:cNvSpPr>
          <p:nvPr>
            <p:ph idx="1"/>
          </p:nvPr>
        </p:nvSpPr>
        <p:spPr>
          <a:xfrm>
            <a:off x="755576" y="764704"/>
            <a:ext cx="8064896" cy="5949280"/>
          </a:xfrm>
        </p:spPr>
        <p:txBody>
          <a:bodyPr>
            <a:normAutofit fontScale="32500" lnSpcReduction="20000"/>
          </a:bodyPr>
          <a:lstStyle/>
          <a:p>
            <a:pPr>
              <a:buNone/>
            </a:pPr>
            <a:endParaRPr lang="en-GB" sz="2400" dirty="0" smtClean="0">
              <a:latin typeface="Arial" panose="020B0604020202020204" pitchFamily="34" charset="0"/>
              <a:cs typeface="Arial" panose="020B0604020202020204" pitchFamily="34" charset="0"/>
            </a:endParaRPr>
          </a:p>
          <a:p>
            <a:pPr algn="just">
              <a:buNone/>
            </a:pPr>
            <a:r>
              <a:rPr lang="en-US" dirty="0" smtClean="0">
                <a:latin typeface="Arial" panose="020B0604020202020204" pitchFamily="34" charset="0"/>
                <a:cs typeface="Arial" panose="020B0604020202020204" pitchFamily="34" charset="0"/>
              </a:rPr>
              <a:t>	</a:t>
            </a:r>
            <a:endParaRPr lang="en-US" sz="4200" dirty="0" smtClean="0">
              <a:latin typeface="Arial" panose="020B0604020202020204" pitchFamily="34" charset="0"/>
              <a:cs typeface="Arial" panose="020B0604020202020204" pitchFamily="34" charset="0"/>
            </a:endParaRPr>
          </a:p>
          <a:p>
            <a:pPr algn="just">
              <a:lnSpc>
                <a:spcPct val="170000"/>
              </a:lnSpc>
              <a:buNone/>
            </a:pPr>
            <a:r>
              <a:rPr lang="en-US" sz="4200" dirty="0" smtClean="0">
                <a:latin typeface="Arial" panose="020B0604020202020204" pitchFamily="34" charset="0"/>
                <a:cs typeface="Arial" panose="020B0604020202020204" pitchFamily="34" charset="0"/>
              </a:rPr>
              <a:t>	</a:t>
            </a:r>
            <a:r>
              <a:rPr lang="en-US" sz="4900" dirty="0" smtClean="0">
                <a:latin typeface="Arial" panose="020B0604020202020204" pitchFamily="34" charset="0"/>
                <a:cs typeface="Arial" panose="020B0604020202020204" pitchFamily="34" charset="0"/>
              </a:rPr>
              <a:t>Although it takes a very substantial amount of heat to actually melt steel, it will lose most of its strength at temperatures above 700</a:t>
            </a:r>
            <a:r>
              <a:rPr lang="en-US" sz="4900" baseline="30000" dirty="0" smtClean="0">
                <a:latin typeface="Arial" panose="020B0604020202020204" pitchFamily="34" charset="0"/>
                <a:cs typeface="Arial" panose="020B0604020202020204" pitchFamily="34" charset="0"/>
              </a:rPr>
              <a:t>0</a:t>
            </a:r>
            <a:r>
              <a:rPr lang="en-US" sz="4900" dirty="0" smtClean="0">
                <a:latin typeface="Arial" panose="020B0604020202020204" pitchFamily="34" charset="0"/>
                <a:cs typeface="Arial" panose="020B0604020202020204" pitchFamily="34" charset="0"/>
              </a:rPr>
              <a:t> F. </a:t>
            </a:r>
          </a:p>
          <a:p>
            <a:pPr algn="just">
              <a:lnSpc>
                <a:spcPct val="170000"/>
              </a:lnSpc>
              <a:buNone/>
            </a:pPr>
            <a:r>
              <a:rPr lang="en-US" sz="4900" dirty="0" smtClean="0">
                <a:latin typeface="Arial" panose="020B0604020202020204" pitchFamily="34" charset="0"/>
                <a:cs typeface="Arial" panose="020B0604020202020204" pitchFamily="34" charset="0"/>
              </a:rPr>
              <a:t>	There are generally two major categories of fire proofing – </a:t>
            </a:r>
          </a:p>
          <a:p>
            <a:pPr algn="just">
              <a:lnSpc>
                <a:spcPct val="170000"/>
              </a:lnSpc>
              <a:buNone/>
            </a:pPr>
            <a:r>
              <a:rPr lang="en-US" sz="6200" b="1" dirty="0" smtClean="0">
                <a:latin typeface="Arial" panose="020B0604020202020204" pitchFamily="34" charset="0"/>
                <a:cs typeface="Arial" panose="020B0604020202020204" pitchFamily="34" charset="0"/>
              </a:rPr>
              <a:t>       </a:t>
            </a:r>
            <a:r>
              <a:rPr lang="en-US" sz="6200" b="1" dirty="0" smtClean="0">
                <a:solidFill>
                  <a:srgbClr val="0070C0"/>
                </a:solidFill>
                <a:latin typeface="Arial" panose="020B0604020202020204" pitchFamily="34" charset="0"/>
                <a:cs typeface="Arial" panose="020B0604020202020204" pitchFamily="34" charset="0"/>
              </a:rPr>
              <a:t>Thermal</a:t>
            </a:r>
            <a:r>
              <a:rPr lang="en-US" sz="6200" dirty="0" smtClean="0">
                <a:latin typeface="Arial" panose="020B0604020202020204" pitchFamily="34" charset="0"/>
                <a:cs typeface="Arial" panose="020B0604020202020204" pitchFamily="34" charset="0"/>
              </a:rPr>
              <a:t> </a:t>
            </a:r>
            <a:r>
              <a:rPr lang="en-US" sz="4900" dirty="0" smtClean="0">
                <a:latin typeface="Arial" panose="020B0604020202020204" pitchFamily="34" charset="0"/>
                <a:cs typeface="Arial" panose="020B0604020202020204" pitchFamily="34" charset="0"/>
              </a:rPr>
              <a:t>and </a:t>
            </a:r>
            <a:r>
              <a:rPr lang="en-US" sz="5500" b="1" dirty="0" smtClean="0">
                <a:solidFill>
                  <a:srgbClr val="0070C0"/>
                </a:solidFill>
                <a:latin typeface="Arial" panose="020B0604020202020204" pitchFamily="34" charset="0"/>
                <a:cs typeface="Arial" panose="020B0604020202020204" pitchFamily="34" charset="0"/>
              </a:rPr>
              <a:t>Absorptive</a:t>
            </a:r>
            <a:r>
              <a:rPr lang="en-US" sz="5500" dirty="0" smtClean="0">
                <a:latin typeface="Arial" panose="020B0604020202020204" pitchFamily="34" charset="0"/>
                <a:cs typeface="Arial" panose="020B0604020202020204" pitchFamily="34" charset="0"/>
              </a:rPr>
              <a:t>.</a:t>
            </a:r>
            <a:endParaRPr lang="en-US" sz="5500" b="1" dirty="0" smtClean="0">
              <a:latin typeface="Arial" panose="020B0604020202020204" pitchFamily="34" charset="0"/>
              <a:cs typeface="Arial" panose="020B0604020202020204" pitchFamily="34" charset="0"/>
            </a:endParaRPr>
          </a:p>
          <a:p>
            <a:pPr lvl="1" algn="just">
              <a:lnSpc>
                <a:spcPct val="170000"/>
              </a:lnSpc>
            </a:pPr>
            <a:r>
              <a:rPr lang="en-US" sz="5500" b="1" u="sng" dirty="0" smtClean="0">
                <a:solidFill>
                  <a:srgbClr val="0070C0"/>
                </a:solidFill>
                <a:latin typeface="Arial" panose="020B0604020202020204" pitchFamily="34" charset="0"/>
                <a:cs typeface="Arial" panose="020B0604020202020204" pitchFamily="34" charset="0"/>
              </a:rPr>
              <a:t>Thermal Fire Protection</a:t>
            </a:r>
            <a:r>
              <a:rPr lang="en-US" sz="4900" b="1" dirty="0" smtClean="0">
                <a:solidFill>
                  <a:srgbClr val="0070C0"/>
                </a:solidFill>
                <a:latin typeface="Arial" panose="020B0604020202020204" pitchFamily="34" charset="0"/>
                <a:cs typeface="Arial" panose="020B0604020202020204" pitchFamily="34" charset="0"/>
              </a:rPr>
              <a:t> </a:t>
            </a:r>
            <a:r>
              <a:rPr lang="en-US" sz="4900" dirty="0" smtClean="0">
                <a:latin typeface="Arial" panose="020B0604020202020204" pitchFamily="34" charset="0"/>
                <a:cs typeface="Arial" panose="020B0604020202020204" pitchFamily="34" charset="0"/>
              </a:rPr>
              <a:t>- </a:t>
            </a:r>
            <a:r>
              <a:rPr lang="en-US" sz="5500" b="1" dirty="0" smtClean="0">
                <a:solidFill>
                  <a:srgbClr val="0070C0"/>
                </a:solidFill>
                <a:latin typeface="Arial" panose="020B0604020202020204" pitchFamily="34" charset="0"/>
                <a:cs typeface="Arial" panose="020B0604020202020204" pitchFamily="34" charset="0"/>
              </a:rPr>
              <a:t>Slows the heat passage </a:t>
            </a:r>
            <a:r>
              <a:rPr lang="en-US" sz="5500" dirty="0" smtClean="0">
                <a:latin typeface="Arial" panose="020B0604020202020204" pitchFamily="34" charset="0"/>
                <a:cs typeface="Arial" panose="020B0604020202020204" pitchFamily="34" charset="0"/>
              </a:rPr>
              <a:t>through the steel. Methods used include </a:t>
            </a:r>
            <a:r>
              <a:rPr lang="en-US" sz="5500" b="1" dirty="0" smtClean="0">
                <a:solidFill>
                  <a:srgbClr val="0070C0"/>
                </a:solidFill>
                <a:latin typeface="Arial" panose="020B0604020202020204" pitchFamily="34" charset="0"/>
                <a:cs typeface="Arial" panose="020B0604020202020204" pitchFamily="34" charset="0"/>
              </a:rPr>
              <a:t>providing insulation </a:t>
            </a:r>
            <a:r>
              <a:rPr lang="en-US" sz="5500" dirty="0" smtClean="0">
                <a:latin typeface="Arial" panose="020B0604020202020204" pitchFamily="34" charset="0"/>
                <a:cs typeface="Arial" panose="020B0604020202020204" pitchFamily="34" charset="0"/>
              </a:rPr>
              <a:t>and </a:t>
            </a:r>
            <a:r>
              <a:rPr lang="en-US" sz="5500" b="1" dirty="0" smtClean="0">
                <a:solidFill>
                  <a:srgbClr val="0070C0"/>
                </a:solidFill>
                <a:latin typeface="Arial" panose="020B0604020202020204" pitchFamily="34" charset="0"/>
                <a:cs typeface="Arial" panose="020B0604020202020204" pitchFamily="34" charset="0"/>
              </a:rPr>
              <a:t>intumescent paint</a:t>
            </a:r>
            <a:r>
              <a:rPr lang="en-US" sz="5500" dirty="0" smtClean="0">
                <a:latin typeface="Arial" panose="020B0604020202020204" pitchFamily="34" charset="0"/>
                <a:cs typeface="Arial" panose="020B0604020202020204" pitchFamily="34" charset="0"/>
              </a:rPr>
              <a:t>. </a:t>
            </a:r>
          </a:p>
          <a:p>
            <a:pPr lvl="1" algn="just">
              <a:lnSpc>
                <a:spcPct val="170000"/>
              </a:lnSpc>
            </a:pPr>
            <a:endParaRPr lang="en-GB" sz="4900" dirty="0" smtClean="0">
              <a:latin typeface="Arial" panose="020B0604020202020204" pitchFamily="34" charset="0"/>
              <a:cs typeface="Arial" panose="020B0604020202020204" pitchFamily="34" charset="0"/>
            </a:endParaRPr>
          </a:p>
          <a:p>
            <a:pPr lvl="1" algn="just">
              <a:lnSpc>
                <a:spcPct val="170000"/>
              </a:lnSpc>
            </a:pPr>
            <a:r>
              <a:rPr lang="en-US" sz="5500" b="1" u="sng" dirty="0" smtClean="0">
                <a:solidFill>
                  <a:srgbClr val="0070C0"/>
                </a:solidFill>
                <a:latin typeface="Arial" panose="020B0604020202020204" pitchFamily="34" charset="0"/>
                <a:cs typeface="Arial" panose="020B0604020202020204" pitchFamily="34" charset="0"/>
              </a:rPr>
              <a:t>Absorptive Fire Protection</a:t>
            </a:r>
            <a:r>
              <a:rPr lang="en-US" sz="5500" b="1" dirty="0" smtClean="0">
                <a:solidFill>
                  <a:srgbClr val="0070C0"/>
                </a:solidFill>
                <a:latin typeface="Arial" panose="020B0604020202020204" pitchFamily="34" charset="0"/>
                <a:cs typeface="Arial" panose="020B0604020202020204" pitchFamily="34" charset="0"/>
              </a:rPr>
              <a:t> </a:t>
            </a:r>
            <a:r>
              <a:rPr lang="en-US" sz="4900" dirty="0" smtClean="0">
                <a:latin typeface="Arial" panose="020B0604020202020204" pitchFamily="34" charset="0"/>
                <a:cs typeface="Arial" panose="020B0604020202020204" pitchFamily="34" charset="0"/>
              </a:rPr>
              <a:t>- </a:t>
            </a:r>
            <a:r>
              <a:rPr lang="en-US" sz="5500" b="1" dirty="0" smtClean="0">
                <a:solidFill>
                  <a:srgbClr val="0070C0"/>
                </a:solidFill>
                <a:latin typeface="Arial" panose="020B0604020202020204" pitchFamily="34" charset="0"/>
                <a:cs typeface="Arial" panose="020B0604020202020204" pitchFamily="34" charset="0"/>
              </a:rPr>
              <a:t>Absorbs heat. </a:t>
            </a:r>
            <a:r>
              <a:rPr lang="en-US" sz="5500" dirty="0" smtClean="0">
                <a:latin typeface="Arial" panose="020B0604020202020204" pitchFamily="34" charset="0"/>
                <a:cs typeface="Arial" panose="020B0604020202020204" pitchFamily="34" charset="0"/>
              </a:rPr>
              <a:t>Methods used include </a:t>
            </a:r>
            <a:r>
              <a:rPr lang="en-US" sz="5500" b="1" dirty="0" smtClean="0">
                <a:solidFill>
                  <a:srgbClr val="0070C0"/>
                </a:solidFill>
                <a:latin typeface="Arial" panose="020B0604020202020204" pitchFamily="34" charset="0"/>
                <a:cs typeface="Arial" panose="020B0604020202020204" pitchFamily="34" charset="0"/>
              </a:rPr>
              <a:t>covering</a:t>
            </a:r>
            <a:r>
              <a:rPr lang="en-US" sz="5500" dirty="0" smtClean="0">
                <a:latin typeface="Arial" panose="020B0604020202020204" pitchFamily="34" charset="0"/>
                <a:cs typeface="Arial" panose="020B0604020202020204" pitchFamily="34" charset="0"/>
              </a:rPr>
              <a:t> steel members </a:t>
            </a:r>
            <a:r>
              <a:rPr lang="en-US" sz="5500" b="1" dirty="0" smtClean="0">
                <a:solidFill>
                  <a:srgbClr val="0070C0"/>
                </a:solidFill>
                <a:latin typeface="Arial" panose="020B0604020202020204" pitchFamily="34" charset="0"/>
                <a:cs typeface="Arial" panose="020B0604020202020204" pitchFamily="34" charset="0"/>
              </a:rPr>
              <a:t>with concrete, vermiculite (spray-on</a:t>
            </a:r>
            <a:r>
              <a:rPr lang="en-US" sz="5500" dirty="0" smtClean="0">
                <a:latin typeface="Arial" panose="020B0604020202020204" pitchFamily="34" charset="0"/>
                <a:cs typeface="Arial" panose="020B0604020202020204" pitchFamily="34" charset="0"/>
              </a:rPr>
              <a:t>), and elaborate methods such as </a:t>
            </a:r>
            <a:r>
              <a:rPr lang="en-US" sz="5500" b="1" dirty="0" smtClean="0">
                <a:solidFill>
                  <a:srgbClr val="0070C0"/>
                </a:solidFill>
                <a:latin typeface="Arial" panose="020B0604020202020204" pitchFamily="34" charset="0"/>
                <a:cs typeface="Arial" panose="020B0604020202020204" pitchFamily="34" charset="0"/>
              </a:rPr>
              <a:t>gel-filled chambers</a:t>
            </a:r>
            <a:r>
              <a:rPr lang="en-US" sz="5500" dirty="0" smtClean="0">
                <a:latin typeface="Arial" panose="020B0604020202020204" pitchFamily="34" charset="0"/>
                <a:cs typeface="Arial" panose="020B0604020202020204" pitchFamily="34" charset="0"/>
              </a:rPr>
              <a:t> (generally wrapped around columns). </a:t>
            </a:r>
          </a:p>
          <a:p>
            <a:pPr lvl="1" algn="just"/>
            <a:endParaRPr lang="en-US" sz="5500" dirty="0" smtClean="0">
              <a:latin typeface="Arial" panose="020B0604020202020204" pitchFamily="34" charset="0"/>
              <a:cs typeface="Arial" panose="020B0604020202020204" pitchFamily="34" charset="0"/>
            </a:endParaRPr>
          </a:p>
          <a:p>
            <a:pPr lvl="1" algn="just"/>
            <a:endParaRPr lang="en-US" sz="5500" dirty="0" smtClean="0">
              <a:latin typeface="Arial" panose="020B0604020202020204" pitchFamily="34" charset="0"/>
              <a:cs typeface="Arial" panose="020B0604020202020204" pitchFamily="34" charset="0"/>
            </a:endParaRPr>
          </a:p>
          <a:p>
            <a:pPr lvl="1" algn="just"/>
            <a:endParaRPr lang="en-US" sz="3800" dirty="0" smtClean="0">
              <a:latin typeface="Arial" panose="020B0604020202020204" pitchFamily="34" charset="0"/>
              <a:cs typeface="Arial" panose="020B0604020202020204" pitchFamily="34" charset="0"/>
            </a:endParaRPr>
          </a:p>
          <a:p>
            <a:pPr lvl="1" algn="just"/>
            <a:endParaRPr lang="en-US" sz="3800" dirty="0" smtClean="0">
              <a:latin typeface="Arial" panose="020B0604020202020204" pitchFamily="34" charset="0"/>
              <a:cs typeface="Arial" panose="020B0604020202020204" pitchFamily="34" charset="0"/>
            </a:endParaRPr>
          </a:p>
          <a:p>
            <a:pPr lvl="1" algn="just"/>
            <a:endParaRPr lang="en-US" sz="3800" dirty="0" smtClean="0">
              <a:latin typeface="Arial" panose="020B0604020202020204" pitchFamily="34" charset="0"/>
              <a:cs typeface="Arial" panose="020B0604020202020204" pitchFamily="34" charset="0"/>
            </a:endParaRPr>
          </a:p>
          <a:p>
            <a:pPr lvl="1" algn="just"/>
            <a:endParaRPr lang="en-GB" sz="3800"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p:txBody>
      </p:sp>
    </p:spTree>
  </p:cSld>
  <p:clrMapOvr>
    <a:masterClrMapping/>
  </p:clrMapOvr>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1043608" y="332656"/>
            <a:ext cx="7488832" cy="6309420"/>
          </a:xfrm>
          <a:prstGeom prst="rect">
            <a:avLst/>
          </a:prstGeom>
        </p:spPr>
        <p:txBody>
          <a:bodyPr wrap="square">
            <a:spAutoFit/>
          </a:bodyPr>
          <a:lstStyle/>
          <a:p>
            <a:endParaRPr lang="en-US" sz="2400" b="1" dirty="0" smtClean="0">
              <a:solidFill>
                <a:srgbClr val="0070C0"/>
              </a:solidFill>
            </a:endParaRPr>
          </a:p>
          <a:p>
            <a:r>
              <a:rPr lang="en-US" sz="2400" b="1" dirty="0" smtClean="0">
                <a:solidFill>
                  <a:srgbClr val="0070C0"/>
                </a:solidFill>
              </a:rPr>
              <a:t>1. Intumescent Coatings:</a:t>
            </a:r>
          </a:p>
          <a:p>
            <a:endParaRPr lang="en-US" sz="2000" dirty="0" smtClean="0"/>
          </a:p>
          <a:p>
            <a:pPr algn="just"/>
            <a:r>
              <a:rPr lang="en-GB" sz="2000" dirty="0" smtClean="0"/>
              <a:t>Heat in a fire triggers a catalytic reaction causing expansion of an insulating char layer up to 50 times the paint film thickness. This keeps the steel below its critical temperature thus maintaining the structural stability of the building. (Produced from Sodium Silicates and Graphite)</a:t>
            </a:r>
          </a:p>
          <a:p>
            <a:endParaRPr lang="en-US" sz="2400" dirty="0" smtClean="0"/>
          </a:p>
          <a:p>
            <a:r>
              <a:rPr lang="en-US" sz="2400" b="1" dirty="0" smtClean="0">
                <a:solidFill>
                  <a:srgbClr val="0070C0"/>
                </a:solidFill>
              </a:rPr>
              <a:t>2. Sprayed Coatings: </a:t>
            </a:r>
          </a:p>
          <a:p>
            <a:r>
              <a:rPr lang="en-US" sz="2000" dirty="0" smtClean="0"/>
              <a:t>Vermiculite cement (calcium silicate or gypsum</a:t>
            </a:r>
          </a:p>
          <a:p>
            <a:r>
              <a:rPr lang="en-US" sz="2000" dirty="0" smtClean="0"/>
              <a:t>binder) or mineral </a:t>
            </a:r>
            <a:r>
              <a:rPr lang="en-US" sz="2000" dirty="0" err="1" smtClean="0"/>
              <a:t>fibres</a:t>
            </a:r>
            <a:r>
              <a:rPr lang="en-US" sz="2000" dirty="0" smtClean="0"/>
              <a:t>.</a:t>
            </a:r>
          </a:p>
          <a:p>
            <a:endParaRPr lang="en-US" sz="2000" dirty="0" smtClean="0"/>
          </a:p>
          <a:p>
            <a:r>
              <a:rPr lang="en-US" sz="2400" b="1" dirty="0" smtClean="0">
                <a:solidFill>
                  <a:srgbClr val="0070C0"/>
                </a:solidFill>
              </a:rPr>
              <a:t>3. Boarded Systems:</a:t>
            </a:r>
          </a:p>
          <a:p>
            <a:pPr algn="just"/>
            <a:r>
              <a:rPr lang="en-US" sz="2000" dirty="0" smtClean="0"/>
              <a:t>Vermiculite cement or mineral fibre in </a:t>
            </a:r>
          </a:p>
          <a:p>
            <a:pPr algn="just"/>
            <a:r>
              <a:rPr lang="en-US" sz="2000" dirty="0" smtClean="0"/>
              <a:t>cement, calcium silicate or gypsum binder. </a:t>
            </a:r>
          </a:p>
          <a:p>
            <a:pPr algn="just"/>
            <a:r>
              <a:rPr lang="en-US" sz="2000" dirty="0" smtClean="0"/>
              <a:t>Screwed directly to steel or onto light steel fixing angles.</a:t>
            </a:r>
          </a:p>
          <a:p>
            <a:endParaRPr lang="en-US" sz="2000" dirty="0" smtClean="0"/>
          </a:p>
          <a:p>
            <a:r>
              <a:rPr lang="en-US" sz="2400" b="1" dirty="0" smtClean="0">
                <a:solidFill>
                  <a:srgbClr val="0070C0"/>
                </a:solidFill>
              </a:rPr>
              <a:t>4. Concrete Fill / Masonry: </a:t>
            </a:r>
          </a:p>
          <a:p>
            <a:r>
              <a:rPr lang="en-US" sz="2000" dirty="0" smtClean="0"/>
              <a:t>Fully encased or hollow tubes filled.</a:t>
            </a:r>
            <a:endParaRPr lang="en-GB" sz="2000" dirty="0"/>
          </a:p>
        </p:txBody>
      </p:sp>
      <p:sp>
        <p:nvSpPr>
          <p:cNvPr id="4" name="TextBox 3"/>
          <p:cNvSpPr txBox="1"/>
          <p:nvPr/>
        </p:nvSpPr>
        <p:spPr>
          <a:xfrm>
            <a:off x="129890" y="40268"/>
            <a:ext cx="9316268" cy="584775"/>
          </a:xfrm>
          <a:prstGeom prst="rect">
            <a:avLst/>
          </a:prstGeom>
          <a:noFill/>
        </p:spPr>
        <p:txBody>
          <a:bodyPr wrap="square" rtlCol="0">
            <a:spAutoFit/>
          </a:bodyPr>
          <a:lstStyle/>
          <a:p>
            <a:r>
              <a:rPr lang="en-GB" sz="3200" b="1" dirty="0" smtClean="0">
                <a:solidFill>
                  <a:srgbClr val="0070C0"/>
                </a:solidFill>
              </a:rPr>
              <a:t>COATINGS USED TO PROTECT THE STEEL</a:t>
            </a:r>
            <a:endParaRPr lang="en-GB" sz="3200" b="1" dirty="0">
              <a:solidFill>
                <a:srgbClr val="0070C0"/>
              </a:solidFill>
            </a:endParaRPr>
          </a:p>
        </p:txBody>
      </p:sp>
      <p:sp>
        <p:nvSpPr>
          <p:cNvPr id="15362" name="AutoShape 2" descr="data:image/jpeg;base64,/9j/4AAQSkZJRgABAQAAAQABAAD/2wCEAAkGBhQSERQUEhQWFRUWGRsaGBgXGBgYIBogGhwdGBoYHx0cHSYfGBokGhoaHy8gIycpLSwsHB8xNTAqNSYrLCkBCQoKDgwOGg8PGiwkHyQsLCwsLCwsLCwsLCwsLCwsKSwsLCwsLCwsLCwsKSwsLCwsLCwsLCwsLCwsLCwsLCkpLP/AABEIAMIBAwMBIgACEQEDEQH/xAAcAAACAwEBAQEAAAAAAAAAAAAFBgMEBwACAQj/xAA/EAABAgQEBAQDBwQBAwQDAAABAhEAAwQhBRIxQQZRYXETIoGRMqGxBxRCUsHR8CNi4fFyM5KyFYKi0iQ0U//EABgBAAMBAQAAAAAAAAAAAAAAAAABAgME/8QAIxEBAQEAAwACAQUBAQAAAAAAAAERAiExEkFRAyIyYXHRQv/aAAwDAQACEQMRAD8AyaoylKiyXBYA3J6emsTYPhwmBRUoA/hSSzxVq5Q8RKXDHfaDaqGYQAEhrANZ2sCOZeFavFVM4NbQEEA6vp6xdlBcvKtJOYOQRe7ufS8NeD4DJVTJTNQpKh8RuLvqOnTYwFxrB1yX8M55SgyVgc9i2kTs8ArTzDVSlLmz1Jyi6JdttHJuPSPGAcIS51P4lys2uXIYllJsLEbX0N+StTzJiEqQlkgi5G45DlGwYCqUJEgSiTLysHSApJa4U2p3iZM0qyXHaUSz4ZT5kh1FiS5HPl02gz9m/C6qhKpk1J8IuEkqKcxFi7Xyj69oOcQcGVFXVLWkITLWcpW7aWfK7uRDfguHS6SQiQg+IUBgwZzclR94cuQUvYh9nVPkDqWSx8oIu+5LEgCIZ/2d05khAlBKiwCsxWeT35mHk01g9y9z2Dt/iPRTnIAV8PT0fqzWg2kzXDeHZtJmlzVZ0n4WdrXvyJDe0DOIMKkzFlSv6YLhKktqNlA6X29Y0/FpmRCj8TJVmcHYFmOju4jFcV4hXUBzcXYv9f8AEL76OTQGSsozMWH7RXTJJ+F3OrRZmgXCdSLgbH/MTU05IaxBjQ818psPWNVBPc/pvHqVSABz5hcPe3XrHqZXD26RappyFS7ZrvroOUOUsUpyCjV29CGPWKkxJIG4g1gmELrKpFMCfDDqVqQmzkltBGro4fpk0wplSk+ZDnysQSzrCjcHQD5QXlJ6LWLSJ6AnzByIqqqCSVNqX/xGwYX9iaJ5OWepKRzSD6M4hX4t+zg00xaUTZcwIZwCyr75dwNC2hhfKUF2lwtcyUlQWkhb2AJIazGIa+WUBIN9uXpHqUkyjZ8u/Tq0dicwrIOuzDvBKeBalm8RsxuHg0rh2dkK2sEhWoFiHGp16RUTJChfb5mKJQT8QYRdnzwlgRdtv2iJayksk3fl8/WPP3c6n6wgkqKzMkAW5iKZiwiS5aJJ0oBLbmAY+4eQXSo5QbPyfnYlmghQ0yVLKM+aUFElTM7C5+rRRoKAzVFIsAHJi1SU5lpXmDLsB/7t/wDtB94mjElJwqqeCtCkpTmIAU/80gPNo8s1SCQrKSHHSHbAKZWVJsoFy21reuvyhVk0xExblLpUXzOxIJ+sLjy3SxVNJ1EdBk+D+JKwrcBiPSOivlBj3Pkpc5gz6PtyazQz8KVklgHCSgv4alEAn8yXOnQaPESeH8lpiVEbsHIPaB8/ARcpW3LUEHYv32iOUVLp9NIqocg5QQytj2I59YmTgqBLIzFOxAZlciUkN393hU4M4gmAmVUTMuTT06ty2O2kOAxdMxOcKSzkZkpzZgOTfvGF/aZZruEgQTLGdLb633v8Q7RQwSryFlPrfe/Nzvp3hzmYxLTKAlqExSyBlT5iC4cEapLHQx68KQSmQoBluojchLOSr8N8vvFTnYAKj4wVJmCVmeVMKiTqQWdgRtzhqo8aSE5kAHOLdP39IWcS4Rlq88v8CgtKgqyEpPmJ/M9/QPaBsiuWgkAggl2Gno+xb5w4M1oYrfEIDudd9NOwFjBGYhCUnMl1FmAIHVn203jP8I4gyrUCXWFNsQwcN053i/XccCXmMkJnTj+JVkJ6c1envtFJwT4mxpMlCJRS82eClKUsMoa6y+wsOpPtmPGmEolJlhHlbUC7k215WgvglRNmqm11UfEVojUAAFmSNr3A7RLi6pU6WpUzLsrNmbbrYF+UVOjJsinyM4Z2iWfRBRBGsfElRXa8v85B32u1x0idcvITsevP35QVQBiFKtKiCNTaLsqiMtGl9zFmiWZ3nUwSk+Xud4+10xgbafM7D01MPfosW+D8QRIEwqBKlEBx1N/VnjVsDxqVVSwUrXnQ5va1tD+WwsPlGU4RhzSUgMpShnNjZ9tO1zo0FMLSqS0xKilQLagA9O0ZfqzlZfiUka5W8SqSkIMkJC0FGZJZnGrAfKETHsMEz4SMxbKoPms93fUWtYM5ivjnEZnSpYfIVbXdwz37vr1gZOTlQDOBYpDLGVxYasXDg2U0Rw+WbYeFTGqZRXkSRpe4tfKTbZw4HIwTw3CSgoJF9S+pDMdi1okxilTK8Oe4IUcpBLkPcKPMRVTjImEiVLNrEizvt+sdKWlyJFPOlplSQClnWkDNkcWBcWUSAH1hJ474STTJzyVlxqgsSOttQDa/MRDSVipDKSShW2oJ97axRm4rMWoqVmUXuonM7+/tBLSy/RdppJDLKbaNuba+kG6ThlU5PiApShnsxbu0VJ0oZQQwd2F7xFQ1rfC4SxdlEP01vBarHidllP8AiJ+cUMxJc7xLWtnOV2UAf5ziJKCdAo9oY1coa/w3AuFajY9999omGJKWoILMTmfm4YB+gtFIUS/yK9QY9igmfEUKb/ifrE4Gl4aJfhpCSAw5+5MItRSFS1LZ88wnqyi4+UOGGKJkAkBKSkgEEWGjMNN7d4CUtKpUxNmSkZiRty/SMeNsL7eJoQC33ddo6Df3mamxQFH82cB99Gjoe0j2vB5wSwKZn/IMfcf5iujhvOHYoUDdJY/7HtDVTAqGx9XEeaukQAVEM13BZo1qSLjvD5lyJ02dYoSVBVthYbezwgYdxIqnUZkgg5mCkKchT6OLMeo+cO/F/EiahHgqJEvcjVRGg7PADCOGkLJEuSCGBeZ5i++tg3KImW60nUGKfFUgZkoSFLYqyAlj9WECZ1ZOnCdmSopUQlJKDnyJLqAPIuX79BBeTR/cagEZTLnMGAfIr8jE/CdvWCi61IJzqSHdi9uYF93cMTeHOEGqisUzScglzGBDslRsLs272HKFOvx8TFFhkbYkAv8App8oc5teUhQl/it5dL6HvFEYPLmACagKIZz308wvBOE3oaScQURKGt9Tza/zjqerZLO13s3a8MOMUqSfCkhOVDhR1udub69oWvBMpPmbyjtZ9YfivR/DMcmIpFOypUpQARodWAJGoJbtFCdLzqKpjFZ81rJT0A2bmbwHlVa1leQeVYyqJ06G+pHNuUE6VJZiQojRudnfd/X2gLFwo8pLMndzo+tj12EV6mSFSyOjOQBm5G7fhMSTKkAHcnsw7dYgmKc3BHRg56X0haYbTVYQch8rCz7/ALGI1YlnUbAgJIuWJJDWvpr7xHiUgkm2jm+2nv6RDg1M5KmJYgW0vzMVJ9lTfhKMstjMGZhZtgGyg6BIi/IkuoBQ8xHxPbnofhiukzE3GYA2GYOBvqRYCPs2sUogqVLISHcMX5d36wUhavq0UxRNMorJDIRmDlexFrXN9YWMVosqvPMBUQ6gAQlJOqRzAsOseKzHZsyb4iiAUOlCSB5QbMBo/WBFXULJvqefXftE/wCD4osSlBTJG11EdrDqWjQuD5ElFMlC0p87kG2Y3Z+e0Z/SglIAu+vV4d5cpPhAKSpMwACwcKYehBh8r9Qr0kxvC06JVnGrFg3UOLnaFCuWJJIKcoKXbmXYXh0ocSRN8s1JSsMxUQArbkAk6d4DTUy11qSpilCVWN3Nh2OsTLnonoLhlClaE55gLOCNg9uzxQE+VKSpIYqbLpmY7kRc4yqUBSZMuyQ6ld1Xb2hbEazuaFulkBSi6mBZj9e0M3D9OpRmFJFiB8Iv0tCiiYRF2jxiZLfIoh9RsYnnLfDPy5TO5JIGidn6HSPUyU8s5iTZg7m+w1hdk8QLEssxBvcB/wBHi5KlVE1DrWm10pSNTsDy9TGOUWKP35UqZ4T5UOSqw3DNqWET1OICXKKgHUSMh5Ncm/pHTuE1k/1FJSDexzdd94W8TqFBfhu4QSAee9+cXxktKpZ/Ec9aiorAfYWGjR0CSe3tHyNvjCxrcmoZPlWsAWZrfUExKaqcsZTVeQkB7gI6qdR/3AuikldgQ50Ckn2cRJjeDLlyVFTJtYvqXsL31jn7isNdB9nMoAzVTDMs5U+bv5nPl7NE9djEmUFSqZtGGzK6Hf3hQ4ZrFlIQZisqw7Alna6WGl2IHeL1dTy0JaYQnkdz77nlGl0Z+VGun5xM8Y/hYqu4LgA83faFuZisxaQZy85FnIAB2GmquZMGZ9OuaghMhYluCZi3S4GwcOeXaIcAATUrVMkhUtCGSmYC2Z3BR5SCWF++sEn0rqCeBz5iEELl5WDpJtcsdG3EF01wQiatYZMti+mo0fuW9oJy8VQzZSplWIAIDu4D2OrXeFPFsCT/AFf6wSlYFrkPcgEWCS4dmaHOSc0Aw7FwmYvMLTFWU/wlRe7h2cteL+M0Hiy1pSGUHbs37wFGHeGClYdShqdOdu4aDOGz5iyMgBUlPmKlgPlYAhxqzubvFbAW8FmZHQoF9QObwRVMclvY7ftFP/0/w5xdQWpg5GxIBLX2cD3gsmllqAUVCw32vpz0iacQS6ljYOef6x0uUtRJA21P6c/WJlolgJCdVgqVqWGw6npEUmuKfMFDQkm5drWAt/qIsXofWJKypKXcWUdgf36QR4f8OUGUfRrK78ooza8SQFBiZnmy/lJ3B5PHwVy1NmCcyj/2vd9bxfaKeKXFAlIzqZJBYEFSR0B/2zQv4jkmlSQwYhQOViGfRue4+kRycyA4Ult+XsYq1+NIVKVkA8QnUDQbvsR3gnZZipLqM8y4vly9+R/SIqleXKlHxLITfa8VJayEqVlclgABbl3g1R4GpMvxJwOZW7uUjkxg8M8cD4fTSEjOUmb122ts4uL94MVsmUpRJKTmeySHSXBdhfXeEJOKiVLClODoFPryfp0F4u4ZhNTUy1TZEtRDWJUElTOCwJ0OjHVvaZtKxPjGGmY6ZRBIcKIIvzPRhCbPzJmFJdmLkD6mCCsTqZhXLXml5WBQdS3MNdhuY9plrlvlKkhQcq0fT/UP/SnRSrlvMUXe+sRyEZlAOzkB+T2eGLHcKT4RmXSoXYkF0vzG7kct4W0liI0nhrM6iKVKSosUvrFeaz+UlrX+sTYhXGasqIA2YPHylkAqAJZ+cO0H3C+GpaZCDNAcpckrtz6AWPMxTmY+JIEuSxVzLlh0Ds3cxHiuJy0S0olErWAxWTmHRho8AJJPtzjnze6MMU7HFzU5VTWWopSkBJsSdczsB01ixiv2YKlJz+K4Nz5X9iC0B8Kq/DnAkOdntf8AxD1hlTMUkkBKwQxCnLejuIrj+1HLogL4XS9lluwjoaqrBlBanIBfQAW6R0VtGmFXFNHJR/SS67HLoB9flAqShWJzjULBElHkQHIzEXJ7DSEvEEqScyVW5Pbt0g3wLxElKRJmOgAnKb3f336RM4720zPDxI4RlIVmCSU6kOdTrvBunpJMq0qSlJLOdSe5NzCxL4zShJzBZW9gRbUvd9gxuPlF+r4vluiZLUkpZPlcIck3c7M46RU6TZRbE0pCSWBUbe+whXqKgSSlRAy5mLDdVg9xziNXFIJMuYkqWCQVIOYE62KXBfp84G4ti1OunzAknOgAC6gXfKXsNDeDRJgrWzQciAQCtru+VwwcjQ2Fu56xDWzvgQpwmzkOXHOzcz7x8q6cMZSS73S3mBe4HfMSxc8u9ESzMl5VuJiCwHYk6Hny7julh+JSlKUVrfKXyqLaC36N0gLVTGHhoV51WA3bUl9g2+sFhNSEKQshQJCgNbh7v2Zx2gRNo5k5RnS0nLJFyBc3uOrBzCnp0Qp1CWMkpLEs5YfsT+94gmADd31AD+mwvHqRlWA5uQ7D+W3iQoQ1s0VpKFbUFKBdiTl2Fi41GseK2epMlAcWG1tLd+vrEtbSBcsuqw0JdkvvftAYrXNYfhFu7cv5vBYNQykKmLFieQ17RqnD/Dcull5p4edMKUCwOVSti4JtrbW+xgf9n3CZmA1CgyUkpR/yT+Lqxs37Qw8QLR5gT4eRIdY1J0yg7Hm17tGX6nP6ghZ4rwBCVASVlSphOVCbvzUSDYQsTU6IKWykjuRqCf0HWGOVKWKq3lcDMQPgQRdA/KT8hAzEAaqd/SSEoQ7BKeWpbdywieHNViKXSef8JAbJlfo5/wCW0G6mvmGnYqzbMUlw3JTawHCJkleRTpBRmPNgTbZhYhouoxRKaWdMlgLewCg5D6qfoO8XupUsNwtdZUokp8wBJI+EOz6gaAdN40qj4NmpTkM0oB0yAt/P3OsDPsbwTxJSqhYdytAfc2UVfp6RpU0lJTooDXt6ReItZpxFwIvJnkqzTEjzA6kdPnaEfxClwXzpJcEF/wB/SN6qZ6QFrLBIBb9oyziXD0z0qm5gmYGIYNYWbtYXgEpWqqoZTn+Hdthaw6mFUs/lduvKCWIq8inKsxOm3MRTo6Mqud4udQ66nnNYgNvzPr+kEVUgUPJz9x+kVlUyQWb1c/znE8pZSoFKjbTba/pCv9B5XMyjKoMQ/wA4kw+kmLyhKLLLBR09Bu17wTw7ARPfxVFNnFwHfk+0P+DYHMRLQqVlygBpZBYjRRJLlKj/AGsO8T8ipFoeC56jmIVmGjggEfQQZkVEyQojKQoG6f5vD/T4whgPMmbp4ZZPsfxJHMX6QG4jwNcxJJZExNwpwHHI6OB7waV7KNXxQsrUcj31CuVuUdC5U0NSlagpCwQdg/0jorB8YpDELM2uvWLMvEUqICmA5iGem+zITUJWJhJJY5QLdQSpjBXDvs8kSVoMwlS0l2UCp+WYDygb3hftX8gyk4WXNSmYpEzIfhDK30U7X5s+ke6vh1MounOGJJzEgK5Fj1e8aXIpQGUpSiwdsykkHoBp0ByiBWNcO/eJkhSlLVLSSpaZhzOPwo1LpfUPC9pfIg0NJVoUlNClRCnCipJKQ/JWW2p0JhlpsGWkDxUlSyWIlJCAuxTd/MrU3NmJtBpeIrcykoEsguVAHygHQC2raW1j5ikta5eeYb6hSAcxHU7J9ezxWgHn4ckSymnJQpAUhKFOoOQHSFA3HIGwL9oV/wD1RQJ8YK8UFwrQltlWZ/7h6gw/0KzLQ0yWFCZYgBj0NrN+sBOKcJzJTMuMpZlM7W9d3aCnKCqxCTNQHQywlnAYvtoGcfwxVpsQUR91SoJABdgylBVsttrl9/eA1djoSMsplKNnZ27dYN8DfZxUVkwTpjy5bu6jlUu/4d26wSHa+K4dmpmJ8NClyw5VkBdAGx5Jdvnyg4OEzuoEAXSdd2s7jTeNHoeGU04V4RZ7EK/xf5xnPGVXPpFky5ICSSlJyuBmvtZ30/ghb9VO7egXHfDSn7ui5UypxzAhIH4S1gSfYdTEfDfCk2smlUtOSVLYKVowD2HvBfg3gdE8eJUTVEqzEpGuZ2Bfo5LdRyh3w3CBTyzLlqLqJLW8rnXk7dNYz58zDZuHqpktTKUpbDNdKUgA+YqewWRo7tqeoiqmSa8pVKVZJdIPPdZf1yvqXMONdRy1JMtiQUnOLh81zmO7nblCdxNNTICS2RS0syfKyRZgBo/6DWOa2rgNVVQmTBIkqyoKiJkznfzX3A0eCFfhiqVvuzqdmCdSfwpdN2dyQ3rFXApBmnw2CCrVRIGv4Ujcs7nrBKrIoVFAWf6gZKXDpAF1c3JcCDfo6T5k5ZTMXOCjOnK3sydurbNBLEuGymQQ60jKM6Wu506FJ7w1YHw9ImJLfGGUpag7bgIB25nePc6nVOmeGs5JaCCm/wAR3Kh+K2g2vF/P8JQ/ZxxZLp5CaaeDLKHyrYkKzH/LdPnGhmuSVBFkqLHV+R+cLczhKTNlCWtQdrMx1J2G8JGL8OqkTTJStYQQ7BRcavodLa8jHRLc2s81qWO06RImB8rB/NYeh5xgXEeNmcChJ8iDc/mP/wBR8zB2YifJIlJqJgQtIzIClEKY6KSdQQHJGr+kLmMUQUkrS3X9/wDEGzTkCcPlrnTEILqSDfdgS57kmGqppJcqUCSSTmJ20AYfMGJuE6LLISQkBS3JVd+noBp6wQxOnCp0lDZkywVrsWsbJvqHCR6QW7QAU+CDInOSlSySdwlOoHVTbQXwHheVNUrxZmUJ0A1Vz10ZvnBIS07hm2bcfq7+8R5UpKSgjPtYl2d9BaI+VAqmll+GlCGDfh+l4lkY3LQnw0gKU7KzBgG7WPrvAI4x/WUFAAD6jc8oiUlKk51jKXKs4N+YDfi3gm6DrSUkmYlHjMoKKiMwOZRfV/wjRhEqqFROVDKloU4TMIUH5Of4IVsFrJ+YBE1JdLEs+V9nAfckwxUdORKAEwoCC7ZlebLd+o93h6WJJyJaSQVJQd05khnuzNHQl188zJilsLncLe1th0j7G2cUdiWA4vLkz8sx8u+Z7HmBtGgS8QpwnM6chs7hzfbc9oVMQ4NVMQqYT590sGhYplqlzloUVOgeUWDHm9nO3SOeWzqtsl8aJWcQplzMsqStSTZJsBzNjfXdoCDiZaRM+8jIrMQhx5SD8IcP5tr6mJFYh41kZzYO12sAX/w8Q1WGqSoKUlJ0LEv3YMye8OaWRSVnKlLQClJa29wxLXv6wYpKVJQFTs5CdAMxbvyP6RTk8TSk5ZecCYpLh0s1yNzcdRFqdUpUQgBS03Ygh1E72uQLxrJhVen1CpxyS05EkXKg1ozviuUSud4k0qRLZgCfKVbltTfRtGhi4txlNNI8iWW4F1OQ9n3Jt6Rk0yeTMmJUqylOS5O9j1sYLN8OHP7J+DlVFR94mAGVKP4tFLawbcB37tG6ypOUZW10I1v02/SF7hCRJlSJUqWWQhAykgjMTcq03MNNmBzAnZt22tvDrO10yTlBzOG0gBi+HfeSmULA3J1fkL8oOzkrVsCBf/F4jyKSpKz8Id2HPtc9omzRCJU4UugnoII8JYIUpy6TyAZvX+EvJWnKtUtQI8xKswLEalRvcfzSDOI06KmSqXMSsPZzYjqC9iNRvGTYrMmTqqVQSlKTTJA8RKdw5JzEBzsG0c84wvBpunmiqAuSJigRLYKBVqrkSOZDHnAwYEKiZ404XIsPyjYn+4wRxKZLleEhRPmV5EJu7DU3+FIHyEea/E2QEy8vizC0pDu1nK1NqEsSdrNGGK0s43hOZaKeT/1SQpahcS0agDRiogdTlMecV4NIUlS1qUQUlYUSSslgyb6B0gA8jDnh2Fop0qd1LWXKjqpX5j12A2tsI9YxKSmUqbMsmW6ze9hYPv8AqSIvLnQ+RTxXFkSskuUo+Kq5uoZBoCTuSS9tWi/XYlIppY8VitRAQFXKj+YjUJG6ucB8JqZtYomclIKsvwp+ADRPMm+vcwGxOQE1c0KUJk5KswYk2IcJA/4liBBxk0NL4dxHKAFgbEF7F9Y9S8KQZsyZLdPinVJN+hd2Gps2sIXC+IrExUuaTmQSZYKT8KrjXU2b06xovDU8qSStQLHVJ1J6dI6Z30i9F37QqCXSSjVBlzQUoSC7sT5gOZZy99IynF6hM5aTJcS5irp5En6uY0X7QKSdVVUiTKlkljmOV8gdyo7ENzNy8CsU4Jl0KqKYC58ZIWkkl33bYndrdIdknY41ZoML8iSEFIbc8rv7t7RcXhp8RLu61JDf2o83L8xMNBQFKyswypbTYkm1t2ihKWPvJSVWCfKkDcfF/wCQ9ozwtLK5Cj5lAl1E66lz+8QSC00kg+ROXTQqLkdyzQ4U+GJORyRoW26W9YFYtPSmjXMHxEqT1LKIHyDws2hnmJeZS2cuVP1uenLaBIqBKYhRN7ynISQzuL6vyi9MrSPILE3zbiK8+kzTQFFwGYXDenpGswzLgfFAkqC5R8WzeY3S4snR3B/xziOqxiZ42dZUk6sCTq+1zo4aKkwpRMGQZQAARzLasbbx7pqHxZv/AFCLAsBz/D0O8LZCx9VWFRfnzXePsXFcNzRZ5vp1vHQ/nPyTQlcVpSgKFw7KHSFfidEufOlTpamAPnAs/IdYEKrc0s2JBFx1j3QT7EM4NiCLj9oi9tJD5w5jlOgEBIQbNZgdtoY8SVIVLzLKf7QLE87c+sZV94Es5CXKvhJt6wUwiVLV5psxWclk5jYACwHQxXG9JvH7LHFNDnnSnGVPihxl0c26wfnoyJN7DQgct/rHnHKRRCvKpS0lKk5A+hHXk56ltIorx2XOOTzeGksbMVnXIH0uwP6QfWKB50t0usmYo7n3+WjdIBzKTNUyQWAWpIvazh/lGjUWDSyg+KkDMSQXJy/263A6vH2m4cp5nxSWRlISVK87mxWlRYBmtFcfRvRzppmRIAS4YdALc/SDGG1KSL+a98t2b+bwl4PUFaTIWrzSlZFWIK/yq13S3zg1TVJpkm7pewd3fS/PbSKZ4arO6EE6dWiedSBsylBxoTZoDU2LnI6RmmHmCySdy8WKfDFrPiKJCiNzr15D2hEHzZ86ctSUnIE9Piez+2jQs1PCRRUKnSiPFUk5VANfW7lgk9YZkFf3oupXhkMwACS2ul3c6mCMyj8iyCNDrta2jlr6cniOU1UuM14UxIzFkVAPjSfKsLBJJLPdmHvppHpVQTUzZ4DS6UCWgD8y7k9ToPaL0ulQmYpYYLW/iLYgLI0YN5bBg7QvY1wpVSjMnywVy1qE1aEkkjKnVtFh72eMJZyjTMHsJ4zlT6kS5qhLUCWBNjYDXck5izCw3g1xdTJmSUozWUrRPmJb4eyQbk9BCHg/BSVJ8aerzzgDlDeUEOAXBcs3IQP4kwGelC/AUVp1bMyvmb9OcOZ4Vh+pMRp6dChKHiFCS5AcAltT1Jv7QtUGCETpigrNMmKMxa7C6joG0F7CJMFwxQp0STmBbzAEfFqSTveL5mAWzHOC7APpqX00e8VJPCVp9GpT5MyloBL7Wvlffl2Jhh4NZlTllCQsuNLHe2uUEQFRNUoHIspSNSP1J/aEyvqp0upNOiYUylMtTMD5rlLjzAEh2cannGkhX8NRq+LpAnyUeOkK8QhZulB8ijlJJaxysHLkQp8e12cOFZghYIIDXBNwejn3hLr0ibNTLlh0yyFLSfhLnMzHcsYMYvjYTKmIEs6EJGUZejagNDt2Cce9aWiuQQghaXByj/3XAt1ER4pKlyss1k5vKjNuyiB67RlOHTgUSzmLsHYtdtehBgtOxxZlf1FqVkSHOtwbHoBziP6o+LRVzRt+UHXuD9IzniaoBWoJFgov7ke0M+M1T04UlYylmbd3LwhVUtsxCiXNwR017RPokCpmXxCSGbfa23ePsqoLhQYkc9+nURWm0MwGys2Yl92Bdr6xZppGTZ73H+Y0sVDVw3JE+auatBI0AAYOzM4gyMDSZhnJOUghki2lvXeAXD/EyZaTKmHKkuzWZ9Q/WPPFnFslcoyZDmwzKuGa7J3iZxtqLR6rxunQtSVLUCDcf6j5GUeCs7E+sdGnwByrp7GyrnbQepi7ReGkZmAJuSC94pTsqlKBHQvEVJhSEsx00tEY017rqeYmemYq8tiEnYP1EHuHAmZPShZ8r784ErOcZVgKHWLFNT5D5VB9gf3h6VNuOUpplkglSRs921aFLhbCUzwlTny5rdSXv9Iu1c+dcrlq0F9fWxvFDgvGPu9VMlFwhR1IbK+/6Q5NuF5DbiNC0pKQPMVIGlkvrY7s/tBWmw9M6QcnxS9Eq8z+8C8dqvDmJmZv6bWUD+Lr+8JlbxGuZMSZailKDYjUk7mFblEmwwoqB9/K8usspe4CVBQJBYat9TDDTLKljOcpAzdB0bncGFPBZqlla17q1g4ahRBbl8PPkXiZzz08GsHxZYqcpSDLUASS7ZjyG4YiHWsqLBBa+oHKM2k0jrlrzMACkJ5evf6Q88NV2YNNUBMZwH/D0jScpy8RZghJoknQkDRm+v7QCx3GSlZkSRZmmKLgtcMizEjc9x2v8TcVyqWWolaSvQJBBIe2Y8gNXMIuFyVUaQVLM+kWSpz/ANSQom6g3xIfUeveP1bkyejjPswyaNwLh9rOFfwbfOOny0ZchUmXmcAEG9rlJsQR/HhfxPiIyGWj+rTqD+Uj1Y6P/NRH1WOyZtO05WcEOiaNQ2jsbKAOu8YcbJGllqagp0rlh3ChmQRq+QlNu7PrHrEsJBlsWIZyCd7MAN9X9usL/BPEiVZ6eYl1JUopmaBQsSl2+MC7a3hhVPTnLIWVfFdbPsANXIgwX1RnrKHJIdmYA37vrAOqmO5Q6VcmDHTaGc4EuanMf6bgllHM12uesTUuBSwUlwTffNYdIJKNUFSELpioeXw0hRLakiyesINHTZJi1TfMtRuTa23yjSOMlkSpcsWzlykBiWHf5QuYZgxWoJUkhBVqbX5P2jW3JiZ+SHSBaJ0wkfH+nLn9YJ1awZYWexYaHYQ9Yjg1NKp5omAFiQNiVN5SDqG1eM8opRCQpZdQHvy72h7pp5mDpCEEWU4fUb6sNR0Lx9VQzEiYjxAEqDE5SS3W1tNI9KxFaUhySHe3TtpA+fiBmqJSQEixcEl++nKHBUxrJ/hiWiYFBwGdmY6trpaPFVOyFIUCoE3SnkL+gbeKRLH4jBWlqmCQ+oyknUtYa9PblD6JEtaGZFhuDY976Fv8R8mViUmwJSSbXBiSulsNTdhu7u7x4OFMXDqYN5j82GnfSHhBRlZnWSB3t6QPqFpBZ3PMadoY0USWZaQrfQ/X9oDY/SoSUlIyvt+sOejVZFUwb9Y6IUSi2kdFYeH/AIklhE9kEHNq20UhMCdS0DeHZn3iec6mfnDNXYIAQgeZRvblGV3j1RFWjynPfa0fJa8sWJPD8xBLoLR9l4ZMIPlLdoWgNxrEp4S6LgbsSQ0G+EUSZokzJgVUTd0J26NvE9HSoCJhmkpCUkgNqeUTcBU0mT5xMCVq15jdhyg+QrQ5+GSJyGmyfKWOVSP2vGe43w9JNQpNOkBKSGSl7lrm+ly0aGmuCxrNV1Yj5wCTgizUKXLQpKSHJXqS8RzvfR8QjCuHlBBAYEXP7CPk6UUXLgjTbtDzQSihLLDHnzj5i2AJnIOx2gstg0mpqLFw97gdf8xeq53iycqT5gDlLsX3ST1/aPtTw3NyeUOoM7b3jhhiwAb5ix0OnWI7h9Fbh3htcxJM5QQCMpGpNzd9NG5wT4jwBVJRiZJnFaXCcilg2OybWIHODS5KifIvKQCTbbdx+sA+LMe8SkEsaou5GrkNpqTpD/l3Tn9E+nxNQTmSAQXzIJsW3/tWOfeLWEUCqgjKlUqU/ndwVdE/R4FUeDTZs0FI8MJUBMdwTuQBzIjSUJy2CRb5W0ieXXUVodWUEuX91yjI03IlIvZQIJO+vzhjlJynKQLDVj3I5hoVl0ip1dTjMwK39UCye9nh3n001K1IGhsCznTmYqRFRTKQZUqCmSLF3L7M0WaWjcJUQNe/UB4HY8VvKRL1CgfDL+ZjbQ+sXq7FpcgJCzlWA5DaW0PK9o0kmovgfjdQpc9CVy/KltLkWYP8zBaWUBABLGxI9WA6Whew/GUKUrN8SySTlPoPrBZUgeZWoUB8VmI7dION9opa4vqkKT4IGYAusvqTtroITVSE6AEXbWGibIzlaj8KQT/h+cLfjAJV5wAr62t3iZbVeBagoz/DIUpITtzJsDz7Q+YNwLmbxLAWYbHUjobwoYBia6WqUSkTJLpUoKuUksCtH94cadeUbthcqX4YKQWIe/1bm8bSbUcqRce4AlqQTKQCvu38PSMprsEnSpqhOBSrbkRt2Mfo0z8pPlzcv5tGbfasjNKExQyrFkLdu4I0IOkVn4TKzjEcRWlLKVezPraCODLnz0MAwBsLvy9BFHhHCFzahC5iXlpuczsW2Gz7+kbLhlHKSHQA/sYzvLOouyE+j4eSSETQUE7vr1vrCtxpw4uTNSVgeG1lDff3jX6unSvLmAtdPrtAbjDDkT6ZaPxM6ehEHHqpY4p9tI6Bs3MklJcEWIjo3ynpkw2jMk5kuTD7g1YjL4i7Zb3hdkMhDFLmG3A+HTMQFL0O0YcuasH8BxmTWg+FfKWLiGiRQJAbKPaM/wAYphRS/FpzkWSxbfuIpnjyeAMygT1DRMy9llN/FsyRLlFCmTmtYB+sC6KgkhaDJlhSbRnmNVU6pUJgmFRFnOnYQxfZ9VzP6iUpfIfjUdz0ieUnqssalTpLXSB84kmTsocBzsCQIoU9LMWBnW3RNv8Ace8SleGkBOp3PKC3rUxWOOpCmmhr67QWRKJAv5doUMRphMSUu7kD57Qew5RzBIUe0Rw5W+qsn0LplAAgkjrFcUhScxYyyLvtBGukpGUqLc4EzcRTOWJcu6Um5b8Q29I15ft9TOwzF6CYoKMoWIyAHkS5c7QkcRYPPSmSoSVZQvM6RYMCb9xpaNbrZglIP5iGHdVoHVmJypcuarOCEpJKfRvd4n41U5M0RVJUUlN3Gp5jr6iLaKlaQ5Q4vZOtv3hXwzFUtlTcA2tzt9IYKeoSUqJOVxs+xiM7XVOsmqmLRlGUhlBQsUkHbqOcNCftTTKUmVVy1pWkHNNSAUq5eXVyNW36RBw1QfeZOY+UklnY6HXpH3iXg/JMlrnK8QAMyUlhd36k/oI0428ZtnSOWXpYnYr9+lmqpXBBYJIKVDmfRxcQNnUk6a6VsCzHcl7kvu8Q0uPmSvwzJAlFWqAyk9f7u0PMlEtSErzJZWhH8tE3eRbgFR4OlISlmB2P0P7wcNEEpCNQ2nePOIYtTSEZ5imGmmpNgkczAtOPKWVeUMLpF+3yiuuHqfQHjPFpVFT2lkrmOhAs7kb+kL9Bgi5pSk3WWLaAHW3QDeLPEiFVSypZAyqBS2iSk6gdf3g7wHjkuonrlLR4c6Sfht5kWAIO7W02IhT93XFXna3K4WSjwUqAVlLm25DH0hlpXCPCBLJ0Isbxar8ssObDnChiHFITNHnATodi3ON5JxZ+nHwiEu6SeUZJjWICuxNVIpX9OUCUpOhWAM3yPyh1quNqcIUZa86m0AOsYtja1yahNQhxNC8+bm/P5iHyvWfYk7afh+HCnlZADlJc2djHJlhJJSrlYnXtyMW8OxZM6SiakulYcd9x7wQSEFIdOscd46vVZcwrFtD7vHmZSBaQTZQ25xMmUEnT+c4ixXMcpQdw4i5OuyoPVcJU8xZWoAE6hvSOgwtQe+u8dGkqQ2n4STnzH4RoIYfETJRewEDU43LQWVMFusL2L48KleRChk+sRIvuoMUxU1k0S02SD8ucepuAS0sbqI1feKc1H3abnQCUEAEnnDHRYUqeMyT5T1ieUs8X1AidJRlZIFttIj4eqVyKpg2SZZXIcjBESZaJ5Qb6x7qZqUB0pA7xEth9VouHTAEZiwEC8UUZkx3ZIFoCcI8VZ1mVNy+VOZydbsA0EJJWpRKzqSbcthG3LuRE6oZiOHzlrRlUEoQrNYsXa3zi1Kw+skPMsoHfciD1LhBJBJGoYH9YkxetJOQGwtEzjZD+SinHEzKeb94dAKWcunpY8+0dwmpCKeWxcMSSeXMmL8nh9U2SsLLpWGykfxoo0uEqlBUtTME5QP50ieXyllomVS4g4wQVlIL5BmbmWZI+ZMZ9OqJqkqYvmJf6/KJsZw+b94X4YzHMzb2H6RYwOhWzTE5Sn/5HcnoIW/Ltpnx8LGFYFM8Qv8DOFGzu7t21aD1RLXKlryutgXLdHeGagwAz1BKAcp5aAOz/AOI9Yph4pZhlF1Brkt8ovvknZHngam8SlkByEqKlFtbk/RhD1gOF5CoKWVgl2LEDYeweM04Zx5EqWEAgKBUln0uTpyh4wfHUS0vNVchx+kb8WXL1f4i4SlzQZiWTMSCx99YC4fQKQkJaBWP8azFzUJBKQsskDS259WiWo4rmA5F+Ujykbvz6CI5ceO7BtEOIKOVNplImpBKnCX2UQyVemrwAwSgnmWom6kEoUQ12tnHIEMW6xHiVYsjxGLFeUA692/mkQ1uLzaRRQS2ijuFAt9GaI5zjTmxQxOQZUwhTl3B9nB94F4fLT4xmN5gWfQ+UBmI7mC2O8UonpcpAUBrzuzwuUWLJzrBYMoHf8ovC48bPFboljfEU5aTK8VZSdb6frCcJygoByokMT/uCVXUlye47xSwlp8/KkAEB3/f1jfbZ2mZBLgqsmGYvMxCVC5A22h+xXBaatlBwArQnft7wvYHwdOly1KSxJJN7XP6QTo6WahXmZP0JH6xn1uivvDHDU+imqp1ETJS0+Ig7pI1HqIZysDK5a+nWB9ViBmLlKR5cpYl99IvYsy0BYYFPxAGCz0kk9BIDekUJZKVKSoM+kepNTYcjpHuruARqLj9ogIzWy/xa72j5FX73JN12VuD0tHReoZ7KDpmE31hdTMInliR2tHR0dHBTQaKYVIlhRJHI3gpQzCmWvKSL7Fo6OiOXtV9BdCp1Am5vE2Jmwjo6OW+tQKgPnnd0fSNWoT5E/wDGPkdGjOvVPOVmNz7mLFHeal7946OjTkk8IFhAScP6x7x0dB+r9CEXDx/+ZUn+4wb4XlAmY4B7h/xR0dHNw/605CPC1hNb/wDpCbxyo/fDfYfSOjo6Z/FnPWdC06Yf+H/jMh0CyUIck2jo6IvjS+hdRMP3+QHLZU/WC3EX/wC0+5QY6Ohc/wCKftdrleWV/wA0/QwC44Ly3OoAv6x8jojj6CrJLs94hl/9cdU363Ivzjo6N4HzFtfU/pHfZ0kGoVH2Oh/+RfW0UiRlTbaPVageHpHR0H0z+wzC0ulT37+sB6OYfv1QHLGQCz2e94+x0L7F8TUp8oghJP8ASV2j7HRj9mU69P8AUV/No6Ojokn/2Q=="/>
          <p:cNvSpPr>
            <a:spLocks noChangeAspect="1" noChangeArrowheads="1"/>
          </p:cNvSpPr>
          <p:nvPr/>
        </p:nvSpPr>
        <p:spPr bwMode="auto">
          <a:xfrm>
            <a:off x="63500"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15364" name="AutoShape 4" descr="data:image/jpeg;base64,/9j/4AAQSkZJRgABAQAAAQABAAD/2wCEAAkGBhQSERQUEhQWFRUWGRsaGBgXGBgYIBogGhwdGBoYHx0cHSYfGBokGhoaHy8gIycpLSwsHB8xNTAqNSYrLCkBCQoKDgwOGg8PGiwkHyQsLCwsLCwsLCwsLCwsLCwsKSwsLCwsLCwsLCwsKSwsLCwsLCwsLCwsLCwsLCwsLCkpLP/AABEIAMIBAwMBIgACEQEDEQH/xAAcAAACAwEBAQEAAAAAAAAAAAAFBgMEBwACAQj/xAA/EAABAgQEBAQDBwQBAwQDAAABAhEAAwQhBRIxQQZRYXETIoGRMqGxBxRCUsHR8CNi4fFyM5KyFYKi0iQ0U//EABgBAAMBAQAAAAAAAAAAAAAAAAABAgME/8QAIxEBAQEAAwACAQUBAQAAAAAAAAERAiExEkFRAyIyYXHRQv/aAAwDAQACEQMRAD8AyaoylKiyXBYA3J6emsTYPhwmBRUoA/hSSzxVq5Q8RKXDHfaDaqGYQAEhrANZ2sCOZeFavFVM4NbQEEA6vp6xdlBcvKtJOYOQRe7ufS8NeD4DJVTJTNQpKh8RuLvqOnTYwFxrB1yX8M55SgyVgc9i2kTs8ArTzDVSlLmz1Jyi6JdttHJuPSPGAcIS51P4lys2uXIYllJsLEbX0N+StTzJiEqQlkgi5G45DlGwYCqUJEgSiTLysHSApJa4U2p3iZM0qyXHaUSz4ZT5kh1FiS5HPl02gz9m/C6qhKpk1J8IuEkqKcxFi7Xyj69oOcQcGVFXVLWkITLWcpW7aWfK7uRDfguHS6SQiQg+IUBgwZzclR94cuQUvYh9nVPkDqWSx8oIu+5LEgCIZ/2d05khAlBKiwCsxWeT35mHk01g9y9z2Dt/iPRTnIAV8PT0fqzWg2kzXDeHZtJmlzVZ0n4WdrXvyJDe0DOIMKkzFlSv6YLhKktqNlA6X29Y0/FpmRCj8TJVmcHYFmOju4jFcV4hXUBzcXYv9f8AEL76OTQGSsozMWH7RXTJJ+F3OrRZmgXCdSLgbH/MTU05IaxBjQ818psPWNVBPc/pvHqVSABz5hcPe3XrHqZXD26RappyFS7ZrvroOUOUsUpyCjV29CGPWKkxJIG4g1gmELrKpFMCfDDqVqQmzkltBGro4fpk0wplSk+ZDnysQSzrCjcHQD5QXlJ6LWLSJ6AnzByIqqqCSVNqX/xGwYX9iaJ5OWepKRzSD6M4hX4t+zg00xaUTZcwIZwCyr75dwNC2hhfKUF2lwtcyUlQWkhb2AJIazGIa+WUBIN9uXpHqUkyjZ8u/Tq0dicwrIOuzDvBKeBalm8RsxuHg0rh2dkK2sEhWoFiHGp16RUTJChfb5mKJQT8QYRdnzwlgRdtv2iJayksk3fl8/WPP3c6n6wgkqKzMkAW5iKZiwiS5aJJ0oBLbmAY+4eQXSo5QbPyfnYlmghQ0yVLKM+aUFElTM7C5+rRRoKAzVFIsAHJi1SU5lpXmDLsB/7t/wDtB94mjElJwqqeCtCkpTmIAU/80gPNo8s1SCQrKSHHSHbAKZWVJsoFy21reuvyhVk0xExblLpUXzOxIJ+sLjy3SxVNJ1EdBk+D+JKwrcBiPSOivlBj3Pkpc5gz6PtyazQz8KVklgHCSgv4alEAn8yXOnQaPESeH8lpiVEbsHIPaB8/ARcpW3LUEHYv32iOUVLp9NIqocg5QQytj2I59YmTgqBLIzFOxAZlciUkN393hU4M4gmAmVUTMuTT06ty2O2kOAxdMxOcKSzkZkpzZgOTfvGF/aZZruEgQTLGdLb633v8Q7RQwSryFlPrfe/Nzvp3hzmYxLTKAlqExSyBlT5iC4cEapLHQx68KQSmQoBluojchLOSr8N8vvFTnYAKj4wVJmCVmeVMKiTqQWdgRtzhqo8aSE5kAHOLdP39IWcS4Rlq88v8CgtKgqyEpPmJ/M9/QPaBsiuWgkAggl2Gno+xb5w4M1oYrfEIDudd9NOwFjBGYhCUnMl1FmAIHVn203jP8I4gyrUCXWFNsQwcN053i/XccCXmMkJnTj+JVkJ6c1envtFJwT4mxpMlCJRS82eClKUsMoa6y+wsOpPtmPGmEolJlhHlbUC7k215WgvglRNmqm11UfEVojUAAFmSNr3A7RLi6pU6WpUzLsrNmbbrYF+UVOjJsinyM4Z2iWfRBRBGsfElRXa8v85B32u1x0idcvITsevP35QVQBiFKtKiCNTaLsqiMtGl9zFmiWZ3nUwSk+Xud4+10xgbafM7D01MPfosW+D8QRIEwqBKlEBx1N/VnjVsDxqVVSwUrXnQ5va1tD+WwsPlGU4RhzSUgMpShnNjZ9tO1zo0FMLSqS0xKilQLagA9O0ZfqzlZfiUka5W8SqSkIMkJC0FGZJZnGrAfKETHsMEz4SMxbKoPms93fUWtYM5ivjnEZnSpYfIVbXdwz37vr1gZOTlQDOBYpDLGVxYasXDg2U0Rw+WbYeFTGqZRXkSRpe4tfKTbZw4HIwTw3CSgoJF9S+pDMdi1okxilTK8Oe4IUcpBLkPcKPMRVTjImEiVLNrEizvt+sdKWlyJFPOlplSQClnWkDNkcWBcWUSAH1hJ474STTJzyVlxqgsSOttQDa/MRDSVipDKSShW2oJ97axRm4rMWoqVmUXuonM7+/tBLSy/RdppJDLKbaNuba+kG6ThlU5PiApShnsxbu0VJ0oZQQwd2F7xFQ1rfC4SxdlEP01vBarHidllP8AiJ+cUMxJc7xLWtnOV2UAf5ziJKCdAo9oY1coa/w3AuFajY9999omGJKWoILMTmfm4YB+gtFIUS/yK9QY9igmfEUKb/ifrE4Gl4aJfhpCSAw5+5MItRSFS1LZ88wnqyi4+UOGGKJkAkBKSkgEEWGjMNN7d4CUtKpUxNmSkZiRty/SMeNsL7eJoQC33ddo6Df3mamxQFH82cB99Gjoe0j2vB5wSwKZn/IMfcf5iujhvOHYoUDdJY/7HtDVTAqGx9XEeaukQAVEM13BZo1qSLjvD5lyJ02dYoSVBVthYbezwgYdxIqnUZkgg5mCkKchT6OLMeo+cO/F/EiahHgqJEvcjVRGg7PADCOGkLJEuSCGBeZ5i++tg3KImW60nUGKfFUgZkoSFLYqyAlj9WECZ1ZOnCdmSopUQlJKDnyJLqAPIuX79BBeTR/cagEZTLnMGAfIr8jE/CdvWCi61IJzqSHdi9uYF93cMTeHOEGqisUzScglzGBDslRsLs272HKFOvx8TFFhkbYkAv8App8oc5teUhQl/it5dL6HvFEYPLmACagKIZz308wvBOE3oaScQURKGt9Tza/zjqerZLO13s3a8MOMUqSfCkhOVDhR1udub69oWvBMpPmbyjtZ9YfivR/DMcmIpFOypUpQARodWAJGoJbtFCdLzqKpjFZ81rJT0A2bmbwHlVa1leQeVYyqJ06G+pHNuUE6VJZiQojRudnfd/X2gLFwo8pLMndzo+tj12EV6mSFSyOjOQBm5G7fhMSTKkAHcnsw7dYgmKc3BHRg56X0haYbTVYQch8rCz7/ALGI1YlnUbAgJIuWJJDWvpr7xHiUgkm2jm+2nv6RDg1M5KmJYgW0vzMVJ9lTfhKMstjMGZhZtgGyg6BIi/IkuoBQ8xHxPbnofhiukzE3GYA2GYOBvqRYCPs2sUogqVLISHcMX5d36wUhavq0UxRNMorJDIRmDlexFrXN9YWMVosqvPMBUQ6gAQlJOqRzAsOseKzHZsyb4iiAUOlCSB5QbMBo/WBFXULJvqefXftE/wCD4osSlBTJG11EdrDqWjQuD5ElFMlC0p87kG2Y3Z+e0Z/SglIAu+vV4d5cpPhAKSpMwACwcKYehBh8r9Qr0kxvC06JVnGrFg3UOLnaFCuWJJIKcoKXbmXYXh0ocSRN8s1JSsMxUQArbkAk6d4DTUy11qSpilCVWN3Nh2OsTLnonoLhlClaE55gLOCNg9uzxQE+VKSpIYqbLpmY7kRc4yqUBSZMuyQ6ld1Xb2hbEazuaFulkBSi6mBZj9e0M3D9OpRmFJFiB8Iv0tCiiYRF2jxiZLfIoh9RsYnnLfDPy5TO5JIGidn6HSPUyU8s5iTZg7m+w1hdk8QLEssxBvcB/wBHi5KlVE1DrWm10pSNTsDy9TGOUWKP35UqZ4T5UOSqw3DNqWET1OICXKKgHUSMh5Ncm/pHTuE1k/1FJSDexzdd94W8TqFBfhu4QSAee9+cXxktKpZ/Ec9aiorAfYWGjR0CSe3tHyNvjCxrcmoZPlWsAWZrfUExKaqcsZTVeQkB7gI6qdR/3AuikldgQ50Ckn2cRJjeDLlyVFTJtYvqXsL31jn7isNdB9nMoAzVTDMs5U+bv5nPl7NE9djEmUFSqZtGGzK6Hf3hQ4ZrFlIQZisqw7Alna6WGl2IHeL1dTy0JaYQnkdz77nlGl0Z+VGun5xM8Y/hYqu4LgA83faFuZisxaQZy85FnIAB2GmquZMGZ9OuaghMhYluCZi3S4GwcOeXaIcAATUrVMkhUtCGSmYC2Z3BR5SCWF++sEn0rqCeBz5iEELl5WDpJtcsdG3EF01wQiatYZMti+mo0fuW9oJy8VQzZSplWIAIDu4D2OrXeFPFsCT/AFf6wSlYFrkPcgEWCS4dmaHOSc0Aw7FwmYvMLTFWU/wlRe7h2cteL+M0Hiy1pSGUHbs37wFGHeGClYdShqdOdu4aDOGz5iyMgBUlPmKlgPlYAhxqzubvFbAW8FmZHQoF9QObwRVMclvY7ftFP/0/w5xdQWpg5GxIBLX2cD3gsmllqAUVCw32vpz0iacQS6ljYOef6x0uUtRJA21P6c/WJlolgJCdVgqVqWGw6npEUmuKfMFDQkm5drWAt/qIsXofWJKypKXcWUdgf36QR4f8OUGUfRrK78ooza8SQFBiZnmy/lJ3B5PHwVy1NmCcyj/2vd9bxfaKeKXFAlIzqZJBYEFSR0B/2zQv4jkmlSQwYhQOViGfRue4+kRycyA4Ult+XsYq1+NIVKVkA8QnUDQbvsR3gnZZipLqM8y4vly9+R/SIqleXKlHxLITfa8VJayEqVlclgABbl3g1R4GpMvxJwOZW7uUjkxg8M8cD4fTSEjOUmb122ts4uL94MVsmUpRJKTmeySHSXBdhfXeEJOKiVLClODoFPryfp0F4u4ZhNTUy1TZEtRDWJUElTOCwJ0OjHVvaZtKxPjGGmY6ZRBIcKIIvzPRhCbPzJmFJdmLkD6mCCsTqZhXLXml5WBQdS3MNdhuY9plrlvlKkhQcq0fT/UP/SnRSrlvMUXe+sRyEZlAOzkB+T2eGLHcKT4RmXSoXYkF0vzG7kct4W0liI0nhrM6iKVKSosUvrFeaz+UlrX+sTYhXGasqIA2YPHylkAqAJZ+cO0H3C+GpaZCDNAcpckrtz6AWPMxTmY+JIEuSxVzLlh0Ds3cxHiuJy0S0olErWAxWTmHRho8AJJPtzjnze6MMU7HFzU5VTWWopSkBJsSdczsB01ixiv2YKlJz+K4Nz5X9iC0B8Kq/DnAkOdntf8AxD1hlTMUkkBKwQxCnLejuIrj+1HLogL4XS9lluwjoaqrBlBanIBfQAW6R0VtGmFXFNHJR/SS67HLoB9flAqShWJzjULBElHkQHIzEXJ7DSEvEEqScyVW5Pbt0g3wLxElKRJmOgAnKb3f336RM4720zPDxI4RlIVmCSU6kOdTrvBunpJMq0qSlJLOdSe5NzCxL4zShJzBZW9gRbUvd9gxuPlF+r4vluiZLUkpZPlcIck3c7M46RU6TZRbE0pCSWBUbe+whXqKgSSlRAy5mLDdVg9xziNXFIJMuYkqWCQVIOYE62KXBfp84G4ti1OunzAknOgAC6gXfKXsNDeDRJgrWzQciAQCtru+VwwcjQ2Fu56xDWzvgQpwmzkOXHOzcz7x8q6cMZSS73S3mBe4HfMSxc8u9ESzMl5VuJiCwHYk6Hny7julh+JSlKUVrfKXyqLaC36N0gLVTGHhoV51WA3bUl9g2+sFhNSEKQshQJCgNbh7v2Zx2gRNo5k5RnS0nLJFyBc3uOrBzCnp0Qp1CWMkpLEs5YfsT+94gmADd31AD+mwvHqRlWA5uQ7D+W3iQoQ1s0VpKFbUFKBdiTl2Fi41GseK2epMlAcWG1tLd+vrEtbSBcsuqw0JdkvvftAYrXNYfhFu7cv5vBYNQykKmLFieQ17RqnD/Dcull5p4edMKUCwOVSti4JtrbW+xgf9n3CZmA1CgyUkpR/yT+Lqxs37Qw8QLR5gT4eRIdY1J0yg7Hm17tGX6nP6ghZ4rwBCVASVlSphOVCbvzUSDYQsTU6IKWykjuRqCf0HWGOVKWKq3lcDMQPgQRdA/KT8hAzEAaqd/SSEoQ7BKeWpbdywieHNViKXSef8JAbJlfo5/wCW0G6mvmGnYqzbMUlw3JTawHCJkleRTpBRmPNgTbZhYhouoxRKaWdMlgLewCg5D6qfoO8XupUsNwtdZUokp8wBJI+EOz6gaAdN40qj4NmpTkM0oB0yAt/P3OsDPsbwTxJSqhYdytAfc2UVfp6RpU0lJTooDXt6ReItZpxFwIvJnkqzTEjzA6kdPnaEfxClwXzpJcEF/wB/SN6qZ6QFrLBIBb9oyziXD0z0qm5gmYGIYNYWbtYXgEpWqqoZTn+Hdthaw6mFUs/lduvKCWIq8inKsxOm3MRTo6Mqud4udQ66nnNYgNvzPr+kEVUgUPJz9x+kVlUyQWb1c/znE8pZSoFKjbTba/pCv9B5XMyjKoMQ/wA4kw+kmLyhKLLLBR09Bu17wTw7ARPfxVFNnFwHfk+0P+DYHMRLQqVlygBpZBYjRRJLlKj/AGsO8T8ipFoeC56jmIVmGjggEfQQZkVEyQojKQoG6f5vD/T4whgPMmbp4ZZPsfxJHMX6QG4jwNcxJJZExNwpwHHI6OB7waV7KNXxQsrUcj31CuVuUdC5U0NSlagpCwQdg/0jorB8YpDELM2uvWLMvEUqICmA5iGem+zITUJWJhJJY5QLdQSpjBXDvs8kSVoMwlS0l2UCp+WYDygb3hftX8gyk4WXNSmYpEzIfhDK30U7X5s+ke6vh1MounOGJJzEgK5Fj1e8aXIpQGUpSiwdsykkHoBp0ByiBWNcO/eJkhSlLVLSSpaZhzOPwo1LpfUPC9pfIg0NJVoUlNClRCnCipJKQ/JWW2p0JhlpsGWkDxUlSyWIlJCAuxTd/MrU3NmJtBpeIrcykoEsguVAHygHQC2raW1j5ikta5eeYb6hSAcxHU7J9ezxWgHn4ckSymnJQpAUhKFOoOQHSFA3HIGwL9oV/wD1RQJ8YK8UFwrQltlWZ/7h6gw/0KzLQ0yWFCZYgBj0NrN+sBOKcJzJTMuMpZlM7W9d3aCnKCqxCTNQHQywlnAYvtoGcfwxVpsQUR91SoJABdgylBVsttrl9/eA1djoSMsplKNnZ27dYN8DfZxUVkwTpjy5bu6jlUu/4d26wSHa+K4dmpmJ8NClyw5VkBdAGx5Jdvnyg4OEzuoEAXSdd2s7jTeNHoeGU04V4RZ7EK/xf5xnPGVXPpFky5ICSSlJyuBmvtZ30/ghb9VO7egXHfDSn7ui5UypxzAhIH4S1gSfYdTEfDfCk2smlUtOSVLYKVowD2HvBfg3gdE8eJUTVEqzEpGuZ2Bfo5LdRyh3w3CBTyzLlqLqJLW8rnXk7dNYz58zDZuHqpktTKUpbDNdKUgA+YqewWRo7tqeoiqmSa8pVKVZJdIPPdZf1yvqXMONdRy1JMtiQUnOLh81zmO7nblCdxNNTICS2RS0syfKyRZgBo/6DWOa2rgNVVQmTBIkqyoKiJkznfzX3A0eCFfhiqVvuzqdmCdSfwpdN2dyQ3rFXApBmnw2CCrVRIGv4Ujcs7nrBKrIoVFAWf6gZKXDpAF1c3JcCDfo6T5k5ZTMXOCjOnK3sydurbNBLEuGymQQ60jKM6Wu506FJ7w1YHw9ImJLfGGUpag7bgIB25nePc6nVOmeGs5JaCCm/wAR3Kh+K2g2vF/P8JQ/ZxxZLp5CaaeDLKHyrYkKzH/LdPnGhmuSVBFkqLHV+R+cLczhKTNlCWtQdrMx1J2G8JGL8OqkTTJStYQQ7BRcavodLa8jHRLc2s81qWO06RImB8rB/NYeh5xgXEeNmcChJ8iDc/mP/wBR8zB2YifJIlJqJgQtIzIClEKY6KSdQQHJGr+kLmMUQUkrS3X9/wDEGzTkCcPlrnTEILqSDfdgS57kmGqppJcqUCSSTmJ20AYfMGJuE6LLISQkBS3JVd+noBp6wQxOnCp0lDZkywVrsWsbJvqHCR6QW7QAU+CDInOSlSySdwlOoHVTbQXwHheVNUrxZmUJ0A1Vz10ZvnBIS07hm2bcfq7+8R5UpKSgjPtYl2d9BaI+VAqmll+GlCGDfh+l4lkY3LQnw0gKU7KzBgG7WPrvAI4x/WUFAAD6jc8oiUlKk51jKXKs4N+YDfi3gm6DrSUkmYlHjMoKKiMwOZRfV/wjRhEqqFROVDKloU4TMIUH5Of4IVsFrJ+YBE1JdLEs+V9nAfckwxUdORKAEwoCC7ZlebLd+o93h6WJJyJaSQVJQd05khnuzNHQl188zJilsLncLe1th0j7G2cUdiWA4vLkz8sx8u+Z7HmBtGgS8QpwnM6chs7hzfbc9oVMQ4NVMQqYT590sGhYplqlzloUVOgeUWDHm9nO3SOeWzqtsl8aJWcQplzMsqStSTZJsBzNjfXdoCDiZaRM+8jIrMQhx5SD8IcP5tr6mJFYh41kZzYO12sAX/w8Q1WGqSoKUlJ0LEv3YMye8OaWRSVnKlLQClJa29wxLXv6wYpKVJQFTs5CdAMxbvyP6RTk8TSk5ZecCYpLh0s1yNzcdRFqdUpUQgBS03Ygh1E72uQLxrJhVen1CpxyS05EkXKg1ozviuUSud4k0qRLZgCfKVbltTfRtGhi4txlNNI8iWW4F1OQ9n3Jt6Rk0yeTMmJUqylOS5O9j1sYLN8OHP7J+DlVFR94mAGVKP4tFLawbcB37tG6ypOUZW10I1v02/SF7hCRJlSJUqWWQhAykgjMTcq03MNNmBzAnZt22tvDrO10yTlBzOG0gBi+HfeSmULA3J1fkL8oOzkrVsCBf/F4jyKSpKz8Id2HPtc9omzRCJU4UugnoII8JYIUpy6TyAZvX+EvJWnKtUtQI8xKswLEalRvcfzSDOI06KmSqXMSsPZzYjqC9iNRvGTYrMmTqqVQSlKTTJA8RKdw5JzEBzsG0c84wvBpunmiqAuSJigRLYKBVqrkSOZDHnAwYEKiZ404XIsPyjYn+4wRxKZLleEhRPmV5EJu7DU3+FIHyEea/E2QEy8vizC0pDu1nK1NqEsSdrNGGK0s43hOZaKeT/1SQpahcS0agDRiogdTlMecV4NIUlS1qUQUlYUSSslgyb6B0gA8jDnh2Fop0qd1LWXKjqpX5j12A2tsI9YxKSmUqbMsmW6ze9hYPv8AqSIvLnQ+RTxXFkSskuUo+Kq5uoZBoCTuSS9tWi/XYlIppY8VitRAQFXKj+YjUJG6ucB8JqZtYomclIKsvwp+ADRPMm+vcwGxOQE1c0KUJk5KswYk2IcJA/4liBBxk0NL4dxHKAFgbEF7F9Y9S8KQZsyZLdPinVJN+hd2Gps2sIXC+IrExUuaTmQSZYKT8KrjXU2b06xovDU8qSStQLHVJ1J6dI6Z30i9F37QqCXSSjVBlzQUoSC7sT5gOZZy99IynF6hM5aTJcS5irp5En6uY0X7QKSdVVUiTKlkljmOV8gdyo7ENzNy8CsU4Jl0KqKYC58ZIWkkl33bYndrdIdknY41ZoML8iSEFIbc8rv7t7RcXhp8RLu61JDf2o83L8xMNBQFKyswypbTYkm1t2ihKWPvJSVWCfKkDcfF/wCQ9ozwtLK5Cj5lAl1E66lz+8QSC00kg+ROXTQqLkdyzQ4U+GJORyRoW26W9YFYtPSmjXMHxEqT1LKIHyDws2hnmJeZS2cuVP1uenLaBIqBKYhRN7ynISQzuL6vyi9MrSPILE3zbiK8+kzTQFFwGYXDenpGswzLgfFAkqC5R8WzeY3S4snR3B/xziOqxiZ42dZUk6sCTq+1zo4aKkwpRMGQZQAARzLasbbx7pqHxZv/AFCLAsBz/D0O8LZCx9VWFRfnzXePsXFcNzRZ5vp1vHQ/nPyTQlcVpSgKFw7KHSFfidEufOlTpamAPnAs/IdYEKrc0s2JBFx1j3QT7EM4NiCLj9oi9tJD5w5jlOgEBIQbNZgdtoY8SVIVLzLKf7QLE87c+sZV94Es5CXKvhJt6wUwiVLV5psxWclk5jYACwHQxXG9JvH7LHFNDnnSnGVPihxl0c26wfnoyJN7DQgct/rHnHKRRCvKpS0lKk5A+hHXk56ltIorx2XOOTzeGksbMVnXIH0uwP6QfWKB50t0usmYo7n3+WjdIBzKTNUyQWAWpIvazh/lGjUWDSyg+KkDMSQXJy/263A6vH2m4cp5nxSWRlISVK87mxWlRYBmtFcfRvRzppmRIAS4YdALc/SDGG1KSL+a98t2b+bwl4PUFaTIWrzSlZFWIK/yq13S3zg1TVJpkm7pewd3fS/PbSKZ4arO6EE6dWiedSBsylBxoTZoDU2LnI6RmmHmCySdy8WKfDFrPiKJCiNzr15D2hEHzZ86ctSUnIE9Piez+2jQs1PCRRUKnSiPFUk5VANfW7lgk9YZkFf3oupXhkMwACS2ul3c6mCMyj8iyCNDrta2jlr6cniOU1UuM14UxIzFkVAPjSfKsLBJJLPdmHvppHpVQTUzZ4DS6UCWgD8y7k9ToPaL0ulQmYpYYLW/iLYgLI0YN5bBg7QvY1wpVSjMnywVy1qE1aEkkjKnVtFh72eMJZyjTMHsJ4zlT6kS5qhLUCWBNjYDXck5izCw3g1xdTJmSUozWUrRPmJb4eyQbk9BCHg/BSVJ8aerzzgDlDeUEOAXBcs3IQP4kwGelC/AUVp1bMyvmb9OcOZ4Vh+pMRp6dChKHiFCS5AcAltT1Jv7QtUGCETpigrNMmKMxa7C6joG0F7CJMFwxQp0STmBbzAEfFqSTveL5mAWzHOC7APpqX00e8VJPCVp9GpT5MyloBL7Wvlffl2Jhh4NZlTllCQsuNLHe2uUEQFRNUoHIspSNSP1J/aEyvqp0upNOiYUylMtTMD5rlLjzAEh2cannGkhX8NRq+LpAnyUeOkK8QhZulB8ijlJJaxysHLkQp8e12cOFZghYIIDXBNwejn3hLr0ibNTLlh0yyFLSfhLnMzHcsYMYvjYTKmIEs6EJGUZejagNDt2Cce9aWiuQQghaXByj/3XAt1ER4pKlyss1k5vKjNuyiB67RlOHTgUSzmLsHYtdtehBgtOxxZlf1FqVkSHOtwbHoBziP6o+LRVzRt+UHXuD9IzniaoBWoJFgov7ke0M+M1T04UlYylmbd3LwhVUtsxCiXNwR017RPokCpmXxCSGbfa23ePsqoLhQYkc9+nURWm0MwGys2Yl92Bdr6xZppGTZ73H+Y0sVDVw3JE+auatBI0AAYOzM4gyMDSZhnJOUghki2lvXeAXD/EyZaTKmHKkuzWZ9Q/WPPFnFslcoyZDmwzKuGa7J3iZxtqLR6rxunQtSVLUCDcf6j5GUeCs7E+sdGnwByrp7GyrnbQepi7ReGkZmAJuSC94pTsqlKBHQvEVJhSEsx00tEY017rqeYmemYq8tiEnYP1EHuHAmZPShZ8r784ErOcZVgKHWLFNT5D5VB9gf3h6VNuOUpplkglSRs921aFLhbCUzwlTny5rdSXv9Iu1c+dcrlq0F9fWxvFDgvGPu9VMlFwhR1IbK+/6Q5NuF5DbiNC0pKQPMVIGlkvrY7s/tBWmw9M6QcnxS9Eq8z+8C8dqvDmJmZv6bWUD+Lr+8JlbxGuZMSZailKDYjUk7mFblEmwwoqB9/K8usspe4CVBQJBYat9TDDTLKljOcpAzdB0bncGFPBZqlla17q1g4ahRBbl8PPkXiZzz08GsHxZYqcpSDLUASS7ZjyG4YiHWsqLBBa+oHKM2k0jrlrzMACkJ5evf6Q88NV2YNNUBMZwH/D0jScpy8RZghJoknQkDRm+v7QCx3GSlZkSRZmmKLgtcMizEjc9x2v8TcVyqWWolaSvQJBBIe2Y8gNXMIuFyVUaQVLM+kWSpz/ANSQom6g3xIfUeveP1bkyejjPswyaNwLh9rOFfwbfOOny0ZchUmXmcAEG9rlJsQR/HhfxPiIyGWj+rTqD+Uj1Y6P/NRH1WOyZtO05WcEOiaNQ2jsbKAOu8YcbJGllqagp0rlh3ChmQRq+QlNu7PrHrEsJBlsWIZyCd7MAN9X9usL/BPEiVZ6eYl1JUopmaBQsSl2+MC7a3hhVPTnLIWVfFdbPsANXIgwX1RnrKHJIdmYA37vrAOqmO5Q6VcmDHTaGc4EuanMf6bgllHM12uesTUuBSwUlwTffNYdIJKNUFSELpioeXw0hRLakiyesINHTZJi1TfMtRuTa23yjSOMlkSpcsWzlykBiWHf5QuYZgxWoJUkhBVqbX5P2jW3JiZ+SHSBaJ0wkfH+nLn9YJ1awZYWexYaHYQ9Yjg1NKp5omAFiQNiVN5SDqG1eM8opRCQpZdQHvy72h7pp5mDpCEEWU4fUb6sNR0Lx9VQzEiYjxAEqDE5SS3W1tNI9KxFaUhySHe3TtpA+fiBmqJSQEixcEl++nKHBUxrJ/hiWiYFBwGdmY6trpaPFVOyFIUCoE3SnkL+gbeKRLH4jBWlqmCQ+oyknUtYa9PblD6JEtaGZFhuDY976Fv8R8mViUmwJSSbXBiSulsNTdhu7u7x4OFMXDqYN5j82GnfSHhBRlZnWSB3t6QPqFpBZ3PMadoY0USWZaQrfQ/X9oDY/SoSUlIyvt+sOejVZFUwb9Y6IUSi2kdFYeH/AIklhE9kEHNq20UhMCdS0DeHZn3iec6mfnDNXYIAQgeZRvblGV3j1RFWjynPfa0fJa8sWJPD8xBLoLR9l4ZMIPlLdoWgNxrEp4S6LgbsSQ0G+EUSZokzJgVUTd0J26NvE9HSoCJhmkpCUkgNqeUTcBU0mT5xMCVq15jdhyg+QrQ5+GSJyGmyfKWOVSP2vGe43w9JNQpNOkBKSGSl7lrm+ly0aGmuCxrNV1Yj5wCTgizUKXLQpKSHJXqS8RzvfR8QjCuHlBBAYEXP7CPk6UUXLgjTbtDzQSihLLDHnzj5i2AJnIOx2gstg0mpqLFw97gdf8xeq53iycqT5gDlLsX3ST1/aPtTw3NyeUOoM7b3jhhiwAb5ix0OnWI7h9Fbh3htcxJM5QQCMpGpNzd9NG5wT4jwBVJRiZJnFaXCcilg2OybWIHODS5KifIvKQCTbbdx+sA+LMe8SkEsaou5GrkNpqTpD/l3Tn9E+nxNQTmSAQXzIJsW3/tWOfeLWEUCqgjKlUqU/ndwVdE/R4FUeDTZs0FI8MJUBMdwTuQBzIjSUJy2CRb5W0ieXXUVodWUEuX91yjI03IlIvZQIJO+vzhjlJynKQLDVj3I5hoVl0ip1dTjMwK39UCye9nh3n001K1IGhsCznTmYqRFRTKQZUqCmSLF3L7M0WaWjcJUQNe/UB4HY8VvKRL1CgfDL+ZjbQ+sXq7FpcgJCzlWA5DaW0PK9o0kmovgfjdQpc9CVy/KltLkWYP8zBaWUBABLGxI9WA6Whew/GUKUrN8SySTlPoPrBZUgeZWoUB8VmI7dION9opa4vqkKT4IGYAusvqTtroITVSE6AEXbWGibIzlaj8KQT/h+cLfjAJV5wAr62t3iZbVeBagoz/DIUpITtzJsDz7Q+YNwLmbxLAWYbHUjobwoYBia6WqUSkTJLpUoKuUksCtH94cadeUbthcqX4YKQWIe/1bm8bSbUcqRce4AlqQTKQCvu38PSMprsEnSpqhOBSrbkRt2Mfo0z8pPlzcv5tGbfasjNKExQyrFkLdu4I0IOkVn4TKzjEcRWlLKVezPraCODLnz0MAwBsLvy9BFHhHCFzahC5iXlpuczsW2Gz7+kbLhlHKSHQA/sYzvLOouyE+j4eSSETQUE7vr1vrCtxpw4uTNSVgeG1lDff3jX6unSvLmAtdPrtAbjDDkT6ZaPxM6ehEHHqpY4p9tI6Bs3MklJcEWIjo3ynpkw2jMk5kuTD7g1YjL4i7Zb3hdkMhDFLmG3A+HTMQFL0O0YcuasH8BxmTWg+FfKWLiGiRQJAbKPaM/wAYphRS/FpzkWSxbfuIpnjyeAMygT1DRMy9llN/FsyRLlFCmTmtYB+sC6KgkhaDJlhSbRnmNVU6pUJgmFRFnOnYQxfZ9VzP6iUpfIfjUdz0ieUnqssalTpLXSB84kmTsocBzsCQIoU9LMWBnW3RNv8Ace8SleGkBOp3PKC3rUxWOOpCmmhr67QWRKJAv5doUMRphMSUu7kD57Qew5RzBIUe0Rw5W+qsn0LplAAgkjrFcUhScxYyyLvtBGukpGUqLc4EzcRTOWJcu6Um5b8Q29I15ft9TOwzF6CYoKMoWIyAHkS5c7QkcRYPPSmSoSVZQvM6RYMCb9xpaNbrZglIP5iGHdVoHVmJypcuarOCEpJKfRvd4n41U5M0RVJUUlN3Gp5jr6iLaKlaQ5Q4vZOtv3hXwzFUtlTcA2tzt9IYKeoSUqJOVxs+xiM7XVOsmqmLRlGUhlBQsUkHbqOcNCftTTKUmVVy1pWkHNNSAUq5eXVyNW36RBw1QfeZOY+UklnY6HXpH3iXg/JMlrnK8QAMyUlhd36k/oI0428ZtnSOWXpYnYr9+lmqpXBBYJIKVDmfRxcQNnUk6a6VsCzHcl7kvu8Q0uPmSvwzJAlFWqAyk9f7u0PMlEtSErzJZWhH8tE3eRbgFR4OlISlmB2P0P7wcNEEpCNQ2nePOIYtTSEZ5imGmmpNgkczAtOPKWVeUMLpF+3yiuuHqfQHjPFpVFT2lkrmOhAs7kb+kL9Bgi5pSk3WWLaAHW3QDeLPEiFVSypZAyqBS2iSk6gdf3g7wHjkuonrlLR4c6Sfht5kWAIO7W02IhT93XFXna3K4WSjwUqAVlLm25DH0hlpXCPCBLJ0Isbxar8ssObDnChiHFITNHnATodi3ON5JxZ+nHwiEu6SeUZJjWICuxNVIpX9OUCUpOhWAM3yPyh1quNqcIUZa86m0AOsYtja1yahNQhxNC8+bm/P5iHyvWfYk7afh+HCnlZADlJc2djHJlhJJSrlYnXtyMW8OxZM6SiakulYcd9x7wQSEFIdOscd46vVZcwrFtD7vHmZSBaQTZQ25xMmUEnT+c4ixXMcpQdw4i5OuyoPVcJU8xZWoAE6hvSOgwtQe+u8dGkqQ2n4STnzH4RoIYfETJRewEDU43LQWVMFusL2L48KleRChk+sRIvuoMUxU1k0S02SD8ucepuAS0sbqI1feKc1H3abnQCUEAEnnDHRYUqeMyT5T1ieUs8X1AidJRlZIFttIj4eqVyKpg2SZZXIcjBESZaJ5Qb6x7qZqUB0pA7xEth9VouHTAEZiwEC8UUZkx3ZIFoCcI8VZ1mVNy+VOZydbsA0EJJWpRKzqSbcthG3LuRE6oZiOHzlrRlUEoQrNYsXa3zi1Kw+skPMsoHfciD1LhBJBJGoYH9YkxetJOQGwtEzjZD+SinHEzKeb94dAKWcunpY8+0dwmpCKeWxcMSSeXMmL8nh9U2SsLLpWGykfxoo0uEqlBUtTME5QP50ieXyllomVS4g4wQVlIL5BmbmWZI+ZMZ9OqJqkqYvmJf6/KJsZw+b94X4YzHMzb2H6RYwOhWzTE5Sn/5HcnoIW/Ltpnx8LGFYFM8Qv8DOFGzu7t21aD1RLXKlryutgXLdHeGagwAz1BKAcp5aAOz/AOI9Yph4pZhlF1Brkt8ovvknZHngam8SlkByEqKlFtbk/RhD1gOF5CoKWVgl2LEDYeweM04Zx5EqWEAgKBUln0uTpyh4wfHUS0vNVchx+kb8WXL1f4i4SlzQZiWTMSCx99YC4fQKQkJaBWP8azFzUJBKQsskDS259WiWo4rmA5F+Ujykbvz6CI5ceO7BtEOIKOVNplImpBKnCX2UQyVemrwAwSgnmWom6kEoUQ12tnHIEMW6xHiVYsjxGLFeUA692/mkQ1uLzaRRQS2ijuFAt9GaI5zjTmxQxOQZUwhTl3B9nB94F4fLT4xmN5gWfQ+UBmI7mC2O8UonpcpAUBrzuzwuUWLJzrBYMoHf8ovC48bPFboljfEU5aTK8VZSdb6frCcJygoByokMT/uCVXUlye47xSwlp8/KkAEB3/f1jfbZ2mZBLgqsmGYvMxCVC5A22h+xXBaatlBwArQnft7wvYHwdOly1KSxJJN7XP6QTo6WahXmZP0JH6xn1uivvDHDU+imqp1ETJS0+Ig7pI1HqIZysDK5a+nWB9ViBmLlKR5cpYl99IvYsy0BYYFPxAGCz0kk9BIDekUJZKVKSoM+kepNTYcjpHuruARqLj9ogIzWy/xa72j5FX73JN12VuD0tHReoZ7KDpmE31hdTMInliR2tHR0dHBTQaKYVIlhRJHI3gpQzCmWvKSL7Fo6OiOXtV9BdCp1Am5vE2Jmwjo6OW+tQKgPnnd0fSNWoT5E/wDGPkdGjOvVPOVmNz7mLFHeal7946OjTkk8IFhAScP6x7x0dB+r9CEXDx/+ZUn+4wb4XlAmY4B7h/xR0dHNw/605CPC1hNb/wDpCbxyo/fDfYfSOjo6Z/FnPWdC06Yf+H/jMh0CyUIck2jo6IvjS+hdRMP3+QHLZU/WC3EX/wC0+5QY6Ohc/wCKftdrleWV/wA0/QwC44Ly3OoAv6x8jojj6CrJLs94hl/9cdU363Ivzjo6N4HzFtfU/pHfZ0kGoVH2Oh/+RfW0UiRlTbaPVageHpHR0H0z+wzC0ulT37+sB6OYfv1QHLGQCz2e94+x0L7F8TUp8oghJP8ASV2j7HRj9mU69P8AUV/No6Ojokn/2Q=="/>
          <p:cNvSpPr>
            <a:spLocks noChangeAspect="1" noChangeArrowheads="1"/>
          </p:cNvSpPr>
          <p:nvPr/>
        </p:nvSpPr>
        <p:spPr bwMode="auto">
          <a:xfrm>
            <a:off x="63500"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pic>
        <p:nvPicPr>
          <p:cNvPr id="15366" name="Picture 6" descr="Vermiculite_insulation_nook n cranny Home Inspections"/>
          <p:cNvPicPr>
            <a:picLocks noChangeAspect="1" noChangeArrowheads="1"/>
          </p:cNvPicPr>
          <p:nvPr/>
        </p:nvPicPr>
        <p:blipFill>
          <a:blip r:embed="rId2" cstate="print"/>
          <a:srcRect/>
          <a:stretch>
            <a:fillRect/>
          </a:stretch>
        </p:blipFill>
        <p:spPr bwMode="auto">
          <a:xfrm>
            <a:off x="6156176" y="2780928"/>
            <a:ext cx="2771800" cy="2082810"/>
          </a:xfrm>
          <a:prstGeom prst="rect">
            <a:avLst/>
          </a:prstGeom>
          <a:noFill/>
        </p:spPr>
      </p:pic>
    </p:spTree>
  </p:cSld>
  <p:clrMapOvr>
    <a:masterClrMapping/>
  </p:clrMapOvr>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http://www.shu.ac.uk/research/meri/sites/shu.ac.uk/files/Figure%203%20cropped.JPG"/>
          <p:cNvPicPr>
            <a:picLocks noChangeAspect="1" noChangeArrowheads="1"/>
          </p:cNvPicPr>
          <p:nvPr/>
        </p:nvPicPr>
        <p:blipFill>
          <a:blip r:embed="rId2" cstate="print"/>
          <a:srcRect/>
          <a:stretch>
            <a:fillRect/>
          </a:stretch>
        </p:blipFill>
        <p:spPr bwMode="auto">
          <a:xfrm>
            <a:off x="4190140" y="3429000"/>
            <a:ext cx="4953860" cy="3429000"/>
          </a:xfrm>
          <a:prstGeom prst="rect">
            <a:avLst/>
          </a:prstGeom>
          <a:noFill/>
        </p:spPr>
      </p:pic>
      <p:sp>
        <p:nvSpPr>
          <p:cNvPr id="3076" name="AutoShape 4" descr="data:image/jpeg;base64,/9j/4AAQSkZJRgABAQAAAQABAAD/2wCEAAkGBhQSERUUEhQUFRUVGBcXFRYYFhQYHBUVHBcYFhgVFxUYHCYeGBokGRgXHy8gIycpLCwsFR4xNTAqNSYrLCkBCQoKDgwOFA8PFCkcFBgpKSkpKSkpKSkpKSkuKSkpKSkpKikpKSktKS8pLCwpKSkpKSk1KSkpKSkpKSopKSkpLv/AABEIALcBEwMBIgACEQEDEQH/xAAcAAABBQEBAQAAAAAAAAAAAAAEAAIDBQYHAQj/xABGEAABAgMFBQQHBgQFAgcAAAABAhEAAyEEBRIxQSJRYXGBBhORsTJCcqHB0fAHFCNSYoIzkqKyFSTC4fFjcxYlNENTg7P/xAAYAQEBAQEBAAAAAAAAAAAAAAAAAQIDBP/EAB0RAQEBAQEAAgMAAAAAAAAAAAABEQIDEjEEEyH/2gAMAwEAAhEDEQA/AM1J+1K2Cyrss5Zmy5gwFR/ipllsYTM1dLp2gfSzi47G9kZNsTLTLvIgqS0+zqRgWHSQoSiSUrD6saQNbbou+8lzF2NQsq1Ls8qTZ1MMalrAmzChyyRiA2C34RpURW352DtlgLzZZKAaTZbqRTI4hVB9oCMKkvz7NLZZJqpYT3oDlBS7zJYZ1IHpOH2kVIzyYnPy11Y0O45/7xrrp+0a0IQJVoe0yqFOJRTNlqHorlTxtJUNCXjVWO03de57m0gItJH4c8JTLVNO5QDoVMG6oVmnDVKQ5egwv8XXLWO6WtC9VIUUkA5gEakRoO3XYGbdgSvvUTZSzhQ+yt2eqSXYb3IyycRjbMWz9I5vmeW+Cjc6n/gbhwh4iNKo9eAfHjw0qiCZaN3jASTZwECzZmqjy/2HxiJU7dXiYDnWz8tTvPw3xUETZzCpwjdqYBm2wmiQw9/+0RFyXJcx6EfXjFQwJ+usFTk/go5n4wxMvz+MSzS6EJAy+LwAUtNYmly/Ix5JRXx8jBMpOfIwDDK80x6BX93widSM+afhDQiv7/gYimt/f8RHsxNF/XqiHqRn7fxh8xGzM+vVEVEZRtDkfMRGpGwrmf7oM7vbHsnzTERR+Gr2j/fAMVL2k8lfCHSUbSuY8hEy0baeSvMQ6zp2l+0P7RABpT+ETwPxj2ejY6D4Q8D8A8j8YfaU7A/b5iAgtKfMecNninUecTz5RUwSCdoZB9eEe22yqSElSSAoghxnWAinJ2FcvimEofHyMPn+gen9yYbNOZ4K8jFEcpOx0+ENQKq9oxLKGx0Hwhkr1vaV5wEK5dTzhROgeZ84UEEWApUNpWE6fNucaO7u3VulbMu2TsIoApWNLZejMekUkiwhYJIzZuQLD5xGuwFOu5j8N4PujnrbYSLIi3KB+82aTNOaZkn7ulR4LlPLJ5hJMP7Q9gbbY5ZmTZaVygHUuWsKSkaFTgEDKrNGOE1SfSFPrX5wT/4imqlmR3q+5cHuyo4cQ1CXYdOe6Altl9zZ2ATpkyYmWMMvESrCnNnP1QbhEBnIIYkdY9lmHkiKIm/KoKG4nyVn4vDVWtqFwdx+eRjydLRmQn65RXz8PEDmT7oAqZa3z8B8YGn2vQ1/SPjARU2RIB8YlRKpFR5MWVZ+EOEqJMESNAQJlw7B9eMSYfrpCUM+v+qA8Snz/wBUey05ft8jDwK9f9UOlCo/b5GAZLRQ/X5oeEUPsq849QM+Y/1RIBsn2FecB4qXn7SPhHgl1/efIxOrX2keQhrbQ9s+RiiJaM/+58YfOGzM6f2Jg1N2TFZIV/EdzSj51aHTLtSAoTJstGI78RyAyHLfBAoH4g9g/wBwiEp/CPtn/wDSD1z7Mku8yYWagCRm+tYj/wAaSkNLkIFX2nXV3fa4xRH3JVMThBOyrIE6p3QXZrkmuolISCXGIgUwgZZwLNv+er1sI3JAEBTBMX6RUrmTAXNnuZAlKC1pWUIJKEK55qzbpFMq99AiWn9uI/1kxa3FZSlFoLZy284qU2YKVQbvFoD2bbZqh6RI3ZD+UUi7vMfhSB/0/lEEmwFsoKvtNJQ/R8T8oX6FDbQMFN48xEU87J5HyiW3Cg9oecQ2n0TyiByMh0+EQyDTqfOJXiCSdkfWsUOCoUQrVWFAaOTbsIAwZbj8xDjbkmhSr3Hfxi0lSBSg00G8wxVjS2Q+gY47G1ObQkUq3EFxT3iBpsqWSSFAV+qGLiZd6d31SBp12J+usWUVgmFOoI4HlpCVb6UziWfdobM+7hFfOshFeH15xtHqrQVGleOg5Q3utTUxIhMPCYqGJlw4JiRKY9CYgbhj1oc0FXfdk2crDJlrmHchKleOEUgAyn66R4Rn1/1RqJ3YG1gDHKwA/mIcU1SlyOrQNM7Pol/xFqUdyABv1qdd0XBRgef+qH2eWVEYQT6OQJ0O6LROEfw5Kea8SznuNM+EeqM9QbEUjcGSPBMMAsm6JmoCKj01BO/TPXdExu9CQy5oyIZI4vmpvKHIuz8yj4mNFcnY4TGWRs6mLiM6pcsejLK8jtEmo4AAaQ6RaZyv4aAn2UgV5sTGzvORZ0bCQAd7PE1kvCyoADnZ4ZmLgwFoss1QBUVV3k72iEXUeEae1WoTJaQlC3D5j9RgH7mvc3MgfGAqU3YNTEqbCkaRZpu5R1HvPkIlTde8non5kQFWmzjQCH93Fqm7kj8x6pHkDBtikWZFZssr3DGQOpoYCvu6zPZ7Sr8qUD+Yn5QNc92JZyzucy2kbSVMkTbHaBKlolJCpYJRtEklwS5q259YzUu45AO2u0LOectA8MKoAyZKRhoUBWGlXALe8PFZ20svdzkI3Sx71Ki2k3fIGUkn2piz/aUwH9ov/rG3S0eaoW/wjE271faEQWr0T9awRbRVHtQPasuo+EZHq4HleiOUTzDn1iGXkOkANOO0YUeTjtGPYo3cm8Jf5k6a8YlFqR+ZOmo4xCmzp3D6VDvuKPyjTzMccjocVgjMeI3CIpg+uphirult6On+mIl3cjd9OYYGTUU6j4RXWiVTp8o0Vm7ETlgMkoBaq1EbvVDq90XVh+ykFu9nL5IDf1zK/wBMaiOchMFWG7pk44ZUtcw7kJUr+0R2e7Ps6sstms6VkazCuaebFke6NNJsiUJw4glI9UFCAP2paNI4vd/2ZW2ZVaESRvmrCT/Il1e6NLd/2Qyg3fWiZMOqZSAkfzrxH3CN1aL6sclwuagEZ0UT4tCu7tbZpxUJJXMws7AAVdteBgiuu3sLZJLd3ZEEj1pxMw+C3HgBF9LsimwhQSn8qQw8MvdFPevbQyfRs7hnCivMZZAb4yVr+2OaCQiUlNWyHxeKOiG5EHNJVxNYrb07NSxLJ7sABjkHLVaKvs12ntNskGYVqBxrSAnglJ0A3+6Jp9iVaJDLWvvAoiWcSg7hzLNa5OObRZUYGZZCtsKWpl/xDP8ACVfQ+bQ2/bJOSDhWt05hy7aiMobQos6lHLNRPqmJo3V13NIKgLRNUhylKQnuySSWqVFh74ulSbJJKkd3aV4SU7U/CCQW9GWkRy+5yO/kk6TpRPRYjeTe0Uo2heoxKPvMUW95TpEiaUy7HILBJdeOYapCqhRI1aLJVqmzLPjsyZUqYgfiITKRtjRaCz01EA34uUpYnImJIVhdOqSAAQ26GHtWmXRJLjIhqHexzi4Mxe1+WhX8VltvA+UUMztEtlMEhi2XL5xuJ8pNslGagALT/FQMn0Wkbj7jGFvu68GJSRT1huNKxkeLvyaVNio24b4EVek0pDrVmOGvCBvW6fGGE7I+tYAldqUVVUrLed8RpX6XNURa9PjCB9LrAbzsKn/y60cZsoeCQfjB0iypKqiKnsVacNinDTvEK/pSIvru2mO+KLSx2JFKRiftAU9tX7KP7X+MdFsNnyjm3bdT22b+wf0JhVZC3q2kdYGnLp1EEXn6SYFmig5xEKYqh5Q1BoI9WKGElH10gBV5mFHrQoDWC+kbla+qd4g2ZbUhOJ3yo/6oEFlTuGunAQ222RIQogBw+n6hGMbOm2vAovkaKoaMGpvzEKXeAVnRwT4KYisV8uyY14QvCMKi+blKcRGdHECIlkguqmFRDtmzs0XDXc5VvmYJjBAwBOE4SXoHdyx0jy8rdOElJEwpUGx4QkVKQrQcY9sCXAT+aUlR6mWPnElnl96F7jOP8oSkeQgA7wlr+7S8a1KmJACySXKihKj/AHe6PexlhwSSVVVPmzVB67CHCRydJ/mgljNlrIzVNU3VKGgyQALSiWn0ZaFJH8hJgiPtNcKZklMxAcKSC28EP4io6RnPs4lFC7YnWWEEdDMY+DRu+z0zvLOuWc5amHsq2h78UV133MJU21TB68pIPNJWx8C3SKiwvO60WizhSKOMSeD5joaRxPthdRlTXZgrP2h8wPcY7Z2QtuJMySc0HGnihVFDoqv7ooe3nZnvpSwkbWaPaGXjl1igL7L5hl3eZgqUTZqubIRSBL87VLUdkBFcVN4L+4gHpBf2dD/ypftz/wC1MUF7SHds8xCI015WRNrkItMtgpQ2wPVWPSTyeo4ERyq/LtMqbkwUXHAsXH1vjffZ/fIRNMhZ2J1EvpMyT4+j4Qd2v7M4wWAfNJOim18usLByawjbR7afOJUTdvr8Y8siCJiUkMUrS76EFm5vDZHpwg2k2XsJ9kPyimtKSk+XERfTfQT7I8orLQgK2dc0/KKPLmvdVnmiYmoyUDkpJzB+tx0jU3xdKJqBOk1QsPy3pI4GkYTIxpOyN/iUrupp/CmHM+orIK5aHhygMled2GWs02SKc6uIqjkOkdX7R9ngQQ1Dru4iOY3jYjKVgVmGrvGhEQQPtdPiYa9Ffuj3XoPOGeqrrAbPswj/ACE075iR/TGluaXRPKM52aH+QVxnfCNXc8vZTyEaRoLCnKOU9rlPbJ/tN4JSI63ZU06Rx/tIp7XPP/UV7i0SqzN4fxByiFYFOcTW0DvK7oiXhcdYgdMQMJ6RKkA0gWcunUR6hbQHsmSMI+tY9iKVMoIUBpETwUJIBcjafqA3QQTbO7VJmEYwQAwLb6mkFjs/IOquhW3uV5wXZ+yElWqyf3+TxGmTuwJVM2sHoqov0XGpD1UztxaK2fJdSgknMjXN2yHlG6FzWSUoFGLvEmuhTR9rUGrNEViuH70srTLQmWk02Q5IqSTmTrWJ11OZtb8/Pr06nPP3XTLtsgBUQaJkpRmXxJCXFamvnDrvspRZ5iiCCVFgQQRshOsc5vK22qzqStFomTEFSe8lrUCkhwHrlp56R0ey9ppE9aEJX3TvilTsKcR9VndC/wBpfhGeOp3Njp7+Pfh38O/t72ek/hKURsiYog02gEpBbkoNXdFfYrX/AJ6UnWZ3xPISlk+9o1NpQmUEyQgJEx/QASxJFcJoXeK+wdkhKtK7T3qlKMoywlSEpwOsKKgp88weBjeOAO47f3NsQg5T3lfuwlaPelv3RpbZIZMzik/GMf2wuK0iUZlnlKXMQpC5eFicSVggivCNpabSFyAvCpJmIBwkMU4g+Eg1BBp0gjn02+fudpkzj6HeBEz/ALawUqPSiv2x0W87NiG/6oY5V2/sryFHLCQrno3vjdfZ1ff3u75eIvMlfgzOOEbCuqMPUGKIrJdok2aclNApU1bbioBx4gnrGBvuYUJUoaMfeHHhHU70lNKmD9Ko5X2rSBJW5YUrXVQ3CApbQMKwpJoWUk7tfH5R1a6LeLbZUzD6Y2Zg/WMz1DHrHIbumBaFS8QKkORUOKlw2dPjGl7AX993tOBZaXOZKnySp9lXQ05ExUAdtOzhl2iXOSNlSxj4LDseoHiOMY+yjaHSO69s7CPu04kZIJ6jI+McSsknbHMQGynp2U+yPKM9eyiFIUCxB+BjSWhOyOQ8ozF+zGUkfXrCIJJzLSJieShuMDgxDd1qCFEH0VKIPvrBVok4Tw0jQ3HZC+hPl/d5h20j8Mn1kj1eY04cor+1XZnvE0opNUn4HgYy1ntCkKC0EhSSCCNCKx0+7LwTbJGMMFikxI0VvHA5jqNIg4tMlEKIIYihG4uYgUjZPXzje9rezTEzUCo9MbwPW5jy5RiVo2D9awGy7My/8iOM1XujXXYig5CMvcKWsUv21nyjW3cn4eUVF1IFI4vfC3nzTvmL/uMdqlZRw+1KdajvUo+JMKsUFtP4pgeYajlBNqT+IqIVp2hyjIjmGg5x6VUPKPZqcuceLGyYBiDSFHoEKA6ZLYEBKmFalFHGjEhqeUSXhaZiUbKyQxyADhncNwzcxYqsSSCEEBRriNKjTLpTjWAZ9vQENL9YETMeIE/pDBt9aRMb1Q2aSZacSmwqUWwku9Hxp0qCz5sYuOzl4pTLUgkGp2TRnLu4FXFOkBye0OGUtExCZgUpSi4BcnNxoaBmNNIqTMSK90xIoTNIY78IctwJjHpx8pjt+P7Ty7nVmxprMoTbRLQMCXWkks+FKTiJJpp5iN2u65C5KZZAWlKQkZOwDDLLllFN2MRZO4xykqKzSYVsVFQDs+QS5ozZb40X3kJqlNNzkc6iHnx8Ji/k+/7u/lmRTSbutFmY2WcopTUSZqRNQOCcVU/tKYOl/aKllS7XImSFMxWApUvmQ2NI6KHGLWRbUrDFPQAl20cnPlE65CJiQlSEH9JLqT00MdHlF3ClC5IVKmoWK7UpeIdW8iImvKZhlkr2gCKBhR/DWMbauyCsfeWWYqSvenZPLEMxwUIin9qLZJHd22V3yaDvJYCJjb2YoWeWGKLq3dnrNbJRClTUBYbQa6KAIjzsb2KVYJy+7nGZImpAKSA6VpJKFYk0yKhkMxBfZ6+rNNQlEqYoHIInJMtZO4PRZ9kmLk2Rt6TwpEUJfpOAjeSDQZMaRzXtVJAkzCQ4CSfAP8I6VfFpCJYUpONiAQSQ9DVxASrus1plsuUQFAuDUNzEEfPN23mhKwtyFO9Rm+Yo8a6fcUwYJiEkomhK5ahUEKAIy+qR0OyfZXdyFFX3YKBYvMmTCBxCAQB1c8orL/v5F3Se7kyEd0guhCit0BWInDtKIAmFJCSzBRyo1F/eVqlzbEZc6bLlTVy8JSuYgELalCXING5xhLH2NHfysBCkFJdQLjExq/EtHPrxv9cyauasglSipRy2lPpu+Uaj7Ke0q/viZJqlSVltxABB4GhB5xUXFqlMG3U8KRkO0GHvEgkig9UqGat1fdG6t0qp5nzjDX7bEIngKUAcIzByc6s0ZVWd2nSYg1epKf7gItrM60FKhUeiXBccxFbMQlZdDF/ykHyhwsvdspLOOAigg0ziz7O32qyzgsVSaLT+ZOo56jiIFmpC0iYn9w4wM0UdgnyUzUBaCClQdJ3j68o5V2y7Pfd1Ykj8NZDD8incp5GpHURsPs6vRTqkKqk7SRqk6kcDR9xbfGnvq4kzpakLDpUGI+I4g1fhEGDuVP8AlJPEqPlGuu9MUqbr7lMuUS+AM++ufhF/YERRZKLIJ3COHLrHbLyXhs8w7kKP9JjipESinmIdaucRqlbXQQQlLk848Wip6QAs2VVPWGzpWyeYiaYNocobPOyOYiCLuYUTPCijscpOEbKQaagnoN0ZS0XKsg/5dllyo96qpJckIFAODxoLNaQN7c8oPl2sAbQ+uMTGnOLbYpstsSFB8yx8Ru98Osl1Tl/+1NJahwpSHahJIrHSk2ljvf68IfKnMr1eFCPEjOGIzfY/s9aJKVmYdpbUagAfSlamsbaxWBQDFQrlQ/QiOzz3LEopkxY8q6wUifmARyBc/IwwFpkqAp9GEm0YS6ks2bKZ9zsQ/URDJWr8pI1YGo6ihhItEs0SMJrQMDSnq18IqLNN5JJYJc8Kmuv1uht8Sv8ALzVMCRLWQGBrhJHOrRFJmKTkg9WFOtYMRNJzUlOpDhx4GA4qbttU4YPu8xSKFLSWAIyPotB1g7SXxYFVSuZK/JPGJIG4LfEjxbhHYUoP/wAh8AYjtKNkuH6CsTBipX2jSLVLEu0BVjWSHKgZkvXKYlmFfWA5xp7PNGGVLQuXNSquNBxJUBkHDhsTa7oqbw7Lypj7LHhAXZfsz93nqI2UqwgsWBGJyW0NBXjFF92otExSUCTMwpQQVkJxYnYJ1zLksN6dTGavG6JXcKlzlSgCG9EpU9a1oTnnQ1jR3tbgky0UAKivmpKhhT4eQjM3ne74E5MfAgKf3loqOUT+x9oUtQkoXNQktiQlSqHInC+hEdF+y77P12bvLTaJZTMOFEkKcEAq21YCKEhgCf1U1iaz3suzzwuWvAlRCV0xJwvXEhwThckMQeNTGt7Q3mpNnmJmpCSUpwzEElCiTQGmKUotQKoagKJERVVbbhnNSWrwjnvajsNalzTMTLJGFm198dG7OXraCKTSRuVte8198aBV7kD8WU43p+UQfNNruCbKO3KWjmkiIPvM1NAtXI1GR0MfTKplmmhiwfRQ+BilvP7OrNNciWjmg4fcKe6KOL3JehSrbbCqitBmztF9Mu0hTaHIxaXz9lZAUJS2fRaX/qT8o0fZm6u8kCVaUgzZdAsH+IjRR/UMjyfWLBT3RcUxBTNRQpLj4jlpHS7vmiakUYtUQBZ7IEjDugiSkpII0ioo74lvOPQe8wRYpcE22UhSnNCSwY5sCcjqwJh8lAGp8PlEUF2nVhsc0/oX5N8Y47MEdZ7a2pP3SYkKBUUilXYqAfzjlFpok8jEqq2UfMx5MIc8/hDLOrL61hzZniflBA0z0jyHnEU31efzh6ztK6QyYapgHR5HjwoDqVns54NxIJMEpktUKoM+HvrGUFrVm5Om0TDkWwir9Bl4RGm0sgQ3pBjvYjPxgyd3YANCWyenR4x1mtrg+kN9QOo+cEotLAUcbiXbk4+qwGls8+WMTyxXMYUlzocThzBsm+kBJKkYOFCSOJc8YyqpqCnZABOpSSw5xHLEwjZGHR0gB+Aevzio1SLwBlgspZUPRBJSNGAfClsomE4hlpGEsxCWCuQU1fERmE37MRsqCz1DjgwHui2k2yaUBRAUMwClIPI6jdBF/YLXKqolauKlKUX3NpnnBEucApSgSQcgcJAP6aP74z8y9EBL90FKqB3ZCTvA1UedYjsN/S1fmQQ7ip0yyoYDUm3qehAf4UbOJET1KLUA5ke7KM9/iUupmLCDRnIFOZbflpDRfCaBLqUSMOicnqpWQb8rwGpQAzhvf7oCvS1JSFhO0WCSE1Lk1B3Fm8RFUq0hVZs/Cn8qFbNMwpb4la5YRwgS2XhJmMJKgAkMyNgpIq2EMRQgtrWAAve0TmBWThT6IWwI4A69Yzk23OoJAVtFgNxJo3WLC3GvpEnKtWG8D/aKS0Xeol8xxA55DWFotJpcFKs9cxGmuS1mdY1WWYSHAQlRYsh8m1Ye4CK6RLRbJIUCEzUBl73FHIzIOb8YBRZ5skYcCinQhy/B/owRq7ruc2MpBmJmSVkJQt2wLJZMtXA5JVv2Tml760NRJoSRQ55gmkczt96zxKKSgkLwhQUFAYH9HiCHfpueAB29tEmZLQqapUvvELAmDGpIDpIM3PAxrqQG5tV1G22RKsxFd9yUmstahA9w9uLLbHBmJkzMRAQVZjTPM8vdlF/MshZwyhvFYCqF9zkUmJEwR6i85CiDWUrjl9dYkmoiKZZwcwDAXFmKZlQpL8xWDVWRqxkP8NAqglPImJ7PbrRLpixJyOlOkUGzFFxlq+88urREvMU0Nd2VM9fhDy3Bxkd3LdDFZ/D4xRle1xpM/wDrHvCowl4BkK5Rve0MorxhKVKONFACckcOkZxXZuYv004QdDGaMVZxlHqV0HXzjWr7Gq9Vgeo+YiptPZaaj1SW4P70vAUOqufwiOYNrpE0yzqS7jUxCs7XQQHseQ5MKA0aLAKUc7q/GChdQSXUgFID/wDMSWZkl3JMSzbU9Bic8gOXKDTxNkkMSUgHMDDnyNYb92lhmQONAfMUjxE0pY0X4+ESJXiLthVnqIg8m2UJBICCN7D46wOlAejDk/wg4g4QmhAc0eoz05ZwGgYGGMMWfCWPKtfANASBeHUh8tpfzyieyzFlTYpgfMJVNAI6mIJ1qTLmbAcKHrA/DTnFrLv5KhhIAoG2SocAzxTRFlu8u6VTwa1E2ZTwypEyrASUpPeqHrPPWABwGp4R4m/pYGHC/lv0ESJvVbgoCQg0bBnxcl/+YJtFSLAiQrFLSsAEErwhRDUcrNW+cWxtQCcaVEtQhmrzV1GcZ+02ohlBKVKLjH6oGVA5ALboCVb1LO0VAKZw5AblBB3aC9wZewqoqQDs0qXPGmW6Oe2W0qZc8qV3iyUoZwBqpXFqADSL2956QRJSo/iKSg5AsS5JbhFDeduC1FtlI2UAZBI3ADWIq+uW9pk8KCkkmWASoBwQXrhFXocoskoLZp19ZuecV/Yy85cuQQJgCypRXodyQeDB+pi7nXukgBOH0sSnwkHLJ4uIATMMpXeIJSoa5dHy6RbzO0VHfC4qCaEjiK+MUduv+zJoopSwySRU8QxpyioRen3mY0uWwAZ3LEvm5yDQG9sd4iah1JLZHd74o71uOXNJI2VB68OsV65k+SMKlKHAHLg8F2GzYvQmuogukFyaVFaQRmLf2bmJGJgpOik/KJbo7U26yN3U1RSPUW6hyBNR0MbdF3zizpoBvFeMDWy5kmkxNfzNhfoAzwBN0/bNKWybbJKDR1pGJPOlR4HnG2u+22a0pxWechY5gtwO7q0cotfZxJfDVt4bwikmXMqUrHKUuWoesklJ/mEB3WdYVJzEQGVHL7p+0y3WZkzQmej9WypvaAY9RG0u37TrHaUss9xMIoJmyH9r0T4jlFVclRfKjZvrublrEfegkh6gAkbgXbyPhCBBLgZgMpwyhUsK6b+MMSsuaggNQZgs5eutDkOsUY+231Nl2qaJaqYsiHFAOsW9k7ULUwmSwXo+fuNffGWmzQq1TfbX5xpLulsx3V+MZQei/bMslLhKgWbKoLUCs4fa1yJaFTFLASmpLF+FBmXjAy5YUok6l/EwfMsJwkBRw7npvyiqrL+vv7wdhATLG8ArVxJ05D3xnTY0mopycfFoKCyCecKZNA0iIDN3j8yv6flCiYqB3++FAWmInkNflDpUtT098MkKg2WpPODSXugcw3lEzDAxDsMnOUeCYwrn0MNlqcDXe+Z8YCFFmJDhSmyZIUacGzEPkWFRISyt4UpCU1zOpPiYsZcwkAMHcMa0gtE0g1oRrQf8wAP+EnD6o3tr/vzgRdgKUl8KQWJVsOODDQNkDx0i4XaEKIr6Xo4izkZtvIEQpnKCmCSQQakULtQOKQRRleCiFAtmch0GbZaw6TeBFHprq/BjB1ssRYvssM3Z86fq3eEU8xJrSvVoKMm20FISAG4U8axPY1DTIUoc+LZRSSioPi8d/LhFpZFKABBSHonNz4fGAs7RYJZbDicipIIwnLPyip/8IyHYlajRiohm0oIv7BeS/ROEABqFh1DV6xOhCHxFKc6+jTkwEEUY7FSNZb6+sB45CIk9mrMlWEoSeTt1LmLu12guQEkVoGekQJm4szXdgA/tDmKApdwWcg4JaHGey/8AUaR7LsKUuAMLhmAApuYQe6mACHPGnnSI50wKoqUoEahQc9ICC1WUKABVRqPixUz6R5d8kSpoMx2oUqSxD72hLQMziHWJ7JYkKLOo0ch284DQzJwAxYn1LZ4d7bofNUpYYEqGmTHr74q5fdooAU6bVSzu2ehgqy3ikEpfkkD4CCA5SSSQS5fdlwMKfYnFQOZg9N1y8feEqxFjnr9aRLMl4jTL60gMrarkSXanx6RVWns84cB+UbebZBh1B3b+sVpRh4B3I+vOAyNmXabL/AmrQPyu6f5FOPdF/d32kqSWtMnPNcpg5ydSFZ03HpBc+VLVn4xV2m5gQ4ZQgq3uGzWO0jGmaO9LlSTRSSTk1D5xfzbsVKlLUFBSUpVx0OvzjmNsuoDNJFacDwgix9oLXI9FfeJ/LM2qc/SHjBFhZHxZFqMWi1tBaWo7knygax/aBIXS0Su7O8B0/wAyQ46iI+0t9SESgZSgozHAqCAAzuxrnlBWKmTHJ5nzhotBAYx6Jj1hpQYiF38KI8EKAt5U9ta8BBEqcRl74UKKovvS1d+USSprDQHSmsKFEU8TlGpNPrxh8u0UqCVaFxTgd8KFASyrI6TMAc61APi0ESrYrLa/SCp3pxoIUKKiaWSVEGr5A+BirtydpsRIPOFCiCWVcgo5JcVyoPponVdiA+IvhffUZ1ZvCFCgFJXiNA4PIQXJQoUBanuhQoocZB1LncCa65mCLMgVKRX1t7U1MKFAOWsKdhlqf9nhTJeWI0GYrChQDptllqDBNTvqPfCk2HZOBg2tfKFCioHlXPT8RRcnSDpFkRL9FPj84UKAlVaASC2RGpzz0bwiebNSrVjvDtChQAM2YpyxBD5kQHaG+njyFAQKkg5R6JADsSPDyjyFBEU0uGIChvgFdgSrKkewoKqrXde8DnFTPugaQoUQRSbEQa5R5MxCjx7CgG4T9NChQoo//9k="/>
          <p:cNvSpPr>
            <a:spLocks noChangeAspect="1" noChangeArrowheads="1"/>
          </p:cNvSpPr>
          <p:nvPr/>
        </p:nvSpPr>
        <p:spPr bwMode="auto">
          <a:xfrm>
            <a:off x="0" y="-841375"/>
            <a:ext cx="2619375" cy="1743075"/>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3078" name="AutoShape 6" descr="data:image/jpeg;base64,/9j/4AAQSkZJRgABAQAAAQABAAD/2wCEAAkGBhQSERUUEhQUFRUVGBcXFRYYFhQYHBUVHBcYFhgVFxUYHCYeGBokGRgXHy8gIycpLCwsFR4xNTAqNSYrLCkBCQoKDgwOFA8PFCkcFBgpKSkpKSkpKSkpKSkuKSkpKSkpKikpKSktKS8pLCwpKSkpKSk1KSkpKSkpKSopKSkpLv/AABEIALcBEwMBIgACEQEDEQH/xAAcAAABBQEBAQAAAAAAAAAAAAAEAAIDBQYHAQj/xABGEAABAgMFBQQHBgQFAgcAAAABAhEAAyEEBRIxQSJRYXGBBhORsTJCcqHB0fAHFCNSYoIzkqKyFSTC4fFjcxYlNENTg7P/xAAYAQEBAQEBAAAAAAAAAAAAAAAAAQIDBP/EAB0RAQEBAQEAAgMAAAAAAAAAAAABEQIDEjEEEyH/2gAMAwEAAhEDEQA/AM1J+1K2Cyrss5Zmy5gwFR/ipllsYTM1dLp2gfSzi47G9kZNsTLTLvIgqS0+zqRgWHSQoSiSUrD6saQNbbou+8lzF2NQsq1Ls8qTZ1MMalrAmzChyyRiA2C34RpURW352DtlgLzZZKAaTZbqRTI4hVB9oCMKkvz7NLZZJqpYT3oDlBS7zJYZ1IHpOH2kVIzyYnPy11Y0O45/7xrrp+0a0IQJVoe0yqFOJRTNlqHorlTxtJUNCXjVWO03de57m0gItJH4c8JTLVNO5QDoVMG6oVmnDVKQ5egwv8XXLWO6WtC9VIUUkA5gEakRoO3XYGbdgSvvUTZSzhQ+yt2eqSXYb3IyycRjbMWz9I5vmeW+Cjc6n/gbhwh4iNKo9eAfHjw0qiCZaN3jASTZwECzZmqjy/2HxiJU7dXiYDnWz8tTvPw3xUETZzCpwjdqYBm2wmiQw9/+0RFyXJcx6EfXjFQwJ+usFTk/go5n4wxMvz+MSzS6EJAy+LwAUtNYmly/Ix5JRXx8jBMpOfIwDDK80x6BX93widSM+afhDQiv7/gYimt/f8RHsxNF/XqiHqRn7fxh8xGzM+vVEVEZRtDkfMRGpGwrmf7oM7vbHsnzTERR+Gr2j/fAMVL2k8lfCHSUbSuY8hEy0baeSvMQ6zp2l+0P7RABpT+ETwPxj2ejY6D4Q8D8A8j8YfaU7A/b5iAgtKfMecNninUecTz5RUwSCdoZB9eEe22yqSElSSAoghxnWAinJ2FcvimEofHyMPn+gen9yYbNOZ4K8jFEcpOx0+ENQKq9oxLKGx0Hwhkr1vaV5wEK5dTzhROgeZ84UEEWApUNpWE6fNucaO7u3VulbMu2TsIoApWNLZejMekUkiwhYJIzZuQLD5xGuwFOu5j8N4PujnrbYSLIi3KB+82aTNOaZkn7ulR4LlPLJ5hJMP7Q9gbbY5ZmTZaVygHUuWsKSkaFTgEDKrNGOE1SfSFPrX5wT/4imqlmR3q+5cHuyo4cQ1CXYdOe6Altl9zZ2ATpkyYmWMMvESrCnNnP1QbhEBnIIYkdY9lmHkiKIm/KoKG4nyVn4vDVWtqFwdx+eRjydLRmQn65RXz8PEDmT7oAqZa3z8B8YGn2vQ1/SPjARU2RIB8YlRKpFR5MWVZ+EOEqJMESNAQJlw7B9eMSYfrpCUM+v+qA8Snz/wBUey05ft8jDwK9f9UOlCo/b5GAZLRQ/X5oeEUPsq849QM+Y/1RIBsn2FecB4qXn7SPhHgl1/efIxOrX2keQhrbQ9s+RiiJaM/+58YfOGzM6f2Jg1N2TFZIV/EdzSj51aHTLtSAoTJstGI78RyAyHLfBAoH4g9g/wBwiEp/CPtn/wDSD1z7Mku8yYWagCRm+tYj/wAaSkNLkIFX2nXV3fa4xRH3JVMThBOyrIE6p3QXZrkmuolISCXGIgUwgZZwLNv+er1sI3JAEBTBMX6RUrmTAXNnuZAlKC1pWUIJKEK55qzbpFMq99AiWn9uI/1kxa3FZSlFoLZy284qU2YKVQbvFoD2bbZqh6RI3ZD+UUi7vMfhSB/0/lEEmwFsoKvtNJQ/R8T8oX6FDbQMFN48xEU87J5HyiW3Cg9oecQ2n0TyiByMh0+EQyDTqfOJXiCSdkfWsUOCoUQrVWFAaOTbsIAwZbj8xDjbkmhSr3Hfxi0lSBSg00G8wxVjS2Q+gY47G1ObQkUq3EFxT3iBpsqWSSFAV+qGLiZd6d31SBp12J+usWUVgmFOoI4HlpCVb6UziWfdobM+7hFfOshFeH15xtHqrQVGleOg5Q3utTUxIhMPCYqGJlw4JiRKY9CYgbhj1oc0FXfdk2crDJlrmHchKleOEUgAyn66R4Rn1/1RqJ3YG1gDHKwA/mIcU1SlyOrQNM7Pol/xFqUdyABv1qdd0XBRgef+qH2eWVEYQT6OQJ0O6LROEfw5Kea8SznuNM+EeqM9QbEUjcGSPBMMAsm6JmoCKj01BO/TPXdExu9CQy5oyIZI4vmpvKHIuz8yj4mNFcnY4TGWRs6mLiM6pcsejLK8jtEmo4AAaQ6RaZyv4aAn2UgV5sTGzvORZ0bCQAd7PE1kvCyoADnZ4ZmLgwFoss1QBUVV3k72iEXUeEae1WoTJaQlC3D5j9RgH7mvc3MgfGAqU3YNTEqbCkaRZpu5R1HvPkIlTde8non5kQFWmzjQCH93Fqm7kj8x6pHkDBtikWZFZssr3DGQOpoYCvu6zPZ7Sr8qUD+Yn5QNc92JZyzucy2kbSVMkTbHaBKlolJCpYJRtEklwS5q259YzUu45AO2u0LOectA8MKoAyZKRhoUBWGlXALe8PFZ20svdzkI3Sx71Ki2k3fIGUkn2piz/aUwH9ov/rG3S0eaoW/wjE271faEQWr0T9awRbRVHtQPasuo+EZHq4HleiOUTzDn1iGXkOkANOO0YUeTjtGPYo3cm8Jf5k6a8YlFqR+ZOmo4xCmzp3D6VDvuKPyjTzMccjocVgjMeI3CIpg+uphirult6On+mIl3cjd9OYYGTUU6j4RXWiVTp8o0Vm7ETlgMkoBaq1EbvVDq90XVh+ykFu9nL5IDf1zK/wBMaiOchMFWG7pk44ZUtcw7kJUr+0R2e7Ps6sstms6VkazCuaebFke6NNJsiUJw4glI9UFCAP2paNI4vd/2ZW2ZVaESRvmrCT/Il1e6NLd/2Qyg3fWiZMOqZSAkfzrxH3CN1aL6sclwuagEZ0UT4tCu7tbZpxUJJXMws7AAVdteBgiuu3sLZJLd3ZEEj1pxMw+C3HgBF9LsimwhQSn8qQw8MvdFPevbQyfRs7hnCivMZZAb4yVr+2OaCQiUlNWyHxeKOiG5EHNJVxNYrb07NSxLJ7sABjkHLVaKvs12ntNskGYVqBxrSAnglJ0A3+6Jp9iVaJDLWvvAoiWcSg7hzLNa5OObRZUYGZZCtsKWpl/xDP8ACVfQ+bQ2/bJOSDhWt05hy7aiMobQos6lHLNRPqmJo3V13NIKgLRNUhylKQnuySSWqVFh74ulSbJJKkd3aV4SU7U/CCQW9GWkRy+5yO/kk6TpRPRYjeTe0Uo2heoxKPvMUW95TpEiaUy7HILBJdeOYapCqhRI1aLJVqmzLPjsyZUqYgfiITKRtjRaCz01EA34uUpYnImJIVhdOqSAAQ26GHtWmXRJLjIhqHexzi4Mxe1+WhX8VltvA+UUMztEtlMEhi2XL5xuJ8pNslGagALT/FQMn0Wkbj7jGFvu68GJSRT1huNKxkeLvyaVNio24b4EVek0pDrVmOGvCBvW6fGGE7I+tYAldqUVVUrLed8RpX6XNURa9PjCB9LrAbzsKn/y60cZsoeCQfjB0iypKqiKnsVacNinDTvEK/pSIvru2mO+KLSx2JFKRiftAU9tX7KP7X+MdFsNnyjm3bdT22b+wf0JhVZC3q2kdYGnLp1EEXn6SYFmig5xEKYqh5Q1BoI9WKGElH10gBV5mFHrQoDWC+kbla+qd4g2ZbUhOJ3yo/6oEFlTuGunAQ222RIQogBw+n6hGMbOm2vAovkaKoaMGpvzEKXeAVnRwT4KYisV8uyY14QvCMKi+blKcRGdHECIlkguqmFRDtmzs0XDXc5VvmYJjBAwBOE4SXoHdyx0jy8rdOElJEwpUGx4QkVKQrQcY9sCXAT+aUlR6mWPnElnl96F7jOP8oSkeQgA7wlr+7S8a1KmJACySXKihKj/AHe6PexlhwSSVVVPmzVB67CHCRydJ/mgljNlrIzVNU3VKGgyQALSiWn0ZaFJH8hJgiPtNcKZklMxAcKSC28EP4io6RnPs4lFC7YnWWEEdDMY+DRu+z0zvLOuWc5amHsq2h78UV133MJU21TB68pIPNJWx8C3SKiwvO60WizhSKOMSeD5joaRxPthdRlTXZgrP2h8wPcY7Z2QtuJMySc0HGnihVFDoqv7ooe3nZnvpSwkbWaPaGXjl1igL7L5hl3eZgqUTZqubIRSBL87VLUdkBFcVN4L+4gHpBf2dD/ypftz/wC1MUF7SHds8xCI015WRNrkItMtgpQ2wPVWPSTyeo4ERyq/LtMqbkwUXHAsXH1vjffZ/fIRNMhZ2J1EvpMyT4+j4Qd2v7M4wWAfNJOim18usLByawjbR7afOJUTdvr8Y8siCJiUkMUrS76EFm5vDZHpwg2k2XsJ9kPyimtKSk+XERfTfQT7I8orLQgK2dc0/KKPLmvdVnmiYmoyUDkpJzB+tx0jU3xdKJqBOk1QsPy3pI4GkYTIxpOyN/iUrupp/CmHM+orIK5aHhygMled2GWs02SKc6uIqjkOkdX7R9ngQQ1Dru4iOY3jYjKVgVmGrvGhEQQPtdPiYa9Ffuj3XoPOGeqrrAbPswj/ACE075iR/TGluaXRPKM52aH+QVxnfCNXc8vZTyEaRoLCnKOU9rlPbJ/tN4JSI63ZU06Rx/tIp7XPP/UV7i0SqzN4fxByiFYFOcTW0DvK7oiXhcdYgdMQMJ6RKkA0gWcunUR6hbQHsmSMI+tY9iKVMoIUBpETwUJIBcjafqA3QQTbO7VJmEYwQAwLb6mkFjs/IOquhW3uV5wXZ+yElWqyf3+TxGmTuwJVM2sHoqov0XGpD1UztxaK2fJdSgknMjXN2yHlG6FzWSUoFGLvEmuhTR9rUGrNEViuH70srTLQmWk02Q5IqSTmTrWJ11OZtb8/Pr06nPP3XTLtsgBUQaJkpRmXxJCXFamvnDrvspRZ5iiCCVFgQQRshOsc5vK22qzqStFomTEFSe8lrUCkhwHrlp56R0ey9ppE9aEJX3TvilTsKcR9VndC/wBpfhGeOp3Njp7+Pfh38O/t72ek/hKURsiYog02gEpBbkoNXdFfYrX/AJ6UnWZ3xPISlk+9o1NpQmUEyQgJEx/QASxJFcJoXeK+wdkhKtK7T3qlKMoywlSEpwOsKKgp88weBjeOAO47f3NsQg5T3lfuwlaPelv3RpbZIZMzik/GMf2wuK0iUZlnlKXMQpC5eFicSVggivCNpabSFyAvCpJmIBwkMU4g+Eg1BBp0gjn02+fudpkzj6HeBEz/ALawUqPSiv2x0W87NiG/6oY5V2/sryFHLCQrno3vjdfZ1ff3u75eIvMlfgzOOEbCuqMPUGKIrJdok2aclNApU1bbioBx4gnrGBvuYUJUoaMfeHHhHU70lNKmD9Ko5X2rSBJW5YUrXVQ3CApbQMKwpJoWUk7tfH5R1a6LeLbZUzD6Y2Zg/WMz1DHrHIbumBaFS8QKkORUOKlw2dPjGl7AX993tOBZaXOZKnySp9lXQ05ExUAdtOzhl2iXOSNlSxj4LDseoHiOMY+yjaHSO69s7CPu04kZIJ6jI+McSsknbHMQGynp2U+yPKM9eyiFIUCxB+BjSWhOyOQ8ozF+zGUkfXrCIJJzLSJieShuMDgxDd1qCFEH0VKIPvrBVok4Tw0jQ3HZC+hPl/d5h20j8Mn1kj1eY04cor+1XZnvE0opNUn4HgYy1ntCkKC0EhSSCCNCKx0+7LwTbJGMMFikxI0VvHA5jqNIg4tMlEKIIYihG4uYgUjZPXzje9rezTEzUCo9MbwPW5jy5RiVo2D9awGy7My/8iOM1XujXXYig5CMvcKWsUv21nyjW3cn4eUVF1IFI4vfC3nzTvmL/uMdqlZRw+1KdajvUo+JMKsUFtP4pgeYajlBNqT+IqIVp2hyjIjmGg5x6VUPKPZqcuceLGyYBiDSFHoEKA6ZLYEBKmFalFHGjEhqeUSXhaZiUbKyQxyADhncNwzcxYqsSSCEEBRriNKjTLpTjWAZ9vQENL9YETMeIE/pDBt9aRMb1Q2aSZacSmwqUWwku9Hxp0qCz5sYuOzl4pTLUgkGp2TRnLu4FXFOkBye0OGUtExCZgUpSi4BcnNxoaBmNNIqTMSK90xIoTNIY78IctwJjHpx8pjt+P7Ty7nVmxprMoTbRLQMCXWkks+FKTiJJpp5iN2u65C5KZZAWlKQkZOwDDLLllFN2MRZO4xykqKzSYVsVFQDs+QS5ozZb40X3kJqlNNzkc6iHnx8Ji/k+/7u/lmRTSbutFmY2WcopTUSZqRNQOCcVU/tKYOl/aKllS7XImSFMxWApUvmQ2NI6KHGLWRbUrDFPQAl20cnPlE65CJiQlSEH9JLqT00MdHlF3ClC5IVKmoWK7UpeIdW8iImvKZhlkr2gCKBhR/DWMbauyCsfeWWYqSvenZPLEMxwUIin9qLZJHd22V3yaDvJYCJjb2YoWeWGKLq3dnrNbJRClTUBYbQa6KAIjzsb2KVYJy+7nGZImpAKSA6VpJKFYk0yKhkMxBfZ6+rNNQlEqYoHIInJMtZO4PRZ9kmLk2Rt6TwpEUJfpOAjeSDQZMaRzXtVJAkzCQ4CSfAP8I6VfFpCJYUpONiAQSQ9DVxASrus1plsuUQFAuDUNzEEfPN23mhKwtyFO9Rm+Yo8a6fcUwYJiEkomhK5ahUEKAIy+qR0OyfZXdyFFX3YKBYvMmTCBxCAQB1c8orL/v5F3Se7kyEd0guhCit0BWInDtKIAmFJCSzBRyo1F/eVqlzbEZc6bLlTVy8JSuYgELalCXING5xhLH2NHfysBCkFJdQLjExq/EtHPrxv9cyauasglSipRy2lPpu+Uaj7Ke0q/viZJqlSVltxABB4GhB5xUXFqlMG3U8KRkO0GHvEgkig9UqGat1fdG6t0qp5nzjDX7bEIngKUAcIzByc6s0ZVWd2nSYg1epKf7gItrM60FKhUeiXBccxFbMQlZdDF/ykHyhwsvdspLOOAigg0ziz7O32qyzgsVSaLT+ZOo56jiIFmpC0iYn9w4wM0UdgnyUzUBaCClQdJ3j68o5V2y7Pfd1Ykj8NZDD8incp5GpHURsPs6vRTqkKqk7SRqk6kcDR9xbfGnvq4kzpakLDpUGI+I4g1fhEGDuVP8AlJPEqPlGuu9MUqbr7lMuUS+AM++ufhF/YERRZKLIJ3COHLrHbLyXhs8w7kKP9JjipESinmIdaucRqlbXQQQlLk848Wip6QAs2VVPWGzpWyeYiaYNocobPOyOYiCLuYUTPCijscpOEbKQaagnoN0ZS0XKsg/5dllyo96qpJckIFAODxoLNaQN7c8oPl2sAbQ+uMTGnOLbYpstsSFB8yx8Ru98Osl1Tl/+1NJahwpSHahJIrHSk2ljvf68IfKnMr1eFCPEjOGIzfY/s9aJKVmYdpbUagAfSlamsbaxWBQDFQrlQ/QiOzz3LEopkxY8q6wUifmARyBc/IwwFpkqAp9GEm0YS6ks2bKZ9zsQ/URDJWr8pI1YGo6ihhItEs0SMJrQMDSnq18IqLNN5JJYJc8Kmuv1uht8Sv8ALzVMCRLWQGBrhJHOrRFJmKTkg9WFOtYMRNJzUlOpDhx4GA4qbttU4YPu8xSKFLSWAIyPotB1g7SXxYFVSuZK/JPGJIG4LfEjxbhHYUoP/wAh8AYjtKNkuH6CsTBipX2jSLVLEu0BVjWSHKgZkvXKYlmFfWA5xp7PNGGVLQuXNSquNBxJUBkHDhsTa7oqbw7Lypj7LHhAXZfsz93nqI2UqwgsWBGJyW0NBXjFF92otExSUCTMwpQQVkJxYnYJ1zLksN6dTGavG6JXcKlzlSgCG9EpU9a1oTnnQ1jR3tbgky0UAKivmpKhhT4eQjM3ne74E5MfAgKf3loqOUT+x9oUtQkoXNQktiQlSqHInC+hEdF+y77P12bvLTaJZTMOFEkKcEAq21YCKEhgCf1U1iaz3suzzwuWvAlRCV0xJwvXEhwThckMQeNTGt7Q3mpNnmJmpCSUpwzEElCiTQGmKUotQKoagKJERVVbbhnNSWrwjnvajsNalzTMTLJGFm198dG7OXraCKTSRuVte8198aBV7kD8WU43p+UQfNNruCbKO3KWjmkiIPvM1NAtXI1GR0MfTKplmmhiwfRQ+BilvP7OrNNciWjmg4fcKe6KOL3JehSrbbCqitBmztF9Mu0hTaHIxaXz9lZAUJS2fRaX/qT8o0fZm6u8kCVaUgzZdAsH+IjRR/UMjyfWLBT3RcUxBTNRQpLj4jlpHS7vmiakUYtUQBZ7IEjDugiSkpII0ioo74lvOPQe8wRYpcE22UhSnNCSwY5sCcjqwJh8lAGp8PlEUF2nVhsc0/oX5N8Y47MEdZ7a2pP3SYkKBUUilXYqAfzjlFpok8jEqq2UfMx5MIc8/hDLOrL61hzZniflBA0z0jyHnEU31efzh6ztK6QyYapgHR5HjwoDqVns54NxIJMEpktUKoM+HvrGUFrVm5Om0TDkWwir9Bl4RGm0sgQ3pBjvYjPxgyd3YANCWyenR4x1mtrg+kN9QOo+cEotLAUcbiXbk4+qwGls8+WMTyxXMYUlzocThzBsm+kBJKkYOFCSOJc8YyqpqCnZABOpSSw5xHLEwjZGHR0gB+Aevzio1SLwBlgspZUPRBJSNGAfClsomE4hlpGEsxCWCuQU1fERmE37MRsqCz1DjgwHui2k2yaUBRAUMwClIPI6jdBF/YLXKqolauKlKUX3NpnnBEucApSgSQcgcJAP6aP74z8y9EBL90FKqB3ZCTvA1UedYjsN/S1fmQQ7ip0yyoYDUm3qehAf4UbOJET1KLUA5ke7KM9/iUupmLCDRnIFOZbflpDRfCaBLqUSMOicnqpWQb8rwGpQAzhvf7oCvS1JSFhO0WCSE1Lk1B3Fm8RFUq0hVZs/Cn8qFbNMwpb4la5YRwgS2XhJmMJKgAkMyNgpIq2EMRQgtrWAAve0TmBWThT6IWwI4A69Yzk23OoJAVtFgNxJo3WLC3GvpEnKtWG8D/aKS0Xeol8xxA55DWFotJpcFKs9cxGmuS1mdY1WWYSHAQlRYsh8m1Ye4CK6RLRbJIUCEzUBl73FHIzIOb8YBRZ5skYcCinQhy/B/owRq7ruc2MpBmJmSVkJQt2wLJZMtXA5JVv2Tml760NRJoSRQ55gmkczt96zxKKSgkLwhQUFAYH9HiCHfpueAB29tEmZLQqapUvvELAmDGpIDpIM3PAxrqQG5tV1G22RKsxFd9yUmstahA9w9uLLbHBmJkzMRAQVZjTPM8vdlF/MshZwyhvFYCqF9zkUmJEwR6i85CiDWUrjl9dYkmoiKZZwcwDAXFmKZlQpL8xWDVWRqxkP8NAqglPImJ7PbrRLpixJyOlOkUGzFFxlq+88urREvMU0Nd2VM9fhDy3Bxkd3LdDFZ/D4xRle1xpM/wDrHvCowl4BkK5Rve0MorxhKVKONFACckcOkZxXZuYv004QdDGaMVZxlHqV0HXzjWr7Gq9Vgeo+YiptPZaaj1SW4P70vAUOqufwiOYNrpE0yzqS7jUxCs7XQQHseQ5MKA0aLAKUc7q/GChdQSXUgFID/wDMSWZkl3JMSzbU9Bic8gOXKDTxNkkMSUgHMDDnyNYb92lhmQONAfMUjxE0pY0X4+ESJXiLthVnqIg8m2UJBICCN7D46wOlAejDk/wg4g4QmhAc0eoz05ZwGgYGGMMWfCWPKtfANASBeHUh8tpfzyieyzFlTYpgfMJVNAI6mIJ1qTLmbAcKHrA/DTnFrLv5KhhIAoG2SocAzxTRFlu8u6VTwa1E2ZTwypEyrASUpPeqHrPPWABwGp4R4m/pYGHC/lv0ESJvVbgoCQg0bBnxcl/+YJtFSLAiQrFLSsAEErwhRDUcrNW+cWxtQCcaVEtQhmrzV1GcZ+02ohlBKVKLjH6oGVA5ALboCVb1LO0VAKZw5AblBB3aC9wZewqoqQDs0qXPGmW6Oe2W0qZc8qV3iyUoZwBqpXFqADSL2956QRJSo/iKSg5AsS5JbhFDeduC1FtlI2UAZBI3ADWIq+uW9pk8KCkkmWASoBwQXrhFXocoskoLZp19ZuecV/Yy85cuQQJgCypRXodyQeDB+pi7nXukgBOH0sSnwkHLJ4uIATMMpXeIJSoa5dHy6RbzO0VHfC4qCaEjiK+MUduv+zJoopSwySRU8QxpyioRen3mY0uWwAZ3LEvm5yDQG9sd4iah1JLZHd74o71uOXNJI2VB68OsV65k+SMKlKHAHLg8F2GzYvQmuogukFyaVFaQRmLf2bmJGJgpOik/KJbo7U26yN3U1RSPUW6hyBNR0MbdF3zizpoBvFeMDWy5kmkxNfzNhfoAzwBN0/bNKWybbJKDR1pGJPOlR4HnG2u+22a0pxWechY5gtwO7q0cotfZxJfDVt4bwikmXMqUrHKUuWoesklJ/mEB3WdYVJzEQGVHL7p+0y3WZkzQmej9WypvaAY9RG0u37TrHaUss9xMIoJmyH9r0T4jlFVclRfKjZvrublrEfegkh6gAkbgXbyPhCBBLgZgMpwyhUsK6b+MMSsuaggNQZgs5eutDkOsUY+231Nl2qaJaqYsiHFAOsW9k7ULUwmSwXo+fuNffGWmzQq1TfbX5xpLulsx3V+MZQei/bMslLhKgWbKoLUCs4fa1yJaFTFLASmpLF+FBmXjAy5YUok6l/EwfMsJwkBRw7npvyiqrL+vv7wdhATLG8ArVxJ05D3xnTY0mopycfFoKCyCecKZNA0iIDN3j8yv6flCiYqB3++FAWmInkNflDpUtT098MkKg2WpPODSXugcw3lEzDAxDsMnOUeCYwrn0MNlqcDXe+Z8YCFFmJDhSmyZIUacGzEPkWFRISyt4UpCU1zOpPiYsZcwkAMHcMa0gtE0g1oRrQf8wAP+EnD6o3tr/vzgRdgKUl8KQWJVsOODDQNkDx0i4XaEKIr6Xo4izkZtvIEQpnKCmCSQQakULtQOKQRRleCiFAtmch0GbZaw6TeBFHprq/BjB1ssRYvssM3Z86fq3eEU8xJrSvVoKMm20FISAG4U8axPY1DTIUoc+LZRSSioPi8d/LhFpZFKABBSHonNz4fGAs7RYJZbDicipIIwnLPyip/8IyHYlajRiohm0oIv7BeS/ROEABqFh1DV6xOhCHxFKc6+jTkwEEUY7FSNZb6+sB45CIk9mrMlWEoSeTt1LmLu12guQEkVoGekQJm4szXdgA/tDmKApdwWcg4JaHGey/8AUaR7LsKUuAMLhmAApuYQe6mACHPGnnSI50wKoqUoEahQc9ICC1WUKABVRqPixUz6R5d8kSpoMx2oUqSxD72hLQMziHWJ7JYkKLOo0ch284DQzJwAxYn1LZ4d7bofNUpYYEqGmTHr74q5fdooAU6bVSzu2ehgqy3ikEpfkkD4CCA5SSSQS5fdlwMKfYnFQOZg9N1y8feEqxFjnr9aRLMl4jTL60gMrarkSXanx6RVWns84cB+UbebZBh1B3b+sVpRh4B3I+vOAyNmXabL/AmrQPyu6f5FOPdF/d32kqSWtMnPNcpg5ydSFZ03HpBc+VLVn4xV2m5gQ4ZQgq3uGzWO0jGmaO9LlSTRSSTk1D5xfzbsVKlLUFBSUpVx0OvzjmNsuoDNJFacDwgix9oLXI9FfeJ/LM2qc/SHjBFhZHxZFqMWi1tBaWo7knygax/aBIXS0Su7O8B0/wAyQ46iI+0t9SESgZSgozHAqCAAzuxrnlBWKmTHJ5nzhotBAYx6Jj1hpQYiF38KI8EKAt5U9ta8BBEqcRl74UKKovvS1d+USSprDQHSmsKFEU8TlGpNPrxh8u0UqCVaFxTgd8KFASyrI6TMAc61APi0ESrYrLa/SCp3pxoIUKKiaWSVEGr5A+BirtydpsRIPOFCiCWVcgo5JcVyoPponVdiA+IvhffUZ1ZvCFCgFJXiNA4PIQXJQoUBanuhQoocZB1LncCa65mCLMgVKRX1t7U1MKFAOWsKdhlqf9nhTJeWI0GYrChQDptllqDBNTvqPfCk2HZOBg2tfKFCioHlXPT8RRcnSDpFkRL9FPj84UKAlVaASC2RGpzz0bwiebNSrVjvDtChQAM2YpyxBD5kQHaG+njyFAQKkg5R6JADsSPDyjyFBEU0uGIChvgFdgSrKkewoKqrXde8DnFTPugaQoUQRSbEQa5R5MxCjx7CgG4T9NChQoo//9k="/>
          <p:cNvSpPr>
            <a:spLocks noChangeAspect="1" noChangeArrowheads="1"/>
          </p:cNvSpPr>
          <p:nvPr/>
        </p:nvSpPr>
        <p:spPr bwMode="auto">
          <a:xfrm>
            <a:off x="0" y="-841375"/>
            <a:ext cx="2619375" cy="1743075"/>
          </a:xfrm>
          <a:prstGeom prst="rect">
            <a:avLst/>
          </a:prstGeom>
          <a:noFill/>
        </p:spPr>
        <p:txBody>
          <a:bodyPr vert="horz" wrap="square" lIns="91440" tIns="45720" rIns="91440" bIns="45720" numCol="1" anchor="t" anchorCtr="0" compatLnSpc="1">
            <a:prstTxWarp prst="textNoShape">
              <a:avLst/>
            </a:prstTxWarp>
          </a:bodyPr>
          <a:lstStyle/>
          <a:p>
            <a:endParaRPr lang="en-GB"/>
          </a:p>
        </p:txBody>
      </p:sp>
      <p:pic>
        <p:nvPicPr>
          <p:cNvPr id="3080" name="Picture 8" descr="http://fmwhelan.com/wp-content/themes/metric/images/fm_workshop002.jpg"/>
          <p:cNvPicPr>
            <a:picLocks noChangeAspect="1" noChangeArrowheads="1"/>
          </p:cNvPicPr>
          <p:nvPr/>
        </p:nvPicPr>
        <p:blipFill>
          <a:blip r:embed="rId3" cstate="print"/>
          <a:srcRect/>
          <a:stretch>
            <a:fillRect/>
          </a:stretch>
        </p:blipFill>
        <p:spPr bwMode="auto">
          <a:xfrm>
            <a:off x="4211960" y="188640"/>
            <a:ext cx="4932040" cy="3171826"/>
          </a:xfrm>
          <a:prstGeom prst="rect">
            <a:avLst/>
          </a:prstGeom>
          <a:noFill/>
        </p:spPr>
      </p:pic>
      <p:sp>
        <p:nvSpPr>
          <p:cNvPr id="6" name="TextBox 5"/>
          <p:cNvSpPr txBox="1"/>
          <p:nvPr/>
        </p:nvSpPr>
        <p:spPr>
          <a:xfrm>
            <a:off x="1331640" y="1412776"/>
            <a:ext cx="2448272" cy="830997"/>
          </a:xfrm>
          <a:prstGeom prst="rect">
            <a:avLst/>
          </a:prstGeom>
          <a:noFill/>
        </p:spPr>
        <p:txBody>
          <a:bodyPr wrap="square" rtlCol="0">
            <a:spAutoFit/>
          </a:bodyPr>
          <a:lstStyle/>
          <a:p>
            <a:r>
              <a:rPr lang="en-GB" sz="2400" dirty="0" smtClean="0"/>
              <a:t>Intumescent Coating</a:t>
            </a:r>
            <a:endParaRPr lang="en-GB" sz="2400" dirty="0"/>
          </a:p>
        </p:txBody>
      </p:sp>
      <p:sp>
        <p:nvSpPr>
          <p:cNvPr id="7" name="TextBox 6"/>
          <p:cNvSpPr txBox="1"/>
          <p:nvPr/>
        </p:nvSpPr>
        <p:spPr>
          <a:xfrm>
            <a:off x="1403648" y="4581128"/>
            <a:ext cx="2448272" cy="1200329"/>
          </a:xfrm>
          <a:prstGeom prst="rect">
            <a:avLst/>
          </a:prstGeom>
          <a:noFill/>
        </p:spPr>
        <p:txBody>
          <a:bodyPr wrap="square" rtlCol="0">
            <a:spAutoFit/>
          </a:bodyPr>
          <a:lstStyle/>
          <a:p>
            <a:r>
              <a:rPr lang="en-GB" sz="2400" dirty="0" smtClean="0"/>
              <a:t>Intumescent Coating under heating</a:t>
            </a:r>
            <a:endParaRPr lang="en-GB" sz="2400" dirty="0"/>
          </a:p>
        </p:txBody>
      </p:sp>
    </p:spTree>
  </p:cSld>
  <p:clrMapOvr>
    <a:masterClrMapping/>
  </p:clrMapOvr>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Fire protect.jpg"/>
          <p:cNvPicPr>
            <a:picLocks noChangeAspect="1"/>
          </p:cNvPicPr>
          <p:nvPr/>
        </p:nvPicPr>
        <p:blipFill>
          <a:blip r:embed="rId2" cstate="print"/>
          <a:stretch>
            <a:fillRect/>
          </a:stretch>
        </p:blipFill>
        <p:spPr>
          <a:xfrm>
            <a:off x="1259632" y="114911"/>
            <a:ext cx="7416824" cy="6511884"/>
          </a:xfrm>
          <a:prstGeom prst="rect">
            <a:avLst/>
          </a:prstGeom>
        </p:spPr>
      </p:pic>
      <p:sp>
        <p:nvSpPr>
          <p:cNvPr id="3" name="TextBox 2"/>
          <p:cNvSpPr txBox="1"/>
          <p:nvPr/>
        </p:nvSpPr>
        <p:spPr>
          <a:xfrm>
            <a:off x="1619672" y="6093296"/>
            <a:ext cx="6768752" cy="369332"/>
          </a:xfrm>
          <a:prstGeom prst="rect">
            <a:avLst/>
          </a:prstGeom>
          <a:solidFill>
            <a:schemeClr val="bg1"/>
          </a:solidFill>
        </p:spPr>
        <p:txBody>
          <a:bodyPr wrap="square" rtlCol="0">
            <a:spAutoFit/>
          </a:bodyPr>
          <a:lstStyle/>
          <a:p>
            <a:pPr algn="ctr"/>
            <a:r>
              <a:rPr lang="en-GB" dirty="0" smtClean="0"/>
              <a:t>Structural Steelwork – Typical Fire protection systems</a:t>
            </a:r>
            <a:endParaRPr lang="en-GB" dirty="0"/>
          </a:p>
        </p:txBody>
      </p:sp>
    </p:spTree>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olstice">
  <a:themeElements>
    <a:clrScheme name="Solstice">
      <a:dk1>
        <a:sysClr val="windowText" lastClr="000000"/>
      </a:dk1>
      <a:lt1>
        <a:sysClr val="window" lastClr="FFFFFF"/>
      </a:lt1>
      <a:dk2>
        <a:srgbClr val="4F271C"/>
      </a:dk2>
      <a:lt2>
        <a:srgbClr val="E7DEC9"/>
      </a:lt2>
      <a:accent1>
        <a:srgbClr val="3891A7"/>
      </a:accent1>
      <a:accent2>
        <a:srgbClr val="FEB80A"/>
      </a:accent2>
      <a:accent3>
        <a:srgbClr val="C32D2E"/>
      </a:accent3>
      <a:accent4>
        <a:srgbClr val="84AA33"/>
      </a:accent4>
      <a:accent5>
        <a:srgbClr val="964305"/>
      </a:accent5>
      <a:accent6>
        <a:srgbClr val="475A8D"/>
      </a:accent6>
      <a:hlink>
        <a:srgbClr val="8DC765"/>
      </a:hlink>
      <a:folHlink>
        <a:srgbClr val="AA8A14"/>
      </a:folHlink>
    </a:clrScheme>
    <a:fontScheme name="Solstice">
      <a:majorFont>
        <a:latin typeface="Gill Sans MT"/>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Gill Sans MT"/>
        <a:ea typeface=""/>
        <a:cs typeface=""/>
        <a:font script="Grek" typeface="Corbel"/>
        <a:font script="Cyrl" typeface="Corbel"/>
        <a:font script="Jpan" typeface="HGｺﾞｼｯｸE"/>
        <a:font script="Hang" typeface="HY엽서L"/>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inorFont>
    </a:fontScheme>
    <a:fmtScheme name="Solstice">
      <a:fillStyleLst>
        <a:solidFill>
          <a:schemeClr val="phClr"/>
        </a:solidFill>
        <a:gradFill rotWithShape="1">
          <a:gsLst>
            <a:gs pos="0">
              <a:schemeClr val="phClr">
                <a:tint val="35000"/>
                <a:satMod val="253000"/>
              </a:schemeClr>
            </a:gs>
            <a:gs pos="50000">
              <a:schemeClr val="phClr">
                <a:tint val="42000"/>
                <a:satMod val="255000"/>
              </a:schemeClr>
            </a:gs>
            <a:gs pos="97000">
              <a:schemeClr val="phClr">
                <a:tint val="53000"/>
                <a:satMod val="260000"/>
              </a:schemeClr>
            </a:gs>
            <a:gs pos="100000">
              <a:schemeClr val="phClr">
                <a:tint val="56000"/>
                <a:satMod val="275000"/>
              </a:schemeClr>
            </a:gs>
          </a:gsLst>
          <a:path path="circle">
            <a:fillToRect l="50000" t="50000" r="50000" b="50000"/>
          </a:path>
        </a:gradFill>
        <a:gradFill rotWithShape="1">
          <a:gsLst>
            <a:gs pos="0">
              <a:schemeClr val="phClr">
                <a:tint val="92000"/>
                <a:satMod val="170000"/>
              </a:schemeClr>
            </a:gs>
            <a:gs pos="15000">
              <a:schemeClr val="phClr">
                <a:tint val="92000"/>
                <a:shade val="99000"/>
                <a:satMod val="170000"/>
              </a:schemeClr>
            </a:gs>
            <a:gs pos="62000">
              <a:schemeClr val="phClr">
                <a:tint val="96000"/>
                <a:shade val="80000"/>
                <a:satMod val="170000"/>
              </a:schemeClr>
            </a:gs>
            <a:gs pos="97000">
              <a:schemeClr val="phClr">
                <a:tint val="98000"/>
                <a:shade val="63000"/>
                <a:satMod val="170000"/>
              </a:schemeClr>
            </a:gs>
            <a:gs pos="100000">
              <a:schemeClr val="phClr">
                <a:shade val="62000"/>
                <a:satMod val="170000"/>
              </a:schemeClr>
            </a:gs>
          </a:gsLst>
          <a:path path="circle">
            <a:fillToRect l="50000" t="50000" r="50000" b="50000"/>
          </a:path>
        </a:gradFill>
      </a:fillStyleLst>
      <a:lnStyleLst>
        <a:ln w="9525" cap="flat" cmpd="sng" algn="ctr">
          <a:solidFill>
            <a:schemeClr val="phClr"/>
          </a:solidFill>
          <a:prstDash val="solid"/>
        </a:ln>
        <a:ln w="25400" cap="flat" cmpd="sng" algn="ctr">
          <a:solidFill>
            <a:schemeClr val="phClr"/>
          </a:solidFill>
          <a:prstDash val="solid"/>
        </a:ln>
        <a:ln w="25400" cap="flat" cmpd="sng" algn="ctr">
          <a:solidFill>
            <a:schemeClr val="phClr"/>
          </a:solidFill>
          <a:prstDash val="solid"/>
        </a:ln>
      </a:lnStyleLst>
      <a:effectStyleLst>
        <a:effectStyle>
          <a:effectLst>
            <a:outerShdw blurRad="63500" dist="25400" dir="5400000" rotWithShape="0">
              <a:srgbClr val="000000">
                <a:alpha val="43137"/>
              </a:srgbClr>
            </a:outerShdw>
          </a:effectLst>
        </a:effectStyle>
        <a:effectStyle>
          <a:effectLst>
            <a:outerShdw blurRad="63500" dist="25400" dir="5400000" rotWithShape="0">
              <a:srgbClr val="000000">
                <a:alpha val="43137"/>
              </a:srgbClr>
            </a:outerShdw>
          </a:effectLst>
          <a:scene3d>
            <a:camera prst="orthographicFront" fov="0">
              <a:rot lat="0" lon="0" rev="0"/>
            </a:camera>
            <a:lightRig rig="brightRoom" dir="tl">
              <a:rot lat="0" lon="0" rev="8700000"/>
            </a:lightRig>
          </a:scene3d>
          <a:sp3d contourW="12700">
            <a:bevelT w="0" h="0"/>
            <a:contourClr>
              <a:schemeClr val="phClr">
                <a:shade val="80000"/>
              </a:schemeClr>
            </a:contourClr>
          </a:sp3d>
        </a:effectStyle>
        <a:effectStyle>
          <a:effectLst>
            <a:outerShdw blurRad="63500" dist="25400" dir="5400000" rotWithShape="0">
              <a:srgbClr val="000000">
                <a:alpha val="43137"/>
              </a:srgbClr>
            </a:outerShdw>
          </a:effectLst>
          <a:scene3d>
            <a:camera prst="orthographicFront" fov="0">
              <a:rot lat="0" lon="0" rev="0"/>
            </a:camera>
            <a:lightRig rig="brightRoom" dir="tl">
              <a:rot lat="0" lon="0" rev="5400000"/>
            </a:lightRig>
          </a:scene3d>
          <a:sp3d contourW="12700">
            <a:bevelT w="25400" h="50800" prst="angle"/>
            <a:contourClr>
              <a:schemeClr val="phClr"/>
            </a:contourClr>
          </a:sp3d>
        </a:effectStyle>
      </a:effectStyleLst>
      <a:bgFillStyleLst>
        <a:solidFill>
          <a:schemeClr val="phClr"/>
        </a:solidFill>
        <a:gradFill rotWithShape="1">
          <a:gsLst>
            <a:gs pos="0">
              <a:schemeClr val="phClr">
                <a:tint val="60000"/>
                <a:satMod val="355000"/>
              </a:schemeClr>
            </a:gs>
            <a:gs pos="40000">
              <a:schemeClr val="phClr">
                <a:tint val="85000"/>
                <a:satMod val="320000"/>
              </a:schemeClr>
            </a:gs>
            <a:gs pos="100000">
              <a:schemeClr val="phClr">
                <a:shade val="55000"/>
                <a:satMod val="300000"/>
              </a:schemeClr>
            </a:gs>
          </a:gsLst>
          <a:path path="circle">
            <a:fillToRect l="-24500" t="-20000" r="124500" b="120000"/>
          </a:path>
        </a:gradFill>
        <a:blipFill>
          <a:blip xmlns:r="http://schemas.openxmlformats.org/officeDocument/2006/relationships" r:embed="rId1">
            <a:duotone>
              <a:schemeClr val="phClr">
                <a:shade val="9000"/>
                <a:satMod val="300000"/>
              </a:schemeClr>
              <a:schemeClr val="phClr">
                <a:tint val="90000"/>
                <a:satMod val="225000"/>
              </a:schemeClr>
            </a:duotone>
          </a:blip>
          <a:tile tx="0" ty="0" sx="90000" sy="90000" flip="xy"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Solstice</Template>
  <TotalTime>4491</TotalTime>
  <Words>2658</Words>
  <Application>Microsoft Office PowerPoint</Application>
  <PresentationFormat>On-screen Show (4:3)</PresentationFormat>
  <Paragraphs>536</Paragraphs>
  <Slides>57</Slides>
  <Notes>1</Notes>
  <HiddenSlides>17</HiddenSlides>
  <MMClips>0</MMClips>
  <ScaleCrop>false</ScaleCrop>
  <HeadingPairs>
    <vt:vector size="8" baseType="variant">
      <vt:variant>
        <vt:lpstr>Fonts Used</vt:lpstr>
      </vt:variant>
      <vt:variant>
        <vt:i4>9</vt:i4>
      </vt:variant>
      <vt:variant>
        <vt:lpstr>Theme</vt:lpstr>
      </vt:variant>
      <vt:variant>
        <vt:i4>1</vt:i4>
      </vt:variant>
      <vt:variant>
        <vt:lpstr>Embedded OLE Servers</vt:lpstr>
      </vt:variant>
      <vt:variant>
        <vt:i4>1</vt:i4>
      </vt:variant>
      <vt:variant>
        <vt:lpstr>Slide Titles</vt:lpstr>
      </vt:variant>
      <vt:variant>
        <vt:i4>57</vt:i4>
      </vt:variant>
    </vt:vector>
  </HeadingPairs>
  <TitlesOfParts>
    <vt:vector size="68" baseType="lpstr">
      <vt:lpstr>Arial</vt:lpstr>
      <vt:lpstr>Calibri</vt:lpstr>
      <vt:lpstr>Gill Sans MT</vt:lpstr>
      <vt:lpstr>Lucida Sans Unicode</vt:lpstr>
      <vt:lpstr>Symbol</vt:lpstr>
      <vt:lpstr>Times New Roman</vt:lpstr>
      <vt:lpstr>Verdana</vt:lpstr>
      <vt:lpstr>Wingdings</vt:lpstr>
      <vt:lpstr>Wingdings 2</vt:lpstr>
      <vt:lpstr>Solstice</vt:lpstr>
      <vt:lpstr>Acrobat Document</vt:lpstr>
      <vt:lpstr> </vt:lpstr>
      <vt:lpstr>Classification of Metals</vt:lpstr>
      <vt:lpstr>Steel</vt:lpstr>
      <vt:lpstr>Types of Steel:  (According to varying Carbon Content)</vt:lpstr>
      <vt:lpstr>PowerPoint Presentation</vt:lpstr>
      <vt:lpstr>PowerPoint Presentation</vt:lpstr>
      <vt:lpstr>Steel production</vt:lpstr>
      <vt:lpstr>Steel production</vt:lpstr>
      <vt:lpstr>Steel production</vt:lpstr>
      <vt:lpstr>Steel production</vt:lpstr>
      <vt:lpstr>PowerPoint Presentation</vt:lpstr>
      <vt:lpstr>PowerPoint Presentation</vt:lpstr>
      <vt:lpstr>Stress Strain relationship </vt:lpstr>
      <vt:lpstr>PowerPoint Presentation</vt:lpstr>
      <vt:lpstr>Stress Strain relationship </vt:lpstr>
      <vt:lpstr>Tensile Testing </vt:lpstr>
      <vt:lpstr>Stress Strain relationship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Mild Steel as a material </vt:lpstr>
      <vt:lpstr>Mild Steel : Uses ?</vt:lpstr>
      <vt:lpstr>High Carbon Steel as a material </vt:lpstr>
      <vt:lpstr>High Carbon Steel : Uses ?</vt:lpstr>
      <vt:lpstr>   Advantages of Steel Frame Construction: ??         </vt:lpstr>
      <vt:lpstr>PowerPoint Presentation</vt:lpstr>
      <vt:lpstr>Properties of a structural steel frame:</vt:lpstr>
      <vt:lpstr>Properties of a structural steel frame</vt:lpstr>
      <vt:lpstr>Properties of a structural steel frame</vt:lpstr>
      <vt:lpstr>Properties of a structural steel frame</vt:lpstr>
      <vt:lpstr>PowerPoint Presentation</vt:lpstr>
      <vt:lpstr>Basic System - Post &amp; Beam (skeleton frame) </vt:lpstr>
      <vt:lpstr>PowerPoint Presentation</vt:lpstr>
      <vt:lpstr>Steel Decking:  </vt:lpstr>
      <vt:lpstr>PowerPoint Presentation</vt:lpstr>
      <vt:lpstr>STEEL frames are unstable </vt:lpstr>
      <vt:lpstr>PowerPoint Presentation</vt:lpstr>
      <vt:lpstr>PowerPoint Presentation</vt:lpstr>
      <vt:lpstr>STEEL </vt:lpstr>
      <vt:lpstr>PowerPoint Presentation</vt:lpstr>
      <vt:lpstr>Connecting the Frame </vt:lpstr>
      <vt:lpstr>2. Welding</vt:lpstr>
      <vt:lpstr>Connections:  </vt:lpstr>
      <vt:lpstr>Fire Protection:</vt:lpstr>
      <vt:lpstr>PowerPoint Presentation</vt:lpstr>
      <vt:lpstr>PowerPoint Presentation</vt:lpstr>
      <vt:lpstr>PowerPoint Presentation</vt:lpstr>
    </vt:vector>
  </TitlesOfParts>
  <Company>SMU</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title>
  <dc:creator>FADE</dc:creator>
  <cp:lastModifiedBy>Alan Nantel</cp:lastModifiedBy>
  <cp:revision>334</cp:revision>
  <cp:lastPrinted>2019-10-30T12:47:23Z</cp:lastPrinted>
  <dcterms:created xsi:type="dcterms:W3CDTF">2011-11-14T08:53:55Z</dcterms:created>
  <dcterms:modified xsi:type="dcterms:W3CDTF">2020-10-28T21:18:28Z</dcterms:modified>
</cp:coreProperties>
</file>