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1644"/>
  </p:normalViewPr>
  <p:slideViewPr>
    <p:cSldViewPr snapToGrid="0" snapToObjects="1">
      <p:cViewPr varScale="1">
        <p:scale>
          <a:sx n="137" d="100"/>
          <a:sy n="137" d="100"/>
        </p:scale>
        <p:origin x="14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3821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Good morning. A child born in the most deprived tenth of England today faces a gap of nearly twenty years in healthy life expectancy compared with one born in the least deprived tenth. My question is simple: can prevention close that gap? I will use SDG 3 as the measure of how healthy we are, and SDG 10 as the measure of who benefits. The evidence runs through the NHS Diabetes Prevention Programme and the local case of Birmingham.</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Start with the gap, not the programme. For children born between 2022 and 2024, the male healthy life expectancy gap was 19.3 years. For women, it was 20.1 years. Note the slope index for life expectancy is only 10.4 and 8.0 years: this is not about dying early, but about living longer in poor health. Prevention only counts if the people facing that need can enter the programme, stay in it, and benefit.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Health is lived in bodies but shaped by systems. The WHO 1948 definition reminds us that health is wellbeing, not just the absence of disease. Sustainable development adds a temporal test: meeting present needs without compromising the future. We judge these through Whitehead’s test: a difference becomes an inequity when it is avoidable, unfair, and therefore correctable. A programme reaching only the already-advantaged fails the model that justified it.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At the global level, SDG 3 and SDG 10 ask different questions. SDG 3 asks how healthy populations are; SDG 10 asks who benefits. The 2026 stocktake is sobering: only 17% of targets are on track. Maternal mortality is nearly 200 per 100,000, and 4.6 billion people lack essential services. The goals meet in distribution—progress on SDG 3 cannot stand in for SDG 10. We must watch who is left behind.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England has the frameworks. Health in All Policies asks every sector to consider health. The NHS Long Term Plan and the new 10 Year Health Plan move the focus from sickness to prevention. So why does the gap remain? Because HiAP is voluntary, plans often lack outcome measures, and public health funding is 26% lower in real terms than a decade ago. Policy language has moved faster than delivery conditions.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Here is the programme itself. The NHS Diabetes Prevention Programme is a nine-month behaviour-change course for adults at high risk. It follows five stages: identify, refer, educate, support, and prevent. It is built on the Health Belief Model, which assumes people can act on what they know. But its weakness is material: the barriers that predict non-attendance are cost, shift work, childcare, and transport—things a belief model cannot fix.</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Does it work? Yes. The DIPLOMA evaluation found a hazard ratio of 0.80—a significant reduction in the risk of progressing to type 2 diabetes. Crucially, the effect is about the same for deprived and affluent attendees. But look at the pathway: of 4.6 million people at risk, only 60% were offered a course, and a quarter declined. The programme works, but the pathway leaks before the benefit can be realised.</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TSCRIPT: An offer is not access, and access is not benefit. Each stage filters the population, and each filter removes a share of those at greatest risk. The most deprived areas supplied only 14% of people reaching eight sessions, against 20% of the eligible population. Ethnic-minority representation falls from 35% at offer to 19% by the eleventh session. We record an offer, but we don’t routinely publish who actually benefited.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Birmingham makes that gradient local. Over 40% of the city’s small areas are in the most deprived decile in England. Among Health Check attendees, Asian residents in those areas face nearly ten times the odds of having a diabetes signal. Universal provision is not enough; it must be made proportionately easier to use in these neighbourhoods. We cannot yet tell from local data whether we are closing that specific gap.</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Four recommendations follow. First, publish an equity-disaggregated dashboard so we can see the pathway attrition. Second, make support proportionate to need—flexible times, community venues, and language support. Third, stop counting offers as outcomes; align the DPP with Core20PLUS5. And fourth, evaluate cross-sector action distributionally. The central move is from measuring how many were offered support to who completed it and benefited.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Can prevention close the gap? Not yet. Prevention lowers individual risk, and the DPP does that effectively. But it does not close the gradient unless the people facing the greatest need can enter, stay, and benefit. Until we publish who benefited, and until departments beyond health are held to account for their impact on these lives, that twenty-year gap will remain the true measure of what policy has yet to achieve.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SCRIPT</a:t>
            </a:r>
            <a:r>
              <a:rPr lang="en-US" dirty="0"/>
              <a:t>: These findings are grounded in the latest evidence from the ONS, the Health Foundation, and clinical evaluations of the DPP. The full Harvard reference list is included in the written report, and I have taken responsibility for all judgements and conclusions presented. Thank you.</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GapStatistic"/>
          <p:cNvSpPr/>
          <p:nvPr/>
        </p:nvSpPr>
        <p:spPr>
          <a:xfrm>
            <a:off x="7045133" y="400050"/>
            <a:ext cx="1698817" cy="668610"/>
          </a:xfrm>
          <a:prstGeom prst="rect">
            <a:avLst/>
          </a:prstGeom>
          <a:noFill/>
          <a:ln/>
        </p:spPr>
        <p:txBody>
          <a:bodyPr wrap="none" lIns="0" tIns="0" rIns="0" bIns="0" rtlCol="0" anchor="t">
            <a:spAutoFit/>
          </a:bodyPr>
          <a:lstStyle/>
          <a:p>
            <a:pPr marL="0" indent="0" algn="r">
              <a:lnSpc>
                <a:spcPct val="62400"/>
              </a:lnSpc>
              <a:buNone/>
            </a:pPr>
            <a:r>
              <a:rPr lang="en-US" sz="6200" b="1" kern="0" spc="-4" dirty="0">
                <a:solidFill>
                  <a:srgbClr val="D64933">
                    <a:alpha val="32000"/>
                  </a:srgbClr>
                </a:solidFill>
                <a:latin typeface="Public Sans Black" pitchFamily="34" charset="0"/>
                <a:ea typeface="Public Sans Black" pitchFamily="34" charset="-122"/>
                <a:cs typeface="Public Sans Black" pitchFamily="34" charset="-120"/>
              </a:rPr>
              <a:t>19.3</a:t>
            </a:r>
            <a:endParaRPr lang="en-US" sz="6200" dirty="0"/>
          </a:p>
        </p:txBody>
      </p:sp>
      <p:sp>
        <p:nvSpPr>
          <p:cNvPr id="5" name="S1_3_Shape 1"/>
          <p:cNvSpPr/>
          <p:nvPr/>
        </p:nvSpPr>
        <p:spPr>
          <a:xfrm>
            <a:off x="428625" y="2458901"/>
            <a:ext cx="5286375" cy="2255974"/>
          </a:xfrm>
          <a:prstGeom prst="rect">
            <a:avLst/>
          </a:prstGeom>
          <a:solidFill>
            <a:srgbClr val="0D0D0D">
              <a:alpha val="45000"/>
            </a:srgbClr>
          </a:solidFill>
          <a:ln w="9144">
            <a:solidFill>
              <a:srgbClr val="FFFFFF">
                <a:alpha val="12000"/>
              </a:srgbClr>
            </a:solidFill>
            <a:prstDash val="solid"/>
          </a:ln>
        </p:spPr>
        <p:txBody>
          <a:bodyPr/>
          <a:lstStyle/>
          <a:p>
            <a:endParaRPr lang="en-US"/>
          </a:p>
        </p:txBody>
      </p:sp>
      <p:sp>
        <p:nvSpPr>
          <p:cNvPr id="6" name="!!SectionMarker"/>
          <p:cNvSpPr/>
          <p:nvPr/>
        </p:nvSpPr>
        <p:spPr>
          <a:xfrm>
            <a:off x="685800" y="2730364"/>
            <a:ext cx="4772025" cy="117872"/>
          </a:xfrm>
          <a:prstGeom prst="rect">
            <a:avLst/>
          </a:prstGeom>
          <a:noFill/>
          <a:ln/>
        </p:spPr>
        <p:txBody>
          <a:bodyPr wrap="square" lIns="0" tIns="0" rIns="0" bIns="0" rtlCol="0" anchor="t">
            <a:spAutoFit/>
          </a:bodyPr>
          <a:lstStyle/>
          <a:p>
            <a:pPr marL="0" indent="0" algn="l">
              <a:buNone/>
            </a:pPr>
            <a:r>
              <a:rPr lang="en-US" sz="700" b="1" kern="0" spc="3" dirty="0">
                <a:solidFill>
                  <a:srgbClr val="D64933"/>
                </a:solidFill>
                <a:latin typeface="Public Sans Bold" pitchFamily="34" charset="0"/>
                <a:ea typeface="Public Sans Bold" pitchFamily="34" charset="-122"/>
                <a:cs typeface="Public Sans Bold" pitchFamily="34" charset="-120"/>
              </a:rPr>
              <a:t>BMHP6030 — COMPONENT 1</a:t>
            </a:r>
            <a:endParaRPr lang="en-US" sz="700" dirty="0"/>
          </a:p>
        </p:txBody>
      </p:sp>
      <p:sp>
        <p:nvSpPr>
          <p:cNvPr id="7" name="!!StoryTitle"/>
          <p:cNvSpPr/>
          <p:nvPr/>
        </p:nvSpPr>
        <p:spPr>
          <a:xfrm>
            <a:off x="685800" y="2948248"/>
            <a:ext cx="4772025" cy="1008050"/>
          </a:xfrm>
          <a:prstGeom prst="rect">
            <a:avLst/>
          </a:prstGeom>
          <a:noFill/>
          <a:ln/>
        </p:spPr>
        <p:txBody>
          <a:bodyPr wrap="square" lIns="0" tIns="0" rIns="0" bIns="0" rtlCol="0" anchor="t">
            <a:spAutoFit/>
          </a:bodyPr>
          <a:lstStyle/>
          <a:p>
            <a:pPr marL="0" indent="0" algn="l">
              <a:lnSpc>
                <a:spcPct val="78400"/>
              </a:lnSpc>
              <a:buNone/>
            </a:pPr>
            <a:r>
              <a:rPr lang="en-US" sz="3750" b="1" kern="0" spc="-2" dirty="0">
                <a:solidFill>
                  <a:srgbClr val="FFFFFF"/>
                </a:solidFill>
                <a:latin typeface="Public Sans Black" pitchFamily="34" charset="0"/>
                <a:ea typeface="Public Sans Black" pitchFamily="34" charset="-122"/>
                <a:cs typeface="Public Sans Black" pitchFamily="34" charset="-120"/>
              </a:rPr>
              <a:t>CAN PREVENTION
CLOSE THE GAP?</a:t>
            </a:r>
            <a:endParaRPr lang="en-US" sz="3750" dirty="0"/>
          </a:p>
        </p:txBody>
      </p:sp>
      <p:sp>
        <p:nvSpPr>
          <p:cNvPr id="8" name="S1_6_Text 4"/>
          <p:cNvSpPr/>
          <p:nvPr/>
        </p:nvSpPr>
        <p:spPr>
          <a:xfrm>
            <a:off x="685800" y="4084886"/>
            <a:ext cx="4286250" cy="372814"/>
          </a:xfrm>
          <a:prstGeom prst="rect">
            <a:avLst/>
          </a:prstGeom>
          <a:noFill/>
          <a:ln/>
        </p:spPr>
        <p:txBody>
          <a:bodyPr wrap="square" lIns="0" tIns="0" rIns="0" bIns="0" rtlCol="0" anchor="t">
            <a:spAutoFit/>
          </a:bodyPr>
          <a:lstStyle/>
          <a:p>
            <a:pPr marL="0" indent="0" algn="l">
              <a:lnSpc>
                <a:spcPct val="116000"/>
              </a:lnSpc>
              <a:buNone/>
            </a:pPr>
            <a:r>
              <a:rPr lang="en-US" sz="950" dirty="0">
                <a:solidFill>
                  <a:srgbClr val="FFFFFF">
                    <a:alpha val="90000"/>
                  </a:srgbClr>
                </a:solidFill>
                <a:latin typeface="Public Sans" pitchFamily="34" charset="0"/>
                <a:ea typeface="Public Sans" pitchFamily="34" charset="-122"/>
                <a:cs typeface="Public Sans" pitchFamily="34" charset="-120"/>
              </a:rPr>
              <a:t>A critical analysis of SDG 3 and healthy life expectancy through the lens of the NHS Diabetes Prevention Programme in England.</a:t>
            </a:r>
            <a:endParaRPr lang="en-US" sz="950" dirty="0"/>
          </a:p>
        </p:txBody>
      </p:sp>
      <p:sp>
        <p:nvSpPr>
          <p:cNvPr id="9" name="S1_7_Text 5"/>
          <p:cNvSpPr/>
          <p:nvPr/>
        </p:nvSpPr>
        <p:spPr>
          <a:xfrm>
            <a:off x="428625" y="4861322"/>
            <a:ext cx="1295921" cy="110728"/>
          </a:xfrm>
          <a:prstGeom prst="rect">
            <a:avLst/>
          </a:prstGeom>
          <a:noFill/>
          <a:ln/>
        </p:spPr>
        <p:txBody>
          <a:bodyPr wrap="square" lIns="0" tIns="0" rIns="0" bIns="0" rtlCol="0" anchor="t">
            <a:spAutoFit/>
          </a:bodyPr>
          <a:lstStyle/>
          <a:p>
            <a:pPr marL="0" indent="0" algn="l">
              <a:buNone/>
            </a:pPr>
            <a:r>
              <a:rPr lang="en-US" sz="650" b="1" kern="0" spc="1" dirty="0">
                <a:solidFill>
                  <a:srgbClr val="FFFFFF">
                    <a:alpha val="55000"/>
                  </a:srgbClr>
                </a:solidFill>
                <a:latin typeface="Public Sans Bold" pitchFamily="34" charset="0"/>
                <a:ea typeface="Public Sans Bold" pitchFamily="34" charset="-122"/>
                <a:cs typeface="Public Sans Bold" pitchFamily="34" charset="-120"/>
              </a:rPr>
              <a:t>SHAREEN BI — 2318894</a:t>
            </a:r>
            <a:endParaRPr lang="en-US" sz="650" dirty="0"/>
          </a:p>
        </p:txBody>
      </p:sp>
      <p:sp>
        <p:nvSpPr>
          <p:cNvPr id="10" name="S1_8_Text 6"/>
          <p:cNvSpPr/>
          <p:nvPr/>
        </p:nvSpPr>
        <p:spPr>
          <a:xfrm>
            <a:off x="7803040" y="4861322"/>
            <a:ext cx="912335" cy="110728"/>
          </a:xfrm>
          <a:prstGeom prst="rect">
            <a:avLst/>
          </a:prstGeom>
          <a:noFill/>
          <a:ln/>
        </p:spPr>
        <p:txBody>
          <a:bodyPr wrap="none" lIns="0" tIns="0" rIns="0" bIns="0" rtlCol="0" anchor="t">
            <a:spAutoFit/>
          </a:bodyPr>
          <a:lstStyle/>
          <a:p>
            <a:pPr marL="0" indent="0" algn="l">
              <a:buNone/>
            </a:pPr>
            <a:r>
              <a:rPr lang="en-US" sz="650" b="1" kern="0" spc="1" dirty="0">
                <a:solidFill>
                  <a:srgbClr val="FFFFFF">
                    <a:alpha val="55000"/>
                  </a:srgbClr>
                </a:solidFill>
                <a:latin typeface="Public Sans Bold" pitchFamily="34" charset="0"/>
                <a:ea typeface="Public Sans Bold" pitchFamily="34" charset="-122"/>
                <a:cs typeface="Public Sans Bold" pitchFamily="34" charset="-120"/>
              </a:rPr>
              <a:t>NOVEMBER 2026</a:t>
            </a:r>
            <a:endParaRPr lang="en-US" sz="6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596900" y="428625"/>
            <a:ext cx="3510037" cy="117872"/>
          </a:xfrm>
          <a:prstGeom prst="rect">
            <a:avLst/>
          </a:prstGeom>
          <a:noFill/>
          <a:ln/>
        </p:spPr>
        <p:txBody>
          <a:bodyPr wrap="square" lIns="0" tIns="0" rIns="0" bIns="0" rtlCol="0" anchor="t">
            <a:spAutoFit/>
          </a:bodyPr>
          <a:lstStyle/>
          <a:p>
            <a:pPr marL="0" indent="0" algn="l">
              <a:buNone/>
            </a:pPr>
            <a:r>
              <a:rPr lang="en-US" sz="700" b="1" kern="0" spc="2" dirty="0">
                <a:solidFill>
                  <a:srgbClr val="D64933"/>
                </a:solidFill>
                <a:latin typeface="Public Sans Bold" pitchFamily="34" charset="0"/>
                <a:ea typeface="Public Sans Bold" pitchFamily="34" charset="-122"/>
                <a:cs typeface="Public Sans Bold" pitchFamily="34" charset="-120"/>
              </a:rPr>
              <a:t>01 — THE GAP</a:t>
            </a:r>
            <a:endParaRPr lang="en-US" sz="700" dirty="0"/>
          </a:p>
        </p:txBody>
      </p:sp>
      <p:sp>
        <p:nvSpPr>
          <p:cNvPr id="5" name="!!StoryTitle"/>
          <p:cNvSpPr/>
          <p:nvPr/>
        </p:nvSpPr>
        <p:spPr>
          <a:xfrm>
            <a:off x="635000" y="603647"/>
            <a:ext cx="3510037" cy="403622"/>
          </a:xfrm>
          <a:prstGeom prst="rect">
            <a:avLst/>
          </a:prstGeom>
          <a:noFill/>
          <a:ln/>
        </p:spPr>
        <p:txBody>
          <a:bodyPr wrap="square" lIns="0" tIns="0" rIns="0" bIns="0" rtlCol="0" anchor="t">
            <a:spAutoFit/>
          </a:bodyPr>
          <a:lstStyle/>
          <a:p>
            <a:pPr marL="0" indent="0" algn="l">
              <a:buNone/>
            </a:pPr>
            <a:r>
              <a:rPr lang="en-US" sz="2450" b="1" kern="0" spc="-1" dirty="0">
                <a:solidFill>
                  <a:srgbClr val="FFFFFF"/>
                </a:solidFill>
                <a:latin typeface="Public Sans ExtraBold" pitchFamily="34" charset="0"/>
                <a:ea typeface="Public Sans ExtraBold" pitchFamily="34" charset="-122"/>
                <a:cs typeface="Public Sans ExtraBold" pitchFamily="34" charset="-120"/>
              </a:rPr>
              <a:t>Start with the number</a:t>
            </a:r>
            <a:endParaRPr lang="en-US" sz="2450" dirty="0"/>
          </a:p>
        </p:txBody>
      </p:sp>
      <p:sp>
        <p:nvSpPr>
          <p:cNvPr id="6" name="S2_4_Shape 2"/>
          <p:cNvSpPr/>
          <p:nvPr/>
        </p:nvSpPr>
        <p:spPr>
          <a:xfrm>
            <a:off x="571500" y="1285875"/>
            <a:ext cx="3028950" cy="2857500"/>
          </a:xfrm>
          <a:prstGeom prst="rect">
            <a:avLst/>
          </a:prstGeom>
          <a:solidFill>
            <a:srgbClr val="0D0D0D">
              <a:alpha val="60000"/>
            </a:srgbClr>
          </a:solidFill>
          <a:ln w="9144">
            <a:solidFill>
              <a:srgbClr val="FFFFFF">
                <a:alpha val="10000"/>
              </a:srgbClr>
            </a:solidFill>
            <a:prstDash val="solid"/>
          </a:ln>
        </p:spPr>
        <p:txBody>
          <a:bodyPr/>
          <a:lstStyle/>
          <a:p>
            <a:endParaRPr lang="en-US"/>
          </a:p>
        </p:txBody>
      </p:sp>
      <p:sp>
        <p:nvSpPr>
          <p:cNvPr id="7" name="!!GapStatistic"/>
          <p:cNvSpPr/>
          <p:nvPr/>
        </p:nvSpPr>
        <p:spPr>
          <a:xfrm>
            <a:off x="857250" y="1571625"/>
            <a:ext cx="2457450" cy="628650"/>
          </a:xfrm>
          <a:prstGeom prst="rect">
            <a:avLst/>
          </a:prstGeom>
          <a:noFill/>
          <a:ln/>
        </p:spPr>
        <p:txBody>
          <a:bodyPr wrap="none" lIns="0" tIns="0" rIns="0" bIns="0" rtlCol="0" anchor="t">
            <a:spAutoFit/>
          </a:bodyPr>
          <a:lstStyle/>
          <a:p>
            <a:pPr marL="0" indent="0" algn="l">
              <a:lnSpc>
                <a:spcPct val="80000"/>
              </a:lnSpc>
              <a:buNone/>
            </a:pPr>
            <a:r>
              <a:rPr lang="en-US" sz="4550" b="1" dirty="0">
                <a:solidFill>
                  <a:srgbClr val="D64933"/>
                </a:solidFill>
                <a:latin typeface="Public Sans Black" pitchFamily="34" charset="0"/>
                <a:ea typeface="Public Sans Black" pitchFamily="34" charset="-122"/>
                <a:cs typeface="Public Sans Black" pitchFamily="34" charset="-120"/>
              </a:rPr>
              <a:t>19.3</a:t>
            </a:r>
            <a:endParaRPr lang="en-US" sz="4550" dirty="0"/>
          </a:p>
        </p:txBody>
      </p:sp>
      <p:sp>
        <p:nvSpPr>
          <p:cNvPr id="8" name="S2_6_Text 4"/>
          <p:cNvSpPr/>
          <p:nvPr/>
        </p:nvSpPr>
        <p:spPr>
          <a:xfrm>
            <a:off x="857250" y="2271713"/>
            <a:ext cx="2457450" cy="300038"/>
          </a:xfrm>
          <a:prstGeom prst="rect">
            <a:avLst/>
          </a:prstGeom>
          <a:noFill/>
          <a:ln/>
        </p:spPr>
        <p:txBody>
          <a:bodyPr wrap="square" lIns="0" tIns="0" rIns="0" bIns="0" rtlCol="0" anchor="t">
            <a:spAutoFit/>
          </a:bodyPr>
          <a:lstStyle/>
          <a:p>
            <a:pPr marL="0" indent="0" algn="l">
              <a:buNone/>
            </a:pPr>
            <a:r>
              <a:rPr lang="en-US" sz="900" b="1" kern="0" spc="1" dirty="0">
                <a:solidFill>
                  <a:srgbClr val="FFFFFF">
                    <a:alpha val="70000"/>
                  </a:srgbClr>
                </a:solidFill>
                <a:latin typeface="Public Sans Bold" pitchFamily="34" charset="0"/>
                <a:ea typeface="Public Sans Bold" pitchFamily="34" charset="-122"/>
                <a:cs typeface="Public Sans Bold" pitchFamily="34" charset="-120"/>
              </a:rPr>
              <a:t>YEARS OF LIFE LOST IN GOOD HEALTH</a:t>
            </a:r>
            <a:endParaRPr lang="en-US" sz="900" dirty="0"/>
          </a:p>
        </p:txBody>
      </p:sp>
      <p:sp>
        <p:nvSpPr>
          <p:cNvPr id="9" name="S2_7_Text 5"/>
          <p:cNvSpPr/>
          <p:nvPr/>
        </p:nvSpPr>
        <p:spPr>
          <a:xfrm>
            <a:off x="857250" y="2786063"/>
            <a:ext cx="2457450" cy="941412"/>
          </a:xfrm>
          <a:prstGeom prst="rect">
            <a:avLst/>
          </a:prstGeom>
          <a:noFill/>
          <a:ln/>
        </p:spPr>
        <p:txBody>
          <a:bodyPr wrap="square" lIns="0" tIns="255143" rIns="0" bIns="0" rtlCol="0" anchor="t">
            <a:spAutoFit/>
          </a:bodyPr>
          <a:lstStyle/>
          <a:p>
            <a:pPr marL="0" indent="0" algn="l">
              <a:lnSpc>
                <a:spcPct val="112000"/>
              </a:lnSpc>
              <a:buNone/>
            </a:pPr>
            <a:r>
              <a:rPr lang="en-US" sz="1200" b="1" dirty="0">
                <a:solidFill>
                  <a:srgbClr val="FFFFFF"/>
                </a:solidFill>
                <a:latin typeface="Public Sans Bold" pitchFamily="34" charset="0"/>
                <a:ea typeface="Public Sans Bold" pitchFamily="34" charset="-122"/>
                <a:cs typeface="Public Sans Bold" pitchFamily="34" charset="-120"/>
              </a:rPr>
              <a:t>Prevention only works if the most deprived can enter, complete, and benefit.</a:t>
            </a:r>
            <a:endParaRPr lang="en-US" sz="1200" dirty="0"/>
          </a:p>
        </p:txBody>
      </p:sp>
      <p:sp>
        <p:nvSpPr>
          <p:cNvPr id="10" name="S2_8_Shape 6"/>
          <p:cNvSpPr/>
          <p:nvPr/>
        </p:nvSpPr>
        <p:spPr>
          <a:xfrm>
            <a:off x="4029075" y="1285875"/>
            <a:ext cx="4543425" cy="2857500"/>
          </a:xfrm>
          <a:prstGeom prst="rect">
            <a:avLst/>
          </a:prstGeom>
          <a:solidFill>
            <a:srgbClr val="000000">
              <a:alpha val="40000"/>
            </a:srgbClr>
          </a:solidFill>
          <a:ln/>
        </p:spPr>
        <p:txBody>
          <a:bodyPr/>
          <a:lstStyle/>
          <a:p>
            <a:endParaRPr lang="en-US"/>
          </a:p>
        </p:txBody>
      </p:sp>
      <p:pic>
        <p:nvPicPr>
          <p:cNvPr id="11" name="S2_9_Image 1" descr="preencoded.png"/>
          <p:cNvPicPr>
            <a:picLocks noChangeAspect="1"/>
          </p:cNvPicPr>
          <p:nvPr/>
        </p:nvPicPr>
        <p:blipFill>
          <a:blip r:embed="rId4"/>
          <a:stretch>
            <a:fillRect/>
          </a:stretch>
        </p:blipFill>
        <p:spPr>
          <a:xfrm>
            <a:off x="4243388" y="1500188"/>
            <a:ext cx="4114800" cy="2428875"/>
          </a:xfrm>
          <a:prstGeom prst="rect">
            <a:avLst/>
          </a:prstGeom>
        </p:spPr>
      </p:pic>
      <p:sp>
        <p:nvSpPr>
          <p:cNvPr id="12" name="S2_10_Text 7"/>
          <p:cNvSpPr/>
          <p:nvPr/>
        </p:nvSpPr>
        <p:spPr>
          <a:xfrm>
            <a:off x="571500" y="4757738"/>
            <a:ext cx="3082528" cy="100013"/>
          </a:xfrm>
          <a:prstGeom prst="rect">
            <a:avLst/>
          </a:prstGeom>
          <a:noFill/>
          <a:ln/>
        </p:spPr>
        <p:txBody>
          <a:bodyPr wrap="square" lIns="0" tIns="0" rIns="0" bIns="0" rtlCol="0" anchor="t">
            <a:spAutoFit/>
          </a:bodyPr>
          <a:lstStyle/>
          <a:p>
            <a:pPr marL="0" indent="0" algn="l">
              <a:buNone/>
            </a:pPr>
            <a:r>
              <a:rPr lang="en-US" sz="600" dirty="0">
                <a:solidFill>
                  <a:srgbClr val="FFFFFF">
                    <a:alpha val="40000"/>
                  </a:srgbClr>
                </a:solidFill>
                <a:latin typeface="Public Sans" pitchFamily="34" charset="0"/>
                <a:ea typeface="Public Sans" pitchFamily="34" charset="-122"/>
                <a:cs typeface="Public Sans" pitchFamily="34" charset="-120"/>
              </a:rPr>
              <a:t>SOURCE: ONS (2026) HEALTHY LIFE EXPECTANCY BY DEPRIVATION DECILE</a:t>
            </a:r>
            <a:endParaRPr lang="en-US" sz="6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SectionMarker"/>
          <p:cNvSpPr/>
          <p:nvPr/>
        </p:nvSpPr>
        <p:spPr>
          <a:xfrm>
            <a:off x="5715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02 — CONCEPTS</a:t>
            </a:r>
            <a:endParaRPr lang="en-US" sz="700" dirty="0"/>
          </a:p>
        </p:txBody>
      </p:sp>
      <p:sp>
        <p:nvSpPr>
          <p:cNvPr id="5" name="!!StoryTitle"/>
          <p:cNvSpPr/>
          <p:nvPr/>
        </p:nvSpPr>
        <p:spPr>
          <a:xfrm>
            <a:off x="571500" y="617934"/>
            <a:ext cx="8001000" cy="720068"/>
          </a:xfrm>
          <a:prstGeom prst="rect">
            <a:avLst/>
          </a:prstGeom>
          <a:noFill/>
          <a:ln/>
        </p:spPr>
        <p:txBody>
          <a:bodyPr wrap="square" lIns="0" tIns="0" rIns="0" bIns="0" rtlCol="0" anchor="t">
            <a:spAutoFit/>
          </a:bodyPr>
          <a:lstStyle/>
          <a:p>
            <a:pPr marL="0" indent="0" algn="l">
              <a:lnSpc>
                <a:spcPct val="84000"/>
              </a:lnSpc>
              <a:buNone/>
            </a:pPr>
            <a:r>
              <a:rPr lang="en-US" sz="2450" b="1" dirty="0">
                <a:solidFill>
                  <a:srgbClr val="FFFFFF"/>
                </a:solidFill>
                <a:latin typeface="Public Sans Black" pitchFamily="34" charset="0"/>
                <a:ea typeface="Public Sans Black" pitchFamily="34" charset="-122"/>
                <a:cs typeface="Public Sans Black" pitchFamily="34" charset="-120"/>
              </a:rPr>
              <a:t>Health is lived in bodies,
shaped by systems.</a:t>
            </a:r>
            <a:endParaRPr lang="en-US" sz="2450" dirty="0"/>
          </a:p>
        </p:txBody>
      </p:sp>
      <p:sp>
        <p:nvSpPr>
          <p:cNvPr id="6" name="S3_4_Shape 2"/>
          <p:cNvSpPr/>
          <p:nvPr/>
        </p:nvSpPr>
        <p:spPr>
          <a:xfrm>
            <a:off x="571500" y="1580890"/>
            <a:ext cx="2581238" cy="2357438"/>
          </a:xfrm>
          <a:prstGeom prst="rect">
            <a:avLst/>
          </a:prstGeom>
          <a:solidFill>
            <a:srgbClr val="000000">
              <a:alpha val="48000"/>
            </a:srgbClr>
          </a:solidFill>
          <a:ln w="9144">
            <a:solidFill>
              <a:srgbClr val="FFFFFF">
                <a:alpha val="18000"/>
              </a:srgbClr>
            </a:solidFill>
            <a:prstDash val="solid"/>
          </a:ln>
        </p:spPr>
        <p:txBody>
          <a:bodyPr/>
          <a:lstStyle/>
          <a:p>
            <a:endParaRPr lang="en-US"/>
          </a:p>
        </p:txBody>
      </p:sp>
      <p:sp>
        <p:nvSpPr>
          <p:cNvPr id="7" name="S3_5_Text 3"/>
          <p:cNvSpPr/>
          <p:nvPr/>
        </p:nvSpPr>
        <p:spPr>
          <a:xfrm>
            <a:off x="785813" y="1795202"/>
            <a:ext cx="2152613" cy="467916"/>
          </a:xfrm>
          <a:prstGeom prst="rect">
            <a:avLst/>
          </a:prstGeom>
          <a:noFill/>
          <a:ln/>
        </p:spPr>
        <p:txBody>
          <a:bodyPr wrap="square" lIns="0" tIns="0" rIns="0" bIns="0" rtlCol="0" anchor="t">
            <a:spAutoFit/>
          </a:bodyPr>
          <a:lstStyle/>
          <a:p>
            <a:pPr marL="0" indent="0" algn="l">
              <a:buNone/>
            </a:pPr>
            <a:r>
              <a:rPr lang="en-US" sz="2850" b="1" dirty="0">
                <a:solidFill>
                  <a:srgbClr val="D64933"/>
                </a:solidFill>
                <a:latin typeface="Public Sans Black" pitchFamily="34" charset="0"/>
                <a:ea typeface="Public Sans Black" pitchFamily="34" charset="-122"/>
                <a:cs typeface="Public Sans Black" pitchFamily="34" charset="-120"/>
              </a:rPr>
              <a:t>01</a:t>
            </a:r>
            <a:endParaRPr lang="en-US" sz="2850" dirty="0"/>
          </a:p>
        </p:txBody>
      </p:sp>
      <p:sp>
        <p:nvSpPr>
          <p:cNvPr id="8" name="S3_6_Text 4"/>
          <p:cNvSpPr/>
          <p:nvPr/>
        </p:nvSpPr>
        <p:spPr>
          <a:xfrm>
            <a:off x="785813" y="2348843"/>
            <a:ext cx="2152613" cy="203597"/>
          </a:xfrm>
          <a:prstGeom prst="rect">
            <a:avLst/>
          </a:prstGeom>
          <a:noFill/>
          <a:ln/>
        </p:spPr>
        <p:txBody>
          <a:bodyPr wrap="square" lIns="0" tIns="0" rIns="0" bIns="0" rtlCol="0" anchor="t">
            <a:spAutoFit/>
          </a:bodyPr>
          <a:lstStyle/>
          <a:p>
            <a:pPr marL="0" indent="0" algn="l">
              <a:buNone/>
            </a:pPr>
            <a:r>
              <a:rPr lang="en-US" sz="1200" b="1" dirty="0">
                <a:solidFill>
                  <a:srgbClr val="FFFFFF"/>
                </a:solidFill>
                <a:latin typeface="Public Sans Bold" pitchFamily="34" charset="0"/>
                <a:ea typeface="Public Sans Bold" pitchFamily="34" charset="-122"/>
                <a:cs typeface="Public Sans Bold" pitchFamily="34" charset="-120"/>
              </a:rPr>
              <a:t>Health</a:t>
            </a:r>
            <a:endParaRPr lang="en-US" sz="1200" dirty="0"/>
          </a:p>
        </p:txBody>
      </p:sp>
      <p:sp>
        <p:nvSpPr>
          <p:cNvPr id="9" name="S3_7_Text 5"/>
          <p:cNvSpPr/>
          <p:nvPr/>
        </p:nvSpPr>
        <p:spPr>
          <a:xfrm>
            <a:off x="785813" y="2681027"/>
            <a:ext cx="2152613" cy="559222"/>
          </a:xfrm>
          <a:prstGeom prst="rect">
            <a:avLst/>
          </a:prstGeom>
          <a:noFill/>
          <a:ln/>
        </p:spPr>
        <p:txBody>
          <a:bodyPr wrap="square" lIns="0" tIns="0" rIns="0" bIns="0" rtlCol="0" anchor="t">
            <a:spAutoFit/>
          </a:bodyPr>
          <a:lstStyle/>
          <a:p>
            <a:pPr marL="0" indent="0" algn="l">
              <a:lnSpc>
                <a:spcPct val="116000"/>
              </a:lnSpc>
              <a:buNone/>
            </a:pPr>
            <a:r>
              <a:rPr lang="en-US" sz="950" dirty="0">
                <a:solidFill>
                  <a:srgbClr val="FFFFFF">
                    <a:alpha val="82000"/>
                  </a:srgbClr>
                </a:solidFill>
                <a:latin typeface="Public Sans" pitchFamily="34" charset="0"/>
                <a:ea typeface="Public Sans" pitchFamily="34" charset="-122"/>
                <a:cs typeface="Public Sans" pitchFamily="34" charset="-120"/>
              </a:rPr>
              <a:t>Physical, mental and social wellbeing—not merely the absence of disease.</a:t>
            </a:r>
            <a:endParaRPr lang="en-US" sz="950" dirty="0"/>
          </a:p>
        </p:txBody>
      </p:sp>
      <p:sp>
        <p:nvSpPr>
          <p:cNvPr id="10" name="S3_8_Shape 6"/>
          <p:cNvSpPr/>
          <p:nvPr/>
        </p:nvSpPr>
        <p:spPr>
          <a:xfrm>
            <a:off x="3281325" y="1580890"/>
            <a:ext cx="2581294" cy="2357438"/>
          </a:xfrm>
          <a:prstGeom prst="rect">
            <a:avLst/>
          </a:prstGeom>
          <a:solidFill>
            <a:srgbClr val="000000">
              <a:alpha val="48000"/>
            </a:srgbClr>
          </a:solidFill>
          <a:ln w="9144">
            <a:solidFill>
              <a:srgbClr val="FFFFFF">
                <a:alpha val="18000"/>
              </a:srgbClr>
            </a:solidFill>
            <a:prstDash val="solid"/>
          </a:ln>
        </p:spPr>
        <p:txBody>
          <a:bodyPr/>
          <a:lstStyle/>
          <a:p>
            <a:endParaRPr lang="en-US"/>
          </a:p>
        </p:txBody>
      </p:sp>
      <p:sp>
        <p:nvSpPr>
          <p:cNvPr id="11" name="S3_9_Text 7"/>
          <p:cNvSpPr/>
          <p:nvPr/>
        </p:nvSpPr>
        <p:spPr>
          <a:xfrm>
            <a:off x="3495638" y="1795202"/>
            <a:ext cx="2152669" cy="467916"/>
          </a:xfrm>
          <a:prstGeom prst="rect">
            <a:avLst/>
          </a:prstGeom>
          <a:noFill/>
          <a:ln/>
        </p:spPr>
        <p:txBody>
          <a:bodyPr wrap="square" lIns="0" tIns="0" rIns="0" bIns="0" rtlCol="0" anchor="t">
            <a:spAutoFit/>
          </a:bodyPr>
          <a:lstStyle/>
          <a:p>
            <a:pPr marL="0" indent="0" algn="l">
              <a:buNone/>
            </a:pPr>
            <a:r>
              <a:rPr lang="en-US" sz="2850" b="1" dirty="0">
                <a:solidFill>
                  <a:srgbClr val="D64933"/>
                </a:solidFill>
                <a:latin typeface="Public Sans Black" pitchFamily="34" charset="0"/>
                <a:ea typeface="Public Sans Black" pitchFamily="34" charset="-122"/>
                <a:cs typeface="Public Sans Black" pitchFamily="34" charset="-120"/>
              </a:rPr>
              <a:t>02</a:t>
            </a:r>
            <a:endParaRPr lang="en-US" sz="2850" dirty="0"/>
          </a:p>
        </p:txBody>
      </p:sp>
      <p:sp>
        <p:nvSpPr>
          <p:cNvPr id="12" name="S3_10_Text 8"/>
          <p:cNvSpPr/>
          <p:nvPr/>
        </p:nvSpPr>
        <p:spPr>
          <a:xfrm>
            <a:off x="3495638" y="2348843"/>
            <a:ext cx="2152669" cy="203597"/>
          </a:xfrm>
          <a:prstGeom prst="rect">
            <a:avLst/>
          </a:prstGeom>
          <a:noFill/>
          <a:ln/>
        </p:spPr>
        <p:txBody>
          <a:bodyPr wrap="square" lIns="0" tIns="0" rIns="0" bIns="0" rtlCol="0" anchor="t">
            <a:spAutoFit/>
          </a:bodyPr>
          <a:lstStyle/>
          <a:p>
            <a:pPr marL="0" indent="0" algn="l">
              <a:buNone/>
            </a:pPr>
            <a:r>
              <a:rPr lang="en-US" sz="1200" b="1" dirty="0">
                <a:solidFill>
                  <a:srgbClr val="FFFFFF"/>
                </a:solidFill>
                <a:latin typeface="Public Sans Bold" pitchFamily="34" charset="0"/>
                <a:ea typeface="Public Sans Bold" pitchFamily="34" charset="-122"/>
                <a:cs typeface="Public Sans Bold" pitchFamily="34" charset="-120"/>
              </a:rPr>
              <a:t>Wellbeing</a:t>
            </a:r>
            <a:endParaRPr lang="en-US" sz="1200" dirty="0"/>
          </a:p>
        </p:txBody>
      </p:sp>
      <p:sp>
        <p:nvSpPr>
          <p:cNvPr id="13" name="S3_11_Text 9"/>
          <p:cNvSpPr/>
          <p:nvPr/>
        </p:nvSpPr>
        <p:spPr>
          <a:xfrm>
            <a:off x="3495638" y="2681027"/>
            <a:ext cx="2152669" cy="559222"/>
          </a:xfrm>
          <a:prstGeom prst="rect">
            <a:avLst/>
          </a:prstGeom>
          <a:noFill/>
          <a:ln/>
        </p:spPr>
        <p:txBody>
          <a:bodyPr wrap="square" lIns="0" tIns="0" rIns="0" bIns="0" rtlCol="0" anchor="t">
            <a:spAutoFit/>
          </a:bodyPr>
          <a:lstStyle/>
          <a:p>
            <a:pPr marL="0" indent="0" algn="l">
              <a:lnSpc>
                <a:spcPct val="116000"/>
              </a:lnSpc>
              <a:buNone/>
            </a:pPr>
            <a:r>
              <a:rPr lang="en-US" sz="950" dirty="0">
                <a:solidFill>
                  <a:srgbClr val="FFFFFF">
                    <a:alpha val="82000"/>
                  </a:srgbClr>
                </a:solidFill>
                <a:latin typeface="Public Sans" pitchFamily="34" charset="0"/>
                <a:ea typeface="Public Sans" pitchFamily="34" charset="-122"/>
                <a:cs typeface="Public Sans" pitchFamily="34" charset="-120"/>
              </a:rPr>
              <a:t>Both subjective experience and objective capability: what people feel, do and are able to become.</a:t>
            </a:r>
            <a:endParaRPr lang="en-US" sz="950" dirty="0"/>
          </a:p>
        </p:txBody>
      </p:sp>
      <p:sp>
        <p:nvSpPr>
          <p:cNvPr id="14" name="S3_12_Shape 10"/>
          <p:cNvSpPr/>
          <p:nvPr/>
        </p:nvSpPr>
        <p:spPr>
          <a:xfrm>
            <a:off x="5991206" y="1580890"/>
            <a:ext cx="2581294" cy="2357438"/>
          </a:xfrm>
          <a:prstGeom prst="rect">
            <a:avLst/>
          </a:prstGeom>
          <a:solidFill>
            <a:srgbClr val="000000">
              <a:alpha val="48000"/>
            </a:srgbClr>
          </a:solidFill>
          <a:ln w="9144">
            <a:solidFill>
              <a:srgbClr val="FFFFFF">
                <a:alpha val="18000"/>
              </a:srgbClr>
            </a:solidFill>
            <a:prstDash val="solid"/>
          </a:ln>
        </p:spPr>
        <p:txBody>
          <a:bodyPr/>
          <a:lstStyle/>
          <a:p>
            <a:endParaRPr lang="en-US"/>
          </a:p>
        </p:txBody>
      </p:sp>
      <p:sp>
        <p:nvSpPr>
          <p:cNvPr id="15" name="S3_13_Text 11"/>
          <p:cNvSpPr/>
          <p:nvPr/>
        </p:nvSpPr>
        <p:spPr>
          <a:xfrm>
            <a:off x="6205519" y="1795202"/>
            <a:ext cx="2152669" cy="467916"/>
          </a:xfrm>
          <a:prstGeom prst="rect">
            <a:avLst/>
          </a:prstGeom>
          <a:noFill/>
          <a:ln/>
        </p:spPr>
        <p:txBody>
          <a:bodyPr wrap="square" lIns="0" tIns="0" rIns="0" bIns="0" rtlCol="0" anchor="t">
            <a:spAutoFit/>
          </a:bodyPr>
          <a:lstStyle/>
          <a:p>
            <a:pPr marL="0" indent="0" algn="l">
              <a:buNone/>
            </a:pPr>
            <a:r>
              <a:rPr lang="en-US" sz="2850" b="1" dirty="0">
                <a:solidFill>
                  <a:srgbClr val="D64933"/>
                </a:solidFill>
                <a:latin typeface="Public Sans Black" pitchFamily="34" charset="0"/>
                <a:ea typeface="Public Sans Black" pitchFamily="34" charset="-122"/>
                <a:cs typeface="Public Sans Black" pitchFamily="34" charset="-120"/>
              </a:rPr>
              <a:t>03</a:t>
            </a:r>
            <a:endParaRPr lang="en-US" sz="2850" dirty="0"/>
          </a:p>
        </p:txBody>
      </p:sp>
      <p:sp>
        <p:nvSpPr>
          <p:cNvPr id="16" name="S3_14_Text 12"/>
          <p:cNvSpPr/>
          <p:nvPr/>
        </p:nvSpPr>
        <p:spPr>
          <a:xfrm>
            <a:off x="6205519" y="2348843"/>
            <a:ext cx="2152669" cy="203597"/>
          </a:xfrm>
          <a:prstGeom prst="rect">
            <a:avLst/>
          </a:prstGeom>
          <a:noFill/>
          <a:ln/>
        </p:spPr>
        <p:txBody>
          <a:bodyPr wrap="square" lIns="0" tIns="0" rIns="0" bIns="0" rtlCol="0" anchor="t">
            <a:spAutoFit/>
          </a:bodyPr>
          <a:lstStyle/>
          <a:p>
            <a:pPr marL="0" indent="0" algn="l">
              <a:buNone/>
            </a:pPr>
            <a:r>
              <a:rPr lang="en-US" sz="1200" b="1" dirty="0">
                <a:solidFill>
                  <a:srgbClr val="FFFFFF"/>
                </a:solidFill>
                <a:latin typeface="Public Sans Bold" pitchFamily="34" charset="0"/>
                <a:ea typeface="Public Sans Bold" pitchFamily="34" charset="-122"/>
                <a:cs typeface="Public Sans Bold" pitchFamily="34" charset="-120"/>
              </a:rPr>
              <a:t>Sustainability</a:t>
            </a:r>
            <a:endParaRPr lang="en-US" sz="1200" dirty="0"/>
          </a:p>
        </p:txBody>
      </p:sp>
      <p:sp>
        <p:nvSpPr>
          <p:cNvPr id="17" name="S3_15_Text 13"/>
          <p:cNvSpPr/>
          <p:nvPr/>
        </p:nvSpPr>
        <p:spPr>
          <a:xfrm>
            <a:off x="6205519" y="2681027"/>
            <a:ext cx="2152669" cy="559222"/>
          </a:xfrm>
          <a:prstGeom prst="rect">
            <a:avLst/>
          </a:prstGeom>
          <a:noFill/>
          <a:ln/>
        </p:spPr>
        <p:txBody>
          <a:bodyPr wrap="square" lIns="0" tIns="0" rIns="0" bIns="0" rtlCol="0" anchor="t">
            <a:spAutoFit/>
          </a:bodyPr>
          <a:lstStyle/>
          <a:p>
            <a:pPr marL="0" indent="0" algn="l">
              <a:lnSpc>
                <a:spcPct val="116000"/>
              </a:lnSpc>
              <a:buNone/>
            </a:pPr>
            <a:r>
              <a:rPr lang="en-US" sz="950" dirty="0">
                <a:solidFill>
                  <a:srgbClr val="FFFFFF">
                    <a:alpha val="82000"/>
                  </a:srgbClr>
                </a:solidFill>
                <a:latin typeface="Public Sans" pitchFamily="34" charset="0"/>
                <a:ea typeface="Public Sans" pitchFamily="34" charset="-122"/>
                <a:cs typeface="Public Sans" pitchFamily="34" charset="-120"/>
              </a:rPr>
              <a:t>Meeting present needs without compromising the ability of future generations to meet theirs.</a:t>
            </a:r>
            <a:endParaRPr lang="en-US" sz="950" dirty="0"/>
          </a:p>
        </p:txBody>
      </p:sp>
      <p:sp>
        <p:nvSpPr>
          <p:cNvPr id="18" name="S3_16_Shape 14"/>
          <p:cNvSpPr/>
          <p:nvPr/>
        </p:nvSpPr>
        <p:spPr>
          <a:xfrm>
            <a:off x="571500" y="4124065"/>
            <a:ext cx="8001000" cy="367903"/>
          </a:xfrm>
          <a:prstGeom prst="rect">
            <a:avLst/>
          </a:prstGeom>
          <a:solidFill>
            <a:srgbClr val="48CFC9">
              <a:alpha val="10000"/>
            </a:srgbClr>
          </a:solidFill>
          <a:ln/>
        </p:spPr>
        <p:txBody>
          <a:bodyPr/>
          <a:lstStyle/>
          <a:p>
            <a:endParaRPr lang="en-US"/>
          </a:p>
        </p:txBody>
      </p:sp>
      <p:sp>
        <p:nvSpPr>
          <p:cNvPr id="19" name="S3_17_Shape 15"/>
          <p:cNvSpPr/>
          <p:nvPr/>
        </p:nvSpPr>
        <p:spPr>
          <a:xfrm>
            <a:off x="571500" y="4124065"/>
            <a:ext cx="28575" cy="367903"/>
          </a:xfrm>
          <a:prstGeom prst="rect">
            <a:avLst/>
          </a:prstGeom>
          <a:solidFill>
            <a:srgbClr val="48CFC9"/>
          </a:solidFill>
          <a:ln/>
        </p:spPr>
        <p:txBody>
          <a:bodyPr/>
          <a:lstStyle/>
          <a:p>
            <a:endParaRPr lang="en-US"/>
          </a:p>
        </p:txBody>
      </p:sp>
      <p:sp>
        <p:nvSpPr>
          <p:cNvPr id="20" name="S3_18_Text 16"/>
          <p:cNvSpPr/>
          <p:nvPr/>
        </p:nvSpPr>
        <p:spPr>
          <a:xfrm>
            <a:off x="571500" y="4124065"/>
            <a:ext cx="8001000" cy="367903"/>
          </a:xfrm>
          <a:prstGeom prst="rect">
            <a:avLst/>
          </a:prstGeom>
          <a:noFill/>
          <a:ln/>
        </p:spPr>
        <p:txBody>
          <a:bodyPr wrap="square" lIns="170053" tIns="119126" rIns="170053" bIns="119126" rtlCol="0" anchor="t">
            <a:spAutoFit/>
          </a:bodyPr>
          <a:lstStyle/>
          <a:p>
            <a:pPr marL="0" indent="0" algn="l">
              <a:buNone/>
            </a:pPr>
            <a:r>
              <a:rPr lang="en-US" sz="1000" b="1" dirty="0">
                <a:solidFill>
                  <a:srgbClr val="FFFFFF"/>
                </a:solidFill>
                <a:latin typeface="Public Sans Bold" pitchFamily="34" charset="0"/>
                <a:ea typeface="Public Sans Bold" pitchFamily="34" charset="-122"/>
                <a:cs typeface="Public Sans Bold" pitchFamily="34" charset="-120"/>
              </a:rPr>
              <a:t>Whitehead’s test: a difference becomes an inequity when it is avoidable, unfair and therefore correctable.</a:t>
            </a:r>
            <a:endParaRPr lang="en-US" sz="1000" dirty="0"/>
          </a:p>
        </p:txBody>
      </p:sp>
      <p:sp>
        <p:nvSpPr>
          <p:cNvPr id="21" name="S3_19_Text 17"/>
          <p:cNvSpPr/>
          <p:nvPr/>
        </p:nvSpPr>
        <p:spPr>
          <a:xfrm>
            <a:off x="571500" y="4818459"/>
            <a:ext cx="1600200"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BMHP6030 — SHAREEN BI, 2318894</a:t>
            </a:r>
            <a:endParaRPr lang="en-US" sz="650" dirty="0"/>
          </a:p>
        </p:txBody>
      </p:sp>
      <p:sp>
        <p:nvSpPr>
          <p:cNvPr id="22" name="S3_20_Text 18"/>
          <p:cNvSpPr/>
          <p:nvPr/>
        </p:nvSpPr>
        <p:spPr>
          <a:xfrm>
            <a:off x="8458200" y="4818459"/>
            <a:ext cx="114300"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03</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596900" y="428625"/>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03 — GLOBAL GOALS</a:t>
            </a:r>
            <a:endParaRPr lang="en-US" sz="700" dirty="0"/>
          </a:p>
        </p:txBody>
      </p:sp>
      <p:sp>
        <p:nvSpPr>
          <p:cNvPr id="5" name="!!StoryTitle"/>
          <p:cNvSpPr/>
          <p:nvPr/>
        </p:nvSpPr>
        <p:spPr>
          <a:xfrm>
            <a:off x="635000" y="632222"/>
            <a:ext cx="8001000" cy="771525"/>
          </a:xfrm>
          <a:prstGeom prst="rect">
            <a:avLst/>
          </a:prstGeom>
          <a:noFill/>
          <a:ln/>
        </p:spPr>
        <p:txBody>
          <a:bodyPr wrap="square" lIns="0" tIns="0" rIns="0" bIns="0" rtlCol="0" anchor="t">
            <a:spAutoFit/>
          </a:bodyPr>
          <a:lstStyle/>
          <a:p>
            <a:pPr marL="0" indent="0" algn="l">
              <a:buNone/>
            </a:pPr>
            <a:r>
              <a:rPr lang="en-US" sz="2350" b="1" dirty="0">
                <a:solidFill>
                  <a:srgbClr val="FFFFFF"/>
                </a:solidFill>
                <a:latin typeface="Public Sans Black" pitchFamily="34" charset="0"/>
                <a:ea typeface="Public Sans Black" pitchFamily="34" charset="-122"/>
                <a:cs typeface="Public Sans Black" pitchFamily="34" charset="-120"/>
              </a:rPr>
              <a:t>SDG 3 asks how healthy.
SDG 10 asks who benefits.</a:t>
            </a:r>
            <a:endParaRPr lang="en-US" sz="2350" dirty="0"/>
          </a:p>
        </p:txBody>
      </p:sp>
      <p:sp>
        <p:nvSpPr>
          <p:cNvPr id="6" name="S4_4_Text 2"/>
          <p:cNvSpPr/>
          <p:nvPr/>
        </p:nvSpPr>
        <p:spPr>
          <a:xfrm>
            <a:off x="571500" y="1575197"/>
            <a:ext cx="5429250" cy="660016"/>
          </a:xfrm>
          <a:prstGeom prst="rect">
            <a:avLst/>
          </a:prstGeom>
          <a:noFill/>
          <a:ln/>
        </p:spPr>
        <p:txBody>
          <a:bodyPr wrap="square" lIns="0" tIns="0" rIns="0" bIns="0" rtlCol="0" anchor="t">
            <a:spAutoFit/>
          </a:bodyPr>
          <a:lstStyle/>
          <a:p>
            <a:pPr marL="0" indent="0" algn="l">
              <a:lnSpc>
                <a:spcPct val="112000"/>
              </a:lnSpc>
              <a:buNone/>
            </a:pPr>
            <a:r>
              <a:rPr lang="en-US" sz="1150" dirty="0">
                <a:solidFill>
                  <a:srgbClr val="FFFFFF">
                    <a:alpha val="86000"/>
                  </a:srgbClr>
                </a:solidFill>
                <a:latin typeface="Public Sans" pitchFamily="34" charset="0"/>
                <a:ea typeface="Public Sans" pitchFamily="34" charset="-122"/>
                <a:cs typeface="Public Sans" pitchFamily="34" charset="-120"/>
              </a:rPr>
              <a:t>The global goals are complementary, not interchangeable. Health improvement is not equity improvement unless the distribution of benefit is visible.</a:t>
            </a:r>
            <a:endParaRPr lang="en-US" sz="1150" dirty="0"/>
          </a:p>
        </p:txBody>
      </p:sp>
      <p:sp>
        <p:nvSpPr>
          <p:cNvPr id="7" name="S4_5_Shape 3"/>
          <p:cNvSpPr/>
          <p:nvPr/>
        </p:nvSpPr>
        <p:spPr>
          <a:xfrm>
            <a:off x="571500" y="2535250"/>
            <a:ext cx="1925241" cy="1143000"/>
          </a:xfrm>
          <a:prstGeom prst="rect">
            <a:avLst/>
          </a:prstGeom>
          <a:solidFill>
            <a:srgbClr val="000000">
              <a:alpha val="46000"/>
            </a:srgbClr>
          </a:solidFill>
          <a:ln w="9144">
            <a:solidFill>
              <a:srgbClr val="FFFFFF">
                <a:alpha val="18000"/>
              </a:srgbClr>
            </a:solidFill>
            <a:prstDash val="solid"/>
          </a:ln>
        </p:spPr>
        <p:txBody>
          <a:bodyPr/>
          <a:lstStyle/>
          <a:p>
            <a:endParaRPr lang="en-US"/>
          </a:p>
        </p:txBody>
      </p:sp>
      <p:sp>
        <p:nvSpPr>
          <p:cNvPr id="8" name="S4_6_Text 4"/>
          <p:cNvSpPr/>
          <p:nvPr/>
        </p:nvSpPr>
        <p:spPr>
          <a:xfrm>
            <a:off x="714375" y="2706700"/>
            <a:ext cx="600075" cy="353616"/>
          </a:xfrm>
          <a:prstGeom prst="rect">
            <a:avLst/>
          </a:prstGeom>
          <a:noFill/>
          <a:ln/>
        </p:spPr>
        <p:txBody>
          <a:bodyPr wrap="none" lIns="0" tIns="0" rIns="0" bIns="0" rtlCol="0" anchor="t">
            <a:spAutoFit/>
          </a:bodyPr>
          <a:lstStyle/>
          <a:p>
            <a:pPr marL="0" indent="0" algn="l">
              <a:buNone/>
            </a:pPr>
            <a:r>
              <a:rPr lang="en-US" sz="2100" b="1" dirty="0">
                <a:solidFill>
                  <a:srgbClr val="D64933"/>
                </a:solidFill>
                <a:latin typeface="Public Sans Bold" pitchFamily="34" charset="0"/>
                <a:ea typeface="Public Sans Bold" pitchFamily="34" charset="-122"/>
                <a:cs typeface="Public Sans Bold" pitchFamily="34" charset="-120"/>
              </a:rPr>
              <a:t>17%</a:t>
            </a:r>
            <a:endParaRPr lang="en-US" sz="2100" dirty="0"/>
          </a:p>
        </p:txBody>
      </p:sp>
      <p:sp>
        <p:nvSpPr>
          <p:cNvPr id="9" name="S4_7_Text 5"/>
          <p:cNvSpPr/>
          <p:nvPr/>
        </p:nvSpPr>
        <p:spPr>
          <a:xfrm>
            <a:off x="714375" y="3131753"/>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of SDG targets on track in the</a:t>
            </a:r>
            <a:endParaRPr lang="en-US" sz="800" dirty="0"/>
          </a:p>
        </p:txBody>
      </p:sp>
      <p:sp>
        <p:nvSpPr>
          <p:cNvPr id="10" name="S4_8_Text 6"/>
          <p:cNvSpPr/>
          <p:nvPr/>
        </p:nvSpPr>
        <p:spPr>
          <a:xfrm>
            <a:off x="714375" y="3347851"/>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2026 stocktake</a:t>
            </a:r>
            <a:endParaRPr lang="en-US" sz="800" dirty="0"/>
          </a:p>
        </p:txBody>
      </p:sp>
      <p:sp>
        <p:nvSpPr>
          <p:cNvPr id="11" name="S4_9_Shape 7"/>
          <p:cNvSpPr/>
          <p:nvPr/>
        </p:nvSpPr>
        <p:spPr>
          <a:xfrm>
            <a:off x="2596753" y="2535250"/>
            <a:ext cx="1925241" cy="1143000"/>
          </a:xfrm>
          <a:prstGeom prst="rect">
            <a:avLst/>
          </a:prstGeom>
          <a:solidFill>
            <a:srgbClr val="000000">
              <a:alpha val="46000"/>
            </a:srgbClr>
          </a:solidFill>
          <a:ln w="9144">
            <a:solidFill>
              <a:srgbClr val="FFFFFF">
                <a:alpha val="18000"/>
              </a:srgbClr>
            </a:solidFill>
            <a:prstDash val="solid"/>
          </a:ln>
        </p:spPr>
        <p:txBody>
          <a:bodyPr/>
          <a:lstStyle/>
          <a:p>
            <a:endParaRPr lang="en-US"/>
          </a:p>
        </p:txBody>
      </p:sp>
      <p:sp>
        <p:nvSpPr>
          <p:cNvPr id="12" name="S4_10_Text 8"/>
          <p:cNvSpPr/>
          <p:nvPr/>
        </p:nvSpPr>
        <p:spPr>
          <a:xfrm>
            <a:off x="2739628" y="2706700"/>
            <a:ext cx="510778" cy="353616"/>
          </a:xfrm>
          <a:prstGeom prst="rect">
            <a:avLst/>
          </a:prstGeom>
          <a:noFill/>
          <a:ln/>
        </p:spPr>
        <p:txBody>
          <a:bodyPr wrap="none" lIns="0" tIns="0" rIns="0" bIns="0" rtlCol="0" anchor="t">
            <a:spAutoFit/>
          </a:bodyPr>
          <a:lstStyle/>
          <a:p>
            <a:pPr marL="0" indent="0" algn="l">
              <a:buNone/>
            </a:pPr>
            <a:r>
              <a:rPr lang="en-US" sz="2100" b="1" dirty="0">
                <a:solidFill>
                  <a:srgbClr val="D64933"/>
                </a:solidFill>
                <a:latin typeface="Public Sans Bold" pitchFamily="34" charset="0"/>
                <a:ea typeface="Public Sans Bold" pitchFamily="34" charset="-122"/>
                <a:cs typeface="Public Sans Bold" pitchFamily="34" charset="-120"/>
              </a:rPr>
              <a:t>197</a:t>
            </a:r>
            <a:endParaRPr lang="en-US" sz="2100" dirty="0"/>
          </a:p>
        </p:txBody>
      </p:sp>
      <p:sp>
        <p:nvSpPr>
          <p:cNvPr id="13" name="S4_11_Text 9"/>
          <p:cNvSpPr/>
          <p:nvPr/>
        </p:nvSpPr>
        <p:spPr>
          <a:xfrm>
            <a:off x="2739628" y="3131753"/>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maternal deaths per 100,000 live</a:t>
            </a:r>
            <a:endParaRPr lang="en-US" sz="800" dirty="0"/>
          </a:p>
        </p:txBody>
      </p:sp>
      <p:sp>
        <p:nvSpPr>
          <p:cNvPr id="14" name="S4_12_Text 10"/>
          <p:cNvSpPr/>
          <p:nvPr/>
        </p:nvSpPr>
        <p:spPr>
          <a:xfrm>
            <a:off x="2739628" y="3347851"/>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births</a:t>
            </a:r>
            <a:endParaRPr lang="en-US" sz="800" dirty="0"/>
          </a:p>
        </p:txBody>
      </p:sp>
      <p:sp>
        <p:nvSpPr>
          <p:cNvPr id="15" name="S4_13_Shape 11"/>
          <p:cNvSpPr/>
          <p:nvPr/>
        </p:nvSpPr>
        <p:spPr>
          <a:xfrm>
            <a:off x="4622006" y="2535250"/>
            <a:ext cx="1925241" cy="1143000"/>
          </a:xfrm>
          <a:prstGeom prst="rect">
            <a:avLst/>
          </a:prstGeom>
          <a:solidFill>
            <a:srgbClr val="000000">
              <a:alpha val="46000"/>
            </a:srgbClr>
          </a:solidFill>
          <a:ln w="9144">
            <a:solidFill>
              <a:srgbClr val="FFFFFF">
                <a:alpha val="18000"/>
              </a:srgbClr>
            </a:solidFill>
            <a:prstDash val="solid"/>
          </a:ln>
        </p:spPr>
        <p:txBody>
          <a:bodyPr/>
          <a:lstStyle/>
          <a:p>
            <a:endParaRPr lang="en-US"/>
          </a:p>
        </p:txBody>
      </p:sp>
      <p:sp>
        <p:nvSpPr>
          <p:cNvPr id="16" name="S4_14_Text 12"/>
          <p:cNvSpPr/>
          <p:nvPr/>
        </p:nvSpPr>
        <p:spPr>
          <a:xfrm>
            <a:off x="4764881" y="2706700"/>
            <a:ext cx="835819" cy="353616"/>
          </a:xfrm>
          <a:prstGeom prst="rect">
            <a:avLst/>
          </a:prstGeom>
          <a:noFill/>
          <a:ln/>
        </p:spPr>
        <p:txBody>
          <a:bodyPr wrap="none" lIns="0" tIns="0" rIns="0" bIns="0" rtlCol="0" anchor="t">
            <a:spAutoFit/>
          </a:bodyPr>
          <a:lstStyle/>
          <a:p>
            <a:pPr marL="0" indent="0" algn="l">
              <a:buNone/>
            </a:pPr>
            <a:r>
              <a:rPr lang="en-US" sz="2100" b="1" dirty="0">
                <a:solidFill>
                  <a:srgbClr val="D64933"/>
                </a:solidFill>
                <a:latin typeface="Public Sans Bold" pitchFamily="34" charset="0"/>
                <a:ea typeface="Public Sans Bold" pitchFamily="34" charset="-122"/>
                <a:cs typeface="Public Sans Bold" pitchFamily="34" charset="-120"/>
              </a:rPr>
              <a:t>4.6bn</a:t>
            </a:r>
            <a:endParaRPr lang="en-US" sz="2100" dirty="0"/>
          </a:p>
        </p:txBody>
      </p:sp>
      <p:sp>
        <p:nvSpPr>
          <p:cNvPr id="17" name="S4_15_Text 13"/>
          <p:cNvSpPr/>
          <p:nvPr/>
        </p:nvSpPr>
        <p:spPr>
          <a:xfrm>
            <a:off x="4764881" y="3131753"/>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people lacking essential health</a:t>
            </a:r>
            <a:endParaRPr lang="en-US" sz="800" dirty="0"/>
          </a:p>
        </p:txBody>
      </p:sp>
      <p:sp>
        <p:nvSpPr>
          <p:cNvPr id="18" name="S4_16_Text 14"/>
          <p:cNvSpPr/>
          <p:nvPr/>
        </p:nvSpPr>
        <p:spPr>
          <a:xfrm>
            <a:off x="4764881" y="3347851"/>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services</a:t>
            </a:r>
            <a:endParaRPr lang="en-US" sz="800" dirty="0"/>
          </a:p>
        </p:txBody>
      </p:sp>
      <p:sp>
        <p:nvSpPr>
          <p:cNvPr id="19" name="S4_17_Shape 15"/>
          <p:cNvSpPr/>
          <p:nvPr/>
        </p:nvSpPr>
        <p:spPr>
          <a:xfrm>
            <a:off x="6647259" y="2535250"/>
            <a:ext cx="1925241" cy="1128713"/>
          </a:xfrm>
          <a:prstGeom prst="rect">
            <a:avLst/>
          </a:prstGeom>
          <a:solidFill>
            <a:srgbClr val="000000">
              <a:alpha val="46000"/>
            </a:srgbClr>
          </a:solidFill>
          <a:ln w="9144">
            <a:solidFill>
              <a:srgbClr val="FFFFFF">
                <a:alpha val="18000"/>
              </a:srgbClr>
            </a:solidFill>
            <a:prstDash val="solid"/>
          </a:ln>
        </p:spPr>
        <p:txBody>
          <a:bodyPr/>
          <a:lstStyle/>
          <a:p>
            <a:endParaRPr lang="en-US"/>
          </a:p>
        </p:txBody>
      </p:sp>
      <p:sp>
        <p:nvSpPr>
          <p:cNvPr id="20" name="S4_18_Text 16"/>
          <p:cNvSpPr/>
          <p:nvPr/>
        </p:nvSpPr>
        <p:spPr>
          <a:xfrm>
            <a:off x="6790134" y="2706700"/>
            <a:ext cx="953691" cy="353616"/>
          </a:xfrm>
          <a:prstGeom prst="rect">
            <a:avLst/>
          </a:prstGeom>
          <a:noFill/>
          <a:ln/>
        </p:spPr>
        <p:txBody>
          <a:bodyPr wrap="none" lIns="0" tIns="0" rIns="0" bIns="0" rtlCol="0" anchor="t">
            <a:spAutoFit/>
          </a:bodyPr>
          <a:lstStyle/>
          <a:p>
            <a:pPr marL="0" indent="0" algn="l">
              <a:buNone/>
            </a:pPr>
            <a:r>
              <a:rPr lang="en-US" sz="2100" b="1" dirty="0">
                <a:solidFill>
                  <a:srgbClr val="D64933"/>
                </a:solidFill>
                <a:latin typeface="Public Sans Bold" pitchFamily="34" charset="0"/>
                <a:ea typeface="Public Sans Bold" pitchFamily="34" charset="-122"/>
                <a:cs typeface="Public Sans Bold" pitchFamily="34" charset="-120"/>
              </a:rPr>
              <a:t>52.6%</a:t>
            </a:r>
            <a:endParaRPr lang="en-US" sz="2100" dirty="0"/>
          </a:p>
        </p:txBody>
      </p:sp>
      <p:sp>
        <p:nvSpPr>
          <p:cNvPr id="21" name="S4_19_Text 17"/>
          <p:cNvSpPr/>
          <p:nvPr/>
        </p:nvSpPr>
        <p:spPr>
          <a:xfrm>
            <a:off x="6790134" y="3131753"/>
            <a:ext cx="1639491" cy="144661"/>
          </a:xfrm>
          <a:prstGeom prst="rect">
            <a:avLst/>
          </a:prstGeom>
          <a:noFill/>
          <a:ln/>
        </p:spPr>
        <p:txBody>
          <a:bodyPr wrap="none" lIns="0" tIns="0" rIns="0" bIns="0" rtlCol="0" anchor="t">
            <a:spAutoFit/>
          </a:bodyPr>
          <a:lstStyle/>
          <a:p>
            <a:pPr marL="0" indent="0" algn="l">
              <a:lnSpc>
                <a:spcPct val="108000"/>
              </a:lnSpc>
              <a:buNone/>
            </a:pPr>
            <a:r>
              <a:rPr lang="en-US" sz="800" dirty="0">
                <a:solidFill>
                  <a:srgbClr val="FFFFFF">
                    <a:alpha val="75000"/>
                  </a:srgbClr>
                </a:solidFill>
                <a:latin typeface="Public Sans" pitchFamily="34" charset="0"/>
                <a:ea typeface="Public Sans" pitchFamily="34" charset="-122"/>
                <a:cs typeface="Public Sans" pitchFamily="34" charset="-120"/>
              </a:rPr>
              <a:t>labour’s share of global income</a:t>
            </a:r>
            <a:endParaRPr lang="en-US" sz="800" dirty="0"/>
          </a:p>
        </p:txBody>
      </p:sp>
      <p:sp>
        <p:nvSpPr>
          <p:cNvPr id="22" name="S4_20_Text 18"/>
          <p:cNvSpPr/>
          <p:nvPr/>
        </p:nvSpPr>
        <p:spPr>
          <a:xfrm>
            <a:off x="571500" y="3863987"/>
            <a:ext cx="6572250" cy="186407"/>
          </a:xfrm>
          <a:prstGeom prst="rect">
            <a:avLst/>
          </a:prstGeom>
          <a:noFill/>
          <a:ln/>
        </p:spPr>
        <p:txBody>
          <a:bodyPr wrap="none" lIns="153035" tIns="0" rIns="0" bIns="0" rtlCol="0" anchor="t">
            <a:spAutoFit/>
          </a:bodyPr>
          <a:lstStyle/>
          <a:p>
            <a:pPr marL="0" indent="0" algn="l">
              <a:lnSpc>
                <a:spcPct val="116000"/>
              </a:lnSpc>
              <a:buNone/>
            </a:pPr>
            <a:r>
              <a:rPr lang="en-US" sz="950" dirty="0">
                <a:solidFill>
                  <a:srgbClr val="FFFFFF"/>
                </a:solidFill>
                <a:latin typeface="Public Sans" pitchFamily="34" charset="0"/>
                <a:ea typeface="Public Sans" pitchFamily="34" charset="-122"/>
                <a:cs typeface="Public Sans" pitchFamily="34" charset="-120"/>
              </a:rPr>
              <a:t>Shared test: not only “did the average improve?” but “who was left behind?”</a:t>
            </a:r>
            <a:endParaRPr lang="en-US" sz="950" dirty="0"/>
          </a:p>
        </p:txBody>
      </p:sp>
      <p:sp>
        <p:nvSpPr>
          <p:cNvPr id="23" name="S4_21_Text 19"/>
          <p:cNvSpPr/>
          <p:nvPr/>
        </p:nvSpPr>
        <p:spPr>
          <a:xfrm>
            <a:off x="571500" y="4818459"/>
            <a:ext cx="1675209" cy="110728"/>
          </a:xfrm>
          <a:prstGeom prst="rect">
            <a:avLst/>
          </a:prstGeom>
          <a:noFill/>
          <a:ln/>
        </p:spPr>
        <p:txBody>
          <a:bodyPr wrap="square" lIns="0" tIns="0" rIns="0" bIns="0" rtlCol="0" anchor="t">
            <a:spAutoFit/>
          </a:bodyPr>
          <a:lstStyle/>
          <a:p>
            <a:pPr marL="0" indent="0" algn="l">
              <a:buNone/>
            </a:pPr>
            <a:r>
              <a:rPr lang="en-US" sz="650" dirty="0">
                <a:solidFill>
                  <a:srgbClr val="FFFFFF">
                    <a:alpha val="50000"/>
                  </a:srgbClr>
                </a:solidFill>
                <a:latin typeface="Public Sans" pitchFamily="34" charset="0"/>
                <a:ea typeface="Public Sans" pitchFamily="34" charset="-122"/>
                <a:cs typeface="Public Sans" pitchFamily="34" charset="-120"/>
              </a:rPr>
              <a:t>UNITED NATIONS (2026) SDG REPORT</a:t>
            </a:r>
            <a:endParaRPr lang="en-US" sz="650" dirty="0"/>
          </a:p>
        </p:txBody>
      </p:sp>
      <p:sp>
        <p:nvSpPr>
          <p:cNvPr id="24" name="S4_22_Text 20"/>
          <p:cNvSpPr/>
          <p:nvPr/>
        </p:nvSpPr>
        <p:spPr>
          <a:xfrm>
            <a:off x="8458200" y="4818459"/>
            <a:ext cx="114300" cy="110728"/>
          </a:xfrm>
          <a:prstGeom prst="rect">
            <a:avLst/>
          </a:prstGeom>
          <a:noFill/>
          <a:ln/>
        </p:spPr>
        <p:txBody>
          <a:bodyPr wrap="none" lIns="0" tIns="0" rIns="0" bIns="0" rtlCol="0" anchor="t">
            <a:spAutoFit/>
          </a:bodyPr>
          <a:lstStyle/>
          <a:p>
            <a:pPr marL="0" indent="0" algn="l">
              <a:buNone/>
            </a:pPr>
            <a:r>
              <a:rPr lang="en-US" sz="650" dirty="0">
                <a:solidFill>
                  <a:srgbClr val="FFFFFF">
                    <a:alpha val="50000"/>
                  </a:srgbClr>
                </a:solidFill>
                <a:latin typeface="Public Sans" pitchFamily="34" charset="0"/>
                <a:ea typeface="Public Sans" pitchFamily="34" charset="-122"/>
                <a:cs typeface="Public Sans" pitchFamily="34" charset="-120"/>
              </a:rPr>
              <a:t>04</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SectionMarker"/>
          <p:cNvSpPr/>
          <p:nvPr/>
        </p:nvSpPr>
        <p:spPr>
          <a:xfrm>
            <a:off x="5715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04 — POLICY</a:t>
            </a:r>
            <a:endParaRPr lang="en-US" sz="700" dirty="0"/>
          </a:p>
        </p:txBody>
      </p:sp>
      <p:sp>
        <p:nvSpPr>
          <p:cNvPr id="5" name="!!StoryTitle"/>
          <p:cNvSpPr/>
          <p:nvPr/>
        </p:nvSpPr>
        <p:spPr>
          <a:xfrm>
            <a:off x="571500" y="617934"/>
            <a:ext cx="8001000" cy="771525"/>
          </a:xfrm>
          <a:prstGeom prst="rect">
            <a:avLst/>
          </a:prstGeom>
          <a:noFill/>
          <a:ln/>
        </p:spPr>
        <p:txBody>
          <a:bodyPr wrap="square" lIns="0" tIns="0" rIns="0" bIns="0" rtlCol="0" anchor="t">
            <a:spAutoFit/>
          </a:bodyPr>
          <a:lstStyle/>
          <a:p>
            <a:pPr marL="0" indent="0" algn="l">
              <a:buNone/>
            </a:pPr>
            <a:r>
              <a:rPr lang="en-US" sz="2350" b="1" dirty="0">
                <a:solidFill>
                  <a:srgbClr val="FFFFFF"/>
                </a:solidFill>
                <a:latin typeface="Public Sans Black" pitchFamily="34" charset="0"/>
                <a:ea typeface="Public Sans Black" pitchFamily="34" charset="-122"/>
                <a:cs typeface="Public Sans Black" pitchFamily="34" charset="-120"/>
              </a:rPr>
              <a:t>Four frameworks.
One unresolved question.</a:t>
            </a:r>
            <a:endParaRPr lang="en-US" sz="2350" dirty="0"/>
          </a:p>
        </p:txBody>
      </p:sp>
      <p:sp>
        <p:nvSpPr>
          <p:cNvPr id="6" name="S5_4_Shape 2"/>
          <p:cNvSpPr/>
          <p:nvPr/>
        </p:nvSpPr>
        <p:spPr>
          <a:xfrm>
            <a:off x="571500" y="1618059"/>
            <a:ext cx="3936206" cy="2216683"/>
          </a:xfrm>
          <a:prstGeom prst="rect">
            <a:avLst/>
          </a:prstGeom>
          <a:solidFill>
            <a:srgbClr val="000000">
              <a:alpha val="44000"/>
            </a:srgbClr>
          </a:solidFill>
          <a:ln w="9144">
            <a:solidFill>
              <a:srgbClr val="FFFFFF">
                <a:alpha val="16000"/>
              </a:srgbClr>
            </a:solidFill>
            <a:prstDash val="solid"/>
          </a:ln>
        </p:spPr>
        <p:txBody>
          <a:bodyPr/>
          <a:lstStyle/>
          <a:p>
            <a:endParaRPr lang="en-US"/>
          </a:p>
        </p:txBody>
      </p:sp>
      <p:sp>
        <p:nvSpPr>
          <p:cNvPr id="7" name="S5_5_Text 3"/>
          <p:cNvSpPr/>
          <p:nvPr/>
        </p:nvSpPr>
        <p:spPr>
          <a:xfrm>
            <a:off x="771525" y="1818084"/>
            <a:ext cx="3536156" cy="217884"/>
          </a:xfrm>
          <a:prstGeom prst="rect">
            <a:avLst/>
          </a:prstGeom>
          <a:noFill/>
          <a:ln/>
        </p:spPr>
        <p:txBody>
          <a:bodyPr wrap="square" lIns="0" tIns="0" rIns="0" bIns="0" rtlCol="0" anchor="t">
            <a:spAutoFit/>
          </a:bodyPr>
          <a:lstStyle/>
          <a:p>
            <a:pPr marL="0" indent="0" algn="l">
              <a:buNone/>
            </a:pPr>
            <a:r>
              <a:rPr lang="en-US" sz="1300" b="1" dirty="0">
                <a:solidFill>
                  <a:srgbClr val="FFFFFF"/>
                </a:solidFill>
                <a:latin typeface="Public Sans Bold" pitchFamily="34" charset="0"/>
                <a:ea typeface="Public Sans Bold" pitchFamily="34" charset="-122"/>
                <a:cs typeface="Public Sans Bold" pitchFamily="34" charset="-120"/>
              </a:rPr>
              <a:t>What England has</a:t>
            </a:r>
            <a:endParaRPr lang="en-US" sz="1300" dirty="0"/>
          </a:p>
        </p:txBody>
      </p:sp>
      <p:sp>
        <p:nvSpPr>
          <p:cNvPr id="8" name="S5_6_Text 4"/>
          <p:cNvSpPr/>
          <p:nvPr/>
        </p:nvSpPr>
        <p:spPr>
          <a:xfrm>
            <a:off x="914400" y="2164556"/>
            <a:ext cx="3393281" cy="380516"/>
          </a:xfrm>
          <a:prstGeom prst="rect">
            <a:avLst/>
          </a:prstGeom>
          <a:noFill/>
          <a:ln/>
        </p:spPr>
        <p:txBody>
          <a:bodyPr wrap="square" lIns="0" tIns="0" rIns="0" bIns="0" rtlCol="0" anchor="t">
            <a:spAutoFit/>
          </a:bodyPr>
          <a:lstStyle/>
          <a:p>
            <a:pPr marL="127000" indent="-127000" algn="l">
              <a:lnSpc>
                <a:spcPct val="118400"/>
              </a:lnSpc>
              <a:buSzPct val="100000"/>
              <a:buChar char="•"/>
            </a:pPr>
            <a:r>
              <a:rPr lang="en-US" sz="900" b="1" dirty="0">
                <a:solidFill>
                  <a:srgbClr val="48CFC9"/>
                </a:solidFill>
                <a:latin typeface="Public Sans Bold" pitchFamily="34" charset="0"/>
                <a:ea typeface="Public Sans Bold" pitchFamily="34" charset="-122"/>
                <a:cs typeface="Public Sans Bold" pitchFamily="34" charset="-120"/>
              </a:rPr>
              <a:t>Health in All Policies</a:t>
            </a:r>
            <a:r>
              <a:rPr lang="en-US" sz="950" dirty="0">
                <a:solidFill>
                  <a:srgbClr val="FFFFFF">
                    <a:alpha val="84000"/>
                  </a:srgbClr>
                </a:solidFill>
                <a:latin typeface="Public Sans" pitchFamily="34" charset="0"/>
                <a:ea typeface="Public Sans" pitchFamily="34" charset="-122"/>
                <a:cs typeface="Public Sans" pitchFamily="34" charset="-120"/>
              </a:rPr>
              <a:t> — health considered across sectors.</a:t>
            </a:r>
            <a:endParaRPr lang="en-US" sz="900" dirty="0"/>
          </a:p>
        </p:txBody>
      </p:sp>
      <p:sp>
        <p:nvSpPr>
          <p:cNvPr id="9" name="S5_7_Text 5"/>
          <p:cNvSpPr/>
          <p:nvPr/>
        </p:nvSpPr>
        <p:spPr>
          <a:xfrm>
            <a:off x="914400" y="2623654"/>
            <a:ext cx="3393281" cy="190258"/>
          </a:xfrm>
          <a:prstGeom prst="rect">
            <a:avLst/>
          </a:prstGeom>
          <a:noFill/>
          <a:ln/>
        </p:spPr>
        <p:txBody>
          <a:bodyPr wrap="none" lIns="0" tIns="0" rIns="0" bIns="0" rtlCol="0" anchor="t">
            <a:spAutoFit/>
          </a:bodyPr>
          <a:lstStyle/>
          <a:p>
            <a:pPr marL="127000" indent="-127000" algn="l">
              <a:lnSpc>
                <a:spcPct val="118400"/>
              </a:lnSpc>
              <a:buSzPct val="100000"/>
              <a:buChar char="•"/>
            </a:pPr>
            <a:r>
              <a:rPr lang="en-US" sz="900" b="1" dirty="0">
                <a:solidFill>
                  <a:srgbClr val="48CFC9"/>
                </a:solidFill>
                <a:latin typeface="Public Sans Bold" pitchFamily="34" charset="0"/>
                <a:ea typeface="Public Sans Bold" pitchFamily="34" charset="-122"/>
                <a:cs typeface="Public Sans Bold" pitchFamily="34" charset="-120"/>
              </a:rPr>
              <a:t>NHS Long Term Plan</a:t>
            </a:r>
            <a:r>
              <a:rPr lang="en-US" sz="950" dirty="0">
                <a:solidFill>
                  <a:srgbClr val="FFFFFF">
                    <a:alpha val="84000"/>
                  </a:srgbClr>
                </a:solidFill>
                <a:latin typeface="Public Sans" pitchFamily="34" charset="0"/>
                <a:ea typeface="Public Sans" pitchFamily="34" charset="-122"/>
                <a:cs typeface="Public Sans" pitchFamily="34" charset="-120"/>
              </a:rPr>
              <a:t> — prevention inside the service.</a:t>
            </a:r>
            <a:endParaRPr lang="en-US" sz="900" dirty="0"/>
          </a:p>
        </p:txBody>
      </p:sp>
      <p:sp>
        <p:nvSpPr>
          <p:cNvPr id="10" name="S5_8_Text 6"/>
          <p:cNvSpPr/>
          <p:nvPr/>
        </p:nvSpPr>
        <p:spPr>
          <a:xfrm>
            <a:off x="914400" y="2892493"/>
            <a:ext cx="3393281" cy="380516"/>
          </a:xfrm>
          <a:prstGeom prst="rect">
            <a:avLst/>
          </a:prstGeom>
          <a:noFill/>
          <a:ln/>
        </p:spPr>
        <p:txBody>
          <a:bodyPr wrap="square" lIns="0" tIns="0" rIns="0" bIns="0" rtlCol="0" anchor="t">
            <a:spAutoFit/>
          </a:bodyPr>
          <a:lstStyle/>
          <a:p>
            <a:pPr marL="127000" indent="-127000" algn="l">
              <a:lnSpc>
                <a:spcPct val="118400"/>
              </a:lnSpc>
              <a:buSzPct val="100000"/>
              <a:buChar char="•"/>
            </a:pPr>
            <a:r>
              <a:rPr lang="en-US" sz="900" b="1" dirty="0">
                <a:solidFill>
                  <a:srgbClr val="48CFC9"/>
                </a:solidFill>
                <a:latin typeface="Public Sans Bold" pitchFamily="34" charset="0"/>
                <a:ea typeface="Public Sans Bold" pitchFamily="34" charset="-122"/>
                <a:cs typeface="Public Sans Bold" pitchFamily="34" charset="-120"/>
              </a:rPr>
              <a:t>Health and Social Care Act</a:t>
            </a:r>
            <a:r>
              <a:rPr lang="en-US" sz="950" dirty="0">
                <a:solidFill>
                  <a:srgbClr val="FFFFFF">
                    <a:alpha val="84000"/>
                  </a:srgbClr>
                </a:solidFill>
                <a:latin typeface="Public Sans" pitchFamily="34" charset="0"/>
                <a:ea typeface="Public Sans" pitchFamily="34" charset="-122"/>
                <a:cs typeface="Public Sans" pitchFamily="34" charset="-120"/>
              </a:rPr>
              <a:t> — public health in local government.</a:t>
            </a:r>
            <a:endParaRPr lang="en-US" sz="900" dirty="0"/>
          </a:p>
        </p:txBody>
      </p:sp>
      <p:sp>
        <p:nvSpPr>
          <p:cNvPr id="11" name="S5_9_Text 7"/>
          <p:cNvSpPr/>
          <p:nvPr/>
        </p:nvSpPr>
        <p:spPr>
          <a:xfrm>
            <a:off x="914400" y="3351591"/>
            <a:ext cx="3393281" cy="190258"/>
          </a:xfrm>
          <a:prstGeom prst="rect">
            <a:avLst/>
          </a:prstGeom>
          <a:noFill/>
          <a:ln/>
        </p:spPr>
        <p:txBody>
          <a:bodyPr wrap="none" lIns="0" tIns="0" rIns="0" bIns="0" rtlCol="0" anchor="t">
            <a:spAutoFit/>
          </a:bodyPr>
          <a:lstStyle/>
          <a:p>
            <a:pPr marL="127000" indent="-127000" algn="l">
              <a:lnSpc>
                <a:spcPct val="118400"/>
              </a:lnSpc>
              <a:buSzPct val="100000"/>
              <a:buChar char="•"/>
            </a:pPr>
            <a:r>
              <a:rPr lang="en-US" sz="900" b="1" dirty="0">
                <a:solidFill>
                  <a:srgbClr val="48CFC9"/>
                </a:solidFill>
                <a:latin typeface="Public Sans Bold" pitchFamily="34" charset="0"/>
                <a:ea typeface="Public Sans Bold" pitchFamily="34" charset="-122"/>
                <a:cs typeface="Public Sans Bold" pitchFamily="34" charset="-120"/>
              </a:rPr>
              <a:t>10 Year Health Plan</a:t>
            </a:r>
            <a:r>
              <a:rPr lang="en-US" sz="950" dirty="0">
                <a:solidFill>
                  <a:srgbClr val="FFFFFF">
                    <a:alpha val="84000"/>
                  </a:srgbClr>
                </a:solidFill>
                <a:latin typeface="Public Sans" pitchFamily="34" charset="0"/>
                <a:ea typeface="Public Sans" pitchFamily="34" charset="-122"/>
                <a:cs typeface="Public Sans" pitchFamily="34" charset="-120"/>
              </a:rPr>
              <a:t> — sickness to prevention.</a:t>
            </a:r>
            <a:endParaRPr lang="en-US" sz="900" dirty="0"/>
          </a:p>
        </p:txBody>
      </p:sp>
      <p:sp>
        <p:nvSpPr>
          <p:cNvPr id="12" name="S5_10_Shape 8"/>
          <p:cNvSpPr/>
          <p:nvPr/>
        </p:nvSpPr>
        <p:spPr>
          <a:xfrm>
            <a:off x="4636294" y="1618059"/>
            <a:ext cx="3936206" cy="2216683"/>
          </a:xfrm>
          <a:prstGeom prst="rect">
            <a:avLst/>
          </a:prstGeom>
          <a:solidFill>
            <a:srgbClr val="000000">
              <a:alpha val="44000"/>
            </a:srgbClr>
          </a:solidFill>
          <a:ln w="9144">
            <a:solidFill>
              <a:srgbClr val="FFFFFF">
                <a:alpha val="16000"/>
              </a:srgbClr>
            </a:solidFill>
            <a:prstDash val="solid"/>
          </a:ln>
        </p:spPr>
        <p:txBody>
          <a:bodyPr/>
          <a:lstStyle/>
          <a:p>
            <a:endParaRPr lang="en-US"/>
          </a:p>
        </p:txBody>
      </p:sp>
      <p:sp>
        <p:nvSpPr>
          <p:cNvPr id="13" name="S5_11_Text 9"/>
          <p:cNvSpPr/>
          <p:nvPr/>
        </p:nvSpPr>
        <p:spPr>
          <a:xfrm>
            <a:off x="4836319" y="1818084"/>
            <a:ext cx="3536156" cy="217884"/>
          </a:xfrm>
          <a:prstGeom prst="rect">
            <a:avLst/>
          </a:prstGeom>
          <a:noFill/>
          <a:ln/>
        </p:spPr>
        <p:txBody>
          <a:bodyPr wrap="square" lIns="0" tIns="0" rIns="0" bIns="0" rtlCol="0" anchor="t">
            <a:spAutoFit/>
          </a:bodyPr>
          <a:lstStyle/>
          <a:p>
            <a:pPr marL="0" indent="0" algn="l">
              <a:buNone/>
            </a:pPr>
            <a:r>
              <a:rPr lang="en-US" sz="1300" b="1" dirty="0">
                <a:solidFill>
                  <a:srgbClr val="FFFFFF"/>
                </a:solidFill>
                <a:latin typeface="Public Sans Bold" pitchFamily="34" charset="0"/>
                <a:ea typeface="Public Sans Bold" pitchFamily="34" charset="-122"/>
                <a:cs typeface="Public Sans Bold" pitchFamily="34" charset="-120"/>
              </a:rPr>
              <a:t>What remains unresolved</a:t>
            </a:r>
            <a:endParaRPr lang="en-US" sz="1300" dirty="0"/>
          </a:p>
        </p:txBody>
      </p:sp>
      <p:sp>
        <p:nvSpPr>
          <p:cNvPr id="14" name="S5_12_Text 10"/>
          <p:cNvSpPr/>
          <p:nvPr/>
        </p:nvSpPr>
        <p:spPr>
          <a:xfrm>
            <a:off x="4979194" y="2164556"/>
            <a:ext cx="3393281" cy="190258"/>
          </a:xfrm>
          <a:prstGeom prst="rect">
            <a:avLst/>
          </a:prstGeom>
          <a:noFill/>
          <a:ln/>
        </p:spPr>
        <p:txBody>
          <a:bodyPr wrap="none" lIns="0" tIns="0" rIns="0" bIns="0" rtlCol="0" anchor="t">
            <a:spAutoFit/>
          </a:bodyPr>
          <a:lstStyle/>
          <a:p>
            <a:pPr marL="127000" indent="-127000" algn="l">
              <a:lnSpc>
                <a:spcPct val="118400"/>
              </a:lnSpc>
              <a:buSzPct val="100000"/>
              <a:buChar char="•"/>
            </a:pPr>
            <a:r>
              <a:rPr lang="en-US" sz="950" dirty="0">
                <a:solidFill>
                  <a:srgbClr val="FFFFFF">
                    <a:alpha val="84000"/>
                  </a:srgbClr>
                </a:solidFill>
                <a:latin typeface="Public Sans" pitchFamily="34" charset="0"/>
                <a:ea typeface="Public Sans" pitchFamily="34" charset="-122"/>
                <a:cs typeface="Public Sans" pitchFamily="34" charset="-120"/>
              </a:rPr>
              <a:t>Voluntary adoption is vulnerable to competing priorities.</a:t>
            </a:r>
            <a:endParaRPr lang="en-US" sz="950" dirty="0"/>
          </a:p>
        </p:txBody>
      </p:sp>
      <p:sp>
        <p:nvSpPr>
          <p:cNvPr id="15" name="S5_13_Text 11"/>
          <p:cNvSpPr/>
          <p:nvPr/>
        </p:nvSpPr>
        <p:spPr>
          <a:xfrm>
            <a:off x="4979194" y="2433396"/>
            <a:ext cx="3393281" cy="380516"/>
          </a:xfrm>
          <a:prstGeom prst="rect">
            <a:avLst/>
          </a:prstGeom>
          <a:noFill/>
          <a:ln/>
        </p:spPr>
        <p:txBody>
          <a:bodyPr wrap="square" lIns="0" tIns="0" rIns="0" bIns="0" rtlCol="0" anchor="t">
            <a:spAutoFit/>
          </a:bodyPr>
          <a:lstStyle/>
          <a:p>
            <a:pPr marL="127000" indent="-127000" algn="l">
              <a:lnSpc>
                <a:spcPct val="118400"/>
              </a:lnSpc>
              <a:buSzPct val="100000"/>
              <a:buChar char="•"/>
            </a:pPr>
            <a:r>
              <a:rPr lang="en-US" sz="950" dirty="0">
                <a:solidFill>
                  <a:srgbClr val="FFFFFF">
                    <a:alpha val="84000"/>
                  </a:srgbClr>
                </a:solidFill>
                <a:latin typeface="Public Sans" pitchFamily="34" charset="0"/>
                <a:ea typeface="Public Sans" pitchFamily="34" charset="-122"/>
                <a:cs typeface="Public Sans" pitchFamily="34" charset="-120"/>
              </a:rPr>
              <a:t>Plans cite inequalities frameworks but rarely test outcomes.</a:t>
            </a:r>
            <a:endParaRPr lang="en-US" sz="950" dirty="0"/>
          </a:p>
        </p:txBody>
      </p:sp>
      <p:sp>
        <p:nvSpPr>
          <p:cNvPr id="16" name="S5_14_Text 12"/>
          <p:cNvSpPr/>
          <p:nvPr/>
        </p:nvSpPr>
        <p:spPr>
          <a:xfrm>
            <a:off x="4979194" y="2892493"/>
            <a:ext cx="3393281" cy="190258"/>
          </a:xfrm>
          <a:prstGeom prst="rect">
            <a:avLst/>
          </a:prstGeom>
          <a:noFill/>
          <a:ln/>
        </p:spPr>
        <p:txBody>
          <a:bodyPr wrap="none" lIns="0" tIns="0" rIns="0" bIns="0" rtlCol="0" anchor="t">
            <a:spAutoFit/>
          </a:bodyPr>
          <a:lstStyle/>
          <a:p>
            <a:pPr marL="127000" indent="-127000" algn="l">
              <a:lnSpc>
                <a:spcPct val="118400"/>
              </a:lnSpc>
              <a:buSzPct val="100000"/>
              <a:buChar char="•"/>
            </a:pPr>
            <a:r>
              <a:rPr lang="en-US" sz="950" dirty="0">
                <a:solidFill>
                  <a:srgbClr val="FFFFFF">
                    <a:alpha val="84000"/>
                  </a:srgbClr>
                </a:solidFill>
                <a:latin typeface="Public Sans" pitchFamily="34" charset="0"/>
                <a:ea typeface="Public Sans" pitchFamily="34" charset="-122"/>
                <a:cs typeface="Public Sans" pitchFamily="34" charset="-120"/>
              </a:rPr>
              <a:t>Capacity and funding are not aligned with ambition.</a:t>
            </a:r>
            <a:endParaRPr lang="en-US" sz="950" dirty="0"/>
          </a:p>
        </p:txBody>
      </p:sp>
      <p:sp>
        <p:nvSpPr>
          <p:cNvPr id="17" name="S5_15_Text 13"/>
          <p:cNvSpPr/>
          <p:nvPr/>
        </p:nvSpPr>
        <p:spPr>
          <a:xfrm>
            <a:off x="4979194" y="3161333"/>
            <a:ext cx="3393281" cy="380516"/>
          </a:xfrm>
          <a:prstGeom prst="rect">
            <a:avLst/>
          </a:prstGeom>
          <a:noFill/>
          <a:ln/>
        </p:spPr>
        <p:txBody>
          <a:bodyPr wrap="square" lIns="0" tIns="0" rIns="0" bIns="0" rtlCol="0" anchor="t">
            <a:spAutoFit/>
          </a:bodyPr>
          <a:lstStyle/>
          <a:p>
            <a:pPr marL="127000" indent="-127000" algn="l">
              <a:lnSpc>
                <a:spcPct val="118400"/>
              </a:lnSpc>
              <a:buSzPct val="100000"/>
              <a:buChar char="•"/>
            </a:pPr>
            <a:r>
              <a:rPr lang="en-US" sz="950" dirty="0">
                <a:solidFill>
                  <a:srgbClr val="FFFFFF">
                    <a:alpha val="84000"/>
                  </a:srgbClr>
                </a:solidFill>
                <a:latin typeface="Public Sans" pitchFamily="34" charset="0"/>
                <a:ea typeface="Public Sans" pitchFamily="34" charset="-122"/>
                <a:cs typeface="Public Sans" pitchFamily="34" charset="-120"/>
              </a:rPr>
              <a:t>A duty to consider health is not a duty to close the gradient.</a:t>
            </a:r>
            <a:endParaRPr lang="en-US" sz="950" dirty="0"/>
          </a:p>
        </p:txBody>
      </p:sp>
      <p:sp>
        <p:nvSpPr>
          <p:cNvPr id="18" name="S5_16_Shape 14"/>
          <p:cNvSpPr/>
          <p:nvPr/>
        </p:nvSpPr>
        <p:spPr>
          <a:xfrm>
            <a:off x="571500" y="3989784"/>
            <a:ext cx="8001000" cy="403622"/>
          </a:xfrm>
          <a:prstGeom prst="rect">
            <a:avLst/>
          </a:prstGeom>
          <a:solidFill>
            <a:srgbClr val="D64933"/>
          </a:solidFill>
          <a:ln/>
        </p:spPr>
        <p:txBody>
          <a:bodyPr/>
          <a:lstStyle/>
          <a:p>
            <a:endParaRPr lang="en-US"/>
          </a:p>
        </p:txBody>
      </p:sp>
      <p:sp>
        <p:nvSpPr>
          <p:cNvPr id="19" name="S5_17_Text 15"/>
          <p:cNvSpPr/>
          <p:nvPr/>
        </p:nvSpPr>
        <p:spPr>
          <a:xfrm>
            <a:off x="571500" y="3989784"/>
            <a:ext cx="8001000" cy="403622"/>
          </a:xfrm>
          <a:prstGeom prst="rect">
            <a:avLst/>
          </a:prstGeom>
          <a:noFill/>
          <a:ln/>
        </p:spPr>
        <p:txBody>
          <a:bodyPr wrap="square" lIns="170053" tIns="136017" rIns="170053" bIns="136017" rtlCol="0" anchor="t">
            <a:spAutoFit/>
          </a:bodyPr>
          <a:lstStyle/>
          <a:p>
            <a:pPr marL="0" indent="0" algn="l">
              <a:buNone/>
            </a:pPr>
            <a:r>
              <a:rPr lang="en-US" sz="1050" b="1" dirty="0">
                <a:solidFill>
                  <a:srgbClr val="FFFFFF"/>
                </a:solidFill>
                <a:latin typeface="Public Sans ExtraBold" pitchFamily="34" charset="0"/>
                <a:ea typeface="Public Sans ExtraBold" pitchFamily="34" charset="-122"/>
                <a:cs typeface="Public Sans ExtraBold" pitchFamily="34" charset="-120"/>
              </a:rPr>
              <a:t>Policy language has shifted faster than delivery conditions.</a:t>
            </a:r>
            <a:endParaRPr lang="en-US" sz="1050" dirty="0"/>
          </a:p>
        </p:txBody>
      </p:sp>
      <p:sp>
        <p:nvSpPr>
          <p:cNvPr id="20" name="S5_18_Text 16"/>
          <p:cNvSpPr/>
          <p:nvPr/>
        </p:nvSpPr>
        <p:spPr>
          <a:xfrm>
            <a:off x="571500" y="4818459"/>
            <a:ext cx="1600200"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BMHP6030 — SHAREEN BI, 2318894</a:t>
            </a:r>
            <a:endParaRPr lang="en-US" sz="650" dirty="0"/>
          </a:p>
        </p:txBody>
      </p:sp>
      <p:sp>
        <p:nvSpPr>
          <p:cNvPr id="21" name="S5_19_Text 17"/>
          <p:cNvSpPr/>
          <p:nvPr/>
        </p:nvSpPr>
        <p:spPr>
          <a:xfrm>
            <a:off x="8454628" y="4818459"/>
            <a:ext cx="117872"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05</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5969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05 — THE PROGRAMME</a:t>
            </a:r>
            <a:endParaRPr lang="en-US" sz="700" dirty="0"/>
          </a:p>
        </p:txBody>
      </p:sp>
      <p:sp>
        <p:nvSpPr>
          <p:cNvPr id="5" name="!!StoryTitle"/>
          <p:cNvSpPr/>
          <p:nvPr/>
        </p:nvSpPr>
        <p:spPr>
          <a:xfrm>
            <a:off x="635000" y="617934"/>
            <a:ext cx="8001000" cy="385763"/>
          </a:xfrm>
          <a:prstGeom prst="rect">
            <a:avLst/>
          </a:prstGeom>
          <a:noFill/>
          <a:ln/>
        </p:spPr>
        <p:txBody>
          <a:bodyPr wrap="square" lIns="0" tIns="0" rIns="0" bIns="0" rtlCol="0" anchor="t">
            <a:spAutoFit/>
          </a:bodyPr>
          <a:lstStyle/>
          <a:p>
            <a:pPr marL="0" indent="0" algn="l">
              <a:buNone/>
            </a:pPr>
            <a:r>
              <a:rPr lang="en-US" sz="2350" b="1" dirty="0">
                <a:solidFill>
                  <a:srgbClr val="FFFFFF"/>
                </a:solidFill>
                <a:latin typeface="Public Sans Black" pitchFamily="34" charset="0"/>
                <a:ea typeface="Public Sans Black" pitchFamily="34" charset="-122"/>
                <a:cs typeface="Public Sans Black" pitchFamily="34" charset="-120"/>
              </a:rPr>
              <a:t>How the DPP is designed to work</a:t>
            </a:r>
            <a:endParaRPr lang="en-US" sz="2350" dirty="0"/>
          </a:p>
        </p:txBody>
      </p:sp>
      <p:sp>
        <p:nvSpPr>
          <p:cNvPr id="6" name="S6_4_Text 2"/>
          <p:cNvSpPr/>
          <p:nvPr/>
        </p:nvSpPr>
        <p:spPr>
          <a:xfrm>
            <a:off x="571500" y="1132284"/>
            <a:ext cx="6072188" cy="400050"/>
          </a:xfrm>
          <a:prstGeom prst="rect">
            <a:avLst/>
          </a:prstGeom>
          <a:noFill/>
          <a:ln/>
        </p:spPr>
        <p:txBody>
          <a:bodyPr wrap="square" lIns="0" tIns="0" rIns="0" bIns="0" rtlCol="0" anchor="t">
            <a:spAutoFit/>
          </a:bodyPr>
          <a:lstStyle/>
          <a:p>
            <a:pPr marL="0" indent="0" algn="l">
              <a:lnSpc>
                <a:spcPct val="112000"/>
              </a:lnSpc>
              <a:buNone/>
            </a:pPr>
            <a:r>
              <a:rPr lang="en-US" sz="1050" dirty="0">
                <a:solidFill>
                  <a:srgbClr val="FFFFFF">
                    <a:alpha val="82000"/>
                  </a:srgbClr>
                </a:solidFill>
                <a:latin typeface="Public Sans" pitchFamily="34" charset="0"/>
                <a:ea typeface="Public Sans" pitchFamily="34" charset="-122"/>
                <a:cs typeface="Public Sans" pitchFamily="34" charset="-120"/>
              </a:rPr>
              <a:t>A nine-month group-based behaviour-change programme for adults with non-diabetic hyperglycaemia, delivered nationally since 2016.</a:t>
            </a:r>
            <a:endParaRPr lang="en-US" sz="1050" dirty="0"/>
          </a:p>
        </p:txBody>
      </p:sp>
      <p:sp>
        <p:nvSpPr>
          <p:cNvPr id="7" name="S6_5_Shape 3"/>
          <p:cNvSpPr/>
          <p:nvPr/>
        </p:nvSpPr>
        <p:spPr>
          <a:xfrm>
            <a:off x="571500" y="1860947"/>
            <a:ext cx="1601651" cy="1357313"/>
          </a:xfrm>
          <a:prstGeom prst="rect">
            <a:avLst/>
          </a:prstGeom>
          <a:solidFill>
            <a:srgbClr val="000000">
              <a:alpha val="52000"/>
            </a:srgbClr>
          </a:solidFill>
          <a:ln/>
        </p:spPr>
        <p:txBody>
          <a:bodyPr/>
          <a:lstStyle/>
          <a:p>
            <a:endParaRPr lang="en-US"/>
          </a:p>
        </p:txBody>
      </p:sp>
      <p:sp>
        <p:nvSpPr>
          <p:cNvPr id="8" name="S6_6_Shape 4"/>
          <p:cNvSpPr/>
          <p:nvPr/>
        </p:nvSpPr>
        <p:spPr>
          <a:xfrm>
            <a:off x="571500" y="1860947"/>
            <a:ext cx="1601651" cy="21431"/>
          </a:xfrm>
          <a:prstGeom prst="rect">
            <a:avLst/>
          </a:prstGeom>
          <a:solidFill>
            <a:srgbClr val="48CFC9"/>
          </a:solidFill>
          <a:ln/>
        </p:spPr>
        <p:txBody>
          <a:bodyPr/>
          <a:lstStyle/>
          <a:p>
            <a:endParaRPr lang="en-US"/>
          </a:p>
        </p:txBody>
      </p:sp>
      <p:sp>
        <p:nvSpPr>
          <p:cNvPr id="9" name="S6_7_Shape 5"/>
          <p:cNvSpPr/>
          <p:nvPr/>
        </p:nvSpPr>
        <p:spPr>
          <a:xfrm>
            <a:off x="2166007" y="1860947"/>
            <a:ext cx="7144" cy="1357313"/>
          </a:xfrm>
          <a:prstGeom prst="rect">
            <a:avLst/>
          </a:prstGeom>
          <a:solidFill>
            <a:srgbClr val="FFFFFF"/>
          </a:solidFill>
          <a:ln/>
        </p:spPr>
        <p:txBody>
          <a:bodyPr/>
          <a:lstStyle/>
          <a:p>
            <a:endParaRPr lang="en-US"/>
          </a:p>
        </p:txBody>
      </p:sp>
      <p:sp>
        <p:nvSpPr>
          <p:cNvPr id="10" name="S6_8_Text 6"/>
          <p:cNvSpPr/>
          <p:nvPr/>
        </p:nvSpPr>
        <p:spPr>
          <a:xfrm>
            <a:off x="700088" y="2032397"/>
            <a:ext cx="242888"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01</a:t>
            </a:r>
            <a:endParaRPr lang="en-US" sz="1600" dirty="0"/>
          </a:p>
        </p:txBody>
      </p:sp>
      <p:sp>
        <p:nvSpPr>
          <p:cNvPr id="11" name="S6_9_Text 7"/>
          <p:cNvSpPr/>
          <p:nvPr/>
        </p:nvSpPr>
        <p:spPr>
          <a:xfrm>
            <a:off x="700088" y="2386013"/>
            <a:ext cx="1338728"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Identify</a:t>
            </a:r>
            <a:endParaRPr lang="en-US" sz="900" dirty="0"/>
          </a:p>
        </p:txBody>
      </p:sp>
      <p:sp>
        <p:nvSpPr>
          <p:cNvPr id="12" name="S6_10_Text 8"/>
          <p:cNvSpPr/>
          <p:nvPr/>
        </p:nvSpPr>
        <p:spPr>
          <a:xfrm>
            <a:off x="700088" y="2643188"/>
            <a:ext cx="1338728"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4000"/>
                  </a:srgbClr>
                </a:solidFill>
                <a:latin typeface="Public Sans" pitchFamily="34" charset="0"/>
                <a:ea typeface="Public Sans" pitchFamily="34" charset="-122"/>
                <a:cs typeface="Public Sans" pitchFamily="34" charset="-120"/>
              </a:rPr>
              <a:t>Blood test in general practice identifies risk.</a:t>
            </a:r>
            <a:endParaRPr lang="en-US" sz="800" dirty="0"/>
          </a:p>
        </p:txBody>
      </p:sp>
      <p:sp>
        <p:nvSpPr>
          <p:cNvPr id="13" name="S6_11_Shape 9"/>
          <p:cNvSpPr/>
          <p:nvPr/>
        </p:nvSpPr>
        <p:spPr>
          <a:xfrm>
            <a:off x="2167403" y="1860947"/>
            <a:ext cx="1603046" cy="1357313"/>
          </a:xfrm>
          <a:prstGeom prst="rect">
            <a:avLst/>
          </a:prstGeom>
          <a:solidFill>
            <a:srgbClr val="000000">
              <a:alpha val="52000"/>
            </a:srgbClr>
          </a:solidFill>
          <a:ln/>
        </p:spPr>
        <p:txBody>
          <a:bodyPr/>
          <a:lstStyle/>
          <a:p>
            <a:endParaRPr lang="en-US"/>
          </a:p>
        </p:txBody>
      </p:sp>
      <p:sp>
        <p:nvSpPr>
          <p:cNvPr id="14" name="S6_12_Shape 10"/>
          <p:cNvSpPr/>
          <p:nvPr/>
        </p:nvSpPr>
        <p:spPr>
          <a:xfrm>
            <a:off x="2167403" y="1860947"/>
            <a:ext cx="1603046" cy="21431"/>
          </a:xfrm>
          <a:prstGeom prst="rect">
            <a:avLst/>
          </a:prstGeom>
          <a:solidFill>
            <a:srgbClr val="48CFC9"/>
          </a:solidFill>
          <a:ln/>
        </p:spPr>
        <p:txBody>
          <a:bodyPr/>
          <a:lstStyle/>
          <a:p>
            <a:endParaRPr lang="en-US"/>
          </a:p>
        </p:txBody>
      </p:sp>
      <p:sp>
        <p:nvSpPr>
          <p:cNvPr id="15" name="S6_13_Shape 11"/>
          <p:cNvSpPr/>
          <p:nvPr/>
        </p:nvSpPr>
        <p:spPr>
          <a:xfrm>
            <a:off x="3763305" y="1860947"/>
            <a:ext cx="7144" cy="1357313"/>
          </a:xfrm>
          <a:prstGeom prst="rect">
            <a:avLst/>
          </a:prstGeom>
          <a:solidFill>
            <a:srgbClr val="FFFFFF"/>
          </a:solidFill>
          <a:ln/>
        </p:spPr>
        <p:txBody>
          <a:bodyPr/>
          <a:lstStyle/>
          <a:p>
            <a:endParaRPr lang="en-US"/>
          </a:p>
        </p:txBody>
      </p:sp>
      <p:sp>
        <p:nvSpPr>
          <p:cNvPr id="16" name="S6_14_Text 12"/>
          <p:cNvSpPr/>
          <p:nvPr/>
        </p:nvSpPr>
        <p:spPr>
          <a:xfrm>
            <a:off x="2297441" y="2032397"/>
            <a:ext cx="292894"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02</a:t>
            </a:r>
            <a:endParaRPr lang="en-US" sz="1600" dirty="0"/>
          </a:p>
        </p:txBody>
      </p:sp>
      <p:sp>
        <p:nvSpPr>
          <p:cNvPr id="17" name="S6_15_Text 13"/>
          <p:cNvSpPr/>
          <p:nvPr/>
        </p:nvSpPr>
        <p:spPr>
          <a:xfrm>
            <a:off x="2297441" y="2386013"/>
            <a:ext cx="1340179"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Refer</a:t>
            </a:r>
            <a:endParaRPr lang="en-US" sz="900" dirty="0"/>
          </a:p>
        </p:txBody>
      </p:sp>
      <p:sp>
        <p:nvSpPr>
          <p:cNvPr id="18" name="S6_16_Text 14"/>
          <p:cNvSpPr/>
          <p:nvPr/>
        </p:nvSpPr>
        <p:spPr>
          <a:xfrm>
            <a:off x="2297441" y="2643188"/>
            <a:ext cx="1340179"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4000"/>
                  </a:srgbClr>
                </a:solidFill>
                <a:latin typeface="Public Sans" pitchFamily="34" charset="0"/>
                <a:ea typeface="Public Sans" pitchFamily="34" charset="-122"/>
                <a:cs typeface="Public Sans" pitchFamily="34" charset="-120"/>
              </a:rPr>
              <a:t>Referral creates the cue to action.</a:t>
            </a:r>
            <a:endParaRPr lang="en-US" sz="800" dirty="0"/>
          </a:p>
        </p:txBody>
      </p:sp>
      <p:sp>
        <p:nvSpPr>
          <p:cNvPr id="19" name="S6_17_Shape 15"/>
          <p:cNvSpPr/>
          <p:nvPr/>
        </p:nvSpPr>
        <p:spPr>
          <a:xfrm>
            <a:off x="3766207" y="1860947"/>
            <a:ext cx="1604497" cy="1357313"/>
          </a:xfrm>
          <a:prstGeom prst="rect">
            <a:avLst/>
          </a:prstGeom>
          <a:solidFill>
            <a:srgbClr val="000000">
              <a:alpha val="52000"/>
            </a:srgbClr>
          </a:solidFill>
          <a:ln/>
        </p:spPr>
        <p:txBody>
          <a:bodyPr/>
          <a:lstStyle/>
          <a:p>
            <a:endParaRPr lang="en-US"/>
          </a:p>
        </p:txBody>
      </p:sp>
      <p:sp>
        <p:nvSpPr>
          <p:cNvPr id="20" name="S6_18_Shape 16"/>
          <p:cNvSpPr/>
          <p:nvPr/>
        </p:nvSpPr>
        <p:spPr>
          <a:xfrm>
            <a:off x="3766207" y="1860947"/>
            <a:ext cx="1604497" cy="21431"/>
          </a:xfrm>
          <a:prstGeom prst="rect">
            <a:avLst/>
          </a:prstGeom>
          <a:solidFill>
            <a:srgbClr val="48CFC9"/>
          </a:solidFill>
          <a:ln/>
        </p:spPr>
        <p:txBody>
          <a:bodyPr/>
          <a:lstStyle/>
          <a:p>
            <a:endParaRPr lang="en-US"/>
          </a:p>
        </p:txBody>
      </p:sp>
      <p:sp>
        <p:nvSpPr>
          <p:cNvPr id="21" name="S6_19_Shape 17"/>
          <p:cNvSpPr/>
          <p:nvPr/>
        </p:nvSpPr>
        <p:spPr>
          <a:xfrm>
            <a:off x="5363561" y="1860947"/>
            <a:ext cx="7144" cy="1357313"/>
          </a:xfrm>
          <a:prstGeom prst="rect">
            <a:avLst/>
          </a:prstGeom>
          <a:solidFill>
            <a:srgbClr val="FFFFFF"/>
          </a:solidFill>
          <a:ln/>
        </p:spPr>
        <p:txBody>
          <a:bodyPr/>
          <a:lstStyle/>
          <a:p>
            <a:endParaRPr lang="en-US"/>
          </a:p>
        </p:txBody>
      </p:sp>
      <p:sp>
        <p:nvSpPr>
          <p:cNvPr id="22" name="S6_20_Text 18"/>
          <p:cNvSpPr/>
          <p:nvPr/>
        </p:nvSpPr>
        <p:spPr>
          <a:xfrm>
            <a:off x="3897585" y="2032397"/>
            <a:ext cx="300038"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03</a:t>
            </a:r>
            <a:endParaRPr lang="en-US" sz="1600" dirty="0"/>
          </a:p>
        </p:txBody>
      </p:sp>
      <p:sp>
        <p:nvSpPr>
          <p:cNvPr id="23" name="S6_21_Text 19"/>
          <p:cNvSpPr/>
          <p:nvPr/>
        </p:nvSpPr>
        <p:spPr>
          <a:xfrm>
            <a:off x="3897585" y="2386013"/>
            <a:ext cx="1341574"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Educate</a:t>
            </a:r>
            <a:endParaRPr lang="en-US" sz="900" dirty="0"/>
          </a:p>
        </p:txBody>
      </p:sp>
      <p:sp>
        <p:nvSpPr>
          <p:cNvPr id="24" name="S6_22_Text 20"/>
          <p:cNvSpPr/>
          <p:nvPr/>
        </p:nvSpPr>
        <p:spPr>
          <a:xfrm>
            <a:off x="3897585" y="2643188"/>
            <a:ext cx="1341574"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4000"/>
                  </a:srgbClr>
                </a:solidFill>
                <a:latin typeface="Public Sans" pitchFamily="34" charset="0"/>
                <a:ea typeface="Public Sans" pitchFamily="34" charset="-122"/>
                <a:cs typeface="Public Sans" pitchFamily="34" charset="-120"/>
              </a:rPr>
              <a:t>Structured learning makes risk legible.</a:t>
            </a:r>
            <a:endParaRPr lang="en-US" sz="800" dirty="0"/>
          </a:p>
        </p:txBody>
      </p:sp>
      <p:sp>
        <p:nvSpPr>
          <p:cNvPr id="25" name="S6_23_Shape 21"/>
          <p:cNvSpPr/>
          <p:nvPr/>
        </p:nvSpPr>
        <p:spPr>
          <a:xfrm>
            <a:off x="5367747" y="1860947"/>
            <a:ext cx="1605893" cy="1357313"/>
          </a:xfrm>
          <a:prstGeom prst="rect">
            <a:avLst/>
          </a:prstGeom>
          <a:solidFill>
            <a:srgbClr val="000000">
              <a:alpha val="52000"/>
            </a:srgbClr>
          </a:solidFill>
          <a:ln/>
        </p:spPr>
        <p:txBody>
          <a:bodyPr/>
          <a:lstStyle/>
          <a:p>
            <a:endParaRPr lang="en-US"/>
          </a:p>
        </p:txBody>
      </p:sp>
      <p:sp>
        <p:nvSpPr>
          <p:cNvPr id="26" name="S6_24_Shape 22"/>
          <p:cNvSpPr/>
          <p:nvPr/>
        </p:nvSpPr>
        <p:spPr>
          <a:xfrm>
            <a:off x="5367747" y="1860947"/>
            <a:ext cx="1605893" cy="21431"/>
          </a:xfrm>
          <a:prstGeom prst="rect">
            <a:avLst/>
          </a:prstGeom>
          <a:solidFill>
            <a:srgbClr val="48CFC9"/>
          </a:solidFill>
          <a:ln/>
        </p:spPr>
        <p:txBody>
          <a:bodyPr/>
          <a:lstStyle/>
          <a:p>
            <a:endParaRPr lang="en-US"/>
          </a:p>
        </p:txBody>
      </p:sp>
      <p:sp>
        <p:nvSpPr>
          <p:cNvPr id="27" name="S6_25_Shape 23"/>
          <p:cNvSpPr/>
          <p:nvPr/>
        </p:nvSpPr>
        <p:spPr>
          <a:xfrm>
            <a:off x="6966496" y="1860947"/>
            <a:ext cx="7144" cy="1357313"/>
          </a:xfrm>
          <a:prstGeom prst="rect">
            <a:avLst/>
          </a:prstGeom>
          <a:solidFill>
            <a:srgbClr val="FFFFFF"/>
          </a:solidFill>
          <a:ln/>
        </p:spPr>
        <p:txBody>
          <a:bodyPr/>
          <a:lstStyle/>
          <a:p>
            <a:endParaRPr lang="en-US"/>
          </a:p>
        </p:txBody>
      </p:sp>
      <p:sp>
        <p:nvSpPr>
          <p:cNvPr id="28" name="S6_26_Text 24"/>
          <p:cNvSpPr/>
          <p:nvPr/>
        </p:nvSpPr>
        <p:spPr>
          <a:xfrm>
            <a:off x="5500688" y="2032397"/>
            <a:ext cx="296466"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04</a:t>
            </a:r>
            <a:endParaRPr lang="en-US" sz="1600" dirty="0"/>
          </a:p>
        </p:txBody>
      </p:sp>
      <p:sp>
        <p:nvSpPr>
          <p:cNvPr id="29" name="S6_27_Text 25"/>
          <p:cNvSpPr/>
          <p:nvPr/>
        </p:nvSpPr>
        <p:spPr>
          <a:xfrm>
            <a:off x="5500688" y="2386013"/>
            <a:ext cx="13430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Support</a:t>
            </a:r>
            <a:endParaRPr lang="en-US" sz="900" dirty="0"/>
          </a:p>
        </p:txBody>
      </p:sp>
      <p:sp>
        <p:nvSpPr>
          <p:cNvPr id="30" name="S6_28_Text 26"/>
          <p:cNvSpPr/>
          <p:nvPr/>
        </p:nvSpPr>
        <p:spPr>
          <a:xfrm>
            <a:off x="5500688" y="2643188"/>
            <a:ext cx="1343025"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4000"/>
                  </a:srgbClr>
                </a:solidFill>
                <a:latin typeface="Public Sans" pitchFamily="34" charset="0"/>
                <a:ea typeface="Public Sans" pitchFamily="34" charset="-122"/>
                <a:cs typeface="Public Sans" pitchFamily="34" charset="-120"/>
              </a:rPr>
              <a:t>Goals, group contact and behaviour change.</a:t>
            </a:r>
            <a:endParaRPr lang="en-US" sz="800" dirty="0"/>
          </a:p>
        </p:txBody>
      </p:sp>
      <p:sp>
        <p:nvSpPr>
          <p:cNvPr id="31" name="S6_29_Shape 27"/>
          <p:cNvSpPr/>
          <p:nvPr/>
        </p:nvSpPr>
        <p:spPr>
          <a:xfrm>
            <a:off x="6972300" y="1860947"/>
            <a:ext cx="1600200" cy="1357313"/>
          </a:xfrm>
          <a:prstGeom prst="rect">
            <a:avLst/>
          </a:prstGeom>
          <a:solidFill>
            <a:srgbClr val="000000">
              <a:alpha val="52000"/>
            </a:srgbClr>
          </a:solidFill>
          <a:ln/>
        </p:spPr>
        <p:txBody>
          <a:bodyPr/>
          <a:lstStyle/>
          <a:p>
            <a:endParaRPr lang="en-US"/>
          </a:p>
        </p:txBody>
      </p:sp>
      <p:sp>
        <p:nvSpPr>
          <p:cNvPr id="32" name="S6_30_Shape 28"/>
          <p:cNvSpPr/>
          <p:nvPr/>
        </p:nvSpPr>
        <p:spPr>
          <a:xfrm>
            <a:off x="6972300" y="1860947"/>
            <a:ext cx="1600200" cy="21431"/>
          </a:xfrm>
          <a:prstGeom prst="rect">
            <a:avLst/>
          </a:prstGeom>
          <a:solidFill>
            <a:srgbClr val="48CFC9"/>
          </a:solidFill>
          <a:ln/>
        </p:spPr>
        <p:txBody>
          <a:bodyPr/>
          <a:lstStyle/>
          <a:p>
            <a:endParaRPr lang="en-US"/>
          </a:p>
        </p:txBody>
      </p:sp>
      <p:sp>
        <p:nvSpPr>
          <p:cNvPr id="33" name="S6_31_Text 29"/>
          <p:cNvSpPr/>
          <p:nvPr/>
        </p:nvSpPr>
        <p:spPr>
          <a:xfrm>
            <a:off x="7100888" y="2032397"/>
            <a:ext cx="300038"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05</a:t>
            </a:r>
            <a:endParaRPr lang="en-US" sz="1600" dirty="0"/>
          </a:p>
        </p:txBody>
      </p:sp>
      <p:sp>
        <p:nvSpPr>
          <p:cNvPr id="34" name="S6_32_Text 30"/>
          <p:cNvSpPr/>
          <p:nvPr/>
        </p:nvSpPr>
        <p:spPr>
          <a:xfrm>
            <a:off x="7100888" y="2386013"/>
            <a:ext cx="13430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Prevent</a:t>
            </a:r>
            <a:endParaRPr lang="en-US" sz="900" dirty="0"/>
          </a:p>
        </p:txBody>
      </p:sp>
      <p:sp>
        <p:nvSpPr>
          <p:cNvPr id="35" name="S6_33_Text 31"/>
          <p:cNvSpPr/>
          <p:nvPr/>
        </p:nvSpPr>
        <p:spPr>
          <a:xfrm>
            <a:off x="7100888" y="2643188"/>
            <a:ext cx="1343025"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4000"/>
                  </a:srgbClr>
                </a:solidFill>
                <a:latin typeface="Public Sans" pitchFamily="34" charset="0"/>
                <a:ea typeface="Public Sans" pitchFamily="34" charset="-122"/>
                <a:cs typeface="Public Sans" pitchFamily="34" charset="-120"/>
              </a:rPr>
              <a:t>Slower progression to type 2 diabetes.</a:t>
            </a:r>
            <a:endParaRPr lang="en-US" sz="800" dirty="0"/>
          </a:p>
        </p:txBody>
      </p:sp>
      <p:sp>
        <p:nvSpPr>
          <p:cNvPr id="36" name="S6_34_Shape 32"/>
          <p:cNvSpPr/>
          <p:nvPr/>
        </p:nvSpPr>
        <p:spPr>
          <a:xfrm>
            <a:off x="571500" y="3382566"/>
            <a:ext cx="8001000" cy="608558"/>
          </a:xfrm>
          <a:prstGeom prst="rect">
            <a:avLst/>
          </a:prstGeom>
          <a:solidFill>
            <a:srgbClr val="D64933">
              <a:alpha val="16000"/>
            </a:srgbClr>
          </a:solidFill>
          <a:ln/>
        </p:spPr>
        <p:txBody>
          <a:bodyPr/>
          <a:lstStyle/>
          <a:p>
            <a:endParaRPr lang="en-US"/>
          </a:p>
        </p:txBody>
      </p:sp>
      <p:sp>
        <p:nvSpPr>
          <p:cNvPr id="37" name="S6_35_Shape 33"/>
          <p:cNvSpPr/>
          <p:nvPr/>
        </p:nvSpPr>
        <p:spPr>
          <a:xfrm>
            <a:off x="571500" y="3382566"/>
            <a:ext cx="28575" cy="608558"/>
          </a:xfrm>
          <a:prstGeom prst="rect">
            <a:avLst/>
          </a:prstGeom>
          <a:solidFill>
            <a:srgbClr val="D64933"/>
          </a:solidFill>
          <a:ln/>
        </p:spPr>
        <p:txBody>
          <a:bodyPr/>
          <a:lstStyle/>
          <a:p>
            <a:endParaRPr lang="en-US"/>
          </a:p>
        </p:txBody>
      </p:sp>
      <p:sp>
        <p:nvSpPr>
          <p:cNvPr id="38" name="S6_36_Text 34"/>
          <p:cNvSpPr/>
          <p:nvPr/>
        </p:nvSpPr>
        <p:spPr>
          <a:xfrm>
            <a:off x="571500" y="3382566"/>
            <a:ext cx="8001000" cy="608558"/>
          </a:xfrm>
          <a:prstGeom prst="rect">
            <a:avLst/>
          </a:prstGeom>
          <a:noFill/>
          <a:ln/>
        </p:spPr>
        <p:txBody>
          <a:bodyPr wrap="square" lIns="170053" tIns="136017" rIns="170053" bIns="136017" rtlCol="0" anchor="t">
            <a:spAutoFit/>
          </a:bodyPr>
          <a:lstStyle/>
          <a:p>
            <a:pPr marL="0" indent="0" algn="l">
              <a:lnSpc>
                <a:spcPct val="112000"/>
              </a:lnSpc>
              <a:buNone/>
            </a:pPr>
            <a:r>
              <a:rPr lang="en-US" sz="1000" dirty="0">
                <a:solidFill>
                  <a:srgbClr val="FFFFFF"/>
                </a:solidFill>
                <a:latin typeface="Public Sans" pitchFamily="34" charset="0"/>
                <a:ea typeface="Public Sans" pitchFamily="34" charset="-122"/>
                <a:cs typeface="Public Sans" pitchFamily="34" charset="-120"/>
              </a:rPr>
              <a:t>The Health Belief Model treats barriers as beliefs. Many barriers are material: cost, shift work, childcare, transport and food environment.</a:t>
            </a:r>
            <a:endParaRPr lang="en-US" sz="1000" dirty="0"/>
          </a:p>
        </p:txBody>
      </p:sp>
      <p:sp>
        <p:nvSpPr>
          <p:cNvPr id="39" name="S6_37_Text 35"/>
          <p:cNvSpPr/>
          <p:nvPr/>
        </p:nvSpPr>
        <p:spPr>
          <a:xfrm>
            <a:off x="571500" y="4818459"/>
            <a:ext cx="2471738" cy="110728"/>
          </a:xfrm>
          <a:prstGeom prst="rect">
            <a:avLst/>
          </a:prstGeom>
          <a:noFill/>
          <a:ln/>
        </p:spPr>
        <p:txBody>
          <a:bodyPr wrap="square" lIns="0" tIns="0" rIns="0" bIns="0" rtlCol="0" anchor="t">
            <a:spAutoFit/>
          </a:bodyPr>
          <a:lstStyle/>
          <a:p>
            <a:pPr marL="0" indent="0" algn="l">
              <a:buNone/>
            </a:pPr>
            <a:r>
              <a:rPr lang="en-US" sz="650" dirty="0">
                <a:solidFill>
                  <a:srgbClr val="FFFFFF">
                    <a:alpha val="46000"/>
                  </a:srgbClr>
                </a:solidFill>
                <a:latin typeface="Public Sans" pitchFamily="34" charset="0"/>
                <a:ea typeface="Public Sans" pitchFamily="34" charset="-122"/>
                <a:cs typeface="Public Sans" pitchFamily="34" charset="-120"/>
              </a:rPr>
              <a:t>NHS ENGLAND — DIABETES PREVENTION PROGRAMME</a:t>
            </a:r>
            <a:endParaRPr lang="en-US" sz="650" dirty="0"/>
          </a:p>
        </p:txBody>
      </p:sp>
      <p:sp>
        <p:nvSpPr>
          <p:cNvPr id="40" name="S6_38_Text 36"/>
          <p:cNvSpPr/>
          <p:nvPr/>
        </p:nvSpPr>
        <p:spPr>
          <a:xfrm>
            <a:off x="8458200" y="4818459"/>
            <a:ext cx="114300" cy="110728"/>
          </a:xfrm>
          <a:prstGeom prst="rect">
            <a:avLst/>
          </a:prstGeom>
          <a:noFill/>
          <a:ln/>
        </p:spPr>
        <p:txBody>
          <a:bodyPr wrap="none" lIns="0" tIns="0" rIns="0" bIns="0" rtlCol="0" anchor="t">
            <a:spAutoFit/>
          </a:bodyPr>
          <a:lstStyle/>
          <a:p>
            <a:pPr marL="0" indent="0" algn="l">
              <a:buNone/>
            </a:pPr>
            <a:r>
              <a:rPr lang="en-US" sz="650" dirty="0">
                <a:solidFill>
                  <a:srgbClr val="FFFFFF">
                    <a:alpha val="46000"/>
                  </a:srgbClr>
                </a:solidFill>
                <a:latin typeface="Public Sans" pitchFamily="34" charset="0"/>
                <a:ea typeface="Public Sans" pitchFamily="34" charset="-122"/>
                <a:cs typeface="Public Sans" pitchFamily="34" charset="-120"/>
              </a:rPr>
              <a:t>06</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SectionMarker"/>
          <p:cNvSpPr/>
          <p:nvPr/>
        </p:nvSpPr>
        <p:spPr>
          <a:xfrm>
            <a:off x="5715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06 — EVIDENCE</a:t>
            </a:r>
            <a:endParaRPr lang="en-US" sz="700" dirty="0"/>
          </a:p>
        </p:txBody>
      </p:sp>
      <p:sp>
        <p:nvSpPr>
          <p:cNvPr id="5" name="!!StoryTitle"/>
          <p:cNvSpPr/>
          <p:nvPr/>
        </p:nvSpPr>
        <p:spPr>
          <a:xfrm>
            <a:off x="571500" y="617934"/>
            <a:ext cx="8001000" cy="678879"/>
          </a:xfrm>
          <a:prstGeom prst="rect">
            <a:avLst/>
          </a:prstGeom>
          <a:noFill/>
          <a:ln/>
        </p:spPr>
        <p:txBody>
          <a:bodyPr wrap="square" lIns="0" tIns="0" rIns="0" bIns="0" rtlCol="0" anchor="t">
            <a:spAutoFit/>
          </a:bodyPr>
          <a:lstStyle/>
          <a:p>
            <a:pPr marL="0" indent="0" algn="l">
              <a:lnSpc>
                <a:spcPct val="86400"/>
              </a:lnSpc>
              <a:buNone/>
            </a:pPr>
            <a:r>
              <a:rPr lang="en-US" sz="2250" b="1" dirty="0">
                <a:solidFill>
                  <a:srgbClr val="FFFFFF"/>
                </a:solidFill>
                <a:latin typeface="Public Sans Black" pitchFamily="34" charset="0"/>
                <a:ea typeface="Public Sans Black" pitchFamily="34" charset="-122"/>
                <a:cs typeface="Public Sans Black" pitchFamily="34" charset="-120"/>
              </a:rPr>
              <a:t>The programme works.
The pathway leaks.</a:t>
            </a:r>
            <a:endParaRPr lang="en-US" sz="2250" dirty="0"/>
          </a:p>
        </p:txBody>
      </p:sp>
      <p:sp>
        <p:nvSpPr>
          <p:cNvPr id="6" name="S7_4_Shape 2"/>
          <p:cNvSpPr/>
          <p:nvPr/>
        </p:nvSpPr>
        <p:spPr>
          <a:xfrm>
            <a:off x="571500" y="1496839"/>
            <a:ext cx="3071813" cy="2541389"/>
          </a:xfrm>
          <a:prstGeom prst="rect">
            <a:avLst/>
          </a:prstGeom>
          <a:solidFill>
            <a:srgbClr val="000000">
              <a:alpha val="58000"/>
            </a:srgbClr>
          </a:solidFill>
          <a:ln w="9144">
            <a:solidFill>
              <a:srgbClr val="FFFFFF">
                <a:alpha val="16000"/>
              </a:srgbClr>
            </a:solidFill>
            <a:prstDash val="solid"/>
          </a:ln>
        </p:spPr>
        <p:txBody>
          <a:bodyPr/>
          <a:lstStyle/>
          <a:p>
            <a:endParaRPr lang="en-US"/>
          </a:p>
        </p:txBody>
      </p:sp>
      <p:sp>
        <p:nvSpPr>
          <p:cNvPr id="7" name="S7_5_Text 3"/>
          <p:cNvSpPr/>
          <p:nvPr/>
        </p:nvSpPr>
        <p:spPr>
          <a:xfrm>
            <a:off x="771525" y="1696864"/>
            <a:ext cx="2671763" cy="556487"/>
          </a:xfrm>
          <a:prstGeom prst="rect">
            <a:avLst/>
          </a:prstGeom>
          <a:noFill/>
          <a:ln/>
        </p:spPr>
        <p:txBody>
          <a:bodyPr wrap="none" lIns="0" tIns="0" rIns="0" bIns="0" rtlCol="0" anchor="t">
            <a:spAutoFit/>
          </a:bodyPr>
          <a:lstStyle/>
          <a:p>
            <a:pPr marL="0" indent="0" algn="l">
              <a:lnSpc>
                <a:spcPct val="76000"/>
              </a:lnSpc>
              <a:buNone/>
            </a:pPr>
            <a:r>
              <a:rPr lang="en-US" sz="4250" b="1" dirty="0">
                <a:solidFill>
                  <a:srgbClr val="48CFC9"/>
                </a:solidFill>
                <a:latin typeface="Public Sans Black" pitchFamily="34" charset="0"/>
                <a:ea typeface="Public Sans Black" pitchFamily="34" charset="-122"/>
                <a:cs typeface="Public Sans Black" pitchFamily="34" charset="-120"/>
              </a:rPr>
              <a:t>0.80</a:t>
            </a:r>
            <a:endParaRPr lang="en-US" sz="4250" dirty="0"/>
          </a:p>
        </p:txBody>
      </p:sp>
      <p:sp>
        <p:nvSpPr>
          <p:cNvPr id="8" name="S7_6_Text 4"/>
          <p:cNvSpPr/>
          <p:nvPr/>
        </p:nvSpPr>
        <p:spPr>
          <a:xfrm>
            <a:off x="771525" y="2353363"/>
            <a:ext cx="2671763" cy="520712"/>
          </a:xfrm>
          <a:prstGeom prst="rect">
            <a:avLst/>
          </a:prstGeom>
          <a:noFill/>
          <a:ln/>
        </p:spPr>
        <p:txBody>
          <a:bodyPr wrap="square" lIns="0" tIns="0" rIns="0" bIns="0" rtlCol="0" anchor="t">
            <a:spAutoFit/>
          </a:bodyPr>
          <a:lstStyle/>
          <a:p>
            <a:pPr marL="0" indent="0" algn="l">
              <a:lnSpc>
                <a:spcPct val="108000"/>
              </a:lnSpc>
              <a:buNone/>
            </a:pPr>
            <a:r>
              <a:rPr lang="en-US" sz="950" dirty="0">
                <a:solidFill>
                  <a:srgbClr val="FFFFFF">
                    <a:alpha val="85000"/>
                  </a:srgbClr>
                </a:solidFill>
                <a:latin typeface="Public Sans" pitchFamily="34" charset="0"/>
                <a:ea typeface="Public Sans" pitchFamily="34" charset="-122"/>
                <a:cs typeface="Public Sans" pitchFamily="34" charset="-120"/>
              </a:rPr>
              <a:t>Adjusted hazard ratio for progression to type 2 diabetes after referral
(95% CI 0.73–0.87)</a:t>
            </a:r>
            <a:endParaRPr lang="en-US" sz="950" dirty="0"/>
          </a:p>
        </p:txBody>
      </p:sp>
      <p:sp>
        <p:nvSpPr>
          <p:cNvPr id="9" name="S7_7_Text 5"/>
          <p:cNvSpPr/>
          <p:nvPr/>
        </p:nvSpPr>
        <p:spPr>
          <a:xfrm>
            <a:off x="771525" y="3045526"/>
            <a:ext cx="2671763" cy="735360"/>
          </a:xfrm>
          <a:prstGeom prst="rect">
            <a:avLst/>
          </a:prstGeom>
          <a:noFill/>
          <a:ln/>
        </p:spPr>
        <p:txBody>
          <a:bodyPr wrap="square" lIns="0" tIns="0" rIns="0" bIns="0" rtlCol="0" anchor="t">
            <a:spAutoFit/>
          </a:bodyPr>
          <a:lstStyle/>
          <a:p>
            <a:pPr marL="0" indent="0" algn="l">
              <a:lnSpc>
                <a:spcPct val="114400"/>
              </a:lnSpc>
              <a:buNone/>
            </a:pPr>
            <a:r>
              <a:rPr lang="en-US" sz="950" dirty="0">
                <a:solidFill>
                  <a:srgbClr val="FFFFFF"/>
                </a:solidFill>
                <a:latin typeface="Public Sans" pitchFamily="34" charset="0"/>
                <a:ea typeface="Public Sans" pitchFamily="34" charset="-122"/>
                <a:cs typeface="Public Sans" pitchFamily="34" charset="-120"/>
              </a:rPr>
              <a:t>An observational association—not proof that referral alone caused the reduction. The equity question is who gets far enough to benefit.</a:t>
            </a:r>
            <a:endParaRPr lang="en-US" sz="950" dirty="0"/>
          </a:p>
        </p:txBody>
      </p:sp>
      <p:sp>
        <p:nvSpPr>
          <p:cNvPr id="10" name="S7_8_Shape 6"/>
          <p:cNvSpPr/>
          <p:nvPr/>
        </p:nvSpPr>
        <p:spPr>
          <a:xfrm>
            <a:off x="3814763" y="1496839"/>
            <a:ext cx="4757738" cy="2541389"/>
          </a:xfrm>
          <a:prstGeom prst="rect">
            <a:avLst/>
          </a:prstGeom>
          <a:solidFill>
            <a:srgbClr val="000000">
              <a:alpha val="58000"/>
            </a:srgbClr>
          </a:solidFill>
          <a:ln w="9144">
            <a:solidFill>
              <a:srgbClr val="FFFFFF">
                <a:alpha val="16000"/>
              </a:srgbClr>
            </a:solidFill>
            <a:prstDash val="solid"/>
          </a:ln>
        </p:spPr>
        <p:txBody>
          <a:bodyPr/>
          <a:lstStyle/>
          <a:p>
            <a:endParaRPr lang="en-US"/>
          </a:p>
        </p:txBody>
      </p:sp>
      <p:sp>
        <p:nvSpPr>
          <p:cNvPr id="11" name="S7_9_Text 7"/>
          <p:cNvSpPr/>
          <p:nvPr/>
        </p:nvSpPr>
        <p:spPr>
          <a:xfrm>
            <a:off x="4014788" y="1696864"/>
            <a:ext cx="4357688" cy="160734"/>
          </a:xfrm>
          <a:prstGeom prst="rect">
            <a:avLst/>
          </a:prstGeom>
          <a:noFill/>
          <a:ln/>
        </p:spPr>
        <p:txBody>
          <a:bodyPr wrap="square" lIns="0" tIns="0" rIns="0" bIns="0" rtlCol="0" anchor="t">
            <a:spAutoFit/>
          </a:bodyPr>
          <a:lstStyle/>
          <a:p>
            <a:pPr marL="0" indent="0" algn="l">
              <a:buNone/>
            </a:pPr>
            <a:r>
              <a:rPr lang="en-US" sz="950" b="1" dirty="0">
                <a:solidFill>
                  <a:srgbClr val="FFFFFF"/>
                </a:solidFill>
                <a:latin typeface="Public Sans ExtraBold" pitchFamily="34" charset="0"/>
                <a:ea typeface="Public Sans ExtraBold" pitchFamily="34" charset="-122"/>
                <a:cs typeface="Public Sans ExtraBold" pitchFamily="34" charset="-120"/>
              </a:rPr>
              <a:t>Of 4.61 million people registered with NDH</a:t>
            </a:r>
            <a:endParaRPr lang="en-US" sz="950" dirty="0"/>
          </a:p>
        </p:txBody>
      </p:sp>
      <p:sp>
        <p:nvSpPr>
          <p:cNvPr id="12" name="S7_10_Text 8"/>
          <p:cNvSpPr/>
          <p:nvPr/>
        </p:nvSpPr>
        <p:spPr>
          <a:xfrm>
            <a:off x="4014788" y="1986186"/>
            <a:ext cx="589359" cy="132159"/>
          </a:xfrm>
          <a:prstGeom prst="rect">
            <a:avLst/>
          </a:prstGeom>
          <a:noFill/>
          <a:ln/>
        </p:spPr>
        <p:txBody>
          <a:bodyPr wrap="non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Registered</a:t>
            </a:r>
            <a:endParaRPr lang="en-US" sz="800" dirty="0"/>
          </a:p>
        </p:txBody>
      </p:sp>
      <p:sp>
        <p:nvSpPr>
          <p:cNvPr id="13" name="S7_11_Text 9"/>
          <p:cNvSpPr/>
          <p:nvPr/>
        </p:nvSpPr>
        <p:spPr>
          <a:xfrm>
            <a:off x="8065294" y="1986186"/>
            <a:ext cx="307181" cy="132159"/>
          </a:xfrm>
          <a:prstGeom prst="rect">
            <a:avLst/>
          </a:prstGeom>
          <a:noFill/>
          <a:ln/>
        </p:spPr>
        <p:txBody>
          <a:bodyPr wrap="non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100%</a:t>
            </a:r>
            <a:endParaRPr lang="en-US" sz="800" dirty="0"/>
          </a:p>
        </p:txBody>
      </p:sp>
      <p:sp>
        <p:nvSpPr>
          <p:cNvPr id="14" name="S7_12_Shape 10"/>
          <p:cNvSpPr/>
          <p:nvPr/>
        </p:nvSpPr>
        <p:spPr>
          <a:xfrm>
            <a:off x="4014788" y="2175495"/>
            <a:ext cx="4357688" cy="214313"/>
          </a:xfrm>
          <a:prstGeom prst="rect">
            <a:avLst/>
          </a:prstGeom>
          <a:solidFill>
            <a:srgbClr val="FFFFFF">
              <a:alpha val="9000"/>
            </a:srgbClr>
          </a:solidFill>
          <a:ln/>
        </p:spPr>
        <p:txBody>
          <a:bodyPr/>
          <a:lstStyle/>
          <a:p>
            <a:endParaRPr lang="en-US"/>
          </a:p>
        </p:txBody>
      </p:sp>
      <p:sp>
        <p:nvSpPr>
          <p:cNvPr id="15" name="S7_13_Text 11"/>
          <p:cNvSpPr/>
          <p:nvPr/>
        </p:nvSpPr>
        <p:spPr>
          <a:xfrm>
            <a:off x="4014788" y="2504108"/>
            <a:ext cx="903684" cy="132159"/>
          </a:xfrm>
          <a:prstGeom prst="rect">
            <a:avLst/>
          </a:prstGeom>
          <a:noFill/>
          <a:ln/>
        </p:spPr>
        <p:txBody>
          <a:bodyPr wrap="non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Offered a course</a:t>
            </a:r>
            <a:endParaRPr lang="en-US" sz="800" dirty="0"/>
          </a:p>
        </p:txBody>
      </p:sp>
      <p:sp>
        <p:nvSpPr>
          <p:cNvPr id="16" name="S7_14_Text 12"/>
          <p:cNvSpPr/>
          <p:nvPr/>
        </p:nvSpPr>
        <p:spPr>
          <a:xfrm>
            <a:off x="8004572" y="2504108"/>
            <a:ext cx="367903" cy="132159"/>
          </a:xfrm>
          <a:prstGeom prst="rect">
            <a:avLst/>
          </a:prstGeom>
          <a:noFill/>
          <a:ln/>
        </p:spPr>
        <p:txBody>
          <a:bodyPr wrap="non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59.4%</a:t>
            </a:r>
            <a:endParaRPr lang="en-US" sz="800" dirty="0"/>
          </a:p>
        </p:txBody>
      </p:sp>
      <p:sp>
        <p:nvSpPr>
          <p:cNvPr id="17" name="S7_15_Shape 13"/>
          <p:cNvSpPr/>
          <p:nvPr/>
        </p:nvSpPr>
        <p:spPr>
          <a:xfrm>
            <a:off x="4014788" y="2693417"/>
            <a:ext cx="4357688" cy="214313"/>
          </a:xfrm>
          <a:prstGeom prst="rect">
            <a:avLst/>
          </a:prstGeom>
          <a:solidFill>
            <a:srgbClr val="FFFFFF">
              <a:alpha val="9000"/>
            </a:srgbClr>
          </a:solidFill>
          <a:ln/>
        </p:spPr>
        <p:txBody>
          <a:bodyPr/>
          <a:lstStyle/>
          <a:p>
            <a:endParaRPr lang="en-US"/>
          </a:p>
        </p:txBody>
      </p:sp>
      <p:sp>
        <p:nvSpPr>
          <p:cNvPr id="18" name="S7_16_Text 14"/>
          <p:cNvSpPr/>
          <p:nvPr/>
        </p:nvSpPr>
        <p:spPr>
          <a:xfrm>
            <a:off x="4014788" y="3022029"/>
            <a:ext cx="2039541" cy="132159"/>
          </a:xfrm>
          <a:prstGeom prst="rect">
            <a:avLst/>
          </a:prstGeom>
          <a:noFill/>
          <a:ln/>
        </p:spPr>
        <p:txBody>
          <a:bodyPr wrap="squar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Offered and not recorded as declining</a:t>
            </a:r>
            <a:endParaRPr lang="en-US" sz="800" dirty="0"/>
          </a:p>
        </p:txBody>
      </p:sp>
      <p:sp>
        <p:nvSpPr>
          <p:cNvPr id="19" name="S7_17_Text 15"/>
          <p:cNvSpPr/>
          <p:nvPr/>
        </p:nvSpPr>
        <p:spPr>
          <a:xfrm>
            <a:off x="8011716" y="3022029"/>
            <a:ext cx="360759" cy="132159"/>
          </a:xfrm>
          <a:prstGeom prst="rect">
            <a:avLst/>
          </a:prstGeom>
          <a:noFill/>
          <a:ln/>
        </p:spPr>
        <p:txBody>
          <a:bodyPr wrap="none" lIns="0" tIns="0" rIns="0" bIns="0" rtlCol="0" anchor="t">
            <a:spAutoFit/>
          </a:bodyPr>
          <a:lstStyle/>
          <a:p>
            <a:pPr marL="0" indent="0" algn="l">
              <a:buNone/>
            </a:pPr>
            <a:r>
              <a:rPr lang="en-US" sz="800" b="1" dirty="0">
                <a:solidFill>
                  <a:srgbClr val="FFFFFF"/>
                </a:solidFill>
                <a:latin typeface="Public Sans Bold" pitchFamily="34" charset="0"/>
                <a:ea typeface="Public Sans Bold" pitchFamily="34" charset="-122"/>
                <a:cs typeface="Public Sans Bold" pitchFamily="34" charset="-120"/>
              </a:rPr>
              <a:t>42.6%</a:t>
            </a:r>
            <a:endParaRPr lang="en-US" sz="800" dirty="0"/>
          </a:p>
        </p:txBody>
      </p:sp>
      <p:sp>
        <p:nvSpPr>
          <p:cNvPr id="20" name="S7_18_Shape 16"/>
          <p:cNvSpPr/>
          <p:nvPr/>
        </p:nvSpPr>
        <p:spPr>
          <a:xfrm>
            <a:off x="4014788" y="3211339"/>
            <a:ext cx="4357688" cy="214313"/>
          </a:xfrm>
          <a:prstGeom prst="rect">
            <a:avLst/>
          </a:prstGeom>
          <a:solidFill>
            <a:srgbClr val="FFFFFF">
              <a:alpha val="9000"/>
            </a:srgbClr>
          </a:solidFill>
          <a:ln/>
        </p:spPr>
        <p:txBody>
          <a:bodyPr/>
          <a:lstStyle/>
          <a:p>
            <a:endParaRPr lang="en-US"/>
          </a:p>
        </p:txBody>
      </p:sp>
      <p:sp>
        <p:nvSpPr>
          <p:cNvPr id="21" name="S7_19_Text 17"/>
          <p:cNvSpPr/>
          <p:nvPr/>
        </p:nvSpPr>
        <p:spPr>
          <a:xfrm>
            <a:off x="4014788" y="3539951"/>
            <a:ext cx="4357688" cy="283964"/>
          </a:xfrm>
          <a:prstGeom prst="rect">
            <a:avLst/>
          </a:prstGeom>
          <a:noFill/>
          <a:ln/>
        </p:spPr>
        <p:txBody>
          <a:bodyPr wrap="square" lIns="0" tIns="0" rIns="0" bIns="0" rtlCol="0" anchor="t">
            <a:spAutoFit/>
          </a:bodyPr>
          <a:lstStyle/>
          <a:p>
            <a:pPr marL="0" indent="0" algn="l">
              <a:lnSpc>
                <a:spcPct val="113600"/>
              </a:lnSpc>
              <a:buNone/>
            </a:pPr>
            <a:r>
              <a:rPr lang="en-US" sz="750" dirty="0">
                <a:solidFill>
                  <a:srgbClr val="FFFFFF">
                    <a:alpha val="72000"/>
                  </a:srgbClr>
                </a:solidFill>
                <a:latin typeface="Public Sans" pitchFamily="34" charset="0"/>
                <a:ea typeface="Public Sans" pitchFamily="34" charset="-122"/>
                <a:cs typeface="Public Sans" pitchFamily="34" charset="-120"/>
              </a:rPr>
              <a:t>773,350 people declined: </a:t>
            </a:r>
            <a:r>
              <a:rPr lang="en-US" sz="700" b="1" dirty="0">
                <a:solidFill>
                  <a:srgbClr val="FFFFFF">
                    <a:alpha val="72000"/>
                  </a:srgbClr>
                </a:solidFill>
                <a:latin typeface="Public Sans Bold" pitchFamily="34" charset="0"/>
                <a:ea typeface="Public Sans Bold" pitchFamily="34" charset="-122"/>
                <a:cs typeface="Public Sans Bold" pitchFamily="34" charset="-120"/>
              </a:rPr>
              <a:t>28.2% of offers</a:t>
            </a:r>
            <a:r>
              <a:rPr lang="en-US" sz="750" dirty="0">
                <a:solidFill>
                  <a:srgbClr val="FFFFFF">
                    <a:alpha val="72000"/>
                  </a:srgbClr>
                </a:solidFill>
                <a:latin typeface="Public Sans" pitchFamily="34" charset="0"/>
                <a:ea typeface="Public Sans" pitchFamily="34" charset="-122"/>
                <a:cs typeface="Public Sans" pitchFamily="34" charset="-120"/>
              </a:rPr>
              <a:t>, not of everyone registered. Uptake and completion estimates come from a different evaluation cohort.</a:t>
            </a:r>
            <a:endParaRPr lang="en-US" sz="750" dirty="0"/>
          </a:p>
        </p:txBody>
      </p:sp>
      <p:sp>
        <p:nvSpPr>
          <p:cNvPr id="22" name="S7_20_Shape 18"/>
          <p:cNvSpPr/>
          <p:nvPr/>
        </p:nvSpPr>
        <p:spPr>
          <a:xfrm>
            <a:off x="571500" y="4181103"/>
            <a:ext cx="8001000" cy="382191"/>
          </a:xfrm>
          <a:prstGeom prst="rect">
            <a:avLst/>
          </a:prstGeom>
          <a:solidFill>
            <a:srgbClr val="D64933"/>
          </a:solidFill>
          <a:ln/>
        </p:spPr>
        <p:txBody>
          <a:bodyPr/>
          <a:lstStyle/>
          <a:p>
            <a:endParaRPr lang="en-US"/>
          </a:p>
        </p:txBody>
      </p:sp>
      <p:sp>
        <p:nvSpPr>
          <p:cNvPr id="23" name="S7_21_Text 19"/>
          <p:cNvSpPr/>
          <p:nvPr/>
        </p:nvSpPr>
        <p:spPr>
          <a:xfrm>
            <a:off x="571500" y="4181103"/>
            <a:ext cx="8001000" cy="382191"/>
          </a:xfrm>
          <a:prstGeom prst="rect">
            <a:avLst/>
          </a:prstGeom>
          <a:noFill/>
          <a:ln/>
        </p:spPr>
        <p:txBody>
          <a:bodyPr wrap="square" lIns="153035" tIns="127508" rIns="153035" bIns="127508" rtlCol="0" anchor="t">
            <a:spAutoFit/>
          </a:bodyPr>
          <a:lstStyle/>
          <a:p>
            <a:pPr marL="0" indent="0" algn="l">
              <a:buNone/>
            </a:pPr>
            <a:r>
              <a:rPr lang="en-US" sz="1000" b="1" dirty="0">
                <a:solidFill>
                  <a:srgbClr val="FFFFFF"/>
                </a:solidFill>
                <a:latin typeface="Public Sans ExtraBold" pitchFamily="34" charset="0"/>
                <a:ea typeface="Public Sans ExtraBold" pitchFamily="34" charset="-122"/>
                <a:cs typeface="Public Sans ExtraBold" pitchFamily="34" charset="-120"/>
              </a:rPr>
              <a:t>Count offer, attendance, dose and outcome separately.</a:t>
            </a:r>
            <a:endParaRPr lang="en-US" sz="1000" dirty="0"/>
          </a:p>
        </p:txBody>
      </p:sp>
      <p:sp>
        <p:nvSpPr>
          <p:cNvPr id="24" name="S7_22_Text 20"/>
          <p:cNvSpPr/>
          <p:nvPr/>
        </p:nvSpPr>
        <p:spPr>
          <a:xfrm>
            <a:off x="571500" y="4829175"/>
            <a:ext cx="3393281" cy="100013"/>
          </a:xfrm>
          <a:prstGeom prst="rect">
            <a:avLst/>
          </a:prstGeom>
          <a:noFill/>
          <a:ln/>
        </p:spPr>
        <p:txBody>
          <a:bodyPr wrap="square" lIns="0" tIns="0" rIns="0" bIns="0" rtlCol="0" anchor="t">
            <a:spAutoFit/>
          </a:bodyPr>
          <a:lstStyle/>
          <a:p>
            <a:pPr marL="0" indent="0" algn="l">
              <a:buNone/>
            </a:pPr>
            <a:r>
              <a:rPr lang="en-US" sz="600" dirty="0">
                <a:solidFill>
                  <a:srgbClr val="FFFFFF">
                    <a:alpha val="58000"/>
                  </a:srgbClr>
                </a:solidFill>
                <a:latin typeface="Public Sans" pitchFamily="34" charset="0"/>
                <a:ea typeface="Public Sans" pitchFamily="34" charset="-122"/>
                <a:cs typeface="Public Sans" pitchFamily="34" charset="-120"/>
              </a:rPr>
              <a:t>NHS ENGLAND (2026) NATIONAL DIABETES AUDIT; BOWER ET AL. (2025) DIPLOMA</a:t>
            </a:r>
            <a:endParaRPr lang="en-US" sz="600" dirty="0"/>
          </a:p>
        </p:txBody>
      </p:sp>
      <p:sp>
        <p:nvSpPr>
          <p:cNvPr id="25" name="S7_23_Text 21"/>
          <p:cNvSpPr/>
          <p:nvPr/>
        </p:nvSpPr>
        <p:spPr>
          <a:xfrm>
            <a:off x="8468916" y="4829175"/>
            <a:ext cx="103584" cy="100013"/>
          </a:xfrm>
          <a:prstGeom prst="rect">
            <a:avLst/>
          </a:prstGeom>
          <a:noFill/>
          <a:ln/>
        </p:spPr>
        <p:txBody>
          <a:bodyPr wrap="none" lIns="0" tIns="0" rIns="0" bIns="0" rtlCol="0" anchor="t">
            <a:spAutoFit/>
          </a:bodyPr>
          <a:lstStyle/>
          <a:p>
            <a:pPr marL="0" indent="0" algn="l">
              <a:buNone/>
            </a:pPr>
            <a:r>
              <a:rPr lang="en-US" sz="600" dirty="0">
                <a:solidFill>
                  <a:srgbClr val="FFFFFF">
                    <a:alpha val="58000"/>
                  </a:srgbClr>
                </a:solidFill>
                <a:latin typeface="Public Sans" pitchFamily="34" charset="0"/>
                <a:ea typeface="Public Sans" pitchFamily="34" charset="-122"/>
                <a:cs typeface="Public Sans" pitchFamily="34" charset="-120"/>
              </a:rPr>
              <a:t>07</a:t>
            </a:r>
            <a:endParaRPr lang="en-US" sz="6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5969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D64933"/>
                </a:solidFill>
                <a:latin typeface="Public Sans ExtraBold" pitchFamily="34" charset="0"/>
                <a:ea typeface="Public Sans ExtraBold" pitchFamily="34" charset="-122"/>
                <a:cs typeface="Public Sans ExtraBold" pitchFamily="34" charset="-120"/>
              </a:rPr>
              <a:t>07 — EQUITY OF ACCESS</a:t>
            </a:r>
            <a:endParaRPr lang="en-US" sz="700" dirty="0"/>
          </a:p>
        </p:txBody>
      </p:sp>
      <p:sp>
        <p:nvSpPr>
          <p:cNvPr id="5" name="!!StoryTitle"/>
          <p:cNvSpPr/>
          <p:nvPr/>
        </p:nvSpPr>
        <p:spPr>
          <a:xfrm>
            <a:off x="635000" y="617934"/>
            <a:ext cx="8001000" cy="757796"/>
          </a:xfrm>
          <a:prstGeom prst="rect">
            <a:avLst/>
          </a:prstGeom>
          <a:noFill/>
          <a:ln/>
        </p:spPr>
        <p:txBody>
          <a:bodyPr wrap="square" lIns="0" tIns="0" rIns="0" bIns="0" rtlCol="0" anchor="t">
            <a:spAutoFit/>
          </a:bodyPr>
          <a:lstStyle/>
          <a:p>
            <a:pPr marL="0" indent="0" algn="l">
              <a:lnSpc>
                <a:spcPct val="81600"/>
              </a:lnSpc>
              <a:buNone/>
            </a:pPr>
            <a:r>
              <a:rPr lang="en-US" sz="2650" b="1" dirty="0">
                <a:solidFill>
                  <a:srgbClr val="FFFFFF"/>
                </a:solidFill>
                <a:latin typeface="Public Sans Black" pitchFamily="34" charset="0"/>
                <a:ea typeface="Public Sans Black" pitchFamily="34" charset="-122"/>
                <a:cs typeface="Public Sans Black" pitchFamily="34" charset="-120"/>
              </a:rPr>
              <a:t>An offer is not access.
Access is not benefit.</a:t>
            </a:r>
            <a:endParaRPr lang="en-US" sz="2650" dirty="0"/>
          </a:p>
        </p:txBody>
      </p:sp>
      <p:sp>
        <p:nvSpPr>
          <p:cNvPr id="6" name="S8_4_Text 2"/>
          <p:cNvSpPr/>
          <p:nvPr/>
        </p:nvSpPr>
        <p:spPr>
          <a:xfrm>
            <a:off x="571500" y="1618617"/>
            <a:ext cx="5429250" cy="440010"/>
          </a:xfrm>
          <a:prstGeom prst="rect">
            <a:avLst/>
          </a:prstGeom>
          <a:noFill/>
          <a:ln/>
        </p:spPr>
        <p:txBody>
          <a:bodyPr wrap="square" lIns="0" tIns="0" rIns="0" bIns="0" rtlCol="0" anchor="t">
            <a:spAutoFit/>
          </a:bodyPr>
          <a:lstStyle/>
          <a:p>
            <a:pPr marL="0" indent="0" algn="l">
              <a:lnSpc>
                <a:spcPct val="112000"/>
              </a:lnSpc>
              <a:buNone/>
            </a:pPr>
            <a:r>
              <a:rPr lang="en-US" sz="1150" dirty="0">
                <a:solidFill>
                  <a:srgbClr val="FFFFFF">
                    <a:alpha val="78000"/>
                  </a:srgbClr>
                </a:solidFill>
                <a:latin typeface="Public Sans" pitchFamily="34" charset="0"/>
                <a:ea typeface="Public Sans" pitchFamily="34" charset="-122"/>
                <a:cs typeface="Public Sans" pitchFamily="34" charset="-120"/>
              </a:rPr>
              <a:t>Each stage filters the population. The people facing the greatest risk can be least able to convert an offer into attendance, dose and completion.</a:t>
            </a:r>
            <a:endParaRPr lang="en-US" sz="1150" dirty="0"/>
          </a:p>
        </p:txBody>
      </p:sp>
      <p:sp>
        <p:nvSpPr>
          <p:cNvPr id="7" name="S8_5_Shape 3"/>
          <p:cNvSpPr/>
          <p:nvPr/>
        </p:nvSpPr>
        <p:spPr>
          <a:xfrm>
            <a:off x="571500" y="2387240"/>
            <a:ext cx="1903809" cy="1528763"/>
          </a:xfrm>
          <a:prstGeom prst="rect">
            <a:avLst/>
          </a:prstGeom>
          <a:solidFill>
            <a:srgbClr val="FFFFFF">
              <a:alpha val="8000"/>
            </a:srgbClr>
          </a:solidFill>
          <a:ln/>
        </p:spPr>
        <p:txBody>
          <a:bodyPr/>
          <a:lstStyle/>
          <a:p>
            <a:endParaRPr lang="en-US"/>
          </a:p>
        </p:txBody>
      </p:sp>
      <p:sp>
        <p:nvSpPr>
          <p:cNvPr id="8" name="S8_6_Shape 4"/>
          <p:cNvSpPr/>
          <p:nvPr/>
        </p:nvSpPr>
        <p:spPr>
          <a:xfrm>
            <a:off x="571500" y="2387240"/>
            <a:ext cx="1903809" cy="28575"/>
          </a:xfrm>
          <a:prstGeom prst="rect">
            <a:avLst/>
          </a:prstGeom>
          <a:solidFill>
            <a:srgbClr val="FFFFFF"/>
          </a:solidFill>
          <a:ln/>
        </p:spPr>
        <p:txBody>
          <a:bodyPr/>
          <a:lstStyle/>
          <a:p>
            <a:endParaRPr lang="en-US"/>
          </a:p>
        </p:txBody>
      </p:sp>
      <p:sp>
        <p:nvSpPr>
          <p:cNvPr id="9" name="S8_7_Text 5"/>
          <p:cNvSpPr/>
          <p:nvPr/>
        </p:nvSpPr>
        <p:spPr>
          <a:xfrm>
            <a:off x="714375" y="2572978"/>
            <a:ext cx="385763" cy="403622"/>
          </a:xfrm>
          <a:prstGeom prst="rect">
            <a:avLst/>
          </a:prstGeom>
          <a:noFill/>
          <a:ln/>
        </p:spPr>
        <p:txBody>
          <a:bodyPr wrap="none" lIns="0" tIns="0" rIns="0" bIns="0" rtlCol="0" anchor="t">
            <a:spAutoFit/>
          </a:bodyPr>
          <a:lstStyle/>
          <a:p>
            <a:pPr marL="0" indent="0" algn="l">
              <a:buNone/>
            </a:pPr>
            <a:r>
              <a:rPr lang="en-US" sz="2450" b="1" dirty="0">
                <a:solidFill>
                  <a:srgbClr val="FFFFFF"/>
                </a:solidFill>
                <a:latin typeface="Public Sans Black" pitchFamily="34" charset="0"/>
                <a:ea typeface="Public Sans Black" pitchFamily="34" charset="-122"/>
                <a:cs typeface="Public Sans Black" pitchFamily="34" charset="-120"/>
              </a:rPr>
              <a:t>01</a:t>
            </a:r>
            <a:endParaRPr lang="en-US" sz="2450" dirty="0"/>
          </a:p>
        </p:txBody>
      </p:sp>
      <p:sp>
        <p:nvSpPr>
          <p:cNvPr id="10" name="S8_8_Text 6"/>
          <p:cNvSpPr/>
          <p:nvPr/>
        </p:nvSpPr>
        <p:spPr>
          <a:xfrm>
            <a:off x="714375" y="3048037"/>
            <a:ext cx="1618059"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Offer</a:t>
            </a:r>
            <a:endParaRPr lang="en-US" sz="900" dirty="0"/>
          </a:p>
        </p:txBody>
      </p:sp>
      <p:sp>
        <p:nvSpPr>
          <p:cNvPr id="11" name="S8_9_Text 7"/>
          <p:cNvSpPr/>
          <p:nvPr/>
        </p:nvSpPr>
        <p:spPr>
          <a:xfrm>
            <a:off x="714375" y="3305212"/>
            <a:ext cx="1618059"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0000"/>
                  </a:srgbClr>
                </a:solidFill>
                <a:latin typeface="Public Sans" pitchFamily="34" charset="0"/>
                <a:ea typeface="Public Sans" pitchFamily="34" charset="-122"/>
                <a:cs typeface="Public Sans" pitchFamily="34" charset="-120"/>
              </a:rPr>
              <a:t>What routine data currently make visible.</a:t>
            </a:r>
            <a:endParaRPr lang="en-US" sz="800" dirty="0"/>
          </a:p>
        </p:txBody>
      </p:sp>
      <p:sp>
        <p:nvSpPr>
          <p:cNvPr id="12" name="S8_10_Shape 8"/>
          <p:cNvSpPr/>
          <p:nvPr/>
        </p:nvSpPr>
        <p:spPr>
          <a:xfrm>
            <a:off x="2603897" y="2387240"/>
            <a:ext cx="1903809" cy="1528763"/>
          </a:xfrm>
          <a:prstGeom prst="rect">
            <a:avLst/>
          </a:prstGeom>
          <a:solidFill>
            <a:srgbClr val="FFFFFF">
              <a:alpha val="8000"/>
            </a:srgbClr>
          </a:solidFill>
          <a:ln/>
        </p:spPr>
        <p:txBody>
          <a:bodyPr/>
          <a:lstStyle/>
          <a:p>
            <a:endParaRPr lang="en-US"/>
          </a:p>
        </p:txBody>
      </p:sp>
      <p:sp>
        <p:nvSpPr>
          <p:cNvPr id="13" name="S8_11_Shape 9"/>
          <p:cNvSpPr/>
          <p:nvPr/>
        </p:nvSpPr>
        <p:spPr>
          <a:xfrm>
            <a:off x="2603897" y="2387240"/>
            <a:ext cx="1903809" cy="28575"/>
          </a:xfrm>
          <a:prstGeom prst="rect">
            <a:avLst/>
          </a:prstGeom>
          <a:solidFill>
            <a:srgbClr val="D64933"/>
          </a:solidFill>
          <a:ln/>
        </p:spPr>
        <p:txBody>
          <a:bodyPr/>
          <a:lstStyle/>
          <a:p>
            <a:endParaRPr lang="en-US"/>
          </a:p>
        </p:txBody>
      </p:sp>
      <p:sp>
        <p:nvSpPr>
          <p:cNvPr id="14" name="S8_12_Text 10"/>
          <p:cNvSpPr/>
          <p:nvPr/>
        </p:nvSpPr>
        <p:spPr>
          <a:xfrm>
            <a:off x="2746772" y="2572978"/>
            <a:ext cx="460772" cy="403622"/>
          </a:xfrm>
          <a:prstGeom prst="rect">
            <a:avLst/>
          </a:prstGeom>
          <a:noFill/>
          <a:ln/>
        </p:spPr>
        <p:txBody>
          <a:bodyPr wrap="none" lIns="0" tIns="0" rIns="0" bIns="0" rtlCol="0" anchor="t">
            <a:spAutoFit/>
          </a:bodyPr>
          <a:lstStyle/>
          <a:p>
            <a:pPr marL="0" indent="0" algn="l">
              <a:buNone/>
            </a:pPr>
            <a:r>
              <a:rPr lang="en-US" sz="2450" b="1" dirty="0">
                <a:solidFill>
                  <a:srgbClr val="FFFFFF"/>
                </a:solidFill>
                <a:latin typeface="Public Sans Black" pitchFamily="34" charset="0"/>
                <a:ea typeface="Public Sans Black" pitchFamily="34" charset="-122"/>
                <a:cs typeface="Public Sans Black" pitchFamily="34" charset="-120"/>
              </a:rPr>
              <a:t>02</a:t>
            </a:r>
            <a:endParaRPr lang="en-US" sz="2450" dirty="0"/>
          </a:p>
        </p:txBody>
      </p:sp>
      <p:sp>
        <p:nvSpPr>
          <p:cNvPr id="15" name="S8_13_Text 11"/>
          <p:cNvSpPr/>
          <p:nvPr/>
        </p:nvSpPr>
        <p:spPr>
          <a:xfrm>
            <a:off x="2746772" y="3048037"/>
            <a:ext cx="1618059"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Attend</a:t>
            </a:r>
            <a:endParaRPr lang="en-US" sz="900" dirty="0"/>
          </a:p>
        </p:txBody>
      </p:sp>
      <p:sp>
        <p:nvSpPr>
          <p:cNvPr id="16" name="S8_14_Text 12"/>
          <p:cNvSpPr/>
          <p:nvPr/>
        </p:nvSpPr>
        <p:spPr>
          <a:xfrm>
            <a:off x="2746772" y="3305212"/>
            <a:ext cx="1618059"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0000"/>
                  </a:srgbClr>
                </a:solidFill>
                <a:latin typeface="Public Sans" pitchFamily="34" charset="0"/>
                <a:ea typeface="Public Sans" pitchFamily="34" charset="-122"/>
                <a:cs typeface="Public Sans" pitchFamily="34" charset="-120"/>
              </a:rPr>
              <a:t>Where cost, work, childcare and transport matter.</a:t>
            </a:r>
            <a:endParaRPr lang="en-US" sz="800" dirty="0"/>
          </a:p>
        </p:txBody>
      </p:sp>
      <p:sp>
        <p:nvSpPr>
          <p:cNvPr id="17" name="S8_15_Shape 13"/>
          <p:cNvSpPr/>
          <p:nvPr/>
        </p:nvSpPr>
        <p:spPr>
          <a:xfrm>
            <a:off x="4636294" y="2387240"/>
            <a:ext cx="1903809" cy="1528763"/>
          </a:xfrm>
          <a:prstGeom prst="rect">
            <a:avLst/>
          </a:prstGeom>
          <a:solidFill>
            <a:srgbClr val="FFFFFF">
              <a:alpha val="8000"/>
            </a:srgbClr>
          </a:solidFill>
          <a:ln/>
        </p:spPr>
        <p:txBody>
          <a:bodyPr/>
          <a:lstStyle/>
          <a:p>
            <a:endParaRPr lang="en-US"/>
          </a:p>
        </p:txBody>
      </p:sp>
      <p:sp>
        <p:nvSpPr>
          <p:cNvPr id="18" name="S8_16_Shape 14"/>
          <p:cNvSpPr/>
          <p:nvPr/>
        </p:nvSpPr>
        <p:spPr>
          <a:xfrm>
            <a:off x="4636294" y="2387240"/>
            <a:ext cx="1903809" cy="28575"/>
          </a:xfrm>
          <a:prstGeom prst="rect">
            <a:avLst/>
          </a:prstGeom>
          <a:solidFill>
            <a:srgbClr val="D64933"/>
          </a:solidFill>
          <a:ln/>
        </p:spPr>
        <p:txBody>
          <a:bodyPr/>
          <a:lstStyle/>
          <a:p>
            <a:endParaRPr lang="en-US"/>
          </a:p>
        </p:txBody>
      </p:sp>
      <p:sp>
        <p:nvSpPr>
          <p:cNvPr id="19" name="S8_17_Text 15"/>
          <p:cNvSpPr/>
          <p:nvPr/>
        </p:nvSpPr>
        <p:spPr>
          <a:xfrm>
            <a:off x="4779169" y="2572978"/>
            <a:ext cx="471488" cy="403622"/>
          </a:xfrm>
          <a:prstGeom prst="rect">
            <a:avLst/>
          </a:prstGeom>
          <a:noFill/>
          <a:ln/>
        </p:spPr>
        <p:txBody>
          <a:bodyPr wrap="none" lIns="0" tIns="0" rIns="0" bIns="0" rtlCol="0" anchor="t">
            <a:spAutoFit/>
          </a:bodyPr>
          <a:lstStyle/>
          <a:p>
            <a:pPr marL="0" indent="0" algn="l">
              <a:buNone/>
            </a:pPr>
            <a:r>
              <a:rPr lang="en-US" sz="2450" b="1" dirty="0">
                <a:solidFill>
                  <a:srgbClr val="FFFFFF"/>
                </a:solidFill>
                <a:latin typeface="Public Sans Black" pitchFamily="34" charset="0"/>
                <a:ea typeface="Public Sans Black" pitchFamily="34" charset="-122"/>
                <a:cs typeface="Public Sans Black" pitchFamily="34" charset="-120"/>
              </a:rPr>
              <a:t>03</a:t>
            </a:r>
            <a:endParaRPr lang="en-US" sz="2450" dirty="0"/>
          </a:p>
        </p:txBody>
      </p:sp>
      <p:sp>
        <p:nvSpPr>
          <p:cNvPr id="20" name="S8_18_Text 16"/>
          <p:cNvSpPr/>
          <p:nvPr/>
        </p:nvSpPr>
        <p:spPr>
          <a:xfrm>
            <a:off x="4779169" y="3048037"/>
            <a:ext cx="1618059"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Complete</a:t>
            </a:r>
            <a:endParaRPr lang="en-US" sz="900" dirty="0"/>
          </a:p>
        </p:txBody>
      </p:sp>
      <p:sp>
        <p:nvSpPr>
          <p:cNvPr id="21" name="S8_19_Text 17"/>
          <p:cNvSpPr/>
          <p:nvPr/>
        </p:nvSpPr>
        <p:spPr>
          <a:xfrm>
            <a:off x="4779169" y="3305212"/>
            <a:ext cx="1618059"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0000"/>
                  </a:srgbClr>
                </a:solidFill>
                <a:latin typeface="Public Sans" pitchFamily="34" charset="0"/>
                <a:ea typeface="Public Sans" pitchFamily="34" charset="-122"/>
                <a:cs typeface="Public Sans" pitchFamily="34" charset="-120"/>
              </a:rPr>
              <a:t>Where unequal dose can widen unequal return.</a:t>
            </a:r>
            <a:endParaRPr lang="en-US" sz="800" dirty="0"/>
          </a:p>
        </p:txBody>
      </p:sp>
      <p:sp>
        <p:nvSpPr>
          <p:cNvPr id="22" name="S8_20_Shape 18"/>
          <p:cNvSpPr/>
          <p:nvPr/>
        </p:nvSpPr>
        <p:spPr>
          <a:xfrm>
            <a:off x="6668691" y="2387240"/>
            <a:ext cx="1903809" cy="1528763"/>
          </a:xfrm>
          <a:prstGeom prst="rect">
            <a:avLst/>
          </a:prstGeom>
          <a:solidFill>
            <a:srgbClr val="FFFFFF">
              <a:alpha val="8000"/>
            </a:srgbClr>
          </a:solidFill>
          <a:ln/>
        </p:spPr>
        <p:txBody>
          <a:bodyPr/>
          <a:lstStyle/>
          <a:p>
            <a:endParaRPr lang="en-US"/>
          </a:p>
        </p:txBody>
      </p:sp>
      <p:sp>
        <p:nvSpPr>
          <p:cNvPr id="23" name="S8_21_Shape 19"/>
          <p:cNvSpPr/>
          <p:nvPr/>
        </p:nvSpPr>
        <p:spPr>
          <a:xfrm>
            <a:off x="6668691" y="2387240"/>
            <a:ext cx="1903809" cy="28575"/>
          </a:xfrm>
          <a:prstGeom prst="rect">
            <a:avLst/>
          </a:prstGeom>
          <a:solidFill>
            <a:srgbClr val="48CFC9"/>
          </a:solidFill>
          <a:ln/>
        </p:spPr>
        <p:txBody>
          <a:bodyPr/>
          <a:lstStyle/>
          <a:p>
            <a:endParaRPr lang="en-US"/>
          </a:p>
        </p:txBody>
      </p:sp>
      <p:sp>
        <p:nvSpPr>
          <p:cNvPr id="24" name="S8_22_Text 20"/>
          <p:cNvSpPr/>
          <p:nvPr/>
        </p:nvSpPr>
        <p:spPr>
          <a:xfrm>
            <a:off x="6811566" y="2572978"/>
            <a:ext cx="464344" cy="403622"/>
          </a:xfrm>
          <a:prstGeom prst="rect">
            <a:avLst/>
          </a:prstGeom>
          <a:noFill/>
          <a:ln/>
        </p:spPr>
        <p:txBody>
          <a:bodyPr wrap="none" lIns="0" tIns="0" rIns="0" bIns="0" rtlCol="0" anchor="t">
            <a:spAutoFit/>
          </a:bodyPr>
          <a:lstStyle/>
          <a:p>
            <a:pPr marL="0" indent="0" algn="l">
              <a:buNone/>
            </a:pPr>
            <a:r>
              <a:rPr lang="en-US" sz="2450" b="1" dirty="0">
                <a:solidFill>
                  <a:srgbClr val="FFFFFF"/>
                </a:solidFill>
                <a:latin typeface="Public Sans Black" pitchFamily="34" charset="0"/>
                <a:ea typeface="Public Sans Black" pitchFamily="34" charset="-122"/>
                <a:cs typeface="Public Sans Black" pitchFamily="34" charset="-120"/>
              </a:rPr>
              <a:t>04</a:t>
            </a:r>
            <a:endParaRPr lang="en-US" sz="2450" dirty="0"/>
          </a:p>
        </p:txBody>
      </p:sp>
      <p:sp>
        <p:nvSpPr>
          <p:cNvPr id="25" name="S8_23_Text 21"/>
          <p:cNvSpPr/>
          <p:nvPr/>
        </p:nvSpPr>
        <p:spPr>
          <a:xfrm>
            <a:off x="6811566" y="3048037"/>
            <a:ext cx="1618059"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Benefit</a:t>
            </a:r>
            <a:endParaRPr lang="en-US" sz="900" dirty="0"/>
          </a:p>
        </p:txBody>
      </p:sp>
      <p:sp>
        <p:nvSpPr>
          <p:cNvPr id="26" name="S8_24_Text 22"/>
          <p:cNvSpPr/>
          <p:nvPr/>
        </p:nvSpPr>
        <p:spPr>
          <a:xfrm>
            <a:off x="6811566" y="3305212"/>
            <a:ext cx="1618059" cy="289322"/>
          </a:xfrm>
          <a:prstGeom prst="rect">
            <a:avLst/>
          </a:prstGeom>
          <a:noFill/>
          <a:ln/>
        </p:spPr>
        <p:txBody>
          <a:bodyPr wrap="square" lIns="0" tIns="0" rIns="0" bIns="0" rtlCol="0" anchor="t">
            <a:spAutoFit/>
          </a:bodyPr>
          <a:lstStyle/>
          <a:p>
            <a:pPr marL="0" indent="0" algn="l">
              <a:lnSpc>
                <a:spcPct val="108000"/>
              </a:lnSpc>
              <a:buNone/>
            </a:pPr>
            <a:r>
              <a:rPr lang="en-US" sz="800" dirty="0">
                <a:solidFill>
                  <a:srgbClr val="FFFFFF">
                    <a:alpha val="70000"/>
                  </a:srgbClr>
                </a:solidFill>
                <a:latin typeface="Public Sans" pitchFamily="34" charset="0"/>
                <a:ea typeface="Public Sans" pitchFamily="34" charset="-122"/>
                <a:cs typeface="Public Sans" pitchFamily="34" charset="-120"/>
              </a:rPr>
              <a:t>The outcome we should publish and test.</a:t>
            </a:r>
            <a:endParaRPr lang="en-US" sz="800" dirty="0"/>
          </a:p>
        </p:txBody>
      </p:sp>
      <p:sp>
        <p:nvSpPr>
          <p:cNvPr id="27" name="S8_25_Shape 23"/>
          <p:cNvSpPr/>
          <p:nvPr/>
        </p:nvSpPr>
        <p:spPr>
          <a:xfrm>
            <a:off x="571500" y="4073165"/>
            <a:ext cx="8001000" cy="578644"/>
          </a:xfrm>
          <a:prstGeom prst="rect">
            <a:avLst/>
          </a:prstGeom>
          <a:solidFill>
            <a:srgbClr val="D64933">
              <a:alpha val="18000"/>
            </a:srgbClr>
          </a:solidFill>
          <a:ln/>
        </p:spPr>
        <p:txBody>
          <a:bodyPr/>
          <a:lstStyle/>
          <a:p>
            <a:endParaRPr lang="en-US"/>
          </a:p>
        </p:txBody>
      </p:sp>
      <p:sp>
        <p:nvSpPr>
          <p:cNvPr id="28" name="S8_26_Shape 24"/>
          <p:cNvSpPr/>
          <p:nvPr/>
        </p:nvSpPr>
        <p:spPr>
          <a:xfrm>
            <a:off x="571500" y="4073165"/>
            <a:ext cx="28575" cy="578644"/>
          </a:xfrm>
          <a:prstGeom prst="rect">
            <a:avLst/>
          </a:prstGeom>
          <a:solidFill>
            <a:srgbClr val="D64933"/>
          </a:solidFill>
          <a:ln/>
        </p:spPr>
        <p:txBody>
          <a:bodyPr/>
          <a:lstStyle/>
          <a:p>
            <a:endParaRPr lang="en-US"/>
          </a:p>
        </p:txBody>
      </p:sp>
      <p:sp>
        <p:nvSpPr>
          <p:cNvPr id="29" name="S8_27_Text 25"/>
          <p:cNvSpPr/>
          <p:nvPr/>
        </p:nvSpPr>
        <p:spPr>
          <a:xfrm>
            <a:off x="571500" y="4073165"/>
            <a:ext cx="8001000" cy="578644"/>
          </a:xfrm>
          <a:prstGeom prst="rect">
            <a:avLst/>
          </a:prstGeom>
          <a:noFill/>
          <a:ln/>
        </p:spPr>
        <p:txBody>
          <a:bodyPr wrap="square" lIns="187071" tIns="136017" rIns="187071" bIns="136017" rtlCol="0" anchor="t">
            <a:spAutoFit/>
          </a:bodyPr>
          <a:lstStyle/>
          <a:p>
            <a:pPr marL="0" indent="0" algn="l">
              <a:buNone/>
            </a:pPr>
            <a:r>
              <a:rPr lang="en-US" sz="1050" b="1" dirty="0">
                <a:solidFill>
                  <a:srgbClr val="FFFFFF"/>
                </a:solidFill>
                <a:latin typeface="Public Sans ExtraBold" pitchFamily="34" charset="0"/>
                <a:ea typeface="Public Sans ExtraBold" pitchFamily="34" charset="-122"/>
                <a:cs typeface="Public Sans ExtraBold" pitchFamily="34" charset="-120"/>
              </a:rPr>
              <a:t>Most deprived areas supplied 14% of people reaching eight sessions, against about 20% of the eligible population.</a:t>
            </a:r>
            <a:endParaRPr lang="en-US" sz="1050" dirty="0"/>
          </a:p>
        </p:txBody>
      </p:sp>
      <p:sp>
        <p:nvSpPr>
          <p:cNvPr id="30" name="S8_28_Text 26"/>
          <p:cNvSpPr/>
          <p:nvPr/>
        </p:nvSpPr>
        <p:spPr>
          <a:xfrm>
            <a:off x="571500" y="4818459"/>
            <a:ext cx="2528888"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CHATZI ET AL. (2023); NHS ENGLAND AUDIT LIMITATIONS</a:t>
            </a:r>
            <a:endParaRPr lang="en-US" sz="650" dirty="0"/>
          </a:p>
        </p:txBody>
      </p:sp>
      <p:sp>
        <p:nvSpPr>
          <p:cNvPr id="31" name="S8_29_Text 27"/>
          <p:cNvSpPr/>
          <p:nvPr/>
        </p:nvSpPr>
        <p:spPr>
          <a:xfrm>
            <a:off x="8454628" y="4818459"/>
            <a:ext cx="117872"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08</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SectionMarker"/>
          <p:cNvSpPr/>
          <p:nvPr/>
        </p:nvSpPr>
        <p:spPr>
          <a:xfrm>
            <a:off x="571500" y="414338"/>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D64933"/>
                </a:solidFill>
                <a:latin typeface="Public Sans ExtraBold" pitchFamily="34" charset="0"/>
                <a:ea typeface="Public Sans ExtraBold" pitchFamily="34" charset="-122"/>
                <a:cs typeface="Public Sans ExtraBold" pitchFamily="34" charset="-120"/>
              </a:rPr>
              <a:t>08 — BIRMINGHAM</a:t>
            </a:r>
            <a:endParaRPr lang="en-US" sz="700" dirty="0"/>
          </a:p>
        </p:txBody>
      </p:sp>
      <p:sp>
        <p:nvSpPr>
          <p:cNvPr id="5" name="!!StoryTitle"/>
          <p:cNvSpPr/>
          <p:nvPr/>
        </p:nvSpPr>
        <p:spPr>
          <a:xfrm>
            <a:off x="571500" y="617934"/>
            <a:ext cx="8001000" cy="907256"/>
          </a:xfrm>
          <a:prstGeom prst="rect">
            <a:avLst/>
          </a:prstGeom>
          <a:noFill/>
          <a:ln/>
        </p:spPr>
        <p:txBody>
          <a:bodyPr wrap="square" lIns="0" tIns="0" rIns="0" bIns="0" rtlCol="0" anchor="t">
            <a:spAutoFit/>
          </a:bodyPr>
          <a:lstStyle/>
          <a:p>
            <a:pPr marL="0" indent="0" algn="l">
              <a:buNone/>
            </a:pPr>
            <a:r>
              <a:rPr lang="en-US" sz="2750" b="1" dirty="0">
                <a:solidFill>
                  <a:srgbClr val="FFFFFF"/>
                </a:solidFill>
                <a:latin typeface="Public Sans Black" pitchFamily="34" charset="0"/>
                <a:ea typeface="Public Sans Black" pitchFamily="34" charset="-122"/>
                <a:cs typeface="Public Sans Black" pitchFamily="34" charset="-120"/>
              </a:rPr>
              <a:t>Birmingham makes
the gradient local.</a:t>
            </a:r>
            <a:endParaRPr lang="en-US" sz="2750" dirty="0"/>
          </a:p>
        </p:txBody>
      </p:sp>
      <p:sp>
        <p:nvSpPr>
          <p:cNvPr id="6" name="S9_4_Shape 2"/>
          <p:cNvSpPr/>
          <p:nvPr/>
        </p:nvSpPr>
        <p:spPr>
          <a:xfrm>
            <a:off x="571500" y="1739503"/>
            <a:ext cx="3579019" cy="2042331"/>
          </a:xfrm>
          <a:prstGeom prst="rect">
            <a:avLst/>
          </a:prstGeom>
          <a:solidFill>
            <a:srgbClr val="000000">
              <a:alpha val="48000"/>
            </a:srgbClr>
          </a:solidFill>
          <a:ln w="9144">
            <a:solidFill>
              <a:srgbClr val="FFFFFF">
                <a:alpha val="16000"/>
              </a:srgbClr>
            </a:solidFill>
            <a:prstDash val="solid"/>
          </a:ln>
        </p:spPr>
        <p:txBody>
          <a:bodyPr/>
          <a:lstStyle/>
          <a:p>
            <a:endParaRPr lang="en-US"/>
          </a:p>
        </p:txBody>
      </p:sp>
      <p:sp>
        <p:nvSpPr>
          <p:cNvPr id="7" name="S9_5_Text 3"/>
          <p:cNvSpPr/>
          <p:nvPr/>
        </p:nvSpPr>
        <p:spPr>
          <a:xfrm>
            <a:off x="771525" y="1939528"/>
            <a:ext cx="3178969" cy="467916"/>
          </a:xfrm>
          <a:prstGeom prst="rect">
            <a:avLst/>
          </a:prstGeom>
          <a:noFill/>
          <a:ln/>
        </p:spPr>
        <p:txBody>
          <a:bodyPr wrap="square" lIns="0" tIns="0" rIns="0" bIns="0" rtlCol="0" anchor="t">
            <a:spAutoFit/>
          </a:bodyPr>
          <a:lstStyle/>
          <a:p>
            <a:pPr marL="0" indent="0" algn="l">
              <a:buNone/>
            </a:pPr>
            <a:r>
              <a:rPr lang="en-US" sz="2850" b="1" dirty="0">
                <a:solidFill>
                  <a:srgbClr val="D64933"/>
                </a:solidFill>
                <a:latin typeface="Public Sans Black" pitchFamily="34" charset="0"/>
                <a:ea typeface="Public Sans Black" pitchFamily="34" charset="-122"/>
                <a:cs typeface="Public Sans Black" pitchFamily="34" charset="-120"/>
              </a:rPr>
              <a:t>42.8%</a:t>
            </a:r>
            <a:endParaRPr lang="en-US" sz="2850" dirty="0"/>
          </a:p>
        </p:txBody>
      </p:sp>
      <p:sp>
        <p:nvSpPr>
          <p:cNvPr id="8" name="S9_6_Text 4"/>
          <p:cNvSpPr/>
          <p:nvPr/>
        </p:nvSpPr>
        <p:spPr>
          <a:xfrm>
            <a:off x="771525" y="2478881"/>
            <a:ext cx="3178969" cy="167878"/>
          </a:xfrm>
          <a:prstGeom prst="rect">
            <a:avLst/>
          </a:prstGeom>
          <a:noFill/>
          <a:ln/>
        </p:spPr>
        <p:txBody>
          <a:bodyPr wrap="square" lIns="0" tIns="0" rIns="0" bIns="0" rtlCol="0" anchor="t">
            <a:spAutoFit/>
          </a:bodyPr>
          <a:lstStyle/>
          <a:p>
            <a:pPr marL="0" indent="0" algn="l">
              <a:buNone/>
            </a:pPr>
            <a:r>
              <a:rPr lang="en-US" sz="1000" b="1" dirty="0">
                <a:solidFill>
                  <a:srgbClr val="FFFFFF"/>
                </a:solidFill>
                <a:latin typeface="Public Sans Bold" pitchFamily="34" charset="0"/>
                <a:ea typeface="Public Sans Bold" pitchFamily="34" charset="-122"/>
                <a:cs typeface="Public Sans Bold" pitchFamily="34" charset="-120"/>
              </a:rPr>
              <a:t>of small areas in the most deprived decile</a:t>
            </a:r>
            <a:endParaRPr lang="en-US" sz="1000" dirty="0"/>
          </a:p>
        </p:txBody>
      </p:sp>
      <p:sp>
        <p:nvSpPr>
          <p:cNvPr id="9" name="S9_7_Text 5"/>
          <p:cNvSpPr/>
          <p:nvPr/>
        </p:nvSpPr>
        <p:spPr>
          <a:xfrm>
            <a:off x="771525" y="2768203"/>
            <a:ext cx="3178969" cy="509997"/>
          </a:xfrm>
          <a:prstGeom prst="rect">
            <a:avLst/>
          </a:prstGeom>
          <a:noFill/>
          <a:ln/>
        </p:spPr>
        <p:txBody>
          <a:bodyPr wrap="square" lIns="0" tIns="0" rIns="0" bIns="0" rtlCol="0" anchor="t">
            <a:spAutoFit/>
          </a:bodyPr>
          <a:lstStyle/>
          <a:p>
            <a:pPr marL="0" indent="0" algn="l">
              <a:lnSpc>
                <a:spcPct val="112000"/>
              </a:lnSpc>
              <a:buNone/>
            </a:pPr>
            <a:r>
              <a:rPr lang="en-US" sz="900" dirty="0">
                <a:solidFill>
                  <a:srgbClr val="FFFFFF">
                    <a:alpha val="76000"/>
                  </a:srgbClr>
                </a:solidFill>
                <a:latin typeface="Public Sans" pitchFamily="34" charset="0"/>
                <a:ea typeface="Public Sans" pitchFamily="34" charset="-122"/>
                <a:cs typeface="Public Sans" pitchFamily="34" charset="-120"/>
              </a:rPr>
              <a:t>Area-level deprivation is not the same as individual experience—but it tells us where universal provision must be made proportionately easier to use.</a:t>
            </a:r>
            <a:endParaRPr lang="en-US" sz="900" dirty="0"/>
          </a:p>
        </p:txBody>
      </p:sp>
      <p:sp>
        <p:nvSpPr>
          <p:cNvPr id="10" name="S9_8_Shape 6"/>
          <p:cNvSpPr/>
          <p:nvPr/>
        </p:nvSpPr>
        <p:spPr>
          <a:xfrm>
            <a:off x="4279106" y="1739503"/>
            <a:ext cx="3579019" cy="2042331"/>
          </a:xfrm>
          <a:prstGeom prst="rect">
            <a:avLst/>
          </a:prstGeom>
          <a:solidFill>
            <a:srgbClr val="000000">
              <a:alpha val="48000"/>
            </a:srgbClr>
          </a:solidFill>
          <a:ln w="9144">
            <a:solidFill>
              <a:srgbClr val="FFFFFF">
                <a:alpha val="16000"/>
              </a:srgbClr>
            </a:solidFill>
            <a:prstDash val="solid"/>
          </a:ln>
        </p:spPr>
        <p:txBody>
          <a:bodyPr/>
          <a:lstStyle/>
          <a:p>
            <a:endParaRPr lang="en-US"/>
          </a:p>
        </p:txBody>
      </p:sp>
      <p:sp>
        <p:nvSpPr>
          <p:cNvPr id="11" name="S9_9_Text 7"/>
          <p:cNvSpPr/>
          <p:nvPr/>
        </p:nvSpPr>
        <p:spPr>
          <a:xfrm>
            <a:off x="4479131" y="1939528"/>
            <a:ext cx="3178969" cy="467916"/>
          </a:xfrm>
          <a:prstGeom prst="rect">
            <a:avLst/>
          </a:prstGeom>
          <a:noFill/>
          <a:ln/>
        </p:spPr>
        <p:txBody>
          <a:bodyPr wrap="square" lIns="0" tIns="0" rIns="0" bIns="0" rtlCol="0" anchor="t">
            <a:spAutoFit/>
          </a:bodyPr>
          <a:lstStyle/>
          <a:p>
            <a:pPr marL="0" indent="0" algn="l">
              <a:buNone/>
            </a:pPr>
            <a:r>
              <a:rPr lang="en-US" sz="2850" b="1" dirty="0">
                <a:solidFill>
                  <a:srgbClr val="D64933"/>
                </a:solidFill>
                <a:latin typeface="Public Sans Black" pitchFamily="34" charset="0"/>
                <a:ea typeface="Public Sans Black" pitchFamily="34" charset="-122"/>
                <a:cs typeface="Public Sans Black" pitchFamily="34" charset="-120"/>
              </a:rPr>
              <a:t>9.34×</a:t>
            </a:r>
            <a:endParaRPr lang="en-US" sz="2850" dirty="0"/>
          </a:p>
        </p:txBody>
      </p:sp>
      <p:sp>
        <p:nvSpPr>
          <p:cNvPr id="12" name="S9_10_Text 8"/>
          <p:cNvSpPr/>
          <p:nvPr/>
        </p:nvSpPr>
        <p:spPr>
          <a:xfrm>
            <a:off x="4479131" y="2478881"/>
            <a:ext cx="3178969" cy="335756"/>
          </a:xfrm>
          <a:prstGeom prst="rect">
            <a:avLst/>
          </a:prstGeom>
          <a:noFill/>
          <a:ln/>
        </p:spPr>
        <p:txBody>
          <a:bodyPr wrap="square" lIns="0" tIns="0" rIns="0" bIns="0" rtlCol="0" anchor="t">
            <a:spAutoFit/>
          </a:bodyPr>
          <a:lstStyle/>
          <a:p>
            <a:pPr marL="0" indent="0" algn="l">
              <a:buNone/>
            </a:pPr>
            <a:r>
              <a:rPr lang="en-US" sz="1000" b="1" dirty="0">
                <a:solidFill>
                  <a:srgbClr val="FFFFFF"/>
                </a:solidFill>
                <a:latin typeface="Public Sans Bold" pitchFamily="34" charset="0"/>
                <a:ea typeface="Public Sans Bold" pitchFamily="34" charset="-122"/>
                <a:cs typeface="Public Sans Bold" pitchFamily="34" charset="-120"/>
              </a:rPr>
              <a:t>higher odds for Asian attendees in the most deprived areas</a:t>
            </a:r>
            <a:endParaRPr lang="en-US" sz="1000" dirty="0"/>
          </a:p>
        </p:txBody>
      </p:sp>
      <p:sp>
        <p:nvSpPr>
          <p:cNvPr id="13" name="S9_11_Text 9"/>
          <p:cNvSpPr/>
          <p:nvPr/>
        </p:nvSpPr>
        <p:spPr>
          <a:xfrm>
            <a:off x="4479131" y="2936081"/>
            <a:ext cx="3178969" cy="339998"/>
          </a:xfrm>
          <a:prstGeom prst="rect">
            <a:avLst/>
          </a:prstGeom>
          <a:noFill/>
          <a:ln/>
        </p:spPr>
        <p:txBody>
          <a:bodyPr wrap="square" lIns="0" tIns="0" rIns="0" bIns="0" rtlCol="0" anchor="t">
            <a:spAutoFit/>
          </a:bodyPr>
          <a:lstStyle/>
          <a:p>
            <a:pPr marL="0" indent="0" algn="l">
              <a:lnSpc>
                <a:spcPct val="112000"/>
              </a:lnSpc>
              <a:buNone/>
            </a:pPr>
            <a:r>
              <a:rPr lang="en-US" sz="900" dirty="0">
                <a:solidFill>
                  <a:srgbClr val="FFFFFF">
                    <a:alpha val="76000"/>
                  </a:srgbClr>
                </a:solidFill>
                <a:latin typeface="Public Sans" pitchFamily="34" charset="0"/>
                <a:ea typeface="Public Sans" pitchFamily="34" charset="-122"/>
                <a:cs typeface="Public Sans" pitchFamily="34" charset="-120"/>
              </a:rPr>
              <a:t>Among 91,711 NHS Health Check attendees, the diabetes signal is sharply patterned by ethnicity and deprivation.</a:t>
            </a:r>
            <a:endParaRPr lang="en-US" sz="900" dirty="0"/>
          </a:p>
        </p:txBody>
      </p:sp>
      <p:sp>
        <p:nvSpPr>
          <p:cNvPr id="14" name="S9_12_Text 10"/>
          <p:cNvSpPr/>
          <p:nvPr/>
        </p:nvSpPr>
        <p:spPr>
          <a:xfrm>
            <a:off x="571500" y="3756831"/>
            <a:ext cx="6858000" cy="400050"/>
          </a:xfrm>
          <a:prstGeom prst="rect">
            <a:avLst/>
          </a:prstGeom>
          <a:noFill/>
          <a:ln/>
        </p:spPr>
        <p:txBody>
          <a:bodyPr wrap="square" lIns="153035" tIns="0" rIns="0" bIns="0" rtlCol="0" anchor="t">
            <a:spAutoFit/>
          </a:bodyPr>
          <a:lstStyle/>
          <a:p>
            <a:pPr marL="0" indent="0" algn="l">
              <a:lnSpc>
                <a:spcPct val="112000"/>
              </a:lnSpc>
              <a:buNone/>
            </a:pPr>
            <a:r>
              <a:rPr lang="en-US" sz="1050" dirty="0">
                <a:solidFill>
                  <a:srgbClr val="FFFFFF"/>
                </a:solidFill>
                <a:latin typeface="Public Sans" pitchFamily="34" charset="0"/>
                <a:ea typeface="Public Sans" pitchFamily="34" charset="-122"/>
                <a:cs typeface="Public Sans" pitchFamily="34" charset="-120"/>
              </a:rPr>
              <a:t>The local audit can count an offer. It cannot yet tell us who attended, who completed or who benefited.</a:t>
            </a:r>
            <a:endParaRPr lang="en-US" sz="1050" dirty="0"/>
          </a:p>
        </p:txBody>
      </p:sp>
      <p:sp>
        <p:nvSpPr>
          <p:cNvPr id="15" name="S9_13_Text 11"/>
          <p:cNvSpPr/>
          <p:nvPr/>
        </p:nvSpPr>
        <p:spPr>
          <a:xfrm>
            <a:off x="571500" y="4818459"/>
            <a:ext cx="3593306"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BIRMINGHAM CITY OBSERVATORY (2025); LOCAL NHS HEALTH CHECK ANALYSIS</a:t>
            </a:r>
            <a:endParaRPr lang="en-US" sz="650" dirty="0"/>
          </a:p>
        </p:txBody>
      </p:sp>
      <p:sp>
        <p:nvSpPr>
          <p:cNvPr id="16" name="S9_14_Text 12"/>
          <p:cNvSpPr/>
          <p:nvPr/>
        </p:nvSpPr>
        <p:spPr>
          <a:xfrm>
            <a:off x="8458200" y="4818459"/>
            <a:ext cx="114300"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09</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482600" y="271463"/>
            <a:ext cx="8229600" cy="110728"/>
          </a:xfrm>
          <a:prstGeom prst="rect">
            <a:avLst/>
          </a:prstGeom>
          <a:noFill/>
          <a:ln/>
        </p:spPr>
        <p:txBody>
          <a:bodyPr wrap="square" lIns="0" tIns="0" rIns="0" bIns="0" rtlCol="0" anchor="t">
            <a:spAutoFit/>
          </a:bodyPr>
          <a:lstStyle/>
          <a:p>
            <a:pPr marL="0" indent="0" algn="l">
              <a:buNone/>
            </a:pPr>
            <a:r>
              <a:rPr lang="en-US" sz="650" b="1" kern="0" spc="2" dirty="0">
                <a:solidFill>
                  <a:srgbClr val="48CFC9"/>
                </a:solidFill>
                <a:latin typeface="Public Sans ExtraBold" pitchFamily="34" charset="0"/>
                <a:ea typeface="Public Sans ExtraBold" pitchFamily="34" charset="-122"/>
                <a:cs typeface="Public Sans ExtraBold" pitchFamily="34" charset="-120"/>
              </a:rPr>
              <a:t>09 — RECOMMENDATIONS</a:t>
            </a:r>
            <a:endParaRPr lang="en-US" sz="650" dirty="0"/>
          </a:p>
        </p:txBody>
      </p:sp>
      <p:sp>
        <p:nvSpPr>
          <p:cNvPr id="5" name="!!StoryTitle"/>
          <p:cNvSpPr/>
          <p:nvPr/>
        </p:nvSpPr>
        <p:spPr>
          <a:xfrm>
            <a:off x="520700" y="453628"/>
            <a:ext cx="8229600" cy="612018"/>
          </a:xfrm>
          <a:prstGeom prst="rect">
            <a:avLst/>
          </a:prstGeom>
          <a:noFill/>
          <a:ln/>
        </p:spPr>
        <p:txBody>
          <a:bodyPr wrap="square" lIns="0" tIns="0" rIns="0" bIns="0" rtlCol="0" anchor="t">
            <a:spAutoFit/>
          </a:bodyPr>
          <a:lstStyle/>
          <a:p>
            <a:pPr marL="0" indent="0" algn="l">
              <a:lnSpc>
                <a:spcPct val="81600"/>
              </a:lnSpc>
              <a:buNone/>
            </a:pPr>
            <a:r>
              <a:rPr lang="en-US" sz="2100" b="1" dirty="0">
                <a:solidFill>
                  <a:srgbClr val="FFFFFF"/>
                </a:solidFill>
                <a:latin typeface="Public Sans Black" pitchFamily="34" charset="0"/>
                <a:ea typeface="Public Sans Black" pitchFamily="34" charset="-122"/>
                <a:cs typeface="Public Sans Black" pitchFamily="34" charset="-120"/>
              </a:rPr>
              <a:t>Four recommendations,
each appraised.</a:t>
            </a:r>
            <a:endParaRPr lang="en-US" sz="2100" dirty="0"/>
          </a:p>
        </p:txBody>
      </p:sp>
      <p:sp>
        <p:nvSpPr>
          <p:cNvPr id="6" name="S10_4_Shape 2"/>
          <p:cNvSpPr/>
          <p:nvPr/>
        </p:nvSpPr>
        <p:spPr>
          <a:xfrm>
            <a:off x="457200" y="1208522"/>
            <a:ext cx="7000875" cy="494314"/>
          </a:xfrm>
          <a:prstGeom prst="rect">
            <a:avLst/>
          </a:prstGeom>
          <a:solidFill>
            <a:srgbClr val="000000">
              <a:alpha val="42000"/>
            </a:srgbClr>
          </a:solidFill>
          <a:ln w="9144">
            <a:solidFill>
              <a:srgbClr val="FFFFFF">
                <a:alpha val="15000"/>
              </a:srgbClr>
            </a:solidFill>
            <a:prstDash val="solid"/>
          </a:ln>
        </p:spPr>
        <p:txBody>
          <a:bodyPr/>
          <a:lstStyle/>
          <a:p>
            <a:endParaRPr lang="en-US"/>
          </a:p>
        </p:txBody>
      </p:sp>
      <p:sp>
        <p:nvSpPr>
          <p:cNvPr id="7" name="S10_5_Text 3"/>
          <p:cNvSpPr/>
          <p:nvPr/>
        </p:nvSpPr>
        <p:spPr>
          <a:xfrm>
            <a:off x="571500" y="1314562"/>
            <a:ext cx="428625"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01</a:t>
            </a:r>
            <a:endParaRPr lang="en-US" sz="1600" dirty="0"/>
          </a:p>
        </p:txBody>
      </p:sp>
      <p:sp>
        <p:nvSpPr>
          <p:cNvPr id="8" name="S10_6_Text 4"/>
          <p:cNvSpPr/>
          <p:nvPr/>
        </p:nvSpPr>
        <p:spPr>
          <a:xfrm>
            <a:off x="1100138" y="1294247"/>
            <a:ext cx="50006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Publish the pathway dashboard</a:t>
            </a:r>
            <a:endParaRPr lang="en-US" sz="900" dirty="0"/>
          </a:p>
        </p:txBody>
      </p:sp>
      <p:sp>
        <p:nvSpPr>
          <p:cNvPr id="9" name="S10_7_Text 5"/>
          <p:cNvSpPr/>
          <p:nvPr/>
        </p:nvSpPr>
        <p:spPr>
          <a:xfrm>
            <a:off x="1100138" y="1472840"/>
            <a:ext cx="5000625" cy="129983"/>
          </a:xfrm>
          <a:prstGeom prst="rect">
            <a:avLst/>
          </a:prstGeom>
          <a:noFill/>
          <a:ln/>
        </p:spPr>
        <p:txBody>
          <a:bodyPr wrap="none" lIns="0" tIns="0" rIns="0" bIns="0" rtlCol="0" anchor="t">
            <a:spAutoFit/>
          </a:bodyPr>
          <a:lstStyle/>
          <a:p>
            <a:pPr marL="0" indent="0" algn="l">
              <a:lnSpc>
                <a:spcPct val="104000"/>
              </a:lnSpc>
              <a:buNone/>
            </a:pPr>
            <a:r>
              <a:rPr lang="en-US" sz="750" dirty="0">
                <a:solidFill>
                  <a:srgbClr val="FFFFFF">
                    <a:alpha val="72000"/>
                  </a:srgbClr>
                </a:solidFill>
                <a:latin typeface="Public Sans" pitchFamily="34" charset="0"/>
                <a:ea typeface="Public Sans" pitchFamily="34" charset="-122"/>
                <a:cs typeface="Public Sans" pitchFamily="34" charset="-120"/>
              </a:rPr>
              <a:t>Offer, decline, attendance, dose and completion by deprivation and PLUS group.</a:t>
            </a:r>
            <a:endParaRPr lang="en-US" sz="750" dirty="0"/>
          </a:p>
        </p:txBody>
      </p:sp>
      <p:sp>
        <p:nvSpPr>
          <p:cNvPr id="10" name="S10_8_Text 6"/>
          <p:cNvSpPr/>
          <p:nvPr/>
        </p:nvSpPr>
        <p:spPr>
          <a:xfrm>
            <a:off x="6200775" y="1358540"/>
            <a:ext cx="1143000" cy="179933"/>
          </a:xfrm>
          <a:prstGeom prst="rect">
            <a:avLst/>
          </a:prstGeom>
          <a:noFill/>
          <a:ln/>
        </p:spPr>
        <p:txBody>
          <a:bodyPr wrap="square" lIns="0" tIns="0" rIns="0" bIns="0" rtlCol="0" anchor="t">
            <a:spAutoFit/>
          </a:bodyPr>
          <a:lstStyle/>
          <a:p>
            <a:pPr marL="0" indent="0" algn="r">
              <a:lnSpc>
                <a:spcPct val="84000"/>
              </a:lnSpc>
              <a:buNone/>
            </a:pPr>
            <a:r>
              <a:rPr lang="en-US" sz="600" b="1" kern="0" spc="1" dirty="0">
                <a:solidFill>
                  <a:srgbClr val="D64933"/>
                </a:solidFill>
                <a:latin typeface="Public Sans ExtraBold" pitchFamily="34" charset="0"/>
                <a:ea typeface="Public Sans ExtraBold" pitchFamily="34" charset="-122"/>
                <a:cs typeface="Public Sans ExtraBold" pitchFamily="34" charset="-120"/>
              </a:rPr>
              <a:t>IMMEDIATE
AUDITABILITY</a:t>
            </a:r>
            <a:endParaRPr lang="en-US" sz="600" dirty="0"/>
          </a:p>
        </p:txBody>
      </p:sp>
      <p:sp>
        <p:nvSpPr>
          <p:cNvPr id="11" name="S10_9_Shape 7"/>
          <p:cNvSpPr/>
          <p:nvPr/>
        </p:nvSpPr>
        <p:spPr>
          <a:xfrm>
            <a:off x="457200" y="1759986"/>
            <a:ext cx="7000875" cy="494314"/>
          </a:xfrm>
          <a:prstGeom prst="rect">
            <a:avLst/>
          </a:prstGeom>
          <a:solidFill>
            <a:srgbClr val="000000">
              <a:alpha val="42000"/>
            </a:srgbClr>
          </a:solidFill>
          <a:ln w="9144">
            <a:solidFill>
              <a:srgbClr val="FFFFFF">
                <a:alpha val="15000"/>
              </a:srgbClr>
            </a:solidFill>
            <a:prstDash val="solid"/>
          </a:ln>
        </p:spPr>
        <p:txBody>
          <a:bodyPr/>
          <a:lstStyle/>
          <a:p>
            <a:endParaRPr lang="en-US"/>
          </a:p>
        </p:txBody>
      </p:sp>
      <p:sp>
        <p:nvSpPr>
          <p:cNvPr id="12" name="S10_10_Text 8"/>
          <p:cNvSpPr/>
          <p:nvPr/>
        </p:nvSpPr>
        <p:spPr>
          <a:xfrm>
            <a:off x="571500" y="1866026"/>
            <a:ext cx="428625"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02</a:t>
            </a:r>
            <a:endParaRPr lang="en-US" sz="1600" dirty="0"/>
          </a:p>
        </p:txBody>
      </p:sp>
      <p:sp>
        <p:nvSpPr>
          <p:cNvPr id="13" name="S10_11_Text 9"/>
          <p:cNvSpPr/>
          <p:nvPr/>
        </p:nvSpPr>
        <p:spPr>
          <a:xfrm>
            <a:off x="1100138" y="1845711"/>
            <a:ext cx="50006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Make support proportionate</a:t>
            </a:r>
            <a:endParaRPr lang="en-US" sz="900" dirty="0"/>
          </a:p>
        </p:txBody>
      </p:sp>
      <p:sp>
        <p:nvSpPr>
          <p:cNvPr id="14" name="S10_12_Text 10"/>
          <p:cNvSpPr/>
          <p:nvPr/>
        </p:nvSpPr>
        <p:spPr>
          <a:xfrm>
            <a:off x="1100138" y="2024304"/>
            <a:ext cx="5000625" cy="129983"/>
          </a:xfrm>
          <a:prstGeom prst="rect">
            <a:avLst/>
          </a:prstGeom>
          <a:noFill/>
          <a:ln/>
        </p:spPr>
        <p:txBody>
          <a:bodyPr wrap="none" lIns="0" tIns="0" rIns="0" bIns="0" rtlCol="0" anchor="t">
            <a:spAutoFit/>
          </a:bodyPr>
          <a:lstStyle/>
          <a:p>
            <a:pPr marL="0" indent="0" algn="l">
              <a:lnSpc>
                <a:spcPct val="104000"/>
              </a:lnSpc>
              <a:buNone/>
            </a:pPr>
            <a:r>
              <a:rPr lang="en-US" sz="750" dirty="0">
                <a:solidFill>
                  <a:srgbClr val="FFFFFF">
                    <a:alpha val="72000"/>
                  </a:srgbClr>
                </a:solidFill>
                <a:latin typeface="Public Sans" pitchFamily="34" charset="0"/>
                <a:ea typeface="Public Sans" pitchFamily="34" charset="-122"/>
                <a:cs typeface="Public Sans" pitchFamily="34" charset="-120"/>
              </a:rPr>
              <a:t>Flexible appointments, community venues, language and digital alternatives.</a:t>
            </a:r>
            <a:endParaRPr lang="en-US" sz="750" dirty="0"/>
          </a:p>
        </p:txBody>
      </p:sp>
      <p:sp>
        <p:nvSpPr>
          <p:cNvPr id="15" name="S10_13_Text 11"/>
          <p:cNvSpPr/>
          <p:nvPr/>
        </p:nvSpPr>
        <p:spPr>
          <a:xfrm>
            <a:off x="6200775" y="1910004"/>
            <a:ext cx="1143000" cy="179933"/>
          </a:xfrm>
          <a:prstGeom prst="rect">
            <a:avLst/>
          </a:prstGeom>
          <a:noFill/>
          <a:ln/>
        </p:spPr>
        <p:txBody>
          <a:bodyPr wrap="square" lIns="0" tIns="0" rIns="0" bIns="0" rtlCol="0" anchor="t">
            <a:spAutoFit/>
          </a:bodyPr>
          <a:lstStyle/>
          <a:p>
            <a:pPr marL="0" indent="0" algn="r">
              <a:lnSpc>
                <a:spcPct val="84000"/>
              </a:lnSpc>
              <a:buNone/>
            </a:pPr>
            <a:r>
              <a:rPr lang="en-US" sz="600" b="1" kern="0" spc="1" dirty="0">
                <a:solidFill>
                  <a:srgbClr val="D64933"/>
                </a:solidFill>
                <a:latin typeface="Public Sans ExtraBold" pitchFamily="34" charset="0"/>
                <a:ea typeface="Public Sans ExtraBold" pitchFamily="34" charset="-122"/>
                <a:cs typeface="Public Sans ExtraBold" pitchFamily="34" charset="-120"/>
              </a:rPr>
              <a:t>HIGHEST
EQUITY POTENTIAL</a:t>
            </a:r>
            <a:endParaRPr lang="en-US" sz="600" dirty="0"/>
          </a:p>
        </p:txBody>
      </p:sp>
      <p:sp>
        <p:nvSpPr>
          <p:cNvPr id="16" name="S10_14_Shape 12"/>
          <p:cNvSpPr/>
          <p:nvPr/>
        </p:nvSpPr>
        <p:spPr>
          <a:xfrm>
            <a:off x="457200" y="2311450"/>
            <a:ext cx="7000875" cy="494314"/>
          </a:xfrm>
          <a:prstGeom prst="rect">
            <a:avLst/>
          </a:prstGeom>
          <a:solidFill>
            <a:srgbClr val="000000">
              <a:alpha val="42000"/>
            </a:srgbClr>
          </a:solidFill>
          <a:ln w="9144">
            <a:solidFill>
              <a:srgbClr val="FFFFFF">
                <a:alpha val="15000"/>
              </a:srgbClr>
            </a:solidFill>
            <a:prstDash val="solid"/>
          </a:ln>
        </p:spPr>
        <p:txBody>
          <a:bodyPr/>
          <a:lstStyle/>
          <a:p>
            <a:endParaRPr lang="en-US"/>
          </a:p>
        </p:txBody>
      </p:sp>
      <p:sp>
        <p:nvSpPr>
          <p:cNvPr id="17" name="S10_15_Text 13"/>
          <p:cNvSpPr/>
          <p:nvPr/>
        </p:nvSpPr>
        <p:spPr>
          <a:xfrm>
            <a:off x="571500" y="2417490"/>
            <a:ext cx="428625"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03</a:t>
            </a:r>
            <a:endParaRPr lang="en-US" sz="1600" dirty="0"/>
          </a:p>
        </p:txBody>
      </p:sp>
      <p:sp>
        <p:nvSpPr>
          <p:cNvPr id="18" name="S10_16_Text 14"/>
          <p:cNvSpPr/>
          <p:nvPr/>
        </p:nvSpPr>
        <p:spPr>
          <a:xfrm>
            <a:off x="1100138" y="2397175"/>
            <a:ext cx="50006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Stop counting offers as outcomes</a:t>
            </a:r>
            <a:endParaRPr lang="en-US" sz="900" dirty="0"/>
          </a:p>
        </p:txBody>
      </p:sp>
      <p:sp>
        <p:nvSpPr>
          <p:cNvPr id="19" name="S10_17_Text 15"/>
          <p:cNvSpPr/>
          <p:nvPr/>
        </p:nvSpPr>
        <p:spPr>
          <a:xfrm>
            <a:off x="1100138" y="2575768"/>
            <a:ext cx="5000625" cy="129983"/>
          </a:xfrm>
          <a:prstGeom prst="rect">
            <a:avLst/>
          </a:prstGeom>
          <a:noFill/>
          <a:ln/>
        </p:spPr>
        <p:txBody>
          <a:bodyPr wrap="none" lIns="0" tIns="0" rIns="0" bIns="0" rtlCol="0" anchor="t">
            <a:spAutoFit/>
          </a:bodyPr>
          <a:lstStyle/>
          <a:p>
            <a:pPr marL="0" indent="0" algn="l">
              <a:lnSpc>
                <a:spcPct val="104000"/>
              </a:lnSpc>
              <a:buNone/>
            </a:pPr>
            <a:r>
              <a:rPr lang="en-US" sz="750" dirty="0">
                <a:solidFill>
                  <a:srgbClr val="FFFFFF">
                    <a:alpha val="72000"/>
                  </a:srgbClr>
                </a:solidFill>
                <a:latin typeface="Public Sans" pitchFamily="34" charset="0"/>
                <a:ea typeface="Public Sans" pitchFamily="34" charset="-122"/>
                <a:cs typeface="Public Sans" pitchFamily="34" charset="-120"/>
              </a:rPr>
              <a:t>Align the DPP dashboard with Core20PLUS5 and measure benefit, not contact.</a:t>
            </a:r>
            <a:endParaRPr lang="en-US" sz="750" dirty="0"/>
          </a:p>
        </p:txBody>
      </p:sp>
      <p:sp>
        <p:nvSpPr>
          <p:cNvPr id="20" name="S10_18_Text 16"/>
          <p:cNvSpPr/>
          <p:nvPr/>
        </p:nvSpPr>
        <p:spPr>
          <a:xfrm>
            <a:off x="6200775" y="2461468"/>
            <a:ext cx="1143000" cy="179933"/>
          </a:xfrm>
          <a:prstGeom prst="rect">
            <a:avLst/>
          </a:prstGeom>
          <a:noFill/>
          <a:ln/>
        </p:spPr>
        <p:txBody>
          <a:bodyPr wrap="square" lIns="0" tIns="0" rIns="0" bIns="0" rtlCol="0" anchor="t">
            <a:spAutoFit/>
          </a:bodyPr>
          <a:lstStyle/>
          <a:p>
            <a:pPr marL="0" indent="0" algn="r">
              <a:lnSpc>
                <a:spcPct val="84000"/>
              </a:lnSpc>
              <a:buNone/>
            </a:pPr>
            <a:r>
              <a:rPr lang="en-US" sz="600" b="1" kern="0" spc="1" dirty="0">
                <a:solidFill>
                  <a:srgbClr val="D64933"/>
                </a:solidFill>
                <a:latin typeface="Public Sans ExtraBold" pitchFamily="34" charset="0"/>
                <a:ea typeface="Public Sans ExtraBold" pitchFamily="34" charset="-122"/>
                <a:cs typeface="Public Sans ExtraBold" pitchFamily="34" charset="-120"/>
              </a:rPr>
              <a:t>LOW-COST
CLARITY</a:t>
            </a:r>
            <a:endParaRPr lang="en-US" sz="600" dirty="0"/>
          </a:p>
        </p:txBody>
      </p:sp>
      <p:sp>
        <p:nvSpPr>
          <p:cNvPr id="21" name="S10_19_Shape 17"/>
          <p:cNvSpPr/>
          <p:nvPr/>
        </p:nvSpPr>
        <p:spPr>
          <a:xfrm>
            <a:off x="457200" y="2862914"/>
            <a:ext cx="7000875" cy="494314"/>
          </a:xfrm>
          <a:prstGeom prst="rect">
            <a:avLst/>
          </a:prstGeom>
          <a:solidFill>
            <a:srgbClr val="000000">
              <a:alpha val="42000"/>
            </a:srgbClr>
          </a:solidFill>
          <a:ln w="9144">
            <a:solidFill>
              <a:srgbClr val="FFFFFF">
                <a:alpha val="15000"/>
              </a:srgbClr>
            </a:solidFill>
            <a:prstDash val="solid"/>
          </a:ln>
        </p:spPr>
        <p:txBody>
          <a:bodyPr/>
          <a:lstStyle/>
          <a:p>
            <a:endParaRPr lang="en-US"/>
          </a:p>
        </p:txBody>
      </p:sp>
      <p:sp>
        <p:nvSpPr>
          <p:cNvPr id="22" name="S10_20_Text 18"/>
          <p:cNvSpPr/>
          <p:nvPr/>
        </p:nvSpPr>
        <p:spPr>
          <a:xfrm>
            <a:off x="571500" y="2968954"/>
            <a:ext cx="428625" cy="267891"/>
          </a:xfrm>
          <a:prstGeom prst="rect">
            <a:avLst/>
          </a:prstGeom>
          <a:noFill/>
          <a:ln/>
        </p:spPr>
        <p:txBody>
          <a:bodyPr wrap="none" lIns="0" tIns="0" rIns="0" bIns="0" rtlCol="0" anchor="t">
            <a:spAutoFit/>
          </a:bodyPr>
          <a:lstStyle/>
          <a:p>
            <a:pPr marL="0" indent="0" algn="l">
              <a:buNone/>
            </a:pPr>
            <a:r>
              <a:rPr lang="en-US" sz="1600" b="1" dirty="0">
                <a:solidFill>
                  <a:srgbClr val="48CFC9"/>
                </a:solidFill>
                <a:latin typeface="Public Sans Bold" pitchFamily="34" charset="0"/>
                <a:ea typeface="Public Sans Bold" pitchFamily="34" charset="-122"/>
                <a:cs typeface="Public Sans Bold" pitchFamily="34" charset="-120"/>
              </a:rPr>
              <a:t>04</a:t>
            </a:r>
            <a:endParaRPr lang="en-US" sz="1600" dirty="0"/>
          </a:p>
        </p:txBody>
      </p:sp>
      <p:sp>
        <p:nvSpPr>
          <p:cNvPr id="23" name="S10_21_Text 19"/>
          <p:cNvSpPr/>
          <p:nvPr/>
        </p:nvSpPr>
        <p:spPr>
          <a:xfrm>
            <a:off x="1100138" y="2948639"/>
            <a:ext cx="5000625" cy="150019"/>
          </a:xfrm>
          <a:prstGeom prst="rect">
            <a:avLst/>
          </a:prstGeom>
          <a:noFill/>
          <a:ln/>
        </p:spPr>
        <p:txBody>
          <a:bodyPr wrap="square" lIns="0" tIns="0" rIns="0" bIns="0" rtlCol="0" anchor="t">
            <a:spAutoFit/>
          </a:bodyPr>
          <a:lstStyle/>
          <a:p>
            <a:pPr marL="0" indent="0" algn="l">
              <a:buNone/>
            </a:pPr>
            <a:r>
              <a:rPr lang="en-US" sz="900" b="1" dirty="0">
                <a:solidFill>
                  <a:srgbClr val="FFFFFF"/>
                </a:solidFill>
                <a:latin typeface="Public Sans Bold" pitchFamily="34" charset="0"/>
                <a:ea typeface="Public Sans Bold" pitchFamily="34" charset="-122"/>
                <a:cs typeface="Public Sans Bold" pitchFamily="34" charset="-120"/>
              </a:rPr>
              <a:t>Evaluate upstream action distributionally</a:t>
            </a:r>
            <a:endParaRPr lang="en-US" sz="900" dirty="0"/>
          </a:p>
        </p:txBody>
      </p:sp>
      <p:sp>
        <p:nvSpPr>
          <p:cNvPr id="24" name="S10_22_Text 20"/>
          <p:cNvSpPr/>
          <p:nvPr/>
        </p:nvSpPr>
        <p:spPr>
          <a:xfrm>
            <a:off x="1100138" y="3127232"/>
            <a:ext cx="5000625" cy="129983"/>
          </a:xfrm>
          <a:prstGeom prst="rect">
            <a:avLst/>
          </a:prstGeom>
          <a:noFill/>
          <a:ln/>
        </p:spPr>
        <p:txBody>
          <a:bodyPr wrap="none" lIns="0" tIns="0" rIns="0" bIns="0" rtlCol="0" anchor="t">
            <a:spAutoFit/>
          </a:bodyPr>
          <a:lstStyle/>
          <a:p>
            <a:pPr marL="0" indent="0" algn="l">
              <a:lnSpc>
                <a:spcPct val="104000"/>
              </a:lnSpc>
              <a:buNone/>
            </a:pPr>
            <a:r>
              <a:rPr lang="en-US" sz="750" dirty="0">
                <a:solidFill>
                  <a:srgbClr val="FFFFFF">
                    <a:alpha val="72000"/>
                  </a:srgbClr>
                </a:solidFill>
                <a:latin typeface="Public Sans" pitchFamily="34" charset="0"/>
                <a:ea typeface="Public Sans" pitchFamily="34" charset="-122"/>
                <a:cs typeface="Public Sans" pitchFamily="34" charset="-120"/>
              </a:rPr>
              <a:t>Pre-specify equity measures for the food, work, housing and transport environment.</a:t>
            </a:r>
            <a:endParaRPr lang="en-US" sz="750" dirty="0"/>
          </a:p>
        </p:txBody>
      </p:sp>
      <p:sp>
        <p:nvSpPr>
          <p:cNvPr id="25" name="S10_23_Text 21"/>
          <p:cNvSpPr/>
          <p:nvPr/>
        </p:nvSpPr>
        <p:spPr>
          <a:xfrm>
            <a:off x="6200775" y="3012932"/>
            <a:ext cx="1143000" cy="179933"/>
          </a:xfrm>
          <a:prstGeom prst="rect">
            <a:avLst/>
          </a:prstGeom>
          <a:noFill/>
          <a:ln/>
        </p:spPr>
        <p:txBody>
          <a:bodyPr wrap="square" lIns="0" tIns="0" rIns="0" bIns="0" rtlCol="0" anchor="t">
            <a:spAutoFit/>
          </a:bodyPr>
          <a:lstStyle/>
          <a:p>
            <a:pPr marL="0" indent="0" algn="r">
              <a:lnSpc>
                <a:spcPct val="84000"/>
              </a:lnSpc>
              <a:buNone/>
            </a:pPr>
            <a:r>
              <a:rPr lang="en-US" sz="600" b="1" kern="0" spc="1" dirty="0">
                <a:solidFill>
                  <a:srgbClr val="D64933"/>
                </a:solidFill>
                <a:latin typeface="Public Sans ExtraBold" pitchFamily="34" charset="0"/>
                <a:ea typeface="Public Sans ExtraBold" pitchFamily="34" charset="-122"/>
                <a:cs typeface="Public Sans ExtraBold" pitchFamily="34" charset="-120"/>
              </a:rPr>
              <a:t>LONG-TERM
CONDITION</a:t>
            </a:r>
            <a:endParaRPr lang="en-US" sz="600" dirty="0"/>
          </a:p>
        </p:txBody>
      </p:sp>
      <p:sp>
        <p:nvSpPr>
          <p:cNvPr id="26" name="S10_24_Shape 22"/>
          <p:cNvSpPr/>
          <p:nvPr/>
        </p:nvSpPr>
        <p:spPr>
          <a:xfrm>
            <a:off x="457200" y="3442953"/>
            <a:ext cx="7000875" cy="314325"/>
          </a:xfrm>
          <a:prstGeom prst="rect">
            <a:avLst/>
          </a:prstGeom>
          <a:solidFill>
            <a:srgbClr val="D64933">
              <a:alpha val="12000"/>
            </a:srgbClr>
          </a:solidFill>
          <a:ln/>
        </p:spPr>
        <p:txBody>
          <a:bodyPr/>
          <a:lstStyle/>
          <a:p>
            <a:endParaRPr lang="en-US"/>
          </a:p>
        </p:txBody>
      </p:sp>
      <p:sp>
        <p:nvSpPr>
          <p:cNvPr id="27" name="S10_25_Shape 23"/>
          <p:cNvSpPr/>
          <p:nvPr/>
        </p:nvSpPr>
        <p:spPr>
          <a:xfrm>
            <a:off x="457200" y="3442953"/>
            <a:ext cx="28575" cy="314325"/>
          </a:xfrm>
          <a:prstGeom prst="rect">
            <a:avLst/>
          </a:prstGeom>
          <a:solidFill>
            <a:srgbClr val="D64933"/>
          </a:solidFill>
          <a:ln/>
        </p:spPr>
        <p:txBody>
          <a:bodyPr/>
          <a:lstStyle/>
          <a:p>
            <a:endParaRPr lang="en-US"/>
          </a:p>
        </p:txBody>
      </p:sp>
      <p:sp>
        <p:nvSpPr>
          <p:cNvPr id="28" name="S10_26_Text 24"/>
          <p:cNvSpPr/>
          <p:nvPr/>
        </p:nvSpPr>
        <p:spPr>
          <a:xfrm>
            <a:off x="457200" y="3442953"/>
            <a:ext cx="7000875" cy="314325"/>
          </a:xfrm>
          <a:prstGeom prst="rect">
            <a:avLst/>
          </a:prstGeom>
          <a:noFill/>
          <a:ln/>
        </p:spPr>
        <p:txBody>
          <a:bodyPr wrap="square" lIns="119126" tIns="102108" rIns="119126" bIns="102108" rtlCol="0" anchor="t">
            <a:spAutoFit/>
          </a:bodyPr>
          <a:lstStyle/>
          <a:p>
            <a:pPr marL="0" indent="0" algn="l">
              <a:buNone/>
            </a:pPr>
            <a:r>
              <a:rPr lang="en-US" sz="850" b="1" dirty="0">
                <a:solidFill>
                  <a:srgbClr val="FFFFFF"/>
                </a:solidFill>
                <a:latin typeface="Public Sans ExtraBold" pitchFamily="34" charset="0"/>
                <a:ea typeface="Public Sans ExtraBold" pitchFamily="34" charset="-122"/>
                <a:cs typeface="Public Sans ExtraBold" pitchFamily="34" charset="-120"/>
              </a:rPr>
              <a:t>The central move: from “how many were offered?” to “who completed, and who benefited?”</a:t>
            </a:r>
            <a:endParaRPr lang="en-US" sz="850" dirty="0"/>
          </a:p>
        </p:txBody>
      </p:sp>
      <p:sp>
        <p:nvSpPr>
          <p:cNvPr id="29" name="S10_27_Text 25"/>
          <p:cNvSpPr/>
          <p:nvPr/>
        </p:nvSpPr>
        <p:spPr>
          <a:xfrm>
            <a:off x="457200" y="4900613"/>
            <a:ext cx="1489472" cy="100013"/>
          </a:xfrm>
          <a:prstGeom prst="rect">
            <a:avLst/>
          </a:prstGeom>
          <a:noFill/>
          <a:ln/>
        </p:spPr>
        <p:txBody>
          <a:bodyPr wrap="square" lIns="0" tIns="0" rIns="0" bIns="0" rtlCol="0" anchor="t">
            <a:spAutoFit/>
          </a:bodyPr>
          <a:lstStyle/>
          <a:p>
            <a:pPr marL="0" indent="0" algn="l">
              <a:buNone/>
            </a:pPr>
            <a:r>
              <a:rPr lang="en-US" sz="600" dirty="0">
                <a:solidFill>
                  <a:srgbClr val="FFFFFF">
                    <a:alpha val="45000"/>
                  </a:srgbClr>
                </a:solidFill>
                <a:latin typeface="Public Sans" pitchFamily="34" charset="0"/>
                <a:ea typeface="Public Sans" pitchFamily="34" charset="-122"/>
                <a:cs typeface="Public Sans" pitchFamily="34" charset="-120"/>
              </a:rPr>
              <a:t>BMHP6030 — SHAREEN BI, 2318894</a:t>
            </a:r>
            <a:endParaRPr lang="en-US" sz="600" dirty="0"/>
          </a:p>
        </p:txBody>
      </p:sp>
      <p:sp>
        <p:nvSpPr>
          <p:cNvPr id="30" name="S10_28_Text 26"/>
          <p:cNvSpPr/>
          <p:nvPr/>
        </p:nvSpPr>
        <p:spPr>
          <a:xfrm>
            <a:off x="8597503" y="4900613"/>
            <a:ext cx="89297" cy="100013"/>
          </a:xfrm>
          <a:prstGeom prst="rect">
            <a:avLst/>
          </a:prstGeom>
          <a:noFill/>
          <a:ln/>
        </p:spPr>
        <p:txBody>
          <a:bodyPr wrap="none" lIns="0" tIns="0" rIns="0" bIns="0" rtlCol="0" anchor="t">
            <a:spAutoFit/>
          </a:bodyPr>
          <a:lstStyle/>
          <a:p>
            <a:pPr marL="0" indent="0" algn="l">
              <a:buNone/>
            </a:pPr>
            <a:r>
              <a:rPr lang="en-US" sz="600" dirty="0">
                <a:solidFill>
                  <a:srgbClr val="FFFFFF">
                    <a:alpha val="45000"/>
                  </a:srgbClr>
                </a:solidFill>
                <a:latin typeface="Public Sans" pitchFamily="34" charset="0"/>
                <a:ea typeface="Public Sans" pitchFamily="34" charset="-122"/>
                <a:cs typeface="Public Sans" pitchFamily="34" charset="-120"/>
              </a:rPr>
              <a:t>10</a:t>
            </a:r>
            <a:endParaRPr lang="en-US" sz="6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127000" y="-63500"/>
            <a:ext cx="9482666" cy="5334000"/>
          </a:xfrm>
          <a:prstGeom prst="rect">
            <a:avLst/>
          </a:prstGeom>
        </p:spPr>
      </p:pic>
      <p:sp>
        <p:nvSpPr>
          <p:cNvPr id="4" name="!!SectionMarker"/>
          <p:cNvSpPr/>
          <p:nvPr/>
        </p:nvSpPr>
        <p:spPr>
          <a:xfrm>
            <a:off x="571500" y="485775"/>
            <a:ext cx="8001000"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10 — CONCLUSION</a:t>
            </a:r>
            <a:endParaRPr lang="en-US" sz="700" dirty="0"/>
          </a:p>
        </p:txBody>
      </p:sp>
      <p:sp>
        <p:nvSpPr>
          <p:cNvPr id="5" name="!!StoryTitle"/>
          <p:cNvSpPr/>
          <p:nvPr/>
        </p:nvSpPr>
        <p:spPr>
          <a:xfrm>
            <a:off x="571500" y="703659"/>
            <a:ext cx="6429375" cy="485775"/>
          </a:xfrm>
          <a:prstGeom prst="rect">
            <a:avLst/>
          </a:prstGeom>
          <a:noFill/>
          <a:ln/>
        </p:spPr>
        <p:txBody>
          <a:bodyPr wrap="none" lIns="0" tIns="0" rIns="0" bIns="0" rtlCol="0" anchor="t">
            <a:spAutoFit/>
          </a:bodyPr>
          <a:lstStyle/>
          <a:p>
            <a:pPr marL="0" indent="0" algn="l">
              <a:lnSpc>
                <a:spcPct val="80000"/>
              </a:lnSpc>
              <a:buNone/>
            </a:pPr>
            <a:r>
              <a:rPr lang="en-US" sz="3500" b="1" dirty="0">
                <a:solidFill>
                  <a:srgbClr val="FFFFFF"/>
                </a:solidFill>
                <a:latin typeface="Public Sans Black" pitchFamily="34" charset="0"/>
                <a:ea typeface="Public Sans Black" pitchFamily="34" charset="-122"/>
                <a:cs typeface="Public Sans Black" pitchFamily="34" charset="-120"/>
              </a:rPr>
              <a:t>Not yet.</a:t>
            </a:r>
            <a:endParaRPr lang="en-US" sz="3500" dirty="0"/>
          </a:p>
        </p:txBody>
      </p:sp>
      <p:sp>
        <p:nvSpPr>
          <p:cNvPr id="6" name="S11_4_Text 2"/>
          <p:cNvSpPr/>
          <p:nvPr/>
        </p:nvSpPr>
        <p:spPr>
          <a:xfrm>
            <a:off x="571500" y="1646634"/>
            <a:ext cx="6072188" cy="745741"/>
          </a:xfrm>
          <a:prstGeom prst="rect">
            <a:avLst/>
          </a:prstGeom>
          <a:noFill/>
          <a:ln/>
        </p:spPr>
        <p:txBody>
          <a:bodyPr wrap="square" lIns="0" tIns="0" rIns="0" bIns="0" rtlCol="0" anchor="t">
            <a:spAutoFit/>
          </a:bodyPr>
          <a:lstStyle/>
          <a:p>
            <a:pPr marL="0" indent="0" algn="l">
              <a:lnSpc>
                <a:spcPct val="116000"/>
              </a:lnSpc>
              <a:buNone/>
            </a:pPr>
            <a:r>
              <a:rPr lang="en-US" sz="1250" dirty="0">
                <a:solidFill>
                  <a:srgbClr val="FFFFFF">
                    <a:alpha val="82000"/>
                  </a:srgbClr>
                </a:solidFill>
                <a:latin typeface="Public Sans" pitchFamily="34" charset="0"/>
                <a:ea typeface="Public Sans" pitchFamily="34" charset="-122"/>
                <a:cs typeface="Public Sans" pitchFamily="34" charset="-120"/>
              </a:rPr>
              <a:t>Prevention lowers individual risk. It does not close the gradient unless the people facing the greatest need can enter, complete and benefit—and unless we publish who did.</a:t>
            </a:r>
            <a:endParaRPr lang="en-US" sz="1250" dirty="0"/>
          </a:p>
        </p:txBody>
      </p:sp>
      <p:sp>
        <p:nvSpPr>
          <p:cNvPr id="7" name="S11_5_Text 3"/>
          <p:cNvSpPr/>
          <p:nvPr/>
        </p:nvSpPr>
        <p:spPr>
          <a:xfrm>
            <a:off x="7829550" y="928688"/>
            <a:ext cx="742950" cy="1085850"/>
          </a:xfrm>
          <a:prstGeom prst="rect">
            <a:avLst/>
          </a:prstGeom>
          <a:noFill/>
          <a:ln/>
        </p:spPr>
        <p:txBody>
          <a:bodyPr wrap="none" lIns="0" tIns="0" rIns="0" bIns="0" rtlCol="0" anchor="t">
            <a:spAutoFit/>
          </a:bodyPr>
          <a:lstStyle/>
          <a:p>
            <a:pPr marL="0" indent="0" algn="l">
              <a:lnSpc>
                <a:spcPct val="64000"/>
              </a:lnSpc>
              <a:buNone/>
            </a:pPr>
            <a:r>
              <a:rPr lang="en-US" sz="9850" b="1" dirty="0">
                <a:solidFill>
                  <a:srgbClr val="D64933">
                    <a:alpha val="24000"/>
                  </a:srgbClr>
                </a:solidFill>
                <a:latin typeface="Public Sans Black" pitchFamily="34" charset="0"/>
                <a:ea typeface="Public Sans Black" pitchFamily="34" charset="-122"/>
                <a:cs typeface="Public Sans Black" pitchFamily="34" charset="-120"/>
              </a:rPr>
              <a:t>?</a:t>
            </a:r>
            <a:endParaRPr lang="en-US" sz="9850" dirty="0"/>
          </a:p>
        </p:txBody>
      </p:sp>
      <p:sp>
        <p:nvSpPr>
          <p:cNvPr id="8" name="S11_6_Text 4"/>
          <p:cNvSpPr/>
          <p:nvPr/>
        </p:nvSpPr>
        <p:spPr>
          <a:xfrm>
            <a:off x="571500" y="4818459"/>
            <a:ext cx="1600200"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CAN PREVENTION CLOSE THE GAP?</a:t>
            </a:r>
            <a:endParaRPr lang="en-US" sz="650" dirty="0"/>
          </a:p>
        </p:txBody>
      </p:sp>
      <p:sp>
        <p:nvSpPr>
          <p:cNvPr id="9" name="S11_7_Text 5"/>
          <p:cNvSpPr/>
          <p:nvPr/>
        </p:nvSpPr>
        <p:spPr>
          <a:xfrm>
            <a:off x="8493919" y="4818459"/>
            <a:ext cx="78581"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11</a:t>
            </a:r>
            <a:endParaRPr lang="en-US" sz="65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4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ParallaxBackdrop" descr="preencoded.png"/>
          <p:cNvPicPr>
            <a:picLocks noChangeAspect="1"/>
          </p:cNvPicPr>
          <p:nvPr/>
        </p:nvPicPr>
        <p:blipFill>
          <a:blip r:embed="rId3"/>
          <a:stretch>
            <a:fillRect/>
          </a:stretch>
        </p:blipFill>
        <p:spPr>
          <a:xfrm>
            <a:off x="-279400" y="-139700"/>
            <a:ext cx="9482666" cy="5334000"/>
          </a:xfrm>
          <a:prstGeom prst="rect">
            <a:avLst/>
          </a:prstGeom>
        </p:spPr>
      </p:pic>
      <p:sp>
        <p:nvSpPr>
          <p:cNvPr id="4" name="!!SectionMarker"/>
          <p:cNvSpPr/>
          <p:nvPr/>
        </p:nvSpPr>
        <p:spPr>
          <a:xfrm>
            <a:off x="525463" y="385763"/>
            <a:ext cx="8143875" cy="117872"/>
          </a:xfrm>
          <a:prstGeom prst="rect">
            <a:avLst/>
          </a:prstGeom>
          <a:noFill/>
          <a:ln/>
        </p:spPr>
        <p:txBody>
          <a:bodyPr wrap="square" lIns="0" tIns="0" rIns="0" bIns="0" rtlCol="0" anchor="t">
            <a:spAutoFit/>
          </a:bodyPr>
          <a:lstStyle/>
          <a:p>
            <a:pPr marL="0" indent="0" algn="l">
              <a:buNone/>
            </a:pPr>
            <a:r>
              <a:rPr lang="en-US" sz="700" b="1" kern="0" spc="2" dirty="0">
                <a:solidFill>
                  <a:srgbClr val="48CFC9"/>
                </a:solidFill>
                <a:latin typeface="Public Sans ExtraBold" pitchFamily="34" charset="0"/>
                <a:ea typeface="Public Sans ExtraBold" pitchFamily="34" charset="-122"/>
                <a:cs typeface="Public Sans ExtraBold" pitchFamily="34" charset="-120"/>
              </a:rPr>
              <a:t>11 — SOURCES</a:t>
            </a:r>
            <a:endParaRPr lang="en-US" sz="700" dirty="0"/>
          </a:p>
        </p:txBody>
      </p:sp>
      <p:sp>
        <p:nvSpPr>
          <p:cNvPr id="5" name="!!StoryTitle"/>
          <p:cNvSpPr/>
          <p:nvPr/>
        </p:nvSpPr>
        <p:spPr>
          <a:xfrm>
            <a:off x="563563" y="575072"/>
            <a:ext cx="8143875" cy="353616"/>
          </a:xfrm>
          <a:prstGeom prst="rect">
            <a:avLst/>
          </a:prstGeom>
          <a:noFill/>
          <a:ln/>
        </p:spPr>
        <p:txBody>
          <a:bodyPr wrap="square" lIns="0" tIns="0" rIns="0" bIns="0" rtlCol="0" anchor="t">
            <a:spAutoFit/>
          </a:bodyPr>
          <a:lstStyle/>
          <a:p>
            <a:pPr marL="0" indent="0" algn="l">
              <a:buNone/>
            </a:pPr>
            <a:r>
              <a:rPr lang="en-US" sz="2100" b="1" dirty="0">
                <a:solidFill>
                  <a:srgbClr val="FFFFFF"/>
                </a:solidFill>
                <a:latin typeface="Public Sans Black" pitchFamily="34" charset="0"/>
                <a:ea typeface="Public Sans Black" pitchFamily="34" charset="-122"/>
                <a:cs typeface="Public Sans Black" pitchFamily="34" charset="-120"/>
              </a:rPr>
              <a:t>References</a:t>
            </a:r>
            <a:endParaRPr lang="en-US" sz="2100" dirty="0"/>
          </a:p>
        </p:txBody>
      </p:sp>
      <p:sp>
        <p:nvSpPr>
          <p:cNvPr id="6" name="S12_4_Text 2"/>
          <p:cNvSpPr/>
          <p:nvPr/>
        </p:nvSpPr>
        <p:spPr>
          <a:xfrm>
            <a:off x="500063" y="1221581"/>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Alderwick et al. (2024) BMJ Open.</a:t>
            </a:r>
            <a:endParaRPr lang="en-US" sz="650" dirty="0"/>
          </a:p>
        </p:txBody>
      </p:sp>
      <p:sp>
        <p:nvSpPr>
          <p:cNvPr id="7" name="S12_5_Text 3"/>
          <p:cNvSpPr/>
          <p:nvPr/>
        </p:nvSpPr>
        <p:spPr>
          <a:xfrm>
            <a:off x="500063" y="14040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Au-Yeung et al. (2024) Frontiers in Public Health.</a:t>
            </a:r>
            <a:endParaRPr lang="en-US" sz="650" dirty="0"/>
          </a:p>
        </p:txBody>
      </p:sp>
      <p:sp>
        <p:nvSpPr>
          <p:cNvPr id="8" name="S12_6_Text 4"/>
          <p:cNvSpPr/>
          <p:nvPr/>
        </p:nvSpPr>
        <p:spPr>
          <a:xfrm>
            <a:off x="500063" y="15865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Birmingham City Observatory (2025) Indices of deprivation.</a:t>
            </a:r>
            <a:endParaRPr lang="en-US" sz="650" dirty="0"/>
          </a:p>
        </p:txBody>
      </p:sp>
      <p:sp>
        <p:nvSpPr>
          <p:cNvPr id="9" name="S12_7_Text 5"/>
          <p:cNvSpPr/>
          <p:nvPr/>
        </p:nvSpPr>
        <p:spPr>
          <a:xfrm>
            <a:off x="500063" y="17690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Bower et al. (2025) DIPLOMA evaluation. NIHR.</a:t>
            </a:r>
            <a:endParaRPr lang="en-US" sz="650" dirty="0"/>
          </a:p>
        </p:txBody>
      </p:sp>
      <p:sp>
        <p:nvSpPr>
          <p:cNvPr id="10" name="S12_8_Text 6"/>
          <p:cNvSpPr/>
          <p:nvPr/>
        </p:nvSpPr>
        <p:spPr>
          <a:xfrm>
            <a:off x="500063" y="19515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Bronfenbrenner (1979) The ecology of human development.</a:t>
            </a:r>
            <a:endParaRPr lang="en-US" sz="650" dirty="0"/>
          </a:p>
        </p:txBody>
      </p:sp>
      <p:sp>
        <p:nvSpPr>
          <p:cNvPr id="11" name="S12_9_Text 7"/>
          <p:cNvSpPr/>
          <p:nvPr/>
        </p:nvSpPr>
        <p:spPr>
          <a:xfrm>
            <a:off x="500063" y="2134084"/>
            <a:ext cx="2619356" cy="250701"/>
          </a:xfrm>
          <a:prstGeom prst="rect">
            <a:avLst/>
          </a:prstGeom>
          <a:noFill/>
          <a:ln/>
        </p:spPr>
        <p:txBody>
          <a:bodyPr wrap="squar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Chatzi et al. (2023) Journal of Epidemiology and Community Health.</a:t>
            </a:r>
            <a:endParaRPr lang="en-US" sz="650" dirty="0"/>
          </a:p>
        </p:txBody>
      </p:sp>
      <p:sp>
        <p:nvSpPr>
          <p:cNvPr id="12" name="S12_10_Text 8"/>
          <p:cNvSpPr/>
          <p:nvPr/>
        </p:nvSpPr>
        <p:spPr>
          <a:xfrm>
            <a:off x="500063" y="2441935"/>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DHSC (2025) Fit for the Future.</a:t>
            </a:r>
            <a:endParaRPr lang="en-US" sz="650" dirty="0"/>
          </a:p>
        </p:txBody>
      </p:sp>
      <p:sp>
        <p:nvSpPr>
          <p:cNvPr id="13" name="S12_11_Text 9"/>
          <p:cNvSpPr/>
          <p:nvPr/>
        </p:nvSpPr>
        <p:spPr>
          <a:xfrm>
            <a:off x="500063" y="2624435"/>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Engel (1977) Science.</a:t>
            </a:r>
            <a:endParaRPr lang="en-US" sz="650" dirty="0"/>
          </a:p>
        </p:txBody>
      </p:sp>
      <p:sp>
        <p:nvSpPr>
          <p:cNvPr id="14" name="S12_12_Text 10"/>
          <p:cNvSpPr/>
          <p:nvPr/>
        </p:nvSpPr>
        <p:spPr>
          <a:xfrm>
            <a:off x="3262294" y="1221581"/>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Finch et al. (2025) The Health Foundation.</a:t>
            </a:r>
            <a:endParaRPr lang="en-US" sz="650" dirty="0"/>
          </a:p>
        </p:txBody>
      </p:sp>
      <p:sp>
        <p:nvSpPr>
          <p:cNvPr id="15" name="S12_13_Text 11"/>
          <p:cNvSpPr/>
          <p:nvPr/>
        </p:nvSpPr>
        <p:spPr>
          <a:xfrm>
            <a:off x="3262294" y="14040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Great Britain (2012) Health and Social Care Act.</a:t>
            </a:r>
            <a:endParaRPr lang="en-US" sz="650" dirty="0"/>
          </a:p>
        </p:txBody>
      </p:sp>
      <p:sp>
        <p:nvSpPr>
          <p:cNvPr id="16" name="S12_14_Text 12"/>
          <p:cNvSpPr/>
          <p:nvPr/>
        </p:nvSpPr>
        <p:spPr>
          <a:xfrm>
            <a:off x="3262294" y="15865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Marmot et al. (2020) Marmot Review.</a:t>
            </a:r>
            <a:endParaRPr lang="en-US" sz="650" dirty="0"/>
          </a:p>
        </p:txBody>
      </p:sp>
      <p:sp>
        <p:nvSpPr>
          <p:cNvPr id="17" name="S12_15_Text 13"/>
          <p:cNvSpPr/>
          <p:nvPr/>
        </p:nvSpPr>
        <p:spPr>
          <a:xfrm>
            <a:off x="3262294" y="17690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NHS England (2019) NHS Long Term Plan.</a:t>
            </a:r>
            <a:endParaRPr lang="en-US" sz="650" dirty="0"/>
          </a:p>
        </p:txBody>
      </p:sp>
      <p:sp>
        <p:nvSpPr>
          <p:cNvPr id="18" name="S12_16_Text 14"/>
          <p:cNvSpPr/>
          <p:nvPr/>
        </p:nvSpPr>
        <p:spPr>
          <a:xfrm>
            <a:off x="3262294" y="19515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NHS England (2026) National Diabetes Audit.</a:t>
            </a:r>
            <a:endParaRPr lang="en-US" sz="650" dirty="0"/>
          </a:p>
        </p:txBody>
      </p:sp>
      <p:sp>
        <p:nvSpPr>
          <p:cNvPr id="19" name="S12_17_Text 15"/>
          <p:cNvSpPr/>
          <p:nvPr/>
        </p:nvSpPr>
        <p:spPr>
          <a:xfrm>
            <a:off x="3262294" y="2134084"/>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NHS England (n.d.) Core20PLUS5.</a:t>
            </a:r>
            <a:endParaRPr lang="en-US" sz="650" dirty="0"/>
          </a:p>
        </p:txBody>
      </p:sp>
      <p:sp>
        <p:nvSpPr>
          <p:cNvPr id="20" name="S12_18_Text 16"/>
          <p:cNvSpPr/>
          <p:nvPr/>
        </p:nvSpPr>
        <p:spPr>
          <a:xfrm>
            <a:off x="3262294" y="2316584"/>
            <a:ext cx="2619356" cy="250701"/>
          </a:xfrm>
          <a:prstGeom prst="rect">
            <a:avLst/>
          </a:prstGeom>
          <a:noFill/>
          <a:ln/>
        </p:spPr>
        <p:txBody>
          <a:bodyPr wrap="squar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Office for National Statistics (2026) Healthy life expectancy by deprivation.</a:t>
            </a:r>
            <a:endParaRPr lang="en-US" sz="650" dirty="0"/>
          </a:p>
        </p:txBody>
      </p:sp>
      <p:sp>
        <p:nvSpPr>
          <p:cNvPr id="21" name="S12_19_Text 17"/>
          <p:cNvSpPr/>
          <p:nvPr/>
        </p:nvSpPr>
        <p:spPr>
          <a:xfrm>
            <a:off x="3262294" y="2624435"/>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Ravindrarajah et al. (2025) Diabetic Medicine.</a:t>
            </a:r>
            <a:endParaRPr lang="en-US" sz="650" dirty="0"/>
          </a:p>
        </p:txBody>
      </p:sp>
      <p:sp>
        <p:nvSpPr>
          <p:cNvPr id="22" name="S12_20_Text 18"/>
          <p:cNvSpPr/>
          <p:nvPr/>
        </p:nvSpPr>
        <p:spPr>
          <a:xfrm>
            <a:off x="6024525" y="1221581"/>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Rosenstock (1974) Health Belief Model.</a:t>
            </a:r>
            <a:endParaRPr lang="en-US" sz="650" dirty="0"/>
          </a:p>
        </p:txBody>
      </p:sp>
      <p:sp>
        <p:nvSpPr>
          <p:cNvPr id="23" name="S12_21_Text 19"/>
          <p:cNvSpPr/>
          <p:nvPr/>
        </p:nvSpPr>
        <p:spPr>
          <a:xfrm>
            <a:off x="6024525" y="14040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United Nations (2015) 2030 Agenda.</a:t>
            </a:r>
            <a:endParaRPr lang="en-US" sz="650" dirty="0"/>
          </a:p>
        </p:txBody>
      </p:sp>
      <p:sp>
        <p:nvSpPr>
          <p:cNvPr id="24" name="S12_22_Text 20"/>
          <p:cNvSpPr/>
          <p:nvPr/>
        </p:nvSpPr>
        <p:spPr>
          <a:xfrm>
            <a:off x="6024525" y="1586582"/>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United Nations (2026) SDG Report.</a:t>
            </a:r>
            <a:endParaRPr lang="en-US" sz="650" dirty="0"/>
          </a:p>
        </p:txBody>
      </p:sp>
      <p:sp>
        <p:nvSpPr>
          <p:cNvPr id="25" name="S12_23_Text 21"/>
          <p:cNvSpPr/>
          <p:nvPr/>
        </p:nvSpPr>
        <p:spPr>
          <a:xfrm>
            <a:off x="6024525" y="17690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Whitehead (1992) Equity and health.</a:t>
            </a:r>
            <a:endParaRPr lang="en-US" sz="650" dirty="0"/>
          </a:p>
        </p:txBody>
      </p:sp>
      <p:sp>
        <p:nvSpPr>
          <p:cNvPr id="26" name="S12_24_Text 22"/>
          <p:cNvSpPr/>
          <p:nvPr/>
        </p:nvSpPr>
        <p:spPr>
          <a:xfrm>
            <a:off x="6024525" y="1951583"/>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WHO (1948) Constitution.</a:t>
            </a:r>
            <a:endParaRPr lang="en-US" sz="650" dirty="0"/>
          </a:p>
        </p:txBody>
      </p:sp>
      <p:sp>
        <p:nvSpPr>
          <p:cNvPr id="27" name="S12_25_Text 23"/>
          <p:cNvSpPr/>
          <p:nvPr/>
        </p:nvSpPr>
        <p:spPr>
          <a:xfrm>
            <a:off x="6024525" y="2134084"/>
            <a:ext cx="2619356" cy="125350"/>
          </a:xfrm>
          <a:prstGeom prst="rect">
            <a:avLst/>
          </a:prstGeom>
          <a:noFill/>
          <a:ln/>
        </p:spPr>
        <p:txBody>
          <a:bodyPr wrap="non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WHO (2017) Shanghai Declaration.</a:t>
            </a:r>
            <a:endParaRPr lang="en-US" sz="650" dirty="0"/>
          </a:p>
        </p:txBody>
      </p:sp>
      <p:sp>
        <p:nvSpPr>
          <p:cNvPr id="28" name="S12_26_Text 24"/>
          <p:cNvSpPr/>
          <p:nvPr/>
        </p:nvSpPr>
        <p:spPr>
          <a:xfrm>
            <a:off x="6024525" y="2316584"/>
            <a:ext cx="2619356" cy="250701"/>
          </a:xfrm>
          <a:prstGeom prst="rect">
            <a:avLst/>
          </a:prstGeom>
          <a:noFill/>
          <a:ln/>
        </p:spPr>
        <p:txBody>
          <a:bodyPr wrap="square" lIns="0" tIns="0" rIns="0" bIns="0" rtlCol="0" anchor="t">
            <a:spAutoFit/>
          </a:bodyPr>
          <a:lstStyle/>
          <a:p>
            <a:pPr marL="0" indent="0" algn="l">
              <a:lnSpc>
                <a:spcPct val="108000"/>
              </a:lnSpc>
              <a:buNone/>
            </a:pPr>
            <a:r>
              <a:rPr lang="en-US" sz="650" dirty="0">
                <a:solidFill>
                  <a:srgbClr val="FFFFFF">
                    <a:alpha val="72000"/>
                  </a:srgbClr>
                </a:solidFill>
                <a:latin typeface="Public Sans" pitchFamily="34" charset="0"/>
                <a:ea typeface="Public Sans" pitchFamily="34" charset="-122"/>
                <a:cs typeface="Public Sans" pitchFamily="34" charset="-120"/>
              </a:rPr>
              <a:t>World Commission on Environment and Development (1987) Our common future.</a:t>
            </a:r>
            <a:endParaRPr lang="en-US" sz="650" dirty="0"/>
          </a:p>
        </p:txBody>
      </p:sp>
      <p:sp>
        <p:nvSpPr>
          <p:cNvPr id="30" name="S12_28_Text 26"/>
          <p:cNvSpPr/>
          <p:nvPr/>
        </p:nvSpPr>
        <p:spPr>
          <a:xfrm>
            <a:off x="500063" y="2935523"/>
            <a:ext cx="8143875" cy="362920"/>
          </a:xfrm>
          <a:prstGeom prst="rect">
            <a:avLst/>
          </a:prstGeom>
          <a:noFill/>
          <a:ln/>
        </p:spPr>
        <p:txBody>
          <a:bodyPr wrap="square" lIns="153035" tIns="119126" rIns="153035" bIns="119126" rtlCol="0" anchor="t">
            <a:spAutoFit/>
          </a:bodyPr>
          <a:lstStyle/>
          <a:p>
            <a:pPr marL="0" indent="0" algn="l">
              <a:lnSpc>
                <a:spcPct val="112000"/>
              </a:lnSpc>
              <a:buNone/>
            </a:pPr>
            <a:endParaRPr lang="en-US" sz="750" dirty="0"/>
          </a:p>
        </p:txBody>
      </p:sp>
      <p:sp>
        <p:nvSpPr>
          <p:cNvPr id="31" name="S12_29_Text 27"/>
          <p:cNvSpPr/>
          <p:nvPr/>
        </p:nvSpPr>
        <p:spPr>
          <a:xfrm>
            <a:off x="500063" y="4818459"/>
            <a:ext cx="1600200" cy="110728"/>
          </a:xfrm>
          <a:prstGeom prst="rect">
            <a:avLst/>
          </a:prstGeom>
          <a:noFill/>
          <a:ln/>
        </p:spPr>
        <p:txBody>
          <a:bodyPr wrap="squar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BMHP6030 — SHAREEN BI, 2318894</a:t>
            </a:r>
            <a:endParaRPr lang="en-US" sz="650" dirty="0"/>
          </a:p>
        </p:txBody>
      </p:sp>
      <p:sp>
        <p:nvSpPr>
          <p:cNvPr id="32" name="S12_30_Text 28"/>
          <p:cNvSpPr/>
          <p:nvPr/>
        </p:nvSpPr>
        <p:spPr>
          <a:xfrm>
            <a:off x="8547497" y="4818459"/>
            <a:ext cx="96441" cy="110728"/>
          </a:xfrm>
          <a:prstGeom prst="rect">
            <a:avLst/>
          </a:prstGeom>
          <a:noFill/>
          <a:ln/>
        </p:spPr>
        <p:txBody>
          <a:bodyPr wrap="none" lIns="0" tIns="0" rIns="0" bIns="0" rtlCol="0" anchor="t">
            <a:spAutoFit/>
          </a:bodyPr>
          <a:lstStyle/>
          <a:p>
            <a:pPr marL="0" indent="0" algn="l">
              <a:buNone/>
            </a:pPr>
            <a:r>
              <a:rPr lang="en-US" sz="650" dirty="0">
                <a:solidFill>
                  <a:srgbClr val="FFFFFF">
                    <a:alpha val="45000"/>
                  </a:srgbClr>
                </a:solidFill>
                <a:latin typeface="Public Sans" pitchFamily="34" charset="0"/>
                <a:ea typeface="Public Sans" pitchFamily="34" charset="-122"/>
                <a:cs typeface="Public Sans" pitchFamily="34" charset="-120"/>
              </a:rPr>
              <a:t>12</a:t>
            </a:r>
            <a:endParaRPr lang="en-US" sz="650" dirty="0"/>
          </a:p>
        </p:txBody>
      </p:sp>
    </p:spTree>
  </p:cSld>
  <p:clrMapOvr>
    <a:masterClrMapping/>
  </p:clrMapOvr>
  <p:transition spd="slow">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2239</Words>
  <Application>Microsoft Macintosh PowerPoint</Application>
  <PresentationFormat>On-screen Show (16:9)</PresentationFormat>
  <Paragraphs>202</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Public Sans</vt:lpstr>
      <vt:lpstr>Public Sans Black</vt:lpstr>
      <vt:lpstr>Public Sans Bold</vt:lpstr>
      <vt:lpstr>Public Sans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Marufu, Wisdom</cp:lastModifiedBy>
  <cp:revision>3</cp:revision>
  <dcterms:created xsi:type="dcterms:W3CDTF">2026-10-08T02:35:32Z</dcterms:created>
  <dcterms:modified xsi:type="dcterms:W3CDTF">2026-10-13T12:10:33Z</dcterms:modified>
</cp:coreProperties>
</file>