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8288000" cy="10287000"/>
  <p:notesSz cx="6858000" cy="9144000"/>
  <p:embeddedFontLst>
    <p:embeddedFont>
      <p:font typeface="Inter" panose="020B0502030000000004" pitchFamily="34" charset="0"/>
      <p:regular r:id="rId20"/>
    </p:embeddedFont>
    <p:embeddedFont>
      <p:font typeface="Inter Bold" panose="020B0802030000000004" pitchFamily="34" charset="0"/>
      <p:regular r:id="rId21"/>
      <p:bold r:id="rId22"/>
    </p:embeddedFont>
    <p:embeddedFont>
      <p:font typeface="Old Standard" panose="02040503050505020303" pitchFamily="18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3" autoAdjust="0"/>
    <p:restoredTop sz="94569" autoAdjust="0"/>
  </p:normalViewPr>
  <p:slideViewPr>
    <p:cSldViewPr>
      <p:cViewPr varScale="1">
        <p:scale>
          <a:sx n="77" d="100"/>
          <a:sy n="77" d="100"/>
        </p:scale>
        <p:origin x="216" y="9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6/30/25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6/30/25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youtube.com/shorts/iK_yUvEnrbM" TargetMode="Externa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039001" y="1364997"/>
            <a:ext cx="4345877" cy="4458757"/>
          </a:xfrm>
          <a:custGeom>
            <a:avLst/>
            <a:gdLst/>
            <a:ahLst/>
            <a:cxnLst/>
            <a:rect l="l" t="t" r="r" b="b"/>
            <a:pathLst>
              <a:path w="4345877" h="4458757">
                <a:moveTo>
                  <a:pt x="0" y="0"/>
                </a:moveTo>
                <a:lnTo>
                  <a:pt x="4345877" y="0"/>
                </a:lnTo>
                <a:lnTo>
                  <a:pt x="4345877" y="4458757"/>
                </a:lnTo>
                <a:lnTo>
                  <a:pt x="0" y="445875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4133337" y="4448037"/>
            <a:ext cx="10021326" cy="17687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334"/>
              </a:lnSpc>
            </a:pPr>
            <a:r>
              <a:rPr lang="en-US" sz="10239" b="1" spc="286">
                <a:solidFill>
                  <a:srgbClr val="404040"/>
                </a:solidFill>
                <a:latin typeface="Inter Bold"/>
                <a:ea typeface="Inter Bold"/>
                <a:cs typeface="Inter Bold"/>
                <a:sym typeface="Inter Bold"/>
              </a:rPr>
              <a:t>“RESONANCE”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1019175"/>
            <a:ext cx="6010301" cy="1773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56"/>
              </a:lnSpc>
            </a:pPr>
            <a:r>
              <a:rPr lang="en-US" sz="2341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MODULE NAME </a:t>
            </a:r>
          </a:p>
          <a:p>
            <a:pPr algn="l">
              <a:lnSpc>
                <a:spcPts val="2856"/>
              </a:lnSpc>
            </a:pPr>
            <a:r>
              <a:rPr lang="en-US" sz="2341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DIGITAL SKILLS FOR PERSONAL AND PROFESSIONAL GROWTH (BMSW4008)</a:t>
            </a:r>
          </a:p>
          <a:p>
            <a:pPr algn="l">
              <a:lnSpc>
                <a:spcPts val="2856"/>
              </a:lnSpc>
            </a:pPr>
            <a:r>
              <a:rPr lang="en-US" sz="2341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MODULE LEAD: PHILIPPA FITZGERALD</a:t>
            </a:r>
          </a:p>
          <a:p>
            <a:pPr algn="l">
              <a:lnSpc>
                <a:spcPts val="2856"/>
              </a:lnSpc>
            </a:pPr>
            <a:endParaRPr lang="en-US" sz="2341">
              <a:solidFill>
                <a:srgbClr val="0000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3284399" y="8414402"/>
            <a:ext cx="3963307" cy="843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49"/>
              </a:lnSpc>
            </a:pPr>
            <a:r>
              <a:rPr lang="en-US" sz="2745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Anastasiia Tkachova</a:t>
            </a:r>
          </a:p>
          <a:p>
            <a:pPr algn="r">
              <a:lnSpc>
                <a:spcPts val="3349"/>
              </a:lnSpc>
            </a:pPr>
            <a:r>
              <a:rPr lang="en-US" sz="2745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2416011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4742126" y="1355472"/>
            <a:ext cx="2512675" cy="2718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June 2025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456322" y="7880510"/>
            <a:ext cx="3798479" cy="423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349"/>
              </a:lnSpc>
            </a:pPr>
            <a:r>
              <a:rPr lang="en-US" sz="2745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PRESENTED BY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851123" y="1019175"/>
            <a:ext cx="2408177" cy="2718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DATE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144010" y="1294079"/>
            <a:ext cx="8209754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TABLE OF CONTENTS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98347" y="2990602"/>
            <a:ext cx="2703940" cy="538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INTRODUCTION TO RESONANCE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3419" y="2770734"/>
            <a:ext cx="2703940" cy="538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MOTIVATION AND MEMBERSHIPS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898347" y="4376330"/>
            <a:ext cx="2703940" cy="291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MARKET RESEARCH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73132" y="4462006"/>
            <a:ext cx="2703940" cy="538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TRANSLATING INSIGHTS TO WEBSITE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98347" y="5956754"/>
            <a:ext cx="2703940" cy="291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KEY FINDNGS 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573132" y="5918604"/>
            <a:ext cx="2703940" cy="291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MARKETING MATERIALS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898347" y="7289677"/>
            <a:ext cx="2703940" cy="291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KEY FINDINGS 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74616" y="7358737"/>
            <a:ext cx="2703940" cy="291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VIDEO ADVERT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318577" y="2719091"/>
            <a:ext cx="886691" cy="886691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39682" tIns="39682" rIns="39682" bIns="39682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393049" y="2751704"/>
            <a:ext cx="737747" cy="672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35"/>
              </a:lnSpc>
            </a:pPr>
            <a:r>
              <a:rPr lang="en-US" sz="3525">
                <a:solidFill>
                  <a:srgbClr val="8B9684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1318577" y="8483962"/>
            <a:ext cx="886691" cy="88669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39682" tIns="39682" rIns="39682" bIns="39682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393049" y="8516574"/>
            <a:ext cx="737747" cy="672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35"/>
              </a:lnSpc>
            </a:pPr>
            <a:r>
              <a:rPr lang="en-US" sz="3525">
                <a:solidFill>
                  <a:srgbClr val="8B9684">
                    <a:alpha val="82745"/>
                  </a:srgbClr>
                </a:solidFill>
                <a:latin typeface="Old Standard"/>
                <a:ea typeface="Old Standard"/>
                <a:cs typeface="Old Standard"/>
                <a:sym typeface="Old Standard"/>
              </a:rPr>
              <a:t>07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1318577" y="4223365"/>
            <a:ext cx="886691" cy="886691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1318577" y="4256078"/>
            <a:ext cx="886691" cy="6725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32"/>
              </a:lnSpc>
            </a:pPr>
            <a:r>
              <a:rPr lang="en-US" sz="352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04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7001403" y="2719091"/>
            <a:ext cx="886691" cy="886691"/>
            <a:chOff x="0" y="0"/>
            <a:chExt cx="812800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7001403" y="2751805"/>
            <a:ext cx="886691" cy="6725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32"/>
              </a:lnSpc>
            </a:pPr>
            <a:r>
              <a:rPr lang="en-US" sz="352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08</a:t>
            </a:r>
          </a:p>
        </p:txBody>
      </p:sp>
      <p:grpSp>
        <p:nvGrpSpPr>
          <p:cNvPr id="29" name="Group 29"/>
          <p:cNvGrpSpPr/>
          <p:nvPr/>
        </p:nvGrpSpPr>
        <p:grpSpPr>
          <a:xfrm>
            <a:off x="1318577" y="5690387"/>
            <a:ext cx="876404" cy="876404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318577" y="5730588"/>
            <a:ext cx="876404" cy="654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05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7001403" y="4186113"/>
            <a:ext cx="876404" cy="876404"/>
            <a:chOff x="0" y="0"/>
            <a:chExt cx="812800" cy="81280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001403" y="4226315"/>
            <a:ext cx="876404" cy="654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09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1318577" y="7182666"/>
            <a:ext cx="876404" cy="876404"/>
            <a:chOff x="0" y="0"/>
            <a:chExt cx="812800" cy="812800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318577" y="7222868"/>
            <a:ext cx="876404" cy="654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06</a:t>
            </a:r>
          </a:p>
        </p:txBody>
      </p:sp>
      <p:grpSp>
        <p:nvGrpSpPr>
          <p:cNvPr id="41" name="Group 41"/>
          <p:cNvGrpSpPr/>
          <p:nvPr/>
        </p:nvGrpSpPr>
        <p:grpSpPr>
          <a:xfrm>
            <a:off x="7001403" y="5640388"/>
            <a:ext cx="876404" cy="876404"/>
            <a:chOff x="0" y="0"/>
            <a:chExt cx="812800" cy="81280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7001403" y="5680589"/>
            <a:ext cx="876404" cy="654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10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574616" y="8595972"/>
            <a:ext cx="2703940" cy="538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AUDIENCE SEGMENTATION</a:t>
            </a:r>
          </a:p>
        </p:txBody>
      </p:sp>
      <p:grpSp>
        <p:nvGrpSpPr>
          <p:cNvPr id="46" name="Group 46"/>
          <p:cNvGrpSpPr/>
          <p:nvPr/>
        </p:nvGrpSpPr>
        <p:grpSpPr>
          <a:xfrm>
            <a:off x="7001403" y="6877623"/>
            <a:ext cx="876404" cy="876404"/>
            <a:chOff x="0" y="0"/>
            <a:chExt cx="812800" cy="812800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49" name="TextBox 49"/>
          <p:cNvSpPr txBox="1"/>
          <p:nvPr/>
        </p:nvSpPr>
        <p:spPr>
          <a:xfrm>
            <a:off x="7001403" y="6917824"/>
            <a:ext cx="876404" cy="654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11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4555360" y="2983859"/>
            <a:ext cx="2703940" cy="291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WHAT I HAVE LEARNED</a:t>
            </a:r>
          </a:p>
        </p:txBody>
      </p:sp>
      <p:grpSp>
        <p:nvGrpSpPr>
          <p:cNvPr id="51" name="Group 51"/>
          <p:cNvGrpSpPr/>
          <p:nvPr/>
        </p:nvGrpSpPr>
        <p:grpSpPr>
          <a:xfrm>
            <a:off x="7001403" y="8335052"/>
            <a:ext cx="876404" cy="876404"/>
            <a:chOff x="0" y="0"/>
            <a:chExt cx="812800" cy="812800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7001403" y="8375253"/>
            <a:ext cx="876404" cy="654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12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4795369" y="4462006"/>
            <a:ext cx="2703940" cy="291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NEXT STEPS</a:t>
            </a:r>
          </a:p>
        </p:txBody>
      </p:sp>
      <p:grpSp>
        <p:nvGrpSpPr>
          <p:cNvPr id="56" name="Group 56"/>
          <p:cNvGrpSpPr/>
          <p:nvPr/>
        </p:nvGrpSpPr>
        <p:grpSpPr>
          <a:xfrm>
            <a:off x="13223640" y="2719091"/>
            <a:ext cx="876404" cy="876404"/>
            <a:chOff x="0" y="0"/>
            <a:chExt cx="812800" cy="812800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59" name="TextBox 59"/>
          <p:cNvSpPr txBox="1"/>
          <p:nvPr/>
        </p:nvSpPr>
        <p:spPr>
          <a:xfrm>
            <a:off x="13223640" y="2759292"/>
            <a:ext cx="876404" cy="654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13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14795369" y="5924954"/>
            <a:ext cx="2703940" cy="291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CONCLUSION</a:t>
            </a:r>
          </a:p>
        </p:txBody>
      </p:sp>
      <p:grpSp>
        <p:nvGrpSpPr>
          <p:cNvPr id="61" name="Group 61"/>
          <p:cNvGrpSpPr/>
          <p:nvPr/>
        </p:nvGrpSpPr>
        <p:grpSpPr>
          <a:xfrm>
            <a:off x="13223640" y="4182040"/>
            <a:ext cx="876404" cy="876404"/>
            <a:chOff x="0" y="0"/>
            <a:chExt cx="812800" cy="812800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TextBox 6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13223640" y="4222241"/>
            <a:ext cx="876404" cy="654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14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14795369" y="7433301"/>
            <a:ext cx="2703940" cy="291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REFERENCES</a:t>
            </a:r>
          </a:p>
        </p:txBody>
      </p:sp>
      <p:grpSp>
        <p:nvGrpSpPr>
          <p:cNvPr id="66" name="Group 66"/>
          <p:cNvGrpSpPr/>
          <p:nvPr/>
        </p:nvGrpSpPr>
        <p:grpSpPr>
          <a:xfrm>
            <a:off x="13223640" y="5690387"/>
            <a:ext cx="876404" cy="876404"/>
            <a:chOff x="0" y="0"/>
            <a:chExt cx="812800" cy="812800"/>
          </a:xfrm>
        </p:grpSpPr>
        <p:sp>
          <p:nvSpPr>
            <p:cNvPr id="67" name="Freeform 6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69" name="TextBox 69"/>
          <p:cNvSpPr txBox="1"/>
          <p:nvPr/>
        </p:nvSpPr>
        <p:spPr>
          <a:xfrm>
            <a:off x="13223640" y="5730588"/>
            <a:ext cx="876404" cy="654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15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13223640" y="7182666"/>
            <a:ext cx="876404" cy="876404"/>
            <a:chOff x="0" y="0"/>
            <a:chExt cx="812800" cy="812800"/>
          </a:xfrm>
        </p:grpSpPr>
        <p:sp>
          <p:nvSpPr>
            <p:cNvPr id="71" name="Freeform 7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8B9684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3"/>
                </a:lnSpc>
              </a:pPr>
              <a:endParaRPr/>
            </a:p>
          </p:txBody>
        </p:sp>
      </p:grpSp>
      <p:sp>
        <p:nvSpPr>
          <p:cNvPr id="73" name="TextBox 73"/>
          <p:cNvSpPr txBox="1"/>
          <p:nvPr/>
        </p:nvSpPr>
        <p:spPr>
          <a:xfrm>
            <a:off x="13223640" y="7222868"/>
            <a:ext cx="876404" cy="6545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74"/>
              </a:lnSpc>
            </a:pPr>
            <a:r>
              <a:rPr lang="en-US" sz="3482">
                <a:solidFill>
                  <a:srgbClr val="8B9684"/>
                </a:solidFill>
                <a:latin typeface="Old Standard"/>
                <a:ea typeface="Old Standard"/>
                <a:cs typeface="Old Standard"/>
                <a:sym typeface="Old Standard"/>
              </a:rPr>
              <a:t>16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2898347" y="8721555"/>
            <a:ext cx="2703940" cy="291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06"/>
              </a:lnSpc>
              <a:spcBef>
                <a:spcPct val="0"/>
              </a:spcBef>
            </a:pPr>
            <a:r>
              <a:rPr lang="en-US" sz="1645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KEY FINDINGS 3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36079" y="1680184"/>
            <a:ext cx="7905826" cy="8111172"/>
          </a:xfrm>
          <a:custGeom>
            <a:avLst/>
            <a:gdLst/>
            <a:ahLst/>
            <a:cxnLst/>
            <a:rect l="l" t="t" r="r" b="b"/>
            <a:pathLst>
              <a:path w="7905826" h="8111172">
                <a:moveTo>
                  <a:pt x="0" y="0"/>
                </a:moveTo>
                <a:lnTo>
                  <a:pt x="7905826" y="0"/>
                </a:lnTo>
                <a:lnTo>
                  <a:pt x="7905826" y="8111172"/>
                </a:lnTo>
                <a:lnTo>
                  <a:pt x="0" y="811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4144010" y="1294079"/>
            <a:ext cx="8209754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INTRODUCTION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20686" y="2827595"/>
            <a:ext cx="4456402" cy="477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  <a:spcBef>
                <a:spcPct val="0"/>
              </a:spcBef>
            </a:pPr>
            <a:r>
              <a:rPr lang="en-US" sz="2711" u="sng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WHAT IS RESONANCE?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20686" y="3952764"/>
            <a:ext cx="10905192" cy="4679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IT IS A CREATIVE AND CONSCIOUS NETWORKING STUDIO BASED IN SOUTH WALES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IT IS A SPACE FOR SELF-EXPRESSION, HEALING AND COMMUNITY EVENTS.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WORKSHOPS AVAILABLE INCLUDING</a:t>
            </a:r>
          </a:p>
          <a:p>
            <a:pPr marL="1170692" lvl="2" indent="-390231" algn="l">
              <a:lnSpc>
                <a:spcPts val="3307"/>
              </a:lnSpc>
              <a:buFont typeface="Arial"/>
              <a:buChar char="⚬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PHOTOGRAPHY</a:t>
            </a:r>
          </a:p>
          <a:p>
            <a:pPr marL="1170692" lvl="2" indent="-390231" algn="l">
              <a:lnSpc>
                <a:spcPts val="3307"/>
              </a:lnSpc>
              <a:buFont typeface="Arial"/>
              <a:buChar char="⚬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HUMAN DESIGN</a:t>
            </a:r>
          </a:p>
          <a:p>
            <a:pPr marL="1170692" lvl="2" indent="-390231" algn="l">
              <a:lnSpc>
                <a:spcPts val="3307"/>
              </a:lnSpc>
              <a:buFont typeface="Arial"/>
              <a:buChar char="⚬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EVENTS</a:t>
            </a:r>
          </a:p>
          <a:p>
            <a:pPr marL="1170692" lvl="2" indent="-390231" algn="l">
              <a:lnSpc>
                <a:spcPts val="3307"/>
              </a:lnSpc>
              <a:buFont typeface="Arial"/>
              <a:buChar char="⚬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SELF-DEVELOPMENT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36079" y="1680184"/>
            <a:ext cx="7905826" cy="8111172"/>
          </a:xfrm>
          <a:custGeom>
            <a:avLst/>
            <a:gdLst/>
            <a:ahLst/>
            <a:cxnLst/>
            <a:rect l="l" t="t" r="r" b="b"/>
            <a:pathLst>
              <a:path w="7905826" h="8111172">
                <a:moveTo>
                  <a:pt x="0" y="0"/>
                </a:moveTo>
                <a:lnTo>
                  <a:pt x="7905826" y="0"/>
                </a:lnTo>
                <a:lnTo>
                  <a:pt x="7905826" y="8111172"/>
                </a:lnTo>
                <a:lnTo>
                  <a:pt x="0" y="811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4144010" y="1294079"/>
            <a:ext cx="8209754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MARKET RESEARCH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67705" y="3168265"/>
            <a:ext cx="10905192" cy="907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AS PART OF MY INITIAL MARKET RESEARCH, I ASKED 12 PARTICIPANTS TO ANSWER A SURVEY VIA GOOGLE FORMS.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354108" y="4866409"/>
            <a:ext cx="10905192" cy="2583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It covered questions including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Activities desired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time and date preferences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price points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and motivators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248887" y="3248284"/>
            <a:ext cx="9529862" cy="5265249"/>
          </a:xfrm>
          <a:custGeom>
            <a:avLst/>
            <a:gdLst/>
            <a:ahLst/>
            <a:cxnLst/>
            <a:rect l="l" t="t" r="r" b="b"/>
            <a:pathLst>
              <a:path w="9529862" h="5265249">
                <a:moveTo>
                  <a:pt x="0" y="0"/>
                </a:moveTo>
                <a:lnTo>
                  <a:pt x="9529862" y="0"/>
                </a:lnTo>
                <a:lnTo>
                  <a:pt x="9529862" y="5265248"/>
                </a:lnTo>
                <a:lnTo>
                  <a:pt x="0" y="526524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4144010" y="1294079"/>
            <a:ext cx="8209754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KEY FINDING 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31023" y="2473345"/>
            <a:ext cx="2541508" cy="488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 u="sng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ACTIVITIES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2608" y="3172084"/>
            <a:ext cx="7646279" cy="6355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Respondents showed strong interest in: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photography sessions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creative workshops (e.g., art journaling, intuitive drawing)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self-discovery practices like </a:t>
            </a:r>
          </a:p>
          <a:p>
            <a:pPr marL="1170692" lvl="2" indent="-390231" algn="l">
              <a:lnSpc>
                <a:spcPts val="3307"/>
              </a:lnSpc>
              <a:buFont typeface="Arial"/>
              <a:buChar char="⚬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Human Design</a:t>
            </a:r>
          </a:p>
          <a:p>
            <a:pPr marL="1170692" lvl="2" indent="-390231" algn="l">
              <a:lnSpc>
                <a:spcPts val="3307"/>
              </a:lnSpc>
              <a:buFont typeface="Arial"/>
              <a:buChar char="⚬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Tarot</a:t>
            </a:r>
          </a:p>
          <a:p>
            <a:pPr marL="1170692" lvl="2" indent="-390231" algn="l">
              <a:lnSpc>
                <a:spcPts val="3307"/>
              </a:lnSpc>
              <a:buFont typeface="Arial"/>
              <a:buChar char="⚬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neurography 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Networking events 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family-friendly formats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02608" y="3526372"/>
            <a:ext cx="9480053" cy="4692626"/>
          </a:xfrm>
          <a:custGeom>
            <a:avLst/>
            <a:gdLst/>
            <a:ahLst/>
            <a:cxnLst/>
            <a:rect l="l" t="t" r="r" b="b"/>
            <a:pathLst>
              <a:path w="9480053" h="4692626">
                <a:moveTo>
                  <a:pt x="0" y="0"/>
                </a:moveTo>
                <a:lnTo>
                  <a:pt x="9480053" y="0"/>
                </a:lnTo>
                <a:lnTo>
                  <a:pt x="9480053" y="4692627"/>
                </a:lnTo>
                <a:lnTo>
                  <a:pt x="0" y="469262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4144010" y="1294079"/>
            <a:ext cx="8209754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KEY FINDING 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31023" y="2473345"/>
            <a:ext cx="2541508" cy="488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 u="sng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FREQUENCY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827502" y="3623640"/>
            <a:ext cx="7082805" cy="38412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Most respondents PREFERRED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evening sessions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on weekdays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with monthly or weekly attendance. 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This implies that the target audience likely includes:</a:t>
            </a:r>
          </a:p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working adults or parents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453706" y="3083720"/>
            <a:ext cx="9805594" cy="5307278"/>
          </a:xfrm>
          <a:custGeom>
            <a:avLst/>
            <a:gdLst/>
            <a:ahLst/>
            <a:cxnLst/>
            <a:rect l="l" t="t" r="r" b="b"/>
            <a:pathLst>
              <a:path w="9805594" h="5307278">
                <a:moveTo>
                  <a:pt x="0" y="0"/>
                </a:moveTo>
                <a:lnTo>
                  <a:pt x="9805594" y="0"/>
                </a:lnTo>
                <a:lnTo>
                  <a:pt x="9805594" y="5307278"/>
                </a:lnTo>
                <a:lnTo>
                  <a:pt x="0" y="53072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4144010" y="1294079"/>
            <a:ext cx="8209754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KEY FINDING 3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2595307"/>
            <a:ext cx="4064136" cy="488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 u="sng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PRICE POINT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0901" y="3521870"/>
            <a:ext cx="7082805" cy="3022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41"/>
              </a:lnSpc>
            </a:pPr>
            <a:r>
              <a:rPr lang="en-US" sz="24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About 70% felt comfortable paying £10–20 for </a:t>
            </a:r>
          </a:p>
          <a:p>
            <a:pPr algn="l">
              <a:lnSpc>
                <a:spcPts val="2941"/>
              </a:lnSpc>
            </a:pPr>
            <a:r>
              <a:rPr lang="en-US" sz="24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 2-hour workshop.</a:t>
            </a:r>
          </a:p>
          <a:p>
            <a:pPr algn="l">
              <a:lnSpc>
                <a:spcPts val="2941"/>
              </a:lnSpc>
            </a:pPr>
            <a:endParaRPr lang="en-US" sz="24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algn="l">
              <a:lnSpc>
                <a:spcPts val="2941"/>
              </a:lnSpc>
            </a:pPr>
            <a:r>
              <a:rPr lang="en-US" sz="24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with a few opting for lower (£5–10) or higher (£30+) brackets. </a:t>
            </a:r>
          </a:p>
          <a:p>
            <a:pPr algn="l">
              <a:lnSpc>
                <a:spcPts val="2941"/>
              </a:lnSpc>
            </a:pPr>
            <a:endParaRPr lang="en-US" sz="24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algn="l">
              <a:lnSpc>
                <a:spcPts val="2941"/>
              </a:lnSpc>
            </a:pPr>
            <a:r>
              <a:rPr lang="en-US" sz="24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This supports a value-based pricing model with tiered offers and accessibility in mind. 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5299" y="8766443"/>
            <a:ext cx="16474001" cy="907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LAUNCH EVENTS CAN BE FREE OR DONATION-BASED, WHILE REGULAR SESSIONS CAN FOLLOW A FLEXIBLE STRUCTURE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36079" y="1680184"/>
            <a:ext cx="7905826" cy="8111172"/>
          </a:xfrm>
          <a:custGeom>
            <a:avLst/>
            <a:gdLst/>
            <a:ahLst/>
            <a:cxnLst/>
            <a:rect l="l" t="t" r="r" b="b"/>
            <a:pathLst>
              <a:path w="7905826" h="8111172">
                <a:moveTo>
                  <a:pt x="0" y="0"/>
                </a:moveTo>
                <a:lnTo>
                  <a:pt x="7905826" y="0"/>
                </a:lnTo>
                <a:lnTo>
                  <a:pt x="7905826" y="8111172"/>
                </a:lnTo>
                <a:lnTo>
                  <a:pt x="0" y="811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356437" y="1022780"/>
            <a:ext cx="8209754" cy="165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MOTIVATION AND MEMBERSHIPS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833764" y="3419918"/>
            <a:ext cx="10905192" cy="488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WHY JOIN? AND WHAT WILL KEEP PEOPLE COMING BACK?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833764" y="4164863"/>
            <a:ext cx="10905192" cy="2583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Motivation: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 sense of belonging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Discounted activities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exclusive content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Being a part of a growing community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safety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833764" y="7005951"/>
            <a:ext cx="10905192" cy="21648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ALTHOUGH THERES AN ADVANTAGE OF AVAILABLE DISCOUNTS... </a:t>
            </a:r>
          </a:p>
          <a:p>
            <a:pPr algn="ctr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algn="ctr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...AN EMOTIONAL CONNECTION MATTERS MORE THAN SAVING MONEY!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22102" y="2824303"/>
            <a:ext cx="8221713" cy="4412156"/>
          </a:xfrm>
          <a:custGeom>
            <a:avLst/>
            <a:gdLst/>
            <a:ahLst/>
            <a:cxnLst/>
            <a:rect l="l" t="t" r="r" b="b"/>
            <a:pathLst>
              <a:path w="8221713" h="4412156">
                <a:moveTo>
                  <a:pt x="0" y="0"/>
                </a:moveTo>
                <a:lnTo>
                  <a:pt x="8221713" y="0"/>
                </a:lnTo>
                <a:lnTo>
                  <a:pt x="8221713" y="4412156"/>
                </a:lnTo>
                <a:lnTo>
                  <a:pt x="0" y="441215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7567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4173121" y="904875"/>
            <a:ext cx="8209754" cy="165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TRANSLATING DESIGN INTO WEBSITE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2102" y="8530957"/>
            <a:ext cx="16843811" cy="907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BASED ON OPEN ANSWERS AND TONE OF RESPONSES, THE EMOTIONAL ATMOSPHERE, WARMTH, NON-JUDGMENT, DEPTH, IS AS IMPORTANT AS THE SERVICE ITSELF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144000" y="2990755"/>
            <a:ext cx="8981302" cy="4679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WITH THE DESIGN OF THE WEBSITE I HAVE CHOSEN: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CLAY, WINE, CARAMEL TONES FOR CALMING AND DEPTH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THERE IS A CLEAR STRUCTURE</a:t>
            </a:r>
          </a:p>
          <a:p>
            <a:pPr marL="1170692" lvl="2" indent="-390231" algn="l">
              <a:lnSpc>
                <a:spcPts val="3307"/>
              </a:lnSpc>
              <a:buFont typeface="Arial"/>
              <a:buChar char="⚬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 HOME PAGE</a:t>
            </a:r>
          </a:p>
          <a:p>
            <a:pPr marL="1170692" lvl="2" indent="-390231" algn="l">
              <a:lnSpc>
                <a:spcPts val="3307"/>
              </a:lnSpc>
              <a:buFont typeface="Arial"/>
              <a:buChar char="⚬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EVENTS PAGE</a:t>
            </a:r>
          </a:p>
          <a:p>
            <a:pPr marL="1170692" lvl="2" indent="-390231" algn="l">
              <a:lnSpc>
                <a:spcPts val="3307"/>
              </a:lnSpc>
              <a:buFont typeface="Arial"/>
              <a:buChar char="⚬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CONTACT US INFORMATION </a:t>
            </a:r>
          </a:p>
          <a:p>
            <a:pPr marL="1170692" lvl="2" indent="-390231" algn="l">
              <a:lnSpc>
                <a:spcPts val="3307"/>
              </a:lnSpc>
              <a:buFont typeface="Arial"/>
              <a:buChar char="⚬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ACCESS INFORMATION 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FOLLOWED BY MEMBER BENEFITS 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AND FINALLY, A CALL TO ACTION (SIGN UP)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155949" y="2020085"/>
            <a:ext cx="5282454" cy="7608672"/>
          </a:xfrm>
          <a:custGeom>
            <a:avLst/>
            <a:gdLst/>
            <a:ahLst/>
            <a:cxnLst/>
            <a:rect l="l" t="t" r="r" b="b"/>
            <a:pathLst>
              <a:path w="5282454" h="7608672">
                <a:moveTo>
                  <a:pt x="0" y="0"/>
                </a:moveTo>
                <a:lnTo>
                  <a:pt x="5282454" y="0"/>
                </a:lnTo>
                <a:lnTo>
                  <a:pt x="5282454" y="7608672"/>
                </a:lnTo>
                <a:lnTo>
                  <a:pt x="0" y="76086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99458" t="-10616" r="-93237" b="-629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-570094" y="5932196"/>
            <a:ext cx="5714909" cy="4354804"/>
          </a:xfrm>
          <a:custGeom>
            <a:avLst/>
            <a:gdLst/>
            <a:ahLst/>
            <a:cxnLst/>
            <a:rect l="l" t="t" r="r" b="b"/>
            <a:pathLst>
              <a:path w="5714909" h="4354804">
                <a:moveTo>
                  <a:pt x="0" y="0"/>
                </a:moveTo>
                <a:lnTo>
                  <a:pt x="5714909" y="0"/>
                </a:lnTo>
                <a:lnTo>
                  <a:pt x="5714909" y="4354804"/>
                </a:lnTo>
                <a:lnTo>
                  <a:pt x="0" y="435480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54986" b="-54984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4173121" y="904875"/>
            <a:ext cx="8209754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MARKETING MATERIALS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60673" y="2591985"/>
            <a:ext cx="7234649" cy="5517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SOULFUL, SIMPLE, INCLUSIVE!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WE HAVE CREATED AN INFORMATION GATHERING FORM ON ENTRY TO EVENTS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REGULAR BRANDED SOCIAL MEDIA POSTS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FLYERS TO BE LEFT AT LOCATION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QR CODE FOR SIGN UP AND TO RSVP TO EVENTS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36079" y="1680184"/>
            <a:ext cx="7905826" cy="8111172"/>
          </a:xfrm>
          <a:custGeom>
            <a:avLst/>
            <a:gdLst/>
            <a:ahLst/>
            <a:cxnLst/>
            <a:rect l="l" t="t" r="r" b="b"/>
            <a:pathLst>
              <a:path w="7905826" h="8111172">
                <a:moveTo>
                  <a:pt x="0" y="0"/>
                </a:moveTo>
                <a:lnTo>
                  <a:pt x="7905826" y="0"/>
                </a:lnTo>
                <a:lnTo>
                  <a:pt x="7905826" y="8111172"/>
                </a:lnTo>
                <a:lnTo>
                  <a:pt x="0" y="811117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356437" y="1022780"/>
            <a:ext cx="8209754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THE VIDEO AVERT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37329" y="1943885"/>
            <a:ext cx="10905192" cy="488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 u="sng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TELLING THE STORY THROUGH VISUALS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833764" y="3384751"/>
            <a:ext cx="8052538" cy="5517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THE KEY BENEFITS OF THE VIDEO ADVERT: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Emotionally Engaging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Builds Brand Trust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Increases Reach and Recall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Translates Research into Impact.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Drives Action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</p:txBody>
      </p:sp>
      <p:pic>
        <p:nvPicPr>
          <p:cNvPr id="8" name="Picture 8">
            <a:hlinkClick r:id="" action="ppaction://ole?verb=0"/>
          </p:cNvPr>
          <p:cNvPicPr>
            <a:picLocks noChangeAspect="1"/>
          </p:cNvPicPr>
          <p:nvPr>
            <a:videoFile r:link="rId1"/>
          </p:nvPr>
        </p:nvPicPr>
        <p:blipFill>
          <a:blip r:embed="rId4"/>
          <a:srcRect/>
          <a:stretch>
            <a:fillRect/>
          </a:stretch>
        </p:blipFill>
        <p:spPr>
          <a:xfrm>
            <a:off x="14073369" y="2649670"/>
            <a:ext cx="3469151" cy="6172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36079" y="1680184"/>
            <a:ext cx="7905826" cy="8111172"/>
          </a:xfrm>
          <a:custGeom>
            <a:avLst/>
            <a:gdLst/>
            <a:ahLst/>
            <a:cxnLst/>
            <a:rect l="l" t="t" r="r" b="b"/>
            <a:pathLst>
              <a:path w="7905826" h="8111172">
                <a:moveTo>
                  <a:pt x="0" y="0"/>
                </a:moveTo>
                <a:lnTo>
                  <a:pt x="7905826" y="0"/>
                </a:lnTo>
                <a:lnTo>
                  <a:pt x="7905826" y="8111172"/>
                </a:lnTo>
                <a:lnTo>
                  <a:pt x="0" y="811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356437" y="1022780"/>
            <a:ext cx="8209754" cy="165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AUDIENCE SEGMENTATION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833764" y="3231149"/>
            <a:ext cx="10905192" cy="488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WHO ARE WE TALKING TO?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833764" y="4273742"/>
            <a:ext cx="10905192" cy="38412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PRIMARILY, UKRAINIAN NATIONALS BASED IN SOUTH WALES. 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CREATIVE PEOPLE BETWEEN THE AGES OF 25-45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CONSCIOUS FAMILIES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ANYONE WHO WOULD LIKE TO ATTEND AND JOIN THE RESONANCE FAMILY.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36079" y="1680184"/>
            <a:ext cx="7905826" cy="8111172"/>
          </a:xfrm>
          <a:custGeom>
            <a:avLst/>
            <a:gdLst/>
            <a:ahLst/>
            <a:cxnLst/>
            <a:rect l="l" t="t" r="r" b="b"/>
            <a:pathLst>
              <a:path w="7905826" h="8111172">
                <a:moveTo>
                  <a:pt x="0" y="0"/>
                </a:moveTo>
                <a:lnTo>
                  <a:pt x="7905826" y="0"/>
                </a:lnTo>
                <a:lnTo>
                  <a:pt x="7905826" y="8111172"/>
                </a:lnTo>
                <a:lnTo>
                  <a:pt x="0" y="811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356437" y="1022780"/>
            <a:ext cx="8209754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SEO AND STRATEGY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833764" y="2845386"/>
            <a:ext cx="10905192" cy="5164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51"/>
              </a:lnSpc>
            </a:pPr>
            <a:r>
              <a:rPr lang="en-US" sz="29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MAKING SURE THEY FIND US!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833764" y="4022109"/>
            <a:ext cx="10905192" cy="42512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42167" lvl="1" indent="-271084" algn="l">
              <a:lnSpc>
                <a:spcPts val="3063"/>
              </a:lnSpc>
              <a:buFont typeface="Arial"/>
              <a:buChar char="•"/>
            </a:pPr>
            <a:r>
              <a:rPr lang="en-US" sz="25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when building the website and posting on social media, we are using keywords such as</a:t>
            </a:r>
          </a:p>
          <a:p>
            <a:pPr marL="1084334" lvl="2" indent="-361445" algn="l">
              <a:lnSpc>
                <a:spcPts val="3063"/>
              </a:lnSpc>
              <a:buFont typeface="Arial"/>
              <a:buChar char="⚬"/>
            </a:pPr>
            <a:r>
              <a:rPr lang="en-US" sz="25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Creative</a:t>
            </a:r>
          </a:p>
          <a:p>
            <a:pPr marL="1084334" lvl="2" indent="-361445" algn="l">
              <a:lnSpc>
                <a:spcPts val="3063"/>
              </a:lnSpc>
              <a:buFont typeface="Arial"/>
              <a:buChar char="⚬"/>
            </a:pPr>
            <a:r>
              <a:rPr lang="en-US" sz="25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cardiff</a:t>
            </a:r>
          </a:p>
          <a:p>
            <a:pPr marL="1084334" lvl="2" indent="-361445" algn="l">
              <a:lnSpc>
                <a:spcPts val="3063"/>
              </a:lnSpc>
              <a:buFont typeface="Arial"/>
              <a:buChar char="⚬"/>
            </a:pPr>
            <a:r>
              <a:rPr lang="en-US" sz="25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workshop</a:t>
            </a:r>
          </a:p>
          <a:p>
            <a:pPr marL="1084334" lvl="2" indent="-361445" algn="l">
              <a:lnSpc>
                <a:spcPts val="3063"/>
              </a:lnSpc>
              <a:buFont typeface="Arial"/>
              <a:buChar char="⚬"/>
            </a:pPr>
            <a:r>
              <a:rPr lang="en-US" sz="25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pontyclun</a:t>
            </a:r>
          </a:p>
          <a:p>
            <a:pPr marL="1084334" lvl="2" indent="-361445" algn="l">
              <a:lnSpc>
                <a:spcPts val="3063"/>
              </a:lnSpc>
              <a:buFont typeface="Arial"/>
              <a:buChar char="⚬"/>
            </a:pPr>
            <a:r>
              <a:rPr lang="en-US" sz="25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tarot</a:t>
            </a:r>
          </a:p>
          <a:p>
            <a:pPr algn="l">
              <a:lnSpc>
                <a:spcPts val="3063"/>
              </a:lnSpc>
            </a:pPr>
            <a:endParaRPr lang="en-US" sz="25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42167" lvl="1" indent="-271084" algn="l">
              <a:lnSpc>
                <a:spcPts val="3063"/>
              </a:lnSpc>
              <a:buFont typeface="Arial"/>
              <a:buChar char="•"/>
            </a:pPr>
            <a:r>
              <a:rPr lang="en-US" sz="25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Making use of a blog profile</a:t>
            </a:r>
          </a:p>
          <a:p>
            <a:pPr algn="l">
              <a:lnSpc>
                <a:spcPts val="3063"/>
              </a:lnSpc>
            </a:pPr>
            <a:endParaRPr lang="en-US" sz="25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42167" lvl="1" indent="-271084" algn="l">
              <a:lnSpc>
                <a:spcPts val="3063"/>
              </a:lnSpc>
              <a:buFont typeface="Arial"/>
              <a:buChar char="•"/>
            </a:pPr>
            <a:r>
              <a:rPr lang="en-US" sz="25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ensuring the use of results of market research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36079" y="1680184"/>
            <a:ext cx="7905826" cy="8111172"/>
          </a:xfrm>
          <a:custGeom>
            <a:avLst/>
            <a:gdLst/>
            <a:ahLst/>
            <a:cxnLst/>
            <a:rect l="l" t="t" r="r" b="b"/>
            <a:pathLst>
              <a:path w="7905826" h="8111172">
                <a:moveTo>
                  <a:pt x="0" y="0"/>
                </a:moveTo>
                <a:lnTo>
                  <a:pt x="7905826" y="0"/>
                </a:lnTo>
                <a:lnTo>
                  <a:pt x="7905826" y="8111172"/>
                </a:lnTo>
                <a:lnTo>
                  <a:pt x="0" y="811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356437" y="1022780"/>
            <a:ext cx="8209754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WHAT I HAVE LEARNED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833764" y="2845386"/>
            <a:ext cx="10905192" cy="488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INSIGHTS AND SKILLS GAINED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833764" y="3952317"/>
            <a:ext cx="10905192" cy="4260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So far, i have used raw data, and an idea and brought that to life with strategy and design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 have learned about branding, seo, and canva use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 have understood that emotional tone matters, just as equal to format.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after one session, there are a number of likeminded people, looking for that saffe space and not just a community, but a family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36079" y="1680184"/>
            <a:ext cx="7905826" cy="8111172"/>
          </a:xfrm>
          <a:custGeom>
            <a:avLst/>
            <a:gdLst/>
            <a:ahLst/>
            <a:cxnLst/>
            <a:rect l="l" t="t" r="r" b="b"/>
            <a:pathLst>
              <a:path w="7905826" h="8111172">
                <a:moveTo>
                  <a:pt x="0" y="0"/>
                </a:moveTo>
                <a:lnTo>
                  <a:pt x="7905826" y="0"/>
                </a:lnTo>
                <a:lnTo>
                  <a:pt x="7905826" y="8111172"/>
                </a:lnTo>
                <a:lnTo>
                  <a:pt x="0" y="811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356437" y="1022780"/>
            <a:ext cx="9696348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NEXT STEPS IN MY GROWTH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833764" y="2845386"/>
            <a:ext cx="10905192" cy="488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WHAT IS NEXT FOR RESONANCE?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833764" y="4273742"/>
            <a:ext cx="10905192" cy="30030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 am aiming to develop my skills in delegation and leadership,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learn and grow from the information from attendees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expand my skills in video editing and performance metrics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keep listening to the community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09215" y="211026"/>
            <a:ext cx="7905826" cy="8111172"/>
          </a:xfrm>
          <a:custGeom>
            <a:avLst/>
            <a:gdLst/>
            <a:ahLst/>
            <a:cxnLst/>
            <a:rect l="l" t="t" r="r" b="b"/>
            <a:pathLst>
              <a:path w="7905826" h="8111172">
                <a:moveTo>
                  <a:pt x="0" y="0"/>
                </a:moveTo>
                <a:lnTo>
                  <a:pt x="7905826" y="0"/>
                </a:lnTo>
                <a:lnTo>
                  <a:pt x="7905826" y="8111172"/>
                </a:lnTo>
                <a:lnTo>
                  <a:pt x="0" y="811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356437" y="1022780"/>
            <a:ext cx="8209754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CONCLUSION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50639" y="8769886"/>
            <a:ext cx="10905192" cy="4884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THIS MAY BE A CONCLUSION... BUT ITS JUST THE START!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54299" y="2507018"/>
            <a:ext cx="11868828" cy="4260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This project was born from just a thought, but it has been defined by real needs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It has shown the importance of listening to real people</a:t>
            </a:r>
          </a:p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 </a:t>
            </a: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every design choice will be based on feedback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marL="585346" lvl="1" indent="-292673" algn="l">
              <a:lnSpc>
                <a:spcPts val="3307"/>
              </a:lnSpc>
              <a:buFont typeface="Arial"/>
              <a:buChar char="•"/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 is ready to grow with the people it serves</a:t>
            </a: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  <a:p>
            <a:pPr algn="l">
              <a:lnSpc>
                <a:spcPts val="3307"/>
              </a:lnSpc>
            </a:pPr>
            <a:endParaRPr lang="en-US" sz="2711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31023" y="7368907"/>
            <a:ext cx="16944424" cy="907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Most importantly, I’ve learned that when a brand is built with empathy, it becomes not just a business, </a:t>
            </a:r>
          </a:p>
          <a:p>
            <a:pPr algn="ctr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but a space for connection, growth, and impact.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09215" y="211026"/>
            <a:ext cx="7905826" cy="8111172"/>
          </a:xfrm>
          <a:custGeom>
            <a:avLst/>
            <a:gdLst/>
            <a:ahLst/>
            <a:cxnLst/>
            <a:rect l="l" t="t" r="r" b="b"/>
            <a:pathLst>
              <a:path w="7905826" h="8111172">
                <a:moveTo>
                  <a:pt x="0" y="0"/>
                </a:moveTo>
                <a:lnTo>
                  <a:pt x="7905826" y="0"/>
                </a:lnTo>
                <a:lnTo>
                  <a:pt x="7905826" y="8111172"/>
                </a:lnTo>
                <a:lnTo>
                  <a:pt x="0" y="81111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6356437" y="1022780"/>
            <a:ext cx="8209754" cy="88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3"/>
              </a:lnSpc>
              <a:spcBef>
                <a:spcPct val="0"/>
              </a:spcBef>
            </a:pPr>
            <a:r>
              <a:rPr lang="en-US" sz="4994">
                <a:solidFill>
                  <a:srgbClr val="404040"/>
                </a:solidFill>
                <a:latin typeface="Old Standard"/>
                <a:ea typeface="Old Standard"/>
                <a:cs typeface="Old Standard"/>
                <a:sym typeface="Old Standard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1023" y="1379804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NAME OF PROJECT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31023" y="1719705"/>
            <a:ext cx="2512675" cy="300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23"/>
              </a:lnSpc>
            </a:pPr>
            <a:r>
              <a:rPr lang="en-US" sz="174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Resonance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57222" y="3183643"/>
            <a:ext cx="11868828" cy="4260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1. Pine &amp; Gilmore (1998)</a:t>
            </a:r>
          </a:p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2. Harvard Business Review (2020)</a:t>
            </a:r>
          </a:p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3. Patel (2022)</a:t>
            </a:r>
          </a:p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4. HubSpot (2023)</a:t>
            </a:r>
          </a:p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5. MindTools (n.d.)</a:t>
            </a:r>
          </a:p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6. Forbes (2021)</a:t>
            </a:r>
          </a:p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7. Eventbrite (n.d.)</a:t>
            </a:r>
          </a:p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8. Psychology Today (n.d.)</a:t>
            </a:r>
          </a:p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9. IDEO U (n.d.)</a:t>
            </a:r>
          </a:p>
          <a:p>
            <a:pPr algn="l">
              <a:lnSpc>
                <a:spcPts val="3307"/>
              </a:lnSpc>
            </a:pPr>
            <a:r>
              <a:rPr lang="en-US" sz="2711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10. Social Tables (n.d.)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4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632247" y="2802890"/>
            <a:ext cx="13647524" cy="4547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 acknowledge the use of Grammarly (https://www.grammarly.com/) </a:t>
            </a: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on Date to check my work using the prompt(s): </a:t>
            </a: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1. Please check the following text for readability, grammar and syntax. </a:t>
            </a:r>
          </a:p>
          <a:p>
            <a:pPr algn="ctr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Old Standard"/>
                <a:ea typeface="Old Standard"/>
                <a:cs typeface="Old Standard"/>
                <a:sym typeface="Old Standard"/>
              </a:rPr>
              <a:t>I confirm that I have not presented any AI generated text as my own work. I confirm that I have copies of my drafts, notes, and other resources I used before, and after the use of AI tools which I may be asked to provide in evidence. </a:t>
            </a:r>
          </a:p>
          <a:p>
            <a:pPr algn="ctr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Old Standard"/>
              <a:ea typeface="Old Standard"/>
              <a:cs typeface="Old Standard"/>
              <a:sym typeface="Old Standar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1019</Words>
  <Application>Microsoft Macintosh PowerPoint</Application>
  <PresentationFormat>Custom</PresentationFormat>
  <Paragraphs>234</Paragraphs>
  <Slides>18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Calibri</vt:lpstr>
      <vt:lpstr>Old Standard</vt:lpstr>
      <vt:lpstr>Inter Bold</vt:lpstr>
      <vt:lpstr>Arial</vt:lpstr>
      <vt:lpstr>Inter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for Personal and Professional Growth (BMSW4008) 2025</dc:title>
  <cp:lastModifiedBy>Anastasiia Tkachova (2416011)</cp:lastModifiedBy>
  <cp:revision>2</cp:revision>
  <dcterms:created xsi:type="dcterms:W3CDTF">2006-08-16T00:00:00Z</dcterms:created>
  <dcterms:modified xsi:type="dcterms:W3CDTF">2025-06-30T07:44:02Z</dcterms:modified>
  <dc:identifier>DAGrxZisu1o</dc:identifier>
</cp:coreProperties>
</file>