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embeddedFontLst>
    <p:embeddedFont>
      <p:font typeface="Inter" panose="020B0604020202020204" charset="0"/>
      <p:regular r:id="rId12"/>
      <p:bold r:id="rId13"/>
      <p:italic r:id="rId14"/>
      <p:boldItalic r:id="rId15"/>
    </p:embeddedFont>
    <p:embeddedFont>
      <p:font typeface="Inter SemiBold" panose="020B0604020202020204" charset="0"/>
      <p:regular r:id="rId16"/>
      <p:bold r:id="rId17"/>
      <p:italic r:id="rId18"/>
      <p:boldItalic r:id="rId19"/>
    </p:embeddedFont>
    <p:embeddedFont>
      <p:font typeface="Outfit" panose="020B0604020202020204" charset="0"/>
      <p:regular r:id="rId20"/>
      <p:bold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4A2D45-F64D-4BFB-AFE4-B838F331ABFF}" v="29" dt="2026-07-11T13:18:18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10.fntdata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khailo Kolesnik (2440077)" userId="607fd657-ffaa-4843-8bc5-c0082c106c24" providerId="ADAL" clId="{838AB188-114E-4B77-8BC3-AF6A1C4B7C67}"/>
    <pc:docChg chg="undo custSel delSld modSld">
      <pc:chgData name="Mykhailo Kolesnik (2440077)" userId="607fd657-ffaa-4843-8bc5-c0082c106c24" providerId="ADAL" clId="{838AB188-114E-4B77-8BC3-AF6A1C4B7C67}" dt="2026-07-11T13:22:36.105" v="1007" actId="20577"/>
      <pc:docMkLst>
        <pc:docMk/>
      </pc:docMkLst>
      <pc:sldChg chg="modSp mod">
        <pc:chgData name="Mykhailo Kolesnik (2440077)" userId="607fd657-ffaa-4843-8bc5-c0082c106c24" providerId="ADAL" clId="{838AB188-114E-4B77-8BC3-AF6A1C4B7C67}" dt="2026-07-11T12:02:34.506" v="124" actId="20577"/>
        <pc:sldMkLst>
          <pc:docMk/>
          <pc:sldMk cId="0" sldId="256"/>
        </pc:sldMkLst>
        <pc:spChg chg="mod">
          <ac:chgData name="Mykhailo Kolesnik (2440077)" userId="607fd657-ffaa-4843-8bc5-c0082c106c24" providerId="ADAL" clId="{838AB188-114E-4B77-8BC3-AF6A1C4B7C67}" dt="2026-07-11T12:00:06.589" v="44" actId="20577"/>
          <ac:spMkLst>
            <pc:docMk/>
            <pc:sldMk cId="0" sldId="256"/>
            <ac:spMk id="88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2:34.506" v="124" actId="20577"/>
          <ac:spMkLst>
            <pc:docMk/>
            <pc:sldMk cId="0" sldId="256"/>
            <ac:spMk id="89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1:37.789" v="99" actId="20577"/>
          <ac:spMkLst>
            <pc:docMk/>
            <pc:sldMk cId="0" sldId="256"/>
            <ac:spMk id="90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1:57.766" v="103" actId="20577"/>
          <ac:spMkLst>
            <pc:docMk/>
            <pc:sldMk cId="0" sldId="256"/>
            <ac:spMk id="91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1:51.185" v="102" actId="20577"/>
          <ac:spMkLst>
            <pc:docMk/>
            <pc:sldMk cId="0" sldId="256"/>
            <ac:spMk id="92" creationId="{00000000-0000-0000-0000-000000000000}"/>
          </ac:spMkLst>
        </pc:spChg>
        <pc:picChg chg="mod">
          <ac:chgData name="Mykhailo Kolesnik (2440077)" userId="607fd657-ffaa-4843-8bc5-c0082c106c24" providerId="ADAL" clId="{838AB188-114E-4B77-8BC3-AF6A1C4B7C67}" dt="2026-07-11T12:02:13.559" v="104" actId="14100"/>
          <ac:picMkLst>
            <pc:docMk/>
            <pc:sldMk cId="0" sldId="256"/>
            <ac:picMk id="85" creationId="{00000000-0000-0000-0000-000000000000}"/>
          </ac:picMkLst>
        </pc:picChg>
      </pc:sldChg>
      <pc:sldChg chg="addSp delSp modSp mod">
        <pc:chgData name="Mykhailo Kolesnik (2440077)" userId="607fd657-ffaa-4843-8bc5-c0082c106c24" providerId="ADAL" clId="{838AB188-114E-4B77-8BC3-AF6A1C4B7C67}" dt="2026-07-11T12:54:13.034" v="554" actId="1076"/>
        <pc:sldMkLst>
          <pc:docMk/>
          <pc:sldMk cId="0" sldId="257"/>
        </pc:sldMkLst>
        <pc:spChg chg="add mod">
          <ac:chgData name="Mykhailo Kolesnik (2440077)" userId="607fd657-ffaa-4843-8bc5-c0082c106c24" providerId="ADAL" clId="{838AB188-114E-4B77-8BC3-AF6A1C4B7C67}" dt="2026-07-11T12:38:32.406" v="458" actId="20577"/>
          <ac:spMkLst>
            <pc:docMk/>
            <pc:sldMk cId="0" sldId="257"/>
            <ac:spMk id="3" creationId="{C35F556F-CB2E-928D-A2D7-155F5AA140A5}"/>
          </ac:spMkLst>
        </pc:spChg>
        <pc:spChg chg="mod">
          <ac:chgData name="Mykhailo Kolesnik (2440077)" userId="607fd657-ffaa-4843-8bc5-c0082c106c24" providerId="ADAL" clId="{838AB188-114E-4B77-8BC3-AF6A1C4B7C67}" dt="2026-07-11T12:40:26.742" v="466" actId="20577"/>
          <ac:spMkLst>
            <pc:docMk/>
            <pc:sldMk cId="0" sldId="257"/>
            <ac:spMk id="103" creationId="{00000000-0000-0000-0000-000000000000}"/>
          </ac:spMkLst>
        </pc:spChg>
        <pc:picChg chg="del">
          <ac:chgData name="Mykhailo Kolesnik (2440077)" userId="607fd657-ffaa-4843-8bc5-c0082c106c24" providerId="ADAL" clId="{838AB188-114E-4B77-8BC3-AF6A1C4B7C67}" dt="2026-07-11T12:53:56.050" v="550" actId="478"/>
          <ac:picMkLst>
            <pc:docMk/>
            <pc:sldMk cId="0" sldId="257"/>
            <ac:picMk id="98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53:59.622" v="552" actId="478"/>
          <ac:picMkLst>
            <pc:docMk/>
            <pc:sldMk cId="0" sldId="257"/>
            <ac:picMk id="99" creationId="{00000000-0000-0000-0000-000000000000}"/>
          </ac:picMkLst>
        </pc:picChg>
        <pc:picChg chg="mod">
          <ac:chgData name="Mykhailo Kolesnik (2440077)" userId="607fd657-ffaa-4843-8bc5-c0082c106c24" providerId="ADAL" clId="{838AB188-114E-4B77-8BC3-AF6A1C4B7C67}" dt="2026-07-11T12:54:13.034" v="554" actId="1076"/>
          <ac:picMkLst>
            <pc:docMk/>
            <pc:sldMk cId="0" sldId="257"/>
            <ac:picMk id="104" creationId="{00000000-0000-0000-0000-000000000000}"/>
          </ac:picMkLst>
        </pc:picChg>
      </pc:sldChg>
      <pc:sldChg chg="addSp delSp modSp mod">
        <pc:chgData name="Mykhailo Kolesnik (2440077)" userId="607fd657-ffaa-4843-8bc5-c0082c106c24" providerId="ADAL" clId="{838AB188-114E-4B77-8BC3-AF6A1C4B7C67}" dt="2026-07-11T13:13:22.449" v="904"/>
        <pc:sldMkLst>
          <pc:docMk/>
          <pc:sldMk cId="0" sldId="260"/>
        </pc:sldMkLst>
        <pc:spChg chg="add mod">
          <ac:chgData name="Mykhailo Kolesnik (2440077)" userId="607fd657-ffaa-4843-8bc5-c0082c106c24" providerId="ADAL" clId="{838AB188-114E-4B77-8BC3-AF6A1C4B7C67}" dt="2026-07-11T13:13:22.449" v="904"/>
          <ac:spMkLst>
            <pc:docMk/>
            <pc:sldMk cId="0" sldId="260"/>
            <ac:spMk id="3" creationId="{10A28D0B-B232-B5F4-84F7-F059D1B68D30}"/>
          </ac:spMkLst>
        </pc:spChg>
        <pc:spChg chg="add mod">
          <ac:chgData name="Mykhailo Kolesnik (2440077)" userId="607fd657-ffaa-4843-8bc5-c0082c106c24" providerId="ADAL" clId="{838AB188-114E-4B77-8BC3-AF6A1C4B7C67}" dt="2026-07-11T13:10:49.002" v="862" actId="14100"/>
          <ac:spMkLst>
            <pc:docMk/>
            <pc:sldMk cId="0" sldId="260"/>
            <ac:spMk id="5" creationId="{DD6E1A92-EDA8-B2F3-E90C-6C4CE0091A9F}"/>
          </ac:spMkLst>
        </pc:spChg>
        <pc:spChg chg="add del mod">
          <ac:chgData name="Mykhailo Kolesnik (2440077)" userId="607fd657-ffaa-4843-8bc5-c0082c106c24" providerId="ADAL" clId="{838AB188-114E-4B77-8BC3-AF6A1C4B7C67}" dt="2026-07-11T12:34:17.889" v="438" actId="1076"/>
          <ac:spMkLst>
            <pc:docMk/>
            <pc:sldMk cId="0" sldId="260"/>
            <ac:spMk id="6" creationId="{398C266B-C8A4-E38C-5889-CDA7C3182BEF}"/>
          </ac:spMkLst>
        </pc:spChg>
        <pc:spChg chg="add del mod">
          <ac:chgData name="Mykhailo Kolesnik (2440077)" userId="607fd657-ffaa-4843-8bc5-c0082c106c24" providerId="ADAL" clId="{838AB188-114E-4B77-8BC3-AF6A1C4B7C67}" dt="2026-07-11T12:31:08.717" v="409" actId="478"/>
          <ac:spMkLst>
            <pc:docMk/>
            <pc:sldMk cId="0" sldId="260"/>
            <ac:spMk id="8" creationId="{C5E24EF8-EC46-5AF1-A884-EA7FC63431F9}"/>
          </ac:spMkLst>
        </pc:spChg>
        <pc:picChg chg="add del mod">
          <ac:chgData name="Mykhailo Kolesnik (2440077)" userId="607fd657-ffaa-4843-8bc5-c0082c106c24" providerId="ADAL" clId="{838AB188-114E-4B77-8BC3-AF6A1C4B7C67}" dt="2026-07-11T12:18:45.097" v="312" actId="21"/>
          <ac:picMkLst>
            <pc:docMk/>
            <pc:sldMk cId="0" sldId="260"/>
            <ac:picMk id="2" creationId="{4CA584D6-5174-1B0A-6589-C4DD7CD74358}"/>
          </ac:picMkLst>
        </pc:picChg>
        <pc:picChg chg="mod">
          <ac:chgData name="Mykhailo Kolesnik (2440077)" userId="607fd657-ffaa-4843-8bc5-c0082c106c24" providerId="ADAL" clId="{838AB188-114E-4B77-8BC3-AF6A1C4B7C67}" dt="2026-07-11T12:32:25.218" v="421" actId="1076"/>
          <ac:picMkLst>
            <pc:docMk/>
            <pc:sldMk cId="0" sldId="260"/>
            <ac:picMk id="151" creationId="{00000000-0000-0000-0000-000000000000}"/>
          </ac:picMkLst>
        </pc:picChg>
        <pc:picChg chg="add del mod">
          <ac:chgData name="Mykhailo Kolesnik (2440077)" userId="607fd657-ffaa-4843-8bc5-c0082c106c24" providerId="ADAL" clId="{838AB188-114E-4B77-8BC3-AF6A1C4B7C67}" dt="2026-07-11T12:35:03.509" v="447" actId="478"/>
          <ac:picMkLst>
            <pc:docMk/>
            <pc:sldMk cId="0" sldId="260"/>
            <ac:picMk id="152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34:32.212" v="440" actId="478"/>
          <ac:picMkLst>
            <pc:docMk/>
            <pc:sldMk cId="0" sldId="260"/>
            <ac:picMk id="153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32:55.676" v="426" actId="478"/>
          <ac:picMkLst>
            <pc:docMk/>
            <pc:sldMk cId="0" sldId="260"/>
            <ac:picMk id="154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32:57.136" v="427" actId="478"/>
          <ac:picMkLst>
            <pc:docMk/>
            <pc:sldMk cId="0" sldId="260"/>
            <ac:picMk id="155" creationId="{00000000-0000-0000-0000-000000000000}"/>
          </ac:picMkLst>
        </pc:picChg>
        <pc:picChg chg="del mod">
          <ac:chgData name="Mykhailo Kolesnik (2440077)" userId="607fd657-ffaa-4843-8bc5-c0082c106c24" providerId="ADAL" clId="{838AB188-114E-4B77-8BC3-AF6A1C4B7C67}" dt="2026-07-11T12:32:05.882" v="417" actId="478"/>
          <ac:picMkLst>
            <pc:docMk/>
            <pc:sldMk cId="0" sldId="260"/>
            <ac:picMk id="156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21:35.138" v="320" actId="478"/>
          <ac:picMkLst>
            <pc:docMk/>
            <pc:sldMk cId="0" sldId="260"/>
            <ac:picMk id="163" creationId="{00000000-0000-0000-0000-000000000000}"/>
          </ac:picMkLst>
        </pc:picChg>
        <pc:picChg chg="add del mod">
          <ac:chgData name="Mykhailo Kolesnik (2440077)" userId="607fd657-ffaa-4843-8bc5-c0082c106c24" providerId="ADAL" clId="{838AB188-114E-4B77-8BC3-AF6A1C4B7C67}" dt="2026-07-11T12:35:05.912" v="448" actId="1076"/>
          <ac:picMkLst>
            <pc:docMk/>
            <pc:sldMk cId="0" sldId="260"/>
            <ac:picMk id="164" creationId="{00000000-0000-0000-0000-000000000000}"/>
          </ac:picMkLst>
        </pc:picChg>
        <pc:picChg chg="mod">
          <ac:chgData name="Mykhailo Kolesnik (2440077)" userId="607fd657-ffaa-4843-8bc5-c0082c106c24" providerId="ADAL" clId="{838AB188-114E-4B77-8BC3-AF6A1C4B7C67}" dt="2026-07-11T12:33:51.689" v="433" actId="1076"/>
          <ac:picMkLst>
            <pc:docMk/>
            <pc:sldMk cId="0" sldId="260"/>
            <ac:picMk id="165" creationId="{00000000-0000-0000-0000-000000000000}"/>
          </ac:picMkLst>
        </pc:picChg>
      </pc:sldChg>
      <pc:sldChg chg="addSp modSp mod">
        <pc:chgData name="Mykhailo Kolesnik (2440077)" userId="607fd657-ffaa-4843-8bc5-c0082c106c24" providerId="ADAL" clId="{838AB188-114E-4B77-8BC3-AF6A1C4B7C67}" dt="2026-07-11T12:38:20.523" v="456" actId="20577"/>
        <pc:sldMkLst>
          <pc:docMk/>
          <pc:sldMk cId="0" sldId="261"/>
        </pc:sldMkLst>
        <pc:spChg chg="add mod">
          <ac:chgData name="Mykhailo Kolesnik (2440077)" userId="607fd657-ffaa-4843-8bc5-c0082c106c24" providerId="ADAL" clId="{838AB188-114E-4B77-8BC3-AF6A1C4B7C67}" dt="2026-07-11T12:38:20.523" v="456" actId="20577"/>
          <ac:spMkLst>
            <pc:docMk/>
            <pc:sldMk cId="0" sldId="261"/>
            <ac:spMk id="3" creationId="{8153D54C-A00F-ED7C-4808-CA50B93E9048}"/>
          </ac:spMkLst>
        </pc:spChg>
      </pc:sldChg>
      <pc:sldChg chg="delSp modSp mod">
        <pc:chgData name="Mykhailo Kolesnik (2440077)" userId="607fd657-ffaa-4843-8bc5-c0082c106c24" providerId="ADAL" clId="{838AB188-114E-4B77-8BC3-AF6A1C4B7C67}" dt="2026-07-11T12:13:19.330" v="248" actId="20577"/>
        <pc:sldMkLst>
          <pc:docMk/>
          <pc:sldMk cId="0" sldId="263"/>
        </pc:sldMkLst>
        <pc:spChg chg="mod">
          <ac:chgData name="Mykhailo Kolesnik (2440077)" userId="607fd657-ffaa-4843-8bc5-c0082c106c24" providerId="ADAL" clId="{838AB188-114E-4B77-8BC3-AF6A1C4B7C67}" dt="2026-07-11T12:13:19.330" v="248" actId="20577"/>
          <ac:spMkLst>
            <pc:docMk/>
            <pc:sldMk cId="0" sldId="263"/>
            <ac:spMk id="196" creationId="{00000000-0000-0000-0000-000000000000}"/>
          </ac:spMkLst>
        </pc:spChg>
        <pc:spChg chg="del">
          <ac:chgData name="Mykhailo Kolesnik (2440077)" userId="607fd657-ffaa-4843-8bc5-c0082c106c24" providerId="ADAL" clId="{838AB188-114E-4B77-8BC3-AF6A1C4B7C67}" dt="2026-07-11T12:13:02.200" v="228" actId="478"/>
          <ac:spMkLst>
            <pc:docMk/>
            <pc:sldMk cId="0" sldId="263"/>
            <ac:spMk id="197" creationId="{00000000-0000-0000-0000-000000000000}"/>
          </ac:spMkLst>
        </pc:spChg>
        <pc:picChg chg="del">
          <ac:chgData name="Mykhailo Kolesnik (2440077)" userId="607fd657-ffaa-4843-8bc5-c0082c106c24" providerId="ADAL" clId="{838AB188-114E-4B77-8BC3-AF6A1C4B7C67}" dt="2026-07-11T12:12:43.336" v="227" actId="478"/>
          <ac:picMkLst>
            <pc:docMk/>
            <pc:sldMk cId="0" sldId="263"/>
            <ac:picMk id="194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13:07.116" v="230" actId="478"/>
          <ac:picMkLst>
            <pc:docMk/>
            <pc:sldMk cId="0" sldId="263"/>
            <ac:picMk id="198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13:05.570" v="229" actId="478"/>
          <ac:picMkLst>
            <pc:docMk/>
            <pc:sldMk cId="0" sldId="263"/>
            <ac:picMk id="199" creationId="{00000000-0000-0000-0000-000000000000}"/>
          </ac:picMkLst>
        </pc:picChg>
      </pc:sldChg>
      <pc:sldChg chg="addSp delSp modSp mod">
        <pc:chgData name="Mykhailo Kolesnik (2440077)" userId="607fd657-ffaa-4843-8bc5-c0082c106c24" providerId="ADAL" clId="{838AB188-114E-4B77-8BC3-AF6A1C4B7C67}" dt="2026-07-11T13:22:36.105" v="1007" actId="20577"/>
        <pc:sldMkLst>
          <pc:docMk/>
          <pc:sldMk cId="0" sldId="264"/>
        </pc:sldMkLst>
        <pc:spChg chg="mod">
          <ac:chgData name="Mykhailo Kolesnik (2440077)" userId="607fd657-ffaa-4843-8bc5-c0082c106c24" providerId="ADAL" clId="{838AB188-114E-4B77-8BC3-AF6A1C4B7C67}" dt="2026-07-11T13:22:36.105" v="1007" actId="20577"/>
          <ac:spMkLst>
            <pc:docMk/>
            <pc:sldMk cId="0" sldId="264"/>
            <ac:spMk id="205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0:56.535" v="993" actId="1076"/>
          <ac:spMkLst>
            <pc:docMk/>
            <pc:sldMk cId="0" sldId="264"/>
            <ac:spMk id="207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0:58.824" v="994" actId="1076"/>
          <ac:spMkLst>
            <pc:docMk/>
            <pc:sldMk cId="0" sldId="264"/>
            <ac:spMk id="208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01.412" v="995" actId="1076"/>
          <ac:spMkLst>
            <pc:docMk/>
            <pc:sldMk cId="0" sldId="264"/>
            <ac:spMk id="209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05.866" v="996" actId="1076"/>
          <ac:spMkLst>
            <pc:docMk/>
            <pc:sldMk cId="0" sldId="264"/>
            <ac:spMk id="210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18.010" v="997" actId="1076"/>
          <ac:spMkLst>
            <pc:docMk/>
            <pc:sldMk cId="0" sldId="264"/>
            <ac:spMk id="211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28.695" v="998" actId="1076"/>
          <ac:spMkLst>
            <pc:docMk/>
            <pc:sldMk cId="0" sldId="264"/>
            <ac:spMk id="212" creationId="{00000000-0000-0000-0000-000000000000}"/>
          </ac:spMkLst>
        </pc:spChg>
        <pc:spChg chg="add del mod">
          <ac:chgData name="Mykhailo Kolesnik (2440077)" userId="607fd657-ffaa-4843-8bc5-c0082c106c24" providerId="ADAL" clId="{838AB188-114E-4B77-8BC3-AF6A1C4B7C67}" dt="2026-07-11T13:21:33.524" v="999" actId="1076"/>
          <ac:spMkLst>
            <pc:docMk/>
            <pc:sldMk cId="0" sldId="264"/>
            <ac:spMk id="213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36.540" v="1000" actId="1076"/>
          <ac:spMkLst>
            <pc:docMk/>
            <pc:sldMk cId="0" sldId="264"/>
            <ac:spMk id="214" creationId="{00000000-0000-0000-0000-000000000000}"/>
          </ac:spMkLst>
        </pc:spChg>
        <pc:picChg chg="mod">
          <ac:chgData name="Mykhailo Kolesnik (2440077)" userId="607fd657-ffaa-4843-8bc5-c0082c106c24" providerId="ADAL" clId="{838AB188-114E-4B77-8BC3-AF6A1C4B7C67}" dt="2026-07-11T13:19:20.739" v="979" actId="1076"/>
          <ac:picMkLst>
            <pc:docMk/>
            <pc:sldMk cId="0" sldId="264"/>
            <ac:picMk id="204" creationId="{00000000-0000-0000-0000-000000000000}"/>
          </ac:picMkLst>
        </pc:picChg>
      </pc:sldChg>
      <pc:sldChg chg="del">
        <pc:chgData name="Mykhailo Kolesnik (2440077)" userId="607fd657-ffaa-4843-8bc5-c0082c106c24" providerId="ADAL" clId="{838AB188-114E-4B77-8BC3-AF6A1C4B7C67}" dt="2026-07-11T11:39:42.863" v="0" actId="2696"/>
        <pc:sldMkLst>
          <pc:docMk/>
          <pc:sldMk cId="0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686050" y="3408898"/>
            <a:ext cx="7916636" cy="2752416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295275" y="1358354"/>
            <a:ext cx="11601450" cy="670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ProFix </a:t>
            </a:r>
            <a:r>
              <a:rPr lang="en-US" sz="48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Auto Repair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571500" y="2219325"/>
            <a:ext cx="1104900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Investment Pitch &amp; Business Plan Overview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2933700" y="3499395"/>
            <a:ext cx="6324600" cy="332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Student: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350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Mykhailo Kolesnik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| </a:t>
            </a: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ID: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350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2440077</a:t>
            </a:r>
            <a:endParaRPr dirty="0"/>
          </a:p>
        </p:txBody>
      </p:sp>
      <p:sp>
        <p:nvSpPr>
          <p:cNvPr id="89" name="Google Shape;89;p13"/>
          <p:cNvSpPr txBox="1"/>
          <p:nvPr/>
        </p:nvSpPr>
        <p:spPr>
          <a:xfrm>
            <a:off x="2933700" y="3849885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 err="1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Programme</a:t>
            </a: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Certificate in Higher Education Business Skills for the Workplace</a:t>
            </a:r>
            <a:endParaRPr dirty="0"/>
          </a:p>
        </p:txBody>
      </p:sp>
      <p:sp>
        <p:nvSpPr>
          <p:cNvPr id="90" name="Google Shape;90;p13"/>
          <p:cNvSpPr txBox="1"/>
          <p:nvPr/>
        </p:nvSpPr>
        <p:spPr>
          <a:xfrm>
            <a:off x="2933700" y="4200376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dirty="0">
              <a:solidFill>
                <a:srgbClr val="E2E8F0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Module: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LCLM4006 Enterprise and Entrepreneurship</a:t>
            </a:r>
            <a:endParaRPr dirty="0"/>
          </a:p>
        </p:txBody>
      </p:sp>
      <p:sp>
        <p:nvSpPr>
          <p:cNvPr id="91" name="Google Shape;91;p13"/>
          <p:cNvSpPr txBox="1"/>
          <p:nvPr/>
        </p:nvSpPr>
        <p:spPr>
          <a:xfrm>
            <a:off x="2933700" y="4550866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endParaRPr lang="en-US" sz="1350" b="0" i="0" u="none" strike="noStrike" cap="none" dirty="0">
              <a:solidFill>
                <a:srgbClr val="E2E8F0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lvl="0">
              <a:lnSpc>
                <a:spcPct val="160000"/>
              </a:lnSpc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Lecturer: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350" b="0" i="0" u="none" strike="noStrike" cap="none" dirty="0" err="1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Fouziya</a:t>
            </a:r>
            <a:r>
              <a:rPr lang="en-GB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Farheen</a:t>
            </a:r>
            <a:endParaRPr dirty="0"/>
          </a:p>
        </p:txBody>
      </p:sp>
      <p:sp>
        <p:nvSpPr>
          <p:cNvPr id="92" name="Google Shape;92;p13"/>
          <p:cNvSpPr txBox="1"/>
          <p:nvPr/>
        </p:nvSpPr>
        <p:spPr>
          <a:xfrm>
            <a:off x="2933700" y="4901356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dirty="0">
              <a:solidFill>
                <a:srgbClr val="E2E8F0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Assignment: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Part 2: Individual Presentation Pitch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4"/>
          <p:cNvSpPr txBox="1"/>
          <p:nvPr/>
        </p:nvSpPr>
        <p:spPr>
          <a:xfrm>
            <a:off x="571500" y="1810940"/>
            <a:ext cx="5286375" cy="13406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 dirty="0" err="1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ProFix</a:t>
            </a:r>
            <a:r>
              <a:rPr lang="en-US" sz="1650" b="0" i="0" u="none" strike="noStrike" cap="none" dirty="0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is a modern, tech-forward automotive repair center designed to bridge the gap between expensive dealerships and untrustworthy independent shops (IGA, 2026).</a:t>
            </a:r>
            <a:endParaRPr dirty="0"/>
          </a:p>
        </p:txBody>
      </p:sp>
      <p:sp>
        <p:nvSpPr>
          <p:cNvPr id="101" name="Google Shape;101;p14"/>
          <p:cNvSpPr txBox="1"/>
          <p:nvPr/>
        </p:nvSpPr>
        <p:spPr>
          <a:xfrm>
            <a:off x="904875" y="3389709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Comprehensive Service: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Full-range diagnostics, maintenance, and complex mechanical repairs.</a:t>
            </a:r>
            <a:endParaRPr dirty="0"/>
          </a:p>
        </p:txBody>
      </p:sp>
      <p:sp>
        <p:nvSpPr>
          <p:cNvPr id="102" name="Google Shape;102;p14"/>
          <p:cNvSpPr txBox="1"/>
          <p:nvPr/>
        </p:nvSpPr>
        <p:spPr>
          <a:xfrm>
            <a:off x="904875" y="4189809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Radical Transparency: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Clear, upfront pricing with no hidden fees or unauthorized work.</a:t>
            </a:r>
            <a:endParaRPr dirty="0"/>
          </a:p>
        </p:txBody>
      </p:sp>
      <p:sp>
        <p:nvSpPr>
          <p:cNvPr id="103" name="Google Shape;103;p14"/>
          <p:cNvSpPr txBox="1"/>
          <p:nvPr/>
        </p:nvSpPr>
        <p:spPr>
          <a:xfrm>
            <a:off x="904875" y="4989909"/>
            <a:ext cx="49530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Legal Format: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Operating as a Sole Trader for initial flexibility and lower administrative overhead (Department for Business, 2026).</a:t>
            </a:r>
            <a:endParaRPr lang="en-US" dirty="0"/>
          </a:p>
        </p:txBody>
      </p:sp>
      <p:pic>
        <p:nvPicPr>
          <p:cNvPr id="104" name="Google Shape;10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96025" y="2079341"/>
            <a:ext cx="5248275" cy="377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432571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232671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5032771"/>
            <a:ext cx="142875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4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Introducing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ProFix Garage</a:t>
            </a:r>
            <a:endParaRPr/>
          </a:p>
        </p:txBody>
      </p:sp>
      <p:sp>
        <p:nvSpPr>
          <p:cNvPr id="109" name="Google Shape;109;p14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5F556F-CB2E-928D-A2D7-155F5AA140A5}"/>
              </a:ext>
            </a:extLst>
          </p:cNvPr>
          <p:cNvSpPr txBox="1"/>
          <p:nvPr/>
        </p:nvSpPr>
        <p:spPr>
          <a:xfrm>
            <a:off x="10048875" y="585787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Auto Tech (2026)</a:t>
            </a:r>
            <a:r>
              <a:rPr lang="en-US" sz="1200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.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" name="Google Shape;114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828800"/>
            <a:ext cx="3492549" cy="424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1828800"/>
            <a:ext cx="3492549" cy="424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1828800"/>
            <a:ext cx="3492549" cy="424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14400" y="2171700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15"/>
          <p:cNvSpPr txBox="1"/>
          <p:nvPr/>
        </p:nvSpPr>
        <p:spPr>
          <a:xfrm>
            <a:off x="914400" y="2981325"/>
            <a:ext cx="294708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1F5F9"/>
                </a:solidFill>
                <a:latin typeface="Outfit"/>
                <a:ea typeface="Outfit"/>
                <a:cs typeface="Outfit"/>
                <a:sym typeface="Outfit"/>
              </a:rPr>
              <a:t>Video Diagnostics</a:t>
            </a:r>
            <a:endParaRPr/>
          </a:p>
        </p:txBody>
      </p:sp>
      <p:sp>
        <p:nvSpPr>
          <p:cNvPr id="120" name="Google Shape;120;p15"/>
          <p:cNvSpPr txBox="1"/>
          <p:nvPr/>
        </p:nvSpPr>
        <p:spPr>
          <a:xfrm>
            <a:off x="914400" y="3457575"/>
            <a:ext cx="2806749" cy="21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Trust is our currency. Customers receive a digital link featuring a video breakdown of their car's exact issues straight from the mechanic before any work is approved.</a:t>
            </a:r>
            <a:endParaRPr/>
          </a:p>
        </p:txBody>
      </p:sp>
      <p:pic>
        <p:nvPicPr>
          <p:cNvPr id="121" name="Google Shape;121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692699" y="2171700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15"/>
          <p:cNvSpPr txBox="1"/>
          <p:nvPr/>
        </p:nvSpPr>
        <p:spPr>
          <a:xfrm>
            <a:off x="4692699" y="2981325"/>
            <a:ext cx="294708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1F5F9"/>
                </a:solidFill>
                <a:latin typeface="Outfit"/>
                <a:ea typeface="Outfit"/>
                <a:cs typeface="Outfit"/>
                <a:sym typeface="Outfit"/>
              </a:rPr>
              <a:t>Eco-Friendly Ops</a:t>
            </a:r>
            <a:endParaRPr/>
          </a:p>
        </p:txBody>
      </p:sp>
      <p:sp>
        <p:nvSpPr>
          <p:cNvPr id="123" name="Google Shape;123;p15"/>
          <p:cNvSpPr txBox="1"/>
          <p:nvPr/>
        </p:nvSpPr>
        <p:spPr>
          <a:xfrm>
            <a:off x="4692699" y="3457575"/>
            <a:ext cx="2806749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We implement strict oil and battery recycling protocols, utilize sustainable waste disposal practices, and use eco-friendly cleaning solvents (DfT, 2026).</a:t>
            </a:r>
            <a:endParaRPr/>
          </a:p>
        </p:txBody>
      </p:sp>
      <p:pic>
        <p:nvPicPr>
          <p:cNvPr id="124" name="Google Shape;124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470999" y="2171700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5"/>
          <p:cNvSpPr txBox="1"/>
          <p:nvPr/>
        </p:nvSpPr>
        <p:spPr>
          <a:xfrm>
            <a:off x="8470999" y="2981325"/>
            <a:ext cx="294708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1F5F9"/>
                </a:solidFill>
                <a:latin typeface="Outfit"/>
                <a:ea typeface="Outfit"/>
                <a:cs typeface="Outfit"/>
                <a:sym typeface="Outfit"/>
              </a:rPr>
              <a:t>Mobile Repair Unit</a:t>
            </a:r>
            <a:endParaRPr/>
          </a:p>
        </p:txBody>
      </p:sp>
      <p:sp>
        <p:nvSpPr>
          <p:cNvPr id="126" name="Google Shape;126;p15"/>
          <p:cNvSpPr txBox="1"/>
          <p:nvPr/>
        </p:nvSpPr>
        <p:spPr>
          <a:xfrm>
            <a:off x="8470999" y="3457575"/>
            <a:ext cx="2806749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A fully-equipped van dedicated to minor repairs and routine servicing directly at the customer's home or workplace, reducing downtime.</a:t>
            </a:r>
            <a:endParaRPr/>
          </a:p>
        </p:txBody>
      </p:sp>
      <p:pic>
        <p:nvPicPr>
          <p:cNvPr id="127" name="Google Shape;127;p1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038225" y="2314575"/>
            <a:ext cx="323850" cy="28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835574" y="2314575"/>
            <a:ext cx="285750" cy="28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575774" y="2314575"/>
            <a:ext cx="361950" cy="28575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5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Our Unique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Selling Points</a:t>
            </a:r>
            <a:endParaRPr/>
          </a:p>
        </p:txBody>
      </p:sp>
      <p:sp>
        <p:nvSpPr>
          <p:cNvPr id="131" name="Google Shape;131;p15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114550"/>
            <a:ext cx="5286375" cy="3676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114550"/>
            <a:ext cx="5286375" cy="367665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6"/>
          <p:cNvSpPr txBox="1"/>
          <p:nvPr/>
        </p:nvSpPr>
        <p:spPr>
          <a:xfrm>
            <a:off x="962025" y="2505075"/>
            <a:ext cx="473059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Future Legal Transition</a:t>
            </a:r>
            <a:endParaRPr/>
          </a:p>
        </p:txBody>
      </p:sp>
      <p:sp>
        <p:nvSpPr>
          <p:cNvPr id="140" name="Google Shape;140;p16"/>
          <p:cNvSpPr txBox="1"/>
          <p:nvPr/>
        </p:nvSpPr>
        <p:spPr>
          <a:xfrm>
            <a:off x="962025" y="2981325"/>
            <a:ext cx="450532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While beginning as a Sole Trader, ProFix aims to transition to a Private Limited Company (Ltd) within 24 months.</a:t>
            </a:r>
            <a:endParaRPr/>
          </a:p>
        </p:txBody>
      </p:sp>
      <p:sp>
        <p:nvSpPr>
          <p:cNvPr id="141" name="Google Shape;141;p16"/>
          <p:cNvSpPr txBox="1"/>
          <p:nvPr/>
        </p:nvSpPr>
        <p:spPr>
          <a:xfrm>
            <a:off x="962025" y="4038600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Operating as an Ltd provides crucial limited liability protection and establishes the professional credibility needed for securing B2B fleet maintenance contracts.</a:t>
            </a:r>
            <a:endParaRPr/>
          </a:p>
        </p:txBody>
      </p:sp>
      <p:sp>
        <p:nvSpPr>
          <p:cNvPr id="142" name="Google Shape;142;p16"/>
          <p:cNvSpPr txBox="1"/>
          <p:nvPr/>
        </p:nvSpPr>
        <p:spPr>
          <a:xfrm>
            <a:off x="6724650" y="2505075"/>
            <a:ext cx="473059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Management Structure</a:t>
            </a:r>
            <a:endParaRPr/>
          </a:p>
        </p:txBody>
      </p:sp>
      <p:sp>
        <p:nvSpPr>
          <p:cNvPr id="143" name="Google Shape;143;p16"/>
          <p:cNvSpPr txBox="1"/>
          <p:nvPr/>
        </p:nvSpPr>
        <p:spPr>
          <a:xfrm>
            <a:off x="6724650" y="2981325"/>
            <a:ext cx="450532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ProFix utilizes a lean, efficient management hierarchy designed for scalability.</a:t>
            </a:r>
            <a:endParaRPr/>
          </a:p>
        </p:txBody>
      </p:sp>
      <p:sp>
        <p:nvSpPr>
          <p:cNvPr id="144" name="Google Shape;144;p16"/>
          <p:cNvSpPr txBox="1"/>
          <p:nvPr/>
        </p:nvSpPr>
        <p:spPr>
          <a:xfrm>
            <a:off x="6724650" y="3733800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The business is led by the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Managing Director (Founder)</a:t>
            </a: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, who oversees business strategy. Operations are supported by a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Lead Technician</a:t>
            </a: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and a dedicated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Service Advisor</a:t>
            </a: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/>
          </a:p>
        </p:txBody>
      </p:sp>
      <p:sp>
        <p:nvSpPr>
          <p:cNvPr id="145" name="Google Shape;145;p16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Structure &amp;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Operations</a:t>
            </a:r>
            <a:endParaRPr/>
          </a:p>
        </p:txBody>
      </p:sp>
      <p:sp>
        <p:nvSpPr>
          <p:cNvPr id="146" name="Google Shape;146;p16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5715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17"/>
          <p:cNvSpPr txBox="1"/>
          <p:nvPr/>
        </p:nvSpPr>
        <p:spPr>
          <a:xfrm>
            <a:off x="571500" y="3952875"/>
            <a:ext cx="366717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38BDF8"/>
                </a:solidFill>
                <a:latin typeface="Outfit"/>
                <a:ea typeface="Outfit"/>
                <a:cs typeface="Outfit"/>
                <a:sym typeface="Outfit"/>
              </a:rPr>
              <a:t>1. Economical</a:t>
            </a:r>
            <a:endParaRPr/>
          </a:p>
        </p:txBody>
      </p:sp>
      <p:sp>
        <p:nvSpPr>
          <p:cNvPr id="158" name="Google Shape;158;p17"/>
          <p:cNvSpPr txBox="1"/>
          <p:nvPr/>
        </p:nvSpPr>
        <p:spPr>
          <a:xfrm>
            <a:off x="571500" y="4381500"/>
            <a:ext cx="3492549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Due to economic pressures, consumers are holding onto older vehicles longer. This increases demand for reliable maintenance (SMMT, 2026).</a:t>
            </a:r>
            <a:endParaRPr/>
          </a:p>
        </p:txBody>
      </p:sp>
      <p:sp>
        <p:nvSpPr>
          <p:cNvPr id="159" name="Google Shape;159;p17"/>
          <p:cNvSpPr txBox="1"/>
          <p:nvPr/>
        </p:nvSpPr>
        <p:spPr>
          <a:xfrm>
            <a:off x="4349799" y="3952875"/>
            <a:ext cx="366717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38BDF8"/>
                </a:solidFill>
                <a:latin typeface="Outfit"/>
                <a:ea typeface="Outfit"/>
                <a:cs typeface="Outfit"/>
                <a:sym typeface="Outfit"/>
              </a:rPr>
              <a:t>2. Technological</a:t>
            </a:r>
            <a:endParaRPr/>
          </a:p>
        </p:txBody>
      </p:sp>
      <p:sp>
        <p:nvSpPr>
          <p:cNvPr id="160" name="Google Shape;160;p17"/>
          <p:cNvSpPr txBox="1"/>
          <p:nvPr/>
        </p:nvSpPr>
        <p:spPr>
          <a:xfrm>
            <a:off x="4349799" y="4381500"/>
            <a:ext cx="3492549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The rapid transition towards EVs requires us to invest heavily in specialized digital diagnostic tools and safety training (IMI, 2026).</a:t>
            </a:r>
            <a:endParaRPr/>
          </a:p>
        </p:txBody>
      </p:sp>
      <p:sp>
        <p:nvSpPr>
          <p:cNvPr id="161" name="Google Shape;161;p17"/>
          <p:cNvSpPr txBox="1"/>
          <p:nvPr/>
        </p:nvSpPr>
        <p:spPr>
          <a:xfrm>
            <a:off x="8128099" y="3952875"/>
            <a:ext cx="366717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38BDF8"/>
                </a:solidFill>
                <a:latin typeface="Outfit"/>
                <a:ea typeface="Outfit"/>
                <a:cs typeface="Outfit"/>
                <a:sym typeface="Outfit"/>
              </a:rPr>
              <a:t>3. Environmental</a:t>
            </a:r>
            <a:endParaRPr/>
          </a:p>
        </p:txBody>
      </p:sp>
      <p:sp>
        <p:nvSpPr>
          <p:cNvPr id="162" name="Google Shape;162;p17"/>
          <p:cNvSpPr txBox="1"/>
          <p:nvPr/>
        </p:nvSpPr>
        <p:spPr>
          <a:xfrm>
            <a:off x="8128099" y="4381500"/>
            <a:ext cx="3492549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Stricter emission regulations and Clean Air Zones mean higher demand for exhaust repairs and compliant fluid disposal (DfT, 2026).</a:t>
            </a:r>
            <a:endParaRPr/>
          </a:p>
        </p:txBody>
      </p:sp>
      <p:pic>
        <p:nvPicPr>
          <p:cNvPr id="164" name="Google Shape;164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956178" y="1770964"/>
            <a:ext cx="3492549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5" name="Google Shape;165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16775" y="1770964"/>
            <a:ext cx="3492549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6" name="Google Shape;166;p17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Key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PESTEL</a:t>
            </a: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 External Factors</a:t>
            </a:r>
            <a:endParaRPr/>
          </a:p>
        </p:txBody>
      </p:sp>
      <p:sp>
        <p:nvSpPr>
          <p:cNvPr id="167" name="Google Shape;167;p17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A28D0B-B232-B5F4-84F7-F059D1B68D30}"/>
              </a:ext>
            </a:extLst>
          </p:cNvPr>
          <p:cNvSpPr txBox="1"/>
          <p:nvPr/>
        </p:nvSpPr>
        <p:spPr>
          <a:xfrm>
            <a:off x="8432924" y="358619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EV Trends (2026)</a:t>
            </a:r>
            <a:endParaRPr lang="en-GB" sz="1200" dirty="0">
              <a:latin typeface="Inter SemiBold" panose="020B0604020202020204" charset="0"/>
              <a:ea typeface="Inter SemiBold" panose="020B060402020202020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6E1A92-EDA8-B2F3-E90C-6C4CE0091A9F}"/>
              </a:ext>
            </a:extLst>
          </p:cNvPr>
          <p:cNvSpPr txBox="1"/>
          <p:nvPr/>
        </p:nvSpPr>
        <p:spPr>
          <a:xfrm>
            <a:off x="3866797" y="3599798"/>
            <a:ext cx="17937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Stock Cake (2026).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C266B-C8A4-E38C-5889-CDA7C3182BEF}"/>
              </a:ext>
            </a:extLst>
          </p:cNvPr>
          <p:cNvSpPr txBox="1"/>
          <p:nvPr/>
        </p:nvSpPr>
        <p:spPr>
          <a:xfrm>
            <a:off x="5775226" y="2857917"/>
            <a:ext cx="81207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Google Shape;172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020300" y="6419850"/>
            <a:ext cx="2028825" cy="295275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8"/>
          <p:cNvSpPr txBox="1"/>
          <p:nvPr/>
        </p:nvSpPr>
        <p:spPr>
          <a:xfrm>
            <a:off x="571500" y="571500"/>
            <a:ext cx="530066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Marketing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Strategy</a:t>
            </a:r>
            <a:endParaRPr/>
          </a:p>
        </p:txBody>
      </p:sp>
      <p:pic>
        <p:nvPicPr>
          <p:cNvPr id="175" name="Google Shape;175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18"/>
          <p:cNvSpPr txBox="1"/>
          <p:nvPr/>
        </p:nvSpPr>
        <p:spPr>
          <a:xfrm>
            <a:off x="904875" y="2357437"/>
            <a:ext cx="4714875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Local SEO &amp; Google Business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Capturing intent-driven customers. We will heavily optimize our profile for "mechanic near me" searches, actively incentivizing 5-star reviews (Marketing Donut, 2026).</a:t>
            </a:r>
            <a:endParaRPr/>
          </a:p>
        </p:txBody>
      </p:sp>
      <p:sp>
        <p:nvSpPr>
          <p:cNvPr id="177" name="Google Shape;177;p18"/>
          <p:cNvSpPr txBox="1"/>
          <p:nvPr/>
        </p:nvSpPr>
        <p:spPr>
          <a:xfrm>
            <a:off x="904875" y="4167187"/>
            <a:ext cx="471487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Transparent Social Media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Demystifying car repair. Utilizing targeted ads to post "before-and-after" repair explanations, building massive trust within the local community.</a:t>
            </a:r>
            <a:endParaRPr/>
          </a:p>
        </p:txBody>
      </p:sp>
      <p:pic>
        <p:nvPicPr>
          <p:cNvPr id="178" name="Google Shape;178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2400300"/>
            <a:ext cx="14287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210050"/>
            <a:ext cx="17145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53D54C-A00F-ED7C-4808-CA50B93E9048}"/>
              </a:ext>
            </a:extLst>
          </p:cNvPr>
          <p:cNvSpPr txBox="1"/>
          <p:nvPr/>
        </p:nvSpPr>
        <p:spPr>
          <a:xfrm>
            <a:off x="10586356" y="6623183"/>
            <a:ext cx="61504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Media Stock (2026).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Google Shape;184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619250"/>
            <a:ext cx="11049000" cy="4667250"/>
          </a:xfrm>
          <a:prstGeom prst="rect">
            <a:avLst/>
          </a:prstGeom>
          <a:noFill/>
          <a:ln>
            <a:noFill/>
          </a:ln>
        </p:spPr>
      </p:pic>
      <p:sp>
        <p:nvSpPr>
          <p:cNvPr id="186" name="Google Shape;186;p19"/>
          <p:cNvSpPr txBox="1"/>
          <p:nvPr/>
        </p:nvSpPr>
        <p:spPr>
          <a:xfrm>
            <a:off x="571500" y="5434012"/>
            <a:ext cx="11049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1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"This £45,000 initial capital ensures we secure a prime location, acquire cutting-edge technical equipment, and sustain operations through the critical first six months of customer acquisition."</a:t>
            </a:r>
            <a:endParaRPr/>
          </a:p>
        </p:txBody>
      </p:sp>
      <p:sp>
        <p:nvSpPr>
          <p:cNvPr id="187" name="Google Shape;187;p19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Funding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Requirements &amp; Allocation</a:t>
            </a:r>
            <a:endParaRPr/>
          </a:p>
        </p:txBody>
      </p:sp>
      <p:sp>
        <p:nvSpPr>
          <p:cNvPr id="188" name="Google Shape;188;p19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0"/>
          <p:cNvSpPr txBox="1"/>
          <p:nvPr/>
        </p:nvSpPr>
        <p:spPr>
          <a:xfrm>
            <a:off x="295275" y="2054572"/>
            <a:ext cx="11601450" cy="962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Questions?</a:t>
            </a:r>
            <a:endParaRPr/>
          </a:p>
        </p:txBody>
      </p:sp>
      <p:sp>
        <p:nvSpPr>
          <p:cNvPr id="196" name="Google Shape;196;p20"/>
          <p:cNvSpPr txBox="1"/>
          <p:nvPr/>
        </p:nvSpPr>
        <p:spPr>
          <a:xfrm>
            <a:off x="571500" y="3207097"/>
            <a:ext cx="11049000" cy="4801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Thank you for your time.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1"/>
          <p:cNvSpPr txBox="1"/>
          <p:nvPr/>
        </p:nvSpPr>
        <p:spPr>
          <a:xfrm>
            <a:off x="1000118" y="1898511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 dirty="0" err="1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AutoTech</a:t>
            </a:r>
            <a:r>
              <a:rPr lang="en-GB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 (2026)</a:t>
            </a:r>
            <a:r>
              <a:rPr lang="en-GB" sz="1200" dirty="0">
                <a:solidFill>
                  <a:srgbClr val="CBD5E1"/>
                </a:solidFill>
                <a:latin typeface="Inter"/>
                <a:ea typeface="Inter"/>
                <a:cs typeface="Inter SemiBold"/>
                <a:sym typeface="Inter"/>
              </a:rPr>
              <a:t> Best Auto Repair Shop Layout Design: Floor Plans </a:t>
            </a:r>
            <a:r>
              <a:rPr lang="en-GB" sz="1200">
                <a:solidFill>
                  <a:srgbClr val="CBD5E1"/>
                </a:solidFill>
                <a:latin typeface="Inter"/>
                <a:ea typeface="Inter"/>
                <a:cs typeface="Inter SemiBold"/>
                <a:sym typeface="Inter"/>
              </a:rPr>
              <a:t>That Work. </a:t>
            </a:r>
            <a:r>
              <a:rPr lang="en-GB" sz="1200" dirty="0">
                <a:solidFill>
                  <a:srgbClr val="CBD5E1"/>
                </a:solidFill>
                <a:latin typeface="Inter"/>
                <a:ea typeface="Inter"/>
                <a:cs typeface="Inter SemiBold"/>
                <a:sym typeface="Inter"/>
              </a:rPr>
              <a:t>[online] Prestige 360 Design. Available at: https://prestige360design.com/blog/auto-repair-shop-layout/</a:t>
            </a:r>
            <a:endParaRPr lang="en-GB" dirty="0"/>
          </a:p>
        </p:txBody>
      </p:sp>
      <p:sp>
        <p:nvSpPr>
          <p:cNvPr id="206" name="Google Shape;206;p21"/>
          <p:cNvSpPr txBox="1"/>
          <p:nvPr/>
        </p:nvSpPr>
        <p:spPr>
          <a:xfrm>
            <a:off x="1000125" y="2466975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Department for Business (2026)</a:t>
            </a:r>
            <a:r>
              <a:rPr lang="en-US" sz="12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Set up as a sole trader</a:t>
            </a:r>
            <a:r>
              <a:rPr lang="en-US" sz="12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London: GOV.UK.</a:t>
            </a:r>
            <a:endParaRPr/>
          </a:p>
        </p:txBody>
      </p:sp>
      <p:sp>
        <p:nvSpPr>
          <p:cNvPr id="207" name="Google Shape;207;p21"/>
          <p:cNvSpPr txBox="1"/>
          <p:nvPr/>
        </p:nvSpPr>
        <p:spPr>
          <a:xfrm>
            <a:off x="1000118" y="2818750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 err="1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DfT</a:t>
            </a: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 (2026</a:t>
            </a:r>
            <a:r>
              <a:rPr lang="en-GB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)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Vehicle licensing statistics: 2026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London: Department for Transport.</a:t>
            </a:r>
            <a:endParaRPr lang="en-GB" dirty="0"/>
          </a:p>
        </p:txBody>
      </p:sp>
      <p:sp>
        <p:nvSpPr>
          <p:cNvPr id="208" name="Google Shape;208;p21"/>
          <p:cNvSpPr txBox="1"/>
          <p:nvPr/>
        </p:nvSpPr>
        <p:spPr>
          <a:xfrm>
            <a:off x="1000118" y="3125749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EV Trends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Electric Vehicle and Charging Station Infrastructure: An Overview. [online] Dynamicrep.com. Available at: https://www.dynamicrep.com/blog/electric-vehicle-and-charging-station-infrastructure-an-overview</a:t>
            </a:r>
            <a:endParaRPr dirty="0"/>
          </a:p>
        </p:txBody>
      </p:sp>
      <p:sp>
        <p:nvSpPr>
          <p:cNvPr id="209" name="Google Shape;209;p21"/>
          <p:cNvSpPr txBox="1"/>
          <p:nvPr/>
        </p:nvSpPr>
        <p:spPr>
          <a:xfrm>
            <a:off x="1000118" y="3747613"/>
            <a:ext cx="10620375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IGA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Independent Garage Association Annual Report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Rugby: IGA.</a:t>
            </a:r>
            <a:endParaRPr dirty="0"/>
          </a:p>
        </p:txBody>
      </p:sp>
      <p:sp>
        <p:nvSpPr>
          <p:cNvPr id="210" name="Google Shape;210;p21"/>
          <p:cNvSpPr txBox="1"/>
          <p:nvPr/>
        </p:nvSpPr>
        <p:spPr>
          <a:xfrm>
            <a:off x="1000118" y="4092478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IMI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The Tech-Savvy Mechanic: Industry Report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Hertford: Institute of the Motor Industry.</a:t>
            </a:r>
            <a:endParaRPr dirty="0"/>
          </a:p>
        </p:txBody>
      </p:sp>
      <p:sp>
        <p:nvSpPr>
          <p:cNvPr id="211" name="Google Shape;211;p21"/>
          <p:cNvSpPr txBox="1"/>
          <p:nvPr/>
        </p:nvSpPr>
        <p:spPr>
          <a:xfrm>
            <a:off x="1000118" y="4419421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Marketing Donut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Local SEO for small businesses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Available at: marketingdonut.co.uk.</a:t>
            </a:r>
            <a:endParaRPr dirty="0"/>
          </a:p>
        </p:txBody>
      </p:sp>
      <p:sp>
        <p:nvSpPr>
          <p:cNvPr id="212" name="Google Shape;212;p21"/>
          <p:cNvSpPr txBox="1"/>
          <p:nvPr/>
        </p:nvSpPr>
        <p:spPr>
          <a:xfrm>
            <a:off x="1000117" y="4746364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Media Stock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What are MOT advisories and can you drive with them? [online] Motorpoint. Available at: https://www.motorpoint.co.uk/car-care/mot-advisories</a:t>
            </a:r>
            <a:endParaRPr dirty="0"/>
          </a:p>
        </p:txBody>
      </p:sp>
      <p:sp>
        <p:nvSpPr>
          <p:cNvPr id="213" name="Google Shape;213;p21"/>
          <p:cNvSpPr txBox="1"/>
          <p:nvPr/>
        </p:nvSpPr>
        <p:spPr>
          <a:xfrm>
            <a:off x="1000117" y="5064206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200" b="0" i="0" u="none" strike="noStrike" cap="none" dirty="0">
              <a:solidFill>
                <a:srgbClr val="F8FAFC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SMMT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Motor Industry Facts 2026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London: Society of Motor Manufacturers and Traders.</a:t>
            </a:r>
            <a:endParaRPr dirty="0"/>
          </a:p>
        </p:txBody>
      </p:sp>
      <p:sp>
        <p:nvSpPr>
          <p:cNvPr id="214" name="Google Shape;214;p21"/>
          <p:cNvSpPr txBox="1"/>
          <p:nvPr/>
        </p:nvSpPr>
        <p:spPr>
          <a:xfrm>
            <a:off x="1000116" y="5659047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Stock Cake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Professional mechanic using a digital tablet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[online]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0" u="none" strike="noStrike" cap="none" dirty="0" err="1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StockCake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Available at: https://stockcake.com/i/mechanic-diagnoses-engine_1971120_1328177 </a:t>
            </a:r>
            <a:endParaRPr dirty="0"/>
          </a:p>
        </p:txBody>
      </p:sp>
      <p:sp>
        <p:nvSpPr>
          <p:cNvPr id="215" name="Google Shape;215;p21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References</a:t>
            </a:r>
            <a:endParaRPr/>
          </a:p>
        </p:txBody>
      </p:sp>
      <p:sp>
        <p:nvSpPr>
          <p:cNvPr id="216" name="Google Shape;216;p21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761</Words>
  <Application>Microsoft Office PowerPoint</Application>
  <PresentationFormat>Widescreen</PresentationFormat>
  <Paragraphs>59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Inter</vt:lpstr>
      <vt:lpstr>Inter SemiBold</vt:lpstr>
      <vt:lpstr>Outfit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Mykhailo Kolesnik (2440077)</cp:lastModifiedBy>
  <cp:revision>1</cp:revision>
  <dcterms:modified xsi:type="dcterms:W3CDTF">2026-07-11T13:22:43Z</dcterms:modified>
</cp:coreProperties>
</file>