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  <p:sldMasterId id="2147483661" r:id="rId2"/>
    <p:sldMasterId id="2147483675" r:id="rId3"/>
  </p:sldMasterIdLst>
  <p:sldIdLst>
    <p:sldId id="623" r:id="rId4"/>
    <p:sldId id="257" r:id="rId5"/>
    <p:sldId id="258" r:id="rId6"/>
    <p:sldId id="625" r:id="rId7"/>
    <p:sldId id="259" r:id="rId8"/>
    <p:sldId id="260" r:id="rId9"/>
    <p:sldId id="261" r:id="rId10"/>
    <p:sldId id="263" r:id="rId11"/>
    <p:sldId id="262" r:id="rId12"/>
    <p:sldId id="264" r:id="rId13"/>
  </p:sldIdLst>
  <p:sldSz cx="9144000" cy="6858000" type="screen4x3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3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3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4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16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7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18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5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29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0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3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3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4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5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6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37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092438-7EE4-4636-9103-C0C8A57CF5D9}" type="datetime1">
              <a:rPr lang="en-GB"/>
              <a:pPr>
                <a:defRPr/>
              </a:pPr>
              <a:t>26/06/2024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3152B0-4E52-4965-82E0-BBE352D8EE4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705256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6131427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1" name="PlaceHolder 2"/>
          <p:cNvSpPr>
            <a:spLocks noGrp="1"/>
          </p:cNvSpPr>
          <p:nvPr>
            <p:ph type="subTitle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924315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2304179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4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1965039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9908627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PlaceHolder 1"/>
          <p:cNvSpPr>
            <a:spLocks noGrp="1"/>
          </p:cNvSpPr>
          <p:nvPr>
            <p:ph type="subTitle"/>
          </p:nvPr>
        </p:nvSpPr>
        <p:spPr>
          <a:xfrm>
            <a:off x="457200" y="273600"/>
            <a:ext cx="8229240" cy="530784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90132218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1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2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3220647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4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5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6" name="PlaceHolder 4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2141667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OverTx" preserve="1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58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59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0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29057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OverTx" preserve="1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2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3" name="PlaceHolder 3"/>
          <p:cNvSpPr>
            <a:spLocks noGrp="1"/>
          </p:cNvSpPr>
          <p:nvPr>
            <p:ph type="body"/>
          </p:nvPr>
        </p:nvSpPr>
        <p:spPr>
          <a:xfrm>
            <a:off x="457200" y="3682080"/>
            <a:ext cx="822924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82641033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 preserve="1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65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6" name="PlaceHolder 3"/>
          <p:cNvSpPr>
            <a:spLocks noGrp="1"/>
          </p:cNvSpPr>
          <p:nvPr>
            <p:ph type="body"/>
          </p:nvPr>
        </p:nvSpPr>
        <p:spPr>
          <a:xfrm>
            <a:off x="4674240" y="160452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7" name="PlaceHolder 4"/>
          <p:cNvSpPr>
            <a:spLocks noGrp="1"/>
          </p:cNvSpPr>
          <p:nvPr>
            <p:ph type="body"/>
          </p:nvPr>
        </p:nvSpPr>
        <p:spPr>
          <a:xfrm>
            <a:off x="45720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68" name="PlaceHolder 5"/>
          <p:cNvSpPr>
            <a:spLocks noGrp="1"/>
          </p:cNvSpPr>
          <p:nvPr>
            <p:ph type="body"/>
          </p:nvPr>
        </p:nvSpPr>
        <p:spPr>
          <a:xfrm>
            <a:off x="4674240" y="3682080"/>
            <a:ext cx="40158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5313654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endParaRPr lang="en-GB" sz="4400" b="0" strike="noStrike" spc="-1">
              <a:latin typeface="Arial"/>
            </a:endParaRPr>
          </a:p>
        </p:txBody>
      </p:sp>
      <p:sp>
        <p:nvSpPr>
          <p:cNvPr id="70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1" name="PlaceHolder 3"/>
          <p:cNvSpPr>
            <a:spLocks noGrp="1"/>
          </p:cNvSpPr>
          <p:nvPr>
            <p:ph type="body"/>
          </p:nvPr>
        </p:nvSpPr>
        <p:spPr>
          <a:xfrm>
            <a:off x="323964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2" name="PlaceHolder 4"/>
          <p:cNvSpPr>
            <a:spLocks noGrp="1"/>
          </p:cNvSpPr>
          <p:nvPr>
            <p:ph type="body"/>
          </p:nvPr>
        </p:nvSpPr>
        <p:spPr>
          <a:xfrm>
            <a:off x="6022080" y="160452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3" name="PlaceHolder 5"/>
          <p:cNvSpPr>
            <a:spLocks noGrp="1"/>
          </p:cNvSpPr>
          <p:nvPr>
            <p:ph type="body"/>
          </p:nvPr>
        </p:nvSpPr>
        <p:spPr>
          <a:xfrm>
            <a:off x="45720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4" name="PlaceHolder 6"/>
          <p:cNvSpPr>
            <a:spLocks noGrp="1"/>
          </p:cNvSpPr>
          <p:nvPr>
            <p:ph type="body"/>
          </p:nvPr>
        </p:nvSpPr>
        <p:spPr>
          <a:xfrm>
            <a:off x="323964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  <p:sp>
        <p:nvSpPr>
          <p:cNvPr id="75" name="PlaceHolder 7"/>
          <p:cNvSpPr>
            <a:spLocks noGrp="1"/>
          </p:cNvSpPr>
          <p:nvPr>
            <p:ph type="body"/>
          </p:nvPr>
        </p:nvSpPr>
        <p:spPr>
          <a:xfrm>
            <a:off x="6022080" y="3682080"/>
            <a:ext cx="2649600" cy="189684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endParaRPr lang="en-GB" sz="3200" b="0" strike="noStrike" spc="-1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4847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image" Target="../media/image2.jpe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3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28.xml"/><Relationship Id="rId7" Type="http://schemas.openxmlformats.org/officeDocument/2006/relationships/slideLayout" Target="../slideLayouts/slideLayout32.xml"/><Relationship Id="rId12" Type="http://schemas.openxmlformats.org/officeDocument/2006/relationships/slideLayout" Target="../slideLayouts/slideLayout37.xml"/><Relationship Id="rId2" Type="http://schemas.openxmlformats.org/officeDocument/2006/relationships/slideLayout" Target="../slideLayouts/slideLayout27.xml"/><Relationship Id="rId1" Type="http://schemas.openxmlformats.org/officeDocument/2006/relationships/slideLayout" Target="../slideLayouts/slideLayout26.xml"/><Relationship Id="rId6" Type="http://schemas.openxmlformats.org/officeDocument/2006/relationships/slideLayout" Target="../slideLayouts/slideLayout31.xml"/><Relationship Id="rId11" Type="http://schemas.openxmlformats.org/officeDocument/2006/relationships/slideLayout" Target="../slideLayouts/slideLayout36.xml"/><Relationship Id="rId5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35.xml"/><Relationship Id="rId4" Type="http://schemas.openxmlformats.org/officeDocument/2006/relationships/slideLayout" Target="../slideLayouts/slideLayout29.xml"/><Relationship Id="rId9" Type="http://schemas.openxmlformats.org/officeDocument/2006/relationships/slideLayout" Target="../slideLayouts/slideLayout34.xml"/><Relationship Id="rId14" Type="http://schemas.openxmlformats.org/officeDocument/2006/relationships/image" Target="../media/image2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5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8880" cy="114228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r>
              <a:rPr lang="en-GB" sz="18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7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4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PlaceHolder 1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lIns="0" tIns="0" rIns="0" bIns="0" anchor="ctr">
            <a:noAutofit/>
          </a:bodyPr>
          <a:lstStyle/>
          <a:p>
            <a:pPr algn="ctr"/>
            <a:r>
              <a:rPr lang="en-GB" sz="4400" b="0" strike="noStrike" spc="-1">
                <a:latin typeface="Arial"/>
              </a:rPr>
              <a:t>Click to edit the title text format</a:t>
            </a:r>
          </a:p>
        </p:txBody>
      </p:sp>
      <p:sp>
        <p:nvSpPr>
          <p:cNvPr id="39" name="PlaceHolder 2"/>
          <p:cNvSpPr>
            <a:spLocks noGrp="1"/>
          </p:cNvSpPr>
          <p:nvPr>
            <p:ph type="body"/>
          </p:nvPr>
        </p:nvSpPr>
        <p:spPr>
          <a:xfrm>
            <a:off x="457200" y="1604520"/>
            <a:ext cx="8229240" cy="3977280"/>
          </a:xfrm>
          <a:prstGeom prst="rect">
            <a:avLst/>
          </a:prstGeom>
        </p:spPr>
        <p:txBody>
          <a:bodyPr lIns="0" tIns="0" rIns="0" bIns="0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3200" b="0" strike="noStrike" spc="-1"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800" b="0" strike="noStrike" spc="-1"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400" b="0" strike="noStrike" spc="-1"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GB" sz="2000" b="0" strike="noStrike" spc="-1"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GB" sz="2000" b="0" strike="noStrike" spc="-1">
                <a:latin typeface="Arial"/>
              </a:rPr>
              <a:t>Seventh Outline Level</a:t>
            </a:r>
          </a:p>
        </p:txBody>
      </p:sp>
    </p:spTree>
    <p:extLst>
      <p:ext uri="{BB962C8B-B14F-4D97-AF65-F5344CB8AC3E}">
        <p14:creationId xmlns:p14="http://schemas.microsoft.com/office/powerpoint/2010/main" val="553207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  <p:sldLayoutId id="21474836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fairborndigital.us/2020/10/30/7-tactics-for-giving-captivating-online-presentations/" TargetMode="External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/>
          <p:cNvSpPr>
            <a:spLocks noGrp="1"/>
          </p:cNvSpPr>
          <p:nvPr>
            <p:ph type="subTitle" idx="1"/>
          </p:nvPr>
        </p:nvSpPr>
        <p:spPr>
          <a:xfrm>
            <a:off x="1115616" y="1484784"/>
            <a:ext cx="6885384" cy="3773016"/>
          </a:xfrm>
        </p:spPr>
        <p:txBody>
          <a:bodyPr/>
          <a:lstStyle/>
          <a:p>
            <a:pPr eaLnBrk="1" hangingPunct="1">
              <a:spcBef>
                <a:spcPts val="0"/>
              </a:spcBef>
            </a:pPr>
            <a:r>
              <a:rPr lang="en-GB" sz="3600" b="1" strike="noStrike" spc="-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LCBB4012</a:t>
            </a:r>
            <a:endParaRPr lang="en-GB" sz="36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Academic Skills (ACS) </a:t>
            </a:r>
          </a:p>
          <a:p>
            <a:pPr eaLnBrk="1" hangingPunct="1">
              <a:spcBef>
                <a:spcPts val="0"/>
              </a:spcBef>
            </a:pPr>
            <a:endParaRPr lang="en-GB" altLang="en-US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Assignment 1: Identifying Skills </a:t>
            </a:r>
          </a:p>
          <a:p>
            <a:pPr eaLnBrk="1" hangingPunct="1">
              <a:spcBef>
                <a:spcPts val="0"/>
              </a:spcBef>
            </a:pPr>
            <a:r>
              <a:rPr lang="en-GB" sz="3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cs typeface="Calibri" panose="020F0502020204030204" pitchFamily="34" charset="0"/>
              </a:rPr>
              <a:t>Guidelines and Advice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6A9C64A-C95D-40FB-94EC-91D162CC4BE6}" type="datetime1">
              <a:rPr kumimoji="0" lang="en-GB" sz="1050" b="0" i="0" u="none" strike="noStrike" kern="1200" cap="none" spc="0" normalizeH="0" baseline="0" noProof="0" smtClean="0">
                <a:ln>
                  <a:noFill/>
                </a:ln>
                <a:solidFill>
                  <a:srgbClr val="000000">
                    <a:tint val="75000"/>
                  </a:srgb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26/06/2024</a:t>
            </a:fld>
            <a:endParaRPr kumimoji="0" lang="en-GB" sz="1050" b="0" i="0" u="none" strike="noStrike" kern="1200" cap="none" spc="0" normalizeH="0" baseline="0" noProof="0">
              <a:ln>
                <a:noFill/>
              </a:ln>
              <a:solidFill>
                <a:srgbClr val="000000">
                  <a:tint val="75000"/>
                </a:srgb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7005002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Academic Skills (ACS) 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0" name="CustomShape 2"/>
          <p:cNvSpPr/>
          <p:nvPr/>
        </p:nvSpPr>
        <p:spPr>
          <a:xfrm>
            <a:off x="395280" y="1268280"/>
            <a:ext cx="8279640" cy="5039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100000"/>
              </a:lnSpc>
              <a:tabLst>
                <a:tab pos="0" algn="l"/>
              </a:tabLst>
            </a:pPr>
            <a:r>
              <a:rPr lang="en-US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ACS is a one-term module which </a:t>
            </a:r>
            <a:r>
              <a:rPr lang="en-US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has one 100% component divided into 2 assignments. 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tabLst>
                <a:tab pos="0" algn="l"/>
              </a:tabLst>
            </a:pP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Assignment 1: Individual report (750 words)</a:t>
            </a:r>
            <a:r>
              <a:rPr lang="en-US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 - 25% of the final mark for the module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39"/>
              </a:spcBef>
              <a:tabLst>
                <a:tab pos="0" algn="l"/>
              </a:tabLst>
            </a:pP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  <a:tabLst>
                <a:tab pos="0" algn="l"/>
              </a:tabLst>
            </a:pPr>
            <a:r>
              <a:rPr lang="en-US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Assignment 2: Group report (</a:t>
            </a:r>
            <a:r>
              <a:rPr lang="en-US" sz="2800" b="1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2250</a:t>
            </a:r>
            <a:r>
              <a:rPr lang="en-US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 words) – </a:t>
            </a:r>
            <a:r>
              <a:rPr lang="en-US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ea typeface="Calibri"/>
                <a:cs typeface="Calibri" panose="020F0502020204030204" pitchFamily="34" charset="0"/>
              </a:rPr>
              <a:t>75% of the final mark for the module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CustomShape 1"/>
          <p:cNvSpPr/>
          <p:nvPr/>
        </p:nvSpPr>
        <p:spPr>
          <a:xfrm>
            <a:off x="457200" y="274680"/>
            <a:ext cx="8228880" cy="561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Assignment 1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2" name="CustomShape 2"/>
          <p:cNvSpPr/>
          <p:nvPr/>
        </p:nvSpPr>
        <p:spPr>
          <a:xfrm>
            <a:off x="250921" y="1095153"/>
            <a:ext cx="8606000" cy="4274289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>
              <a:lnSpc>
                <a:spcPct val="95000"/>
              </a:lnSpc>
              <a:spcBef>
                <a:spcPts val="1417"/>
              </a:spcBef>
            </a:pP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95000"/>
              </a:lnSpc>
              <a:spcBef>
                <a:spcPts val="1417"/>
              </a:spcBef>
            </a:pP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000" b="0" strike="noStrike" spc="-1" dirty="0">
              <a:latin typeface="Arial"/>
            </a:endParaRPr>
          </a:p>
        </p:txBody>
      </p:sp>
      <p:sp>
        <p:nvSpPr>
          <p:cNvPr id="83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2FAC6E47-3DB1-4E45-B1D9-2D54D5DA7EBB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26/06/2024</a:t>
            </a:fld>
            <a:endParaRPr lang="en-GB" sz="1050" b="0" strike="noStrike" spc="-1">
              <a:latin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6C331B6-5AD9-C537-F2DE-64DE7FE93D09}"/>
              </a:ext>
            </a:extLst>
          </p:cNvPr>
          <p:cNvSpPr txBox="1"/>
          <p:nvPr/>
        </p:nvSpPr>
        <p:spPr>
          <a:xfrm>
            <a:off x="457200" y="1238060"/>
            <a:ext cx="8228880" cy="41549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Select one published source from the Indicative Reading List in the Module Descriptor. </a:t>
            </a:r>
            <a:r>
              <a:rPr lang="en-GB" sz="2400" b="1" dirty="0"/>
              <a:t>Select one chapter </a:t>
            </a:r>
            <a:r>
              <a:rPr lang="en-GB" sz="2400" dirty="0"/>
              <a:t>of this </a:t>
            </a:r>
          </a:p>
          <a:p>
            <a:r>
              <a:rPr lang="en-GB" sz="2400" dirty="0"/>
              <a:t>source that discusses a specific skill or set of skills that you find useful or believe will be useful to you in the future. </a:t>
            </a:r>
          </a:p>
          <a:p>
            <a:r>
              <a:rPr lang="en-GB" sz="2400" b="1" dirty="0"/>
              <a:t>Write a short summary of the discussion of the skill(s) </a:t>
            </a:r>
            <a:r>
              <a:rPr lang="en-GB" sz="2400" dirty="0"/>
              <a:t>in the published source. Then </a:t>
            </a:r>
            <a:r>
              <a:rPr lang="en-GB" sz="2400" b="1" dirty="0"/>
              <a:t>discuss the importance of the chosen skill for future personal and professional development.</a:t>
            </a:r>
            <a:r>
              <a:rPr lang="en-GB" sz="2400" dirty="0"/>
              <a:t> Please use examples to support your ideas. </a:t>
            </a:r>
          </a:p>
          <a:p>
            <a:r>
              <a:rPr lang="en-GB" sz="2400" dirty="0">
                <a:solidFill>
                  <a:srgbClr val="FF0000"/>
                </a:solidFill>
              </a:rPr>
              <a:t>You can refer to other academic sources to support your ideas/arguments</a:t>
            </a:r>
            <a:r>
              <a:rPr lang="en-GB" sz="2400" dirty="0"/>
              <a:t>. You must reference all your sources using the Harvard referencing system.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CustomShape 1"/>
          <p:cNvSpPr/>
          <p:nvPr/>
        </p:nvSpPr>
        <p:spPr>
          <a:xfrm>
            <a:off x="457200" y="274680"/>
            <a:ext cx="8228880" cy="718097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1" i="0" u="none" strike="noStrike" kern="1200" cap="none" spc="-1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The sources</a:t>
            </a:r>
            <a:endParaRPr kumimoji="0" lang="en-GB" sz="4000" b="1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0" name="CustomShape 2"/>
          <p:cNvSpPr/>
          <p:nvPr/>
        </p:nvSpPr>
        <p:spPr>
          <a:xfrm>
            <a:off x="457200" y="1600200"/>
            <a:ext cx="8228880" cy="39157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marR="0" lvl="0" indent="-342360" algn="ctr" defTabSz="914400" rtl="0" eaLnBrk="1" fontAlgn="auto" latinLnBrk="0" hangingPunct="1">
              <a:lnSpc>
                <a:spcPct val="100000"/>
              </a:lnSpc>
              <a:spcBef>
                <a:spcPts val="479"/>
              </a:spcBef>
              <a:spcAft>
                <a:spcPts val="0"/>
              </a:spcAft>
              <a:buClrTx/>
              <a:buSzTx/>
              <a:buFontTx/>
              <a:buNone/>
              <a:tabLst>
                <a:tab pos="0" algn="l"/>
              </a:tabLst>
              <a:defRPr/>
            </a:pPr>
            <a:endParaRPr kumimoji="0" lang="en-GB" sz="2000" b="0" i="0" u="none" strike="noStrike" kern="1200" cap="none" spc="-1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235131" y="1305342"/>
            <a:ext cx="8608423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4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cs typeface="Calibri" panose="020F0502020204030204" pitchFamily="34" charset="0"/>
              </a:rPr>
              <a:t> 	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83066F5-F099-4FA0-AE08-31B633A658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477962" y="1946364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42D65F7-FFCC-4859-B34C-BEE7F984F53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3855767"/>
              </p:ext>
            </p:extLst>
          </p:nvPr>
        </p:nvGraphicFramePr>
        <p:xfrm>
          <a:off x="235131" y="992777"/>
          <a:ext cx="8781278" cy="4523145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97447">
                  <a:extLst>
                    <a:ext uri="{9D8B030D-6E8A-4147-A177-3AD203B41FA5}">
                      <a16:colId xmlns:a16="http://schemas.microsoft.com/office/drawing/2014/main" val="2991541835"/>
                    </a:ext>
                  </a:extLst>
                </a:gridCol>
                <a:gridCol w="7583831">
                  <a:extLst>
                    <a:ext uri="{9D8B030D-6E8A-4147-A177-3AD203B41FA5}">
                      <a16:colId xmlns:a16="http://schemas.microsoft.com/office/drawing/2014/main" val="1731934463"/>
                    </a:ext>
                  </a:extLst>
                </a:gridCol>
              </a:tblGrid>
              <a:tr h="372459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070172972"/>
                  </a:ext>
                </a:extLst>
              </a:tr>
              <a:tr h="372459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Essential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Bradbury, A. (2006)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Successful Presentation Skills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. London: Kogan Page.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0078558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Essential </a:t>
                      </a:r>
                      <a:endParaRPr lang="en-GB" sz="180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Cottrell, S. (2019)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 Study Skills Handbook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5th Ed. London: Red Globe Press.</a:t>
                      </a:r>
                      <a:endParaRPr lang="en-GB" sz="18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13352574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FF0000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Essential</a:t>
                      </a:r>
                      <a:endParaRPr lang="en-GB" sz="1800" dirty="0">
                        <a:solidFill>
                          <a:srgbClr val="FF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Saunders, M., Lewis, P., &amp; Thornhill, A. (2016)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Research Methods for Business Students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7th Ed. Harlow: Pearson.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84332020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Further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Fairbairn, G., &amp; Winch, C. (2011)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Reading, Writing, and Reasoning: a Guide for Students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3rd Ed. Maidenhead: Open University Press.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45869558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Further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Godfrey, J. (2018)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How to Use Your Reading in your Essays</a:t>
                      </a:r>
                      <a:r>
                        <a:rPr lang="en-GB" sz="1800" i="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3rd Ed.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London: Palgrave.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28192982"/>
                  </a:ext>
                </a:extLst>
              </a:tr>
              <a:tr h="372459">
                <a:tc>
                  <a:txBody>
                    <a:bodyPr/>
                    <a:lstStyle/>
                    <a:p>
                      <a:r>
                        <a:rPr lang="en-GB" sz="180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Further</a:t>
                      </a:r>
                      <a:endParaRPr lang="en-GB" sz="180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Haber, J. (2020)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Critical Thinking. 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London &amp; Cambridge, MA: MIT Press. 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729659528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Further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McMillan, K., &amp; Weyers, J. D. B. (2012)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The Study Skills Book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, 3rd Ed. Harlow: Pearson.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44983921"/>
                  </a:ext>
                </a:extLst>
              </a:tr>
              <a:tr h="56762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Further</a:t>
                      </a:r>
                      <a:endParaRPr lang="en-GB" sz="18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Oliver, P. (2012) </a:t>
                      </a:r>
                      <a:r>
                        <a:rPr lang="en-GB" sz="1800" i="1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Succeeding with Your Literature Review: A Handbook for Students.</a:t>
                      </a:r>
                      <a:r>
                        <a:rPr lang="en-GB" sz="1800" dirty="0">
                          <a:effectLst/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 Maidenhead: McGraw-Hill / Open University Press.</a:t>
                      </a:r>
                      <a:endParaRPr lang="en-GB" sz="18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63833123"/>
                  </a:ext>
                </a:extLst>
              </a:tr>
            </a:tbl>
          </a:graphicData>
        </a:graphic>
      </p:graphicFrame>
      <p:sp>
        <p:nvSpPr>
          <p:cNvPr id="6" name="Rectangle 2">
            <a:extLst>
              <a:ext uri="{FF2B5EF4-FFF2-40B4-BE49-F238E27FC236}">
                <a16:creationId xmlns:a16="http://schemas.microsoft.com/office/drawing/2014/main" id="{FF173C4C-69B0-4F6E-8B0F-CAC9466D32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71550" y="2206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9530580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CustomShape 1"/>
          <p:cNvSpPr/>
          <p:nvPr/>
        </p:nvSpPr>
        <p:spPr>
          <a:xfrm>
            <a:off x="457200" y="274680"/>
            <a:ext cx="8228880" cy="1142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Formal Requirements</a:t>
            </a:r>
            <a:br>
              <a:rPr sz="4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3600" b="1" strike="noStrike" spc="-1" dirty="0">
                <a:solidFill>
                  <a:srgbClr val="000000"/>
                </a:solidFill>
                <a:latin typeface="Myriad Pro"/>
              </a:rPr>
              <a:t> </a:t>
            </a:r>
            <a:endParaRPr lang="en-GB" sz="3600" b="0" strike="noStrike" spc="-1" dirty="0">
              <a:latin typeface="Arial"/>
            </a:endParaRPr>
          </a:p>
        </p:txBody>
      </p:sp>
      <p:sp>
        <p:nvSpPr>
          <p:cNvPr id="85" name="CustomShape 2"/>
          <p:cNvSpPr/>
          <p:nvPr/>
        </p:nvSpPr>
        <p:spPr>
          <a:xfrm>
            <a:off x="179640" y="1258784"/>
            <a:ext cx="8784360" cy="44509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will be an individual written report. </a:t>
            </a: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means that you must write this yourself, on your own.</a:t>
            </a:r>
            <a:endParaRPr lang="en-GB" sz="2800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length should be 750 words, plus or minus 10%.</a:t>
            </a:r>
          </a:p>
          <a:p>
            <a:pPr marL="343080" indent="-342360"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mark will be 25% of the total mark for the module.</a:t>
            </a:r>
            <a:endParaRPr lang="en-GB" sz="2800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spcBef>
                <a:spcPts val="43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should produce a </a:t>
            </a:r>
            <a:r>
              <a:rPr lang="en-GB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Word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or </a:t>
            </a:r>
            <a:r>
              <a:rPr lang="en-GB" sz="28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PDF</a:t>
            </a: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document and upload it to Turnitin/Moodle (you will be shown how to do this).  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6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DE75B4EC-1111-4AA5-BD2E-24318D42C35A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26/06/2024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GB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Further guidelines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8" name="CustomShape 2"/>
          <p:cNvSpPr/>
          <p:nvPr/>
        </p:nvSpPr>
        <p:spPr>
          <a:xfrm>
            <a:off x="264600" y="977760"/>
            <a:ext cx="8228880" cy="45356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summary should be relatively brief, leaving most of the space to explain the importance of your selected skill.</a:t>
            </a:r>
            <a:endParaRPr lang="en-GB" sz="2800" spc="-1" dirty="0">
              <a:solidFill>
                <a:srgbClr val="000000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spcBef>
                <a:spcPts val="479"/>
              </a:spcBef>
              <a:buClr>
                <a:srgbClr val="000000"/>
              </a:buClr>
              <a:buFont typeface="Arial"/>
              <a:buChar char="•"/>
            </a:pPr>
            <a:r>
              <a:rPr lang="en-GB" sz="28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Make sure you cite and reference your source(s) using the Harvard Referencing System.</a:t>
            </a:r>
            <a:endParaRPr lang="en-GB" sz="28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3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89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B8F28F4E-9B7F-4782-AFFB-144DCDDC6469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26/06/2024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How to go about it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1" name="CustomShape 2"/>
          <p:cNvSpPr/>
          <p:nvPr/>
        </p:nvSpPr>
        <p:spPr>
          <a:xfrm>
            <a:off x="85060" y="1141049"/>
            <a:ext cx="9058940" cy="4600532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Use the Library website to find the publications on the indicative reading list. Look at the contents pages to find a section from one of the sources that discusses a skill or set of skills that you are interested in.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Read the section carefully. When you understand it, make notes of what it says in your own words. Use these notes to write a short summary of the main points that interest you.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need to show that you understand what each skill discussed means by writing a summary. However, </a:t>
            </a: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must also analyse what this means for you, and evaluate how useful this source will be for you. You should make notes on this too.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92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EB209C04-21D9-4C3E-9C7D-83408E564965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26/06/2024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3600" b="1" strike="noStrike" spc="-1">
                <a:solidFill>
                  <a:srgbClr val="000000"/>
                </a:solidFill>
                <a:latin typeface="Myriad Pro"/>
              </a:rPr>
              <a:t>How to go about it</a:t>
            </a:r>
            <a:endParaRPr lang="en-GB" sz="3600" b="0" strike="noStrike" spc="-1">
              <a:latin typeface="Arial"/>
            </a:endParaRPr>
          </a:p>
        </p:txBody>
      </p:sp>
      <p:sp>
        <p:nvSpPr>
          <p:cNvPr id="97" name="CustomShape 2"/>
          <p:cNvSpPr/>
          <p:nvPr/>
        </p:nvSpPr>
        <p:spPr>
          <a:xfrm>
            <a:off x="457200" y="1056904"/>
            <a:ext cx="8228880" cy="4458656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You then need to explain the importance of your selected skill for academic and professional success. </a:t>
            </a: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GB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Plan what you are going to say before you start writing, then follow the plan. When you have finished, proofread for errors before submitting the report. 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400" b="0" strike="noStrike" spc="-1" dirty="0">
              <a:latin typeface="Arial"/>
            </a:endParaRPr>
          </a:p>
        </p:txBody>
      </p:sp>
      <p:sp>
        <p:nvSpPr>
          <p:cNvPr id="98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E281CDA6-3885-4429-9CB4-86B67E1FC7D5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26/06/2024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CustomShape 1"/>
          <p:cNvSpPr/>
          <p:nvPr/>
        </p:nvSpPr>
        <p:spPr>
          <a:xfrm>
            <a:off x="457200" y="274680"/>
            <a:ext cx="8228880" cy="63324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r>
              <a:rPr lang="en-US" sz="40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Format</a:t>
            </a:r>
            <a:endParaRPr lang="en-GB" sz="40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94" name="CustomShape 2"/>
          <p:cNvSpPr/>
          <p:nvPr/>
        </p:nvSpPr>
        <p:spPr>
          <a:xfrm>
            <a:off x="457200" y="907920"/>
            <a:ext cx="8506440" cy="187200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This is a piece of formal academic writing, so you should not use informal vocabulary, and you should try to structure your sentences and paragraphs as taught in this module.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It should begin with a title page, followed by a table of contents, then the main body of your report – which will consist of an introduction, the main paragraphs, and a conclusion. It should end with a list of references.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title page should include your </a:t>
            </a:r>
            <a:r>
              <a:rPr lang="en-US" sz="24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name and student number</a:t>
            </a: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the </a:t>
            </a:r>
            <a:r>
              <a:rPr lang="en-US" sz="24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name of the module and the module lecturer</a:t>
            </a: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, and the </a:t>
            </a:r>
            <a:r>
              <a:rPr lang="en-US" sz="2400" b="1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title you are giving your report</a:t>
            </a: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(‘Assignment 1’ or any title that you think is appropriate). You can include a date if you wish.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343080" indent="-342360">
              <a:lnSpc>
                <a:spcPct val="100000"/>
              </a:lnSpc>
              <a:buClr>
                <a:srgbClr val="000000"/>
              </a:buClr>
              <a:buFont typeface="Arial"/>
              <a:buChar char="•"/>
            </a:pPr>
            <a:r>
              <a:rPr lang="en-US" sz="2400" b="0" strike="noStrike" spc="-1" dirty="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 contents page should list the contents and the page numbers they appear on.</a:t>
            </a:r>
            <a:endParaRPr lang="en-GB" sz="2400" b="0" strike="noStrike" spc="-1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000" b="0" strike="noStrike" spc="-1" dirty="0">
              <a:latin typeface="Arial"/>
            </a:endParaRPr>
          </a:p>
          <a:p>
            <a:pPr>
              <a:lnSpc>
                <a:spcPct val="100000"/>
              </a:lnSpc>
              <a:spcBef>
                <a:spcPts val="479"/>
              </a:spcBef>
            </a:pPr>
            <a:endParaRPr lang="en-GB" sz="2000" b="0" strike="noStrike" spc="-1" dirty="0">
              <a:latin typeface="Arial"/>
            </a:endParaRPr>
          </a:p>
        </p:txBody>
      </p:sp>
      <p:sp>
        <p:nvSpPr>
          <p:cNvPr id="95" name="CustomShape 3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1431972B-1B4B-4EB0-9895-A436BB3E1FE4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26/06/2024</a:t>
            </a:fld>
            <a:endParaRPr lang="en-GB" sz="1050" b="0" strike="noStrike" spc="-1">
              <a:latin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" name="CustomShape 1"/>
          <p:cNvSpPr/>
          <p:nvPr/>
        </p:nvSpPr>
        <p:spPr>
          <a:xfrm>
            <a:off x="457200" y="404640"/>
            <a:ext cx="8228880" cy="467928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>
            <a:noAutofit/>
          </a:bodyPr>
          <a:lstStyle/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r>
              <a:rPr lang="en-US" sz="3200" b="1" strike="noStrike" spc="-1">
                <a:solidFill>
                  <a:srgbClr val="000000"/>
                </a:solidFill>
                <a:latin typeface="Myriad Pro"/>
              </a:rPr>
              <a:t>GOOD LUCK!!</a:t>
            </a: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641"/>
              </a:spcBef>
              <a:tabLst>
                <a:tab pos="0" algn="l"/>
              </a:tabLst>
            </a:pPr>
            <a:endParaRPr lang="en-GB" sz="3200" b="0" strike="noStrike" spc="-1">
              <a:latin typeface="Arial"/>
            </a:endParaRPr>
          </a:p>
          <a:p>
            <a:pPr algn="ctr">
              <a:lnSpc>
                <a:spcPct val="100000"/>
              </a:lnSpc>
              <a:spcBef>
                <a:spcPts val="210"/>
              </a:spcBef>
              <a:tabLst>
                <a:tab pos="0" algn="l"/>
              </a:tabLst>
            </a:pPr>
            <a:r>
              <a:rPr lang="en-US" sz="1050" b="0" strike="noStrike" spc="-1">
                <a:solidFill>
                  <a:srgbClr val="000000"/>
                </a:solidFill>
                <a:latin typeface="Myriad Pro"/>
              </a:rPr>
              <a:t>Image source: </a:t>
            </a:r>
            <a:r>
              <a:rPr lang="en-US" sz="1050" b="0" u="sng" strike="noStrike" spc="-1">
                <a:solidFill>
                  <a:srgbClr val="0000FF"/>
                </a:solidFill>
                <a:uFillTx/>
                <a:latin typeface="Myriad Pro"/>
                <a:hlinkClick r:id="rId2"/>
              </a:rPr>
              <a:t>https://fairborndigital.us/2020/10/30/7-tactics-for-giving-captivating-online-presentations/</a:t>
            </a:r>
            <a:r>
              <a:rPr lang="en-US" sz="1050" b="0" strike="noStrike" spc="-1">
                <a:solidFill>
                  <a:srgbClr val="000000"/>
                </a:solidFill>
                <a:latin typeface="Myriad Pro"/>
              </a:rPr>
              <a:t> </a:t>
            </a:r>
            <a:endParaRPr lang="en-GB" sz="1050" b="0" strike="noStrike" spc="-1">
              <a:latin typeface="Arial"/>
            </a:endParaRPr>
          </a:p>
        </p:txBody>
      </p:sp>
      <p:sp>
        <p:nvSpPr>
          <p:cNvPr id="100" name="CustomShape 2"/>
          <p:cNvSpPr/>
          <p:nvPr/>
        </p:nvSpPr>
        <p:spPr>
          <a:xfrm>
            <a:off x="250920" y="6524640"/>
            <a:ext cx="970920" cy="218520"/>
          </a:xfrm>
          <a:prstGeom prst="rect">
            <a:avLst/>
          </a:prstGeom>
          <a:noFill/>
          <a:ln w="0"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>
              <a:lnSpc>
                <a:spcPct val="100000"/>
              </a:lnSpc>
            </a:pPr>
            <a:fld id="{AA20BA84-A167-4DC6-985D-C2E1E71A9C24}" type="datetime1">
              <a:rPr lang="en-GB" sz="1050" b="0" strike="noStrike" spc="-1">
                <a:solidFill>
                  <a:srgbClr val="8B8B8B"/>
                </a:solidFill>
                <a:latin typeface="Myriad Pro"/>
              </a:rPr>
              <a:t>26/06/2024</a:t>
            </a:fld>
            <a:endParaRPr lang="en-GB" sz="1050" b="0" strike="noStrike" spc="-1">
              <a:latin typeface="Arial"/>
            </a:endParaRPr>
          </a:p>
        </p:txBody>
      </p:sp>
      <p:pic>
        <p:nvPicPr>
          <p:cNvPr id="101" name="Picture 2" descr="7 Tactics For Giving Captivating Online Presentations"/>
          <p:cNvPicPr/>
          <p:nvPr/>
        </p:nvPicPr>
        <p:blipFill>
          <a:blip r:embed="rId3"/>
          <a:srcRect l="3541" t="17689" r="3541"/>
          <a:stretch/>
        </p:blipFill>
        <p:spPr>
          <a:xfrm>
            <a:off x="1403640" y="1124640"/>
            <a:ext cx="6480000" cy="37767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FFFFFF"/>
      </a:accent3>
      <a:accent4>
        <a:srgbClr val="000000"/>
      </a:accent4>
      <a:accent5>
        <a:srgbClr val="AAD4F6"/>
      </a:accent5>
      <a:accent6>
        <a:srgbClr val="E7E700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  <a:miter/>
        </a:ln>
        <a:ln w="25400" cap="flat" cmpd="sng" algn="ctr">
          <a:solidFill>
            <a:schemeClr val="phClr"/>
          </a:solidFill>
          <a:prstDash val="solid"/>
          <a:miter/>
        </a:ln>
        <a:ln w="38100" cap="flat" cmpd="sng" algn="ctr">
          <a:solidFill>
            <a:schemeClr val="phClr"/>
          </a:solidFill>
          <a:prstDash val="solid"/>
          <a:miter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864</Words>
  <Application>Microsoft Office PowerPoint</Application>
  <PresentationFormat>On-screen Show (4:3)</PresentationFormat>
  <Paragraphs>80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Myriad Pro</vt:lpstr>
      <vt:lpstr>Arial</vt:lpstr>
      <vt:lpstr>Calibri</vt:lpstr>
      <vt:lpstr>Symbol</vt:lpstr>
      <vt:lpstr>Wingdings</vt:lpstr>
      <vt:lpstr>Office Theme</vt:lpstr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Employability Session 1</dc:title>
  <dc:subject/>
  <dc:creator>Bob Wilson</dc:creator>
  <dc:description/>
  <cp:lastModifiedBy>Lizeta Demetriou</cp:lastModifiedBy>
  <cp:revision>427</cp:revision>
  <dcterms:created xsi:type="dcterms:W3CDTF">2012-10-20T16:04:33Z</dcterms:created>
  <dcterms:modified xsi:type="dcterms:W3CDTF">2024-06-26T16:02:47Z</dcterms:modified>
  <dc:language>en-GB</dc:language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PresentationFormat">
    <vt:lpwstr>On-screen Show (4:3)</vt:lpwstr>
  </property>
  <property fmtid="{D5CDD505-2E9C-101B-9397-08002B2CF9AE}" pid="3" name="Slides">
    <vt:i4>17</vt:i4>
  </property>
</Properties>
</file>