
<file path=[Content_Types].xml><?xml version="1.0" encoding="utf-8"?>
<Types xmlns="http://schemas.openxmlformats.org/package/2006/content-types">
  <Default Extension="png" ContentType="image/png"/>
  <Default Extension="svg" ContentType="image/svg+xml"/>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 id="264" r:id="rId8"/>
    <p:sldId id="265" r:id="rId9"/>
    <p:sldId id="266" r:id="rId10"/>
    <p:sldId id="268" r:id="rId11"/>
    <p:sldId id="267"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9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777A3A5-4D16-4DEC-A0D2-84240F152672}"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708D7A-2973-4DCB-957E-AF1206AA080C}" type="slidenum">
              <a:rPr lang="en-GB" smtClean="0"/>
              <a:t>‹#›</a:t>
            </a:fld>
            <a:endParaRPr lang="en-GB"/>
          </a:p>
        </p:txBody>
      </p:sp>
    </p:spTree>
    <p:extLst>
      <p:ext uri="{BB962C8B-B14F-4D97-AF65-F5344CB8AC3E}">
        <p14:creationId xmlns:p14="http://schemas.microsoft.com/office/powerpoint/2010/main" val="22738917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777A3A5-4D16-4DEC-A0D2-84240F152672}"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708D7A-2973-4DCB-957E-AF1206AA080C}" type="slidenum">
              <a:rPr lang="en-GB" smtClean="0"/>
              <a:t>‹#›</a:t>
            </a:fld>
            <a:endParaRPr lang="en-GB"/>
          </a:p>
        </p:txBody>
      </p:sp>
    </p:spTree>
    <p:extLst>
      <p:ext uri="{BB962C8B-B14F-4D97-AF65-F5344CB8AC3E}">
        <p14:creationId xmlns:p14="http://schemas.microsoft.com/office/powerpoint/2010/main" val="1722043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777A3A5-4D16-4DEC-A0D2-84240F152672}"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708D7A-2973-4DCB-957E-AF1206AA080C}" type="slidenum">
              <a:rPr lang="en-GB" smtClean="0"/>
              <a:t>‹#›</a:t>
            </a:fld>
            <a:endParaRPr lang="en-GB"/>
          </a:p>
        </p:txBody>
      </p:sp>
    </p:spTree>
    <p:extLst>
      <p:ext uri="{BB962C8B-B14F-4D97-AF65-F5344CB8AC3E}">
        <p14:creationId xmlns:p14="http://schemas.microsoft.com/office/powerpoint/2010/main" val="1386215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777A3A5-4D16-4DEC-A0D2-84240F152672}"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708D7A-2973-4DCB-957E-AF1206AA080C}" type="slidenum">
              <a:rPr lang="en-GB" smtClean="0"/>
              <a:t>‹#›</a:t>
            </a:fld>
            <a:endParaRPr lang="en-GB"/>
          </a:p>
        </p:txBody>
      </p:sp>
    </p:spTree>
    <p:extLst>
      <p:ext uri="{BB962C8B-B14F-4D97-AF65-F5344CB8AC3E}">
        <p14:creationId xmlns:p14="http://schemas.microsoft.com/office/powerpoint/2010/main" val="2676135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777A3A5-4D16-4DEC-A0D2-84240F152672}" type="datetimeFigureOut">
              <a:rPr lang="en-GB" smtClean="0"/>
              <a:t>21/02/2019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708D7A-2973-4DCB-957E-AF1206AA080C}" type="slidenum">
              <a:rPr lang="en-GB" smtClean="0"/>
              <a:t>‹#›</a:t>
            </a:fld>
            <a:endParaRPr lang="en-GB"/>
          </a:p>
        </p:txBody>
      </p:sp>
    </p:spTree>
    <p:extLst>
      <p:ext uri="{BB962C8B-B14F-4D97-AF65-F5344CB8AC3E}">
        <p14:creationId xmlns:p14="http://schemas.microsoft.com/office/powerpoint/2010/main" val="816961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777A3A5-4D16-4DEC-A0D2-84240F152672}" type="datetimeFigureOut">
              <a:rPr lang="en-GB" smtClean="0"/>
              <a:t>21/02/2019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708D7A-2973-4DCB-957E-AF1206AA080C}" type="slidenum">
              <a:rPr lang="en-GB" smtClean="0"/>
              <a:t>‹#›</a:t>
            </a:fld>
            <a:endParaRPr lang="en-GB"/>
          </a:p>
        </p:txBody>
      </p:sp>
    </p:spTree>
    <p:extLst>
      <p:ext uri="{BB962C8B-B14F-4D97-AF65-F5344CB8AC3E}">
        <p14:creationId xmlns:p14="http://schemas.microsoft.com/office/powerpoint/2010/main" val="41001189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77A3A5-4D16-4DEC-A0D2-84240F152672}" type="datetimeFigureOut">
              <a:rPr lang="en-GB" smtClean="0"/>
              <a:t>21/02/2019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708D7A-2973-4DCB-957E-AF1206AA080C}" type="slidenum">
              <a:rPr lang="en-GB" smtClean="0"/>
              <a:t>‹#›</a:t>
            </a:fld>
            <a:endParaRPr lang="en-GB"/>
          </a:p>
        </p:txBody>
      </p:sp>
    </p:spTree>
    <p:extLst>
      <p:ext uri="{BB962C8B-B14F-4D97-AF65-F5344CB8AC3E}">
        <p14:creationId xmlns:p14="http://schemas.microsoft.com/office/powerpoint/2010/main" val="3297133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777A3A5-4D16-4DEC-A0D2-84240F152672}"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708D7A-2973-4DCB-957E-AF1206AA080C}" type="slidenum">
              <a:rPr lang="en-GB" smtClean="0"/>
              <a:t>‹#›</a:t>
            </a:fld>
            <a:endParaRPr lang="en-GB"/>
          </a:p>
        </p:txBody>
      </p:sp>
    </p:spTree>
    <p:extLst>
      <p:ext uri="{BB962C8B-B14F-4D97-AF65-F5344CB8AC3E}">
        <p14:creationId xmlns:p14="http://schemas.microsoft.com/office/powerpoint/2010/main" val="1954939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777A3A5-4D16-4DEC-A0D2-84240F152672}" type="datetimeFigureOut">
              <a:rPr lang="en-GB" smtClean="0"/>
              <a:t>21/02/2019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708D7A-2973-4DCB-957E-AF1206AA080C}" type="slidenum">
              <a:rPr lang="en-GB" smtClean="0"/>
              <a:t>‹#›</a:t>
            </a:fld>
            <a:endParaRPr lang="en-GB"/>
          </a:p>
        </p:txBody>
      </p:sp>
    </p:spTree>
    <p:extLst>
      <p:ext uri="{BB962C8B-B14F-4D97-AF65-F5344CB8AC3E}">
        <p14:creationId xmlns:p14="http://schemas.microsoft.com/office/powerpoint/2010/main" val="261358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777A3A5-4D16-4DEC-A0D2-84240F152672}"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708D7A-2973-4DCB-957E-AF1206AA080C}" type="slidenum">
              <a:rPr lang="en-GB" smtClean="0"/>
              <a:t>‹#›</a:t>
            </a:fld>
            <a:endParaRPr lang="en-GB"/>
          </a:p>
        </p:txBody>
      </p:sp>
    </p:spTree>
    <p:extLst>
      <p:ext uri="{BB962C8B-B14F-4D97-AF65-F5344CB8AC3E}">
        <p14:creationId xmlns:p14="http://schemas.microsoft.com/office/powerpoint/2010/main" val="186600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777A3A5-4D16-4DEC-A0D2-84240F152672}" type="datetimeFigureOut">
              <a:rPr lang="en-GB" smtClean="0"/>
              <a:t>21/02/2019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708D7A-2973-4DCB-957E-AF1206AA080C}" type="slidenum">
              <a:rPr lang="en-GB" smtClean="0"/>
              <a:t>‹#›</a:t>
            </a:fld>
            <a:endParaRPr lang="en-GB"/>
          </a:p>
        </p:txBody>
      </p:sp>
    </p:spTree>
    <p:extLst>
      <p:ext uri="{BB962C8B-B14F-4D97-AF65-F5344CB8AC3E}">
        <p14:creationId xmlns:p14="http://schemas.microsoft.com/office/powerpoint/2010/main" val="521582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77A3A5-4D16-4DEC-A0D2-84240F152672}" type="datetimeFigureOut">
              <a:rPr lang="en-GB" smtClean="0"/>
              <a:t>21/02/2019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708D7A-2973-4DCB-957E-AF1206AA080C}" type="slidenum">
              <a:rPr lang="en-GB" smtClean="0"/>
              <a:t>‹#›</a:t>
            </a:fld>
            <a:endParaRPr lang="en-GB"/>
          </a:p>
        </p:txBody>
      </p:sp>
    </p:spTree>
    <p:extLst>
      <p:ext uri="{BB962C8B-B14F-4D97-AF65-F5344CB8AC3E}">
        <p14:creationId xmlns:p14="http://schemas.microsoft.com/office/powerpoint/2010/main" val="9372212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_D78E6C16.sv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_368DD5A5.sv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_53DD59CC.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_934A9956.svg"/></Relationships>
</file>

<file path=ppt/slides/_rels/slide7.xml.rels><?xml version="1.0" encoding="UTF-8" standalone="yes"?>
<Relationships xmlns="http://schemas.openxmlformats.org/package/2006/relationships"><Relationship Id="rId3" Type="http://schemas.openxmlformats.org/officeDocument/2006/relationships/image" Target="../media/image_53DD59CC0.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_19E79332.svg"/></Relationships>
</file>

<file path=ppt/slides/_rels/slide9.xml.rels><?xml version="1.0" encoding="UTF-8" standalone="yes"?>
<Relationships xmlns="http://schemas.openxmlformats.org/package/2006/relationships"><Relationship Id="rId3" Type="http://schemas.openxmlformats.org/officeDocument/2006/relationships/image" Target="../media/image_D0A846D6.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_252E4E4D.sv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_4F38EA14.sv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2C4BFA1-2075-4901-9E24-E41D1FDD51FD}"/>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55481" y="498348"/>
            <a:ext cx="9902663" cy="5861304"/>
            <a:chOff x="1155481" y="498348"/>
            <a:chExt cx="9902663" cy="5861304"/>
          </a:xfrm>
        </p:grpSpPr>
        <p:sp>
          <p:nvSpPr>
            <p:cNvPr id="9" name="Oval 5">
              <a:extLst>
                <a:ext uri="{FF2B5EF4-FFF2-40B4-BE49-F238E27FC236}">
                  <a16:creationId xmlns:a16="http://schemas.microsoft.com/office/drawing/2014/main" id="{985A7375-E3AF-4F5C-85AE-17E8832952CA}"/>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1155481" y="498348"/>
              <a:ext cx="5861304" cy="5861304"/>
            </a:xfrm>
            <a:prstGeom prst="ellipse">
              <a:avLst/>
            </a:prstGeom>
            <a:solidFill>
              <a:schemeClr val="accent1">
                <a:alpha val="55000"/>
              </a:schemeClr>
            </a:solidFill>
            <a:ln>
              <a:noFill/>
            </a:ln>
          </p:spPr>
        </p:sp>
        <p:sp>
          <p:nvSpPr>
            <p:cNvPr id="10" name="Oval 9">
              <a:extLst>
                <a:ext uri="{FF2B5EF4-FFF2-40B4-BE49-F238E27FC236}">
                  <a16:creationId xmlns:a16="http://schemas.microsoft.com/office/drawing/2014/main" id="{F0307F65-8304-4FA8-A841-D4D7625411BE}"/>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5196840" y="498348"/>
              <a:ext cx="5861304" cy="5861304"/>
            </a:xfrm>
            <a:prstGeom prst="ellipse">
              <a:avLst/>
            </a:prstGeom>
            <a:solidFill>
              <a:schemeClr val="accent1">
                <a:alpha val="55000"/>
              </a:schemeClr>
            </a:solidFill>
            <a:ln>
              <a:noFill/>
            </a:ln>
          </p:spPr>
        </p:sp>
        <p:sp>
          <p:nvSpPr>
            <p:cNvPr id="11" name="Oval 5">
              <a:extLst>
                <a:ext uri="{FF2B5EF4-FFF2-40B4-BE49-F238E27FC236}">
                  <a16:creationId xmlns:a16="http://schemas.microsoft.com/office/drawing/2014/main" id="{C8B8394C-136F-4E05-A002-D93A5E79CD50}"/>
                </a:ext>
                <a:ext uri="{C183D7F6-B498-43B3-948B-1728B52AA6E4}">
                  <adec:decorative xmlns:adec="http://schemas.microsoft.com/office/drawing/2017/decorative" xmlns="" val="1"/>
                </a:ext>
              </a:extLst>
            </p:cNvPr>
            <p:cNvSpPr>
              <a:spLocks noChangeArrowheads="1"/>
            </p:cNvSpPr>
            <p:nvPr>
              <p:extLst>
                <p:ext uri="{386F3935-93C4-4BCD-93E2-E3B085C9AB24}">
                  <p16:designElem xmlns:p16="http://schemas.microsoft.com/office/powerpoint/2015/main" val="1"/>
                </p:ext>
              </p:extLst>
            </p:nvPr>
          </p:nvSpPr>
          <p:spPr bwMode="auto">
            <a:xfrm>
              <a:off x="3165348" y="498348"/>
              <a:ext cx="5861304" cy="5861304"/>
            </a:xfrm>
            <a:prstGeom prst="ellipse">
              <a:avLst/>
            </a:prstGeom>
            <a:solidFill>
              <a:schemeClr val="accent1">
                <a:alpha val="70000"/>
              </a:schemeClr>
            </a:solidFill>
            <a:ln>
              <a:noFill/>
            </a:ln>
          </p:spPr>
        </p:sp>
      </p:grpSp>
      <p:sp>
        <p:nvSpPr>
          <p:cNvPr id="3" name="Subtitle 2"/>
          <p:cNvSpPr>
            <a:spLocks noGrp="1"/>
          </p:cNvSpPr>
          <p:nvPr>
            <p:ph type="subTitle" idx="1"/>
          </p:nvPr>
        </p:nvSpPr>
        <p:spPr>
          <a:xfrm>
            <a:off x="1524000" y="4495800"/>
            <a:ext cx="9144000" cy="762000"/>
          </a:xfrm>
        </p:spPr>
        <p:txBody>
          <a:bodyPr>
            <a:normAutofit/>
          </a:bodyPr>
          <a:lstStyle/>
          <a:p>
            <a:r>
              <a:rPr lang="en-GB" sz="1800" dirty="0" smtClean="0"/>
              <a:t>p147251</a:t>
            </a:r>
            <a:endParaRPr lang="en-GB" sz="1800" dirty="0"/>
          </a:p>
        </p:txBody>
      </p:sp>
      <p:sp>
        <p:nvSpPr>
          <p:cNvPr id="13" name="Rectangle 12">
            <a:extLst>
              <a:ext uri="{FF2B5EF4-FFF2-40B4-BE49-F238E27FC236}">
                <a16:creationId xmlns:a16="http://schemas.microsoft.com/office/drawing/2014/main" id="{053FB2EE-284F-4C87-AB3D-BBF87A9FAB9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14600"/>
            <a:ext cx="12192000"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524000" y="2776538"/>
            <a:ext cx="9144000" cy="1381188"/>
          </a:xfrm>
        </p:spPr>
        <p:txBody>
          <a:bodyPr anchor="ctr">
            <a:normAutofit/>
          </a:bodyPr>
          <a:lstStyle/>
          <a:p>
            <a:r>
              <a:rPr lang="en-GB" sz="4000" dirty="0" smtClean="0"/>
              <a:t>What makes an effective educational leader in times of change?</a:t>
            </a:r>
            <a:endParaRPr lang="en-GB" sz="4000" dirty="0">
              <a:solidFill>
                <a:schemeClr val="bg2"/>
              </a:solidFill>
            </a:endParaRPr>
          </a:p>
        </p:txBody>
      </p:sp>
      <p:pic>
        <p:nvPicPr>
          <p:cNvPr id="4" name="Slid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2282808" y="3467132"/>
            <a:ext cx="609600" cy="609600"/>
          </a:xfrm>
          <a:prstGeom prst="rect">
            <a:avLst/>
          </a:prstGeom>
        </p:spPr>
      </p:pic>
    </p:spTree>
    <p:extLst>
      <p:ext uri="{BB962C8B-B14F-4D97-AF65-F5344CB8AC3E}">
        <p14:creationId xmlns:p14="http://schemas.microsoft.com/office/powerpoint/2010/main" val="315114615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507" fill="hold"/>
                                        <p:tgtEl>
                                          <p:spTgt spid="4"/>
                                        </p:tgtEl>
                                      </p:cBhvr>
                                    </p:cmd>
                                  </p:childTnLst>
                                </p:cTn>
                              </p:par>
                            </p:childTnLst>
                          </p:cTn>
                        </p:par>
                      </p:childTnLst>
                    </p:cTn>
                  </p:par>
                </p:childTnLst>
              </p:cTn>
              <p:nextCondLst>
                <p:cond evt="onClick" delay="0">
                  <p:tgtEl>
                    <p:spTgt spid="4"/>
                  </p:tgtEl>
                </p:cond>
              </p:nextCondLst>
            </p:seq>
            <p:audio>
              <p:cMediaNode vol="25758">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25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FA67CD3-AB4E-4A7A-BEB8-53C445D8C44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07CF545F-9C2E-4446-97CD-AD92990C2B6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065130" y="358817"/>
            <a:ext cx="4977976" cy="1454051"/>
          </a:xfrm>
        </p:spPr>
        <p:txBody>
          <a:bodyPr>
            <a:normAutofit/>
          </a:bodyPr>
          <a:lstStyle/>
          <a:p>
            <a:r>
              <a:rPr lang="en-GB" b="1" dirty="0" smtClean="0">
                <a:solidFill>
                  <a:srgbClr val="000000"/>
                </a:solidFill>
                <a:latin typeface="Arial" panose="020B0604020202020204" pitchFamily="34" charset="0"/>
                <a:cs typeface="Arial" panose="020B0604020202020204" pitchFamily="34" charset="0"/>
              </a:rPr>
              <a:t>How do we define leadership</a:t>
            </a:r>
            <a:r>
              <a:rPr lang="en-GB" dirty="0" smtClean="0">
                <a:solidFill>
                  <a:srgbClr val="000000"/>
                </a:solidFill>
                <a:latin typeface="Arial" panose="020B0604020202020204" pitchFamily="34" charset="0"/>
                <a:cs typeface="Arial" panose="020B0604020202020204" pitchFamily="34" charset="0"/>
              </a:rPr>
              <a:t>?</a:t>
            </a:r>
            <a:endParaRPr lang="en-GB" dirty="0">
              <a:solidFill>
                <a:srgbClr val="000000"/>
              </a:solidFill>
              <a:latin typeface="Arial" panose="020B0604020202020204" pitchFamily="34" charset="0"/>
              <a:cs typeface="Arial" panose="020B0604020202020204" pitchFamily="34" charset="0"/>
            </a:endParaRPr>
          </a:p>
        </p:txBody>
      </p:sp>
      <p:sp>
        <p:nvSpPr>
          <p:cNvPr id="23"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6" name="Graphic 15">
            <a:extLst>
              <a:ext uri="{FF2B5EF4-FFF2-40B4-BE49-F238E27FC236}">
                <a16:creationId xmlns:a16="http://schemas.microsoft.com/office/drawing/2014/main" id="{8AF13C3F-A770-4ECF-93D3-ED5852875D5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450255" y="1649878"/>
            <a:ext cx="3599232" cy="3599232"/>
          </a:xfrm>
          <a:prstGeom prst="rect">
            <a:avLst/>
          </a:prstGeom>
        </p:spPr>
      </p:pic>
      <p:sp>
        <p:nvSpPr>
          <p:cNvPr id="3" name="Content Placeholder 2"/>
          <p:cNvSpPr>
            <a:spLocks noGrp="1"/>
          </p:cNvSpPr>
          <p:nvPr>
            <p:ph idx="1"/>
          </p:nvPr>
        </p:nvSpPr>
        <p:spPr>
          <a:xfrm>
            <a:off x="5719379" y="2545920"/>
            <a:ext cx="5453276" cy="4023165"/>
          </a:xfrm>
        </p:spPr>
        <p:txBody>
          <a:bodyPr anchor="ctr">
            <a:normAutofit fontScale="92500" lnSpcReduction="10000"/>
          </a:bodyPr>
          <a:lstStyle/>
          <a:p>
            <a:r>
              <a:rPr lang="en-GB" sz="2000" dirty="0" smtClean="0">
                <a:latin typeface="Arial" panose="020B0604020202020204" pitchFamily="34" charset="0"/>
                <a:cs typeface="Arial" panose="020B0604020202020204" pitchFamily="34" charset="0"/>
              </a:rPr>
              <a:t>‘You </a:t>
            </a:r>
            <a:r>
              <a:rPr lang="en-GB" sz="2000" dirty="0">
                <a:latin typeface="Arial" panose="020B0604020202020204" pitchFamily="34" charset="0"/>
                <a:cs typeface="Arial" panose="020B0604020202020204" pitchFamily="34" charset="0"/>
              </a:rPr>
              <a:t>cannot talk about leaders with anyone until you agree on what you are talking about. This requires a definition of leadership and criterion for leadership acts that can be agreed on</a:t>
            </a:r>
            <a:r>
              <a:rPr lang="en-GB" sz="2000" dirty="0" smtClean="0">
                <a:latin typeface="Arial" panose="020B0604020202020204" pitchFamily="34" charset="0"/>
                <a:cs typeface="Arial" panose="020B0604020202020204" pitchFamily="34" charset="0"/>
              </a:rPr>
              <a:t>’ (Clark and Clark, 1920). </a:t>
            </a:r>
          </a:p>
          <a:p>
            <a:r>
              <a:rPr lang="en-GB" sz="2000" dirty="0" smtClean="0">
                <a:latin typeface="Arial" panose="020B0604020202020204" pitchFamily="34" charset="0"/>
                <a:cs typeface="Arial" panose="020B0604020202020204" pitchFamily="34" charset="0"/>
              </a:rPr>
              <a:t>Within recent years there has been much discussion  as to what ‘leadership’ is and how we would classify an individual to be effective at conducting it.</a:t>
            </a:r>
          </a:p>
          <a:p>
            <a:r>
              <a:rPr lang="en-GB" sz="2000" dirty="0" err="1" smtClean="0">
                <a:latin typeface="Arial" panose="020B0604020202020204" pitchFamily="34" charset="0"/>
                <a:cs typeface="Arial" panose="020B0604020202020204" pitchFamily="34" charset="0"/>
              </a:rPr>
              <a:t>Northhouse</a:t>
            </a:r>
            <a:r>
              <a:rPr lang="en-GB" sz="2000" dirty="0" smtClean="0">
                <a:latin typeface="Arial" panose="020B0604020202020204" pitchFamily="34" charset="0"/>
                <a:cs typeface="Arial" panose="020B0604020202020204" pitchFamily="34" charset="0"/>
              </a:rPr>
              <a:t> (2013), believes in the idea of leadership being a process between a follower and the leaders making it more accessible to </a:t>
            </a:r>
            <a:r>
              <a:rPr lang="en-GB" sz="2000" dirty="0" smtClean="0">
                <a:latin typeface="Arial" panose="020B0604020202020204" pitchFamily="34" charset="0"/>
                <a:cs typeface="Arial" panose="020B0604020202020204" pitchFamily="34" charset="0"/>
              </a:rPr>
              <a:t>individuals</a:t>
            </a:r>
            <a:r>
              <a:rPr lang="en-GB" sz="2000" dirty="0" smtClean="0">
                <a:latin typeface="Arial" panose="020B0604020202020204" pitchFamily="34" charset="0"/>
                <a:cs typeface="Arial" panose="020B0604020202020204" pitchFamily="34" charset="0"/>
              </a:rPr>
              <a:t>. </a:t>
            </a:r>
          </a:p>
          <a:p>
            <a:r>
              <a:rPr lang="en-GB" sz="2000" dirty="0" smtClean="0">
                <a:latin typeface="Arial" panose="020B0604020202020204" pitchFamily="34" charset="0"/>
                <a:cs typeface="Arial" panose="020B0604020202020204" pitchFamily="34" charset="0"/>
              </a:rPr>
              <a:t>Values and Vision (Bush and Coleman, 2000)</a:t>
            </a:r>
          </a:p>
          <a:p>
            <a:endParaRPr lang="en-GB" sz="2000" dirty="0" smtClean="0">
              <a:latin typeface="Arial" panose="020B0604020202020204" pitchFamily="34" charset="0"/>
              <a:cs typeface="Arial" panose="020B0604020202020204" pitchFamily="34" charset="0"/>
            </a:endParaRPr>
          </a:p>
          <a:p>
            <a:endParaRPr lang="en-GB" sz="1400" dirty="0" smtClean="0"/>
          </a:p>
          <a:p>
            <a:endParaRPr lang="en-GB" sz="1400" dirty="0">
              <a:solidFill>
                <a:srgbClr val="000000"/>
              </a:solidFill>
            </a:endParaRPr>
          </a:p>
        </p:txBody>
      </p:sp>
    </p:spTree>
    <p:extLst>
      <p:ext uri="{BB962C8B-B14F-4D97-AF65-F5344CB8AC3E}">
        <p14:creationId xmlns:p14="http://schemas.microsoft.com/office/powerpoint/2010/main" val="3234857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Freeform 62">
            <a:extLst>
              <a:ext uri="{FF2B5EF4-FFF2-40B4-BE49-F238E27FC236}">
                <a16:creationId xmlns:a16="http://schemas.microsoft.com/office/drawing/2014/main" id="{339C8D78-A644-462F-B674-F440635E53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a:extLst>
              <a:ext uri="{FF2B5EF4-FFF2-40B4-BE49-F238E27FC236}">
                <a16:creationId xmlns:a16="http://schemas.microsoft.com/office/drawing/2014/main" id="{20EFD981-7E03-4067-B5CC-5641B396C80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609605" y="822966"/>
            <a:ext cx="2299974" cy="2299974"/>
          </a:xfrm>
          <a:prstGeom prst="rect">
            <a:avLst/>
          </a:prstGeom>
        </p:spPr>
      </p:pic>
      <p:sp>
        <p:nvSpPr>
          <p:cNvPr id="3" name="Content Placeholder 2"/>
          <p:cNvSpPr>
            <a:spLocks noGrp="1"/>
          </p:cNvSpPr>
          <p:nvPr>
            <p:ph idx="1"/>
          </p:nvPr>
        </p:nvSpPr>
        <p:spPr>
          <a:xfrm>
            <a:off x="6225907" y="575480"/>
            <a:ext cx="4791808" cy="5812436"/>
          </a:xfrm>
        </p:spPr>
        <p:txBody>
          <a:bodyPr anchor="ctr">
            <a:normAutofit fontScale="92500" lnSpcReduction="20000"/>
          </a:bodyPr>
          <a:lstStyle/>
          <a:p>
            <a:r>
              <a:rPr lang="en-GB" sz="2000" dirty="0" smtClean="0">
                <a:solidFill>
                  <a:srgbClr val="000000"/>
                </a:solidFill>
                <a:latin typeface="Arial" panose="020B0604020202020204" pitchFamily="34" charset="0"/>
                <a:cs typeface="Arial" panose="020B0604020202020204" pitchFamily="34" charset="0"/>
              </a:rPr>
              <a:t>Within wales there is a number of different changes taking place that may impact professional leaders</a:t>
            </a:r>
          </a:p>
          <a:p>
            <a:r>
              <a:rPr lang="en-GB" sz="2000" dirty="0">
                <a:solidFill>
                  <a:srgbClr val="000000"/>
                </a:solidFill>
                <a:latin typeface="Arial" panose="020B0604020202020204" pitchFamily="34" charset="0"/>
                <a:cs typeface="Arial" panose="020B0604020202020204" pitchFamily="34" charset="0"/>
              </a:rPr>
              <a:t>It is vital for an adaptable leader to be at the forefront of change within education (Zhao, 2018) </a:t>
            </a:r>
          </a:p>
          <a:p>
            <a:r>
              <a:rPr lang="en-GB" sz="2000" dirty="0" smtClean="0">
                <a:solidFill>
                  <a:srgbClr val="000000"/>
                </a:solidFill>
                <a:latin typeface="Arial" panose="020B0604020202020204" pitchFamily="34" charset="0"/>
                <a:cs typeface="Arial" panose="020B0604020202020204" pitchFamily="34" charset="0"/>
              </a:rPr>
              <a:t>New Welsh curriculum set to be ruled out in schools by 2022.</a:t>
            </a:r>
          </a:p>
          <a:p>
            <a:r>
              <a:rPr lang="en-GB" sz="2000" dirty="0" smtClean="0">
                <a:solidFill>
                  <a:srgbClr val="000000"/>
                </a:solidFill>
                <a:latin typeface="Arial" panose="020B0604020202020204" pitchFamily="34" charset="0"/>
                <a:cs typeface="Arial" panose="020B0604020202020204" pitchFamily="34" charset="0"/>
              </a:rPr>
              <a:t>‘Successful futures’ set out 68 recommendations for schools such as;      - Abolishing traditional subjects and introducing six key areas .                             - Schooling to be one long process rather than learning blocks                                          - Develop life long learners with transferable skills (Donaldson 2015).</a:t>
            </a:r>
          </a:p>
          <a:p>
            <a:r>
              <a:rPr lang="en-GB" sz="2000" dirty="0" smtClean="0">
                <a:solidFill>
                  <a:srgbClr val="000000"/>
                </a:solidFill>
                <a:latin typeface="Arial" panose="020B0604020202020204" pitchFamily="34" charset="0"/>
                <a:cs typeface="Arial" panose="020B0604020202020204" pitchFamily="34" charset="0"/>
              </a:rPr>
              <a:t>Teacher training to change following a report in 2015 by </a:t>
            </a:r>
            <a:r>
              <a:rPr lang="en-GB" sz="2000" dirty="0" smtClean="0">
                <a:solidFill>
                  <a:srgbClr val="000000"/>
                </a:solidFill>
                <a:latin typeface="Arial" panose="020B0604020202020204" pitchFamily="34" charset="0"/>
                <a:cs typeface="Arial" panose="020B0604020202020204" pitchFamily="34" charset="0"/>
              </a:rPr>
              <a:t>Professor </a:t>
            </a:r>
            <a:r>
              <a:rPr lang="en-GB" sz="2000" dirty="0" smtClean="0">
                <a:solidFill>
                  <a:srgbClr val="000000"/>
                </a:solidFill>
                <a:latin typeface="Arial" panose="020B0604020202020204" pitchFamily="34" charset="0"/>
                <a:cs typeface="Arial" panose="020B0604020202020204" pitchFamily="34" charset="0"/>
              </a:rPr>
              <a:t>Furlong believing that teacher training was at a ‘critical turning point’ (Furlong, 2015).This new way of teaching training enabling the quality of the training  to be heightened and raise standards</a:t>
            </a:r>
            <a:endParaRPr lang="en-GB" sz="2000" b="1" dirty="0">
              <a:solidFill>
                <a:srgbClr val="000000"/>
              </a:solidFill>
              <a:latin typeface="Arial" panose="020B0604020202020204" pitchFamily="34" charset="0"/>
              <a:cs typeface="Arial" panose="020B0604020202020204" pitchFamily="34" charset="0"/>
            </a:endParaRPr>
          </a:p>
        </p:txBody>
      </p:sp>
      <p:sp>
        <p:nvSpPr>
          <p:cNvPr id="2" name="Title 1"/>
          <p:cNvSpPr>
            <a:spLocks noGrp="1"/>
          </p:cNvSpPr>
          <p:nvPr>
            <p:ph type="title"/>
          </p:nvPr>
        </p:nvSpPr>
        <p:spPr>
          <a:xfrm>
            <a:off x="173507" y="3481698"/>
            <a:ext cx="4977976" cy="568017"/>
          </a:xfrm>
        </p:spPr>
        <p:txBody>
          <a:bodyPr>
            <a:normAutofit fontScale="90000"/>
          </a:bodyPr>
          <a:lstStyle/>
          <a:p>
            <a:r>
              <a:rPr lang="en-GB" b="1" dirty="0">
                <a:solidFill>
                  <a:srgbClr val="000000"/>
                </a:solidFill>
                <a:latin typeface="Arial" panose="020B0604020202020204" pitchFamily="34" charset="0"/>
                <a:cs typeface="Arial" panose="020B0604020202020204" pitchFamily="34" charset="0"/>
              </a:rPr>
              <a:t>Context of change within </a:t>
            </a:r>
            <a:r>
              <a:rPr lang="en-GB" b="1" dirty="0" smtClean="0">
                <a:solidFill>
                  <a:srgbClr val="000000"/>
                </a:solidFill>
                <a:latin typeface="Arial" panose="020B0604020202020204" pitchFamily="34" charset="0"/>
                <a:cs typeface="Arial" panose="020B0604020202020204" pitchFamily="34" charset="0"/>
              </a:rPr>
              <a:t>education within </a:t>
            </a:r>
            <a:r>
              <a:rPr lang="en-GB" b="1" dirty="0" smtClean="0">
                <a:solidFill>
                  <a:srgbClr val="000000"/>
                </a:solidFill>
                <a:latin typeface="Arial" panose="020B0604020202020204" pitchFamily="34" charset="0"/>
                <a:cs typeface="Arial" panose="020B0604020202020204" pitchFamily="34" charset="0"/>
              </a:rPr>
              <a:t>Wales. </a:t>
            </a:r>
            <a:endParaRPr lang="en-GB" b="1" dirty="0">
              <a:solidFill>
                <a:srgbClr val="0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2102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pattFill prst="pct20">
          <a:fgClr>
            <a:schemeClr val="accent1"/>
          </a:fgClr>
          <a:bgClr>
            <a:schemeClr val="bg1"/>
          </a:bgClr>
        </a:patt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B854194-185D-494D-905C-7C7CB2E30F6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08211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9">
            <a:extLst>
              <a:ext uri="{FF2B5EF4-FFF2-40B4-BE49-F238E27FC236}">
                <a16:creationId xmlns:a16="http://schemas.microsoft.com/office/drawing/2014/main" id="{B4F5FA0D-0104-4987-8241-EFF7C85B88D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8"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1">
            <a:extLst>
              <a:ext uri="{FF2B5EF4-FFF2-40B4-BE49-F238E27FC236}">
                <a16:creationId xmlns:a16="http://schemas.microsoft.com/office/drawing/2014/main" id="{2897127E-6CEF-446C-BE87-93B7C46E49D1}"/>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40079" y="2053641"/>
            <a:ext cx="3669161" cy="2760098"/>
          </a:xfrm>
        </p:spPr>
        <p:txBody>
          <a:bodyPr>
            <a:normAutofit/>
          </a:bodyPr>
          <a:lstStyle/>
          <a:p>
            <a:r>
              <a:rPr lang="en-GB" dirty="0">
                <a:solidFill>
                  <a:srgbClr val="FFFFFF"/>
                </a:solidFill>
              </a:rPr>
              <a:t>Why is this change taking </a:t>
            </a:r>
            <a:r>
              <a:rPr lang="en-GB" dirty="0" smtClean="0">
                <a:solidFill>
                  <a:srgbClr val="FFFFFF"/>
                </a:solidFill>
              </a:rPr>
              <a:t>place? </a:t>
            </a:r>
            <a:endParaRPr lang="en-GB" dirty="0">
              <a:solidFill>
                <a:srgbClr val="FFFFFF"/>
              </a:solidFill>
            </a:endParaRPr>
          </a:p>
        </p:txBody>
      </p:sp>
      <p:sp>
        <p:nvSpPr>
          <p:cNvPr id="3" name="Content Placeholder 2"/>
          <p:cNvSpPr>
            <a:spLocks noGrp="1"/>
          </p:cNvSpPr>
          <p:nvPr>
            <p:ph idx="1"/>
          </p:nvPr>
        </p:nvSpPr>
        <p:spPr>
          <a:xfrm>
            <a:off x="5965437" y="1912894"/>
            <a:ext cx="5306084" cy="5230634"/>
          </a:xfrm>
        </p:spPr>
        <p:txBody>
          <a:bodyPr anchor="ctr">
            <a:normAutofit/>
          </a:bodyPr>
          <a:lstStyle/>
          <a:p>
            <a:r>
              <a:rPr lang="en-GB" sz="2400" dirty="0" smtClean="0">
                <a:solidFill>
                  <a:srgbClr val="000000"/>
                </a:solidFill>
              </a:rPr>
              <a:t>The constant needs of society require an individual that is equipped with a number of skills.</a:t>
            </a:r>
          </a:p>
          <a:p>
            <a:r>
              <a:rPr lang="en-GB" sz="2400" dirty="0" smtClean="0">
                <a:solidFill>
                  <a:srgbClr val="000000"/>
                </a:solidFill>
              </a:rPr>
              <a:t>Due to disappointing PISA results where wales were below average in English, Maths and Science </a:t>
            </a:r>
            <a:r>
              <a:rPr lang="en-GB" sz="2400" dirty="0" smtClean="0">
                <a:solidFill>
                  <a:srgbClr val="000000"/>
                </a:solidFill>
              </a:rPr>
              <a:t>(PISA,2016</a:t>
            </a:r>
            <a:r>
              <a:rPr lang="en-GB" sz="2400" dirty="0" smtClean="0">
                <a:solidFill>
                  <a:srgbClr val="000000"/>
                </a:solidFill>
              </a:rPr>
              <a:t>). </a:t>
            </a:r>
          </a:p>
          <a:p>
            <a:r>
              <a:rPr lang="en-GB" sz="2400" dirty="0" smtClean="0">
                <a:solidFill>
                  <a:srgbClr val="000000"/>
                </a:solidFill>
              </a:rPr>
              <a:t>The high demand in digital competency in the 21</a:t>
            </a:r>
            <a:r>
              <a:rPr lang="en-GB" sz="2400" baseline="30000" dirty="0" smtClean="0">
                <a:solidFill>
                  <a:srgbClr val="000000"/>
                </a:solidFill>
              </a:rPr>
              <a:t>st</a:t>
            </a:r>
            <a:r>
              <a:rPr lang="en-GB" sz="2400" dirty="0" smtClean="0">
                <a:solidFill>
                  <a:srgbClr val="000000"/>
                </a:solidFill>
              </a:rPr>
              <a:t> century. This may be due to the skills that are inhabited via digital literacy such as critical thinking, communication skills and </a:t>
            </a:r>
            <a:r>
              <a:rPr lang="en-GB" sz="2400" dirty="0" smtClean="0">
                <a:solidFill>
                  <a:srgbClr val="000000"/>
                </a:solidFill>
              </a:rPr>
              <a:t>creativity (Lynch, 2017). </a:t>
            </a:r>
            <a:endParaRPr lang="en-GB" sz="2400" dirty="0" smtClean="0">
              <a:solidFill>
                <a:srgbClr val="000000"/>
              </a:solidFill>
            </a:endParaRPr>
          </a:p>
          <a:p>
            <a:endParaRPr lang="en-GB" sz="2400" dirty="0" smtClean="0">
              <a:solidFill>
                <a:srgbClr val="000000"/>
              </a:solidFill>
            </a:endParaRPr>
          </a:p>
          <a:p>
            <a:endParaRPr lang="en-GB" sz="2400" dirty="0">
              <a:solidFill>
                <a:srgbClr val="000000"/>
              </a:solidFill>
            </a:endParaRPr>
          </a:p>
        </p:txBody>
      </p:sp>
      <p:sp>
        <p:nvSpPr>
          <p:cNvPr id="5" name="Rectangle 4"/>
          <p:cNvSpPr/>
          <p:nvPr/>
        </p:nvSpPr>
        <p:spPr>
          <a:xfrm>
            <a:off x="4309240" y="444096"/>
            <a:ext cx="7907614" cy="1754326"/>
          </a:xfrm>
          <a:prstGeom prst="rect">
            <a:avLst/>
          </a:prstGeom>
          <a:noFill/>
        </p:spPr>
        <p:txBody>
          <a:bodyPr wrap="none" lIns="91440" tIns="45720" rIns="91440" bIns="45720">
            <a:spAutoFit/>
          </a:bodyPr>
          <a:lstStyle/>
          <a:p>
            <a:pPr algn="ctr"/>
            <a:r>
              <a:rPr lang="en-GB" i="1" dirty="0" smtClean="0">
                <a:ln w="0"/>
                <a:solidFill>
                  <a:schemeClr val="accent1"/>
                </a:solidFill>
                <a:effectLst>
                  <a:outerShdw blurRad="38100" dist="25400" dir="5400000" algn="ctr" rotWithShape="0">
                    <a:srgbClr val="6E747A">
                      <a:alpha val="43000"/>
                    </a:srgbClr>
                  </a:outerShdw>
                </a:effectLst>
              </a:rPr>
              <a:t>‘Our </a:t>
            </a:r>
            <a:r>
              <a:rPr lang="en-GB" i="1" dirty="0">
                <a:ln w="0"/>
                <a:solidFill>
                  <a:schemeClr val="accent1"/>
                </a:solidFill>
                <a:effectLst>
                  <a:outerShdw blurRad="38100" dist="25400" dir="5400000" algn="ctr" rotWithShape="0">
                    <a:srgbClr val="6E747A">
                      <a:alpha val="43000"/>
                    </a:srgbClr>
                  </a:outerShdw>
                </a:effectLst>
              </a:rPr>
              <a:t>national mission in Wales is to raise standards, raise the attainment </a:t>
            </a:r>
            <a:endParaRPr lang="en-GB" i="1" dirty="0" smtClean="0">
              <a:ln w="0"/>
              <a:solidFill>
                <a:schemeClr val="accent1"/>
              </a:solidFill>
              <a:effectLst>
                <a:outerShdw blurRad="38100" dist="25400" dir="5400000" algn="ctr" rotWithShape="0">
                  <a:srgbClr val="6E747A">
                    <a:alpha val="43000"/>
                  </a:srgbClr>
                </a:outerShdw>
              </a:effectLst>
            </a:endParaRPr>
          </a:p>
          <a:p>
            <a:pPr algn="ctr"/>
            <a:r>
              <a:rPr lang="en-GB" i="1" dirty="0" smtClean="0">
                <a:ln w="0"/>
                <a:solidFill>
                  <a:schemeClr val="accent1"/>
                </a:solidFill>
                <a:effectLst>
                  <a:outerShdw blurRad="38100" dist="25400" dir="5400000" algn="ctr" rotWithShape="0">
                    <a:srgbClr val="6E747A">
                      <a:alpha val="43000"/>
                    </a:srgbClr>
                  </a:outerShdw>
                </a:effectLst>
              </a:rPr>
              <a:t>of </a:t>
            </a:r>
            <a:r>
              <a:rPr lang="en-GB" i="1" dirty="0">
                <a:ln w="0"/>
                <a:solidFill>
                  <a:schemeClr val="accent1"/>
                </a:solidFill>
                <a:effectLst>
                  <a:outerShdw blurRad="38100" dist="25400" dir="5400000" algn="ctr" rotWithShape="0">
                    <a:srgbClr val="6E747A">
                      <a:alpha val="43000"/>
                    </a:srgbClr>
                  </a:outerShdw>
                </a:effectLst>
              </a:rPr>
              <a:t>all children and ensure we have an education system that is a source of </a:t>
            </a:r>
            <a:r>
              <a:rPr lang="en-GB" i="1" dirty="0" smtClean="0">
                <a:ln w="0"/>
                <a:solidFill>
                  <a:schemeClr val="accent1"/>
                </a:solidFill>
                <a:effectLst>
                  <a:outerShdw blurRad="38100" dist="25400" dir="5400000" algn="ctr" rotWithShape="0">
                    <a:srgbClr val="6E747A">
                      <a:alpha val="43000"/>
                    </a:srgbClr>
                  </a:outerShdw>
                </a:effectLst>
              </a:rPr>
              <a:t>national</a:t>
            </a:r>
          </a:p>
          <a:p>
            <a:pPr algn="ctr"/>
            <a:r>
              <a:rPr lang="en-GB" i="1" dirty="0" smtClean="0">
                <a:ln w="0"/>
                <a:solidFill>
                  <a:schemeClr val="accent1"/>
                </a:solidFill>
                <a:effectLst>
                  <a:outerShdw blurRad="38100" dist="25400" dir="5400000" algn="ctr" rotWithShape="0">
                    <a:srgbClr val="6E747A">
                      <a:alpha val="43000"/>
                    </a:srgbClr>
                  </a:outerShdw>
                </a:effectLst>
              </a:rPr>
              <a:t> </a:t>
            </a:r>
            <a:r>
              <a:rPr lang="en-GB" i="1" dirty="0">
                <a:ln w="0"/>
                <a:solidFill>
                  <a:schemeClr val="accent1"/>
                </a:solidFill>
                <a:effectLst>
                  <a:outerShdw blurRad="38100" dist="25400" dir="5400000" algn="ctr" rotWithShape="0">
                    <a:srgbClr val="6E747A">
                      <a:alpha val="43000"/>
                    </a:srgbClr>
                  </a:outerShdw>
                </a:effectLst>
              </a:rPr>
              <a:t>pride and </a:t>
            </a:r>
            <a:r>
              <a:rPr lang="en-GB" i="1" dirty="0" smtClean="0">
                <a:ln w="0"/>
                <a:solidFill>
                  <a:schemeClr val="accent1"/>
                </a:solidFill>
                <a:effectLst>
                  <a:outerShdw blurRad="38100" dist="25400" dir="5400000" algn="ctr" rotWithShape="0">
                    <a:srgbClr val="6E747A">
                      <a:alpha val="43000"/>
                    </a:srgbClr>
                  </a:outerShdw>
                </a:effectLst>
              </a:rPr>
              <a:t>public confidence’ (Williams,  2017).</a:t>
            </a:r>
            <a:endParaRPr lang="en-GB" i="1" dirty="0">
              <a:ln w="0"/>
              <a:solidFill>
                <a:schemeClr val="accent1"/>
              </a:solidFill>
              <a:effectLst>
                <a:outerShdw blurRad="38100" dist="25400" dir="5400000" algn="ctr" rotWithShape="0">
                  <a:srgbClr val="6E747A">
                    <a:alpha val="43000"/>
                  </a:srgbClr>
                </a:outerShdw>
              </a:effectLst>
            </a:endParaRPr>
          </a:p>
          <a:p>
            <a:pPr algn="ctr"/>
            <a:endParaRPr lang="en-US" sz="54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128826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4828013" y="392441"/>
            <a:ext cx="4977976" cy="1454051"/>
          </a:xfrm>
        </p:spPr>
        <p:txBody>
          <a:bodyPr>
            <a:normAutofit/>
          </a:bodyPr>
          <a:lstStyle/>
          <a:p>
            <a:r>
              <a:rPr lang="en-GB" b="1" dirty="0">
                <a:solidFill>
                  <a:srgbClr val="000000"/>
                </a:solidFill>
                <a:latin typeface="Arial" panose="020B0604020202020204" pitchFamily="34" charset="0"/>
                <a:cs typeface="Arial" panose="020B0604020202020204" pitchFamily="34" charset="0"/>
              </a:rPr>
              <a:t>Implications that are </a:t>
            </a:r>
            <a:r>
              <a:rPr lang="en-GB" b="1" dirty="0" smtClean="0">
                <a:solidFill>
                  <a:srgbClr val="000000"/>
                </a:solidFill>
                <a:latin typeface="Arial" panose="020B0604020202020204" pitchFamily="34" charset="0"/>
                <a:cs typeface="Arial" panose="020B0604020202020204" pitchFamily="34" charset="0"/>
              </a:rPr>
              <a:t>experienced.</a:t>
            </a:r>
            <a:endParaRPr lang="en-GB" b="1" dirty="0">
              <a:solidFill>
                <a:srgbClr val="000000"/>
              </a:solidFill>
              <a:latin typeface="Arial" panose="020B0604020202020204" pitchFamily="34" charset="0"/>
              <a:cs typeface="Arial" panose="020B0604020202020204" pitchFamily="34" charset="0"/>
            </a:endParaRPr>
          </a:p>
        </p:txBody>
      </p:sp>
      <p:sp>
        <p:nvSpPr>
          <p:cNvPr id="14" name="Freeform 62">
            <a:extLst>
              <a:ext uri="{FF2B5EF4-FFF2-40B4-BE49-F238E27FC236}">
                <a16:creationId xmlns:a16="http://schemas.microsoft.com/office/drawing/2014/main" id="{339C8D78-A644-462F-B674-F440635E53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a:extLst>
              <a:ext uri="{FF2B5EF4-FFF2-40B4-BE49-F238E27FC236}">
                <a16:creationId xmlns:a16="http://schemas.microsoft.com/office/drawing/2014/main" id="{5C751107-BC99-4BB1-8766-B64EBAFCBE6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450254" y="1629089"/>
            <a:ext cx="3620021" cy="3620021"/>
          </a:xfrm>
          <a:prstGeom prst="rect">
            <a:avLst/>
          </a:prstGeom>
        </p:spPr>
      </p:pic>
      <p:sp>
        <p:nvSpPr>
          <p:cNvPr id="3" name="Content Placeholder 2"/>
          <p:cNvSpPr>
            <a:spLocks noGrp="1"/>
          </p:cNvSpPr>
          <p:nvPr>
            <p:ph idx="1"/>
          </p:nvPr>
        </p:nvSpPr>
        <p:spPr>
          <a:xfrm>
            <a:off x="6090574" y="2421682"/>
            <a:ext cx="4977578" cy="3639289"/>
          </a:xfrm>
        </p:spPr>
        <p:txBody>
          <a:bodyPr anchor="ctr">
            <a:noAutofit/>
          </a:bodyPr>
          <a:lstStyle/>
          <a:p>
            <a:r>
              <a:rPr lang="en-GB" sz="2000" dirty="0">
                <a:solidFill>
                  <a:srgbClr val="000000"/>
                </a:solidFill>
              </a:rPr>
              <a:t>A successful </a:t>
            </a:r>
            <a:r>
              <a:rPr lang="en-GB" sz="2000" dirty="0" smtClean="0">
                <a:solidFill>
                  <a:srgbClr val="000000"/>
                </a:solidFill>
              </a:rPr>
              <a:t>educational leader </a:t>
            </a:r>
            <a:r>
              <a:rPr lang="en-GB" sz="2000" dirty="0">
                <a:solidFill>
                  <a:srgbClr val="000000"/>
                </a:solidFill>
              </a:rPr>
              <a:t>must be able to </a:t>
            </a:r>
            <a:r>
              <a:rPr lang="en-GB" sz="2000" dirty="0" smtClean="0">
                <a:solidFill>
                  <a:srgbClr val="000000"/>
                </a:solidFill>
              </a:rPr>
              <a:t>understand </a:t>
            </a:r>
            <a:r>
              <a:rPr lang="en-GB" sz="2000" dirty="0">
                <a:solidFill>
                  <a:srgbClr val="000000"/>
                </a:solidFill>
              </a:rPr>
              <a:t>the needs </a:t>
            </a:r>
            <a:r>
              <a:rPr lang="en-GB" sz="2000" dirty="0" smtClean="0">
                <a:solidFill>
                  <a:srgbClr val="000000"/>
                </a:solidFill>
              </a:rPr>
              <a:t>of teachers, students, parents, and governments in order to achieve successful change (Law and Glover, 2000).</a:t>
            </a:r>
          </a:p>
          <a:p>
            <a:r>
              <a:rPr lang="en-GB" sz="2000" dirty="0"/>
              <a:t>This may be difficult for an educational leader due to the pace in which society is changing meaning they must be able to have a range of strategies in order to adapt to different elements of change. </a:t>
            </a:r>
            <a:endParaRPr lang="en-GB" sz="2000" dirty="0" smtClean="0"/>
          </a:p>
          <a:p>
            <a:r>
              <a:rPr lang="en-GB" sz="2000" dirty="0" smtClean="0"/>
              <a:t>A school wide approach needs to be taken where all individuals conform to the change taking place and if this is not communicated correctly by the leader it may not implement change successfully (</a:t>
            </a:r>
            <a:r>
              <a:rPr lang="en-GB" sz="2000" dirty="0" err="1"/>
              <a:t>Supovitz</a:t>
            </a:r>
            <a:r>
              <a:rPr lang="en-GB" sz="2000" dirty="0"/>
              <a:t>, J. (2006</a:t>
            </a:r>
            <a:r>
              <a:rPr lang="en-GB" sz="2000" dirty="0" smtClean="0"/>
              <a:t>). </a:t>
            </a:r>
            <a:endParaRPr lang="en-GB" sz="2000" dirty="0"/>
          </a:p>
        </p:txBody>
      </p:sp>
    </p:spTree>
    <p:extLst>
      <p:ext uri="{BB962C8B-B14F-4D97-AF65-F5344CB8AC3E}">
        <p14:creationId xmlns:p14="http://schemas.microsoft.com/office/powerpoint/2010/main" val="40794939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450691" y="170602"/>
            <a:ext cx="4977976" cy="1454051"/>
          </a:xfrm>
        </p:spPr>
        <p:txBody>
          <a:bodyPr>
            <a:normAutofit fontScale="90000"/>
          </a:bodyPr>
          <a:lstStyle/>
          <a:p>
            <a:r>
              <a:rPr lang="en-GB" b="1" dirty="0">
                <a:solidFill>
                  <a:srgbClr val="000000"/>
                </a:solidFill>
                <a:latin typeface="Arial" panose="020B0604020202020204" pitchFamily="34" charset="0"/>
                <a:cs typeface="Arial" panose="020B0604020202020204" pitchFamily="34" charset="0"/>
              </a:rPr>
              <a:t>Current context of leadership in </a:t>
            </a:r>
            <a:r>
              <a:rPr lang="en-GB" b="1" dirty="0" smtClean="0">
                <a:solidFill>
                  <a:srgbClr val="000000"/>
                </a:solidFill>
                <a:latin typeface="Arial" panose="020B0604020202020204" pitchFamily="34" charset="0"/>
                <a:cs typeface="Arial" panose="020B0604020202020204" pitchFamily="34" charset="0"/>
              </a:rPr>
              <a:t>Wales.</a:t>
            </a:r>
            <a:endParaRPr lang="en-GB" b="1" dirty="0">
              <a:solidFill>
                <a:srgbClr val="000000"/>
              </a:solidFill>
              <a:latin typeface="Arial" panose="020B0604020202020204" pitchFamily="34" charset="0"/>
              <a:cs typeface="Arial" panose="020B0604020202020204" pitchFamily="34" charset="0"/>
            </a:endParaRPr>
          </a:p>
        </p:txBody>
      </p:sp>
      <p:sp>
        <p:nvSpPr>
          <p:cNvPr id="14" name="Freeform 62">
            <a:extLst>
              <a:ext uri="{FF2B5EF4-FFF2-40B4-BE49-F238E27FC236}">
                <a16:creationId xmlns:a16="http://schemas.microsoft.com/office/drawing/2014/main" id="{339C8D78-A644-462F-B674-F440635E53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a:extLst>
              <a:ext uri="{FF2B5EF4-FFF2-40B4-BE49-F238E27FC236}">
                <a16:creationId xmlns:a16="http://schemas.microsoft.com/office/drawing/2014/main" id="{9B6064B2-0A98-4FF0-86F6-46CB4DB9AA7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450254" y="1629089"/>
            <a:ext cx="3620021" cy="3620021"/>
          </a:xfrm>
          <a:prstGeom prst="rect">
            <a:avLst/>
          </a:prstGeom>
        </p:spPr>
      </p:pic>
      <p:sp>
        <p:nvSpPr>
          <p:cNvPr id="3" name="Content Placeholder 2"/>
          <p:cNvSpPr>
            <a:spLocks noGrp="1"/>
          </p:cNvSpPr>
          <p:nvPr>
            <p:ph idx="1"/>
          </p:nvPr>
        </p:nvSpPr>
        <p:spPr>
          <a:xfrm>
            <a:off x="5973008" y="1938356"/>
            <a:ext cx="4977578" cy="4201225"/>
          </a:xfrm>
        </p:spPr>
        <p:txBody>
          <a:bodyPr anchor="ctr">
            <a:normAutofit fontScale="92500" lnSpcReduction="10000"/>
          </a:bodyPr>
          <a:lstStyle/>
          <a:p>
            <a:r>
              <a:rPr lang="en-GB" sz="1800" dirty="0" smtClean="0">
                <a:solidFill>
                  <a:srgbClr val="000000"/>
                </a:solidFill>
                <a:latin typeface="Arial" panose="020B0604020202020204" pitchFamily="34" charset="0"/>
                <a:cs typeface="Arial" panose="020B0604020202020204" pitchFamily="34" charset="0"/>
              </a:rPr>
              <a:t>In September 2017 new standards for teaching and leadership were produced which focused on five components which are: Pedagogy, collaboration, innovation, leadership and professional learning (Welsh Government).   </a:t>
            </a:r>
          </a:p>
          <a:p>
            <a:r>
              <a:rPr lang="en-GB" sz="1800" dirty="0" smtClean="0">
                <a:solidFill>
                  <a:srgbClr val="000000"/>
                </a:solidFill>
                <a:latin typeface="Arial" panose="020B0604020202020204" pitchFamily="34" charset="0"/>
                <a:cs typeface="Arial" panose="020B0604020202020204" pitchFamily="34" charset="0"/>
              </a:rPr>
              <a:t>The new standards accentuate on the making leadership skills accessible to all educational professionals, therefore growing capacity for leadership.</a:t>
            </a:r>
          </a:p>
          <a:p>
            <a:r>
              <a:rPr lang="en-GB" sz="1800" dirty="0" smtClean="0">
                <a:solidFill>
                  <a:srgbClr val="000000"/>
                </a:solidFill>
                <a:latin typeface="Arial" panose="020B0604020202020204" pitchFamily="34" charset="0"/>
                <a:cs typeface="Arial" panose="020B0604020202020204" pitchFamily="34" charset="0"/>
              </a:rPr>
              <a:t>Estyn reports stating that that there is a large deficit in leadership in schools which is having a negative effect on the potential of students and teachers (Estyn, 2017), this is also stated in prior reports ‘</a:t>
            </a:r>
            <a:r>
              <a:rPr lang="en-GB" sz="1800" dirty="0">
                <a:latin typeface="Arial" panose="020B0604020202020204" pitchFamily="34" charset="0"/>
                <a:cs typeface="Arial" panose="020B0604020202020204" pitchFamily="34" charset="0"/>
              </a:rPr>
              <a:t>Where a school requires special measures or is in need of significant improvement, weak leadership is nearly always a cause for </a:t>
            </a:r>
            <a:r>
              <a:rPr lang="en-GB" sz="1800" dirty="0" smtClean="0">
                <a:latin typeface="Arial" panose="020B0604020202020204" pitchFamily="34" charset="0"/>
                <a:cs typeface="Arial" panose="020B0604020202020204" pitchFamily="34" charset="0"/>
              </a:rPr>
              <a:t>concern (Estyn, 2014).</a:t>
            </a:r>
            <a:r>
              <a:rPr lang="en-GB" sz="1800" dirty="0" smtClean="0">
                <a:solidFill>
                  <a:srgbClr val="00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770988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23122" y="274866"/>
            <a:ext cx="7474172" cy="1325563"/>
          </a:xfrm>
        </p:spPr>
        <p:txBody>
          <a:bodyPr>
            <a:normAutofit fontScale="90000"/>
          </a:bodyPr>
          <a:lstStyle/>
          <a:p>
            <a:r>
              <a:rPr lang="en-GB" sz="3700" b="1" dirty="0">
                <a:latin typeface="Arial" panose="020B0604020202020204" pitchFamily="34" charset="0"/>
                <a:cs typeface="Arial" panose="020B0604020202020204" pitchFamily="34" charset="0"/>
              </a:rPr>
              <a:t>The role that leadership has to play in effecting change in education. </a:t>
            </a:r>
          </a:p>
        </p:txBody>
      </p:sp>
      <p:sp>
        <p:nvSpPr>
          <p:cNvPr id="3" name="Content Placeholder 2"/>
          <p:cNvSpPr>
            <a:spLocks noGrp="1"/>
          </p:cNvSpPr>
          <p:nvPr>
            <p:ph idx="1"/>
          </p:nvPr>
        </p:nvSpPr>
        <p:spPr>
          <a:xfrm>
            <a:off x="703155" y="3407387"/>
            <a:ext cx="6467867" cy="3450613"/>
          </a:xfrm>
        </p:spPr>
        <p:txBody>
          <a:bodyPr anchor="ctr">
            <a:normAutofit lnSpcReduction="10000"/>
          </a:bodyPr>
          <a:lstStyle/>
          <a:p>
            <a:r>
              <a:rPr lang="en-GB" sz="1900" dirty="0" smtClean="0"/>
              <a:t>Law and Glover (2000), note </a:t>
            </a:r>
            <a:r>
              <a:rPr lang="en-GB" sz="1900" dirty="0"/>
              <a:t>that educational leadership is inextricably linked with change, thus meaning  change is inevitable when taking the position of a leader, therefore sufficient change management must be performed by the leader. </a:t>
            </a:r>
            <a:endParaRPr lang="en-GB" sz="1900" dirty="0" smtClean="0"/>
          </a:p>
          <a:p>
            <a:r>
              <a:rPr lang="en-GB" sz="1900" dirty="0" smtClean="0"/>
              <a:t>There is little different between ‘managing’ and ‘managing change’ (Bush, 1995).</a:t>
            </a:r>
          </a:p>
          <a:p>
            <a:r>
              <a:rPr lang="en-GB" sz="1900" dirty="0" err="1" smtClean="0"/>
              <a:t>Lewins</a:t>
            </a:r>
            <a:r>
              <a:rPr lang="en-GB" sz="1900" dirty="0" smtClean="0"/>
              <a:t> model of change incorporates Unfreezing  changing and freezing (Lewis, 1947).</a:t>
            </a:r>
          </a:p>
          <a:p>
            <a:r>
              <a:rPr lang="en-GB" sz="1900" dirty="0" smtClean="0"/>
              <a:t> </a:t>
            </a:r>
            <a:r>
              <a:rPr lang="en-GB" sz="1900" dirty="0"/>
              <a:t>E</a:t>
            </a:r>
            <a:r>
              <a:rPr lang="en-GB" sz="1900" dirty="0" smtClean="0"/>
              <a:t>ffective </a:t>
            </a:r>
            <a:r>
              <a:rPr lang="en-GB" sz="1900" dirty="0"/>
              <a:t>leaders within education will work hard to unfreeze followers in order to get the desired result of </a:t>
            </a:r>
            <a:r>
              <a:rPr lang="en-GB" sz="1900" dirty="0" smtClean="0"/>
              <a:t>change (Mulholland, 2017).</a:t>
            </a:r>
          </a:p>
          <a:p>
            <a:endParaRPr lang="en-GB" sz="1900" dirty="0" smtClean="0"/>
          </a:p>
          <a:p>
            <a:endParaRPr lang="en-GB" sz="1900" dirty="0"/>
          </a:p>
          <a:p>
            <a:endParaRPr lang="en-GB" sz="2400" dirty="0" smtClean="0"/>
          </a:p>
          <a:p>
            <a:endParaRPr lang="en-GB" sz="2400" dirty="0" smtClean="0"/>
          </a:p>
          <a:p>
            <a:endParaRPr lang="en-GB" sz="2400" dirty="0" smtClean="0"/>
          </a:p>
          <a:p>
            <a:endParaRPr lang="en-GB" sz="2400" dirty="0"/>
          </a:p>
          <a:p>
            <a:pPr marL="0" indent="0">
              <a:buNone/>
            </a:pPr>
            <a:endParaRPr lang="en-GB" sz="2400" dirty="0" smtClean="0"/>
          </a:p>
        </p:txBody>
      </p:sp>
      <p:sp>
        <p:nvSpPr>
          <p:cNvPr id="10" name="Rectangle 9">
            <a:extLst>
              <a:ext uri="{FF2B5EF4-FFF2-40B4-BE49-F238E27FC236}">
                <a16:creationId xmlns:a16="http://schemas.microsoft.com/office/drawing/2014/main" id="{59A309A7-1751-4ABE-A3C1-EEC40366AD8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967D8EB6-EAE1-4F9C-B398-83321E2872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6">
            <a:extLst>
              <a:ext uri="{FF2B5EF4-FFF2-40B4-BE49-F238E27FC236}">
                <a16:creationId xmlns:a16="http://schemas.microsoft.com/office/drawing/2014/main" id="{0C8542BA-FD75-443F-9A12-B4C9E9F268F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9413987" y="2857501"/>
            <a:ext cx="1142998" cy="1142998"/>
          </a:xfrm>
          <a:prstGeom prst="rect">
            <a:avLst/>
          </a:prstGeom>
        </p:spPr>
      </p:pic>
    </p:spTree>
    <p:extLst>
      <p:ext uri="{BB962C8B-B14F-4D97-AF65-F5344CB8AC3E}">
        <p14:creationId xmlns:p14="http://schemas.microsoft.com/office/powerpoint/2010/main" val="8211547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6065129" y="170602"/>
            <a:ext cx="4977976" cy="1454051"/>
          </a:xfrm>
        </p:spPr>
        <p:txBody>
          <a:bodyPr>
            <a:normAutofit/>
          </a:bodyPr>
          <a:lstStyle/>
          <a:p>
            <a:r>
              <a:rPr lang="en-GB" sz="3100" b="1" dirty="0" smtClean="0">
                <a:solidFill>
                  <a:srgbClr val="000000"/>
                </a:solidFill>
              </a:rPr>
              <a:t>The role of Transformational leadership</a:t>
            </a:r>
            <a:endParaRPr lang="en-GB" sz="3100" b="1" dirty="0">
              <a:solidFill>
                <a:srgbClr val="000000"/>
              </a:solidFill>
            </a:endParaRPr>
          </a:p>
        </p:txBody>
      </p:sp>
      <p:sp>
        <p:nvSpPr>
          <p:cNvPr id="14" name="Freeform 62">
            <a:extLst>
              <a:ext uri="{FF2B5EF4-FFF2-40B4-BE49-F238E27FC236}">
                <a16:creationId xmlns:a16="http://schemas.microsoft.com/office/drawing/2014/main" id="{339C8D78-A644-462F-B674-F440635E53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a:extLst>
              <a:ext uri="{FF2B5EF4-FFF2-40B4-BE49-F238E27FC236}">
                <a16:creationId xmlns:a16="http://schemas.microsoft.com/office/drawing/2014/main" id="{C192D3CC-4080-4038-AFCF-0DB891D0096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450254" y="1629089"/>
            <a:ext cx="3620021" cy="3620021"/>
          </a:xfrm>
          <a:prstGeom prst="rect">
            <a:avLst/>
          </a:prstGeom>
        </p:spPr>
      </p:pic>
      <p:sp>
        <p:nvSpPr>
          <p:cNvPr id="3" name="Content Placeholder 2"/>
          <p:cNvSpPr>
            <a:spLocks noGrp="1"/>
          </p:cNvSpPr>
          <p:nvPr>
            <p:ph idx="1"/>
          </p:nvPr>
        </p:nvSpPr>
        <p:spPr>
          <a:xfrm>
            <a:off x="5800211" y="1795255"/>
            <a:ext cx="4977578" cy="4315548"/>
          </a:xfrm>
        </p:spPr>
        <p:txBody>
          <a:bodyPr anchor="ctr">
            <a:normAutofit lnSpcReduction="10000"/>
          </a:bodyPr>
          <a:lstStyle/>
          <a:p>
            <a:r>
              <a:rPr lang="en-GB" sz="1600" dirty="0" smtClean="0">
                <a:solidFill>
                  <a:srgbClr val="000000"/>
                </a:solidFill>
              </a:rPr>
              <a:t>Believed by Miler and Miler (2000), to be the best leadership strategy to guide individuals through change.  </a:t>
            </a:r>
          </a:p>
          <a:p>
            <a:r>
              <a:rPr lang="en-GB" sz="1600" dirty="0" smtClean="0">
                <a:solidFill>
                  <a:srgbClr val="000000"/>
                </a:solidFill>
              </a:rPr>
              <a:t>An educational leader will empower an individual to improve themselves from within who is interested in relationship building (Gunn, 2018). </a:t>
            </a:r>
          </a:p>
          <a:p>
            <a:r>
              <a:rPr lang="en-GB" sz="1600" dirty="0" err="1" smtClean="0"/>
              <a:t>Leithwood</a:t>
            </a:r>
            <a:r>
              <a:rPr lang="en-GB" sz="1600" dirty="0" smtClean="0"/>
              <a:t> (1994) summarised </a:t>
            </a:r>
            <a:r>
              <a:rPr lang="en-GB" sz="1600" dirty="0"/>
              <a:t>that transformative leaders had qualities that </a:t>
            </a:r>
            <a:r>
              <a:rPr lang="en-GB" sz="1600" dirty="0" smtClean="0"/>
              <a:t>incorporated                              - Building </a:t>
            </a:r>
            <a:r>
              <a:rPr lang="en-GB" sz="1600" dirty="0"/>
              <a:t>vision and determining </a:t>
            </a:r>
            <a:r>
              <a:rPr lang="en-GB" sz="1600" dirty="0" smtClean="0"/>
              <a:t>goals                             - Creating </a:t>
            </a:r>
            <a:r>
              <a:rPr lang="en-GB" sz="1600" dirty="0"/>
              <a:t>a positive culture </a:t>
            </a:r>
            <a:r>
              <a:rPr lang="en-GB" sz="1600" dirty="0" smtClean="0"/>
              <a:t>                                                - </a:t>
            </a:r>
            <a:r>
              <a:rPr lang="en-GB" sz="1600" dirty="0"/>
              <a:t>Providing the correct intellectual stimuli </a:t>
            </a:r>
            <a:r>
              <a:rPr lang="en-GB" sz="1600" dirty="0" smtClean="0"/>
              <a:t>                        - Supporting </a:t>
            </a:r>
            <a:r>
              <a:rPr lang="en-GB" sz="1600" dirty="0" err="1" smtClean="0"/>
              <a:t>induvial’s</a:t>
            </a:r>
            <a:r>
              <a:rPr lang="en-GB" sz="1600" dirty="0" smtClean="0"/>
              <a:t>                                                             - Being </a:t>
            </a:r>
            <a:r>
              <a:rPr lang="en-GB" sz="1600" dirty="0"/>
              <a:t>a role model for practise and conveying correct </a:t>
            </a:r>
            <a:r>
              <a:rPr lang="en-GB" sz="1600" dirty="0" smtClean="0"/>
              <a:t>   ethics                                                                                        - Having </a:t>
            </a:r>
            <a:r>
              <a:rPr lang="en-GB" sz="1600" dirty="0"/>
              <a:t>visibly high expectations </a:t>
            </a:r>
            <a:r>
              <a:rPr lang="en-GB" sz="1600" dirty="0" smtClean="0"/>
              <a:t>                                       - </a:t>
            </a:r>
            <a:r>
              <a:rPr lang="en-GB" sz="1600" dirty="0"/>
              <a:t>G</a:t>
            </a:r>
            <a:r>
              <a:rPr lang="en-GB" sz="1600" dirty="0" smtClean="0"/>
              <a:t>aining </a:t>
            </a:r>
            <a:r>
              <a:rPr lang="en-GB" sz="1600" dirty="0"/>
              <a:t>certain structures to tackle arising issues in the future. </a:t>
            </a:r>
            <a:endParaRPr lang="en-GB" sz="1600" dirty="0" smtClean="0"/>
          </a:p>
          <a:p>
            <a:r>
              <a:rPr lang="en-GB" sz="1700" dirty="0"/>
              <a:t>D</a:t>
            </a:r>
            <a:r>
              <a:rPr lang="en-GB" sz="1700" dirty="0" smtClean="0"/>
              <a:t>ue </a:t>
            </a:r>
            <a:r>
              <a:rPr lang="en-GB" sz="1700" dirty="0"/>
              <a:t>to these characteristics it may allow for an effective leader to conduct change </a:t>
            </a:r>
            <a:endParaRPr lang="en-GB" sz="1700" dirty="0" smtClean="0">
              <a:solidFill>
                <a:srgbClr val="000000"/>
              </a:solidFill>
            </a:endParaRPr>
          </a:p>
        </p:txBody>
      </p:sp>
    </p:spTree>
    <p:extLst>
      <p:ext uri="{BB962C8B-B14F-4D97-AF65-F5344CB8AC3E}">
        <p14:creationId xmlns:p14="http://schemas.microsoft.com/office/powerpoint/2010/main" val="1715918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8" y="627564"/>
            <a:ext cx="7474172" cy="1325563"/>
          </a:xfrm>
        </p:spPr>
        <p:txBody>
          <a:bodyPr>
            <a:normAutofit/>
          </a:bodyPr>
          <a:lstStyle/>
          <a:p>
            <a:r>
              <a:rPr lang="en-GB" b="1" dirty="0" smtClean="0"/>
              <a:t>The role of Distributed leadership </a:t>
            </a:r>
            <a:endParaRPr lang="en-GB" b="1" dirty="0"/>
          </a:p>
        </p:txBody>
      </p:sp>
      <p:sp>
        <p:nvSpPr>
          <p:cNvPr id="3" name="Content Placeholder 2"/>
          <p:cNvSpPr>
            <a:spLocks noGrp="1"/>
          </p:cNvSpPr>
          <p:nvPr>
            <p:ph idx="1"/>
          </p:nvPr>
        </p:nvSpPr>
        <p:spPr>
          <a:xfrm>
            <a:off x="1136429" y="2278173"/>
            <a:ext cx="6467867" cy="4319575"/>
          </a:xfrm>
        </p:spPr>
        <p:txBody>
          <a:bodyPr anchor="ctr">
            <a:normAutofit fontScale="85000" lnSpcReduction="20000"/>
          </a:bodyPr>
          <a:lstStyle/>
          <a:p>
            <a:r>
              <a:rPr lang="en-GB" sz="2100" dirty="0" smtClean="0"/>
              <a:t>Distributed leadership has become popularised within recent years, </a:t>
            </a:r>
            <a:r>
              <a:rPr lang="en-GB" sz="2100" dirty="0"/>
              <a:t>offering a different model of leadership due to differentiating itself from other leadership styles that centre around the behaviours or characteristics that are required within a certain </a:t>
            </a:r>
            <a:r>
              <a:rPr lang="en-GB" sz="2100" dirty="0" smtClean="0"/>
              <a:t>leadership (</a:t>
            </a:r>
            <a:r>
              <a:rPr lang="en-GB" sz="2100" dirty="0" err="1" smtClean="0"/>
              <a:t>Drath</a:t>
            </a:r>
            <a:r>
              <a:rPr lang="en-GB" sz="2100" dirty="0" smtClean="0"/>
              <a:t>, 2001).</a:t>
            </a:r>
          </a:p>
          <a:p>
            <a:r>
              <a:rPr lang="en-GB" sz="2100" dirty="0"/>
              <a:t>It is stated by </a:t>
            </a:r>
            <a:r>
              <a:rPr lang="en-GB" sz="2100" dirty="0" smtClean="0"/>
              <a:t>Woods (2004), </a:t>
            </a:r>
            <a:r>
              <a:rPr lang="en-GB" sz="2100" dirty="0"/>
              <a:t>that </a:t>
            </a:r>
            <a:r>
              <a:rPr lang="en-GB" sz="2100" dirty="0" smtClean="0"/>
              <a:t>distributed </a:t>
            </a:r>
            <a:r>
              <a:rPr lang="en-GB" sz="2100" dirty="0"/>
              <a:t>leadership is simply not just delegating tasks but it is considered to be pushing different tasks to individuals an unhealthy strategy to use in a schooling environment</a:t>
            </a:r>
            <a:r>
              <a:rPr lang="en-GB" sz="2100" dirty="0" smtClean="0"/>
              <a:t>.</a:t>
            </a:r>
          </a:p>
          <a:p>
            <a:r>
              <a:rPr lang="en-GB" sz="2100" dirty="0" smtClean="0"/>
              <a:t>In contradiction to this Day (2000), </a:t>
            </a:r>
            <a:r>
              <a:rPr lang="en-GB" sz="2100" dirty="0"/>
              <a:t>believes that this type of leadership allows for all educational individuals to improve on skills and empower them to contribute to a whole school approach. </a:t>
            </a:r>
            <a:endParaRPr lang="en-GB" sz="2100" dirty="0" smtClean="0"/>
          </a:p>
          <a:p>
            <a:r>
              <a:rPr lang="en-GB" sz="2100" dirty="0" smtClean="0"/>
              <a:t>Welsh government produced ‘Leadership milestone matrix’, which accentuated on the use of this type of leadership (Welsh Government, 2015). </a:t>
            </a:r>
          </a:p>
          <a:p>
            <a:r>
              <a:rPr lang="en-GB" sz="2100" dirty="0" smtClean="0"/>
              <a:t>This could ensure successful implantation of change from this type of leadership due to policies that are In place to support it.</a:t>
            </a:r>
          </a:p>
          <a:p>
            <a:endParaRPr lang="en-GB" sz="1600" dirty="0" smtClean="0"/>
          </a:p>
        </p:txBody>
      </p:sp>
      <p:sp>
        <p:nvSpPr>
          <p:cNvPr id="11" name="Rectangle 9">
            <a:extLst>
              <a:ext uri="{FF2B5EF4-FFF2-40B4-BE49-F238E27FC236}">
                <a16:creationId xmlns:a16="http://schemas.microsoft.com/office/drawing/2014/main" id="{59A309A7-1751-4ABE-A3C1-EEC40366AD8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1">
            <a:extLst>
              <a:ext uri="{FF2B5EF4-FFF2-40B4-BE49-F238E27FC236}">
                <a16:creationId xmlns:a16="http://schemas.microsoft.com/office/drawing/2014/main" id="{967D8EB6-EAE1-4F9C-B398-83321E2872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6">
            <a:extLst>
              <a:ext uri="{FF2B5EF4-FFF2-40B4-BE49-F238E27FC236}">
                <a16:creationId xmlns:a16="http://schemas.microsoft.com/office/drawing/2014/main" id="{8069F267-38F9-4234-B2C5-96DF5363B14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 xmlns:asvg="http://schemas.microsoft.com/office/drawing/2016/SVG/main" r:embed="rId3"/>
              </a:ext>
            </a:extLst>
          </a:blip>
          <a:stretch>
            <a:fillRect/>
          </a:stretch>
        </p:blipFill>
        <p:spPr>
          <a:xfrm>
            <a:off x="9413987" y="2857501"/>
            <a:ext cx="1142998" cy="1142998"/>
          </a:xfrm>
          <a:prstGeom prst="rect">
            <a:avLst/>
          </a:prstGeom>
        </p:spPr>
      </p:pic>
    </p:spTree>
    <p:extLst>
      <p:ext uri="{BB962C8B-B14F-4D97-AF65-F5344CB8AC3E}">
        <p14:creationId xmlns:p14="http://schemas.microsoft.com/office/powerpoint/2010/main" val="30887400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4606630" y="-141085"/>
            <a:ext cx="4977976" cy="1454051"/>
          </a:xfrm>
        </p:spPr>
        <p:txBody>
          <a:bodyPr>
            <a:normAutofit/>
          </a:bodyPr>
          <a:lstStyle/>
          <a:p>
            <a:r>
              <a:rPr lang="en-GB" b="1" dirty="0">
                <a:solidFill>
                  <a:srgbClr val="000000"/>
                </a:solidFill>
              </a:rPr>
              <a:t>How will change improve outcome?</a:t>
            </a:r>
          </a:p>
        </p:txBody>
      </p:sp>
      <p:sp>
        <p:nvSpPr>
          <p:cNvPr id="14" name="Freeform 62">
            <a:extLst>
              <a:ext uri="{FF2B5EF4-FFF2-40B4-BE49-F238E27FC236}">
                <a16:creationId xmlns:a16="http://schemas.microsoft.com/office/drawing/2014/main" id="{339C8D78-A644-462F-B674-F440635E53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a:extLst>
              <a:ext uri="{FF2B5EF4-FFF2-40B4-BE49-F238E27FC236}">
                <a16:creationId xmlns:a16="http://schemas.microsoft.com/office/drawing/2014/main" id="{63FF1ACB-6AAB-42BB-BA29-643F9F734B9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450254" y="1629089"/>
            <a:ext cx="3620021" cy="3620021"/>
          </a:xfrm>
          <a:prstGeom prst="rect">
            <a:avLst/>
          </a:prstGeom>
        </p:spPr>
      </p:pic>
      <p:sp>
        <p:nvSpPr>
          <p:cNvPr id="3" name="Content Placeholder 2"/>
          <p:cNvSpPr>
            <a:spLocks noGrp="1"/>
          </p:cNvSpPr>
          <p:nvPr>
            <p:ph idx="1"/>
          </p:nvPr>
        </p:nvSpPr>
        <p:spPr>
          <a:xfrm>
            <a:off x="5243927" y="1312966"/>
            <a:ext cx="4977578" cy="4752841"/>
          </a:xfrm>
        </p:spPr>
        <p:txBody>
          <a:bodyPr anchor="ctr">
            <a:normAutofit fontScale="70000" lnSpcReduction="20000"/>
          </a:bodyPr>
          <a:lstStyle/>
          <a:p>
            <a:r>
              <a:rPr lang="en-GB" dirty="0"/>
              <a:t>It is undeniable that within wales there are a lot of changes taking place to enhance the education system</a:t>
            </a:r>
            <a:r>
              <a:rPr lang="en-GB" dirty="0" smtClean="0"/>
              <a:t>.</a:t>
            </a:r>
          </a:p>
          <a:p>
            <a:r>
              <a:rPr lang="en-GB" dirty="0" smtClean="0"/>
              <a:t>‘Successful futures’ and ‘Curriculum for Wales’ accentuate on the importance of teaching what actually matters (Donaldson, 2015). </a:t>
            </a:r>
          </a:p>
          <a:p>
            <a:r>
              <a:rPr lang="en-GB" dirty="0"/>
              <a:t>T</a:t>
            </a:r>
            <a:r>
              <a:rPr lang="en-GB" dirty="0" smtClean="0"/>
              <a:t>eachers </a:t>
            </a:r>
            <a:r>
              <a:rPr lang="en-GB" dirty="0"/>
              <a:t>have followed strict guidelines and criteria making this move a positive change, allowing teachers to be more creative with lessons and teach what actually </a:t>
            </a:r>
            <a:r>
              <a:rPr lang="en-GB" dirty="0" smtClean="0"/>
              <a:t>matters </a:t>
            </a:r>
            <a:r>
              <a:rPr lang="en-GB" dirty="0"/>
              <a:t>in the 21</a:t>
            </a:r>
            <a:r>
              <a:rPr lang="en-GB" baseline="30000" dirty="0"/>
              <a:t>st</a:t>
            </a:r>
            <a:r>
              <a:rPr lang="en-GB" dirty="0"/>
              <a:t> century. </a:t>
            </a:r>
          </a:p>
          <a:p>
            <a:r>
              <a:rPr lang="en-GB" dirty="0" smtClean="0"/>
              <a:t>Wales learning from Scotland's curriculum of excellence not to rush the process of implementing the new Curriculum (Price, 2018).</a:t>
            </a:r>
          </a:p>
          <a:p>
            <a:r>
              <a:rPr lang="en-GB" dirty="0" smtClean="0"/>
              <a:t>Curriculum delayed for another year (Lewis, 2017)</a:t>
            </a:r>
            <a:endParaRPr lang="en-GB" dirty="0"/>
          </a:p>
          <a:p>
            <a:endParaRPr lang="en-GB" sz="2000" dirty="0">
              <a:solidFill>
                <a:srgbClr val="000000"/>
              </a:solidFill>
            </a:endParaRPr>
          </a:p>
        </p:txBody>
      </p:sp>
    </p:spTree>
    <p:extLst>
      <p:ext uri="{BB962C8B-B14F-4D97-AF65-F5344CB8AC3E}">
        <p14:creationId xmlns:p14="http://schemas.microsoft.com/office/powerpoint/2010/main" val="3520677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FA67CD3-AB4E-4A7A-BEB8-53C445D8C44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26"/>
            <a:ext cx="5614875"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7CF545F-9C2E-4446-97CD-AD92990C2B68}"/>
              </a:ext>
              <a:ext uri="{C183D7F6-B498-43B3-948B-1728B52AA6E4}">
                <adec:decorative xmlns=""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985148" y="111799"/>
            <a:ext cx="4977976" cy="1454051"/>
          </a:xfrm>
        </p:spPr>
        <p:txBody>
          <a:bodyPr>
            <a:normAutofit/>
          </a:bodyPr>
          <a:lstStyle/>
          <a:p>
            <a:r>
              <a:rPr lang="en-GB" b="1" dirty="0">
                <a:solidFill>
                  <a:srgbClr val="000000"/>
                </a:solidFill>
              </a:rPr>
              <a:t>To conclude </a:t>
            </a:r>
          </a:p>
        </p:txBody>
      </p:sp>
      <p:sp>
        <p:nvSpPr>
          <p:cNvPr id="14" name="Freeform 62">
            <a:extLst>
              <a:ext uri="{FF2B5EF4-FFF2-40B4-BE49-F238E27FC236}">
                <a16:creationId xmlns:a16="http://schemas.microsoft.com/office/drawing/2014/main" id="{339C8D78-A644-462F-B674-F440635E5353}"/>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38619"/>
            <a:ext cx="5000438" cy="5400962"/>
          </a:xfrm>
          <a:custGeom>
            <a:avLst/>
            <a:gdLst>
              <a:gd name="connsiteX0" fmla="*/ 2299956 w 5000438"/>
              <a:gd name="connsiteY0" fmla="*/ 0 h 5400962"/>
              <a:gd name="connsiteX1" fmla="*/ 5000438 w 5000438"/>
              <a:gd name="connsiteY1" fmla="*/ 2700481 h 5400962"/>
              <a:gd name="connsiteX2" fmla="*/ 2299956 w 5000438"/>
              <a:gd name="connsiteY2" fmla="*/ 5400962 h 5400962"/>
              <a:gd name="connsiteX3" fmla="*/ 60675 w 5000438"/>
              <a:gd name="connsiteY3" fmla="*/ 4210346 h 5400962"/>
              <a:gd name="connsiteX4" fmla="*/ 0 w 5000438"/>
              <a:gd name="connsiteY4" fmla="*/ 4110472 h 5400962"/>
              <a:gd name="connsiteX5" fmla="*/ 0 w 5000438"/>
              <a:gd name="connsiteY5" fmla="*/ 1290491 h 5400962"/>
              <a:gd name="connsiteX6" fmla="*/ 60675 w 5000438"/>
              <a:gd name="connsiteY6" fmla="*/ 1190617 h 5400962"/>
              <a:gd name="connsiteX7" fmla="*/ 2299956 w 5000438"/>
              <a:gd name="connsiteY7" fmla="*/ 0 h 5400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00438" h="5400962">
                <a:moveTo>
                  <a:pt x="2299956" y="0"/>
                </a:moveTo>
                <a:cubicBezTo>
                  <a:pt x="3791390" y="0"/>
                  <a:pt x="5000438" y="1209047"/>
                  <a:pt x="5000438" y="2700481"/>
                </a:cubicBezTo>
                <a:cubicBezTo>
                  <a:pt x="5000438" y="4191915"/>
                  <a:pt x="3791390" y="5400962"/>
                  <a:pt x="2299956" y="5400962"/>
                </a:cubicBezTo>
                <a:cubicBezTo>
                  <a:pt x="1367810" y="5400962"/>
                  <a:pt x="545971" y="4928678"/>
                  <a:pt x="60675" y="4210346"/>
                </a:cubicBezTo>
                <a:lnTo>
                  <a:pt x="0" y="4110472"/>
                </a:lnTo>
                <a:lnTo>
                  <a:pt x="0" y="1290491"/>
                </a:lnTo>
                <a:lnTo>
                  <a:pt x="60675" y="1190617"/>
                </a:lnTo>
                <a:cubicBezTo>
                  <a:pt x="545971" y="472284"/>
                  <a:pt x="1367810" y="0"/>
                  <a:pt x="2299956"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bg2">
                    <a:lumMod val="85000"/>
                  </a:schemeClr>
                </a:gs>
                <a:gs pos="100000">
                  <a:schemeClr val="bg2">
                    <a:lumMod val="85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Graphic 6">
            <a:extLst>
              <a:ext uri="{FF2B5EF4-FFF2-40B4-BE49-F238E27FC236}">
                <a16:creationId xmlns:a16="http://schemas.microsoft.com/office/drawing/2014/main" id="{8E8D99B4-2317-484E-9E8B-6B13C001D34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450254" y="1629089"/>
            <a:ext cx="3620021" cy="3620021"/>
          </a:xfrm>
          <a:prstGeom prst="rect">
            <a:avLst/>
          </a:prstGeom>
        </p:spPr>
      </p:pic>
      <p:sp>
        <p:nvSpPr>
          <p:cNvPr id="3" name="Content Placeholder 2"/>
          <p:cNvSpPr>
            <a:spLocks noGrp="1"/>
          </p:cNvSpPr>
          <p:nvPr>
            <p:ph idx="1"/>
          </p:nvPr>
        </p:nvSpPr>
        <p:spPr>
          <a:xfrm>
            <a:off x="6065129" y="1400930"/>
            <a:ext cx="4977578" cy="3639289"/>
          </a:xfrm>
        </p:spPr>
        <p:txBody>
          <a:bodyPr anchor="ctr">
            <a:normAutofit fontScale="85000" lnSpcReduction="10000"/>
          </a:bodyPr>
          <a:lstStyle/>
          <a:p>
            <a:r>
              <a:rPr lang="en-GB" sz="2000" dirty="0" smtClean="0">
                <a:solidFill>
                  <a:srgbClr val="000000"/>
                </a:solidFill>
              </a:rPr>
              <a:t>Times of change allow for improvement and progression </a:t>
            </a:r>
          </a:p>
          <a:p>
            <a:r>
              <a:rPr lang="en-GB" sz="2000" dirty="0" smtClean="0">
                <a:solidFill>
                  <a:srgbClr val="000000"/>
                </a:solidFill>
              </a:rPr>
              <a:t>An effective educational leader must have a number of attributes and effective ways of conducting change.</a:t>
            </a:r>
          </a:p>
          <a:p>
            <a:r>
              <a:rPr lang="en-GB" sz="2000" dirty="0" smtClean="0">
                <a:solidFill>
                  <a:srgbClr val="000000"/>
                </a:solidFill>
              </a:rPr>
              <a:t>Teacher practice and new curriculum both correlate to  produce effective change in future practise.  </a:t>
            </a:r>
          </a:p>
          <a:p>
            <a:r>
              <a:rPr lang="en-GB" sz="2000" dirty="0" smtClean="0">
                <a:solidFill>
                  <a:srgbClr val="000000"/>
                </a:solidFill>
              </a:rPr>
              <a:t>The new curriculum needs extra focus due to the time delay it has already seen, therefore a strong sense of leadership is needed here to implement it.</a:t>
            </a:r>
          </a:p>
          <a:p>
            <a:r>
              <a:rPr lang="en-GB" sz="2000" dirty="0" smtClean="0">
                <a:solidFill>
                  <a:srgbClr val="000000"/>
                </a:solidFill>
              </a:rPr>
              <a:t>An effective leader will guide individuals through change successfully, understanding the needs of society overall. </a:t>
            </a:r>
          </a:p>
          <a:p>
            <a:endParaRPr lang="en-GB" sz="2000" dirty="0">
              <a:solidFill>
                <a:srgbClr val="000000"/>
              </a:solidFill>
            </a:endParaRPr>
          </a:p>
        </p:txBody>
      </p:sp>
    </p:spTree>
    <p:extLst>
      <p:ext uri="{BB962C8B-B14F-4D97-AF65-F5344CB8AC3E}">
        <p14:creationId xmlns:p14="http://schemas.microsoft.com/office/powerpoint/2010/main" val="1597075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5658" y="365759"/>
            <a:ext cx="10515600" cy="4094945"/>
          </a:xfrm>
        </p:spPr>
        <p:txBody>
          <a:bodyPr>
            <a:noAutofit/>
          </a:bodyPr>
          <a:lstStyle/>
          <a:p>
            <a:pPr lvl="0"/>
            <a:r>
              <a:rPr lang="en-GB" sz="800" dirty="0"/>
              <a:t>Bush, T. (1995) Theories of Educational Management, 2</a:t>
            </a:r>
            <a:r>
              <a:rPr lang="en-GB" sz="800" baseline="30000" dirty="0"/>
              <a:t>nd</a:t>
            </a:r>
            <a:r>
              <a:rPr lang="en-GB" sz="800" dirty="0"/>
              <a:t> </a:t>
            </a:r>
            <a:r>
              <a:rPr lang="en-GB" sz="800" dirty="0" err="1"/>
              <a:t>edn</a:t>
            </a:r>
            <a:r>
              <a:rPr lang="en-GB" sz="800" dirty="0"/>
              <a:t>. London: Paul Chapman Publishing.</a:t>
            </a:r>
          </a:p>
          <a:p>
            <a:pPr lvl="0"/>
            <a:r>
              <a:rPr lang="en-GB" sz="800" dirty="0"/>
              <a:t>Bush, T. (2013). </a:t>
            </a:r>
            <a:r>
              <a:rPr lang="en-GB" sz="800" i="1" dirty="0"/>
              <a:t>Theories of educational leadership and management</a:t>
            </a:r>
            <a:r>
              <a:rPr lang="en-GB" sz="800" dirty="0"/>
              <a:t>. London: SAGE.</a:t>
            </a:r>
          </a:p>
          <a:p>
            <a:pPr lvl="0"/>
            <a:r>
              <a:rPr lang="en-GB" sz="800" dirty="0"/>
              <a:t>Bush, T. and Coleman, M. (2000). </a:t>
            </a:r>
            <a:r>
              <a:rPr lang="en-GB" sz="800" i="1" dirty="0"/>
              <a:t>Leadership and strategic management in education</a:t>
            </a:r>
            <a:r>
              <a:rPr lang="en-GB" sz="800" dirty="0"/>
              <a:t>. London: Paul Chapman Publishing.</a:t>
            </a:r>
          </a:p>
          <a:p>
            <a:pPr lvl="0"/>
            <a:r>
              <a:rPr lang="en-GB" sz="800" dirty="0"/>
              <a:t>Clarke, K.E and Clarke, M.B. (</a:t>
            </a:r>
            <a:r>
              <a:rPr lang="en-GB" sz="800" dirty="0" err="1"/>
              <a:t>eds</a:t>
            </a:r>
            <a:r>
              <a:rPr lang="en-GB" sz="800" dirty="0"/>
              <a:t>) (1990) Measures of leadership. West Orange, NJ: Leadership Library of America </a:t>
            </a:r>
          </a:p>
          <a:p>
            <a:pPr lvl="0"/>
            <a:r>
              <a:rPr lang="en-GB" sz="800" dirty="0"/>
              <a:t>Day, D. (2000). Leadership development:. </a:t>
            </a:r>
            <a:r>
              <a:rPr lang="en-GB" sz="800" i="1" dirty="0"/>
              <a:t>The Leadership Quarterly</a:t>
            </a:r>
            <a:r>
              <a:rPr lang="en-GB" sz="800" dirty="0"/>
              <a:t>, 11(4), pp.581-613.</a:t>
            </a:r>
          </a:p>
          <a:p>
            <a:pPr lvl="0"/>
            <a:r>
              <a:rPr lang="en-GB" sz="800" dirty="0"/>
              <a:t>Donaldson, G. (2015). </a:t>
            </a:r>
            <a:r>
              <a:rPr lang="en-GB" sz="800" i="1" dirty="0"/>
              <a:t>Independent Review of Curriculum and Assessment Arrangements in Wales</a:t>
            </a:r>
            <a:r>
              <a:rPr lang="en-GB" sz="800" dirty="0"/>
              <a:t>. [online] Available at: http://file:///C:/Users/User/Downloads/Donaldson%20Report%20-%20Successful%20Futures%20-%20Independent%20Review%20of%20Curriculum%20and%20Assessment%20Arrangements%20in%20Wales%20(1).pdf [Accessed 10 Feb. 2019].</a:t>
            </a:r>
          </a:p>
          <a:p>
            <a:pPr lvl="0"/>
            <a:r>
              <a:rPr lang="en-GB" sz="800" dirty="0" err="1"/>
              <a:t>Drath</a:t>
            </a:r>
            <a:r>
              <a:rPr lang="en-GB" sz="800" dirty="0"/>
              <a:t>, W. (2001) The Deep Blue Sea: Rethinking the Source of Leadership. San </a:t>
            </a:r>
            <a:r>
              <a:rPr lang="en-GB" sz="800" dirty="0" err="1"/>
              <a:t>Fransisco</a:t>
            </a:r>
            <a:r>
              <a:rPr lang="en-GB" sz="800" dirty="0"/>
              <a:t>: </a:t>
            </a:r>
            <a:r>
              <a:rPr lang="en-GB" sz="800" dirty="0" err="1"/>
              <a:t>Jossey</a:t>
            </a:r>
            <a:r>
              <a:rPr lang="en-GB" sz="800" dirty="0"/>
              <a:t>-Bass. </a:t>
            </a:r>
          </a:p>
          <a:p>
            <a:pPr lvl="0"/>
            <a:r>
              <a:rPr lang="en-GB" sz="800" dirty="0"/>
              <a:t>Estyn (2014). </a:t>
            </a:r>
            <a:r>
              <a:rPr lang="en-GB" sz="800" i="1" dirty="0"/>
              <a:t>Annual Report 2013 - 2014 | Estyn</a:t>
            </a:r>
            <a:r>
              <a:rPr lang="en-GB" sz="800" dirty="0"/>
              <a:t>. [online] </a:t>
            </a:r>
            <a:r>
              <a:rPr lang="en-GB" sz="800" dirty="0" err="1"/>
              <a:t>Estyn.gov.wales</a:t>
            </a:r>
            <a:r>
              <a:rPr lang="en-GB" sz="800" dirty="0"/>
              <a:t>. Available at: https://www.estyn.gov.wales/thematic-reports/annual-report-2013-2014 [Accessed 21 Feb. 2019].</a:t>
            </a:r>
          </a:p>
          <a:p>
            <a:pPr lvl="0"/>
            <a:r>
              <a:rPr lang="en-GB" sz="800" dirty="0"/>
              <a:t>Estyn (2017). </a:t>
            </a:r>
            <a:r>
              <a:rPr lang="en-GB" sz="800" i="1" dirty="0"/>
              <a:t>Annual Report 2016 - 2017 | Estyn</a:t>
            </a:r>
            <a:r>
              <a:rPr lang="en-GB" sz="800" dirty="0"/>
              <a:t>. [online] </a:t>
            </a:r>
            <a:r>
              <a:rPr lang="en-GB" sz="800" dirty="0" err="1"/>
              <a:t>Estyn.gov.wales</a:t>
            </a:r>
            <a:r>
              <a:rPr lang="en-GB" sz="800" dirty="0"/>
              <a:t>. Available at: https://www.estyn.gov.wales/document/annual-report-2016-2017 [Accessed 8 Feb. 2019].</a:t>
            </a:r>
          </a:p>
          <a:p>
            <a:pPr lvl="0"/>
            <a:r>
              <a:rPr lang="en-GB" sz="800" dirty="0"/>
              <a:t>Gunn, J. (2018). </a:t>
            </a:r>
            <a:r>
              <a:rPr lang="en-GB" sz="800" i="1" dirty="0"/>
              <a:t>The Transformational Leadership Model Applied in Schools</a:t>
            </a:r>
            <a:r>
              <a:rPr lang="en-GB" sz="800" dirty="0"/>
              <a:t>. [online] Concordia University-Portland. Available at: https://education.cu-portland.edu/blog/leaders-link/transformational-leadership-model/ [Accessed 3 Feb. 2019].</a:t>
            </a:r>
          </a:p>
          <a:p>
            <a:pPr lvl="0"/>
            <a:r>
              <a:rPr lang="en-GB" sz="800" dirty="0"/>
              <a:t>John Furlong (2015). </a:t>
            </a:r>
            <a:r>
              <a:rPr lang="en-GB" sz="800" i="1" dirty="0"/>
              <a:t>Teaching Tomorrows Teachers</a:t>
            </a:r>
            <a:r>
              <a:rPr lang="en-GB" sz="800" dirty="0"/>
              <a:t>. [online] </a:t>
            </a:r>
            <a:r>
              <a:rPr lang="en-GB" sz="800" dirty="0" err="1"/>
              <a:t>Beta.gov.wales</a:t>
            </a:r>
            <a:r>
              <a:rPr lang="en-GB" sz="800" dirty="0"/>
              <a:t>. Available at: https://beta.gov.wales/sites/default/files/publications/2018-03/teaching-tomorrow%E2%80%99s-teachers.pdf [Accessed 6 Jan. 2019].</a:t>
            </a:r>
          </a:p>
          <a:p>
            <a:pPr lvl="0"/>
            <a:r>
              <a:rPr lang="en-GB" sz="800" dirty="0"/>
              <a:t>Law, S. and Glover, D. (2000). </a:t>
            </a:r>
            <a:r>
              <a:rPr lang="en-GB" sz="800" i="1" dirty="0"/>
              <a:t>Educational leadership and learning</a:t>
            </a:r>
            <a:r>
              <a:rPr lang="en-GB" sz="800" dirty="0"/>
              <a:t>. Buckingham England: Open University Press.</a:t>
            </a:r>
          </a:p>
          <a:p>
            <a:pPr lvl="0"/>
            <a:r>
              <a:rPr lang="en-GB" sz="800" dirty="0" err="1"/>
              <a:t>Leithwood</a:t>
            </a:r>
            <a:r>
              <a:rPr lang="en-GB" sz="800" dirty="0"/>
              <a:t>, K, Begley, P. T, &amp; Cousins, J.B. (1994). </a:t>
            </a:r>
            <a:r>
              <a:rPr lang="en-GB" sz="800" i="1" dirty="0"/>
              <a:t>Developing expert leadership for future schools</a:t>
            </a:r>
            <a:r>
              <a:rPr lang="en-GB" sz="800" dirty="0"/>
              <a:t>. London: </a:t>
            </a:r>
            <a:r>
              <a:rPr lang="en-GB" sz="800" dirty="0" err="1"/>
              <a:t>Falmer</a:t>
            </a:r>
            <a:r>
              <a:rPr lang="en-GB" sz="800" dirty="0"/>
              <a:t>.</a:t>
            </a:r>
          </a:p>
          <a:p>
            <a:pPr lvl="0"/>
            <a:r>
              <a:rPr lang="en-GB" sz="800" dirty="0"/>
              <a:t>Lewin, K. (1947). Frontiers in Group Dynamics: Concept, Method and Reality in Social Science; Social Equilibria and Social Change. Human Relations 1.1 (1947)</a:t>
            </a:r>
          </a:p>
          <a:p>
            <a:pPr lvl="0"/>
            <a:r>
              <a:rPr lang="en-GB" sz="800" dirty="0"/>
              <a:t>Lynch, M. and Paradox (2017). </a:t>
            </a:r>
            <a:r>
              <a:rPr lang="en-GB" sz="800" i="1" dirty="0"/>
              <a:t>Digital Literacy is the Most Important Lifelong Learning Tool - The Tech </a:t>
            </a:r>
            <a:r>
              <a:rPr lang="en-GB" sz="800" i="1" dirty="0" err="1"/>
              <a:t>Edvocate</a:t>
            </a:r>
            <a:r>
              <a:rPr lang="en-GB" sz="800" dirty="0"/>
              <a:t>. [online] The Tech </a:t>
            </a:r>
            <a:r>
              <a:rPr lang="en-GB" sz="800" dirty="0" err="1"/>
              <a:t>Edvocate</a:t>
            </a:r>
            <a:r>
              <a:rPr lang="en-GB" sz="800" dirty="0"/>
              <a:t>. Available at: https://www.thetechedvocate.org/digital-literacy-important-lifelong-learning-tool/ [Accessed 9 Feb. 2019].</a:t>
            </a:r>
          </a:p>
          <a:p>
            <a:pPr lvl="0"/>
            <a:r>
              <a:rPr lang="en-GB" sz="800" dirty="0"/>
              <a:t>Miller, T.W., &amp; Miller, J.M. (2001). Educational leadership in the new </a:t>
            </a:r>
            <a:r>
              <a:rPr lang="en-GB" sz="800" dirty="0" err="1"/>
              <a:t>millenium</a:t>
            </a:r>
            <a:r>
              <a:rPr lang="en-GB" sz="800" dirty="0"/>
              <a:t>: a vision for 2020, International Journal of Leadership in Education, 4(2), 181-189.</a:t>
            </a:r>
          </a:p>
          <a:p>
            <a:pPr lvl="0"/>
            <a:r>
              <a:rPr lang="en-GB" sz="800" dirty="0"/>
              <a:t>Mulholland, B. (2017). </a:t>
            </a:r>
            <a:r>
              <a:rPr lang="en-GB" sz="800" i="1" dirty="0"/>
              <a:t>8 Critical Change Management Models to Evolve and Survive | Process Street</a:t>
            </a:r>
            <a:r>
              <a:rPr lang="en-GB" sz="800" dirty="0"/>
              <a:t>. [online] Process Street. Available at: https://www.process.st/change-management-models/ [Accessed 8 Feb. 2019].</a:t>
            </a:r>
          </a:p>
          <a:p>
            <a:pPr lvl="0"/>
            <a:r>
              <a:rPr lang="en-GB" sz="800" dirty="0" err="1"/>
              <a:t>Northouse</a:t>
            </a:r>
            <a:r>
              <a:rPr lang="en-GB" sz="800" dirty="0"/>
              <a:t>, P. (2013). </a:t>
            </a:r>
            <a:r>
              <a:rPr lang="en-GB" sz="800" i="1" dirty="0"/>
              <a:t>Leadership</a:t>
            </a:r>
            <a:r>
              <a:rPr lang="en-GB" sz="800" dirty="0"/>
              <a:t>. Los Angeles: SAGE.</a:t>
            </a:r>
          </a:p>
          <a:p>
            <a:pPr lvl="0"/>
            <a:r>
              <a:rPr lang="en-GB" sz="800" dirty="0"/>
              <a:t>Oecd.org. (2016). </a:t>
            </a:r>
            <a:r>
              <a:rPr lang="en-GB" sz="800" i="1" dirty="0"/>
              <a:t>PISA</a:t>
            </a:r>
            <a:r>
              <a:rPr lang="en-GB" sz="800" dirty="0"/>
              <a:t>. (online) Available at: http://www.oecd.org/pisa/ (Accessed 10 Feb. 2019).</a:t>
            </a:r>
          </a:p>
          <a:p>
            <a:pPr lvl="0"/>
            <a:r>
              <a:rPr lang="en-GB" sz="800" dirty="0"/>
              <a:t>Price, M. (2018). </a:t>
            </a:r>
            <a:r>
              <a:rPr lang="en-GB" sz="800" i="1" dirty="0"/>
              <a:t>Education in Wales – can the system cope?</a:t>
            </a:r>
            <a:r>
              <a:rPr lang="en-GB" sz="800" dirty="0"/>
              <a:t>. [online] IWA. Available at: https://www.iwa.wales/click/2018/10/education-in-wales-can-the-system-cope/ [Accessed 3 Feb. 2019].</a:t>
            </a:r>
          </a:p>
          <a:p>
            <a:pPr lvl="0"/>
            <a:r>
              <a:rPr lang="en-GB" sz="800" dirty="0" err="1"/>
              <a:t>Supovitz</a:t>
            </a:r>
            <a:r>
              <a:rPr lang="en-GB" sz="800" dirty="0"/>
              <a:t>, J. (2006). The case for district-based reform: Leading, building, and sustaining school improvement. Cambridge, MA: Harvard Education Press. </a:t>
            </a:r>
          </a:p>
          <a:p>
            <a:pPr lvl="0"/>
            <a:r>
              <a:rPr lang="en-GB" sz="800" dirty="0"/>
              <a:t>Welsh Government (2015). [online] Leadership milestone matrix. Available at: https://learning.gov.wales/docs/learningwales/publications/150921-leadership-milestone-matrix-en.pdf [Accessed 8 Feb. 2019].</a:t>
            </a:r>
          </a:p>
          <a:p>
            <a:pPr lvl="0"/>
            <a:r>
              <a:rPr lang="en-GB" sz="800" dirty="0"/>
              <a:t>Welsh Government (2017). [online] </a:t>
            </a:r>
            <a:r>
              <a:rPr lang="en-GB" sz="800" dirty="0" err="1"/>
              <a:t>Learning.gov.wales</a:t>
            </a:r>
            <a:r>
              <a:rPr lang="en-GB" sz="800" dirty="0"/>
              <a:t>. Available at: https://learning.gov.wales/docs/learningwales/publications/170901-professional-standards-for-teaching-and-leadership-en.pdf [Accessed 3 Feb. 2019].</a:t>
            </a:r>
          </a:p>
          <a:p>
            <a:pPr lvl="0"/>
            <a:r>
              <a:rPr lang="en-GB" sz="800" dirty="0"/>
              <a:t>Williams, K. (2017). [online] Welsh Government. Available at: https://beta.gov.wales/sites/default/files/publications/2018-03/education-in-wales-our-national-mission.pdf [Accessed 4 Feb. 2019].</a:t>
            </a:r>
          </a:p>
          <a:p>
            <a:pPr lvl="0"/>
            <a:r>
              <a:rPr lang="en-GB" sz="800" dirty="0"/>
              <a:t>Woods, P. (2004). Democratic leadership: drawing distinctions with distributed leadership. </a:t>
            </a:r>
            <a:r>
              <a:rPr lang="en-GB" sz="800" i="1" dirty="0"/>
              <a:t>International Journal of Leadership in Education</a:t>
            </a:r>
            <a:r>
              <a:rPr lang="en-GB" sz="800" dirty="0"/>
              <a:t>, 7(1), pp.3-26.</a:t>
            </a:r>
          </a:p>
          <a:p>
            <a:pPr lvl="0"/>
            <a:r>
              <a:rPr lang="en-GB" sz="800" dirty="0"/>
              <a:t>Zhao, Y. (2018). The Changing Context of Teaching and Implications for Teacher Education. </a:t>
            </a:r>
            <a:r>
              <a:rPr lang="en-GB" sz="800" i="1" dirty="0"/>
              <a:t>Peabody Journal of Education</a:t>
            </a:r>
            <a:r>
              <a:rPr lang="en-GB" sz="800" dirty="0"/>
              <a:t>, 93(3), pp.295-308.</a:t>
            </a:r>
          </a:p>
          <a:p>
            <a:endParaRPr lang="en-GB" sz="800" dirty="0"/>
          </a:p>
          <a:p>
            <a:endParaRPr lang="en-GB" sz="800" dirty="0"/>
          </a:p>
        </p:txBody>
      </p:sp>
      <p:sp>
        <p:nvSpPr>
          <p:cNvPr id="4" name="TextBox 3"/>
          <p:cNvSpPr txBox="1"/>
          <p:nvPr/>
        </p:nvSpPr>
        <p:spPr>
          <a:xfrm>
            <a:off x="914400" y="-17641"/>
            <a:ext cx="3516923" cy="369332"/>
          </a:xfrm>
          <a:prstGeom prst="rect">
            <a:avLst/>
          </a:prstGeom>
          <a:noFill/>
        </p:spPr>
        <p:txBody>
          <a:bodyPr wrap="square" rtlCol="0">
            <a:spAutoFit/>
          </a:bodyPr>
          <a:lstStyle/>
          <a:p>
            <a:r>
              <a:rPr lang="en-GB" b="1" u="sng" dirty="0" smtClean="0"/>
              <a:t>References </a:t>
            </a:r>
            <a:endParaRPr lang="en-GB" b="1" u="sng" dirty="0"/>
          </a:p>
        </p:txBody>
      </p:sp>
    </p:spTree>
    <p:extLst>
      <p:ext uri="{BB962C8B-B14F-4D97-AF65-F5344CB8AC3E}">
        <p14:creationId xmlns:p14="http://schemas.microsoft.com/office/powerpoint/2010/main" val="19637748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2753</TotalTime>
  <Words>1273</Words>
  <Application>Microsoft Office PowerPoint</Application>
  <PresentationFormat>Widescreen</PresentationFormat>
  <Paragraphs>89</Paragraphs>
  <Slides>12</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What makes an effective educational leader in times of change?</vt:lpstr>
      <vt:lpstr>How do we define leadership?</vt:lpstr>
      <vt:lpstr>Context of change within education within Wales. </vt:lpstr>
      <vt:lpstr>Why is this change taking place? </vt:lpstr>
      <vt:lpstr>Implications that are experienced.</vt:lpstr>
      <vt:lpstr>Current context of leadership in Wales.</vt:lpstr>
      <vt:lpstr>The role that leadership has to play in effecting change in education. </vt:lpstr>
      <vt:lpstr>The role of Transformational leadership</vt:lpstr>
      <vt:lpstr>The role of Distributed leadership </vt:lpstr>
      <vt:lpstr>How will change improve outcome?</vt:lpstr>
      <vt:lpstr>To conclude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Sophie Hassett</dc:creator>
  <cp:lastModifiedBy>Sophie Hassett</cp:lastModifiedBy>
  <cp:revision>84</cp:revision>
  <dcterms:created xsi:type="dcterms:W3CDTF">2019-02-20T13:02:46Z</dcterms:created>
  <dcterms:modified xsi:type="dcterms:W3CDTF">2019-02-22T12:40:01Z</dcterms:modified>
</cp:coreProperties>
</file>