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notesMasterIdLst>
    <p:notesMasterId r:id="rId19"/>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71" r:id="rId14"/>
    <p:sldId id="272" r:id="rId15"/>
    <p:sldId id="273" r:id="rId16"/>
    <p:sldId id="270"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B1C31"/>
    <a:srgbClr val="E7CCC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68E3B0-9019-7D42-B3B4-D6EA618D2CD6}" v="319" dt="2026-01-08T13:18:06.8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965"/>
    <p:restoredTop sz="96165"/>
  </p:normalViewPr>
  <p:slideViewPr>
    <p:cSldViewPr snapToGrid="0">
      <p:cViewPr>
        <p:scale>
          <a:sx n="83" d="100"/>
          <a:sy n="83" d="100"/>
        </p:scale>
        <p:origin x="1344" y="1048"/>
      </p:cViewPr>
      <p:guideLst/>
    </p:cSldViewPr>
  </p:slideViewPr>
  <p:notesTextViewPr>
    <p:cViewPr>
      <p:scale>
        <a:sx n="114" d="100"/>
        <a:sy n="114"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dirty="0">
                <a:solidFill>
                  <a:schemeClr val="tx1"/>
                </a:solidFill>
              </a:rPr>
              <a:t>Projected Operational Margin Growth</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320349464707328"/>
          <c:y val="0.12990325070216435"/>
          <c:w val="0.88900544801442549"/>
          <c:h val="0.75304111560759746"/>
        </c:manualLayout>
      </c:layout>
      <c:lineChart>
        <c:grouping val="standard"/>
        <c:varyColors val="0"/>
        <c:ser>
          <c:idx val="0"/>
          <c:order val="0"/>
          <c:tx>
            <c:strRef>
              <c:f>Sheet1!$B$1</c:f>
              <c:strCache>
                <c:ptCount val="1"/>
                <c:pt idx="0">
                  <c:v>Projected Operational Margin Growth</c:v>
                </c:pt>
              </c:strCache>
            </c:strRef>
          </c:tx>
          <c:spPr>
            <a:ln w="28575" cap="rnd">
              <a:solidFill>
                <a:schemeClr val="accent1"/>
              </a:solidFill>
              <a:round/>
            </a:ln>
            <a:effectLst/>
          </c:spPr>
          <c:marker>
            <c:symbol val="none"/>
          </c:marker>
          <c:cat>
            <c:strRef>
              <c:f>Sheet1!$A$2:$A$4</c:f>
              <c:strCache>
                <c:ptCount val="3"/>
                <c:pt idx="0">
                  <c:v>Year 1</c:v>
                </c:pt>
                <c:pt idx="1">
                  <c:v>Year 2</c:v>
                </c:pt>
                <c:pt idx="2">
                  <c:v>Year 3</c:v>
                </c:pt>
              </c:strCache>
            </c:strRef>
          </c:cat>
          <c:val>
            <c:numRef>
              <c:f>Sheet1!$B$2:$B$4</c:f>
              <c:numCache>
                <c:formatCode>General</c:formatCode>
                <c:ptCount val="3"/>
                <c:pt idx="0">
                  <c:v>0.4</c:v>
                </c:pt>
                <c:pt idx="1">
                  <c:v>1.4</c:v>
                </c:pt>
                <c:pt idx="2">
                  <c:v>3.5</c:v>
                </c:pt>
              </c:numCache>
            </c:numRef>
          </c:val>
          <c:smooth val="0"/>
          <c:extLst>
            <c:ext xmlns:c16="http://schemas.microsoft.com/office/drawing/2014/chart" uri="{C3380CC4-5D6E-409C-BE32-E72D297353CC}">
              <c16:uniqueId val="{00000000-FE66-EB4D-9C3D-13A6B1F811FA}"/>
            </c:ext>
          </c:extLst>
        </c:ser>
        <c:dLbls>
          <c:showLegendKey val="0"/>
          <c:showVal val="0"/>
          <c:showCatName val="0"/>
          <c:showSerName val="0"/>
          <c:showPercent val="0"/>
          <c:showBubbleSize val="0"/>
        </c:dLbls>
        <c:smooth val="0"/>
        <c:axId val="2102033728"/>
        <c:axId val="2102028352"/>
      </c:lineChart>
      <c:catAx>
        <c:axId val="21020337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2102028352"/>
        <c:crosses val="autoZero"/>
        <c:auto val="1"/>
        <c:lblAlgn val="ctr"/>
        <c:lblOffset val="100"/>
        <c:noMultiLvlLbl val="0"/>
      </c:catAx>
      <c:valAx>
        <c:axId val="21020283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crossAx val="210203372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0659EF-26EF-F94C-BFA7-E8694E93F853}" type="datetimeFigureOut">
              <a:rPr lang="en-US" smtClean="0"/>
              <a:t>1/11/26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C6DEB6-F5A1-A54C-8723-29EE3A1B8C9B}" type="slidenum">
              <a:rPr lang="en-US" smtClean="0"/>
              <a:t>‹#›</a:t>
            </a:fld>
            <a:endParaRPr lang="en-US"/>
          </a:p>
        </p:txBody>
      </p:sp>
    </p:spTree>
    <p:extLst>
      <p:ext uri="{BB962C8B-B14F-4D97-AF65-F5344CB8AC3E}">
        <p14:creationId xmlns:p14="http://schemas.microsoft.com/office/powerpoint/2010/main" val="741865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037/apl0000952"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doi.org/10.1016/j.hrmr.2010.07.001"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Today I present a sustainable growth </a:t>
            </a:r>
            <a:r>
              <a:rPr lang="en-GB" sz="1200" b="0" kern="1200" dirty="0">
                <a:solidFill>
                  <a:schemeClr val="tx1"/>
                </a:solidFill>
                <a:effectLst/>
                <a:latin typeface="+mn-lt"/>
                <a:ea typeface="+mn-ea"/>
                <a:cs typeface="+mn-cs"/>
              </a:rPr>
              <a:t>strategy for Costa Coffee, designed to address the significant challenges the company currently faces. In 2023, Costa reported a pre-tax loss of £9.6 million, despite revenues increasing from £1.1 to £1.2 billion in the previous year - though this remains below the £1.3 billion recorded in 2018 before Coca-Cola's acquisition (World Coffee Portal, 2025). The </a:t>
            </a:r>
            <a:r>
              <a:rPr lang="en-GB" sz="1200" kern="1200" dirty="0">
                <a:solidFill>
                  <a:schemeClr val="tx1"/>
                </a:solidFill>
                <a:effectLst/>
                <a:latin typeface="+mn-lt"/>
                <a:ea typeface="+mn-ea"/>
                <a:cs typeface="+mn-cs"/>
              </a:rPr>
              <a:t>proposed strategy will demonstrate how Costa can rebuild resilience, restore profitability, and create genuine competitive advantage through sustainability-focused community integration.</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Costa Coffee. (2024). </a:t>
            </a:r>
            <a:r>
              <a:rPr lang="en-GB" sz="1200" b="0" i="1" kern="1200" dirty="0">
                <a:solidFill>
                  <a:schemeClr val="tx1"/>
                </a:solidFill>
                <a:effectLst/>
                <a:latin typeface="+mn-lt"/>
                <a:ea typeface="+mn-ea"/>
                <a:cs typeface="+mn-cs"/>
              </a:rPr>
              <a:t>Annual report and accounts 2023</a:t>
            </a:r>
            <a:r>
              <a:rPr lang="en-GB" sz="1200" b="0" kern="1200" dirty="0">
                <a:solidFill>
                  <a:schemeClr val="tx1"/>
                </a:solidFill>
                <a:effectLst/>
                <a:latin typeface="+mn-lt"/>
                <a:ea typeface="+mn-ea"/>
                <a:cs typeface="+mn-cs"/>
              </a:rPr>
              <a:t>. Companies House. https://find-and-</a:t>
            </a:r>
            <a:r>
              <a:rPr lang="en-GB" sz="1200" b="0" kern="1200" dirty="0" err="1">
                <a:solidFill>
                  <a:schemeClr val="tx1"/>
                </a:solidFill>
                <a:effectLst/>
                <a:latin typeface="+mn-lt"/>
                <a:ea typeface="+mn-ea"/>
                <a:cs typeface="+mn-cs"/>
              </a:rPr>
              <a:t>update.company</a:t>
            </a:r>
            <a:r>
              <a:rPr lang="en-GB" sz="1200" b="0" kern="1200" dirty="0">
                <a:solidFill>
                  <a:schemeClr val="tx1"/>
                </a:solidFill>
                <a:effectLst/>
                <a:latin typeface="+mn-lt"/>
                <a:ea typeface="+mn-ea"/>
                <a:cs typeface="+mn-cs"/>
              </a:rPr>
              <a:t>-</a:t>
            </a:r>
            <a:r>
              <a:rPr lang="en-GB" sz="1200" b="0" kern="1200" dirty="0" err="1">
                <a:solidFill>
                  <a:schemeClr val="tx1"/>
                </a:solidFill>
                <a:effectLst/>
                <a:latin typeface="+mn-lt"/>
                <a:ea typeface="+mn-ea"/>
                <a:cs typeface="+mn-cs"/>
              </a:rPr>
              <a:t>information.service.gov.uk</a:t>
            </a:r>
            <a:r>
              <a:rPr lang="en-GB" sz="1200" b="0" kern="1200" dirty="0">
                <a:solidFill>
                  <a:schemeClr val="tx1"/>
                </a:solidFill>
                <a:effectLst/>
                <a:latin typeface="+mn-lt"/>
                <a:ea typeface="+mn-ea"/>
                <a:cs typeface="+mn-cs"/>
              </a:rPr>
              <a: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World Coffee Portal. (2025, May 9). Costa Coffee fell back into the red in 2023 despite robust sales growth. https://</a:t>
            </a:r>
            <a:r>
              <a:rPr lang="en-GB" sz="1200" b="0" kern="1200" dirty="0" err="1">
                <a:solidFill>
                  <a:schemeClr val="tx1"/>
                </a:solidFill>
                <a:effectLst/>
                <a:latin typeface="+mn-lt"/>
                <a:ea typeface="+mn-ea"/>
                <a:cs typeface="+mn-cs"/>
              </a:rPr>
              <a:t>www.worldcoffeeportal.com</a:t>
            </a:r>
            <a:r>
              <a:rPr lang="en-GB" sz="1200" b="0" kern="1200" dirty="0">
                <a:solidFill>
                  <a:schemeClr val="tx1"/>
                </a:solidFill>
                <a:effectLst/>
                <a:latin typeface="+mn-lt"/>
                <a:ea typeface="+mn-ea"/>
                <a:cs typeface="+mn-cs"/>
              </a:rPr>
              <a:t>/news/costa-coffee-fell-back-into-	the-red-in-2023-despite-robust-sales-growth/</a:t>
            </a:r>
          </a:p>
        </p:txBody>
      </p:sp>
      <p:sp>
        <p:nvSpPr>
          <p:cNvPr id="4" name="Slide Number Placeholder 3"/>
          <p:cNvSpPr>
            <a:spLocks noGrp="1"/>
          </p:cNvSpPr>
          <p:nvPr>
            <p:ph type="sldNum" sz="quarter" idx="5"/>
          </p:nvPr>
        </p:nvSpPr>
        <p:spPr/>
        <p:txBody>
          <a:bodyPr/>
          <a:lstStyle/>
          <a:p>
            <a:fld id="{57C6DEB6-F5A1-A54C-8723-29EE3A1B8C9B}" type="slidenum">
              <a:rPr lang="en-US" smtClean="0"/>
              <a:t>1</a:t>
            </a:fld>
            <a:endParaRPr lang="en-US"/>
          </a:p>
        </p:txBody>
      </p:sp>
    </p:spTree>
    <p:extLst>
      <p:ext uri="{BB962C8B-B14F-4D97-AF65-F5344CB8AC3E}">
        <p14:creationId xmlns:p14="http://schemas.microsoft.com/office/powerpoint/2010/main" val="928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External analysis reveals multiple pressures shaping Costa's strategic context. Political factors include regulation of single-use plastics, with UK government implementing responsibility schemes requiring coffee retailers to fund collection and recycling infrastructure (DEFRA, 2023).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Coffee bean prices increased 45% between 2020 and 2023 due to climate-related supply disruptions, whilst UK hospitality wage inflation reached 8% annually (International Coffee Organization, 2023). These cost increases squeeze profit margins, but consumers resist higher prices during economic downturns - which prevents Costa from fully recovering costs through price increases.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Social factors reveal shifting consumer expectations. 73% of millennials willingly pay premiums for sustainable products (Nielsen, 2021), whilst post-pandemic consumers increasingly value authentic, locally-owned establishments offering unique experiences (Allegra, 2023). Technological opportunities exist through digital capabilities, with Starbucks generating 50% of US transactions through digital means (Marr, 2022).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Buyer power is high with price-sensitive consumers easily switching between alternatives. Competitive rivalry remains intense, with Greggs reporting 28% year-on-year coffee sales growth by capturing customers trading down from premium chains (Greggs, 2025).</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endParaRPr lang="en-GB" sz="120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Allegra. (2023). </a:t>
            </a:r>
            <a:r>
              <a:rPr lang="en-GB" sz="1200" i="1" kern="1200" dirty="0">
                <a:solidFill>
                  <a:schemeClr val="tx1"/>
                </a:solidFill>
                <a:effectLst/>
                <a:latin typeface="+mn-lt"/>
                <a:ea typeface="+mn-ea"/>
                <a:cs typeface="+mn-cs"/>
              </a:rPr>
              <a:t>Project café UK 2023. </a:t>
            </a:r>
            <a:r>
              <a:rPr lang="en-GB" sz="1200" kern="1200" dirty="0">
                <a:solidFill>
                  <a:schemeClr val="tx1"/>
                </a:solidFill>
                <a:effectLst/>
                <a:latin typeface="+mn-lt"/>
                <a:ea typeface="+mn-ea"/>
                <a:cs typeface="+mn-cs"/>
              </a:rPr>
              <a:t>Allegra Group.</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Defra. (2023). </a:t>
            </a:r>
            <a:r>
              <a:rPr lang="en-GB" sz="1200" i="1" kern="1200" dirty="0">
                <a:solidFill>
                  <a:schemeClr val="tx1"/>
                </a:solidFill>
                <a:effectLst/>
                <a:latin typeface="+mn-lt"/>
                <a:ea typeface="+mn-ea"/>
                <a:cs typeface="+mn-cs"/>
              </a:rPr>
              <a:t>Extended producer responsibility for packaging. </a:t>
            </a:r>
            <a:r>
              <a:rPr lang="en-GB" sz="1200" kern="1200" dirty="0">
                <a:solidFill>
                  <a:schemeClr val="tx1"/>
                </a:solidFill>
                <a:effectLst/>
                <a:latin typeface="+mn-lt"/>
                <a:ea typeface="+mn-ea"/>
                <a:cs typeface="+mn-cs"/>
              </a:rPr>
              <a:t>Department for Environment, Food and Rural Affairs. https://</a:t>
            </a:r>
            <a:r>
              <a:rPr lang="en-GB" sz="1200" kern="1200" dirty="0" err="1">
                <a:solidFill>
                  <a:schemeClr val="tx1"/>
                </a:solidFill>
                <a:effectLst/>
                <a:latin typeface="+mn-lt"/>
                <a:ea typeface="+mn-ea"/>
                <a:cs typeface="+mn-cs"/>
              </a:rPr>
              <a:t>www.gov.uk</a:t>
            </a:r>
            <a:r>
              <a:rPr lang="en-GB" sz="1200" kern="1200" dirty="0">
                <a:solidFill>
                  <a:schemeClr val="tx1"/>
                </a:solidFill>
                <a:effectLst/>
                <a:latin typeface="+mn-lt"/>
                <a:ea typeface="+mn-ea"/>
                <a:cs typeface="+mn-cs"/>
              </a:rPr>
              <a:t>/government/collections/extended-producer-responsibility-for-packaging</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Carmeli, A., &amp; Markman, G. D. (2011). Capture, governance, and resilience: Strategy implications from the history of Rome. </a:t>
            </a:r>
            <a:r>
              <a:rPr lang="en-GB" sz="1200" b="0" i="1" kern="1200" dirty="0">
                <a:solidFill>
                  <a:schemeClr val="tx1"/>
                </a:solidFill>
                <a:effectLst/>
                <a:latin typeface="+mn-lt"/>
                <a:ea typeface="+mn-ea"/>
                <a:cs typeface="+mn-cs"/>
              </a:rPr>
              <a:t>Strategic Management Journal, 32</a:t>
            </a:r>
            <a:r>
              <a:rPr lang="en-GB" sz="1200" b="0" kern="1200" dirty="0">
                <a:solidFill>
                  <a:schemeClr val="tx1"/>
                </a:solidFill>
                <a:effectLst/>
                <a:latin typeface="+mn-lt"/>
                <a:ea typeface="+mn-ea"/>
                <a:cs typeface="+mn-cs"/>
              </a:rPr>
              <a:t>(3), 322–341.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/10.1002/smj.880</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Costa Coffee. (2024). </a:t>
            </a:r>
            <a:r>
              <a:rPr lang="en-GB" sz="1200" b="0" i="1" kern="1200" dirty="0">
                <a:solidFill>
                  <a:schemeClr val="tx1"/>
                </a:solidFill>
                <a:effectLst/>
                <a:latin typeface="+mn-lt"/>
                <a:ea typeface="+mn-ea"/>
                <a:cs typeface="+mn-cs"/>
              </a:rPr>
              <a:t>Annual report and accounts 2023</a:t>
            </a:r>
            <a:r>
              <a:rPr lang="en-GB" sz="1200" b="0" kern="1200" dirty="0">
                <a:solidFill>
                  <a:schemeClr val="tx1"/>
                </a:solidFill>
                <a:effectLst/>
                <a:latin typeface="+mn-lt"/>
                <a:ea typeface="+mn-ea"/>
                <a:cs typeface="+mn-cs"/>
              </a:rPr>
              <a:t>. Companies House.</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Greggs. (2025). </a:t>
            </a:r>
            <a:r>
              <a:rPr lang="en-GB" sz="1200" b="0" i="1" kern="1200" dirty="0">
                <a:solidFill>
                  <a:schemeClr val="tx1"/>
                </a:solidFill>
                <a:effectLst/>
                <a:latin typeface="+mn-lt"/>
                <a:ea typeface="+mn-ea"/>
                <a:cs typeface="+mn-cs"/>
              </a:rPr>
              <a:t>Annual report and accounts 2024</a:t>
            </a:r>
            <a:r>
              <a:rPr lang="en-GB" sz="1200" b="0" kern="1200" dirty="0">
                <a:solidFill>
                  <a:schemeClr val="tx1"/>
                </a:solidFill>
                <a:effectLst/>
                <a:latin typeface="+mn-lt"/>
                <a:ea typeface="+mn-ea"/>
                <a:cs typeface="+mn-cs"/>
              </a:rPr>
              <a:t>. https://</a:t>
            </a:r>
            <a:r>
              <a:rPr lang="en-GB" sz="1200" b="0" kern="1200" dirty="0" err="1">
                <a:solidFill>
                  <a:schemeClr val="tx1"/>
                </a:solidFill>
                <a:effectLst/>
                <a:latin typeface="+mn-lt"/>
                <a:ea typeface="+mn-ea"/>
                <a:cs typeface="+mn-cs"/>
              </a:rPr>
              <a:t>corporate.greggs.co.uk</a:t>
            </a:r>
            <a:r>
              <a:rPr lang="en-GB" sz="1200" b="0" kern="1200" dirty="0">
                <a:solidFill>
                  <a:schemeClr val="tx1"/>
                </a:solidFill>
                <a:effectLst/>
                <a:latin typeface="+mn-lt"/>
                <a:ea typeface="+mn-ea"/>
                <a:cs typeface="+mn-cs"/>
              </a:rPr>
              <a:t>/</a:t>
            </a:r>
          </a:p>
          <a:p>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International Coffee Organization. (2023). </a:t>
            </a:r>
            <a:r>
              <a:rPr lang="en-GB" sz="1200" i="1" kern="1200" dirty="0">
                <a:solidFill>
                  <a:schemeClr val="tx1"/>
                </a:solidFill>
                <a:effectLst/>
                <a:latin typeface="+mn-lt"/>
                <a:ea typeface="+mn-ea"/>
                <a:cs typeface="+mn-cs"/>
              </a:rPr>
              <a:t>Coffee market report. </a:t>
            </a:r>
            <a:r>
              <a:rPr lang="en-GB" sz="1200" kern="1200" dirty="0">
                <a:solidFill>
                  <a:schemeClr val="tx1"/>
                </a:solidFill>
                <a:effectLst/>
                <a:latin typeface="+mn-lt"/>
                <a:ea typeface="+mn-ea"/>
                <a:cs typeface="+mn-cs"/>
              </a:rPr>
              <a:t>ICO. https://</a:t>
            </a:r>
            <a:r>
              <a:rPr lang="en-GB" sz="1200" kern="1200" dirty="0" err="1">
                <a:solidFill>
                  <a:schemeClr val="tx1"/>
                </a:solidFill>
                <a:effectLst/>
                <a:latin typeface="+mn-lt"/>
                <a:ea typeface="+mn-ea"/>
                <a:cs typeface="+mn-cs"/>
              </a:rPr>
              <a:t>www.ico.org</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Marr, B. (2022). </a:t>
            </a:r>
            <a:r>
              <a:rPr lang="en-GB" sz="1200" i="1" kern="1200" dirty="0">
                <a:solidFill>
                  <a:schemeClr val="tx1"/>
                </a:solidFill>
                <a:effectLst/>
                <a:latin typeface="+mn-lt"/>
                <a:ea typeface="+mn-ea"/>
                <a:cs typeface="+mn-cs"/>
              </a:rPr>
              <a:t>Data-driven HR: How to use analytics and metrics to drive performance.</a:t>
            </a:r>
            <a:r>
              <a:rPr lang="en-GB" sz="1200" kern="1200" dirty="0">
                <a:solidFill>
                  <a:schemeClr val="tx1"/>
                </a:solidFill>
                <a:effectLst/>
                <a:latin typeface="+mn-lt"/>
                <a:ea typeface="+mn-ea"/>
                <a:cs typeface="+mn-cs"/>
              </a:rPr>
              <a:t> Kogan Page.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Nielsen. (2021). </a:t>
            </a:r>
            <a:r>
              <a:rPr lang="en-GB" sz="1200" i="1" kern="1200" dirty="0">
                <a:solidFill>
                  <a:schemeClr val="tx1"/>
                </a:solidFill>
                <a:effectLst/>
                <a:latin typeface="+mn-lt"/>
                <a:ea typeface="+mn-ea"/>
                <a:cs typeface="+mn-cs"/>
              </a:rPr>
              <a:t>The sustainability imperative: New insights on consumer expectations.</a:t>
            </a:r>
            <a:r>
              <a:rPr lang="en-GB" sz="1200" kern="1200" dirty="0">
                <a:solidFill>
                  <a:schemeClr val="tx1"/>
                </a:solidFill>
                <a:effectLst/>
                <a:latin typeface="+mn-lt"/>
                <a:ea typeface="+mn-ea"/>
                <a:cs typeface="+mn-cs"/>
              </a:rPr>
              <a:t> Nielsen Company.</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Oldenburg, R. (1989). </a:t>
            </a:r>
            <a:r>
              <a:rPr lang="en-GB" sz="1200" b="0" i="1" kern="1200" dirty="0">
                <a:solidFill>
                  <a:schemeClr val="tx1"/>
                </a:solidFill>
                <a:effectLst/>
                <a:latin typeface="+mn-lt"/>
                <a:ea typeface="+mn-ea"/>
                <a:cs typeface="+mn-cs"/>
              </a:rPr>
              <a:t>The great good place: Cafes, coffee shops, bookstores, bars, hair salons, and other hangouts at the heart of a community</a:t>
            </a:r>
            <a:r>
              <a:rPr lang="en-GB" sz="1200" b="0" kern="1200" dirty="0">
                <a:solidFill>
                  <a:schemeClr val="tx1"/>
                </a:solidFill>
                <a:effectLst/>
                <a:latin typeface="+mn-lt"/>
                <a:ea typeface="+mn-ea"/>
                <a:cs typeface="+mn-cs"/>
              </a:rPr>
              <a:t>. Paragon House.</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Porter, M. E. (2008). The five competitive forces that shape strategy. </a:t>
            </a:r>
            <a:r>
              <a:rPr lang="en-GB" sz="1200" b="0" i="1" kern="1200" dirty="0">
                <a:solidFill>
                  <a:schemeClr val="tx1"/>
                </a:solidFill>
                <a:effectLst/>
                <a:latin typeface="+mn-lt"/>
                <a:ea typeface="+mn-ea"/>
                <a:cs typeface="+mn-cs"/>
              </a:rPr>
              <a:t>Harvard Business Review, 86</a:t>
            </a:r>
            <a:r>
              <a:rPr lang="en-GB" sz="1200" b="0" kern="1200" dirty="0">
                <a:solidFill>
                  <a:schemeClr val="tx1"/>
                </a:solidFill>
                <a:effectLst/>
                <a:latin typeface="+mn-lt"/>
                <a:ea typeface="+mn-ea"/>
                <a:cs typeface="+mn-cs"/>
              </a:rPr>
              <a:t>(1), 78–93.</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Statista. (2024, April 3). Annual turnover of Greggs in the United Kingdom from 2006 to 2023. https://</a:t>
            </a:r>
            <a:r>
              <a:rPr lang="en-GB" sz="1200" b="0" kern="1200" dirty="0" err="1">
                <a:solidFill>
                  <a:schemeClr val="tx1"/>
                </a:solidFill>
                <a:effectLst/>
                <a:latin typeface="+mn-lt"/>
                <a:ea typeface="+mn-ea"/>
                <a:cs typeface="+mn-cs"/>
              </a:rPr>
              <a:t>www.statista.com</a:t>
            </a:r>
            <a:r>
              <a:rPr lang="en-GB" sz="1200" b="0" kern="1200" dirty="0">
                <a:solidFill>
                  <a:schemeClr val="tx1"/>
                </a:solidFill>
                <a:effectLst/>
                <a:latin typeface="+mn-lt"/>
                <a:ea typeface="+mn-ea"/>
                <a:cs typeface="+mn-cs"/>
              </a:rPr>
              <a:t>/statistics/630684/</a:t>
            </a:r>
            <a:r>
              <a:rPr lang="en-GB" sz="1200" b="0" kern="1200" dirty="0" err="1">
                <a:solidFill>
                  <a:schemeClr val="tx1"/>
                </a:solidFill>
                <a:effectLst/>
                <a:latin typeface="+mn-lt"/>
                <a:ea typeface="+mn-ea"/>
                <a:cs typeface="+mn-cs"/>
              </a:rPr>
              <a:t>greggs</a:t>
            </a:r>
            <a:r>
              <a:rPr lang="en-GB" sz="1200" b="0" kern="1200" dirty="0">
                <a:solidFill>
                  <a:schemeClr val="tx1"/>
                </a:solidFill>
                <a:effectLst/>
                <a:latin typeface="+mn-lt"/>
                <a:ea typeface="+mn-ea"/>
                <a:cs typeface="+mn-cs"/>
              </a:rPr>
              <a:t>-turnover-united-kingdom-</a:t>
            </a:r>
            <a:r>
              <a:rPr lang="en-GB" sz="1200" b="0" kern="1200" dirty="0" err="1">
                <a:solidFill>
                  <a:schemeClr val="tx1"/>
                </a:solidFill>
                <a:effectLst/>
                <a:latin typeface="+mn-lt"/>
                <a:ea typeface="+mn-ea"/>
                <a:cs typeface="+mn-cs"/>
              </a:rPr>
              <a:t>uk</a:t>
            </a:r>
            <a:r>
              <a:rPr lang="en-GB" sz="1200" b="0" kern="1200" dirty="0">
                <a:solidFill>
                  <a:schemeClr val="tx1"/>
                </a:solidFill>
                <a:effectLst/>
                <a:latin typeface="+mn-lt"/>
                <a:ea typeface="+mn-ea"/>
                <a:cs typeface="+mn-cs"/>
              </a:rPr>
              <a: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Williams, T. A., Gruber, D. A., Sutcliffe, K. M., Shepherd, D. A., &amp; Zhao, E. Y. (2017). Organizational response to adversity: Fusing crisis management and resilience research 	streams. </a:t>
            </a:r>
            <a:r>
              <a:rPr lang="en-GB" sz="1200" b="0" i="1" kern="1200" dirty="0">
                <a:solidFill>
                  <a:schemeClr val="tx1"/>
                </a:solidFill>
                <a:effectLst/>
                <a:latin typeface="+mn-lt"/>
                <a:ea typeface="+mn-ea"/>
                <a:cs typeface="+mn-cs"/>
              </a:rPr>
              <a:t>Academy of Management Annals</a:t>
            </a:r>
            <a:r>
              <a:rPr lang="en-GB" sz="1200" i="1" kern="1200" dirty="0">
                <a:solidFill>
                  <a:schemeClr val="tx1"/>
                </a:solidFill>
                <a:effectLst/>
                <a:latin typeface="+mn-lt"/>
                <a:ea typeface="+mn-ea"/>
                <a:cs typeface="+mn-cs"/>
              </a:rPr>
              <a:t>, 11</a:t>
            </a:r>
            <a:r>
              <a:rPr lang="en-GB" sz="1200" kern="1200" dirty="0">
                <a:solidFill>
                  <a:schemeClr val="tx1"/>
                </a:solidFill>
                <a:effectLst/>
                <a:latin typeface="+mn-lt"/>
                <a:ea typeface="+mn-ea"/>
                <a:cs typeface="+mn-cs"/>
              </a:rPr>
              <a:t>(2), 733–769. https://</a:t>
            </a:r>
            <a:r>
              <a:rPr lang="en-GB" sz="1200" kern="1200" dirty="0" err="1">
                <a:solidFill>
                  <a:schemeClr val="tx1"/>
                </a:solidFill>
                <a:effectLst/>
                <a:latin typeface="+mn-lt"/>
                <a:ea typeface="+mn-ea"/>
                <a:cs typeface="+mn-cs"/>
              </a:rPr>
              <a:t>doi.org</a:t>
            </a:r>
            <a:r>
              <a:rPr lang="en-GB" sz="1200" kern="1200" dirty="0">
                <a:solidFill>
                  <a:schemeClr val="tx1"/>
                </a:solidFill>
                <a:effectLst/>
                <a:latin typeface="+mn-lt"/>
                <a:ea typeface="+mn-ea"/>
                <a:cs typeface="+mn-cs"/>
              </a:rPr>
              <a:t>/10.5465/annals.2015.0134</a:t>
            </a:r>
          </a:p>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2</a:t>
            </a:fld>
            <a:endParaRPr lang="en-US"/>
          </a:p>
        </p:txBody>
      </p:sp>
    </p:spTree>
    <p:extLst>
      <p:ext uri="{BB962C8B-B14F-4D97-AF65-F5344CB8AC3E}">
        <p14:creationId xmlns:p14="http://schemas.microsoft.com/office/powerpoint/2010/main" val="1677773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examine Costa's internal environment. Costa holds UK market leadership with 38% market share, vertical integration through coffee roasting operations, and international presence across 50 markets (Lumina Intelligence, 2025; World Coffee Portal, 2025). However, premium pricing alienates price-sensitive consumers during economic stress (Mintel, 2024). Costa faces criticism regarding single-use plastics and carbon footprint relative to smaller independent competitors integrating sustainability.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Stakeholder theory emphasises creating value for multiple groups simultaneously rather than prioritising shareholders alone (Freeman's, 1984). Companies with strong sustainability performance achieve superior profitability (Eccles et al., 2014) . Costa lacks structured employee development programmes comparable to Greggs' apprenticeship schemes and career progression frameworks that create retention and service quality.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Threats include intensifying competition from value-positioned competitors and independent operators achieving 38% turnover growth by offering differentiated experiences (Lumina Intelligence, 2025).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Communities around cafe locations provide loyal customer bases, yet Costa's corporate social responsibility remains transactional rather than embedded. As we go through, keep the model of Social Responsibility Categories in your mind, as the strategy has many links to each category.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 how is Costa going to address sustainability expectations, community engagement, and value perception?</a:t>
            </a:r>
          </a:p>
          <a:p>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endParaRPr lang="en-GB" sz="120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Allegra World Coffee Portal. (2023). </a:t>
            </a:r>
            <a:r>
              <a:rPr lang="en-GB" sz="1200" b="0" i="1" kern="1200" dirty="0">
                <a:solidFill>
                  <a:schemeClr val="tx1"/>
                </a:solidFill>
                <a:effectLst/>
                <a:latin typeface="+mn-lt"/>
                <a:ea typeface="+mn-ea"/>
                <a:cs typeface="+mn-cs"/>
              </a:rPr>
              <a:t>Project café UK 2023</a:t>
            </a:r>
            <a:r>
              <a:rPr lang="en-GB" sz="1200" b="0" kern="1200" dirty="0">
                <a:solidFill>
                  <a:schemeClr val="tx1"/>
                </a:solidFill>
                <a:effectLst/>
                <a:latin typeface="+mn-lt"/>
                <a:ea typeface="+mn-ea"/>
                <a:cs typeface="+mn-cs"/>
              </a:rPr>
              <a:t>. Allegra Group.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Carroll, A. (1979). </a:t>
            </a:r>
            <a:r>
              <a:rPr lang="en-GB" sz="1200" b="0" i="1" kern="1200" dirty="0">
                <a:solidFill>
                  <a:schemeClr val="tx1"/>
                </a:solidFill>
                <a:effectLst/>
                <a:latin typeface="+mn-lt"/>
                <a:ea typeface="+mn-ea"/>
                <a:cs typeface="+mn-cs"/>
              </a:rPr>
              <a:t>A Three-Dimensional Conceptual Model of Corporate Performance. </a:t>
            </a:r>
            <a:r>
              <a:rPr lang="en-GB" sz="1200" i="0" kern="1200" dirty="0">
                <a:solidFill>
                  <a:schemeClr val="tx1"/>
                </a:solidFill>
                <a:effectLst/>
                <a:latin typeface="+mn-lt"/>
                <a:ea typeface="+mn-ea"/>
                <a:cs typeface="+mn-cs"/>
              </a:rPr>
              <a:t>Academy of Management. The Academy of Management Review (pre-1986); Oct 1979; 4, 000004; ABI/INFORM G. pg. 17</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Eccles, R. G., Ioannou, I., &amp; Serafeim, G. (2014). The impact of corporate sustainability on organizational processes and performance. </a:t>
            </a:r>
            <a:r>
              <a:rPr lang="en-GB" sz="1200" b="0" i="1" kern="1200" dirty="0">
                <a:solidFill>
                  <a:schemeClr val="tx1"/>
                </a:solidFill>
                <a:effectLst/>
                <a:latin typeface="+mn-lt"/>
                <a:ea typeface="+mn-ea"/>
                <a:cs typeface="+mn-cs"/>
              </a:rPr>
              <a:t>Management Science, 60</a:t>
            </a:r>
            <a:r>
              <a:rPr lang="en-GB" sz="1200" b="0" kern="1200" dirty="0">
                <a:solidFill>
                  <a:schemeClr val="tx1"/>
                </a:solidFill>
                <a:effectLst/>
                <a:latin typeface="+mn-lt"/>
                <a:ea typeface="+mn-ea"/>
                <a:cs typeface="+mn-cs"/>
              </a:rPr>
              <a:t>(11), 2835–2857.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/10.1287/mnsc.2014.1984</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Lumina Intelligence. (2025, July 25). UK coffee market: Size, growth and share statistics 2025. https://</a:t>
            </a:r>
            <a:r>
              <a:rPr lang="en-GB" sz="1200" b="0" kern="1200" dirty="0" err="1">
                <a:solidFill>
                  <a:schemeClr val="tx1"/>
                </a:solidFill>
                <a:effectLst/>
                <a:latin typeface="+mn-lt"/>
                <a:ea typeface="+mn-ea"/>
                <a:cs typeface="+mn-cs"/>
              </a:rPr>
              <a:t>www.lumina-intelligence.com</a:t>
            </a:r>
            <a:r>
              <a:rPr lang="en-GB" sz="1200" b="0" kern="1200" dirty="0">
                <a:solidFill>
                  <a:schemeClr val="tx1"/>
                </a:solidFill>
                <a:effectLst/>
                <a:latin typeface="+mn-lt"/>
                <a:ea typeface="+mn-ea"/>
                <a:cs typeface="+mn-cs"/>
              </a:rPr>
              <a:t>/blog/foodservice/uk-coffee-market-size-growth-share-statistics-2025/</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Mintel. (2024). </a:t>
            </a:r>
            <a:r>
              <a:rPr lang="en-GB" sz="1200" b="0" i="1" kern="1200" dirty="0">
                <a:solidFill>
                  <a:schemeClr val="tx1"/>
                </a:solidFill>
                <a:effectLst/>
                <a:latin typeface="+mn-lt"/>
                <a:ea typeface="+mn-ea"/>
                <a:cs typeface="+mn-cs"/>
              </a:rPr>
              <a:t>UK cafés and coffee shops market report 2024</a:t>
            </a:r>
            <a:r>
              <a:rPr lang="en-GB" sz="1200" b="0" kern="1200" dirty="0">
                <a:solidFill>
                  <a:schemeClr val="tx1"/>
                </a:solidFill>
                <a:effectLst/>
                <a:latin typeface="+mn-lt"/>
                <a:ea typeface="+mn-ea"/>
                <a:cs typeface="+mn-cs"/>
              </a:rPr>
              <a:t>. Mintel Group. https://</a:t>
            </a:r>
            <a:r>
              <a:rPr lang="en-GB" sz="1200" b="0" kern="1200" dirty="0" err="1">
                <a:solidFill>
                  <a:schemeClr val="tx1"/>
                </a:solidFill>
                <a:effectLst/>
                <a:latin typeface="+mn-lt"/>
                <a:ea typeface="+mn-ea"/>
                <a:cs typeface="+mn-cs"/>
              </a:rPr>
              <a:t>store.mintel.com</a:t>
            </a:r>
            <a:r>
              <a:rPr lang="en-GB" sz="1200" b="0" kern="1200" dirty="0">
                <a:solidFill>
                  <a:schemeClr val="tx1"/>
                </a:solidFill>
                <a:effectLst/>
                <a:latin typeface="+mn-lt"/>
                <a:ea typeface="+mn-ea"/>
                <a:cs typeface="+mn-cs"/>
              </a:rPr>
              <a:t>/report/</a:t>
            </a:r>
            <a:r>
              <a:rPr lang="en-GB" sz="1200" b="0" kern="1200" dirty="0" err="1">
                <a:solidFill>
                  <a:schemeClr val="tx1"/>
                </a:solidFill>
                <a:effectLst/>
                <a:latin typeface="+mn-lt"/>
                <a:ea typeface="+mn-ea"/>
                <a:cs typeface="+mn-cs"/>
              </a:rPr>
              <a:t>uk</a:t>
            </a:r>
            <a:r>
              <a:rPr lang="en-GB" sz="1200" b="0" kern="1200" dirty="0">
                <a:solidFill>
                  <a:schemeClr val="tx1"/>
                </a:solidFill>
                <a:effectLst/>
                <a:latin typeface="+mn-lt"/>
                <a:ea typeface="+mn-ea"/>
                <a:cs typeface="+mn-cs"/>
              </a:rPr>
              <a:t>-coffee-shops-market-report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Nielsen. (2021). </a:t>
            </a:r>
            <a:r>
              <a:rPr lang="en-GB" sz="1200" b="0" i="1" kern="1200" dirty="0">
                <a:solidFill>
                  <a:schemeClr val="tx1"/>
                </a:solidFill>
                <a:effectLst/>
                <a:latin typeface="+mn-lt"/>
                <a:ea typeface="+mn-ea"/>
                <a:cs typeface="+mn-cs"/>
              </a:rPr>
              <a:t>The sustainability imperative: New insights on consumer expectations</a:t>
            </a:r>
            <a:r>
              <a:rPr lang="en-GB" sz="1200" b="0" kern="1200" dirty="0">
                <a:solidFill>
                  <a:schemeClr val="tx1"/>
                </a:solidFill>
                <a:effectLst/>
                <a:latin typeface="+mn-lt"/>
                <a:ea typeface="+mn-ea"/>
                <a:cs typeface="+mn-cs"/>
              </a:rPr>
              <a:t>. Nielsen Company.</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World Coffee Portal. (2025, May 9). Costa Coffee fell back into the red in 2023 despite robust sales growth. https://</a:t>
            </a:r>
            <a:r>
              <a:rPr lang="en-GB" sz="1200" b="0" kern="1200" dirty="0" err="1">
                <a:solidFill>
                  <a:schemeClr val="tx1"/>
                </a:solidFill>
                <a:effectLst/>
                <a:latin typeface="+mn-lt"/>
                <a:ea typeface="+mn-ea"/>
                <a:cs typeface="+mn-cs"/>
              </a:rPr>
              <a:t>www.worldcoffeeportal.com</a:t>
            </a:r>
            <a:r>
              <a:rPr lang="en-GB" sz="1200" b="0" kern="1200" dirty="0">
                <a:solidFill>
                  <a:schemeClr val="tx1"/>
                </a:solidFill>
                <a:effectLst/>
                <a:latin typeface="+mn-lt"/>
                <a:ea typeface="+mn-ea"/>
                <a:cs typeface="+mn-cs"/>
              </a:rPr>
              <a:t>/news/costa-coffee-fell-back-into-the-red-in-2023-despite-robust-sales-growth/</a:t>
            </a:r>
          </a:p>
        </p:txBody>
      </p:sp>
      <p:sp>
        <p:nvSpPr>
          <p:cNvPr id="4" name="Slide Number Placeholder 3"/>
          <p:cNvSpPr>
            <a:spLocks noGrp="1"/>
          </p:cNvSpPr>
          <p:nvPr>
            <p:ph type="sldNum" sz="quarter" idx="5"/>
          </p:nvPr>
        </p:nvSpPr>
        <p:spPr/>
        <p:txBody>
          <a:bodyPr/>
          <a:lstStyle/>
          <a:p>
            <a:fld id="{57C6DEB6-F5A1-A54C-8723-29EE3A1B8C9B}" type="slidenum">
              <a:rPr lang="en-US" smtClean="0"/>
              <a:t>3</a:t>
            </a:fld>
            <a:endParaRPr lang="en-US"/>
          </a:p>
        </p:txBody>
      </p:sp>
    </p:spTree>
    <p:extLst>
      <p:ext uri="{BB962C8B-B14F-4D97-AF65-F5344CB8AC3E}">
        <p14:creationId xmlns:p14="http://schemas.microsoft.com/office/powerpoint/2010/main" val="13562430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Neighbourhood Hub Strategy addresses the discussed opportunities and threats. This repositions Costa stores as community-centred spaces integrating environmental sustainability, social value creation, and economic viability through four pillars: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 physical space transformation converts 40% of seating areas into community spaces available to local groups during off-peak hours, addressing the weakness of limited differentiation whilst building community integration. This approach will increase local entrepreneurship by 2 to 12% in underserved neighbourhoods (Choi et al., 2022).</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 sustainable operations redesign will addresses environmental weakness through accountable carbon and waste reduction targets, directly responding to consumer expectations for environmental commitments.</a:t>
            </a:r>
          </a:p>
          <a:p>
            <a:endParaRPr lang="en-GB" sz="1200" kern="1200" dirty="0">
              <a:solidFill>
                <a:schemeClr val="tx1"/>
              </a:solidFill>
              <a:effectLst/>
              <a:latin typeface="+mn-lt"/>
              <a:ea typeface="+mn-ea"/>
              <a:cs typeface="+mn-cs"/>
            </a:endParaRPr>
          </a:p>
          <a:p>
            <a:pPr marL="171450" indent="-171450">
              <a:buFontTx/>
              <a:buChar char="-"/>
            </a:pPr>
            <a:r>
              <a:rPr lang="en-GB" sz="1200" kern="1200" dirty="0">
                <a:solidFill>
                  <a:schemeClr val="tx1"/>
                </a:solidFill>
                <a:effectLst/>
                <a:latin typeface="+mn-lt"/>
                <a:ea typeface="+mn-ea"/>
                <a:cs typeface="+mn-cs"/>
              </a:rPr>
              <a:t>Community partnership programmes cement Costa as a pillar of community networks, creating switching costs beyond price competition.</a:t>
            </a:r>
          </a:p>
          <a:p>
            <a:pPr marL="171450" indent="-171450">
              <a:buFontTx/>
              <a:buChar cha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Value-based pricing with Core, Premium, and Community ranges addresses customer trading-down whilst maintaining quality positioning.</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Barasa, E., </a:t>
            </a:r>
            <a:r>
              <a:rPr lang="en-GB" sz="1200" kern="1200" dirty="0" err="1">
                <a:solidFill>
                  <a:schemeClr val="tx1"/>
                </a:solidFill>
                <a:effectLst/>
                <a:latin typeface="+mn-lt"/>
                <a:ea typeface="+mn-ea"/>
                <a:cs typeface="+mn-cs"/>
              </a:rPr>
              <a:t>Mbau</a:t>
            </a:r>
            <a:r>
              <a:rPr lang="en-GB" sz="1200" kern="1200" dirty="0">
                <a:solidFill>
                  <a:schemeClr val="tx1"/>
                </a:solidFill>
                <a:effectLst/>
                <a:latin typeface="+mn-lt"/>
                <a:ea typeface="+mn-ea"/>
                <a:cs typeface="+mn-cs"/>
              </a:rPr>
              <a:t>, R., &amp; Gilson, L. (2018). What is resilience and how can it be nurtured? A systematic review of empirical literature on organizational resilience. International Journal of Health Policy and Management, 7(6), 491-503. https://</a:t>
            </a:r>
            <a:r>
              <a:rPr lang="en-GB" sz="1200" kern="1200" dirty="0" err="1">
                <a:solidFill>
                  <a:schemeClr val="tx1"/>
                </a:solidFill>
                <a:effectLst/>
                <a:latin typeface="+mn-lt"/>
                <a:ea typeface="+mn-ea"/>
                <a:cs typeface="+mn-cs"/>
              </a:rPr>
              <a:t>doi.org</a:t>
            </a:r>
            <a:r>
              <a:rPr lang="en-GB" sz="1200" kern="1200" dirty="0">
                <a:solidFill>
                  <a:schemeClr val="tx1"/>
                </a:solidFill>
                <a:effectLst/>
                <a:latin typeface="+mn-lt"/>
                <a:ea typeface="+mn-ea"/>
                <a:cs typeface="+mn-cs"/>
              </a:rPr>
              <a:t>/10.15171/ijhpm.2018.06</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Choi, J., Guzman, J., &amp; Small, M. (2022). Third places and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entrepreneurship: Evidence from Starbucks [Working paper]. Columbia Business School. https://</a:t>
            </a:r>
            <a:r>
              <a:rPr lang="en-GB" sz="1200" kern="1200" dirty="0" err="1">
                <a:solidFill>
                  <a:schemeClr val="tx1"/>
                </a:solidFill>
                <a:effectLst/>
                <a:latin typeface="+mn-lt"/>
                <a:ea typeface="+mn-ea"/>
                <a:cs typeface="+mn-cs"/>
              </a:rPr>
              <a:t>business.columbia.edu</a:t>
            </a:r>
            <a:r>
              <a:rPr lang="en-GB" sz="1200" kern="1200" dirty="0">
                <a:solidFill>
                  <a:schemeClr val="tx1"/>
                </a:solidFill>
                <a:effectLst/>
                <a:latin typeface="+mn-lt"/>
                <a:ea typeface="+mn-ea"/>
                <a:cs typeface="+mn-cs"/>
              </a:rPr>
              <a:t>/research-brief/research-brief/</a:t>
            </a:r>
            <a:r>
              <a:rPr lang="en-GB" sz="1200" kern="1200" dirty="0" err="1">
                <a:solidFill>
                  <a:schemeClr val="tx1"/>
                </a:solidFill>
                <a:effectLst/>
                <a:latin typeface="+mn-lt"/>
                <a:ea typeface="+mn-ea"/>
                <a:cs typeface="+mn-cs"/>
              </a:rPr>
              <a:t>starbucks</a:t>
            </a:r>
            <a:r>
              <a:rPr lang="en-GB" sz="1200" kern="1200" dirty="0">
                <a:solidFill>
                  <a:schemeClr val="tx1"/>
                </a:solidFill>
                <a:effectLst/>
                <a:latin typeface="+mn-lt"/>
                <a:ea typeface="+mn-ea"/>
                <a:cs typeface="+mn-cs"/>
              </a:rPr>
              <a:t>-startups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Conz, E., &amp; Magnani, G. (2020). A dynamic perspective on the resilience of firms: A systematic literature review and a framework for future research. European Management Journal, 38(3), 400-412. https://</a:t>
            </a:r>
            <a:r>
              <a:rPr lang="en-GB" sz="1200" kern="1200" dirty="0" err="1">
                <a:solidFill>
                  <a:schemeClr val="tx1"/>
                </a:solidFill>
                <a:effectLst/>
                <a:latin typeface="+mn-lt"/>
                <a:ea typeface="+mn-ea"/>
                <a:cs typeface="+mn-cs"/>
              </a:rPr>
              <a:t>doi.org</a:t>
            </a:r>
            <a:r>
              <a:rPr lang="en-GB" sz="1200" kern="1200" dirty="0">
                <a:solidFill>
                  <a:schemeClr val="tx1"/>
                </a:solidFill>
                <a:effectLst/>
                <a:latin typeface="+mn-lt"/>
                <a:ea typeface="+mn-ea"/>
                <a:cs typeface="+mn-cs"/>
              </a:rPr>
              <a:t>/10.1016/j.emj.2019.12.004</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Rafter, A. (2016). Coffee shop industry trends and customer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analysis. Square Data Report. https://</a:t>
            </a:r>
            <a:r>
              <a:rPr lang="en-GB" sz="1200" kern="1200" dirty="0" err="1">
                <a:solidFill>
                  <a:schemeClr val="tx1"/>
                </a:solidFill>
                <a:effectLst/>
                <a:latin typeface="+mn-lt"/>
                <a:ea typeface="+mn-ea"/>
                <a:cs typeface="+mn-cs"/>
              </a:rPr>
              <a:t>sprudge.com</a:t>
            </a:r>
            <a:r>
              <a:rPr lang="en-GB" sz="1200" kern="1200" dirty="0">
                <a:solidFill>
                  <a:schemeClr val="tx1"/>
                </a:solidFill>
                <a:effectLst/>
                <a:latin typeface="+mn-lt"/>
                <a:ea typeface="+mn-ea"/>
                <a:cs typeface="+mn-cs"/>
              </a:rPr>
              <a:t>/square-collecting-coffee-shop-data-62118.html</a:t>
            </a:r>
          </a:p>
        </p:txBody>
      </p:sp>
      <p:sp>
        <p:nvSpPr>
          <p:cNvPr id="4" name="Slide Number Placeholder 3"/>
          <p:cNvSpPr>
            <a:spLocks noGrp="1"/>
          </p:cNvSpPr>
          <p:nvPr>
            <p:ph type="sldNum" sz="quarter" idx="5"/>
          </p:nvPr>
        </p:nvSpPr>
        <p:spPr/>
        <p:txBody>
          <a:bodyPr/>
          <a:lstStyle/>
          <a:p>
            <a:fld id="{57C6DEB6-F5A1-A54C-8723-29EE3A1B8C9B}" type="slidenum">
              <a:rPr lang="en-US" smtClean="0"/>
              <a:t>4</a:t>
            </a:fld>
            <a:endParaRPr lang="en-US"/>
          </a:p>
        </p:txBody>
      </p:sp>
    </p:spTree>
    <p:extLst>
      <p:ext uri="{BB962C8B-B14F-4D97-AF65-F5344CB8AC3E}">
        <p14:creationId xmlns:p14="http://schemas.microsoft.com/office/powerpoint/2010/main" val="335277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Organisational resilience requires structural flexibility to adapt to changing environmental demands (Barasa et al., 2018), so we’re updating Costa’s unique value proposition to match the post-pandemic socioeconomic climate.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Physical transformation begins with redesigning store layouts to create unique, dual-purpose spaces. We convert 40% of seating areas into community spaces, available free or at minimal cost to local groups, schools, and charities during off-peak hours between 2pm and 6pm.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Morning commuters will continue receiving premium service during peak periods, whilst afternoons will become community resources. The strategy targets locations experiencing declining footfall, turning empty tables into profit. By transforming underperforming retail spaces into third places we will create community infrastructure that will serve multiple stakeholders simultaneously, and will cement Costa stores as a pillar of the local community (Oldenburg, 1989).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Implementation will require a modest capital investment of approximately £15,000 per location, but will generate brand differentiation, social capital and profit. </a:t>
            </a:r>
            <a:r>
              <a:rPr lang="en-GB" sz="1200" b="0" kern="1200" dirty="0">
                <a:solidFill>
                  <a:schemeClr val="tx1"/>
                </a:solidFill>
                <a:effectLst/>
                <a:latin typeface="+mn-lt"/>
                <a:ea typeface="+mn-ea"/>
                <a:cs typeface="+mn-cs"/>
              </a:rPr>
              <a:t>By serving community needs Costa builds relationships that extend beyond </a:t>
            </a:r>
            <a:r>
              <a:rPr lang="en-GB" sz="1200" kern="1200" dirty="0">
                <a:solidFill>
                  <a:schemeClr val="tx1"/>
                </a:solidFill>
                <a:effectLst/>
                <a:latin typeface="+mn-lt"/>
                <a:ea typeface="+mn-ea"/>
                <a:cs typeface="+mn-cs"/>
              </a:rPr>
              <a:t>transactions, mirroring the model that strengthens Greggs' market position.</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endParaRPr lang="en-GB" sz="120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Barasa, E., </a:t>
            </a:r>
            <a:r>
              <a:rPr lang="en-GB" sz="1200" b="0" kern="1200" dirty="0" err="1">
                <a:solidFill>
                  <a:schemeClr val="tx1"/>
                </a:solidFill>
                <a:effectLst/>
                <a:latin typeface="+mn-lt"/>
                <a:ea typeface="+mn-ea"/>
                <a:cs typeface="+mn-cs"/>
              </a:rPr>
              <a:t>Mbau</a:t>
            </a:r>
            <a:r>
              <a:rPr lang="en-GB" sz="1200" b="0" kern="1200" dirty="0">
                <a:solidFill>
                  <a:schemeClr val="tx1"/>
                </a:solidFill>
                <a:effectLst/>
                <a:latin typeface="+mn-lt"/>
                <a:ea typeface="+mn-ea"/>
                <a:cs typeface="+mn-cs"/>
              </a:rPr>
              <a:t>, R., &amp; Gilson, L. (2018). </a:t>
            </a:r>
            <a:r>
              <a:rPr lang="en-GB" sz="1200" b="0" i="1" kern="1200" dirty="0">
                <a:solidFill>
                  <a:schemeClr val="tx1"/>
                </a:solidFill>
                <a:effectLst/>
                <a:latin typeface="+mn-lt"/>
                <a:ea typeface="+mn-ea"/>
                <a:cs typeface="+mn-cs"/>
              </a:rPr>
              <a:t>What is resilience and how can it be nurtured? A systematic review of empirical literature on organizational resilience. </a:t>
            </a:r>
            <a:r>
              <a:rPr lang="en-GB" sz="1200" b="0" i="0" kern="1200" dirty="0">
                <a:solidFill>
                  <a:schemeClr val="tx1"/>
                </a:solidFill>
                <a:effectLst/>
                <a:latin typeface="+mn-lt"/>
                <a:ea typeface="+mn-ea"/>
                <a:cs typeface="+mn-cs"/>
              </a:rPr>
              <a:t>International Journal of Health Policy and Management</a:t>
            </a:r>
            <a:r>
              <a:rPr lang="en-GB" sz="1200" b="0" i="1" kern="1200" dirty="0">
                <a:solidFill>
                  <a:schemeClr val="tx1"/>
                </a:solidFill>
                <a:effectLst/>
                <a:latin typeface="+mn-lt"/>
                <a:ea typeface="+mn-ea"/>
                <a:cs typeface="+mn-cs"/>
              </a:rPr>
              <a:t>, 7</a:t>
            </a:r>
            <a:r>
              <a:rPr lang="en-GB" sz="1200" b="0" kern="1200" dirty="0">
                <a:solidFill>
                  <a:schemeClr val="tx1"/>
                </a:solidFill>
                <a:effectLst/>
                <a:latin typeface="+mn-lt"/>
                <a:ea typeface="+mn-ea"/>
                <a:cs typeface="+mn-cs"/>
              </a:rPr>
              <a:t>(6), 491–503.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/10.15171/ijhpm.2018.06</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Choi, J., Guzman, J., &amp; Small, M. (2022). </a:t>
            </a:r>
            <a:r>
              <a:rPr lang="en-GB" sz="1200" b="0" i="1" kern="1200" dirty="0">
                <a:solidFill>
                  <a:schemeClr val="tx1"/>
                </a:solidFill>
                <a:effectLst/>
                <a:latin typeface="+mn-lt"/>
                <a:ea typeface="+mn-ea"/>
                <a:cs typeface="+mn-cs"/>
              </a:rPr>
              <a:t>Third places and </a:t>
            </a:r>
            <a:r>
              <a:rPr lang="en-GB" sz="1200" b="0" i="1" kern="1200" dirty="0" err="1">
                <a:solidFill>
                  <a:schemeClr val="tx1"/>
                </a:solidFill>
                <a:effectLst/>
                <a:latin typeface="+mn-lt"/>
                <a:ea typeface="+mn-ea"/>
                <a:cs typeface="+mn-cs"/>
              </a:rPr>
              <a:t>neighborhood</a:t>
            </a:r>
            <a:r>
              <a:rPr lang="en-GB" sz="1200" b="0" i="1" kern="1200" dirty="0">
                <a:solidFill>
                  <a:schemeClr val="tx1"/>
                </a:solidFill>
                <a:effectLst/>
                <a:latin typeface="+mn-lt"/>
                <a:ea typeface="+mn-ea"/>
                <a:cs typeface="+mn-cs"/>
              </a:rPr>
              <a:t> entrepreneurship: Evidence from Starbucks</a:t>
            </a:r>
            <a:r>
              <a:rPr lang="en-GB" sz="1200" b="0" kern="1200" dirty="0">
                <a:solidFill>
                  <a:schemeClr val="tx1"/>
                </a:solidFill>
                <a:effectLst/>
                <a:latin typeface="+mn-lt"/>
                <a:ea typeface="+mn-ea"/>
                <a:cs typeface="+mn-cs"/>
              </a:rPr>
              <a:t> . Columbia Business School. https://</a:t>
            </a:r>
            <a:r>
              <a:rPr lang="en-GB" sz="1200" b="0" kern="1200" dirty="0" err="1">
                <a:solidFill>
                  <a:schemeClr val="tx1"/>
                </a:solidFill>
                <a:effectLst/>
                <a:latin typeface="+mn-lt"/>
                <a:ea typeface="+mn-ea"/>
                <a:cs typeface="+mn-cs"/>
              </a:rPr>
              <a:t>business.columbia.edu</a:t>
            </a:r>
            <a:r>
              <a:rPr lang="en-GB" sz="1200" b="0" kern="1200" dirty="0">
                <a:solidFill>
                  <a:schemeClr val="tx1"/>
                </a:solidFill>
                <a:effectLst/>
                <a:latin typeface="+mn-lt"/>
                <a:ea typeface="+mn-ea"/>
                <a:cs typeface="+mn-cs"/>
              </a:rPr>
              <a:t>/research-brief/research-brief/</a:t>
            </a:r>
            <a:r>
              <a:rPr lang="en-GB" sz="1200" b="0" kern="1200" dirty="0" err="1">
                <a:solidFill>
                  <a:schemeClr val="tx1"/>
                </a:solidFill>
                <a:effectLst/>
                <a:latin typeface="+mn-lt"/>
                <a:ea typeface="+mn-ea"/>
                <a:cs typeface="+mn-cs"/>
              </a:rPr>
              <a:t>starbucks</a:t>
            </a:r>
            <a:r>
              <a:rPr lang="en-GB" sz="1200" b="0" kern="1200" dirty="0">
                <a:solidFill>
                  <a:schemeClr val="tx1"/>
                </a:solidFill>
                <a:effectLst/>
                <a:latin typeface="+mn-lt"/>
                <a:ea typeface="+mn-ea"/>
                <a:cs typeface="+mn-cs"/>
              </a:rPr>
              <a:t>-startups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Freeman, R. E. (1984). </a:t>
            </a:r>
            <a:r>
              <a:rPr lang="en-GB" sz="1200" b="0" i="1" kern="1200" dirty="0">
                <a:solidFill>
                  <a:schemeClr val="tx1"/>
                </a:solidFill>
                <a:effectLst/>
                <a:latin typeface="+mn-lt"/>
                <a:ea typeface="+mn-ea"/>
                <a:cs typeface="+mn-cs"/>
              </a:rPr>
              <a:t>Strategic management: A stakeholder approach</a:t>
            </a:r>
            <a:r>
              <a:rPr lang="en-GB" sz="1200" b="0" kern="1200" dirty="0">
                <a:solidFill>
                  <a:schemeClr val="tx1"/>
                </a:solidFill>
                <a:effectLst/>
                <a:latin typeface="+mn-lt"/>
                <a:ea typeface="+mn-ea"/>
                <a:cs typeface="+mn-cs"/>
              </a:rPr>
              <a:t>. Pitman Publishing.</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Oldenburg, R. (1989). </a:t>
            </a:r>
            <a:r>
              <a:rPr lang="en-GB" sz="1200" b="0" i="1" kern="1200" dirty="0">
                <a:solidFill>
                  <a:schemeClr val="tx1"/>
                </a:solidFill>
                <a:effectLst/>
                <a:latin typeface="+mn-lt"/>
                <a:ea typeface="+mn-ea"/>
                <a:cs typeface="+mn-cs"/>
              </a:rPr>
              <a:t>The great good place: Cafes, coffee shops, bookstores, bars, hair salons, and other hangouts at the heart of a community</a:t>
            </a:r>
            <a:r>
              <a:rPr lang="en-GB" sz="1200" b="0" kern="1200" dirty="0">
                <a:solidFill>
                  <a:schemeClr val="tx1"/>
                </a:solidFill>
                <a:effectLst/>
                <a:latin typeface="+mn-lt"/>
                <a:ea typeface="+mn-ea"/>
                <a:cs typeface="+mn-cs"/>
              </a:rPr>
              <a:t>. Paragon House.</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Rafter, A. (2016). </a:t>
            </a:r>
            <a:r>
              <a:rPr lang="en-GB" sz="1200" b="0" i="1" kern="1200" dirty="0">
                <a:solidFill>
                  <a:schemeClr val="tx1"/>
                </a:solidFill>
                <a:effectLst/>
                <a:latin typeface="+mn-lt"/>
                <a:ea typeface="+mn-ea"/>
                <a:cs typeface="+mn-cs"/>
              </a:rPr>
              <a:t>Coffee shop industry trends and customer </a:t>
            </a:r>
            <a:r>
              <a:rPr lang="en-GB" sz="1200" b="0" i="1" kern="1200" dirty="0" err="1">
                <a:solidFill>
                  <a:schemeClr val="tx1"/>
                </a:solidFill>
                <a:effectLst/>
                <a:latin typeface="+mn-lt"/>
                <a:ea typeface="+mn-ea"/>
                <a:cs typeface="+mn-cs"/>
              </a:rPr>
              <a:t>behavior</a:t>
            </a:r>
            <a:r>
              <a:rPr lang="en-GB" sz="1200" b="0" i="1" kern="1200" dirty="0">
                <a:solidFill>
                  <a:schemeClr val="tx1"/>
                </a:solidFill>
                <a:effectLst/>
                <a:latin typeface="+mn-lt"/>
                <a:ea typeface="+mn-ea"/>
                <a:cs typeface="+mn-cs"/>
              </a:rPr>
              <a:t> analysis</a:t>
            </a:r>
            <a:r>
              <a:rPr lang="en-GB" sz="1200" b="0" kern="1200" dirty="0">
                <a:solidFill>
                  <a:schemeClr val="tx1"/>
                </a:solidFill>
                <a:effectLst/>
                <a:latin typeface="+mn-lt"/>
                <a:ea typeface="+mn-ea"/>
                <a:cs typeface="+mn-cs"/>
              </a:rPr>
              <a:t>. Square Data Report. https://</a:t>
            </a:r>
            <a:r>
              <a:rPr lang="en-GB" sz="1200" b="0" kern="1200" dirty="0" err="1">
                <a:solidFill>
                  <a:schemeClr val="tx1"/>
                </a:solidFill>
                <a:effectLst/>
                <a:latin typeface="+mn-lt"/>
                <a:ea typeface="+mn-ea"/>
                <a:cs typeface="+mn-cs"/>
              </a:rPr>
              <a:t>sprudge.com</a:t>
            </a:r>
            <a:r>
              <a:rPr lang="en-GB" sz="1200" b="0" kern="1200" dirty="0">
                <a:solidFill>
                  <a:schemeClr val="tx1"/>
                </a:solidFill>
                <a:effectLst/>
                <a:latin typeface="+mn-lt"/>
                <a:ea typeface="+mn-ea"/>
                <a:cs typeface="+mn-cs"/>
              </a:rPr>
              <a:t>/square-collecting-coffee-shop-data-62118.html</a:t>
            </a: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7C6DEB6-F5A1-A54C-8723-29EE3A1B8C9B}" type="slidenum">
              <a:rPr lang="en-US" smtClean="0"/>
              <a:t>5</a:t>
            </a:fld>
            <a:endParaRPr lang="en-US"/>
          </a:p>
        </p:txBody>
      </p:sp>
    </p:spTree>
    <p:extLst>
      <p:ext uri="{BB962C8B-B14F-4D97-AF65-F5344CB8AC3E}">
        <p14:creationId xmlns:p14="http://schemas.microsoft.com/office/powerpoint/2010/main" val="3538173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Costa must commit to carbon reduction targets aligned with Paris Agreement objectives, following Greggs' model of 97% renewable electricity and targeting net-zero by 2040 (Greggs, 2025). Specific goals for Costa will include 50% carbon intensity reduction by 2027, 100% recyclable or compostable packaging by 2026, and zero waste to landfill by 2028.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Operational changes include introducing an electric delivery vehicle fleet, and partnering with suppliers on regenerative agriculture practices. These commitments receive independent verification through regular audits with quarterly public reporting, to ensure accountability and and to adhere to regulation, associated with the Legal section of Social Responsibility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Firms that build resilience through sustainability outperform competitors during economic disruption (Conz and Magnani, 2020). Environmental investments reduce operational costs through efficiency gains whilst creating differentiation with the 73% of millennials willing to pay premiums for sustainable products identified in our social analysis. Costa's premium positioning supports this strategy because sustainability justifies quality perceptions, addressing the weakness of inadequate environmental responsibility. It’s a win-win situation.</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Carroll, A. (1979). </a:t>
            </a:r>
            <a:r>
              <a:rPr lang="en-GB" sz="1200" b="0" i="1" kern="1200" dirty="0">
                <a:solidFill>
                  <a:schemeClr val="tx1"/>
                </a:solidFill>
                <a:effectLst/>
                <a:latin typeface="+mn-lt"/>
                <a:ea typeface="+mn-ea"/>
                <a:cs typeface="+mn-cs"/>
              </a:rPr>
              <a:t>A Three-Dimensional Conceptual Model of Corporate Performance. </a:t>
            </a:r>
            <a:r>
              <a:rPr lang="en-GB" sz="1200" i="0" kern="1200" dirty="0">
                <a:solidFill>
                  <a:schemeClr val="tx1"/>
                </a:solidFill>
                <a:effectLst/>
                <a:latin typeface="+mn-lt"/>
                <a:ea typeface="+mn-ea"/>
                <a:cs typeface="+mn-cs"/>
              </a:rPr>
              <a:t>Academy of Management. The Academy of Management Review (pre-1986); Oct 1979; 4, 000004; ABI/INFORM G. pg. 17</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Conz, E., &amp; Magnani, G. (2020). </a:t>
            </a:r>
            <a:r>
              <a:rPr lang="en-GB" sz="1200" i="1" kern="1200" dirty="0">
                <a:solidFill>
                  <a:schemeClr val="tx1"/>
                </a:solidFill>
                <a:effectLst/>
                <a:latin typeface="+mn-lt"/>
                <a:ea typeface="+mn-ea"/>
                <a:cs typeface="+mn-cs"/>
              </a:rPr>
              <a:t>A dynamic perspective on the resilience of firms: A systematic literature review and a framework for future research. European Management Journal, 38(3), </a:t>
            </a:r>
            <a:r>
              <a:rPr lang="en-GB" sz="1200" kern="1200" dirty="0">
                <a:solidFill>
                  <a:schemeClr val="tx1"/>
                </a:solidFill>
                <a:effectLst/>
                <a:latin typeface="+mn-lt"/>
                <a:ea typeface="+mn-ea"/>
                <a:cs typeface="+mn-cs"/>
              </a:rPr>
              <a:t>400–412. https://</a:t>
            </a:r>
            <a:r>
              <a:rPr lang="en-GB" sz="1200" kern="1200" dirty="0" err="1">
                <a:solidFill>
                  <a:schemeClr val="tx1"/>
                </a:solidFill>
                <a:effectLst/>
                <a:latin typeface="+mn-lt"/>
                <a:ea typeface="+mn-ea"/>
                <a:cs typeface="+mn-cs"/>
              </a:rPr>
              <a:t>doi.org</a:t>
            </a:r>
            <a:r>
              <a:rPr lang="en-GB" sz="1200" kern="1200" dirty="0">
                <a:solidFill>
                  <a:schemeClr val="tx1"/>
                </a:solidFill>
                <a:effectLst/>
                <a:latin typeface="+mn-lt"/>
                <a:ea typeface="+mn-ea"/>
                <a:cs typeface="+mn-cs"/>
              </a:rPr>
              <a:t>/10.1016/j.emj.2019.12.004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Costa Coffee. (2025). </a:t>
            </a:r>
            <a:r>
              <a:rPr lang="en-GB" sz="1200" i="1" kern="1200" dirty="0">
                <a:solidFill>
                  <a:schemeClr val="tx1"/>
                </a:solidFill>
                <a:effectLst/>
                <a:latin typeface="+mn-lt"/>
                <a:ea typeface="+mn-ea"/>
                <a:cs typeface="+mn-cs"/>
              </a:rPr>
              <a:t>Climate. </a:t>
            </a: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www.costa.co.uk</a:t>
            </a:r>
            <a:r>
              <a:rPr lang="en-GB" sz="1200" kern="1200" dirty="0">
                <a:solidFill>
                  <a:schemeClr val="tx1"/>
                </a:solidFill>
                <a:effectLst/>
                <a:latin typeface="+mn-lt"/>
                <a:ea typeface="+mn-ea"/>
                <a:cs typeface="+mn-cs"/>
              </a:rPr>
              <a:t>/sustainability/climate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Costa Coffee. (2025). </a:t>
            </a:r>
            <a:r>
              <a:rPr lang="en-GB" sz="1200" i="1" kern="1200" dirty="0">
                <a:solidFill>
                  <a:schemeClr val="tx1"/>
                </a:solidFill>
                <a:effectLst/>
                <a:latin typeface="+mn-lt"/>
                <a:ea typeface="+mn-ea"/>
                <a:cs typeface="+mn-cs"/>
              </a:rPr>
              <a:t>Coffee. </a:t>
            </a: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www.costa.co.uk</a:t>
            </a:r>
            <a:r>
              <a:rPr lang="en-GB" sz="1200" kern="1200" dirty="0">
                <a:solidFill>
                  <a:schemeClr val="tx1"/>
                </a:solidFill>
                <a:effectLst/>
                <a:latin typeface="+mn-lt"/>
                <a:ea typeface="+mn-ea"/>
                <a:cs typeface="+mn-cs"/>
              </a:rPr>
              <a:t>/sustainability/coffee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Costa Coffee. (2025). </a:t>
            </a:r>
            <a:r>
              <a:rPr lang="en-GB" sz="1200" i="1" kern="1200" dirty="0">
                <a:solidFill>
                  <a:schemeClr val="tx1"/>
                </a:solidFill>
                <a:effectLst/>
                <a:latin typeface="+mn-lt"/>
                <a:ea typeface="+mn-ea"/>
                <a:cs typeface="+mn-cs"/>
              </a:rPr>
              <a:t>Communities. </a:t>
            </a: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www.costa.co.uk</a:t>
            </a:r>
            <a:r>
              <a:rPr lang="en-GB" sz="1200" kern="1200" dirty="0">
                <a:solidFill>
                  <a:schemeClr val="tx1"/>
                </a:solidFill>
                <a:effectLst/>
                <a:latin typeface="+mn-lt"/>
                <a:ea typeface="+mn-ea"/>
                <a:cs typeface="+mn-cs"/>
              </a:rPr>
              <a:t>/sustainability/communities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Costa Coffee. (2025). </a:t>
            </a:r>
            <a:r>
              <a:rPr lang="en-GB" sz="1200" i="1" kern="1200" dirty="0">
                <a:solidFill>
                  <a:schemeClr val="tx1"/>
                </a:solidFill>
                <a:effectLst/>
                <a:latin typeface="+mn-lt"/>
                <a:ea typeface="+mn-ea"/>
                <a:cs typeface="+mn-cs"/>
              </a:rPr>
              <a:t>Cups and Packaging. </a:t>
            </a: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www.costa.co.uk</a:t>
            </a:r>
            <a:r>
              <a:rPr lang="en-GB" sz="1200" kern="1200" dirty="0">
                <a:solidFill>
                  <a:schemeClr val="tx1"/>
                </a:solidFill>
                <a:effectLst/>
                <a:latin typeface="+mn-lt"/>
                <a:ea typeface="+mn-ea"/>
                <a:cs typeface="+mn-cs"/>
              </a:rPr>
              <a:t>/sustainability/cups-and-packaging</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Eccles, R. G., Ioannou, I., &amp; Serafeim, G. (2014). </a:t>
            </a:r>
            <a:r>
              <a:rPr lang="en-GB" sz="1200" b="0" i="1" kern="1200" dirty="0">
                <a:solidFill>
                  <a:schemeClr val="tx1"/>
                </a:solidFill>
                <a:effectLst/>
                <a:latin typeface="+mn-lt"/>
                <a:ea typeface="+mn-ea"/>
                <a:cs typeface="+mn-cs"/>
              </a:rPr>
              <a:t>The impact of corporate sustainability on organizational processes and performance</a:t>
            </a:r>
            <a:r>
              <a:rPr lang="en-GB" sz="1200" b="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Management Science, 60(1</a:t>
            </a:r>
            <a:r>
              <a:rPr lang="en-GB" sz="1200" b="0" kern="1200" dirty="0">
                <a:solidFill>
                  <a:schemeClr val="tx1"/>
                </a:solidFill>
                <a:effectLst/>
                <a:latin typeface="+mn-lt"/>
                <a:ea typeface="+mn-ea"/>
                <a:cs typeface="+mn-cs"/>
              </a:rPr>
              <a:t>1), 2835–2857.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/10.1287/mnsc.2014.1984</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Greggs. (2025). </a:t>
            </a:r>
            <a:r>
              <a:rPr lang="en-GB" sz="1200" b="0" i="1" kern="1200" dirty="0">
                <a:solidFill>
                  <a:schemeClr val="tx1"/>
                </a:solidFill>
                <a:effectLst/>
                <a:latin typeface="+mn-lt"/>
                <a:ea typeface="+mn-ea"/>
                <a:cs typeface="+mn-cs"/>
              </a:rPr>
              <a:t>Annual report and accounts 2024</a:t>
            </a:r>
            <a:r>
              <a:rPr lang="en-GB" sz="1200" b="0" kern="1200" dirty="0">
                <a:solidFill>
                  <a:schemeClr val="tx1"/>
                </a:solidFill>
                <a:effectLst/>
                <a:latin typeface="+mn-lt"/>
                <a:ea typeface="+mn-ea"/>
                <a:cs typeface="+mn-cs"/>
              </a:rPr>
              <a:t>. https://</a:t>
            </a:r>
            <a:r>
              <a:rPr lang="en-GB" sz="1200" b="0" kern="1200" dirty="0" err="1">
                <a:solidFill>
                  <a:schemeClr val="tx1"/>
                </a:solidFill>
                <a:effectLst/>
                <a:latin typeface="+mn-lt"/>
                <a:ea typeface="+mn-ea"/>
                <a:cs typeface="+mn-cs"/>
              </a:rPr>
              <a:t>corporate.greggs.co.uk</a:t>
            </a:r>
            <a:r>
              <a:rPr lang="en-GB" sz="1200" b="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6</a:t>
            </a:fld>
            <a:endParaRPr lang="en-US"/>
          </a:p>
        </p:txBody>
      </p:sp>
    </p:spTree>
    <p:extLst>
      <p:ext uri="{BB962C8B-B14F-4D97-AF65-F5344CB8AC3E}">
        <p14:creationId xmlns:p14="http://schemas.microsoft.com/office/powerpoint/2010/main" val="1398581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Costa Community Fund will provide grants to local organisations, managed through local stakeholder councils, which will ensure local ownership and address governance concerns highlighted by stakeholder theory.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Costa Skills Academy will provide training, apprenticeships and hospitality qualifications to unemployed youth aged 16-24, creating employment pathways whilst building talent pipelines that address the employee development gap we spoke about in our stakeholder analysis.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Local Supplier Initiative will prioritise procurement from local bakeries and food producers within 30-mile radius of stores, keeping economic value in communities,  as social capital, resource diversity, and adaptive capacity as imperative resilience factors (Tasic et al., 2020)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integrating Costa in community networks through these three programmes, we create switching costs transcending price competition, rooted in discretionary responsibility. When stores provide employment training, host community meetings, and source from local suppliers, they become an integral pillar of the community rather than just a commodity retailer.</a:t>
            </a: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Austin, J. E., &amp; </a:t>
            </a:r>
            <a:r>
              <a:rPr lang="en-GB" sz="1200" b="0" kern="1200" dirty="0" err="1">
                <a:solidFill>
                  <a:schemeClr val="tx1"/>
                </a:solidFill>
                <a:effectLst/>
                <a:latin typeface="+mn-lt"/>
                <a:ea typeface="+mn-ea"/>
                <a:cs typeface="+mn-cs"/>
              </a:rPr>
              <a:t>Seitanidi</a:t>
            </a:r>
            <a:r>
              <a:rPr lang="en-GB" sz="1200" b="0" kern="1200" dirty="0">
                <a:solidFill>
                  <a:schemeClr val="tx1"/>
                </a:solidFill>
                <a:effectLst/>
                <a:latin typeface="+mn-lt"/>
                <a:ea typeface="+mn-ea"/>
                <a:cs typeface="+mn-cs"/>
              </a:rPr>
              <a:t>, M. M. (2012). </a:t>
            </a:r>
            <a:r>
              <a:rPr lang="en-GB" sz="1200" b="0" i="1" kern="1200" dirty="0">
                <a:solidFill>
                  <a:schemeClr val="tx1"/>
                </a:solidFill>
                <a:effectLst/>
                <a:latin typeface="+mn-lt"/>
                <a:ea typeface="+mn-ea"/>
                <a:cs typeface="+mn-cs"/>
              </a:rPr>
              <a:t>Collaborative value creation: A review of partnering between nonprofits and businesses</a:t>
            </a:r>
            <a:r>
              <a:rPr lang="en-GB" sz="1200" b="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Nonprofit and Voluntary Sector Quarterly, 41(5), 726–758. https://</a:t>
            </a:r>
            <a:r>
              <a:rPr lang="en-GB" sz="1200" b="0" i="0" kern="1200" dirty="0" err="1">
                <a:solidFill>
                  <a:schemeClr val="tx1"/>
                </a:solidFill>
                <a:effectLst/>
                <a:latin typeface="+mn-lt"/>
                <a:ea typeface="+mn-ea"/>
                <a:cs typeface="+mn-cs"/>
              </a:rPr>
              <a:t>doi.org</a:t>
            </a:r>
            <a:r>
              <a:rPr lang="en-GB" sz="1200" b="0" i="0" kern="1200" dirty="0">
                <a:solidFill>
                  <a:schemeClr val="tx1"/>
                </a:solidFill>
                <a:effectLst/>
                <a:latin typeface="+mn-lt"/>
                <a:ea typeface="+mn-ea"/>
                <a:cs typeface="+mn-cs"/>
              </a:rPr>
              <a:t>/10.1177/0899764012454685</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Greggs. (2025). </a:t>
            </a:r>
            <a:r>
              <a:rPr lang="en-GB" sz="1200" b="0" i="1" kern="1200" dirty="0">
                <a:solidFill>
                  <a:schemeClr val="tx1"/>
                </a:solidFill>
                <a:effectLst/>
                <a:latin typeface="+mn-lt"/>
                <a:ea typeface="+mn-ea"/>
                <a:cs typeface="+mn-cs"/>
              </a:rPr>
              <a:t>Annual report and accounts 2024</a:t>
            </a:r>
            <a:r>
              <a:rPr lang="en-GB" sz="1200" b="0" kern="1200" dirty="0">
                <a:solidFill>
                  <a:schemeClr val="tx1"/>
                </a:solidFill>
                <a:effectLst/>
                <a:latin typeface="+mn-lt"/>
                <a:ea typeface="+mn-ea"/>
                <a:cs typeface="+mn-cs"/>
              </a:rPr>
              <a:t>. https://</a:t>
            </a:r>
            <a:r>
              <a:rPr lang="en-GB" sz="1200" b="0" kern="1200" dirty="0" err="1">
                <a:solidFill>
                  <a:schemeClr val="tx1"/>
                </a:solidFill>
                <a:effectLst/>
                <a:latin typeface="+mn-lt"/>
                <a:ea typeface="+mn-ea"/>
                <a:cs typeface="+mn-cs"/>
              </a:rPr>
              <a:t>corporate.greggs.co.uk</a:t>
            </a:r>
            <a:r>
              <a:rPr lang="en-GB" sz="1200" b="0" kern="1200" dirty="0">
                <a:solidFill>
                  <a:schemeClr val="tx1"/>
                </a:solidFill>
                <a:effectLst/>
                <a:latin typeface="+mn-lt"/>
                <a:ea typeface="+mn-ea"/>
                <a:cs typeface="+mn-cs"/>
              </a:rPr>
              <a: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Tasic, J., Amir, S., Tan, J., &amp; Khader, M. (2020). A multilevel framework to enhance organizational resilience. </a:t>
            </a:r>
            <a:r>
              <a:rPr lang="en-GB" sz="1200" b="0" i="1" kern="1200" dirty="0">
                <a:solidFill>
                  <a:schemeClr val="tx1"/>
                </a:solidFill>
                <a:effectLst/>
                <a:latin typeface="+mn-lt"/>
                <a:ea typeface="+mn-ea"/>
                <a:cs typeface="+mn-cs"/>
              </a:rPr>
              <a:t>Journal of Risk Research, 23</a:t>
            </a:r>
            <a:r>
              <a:rPr lang="en-GB" sz="1200" b="0" kern="1200" dirty="0">
                <a:solidFill>
                  <a:schemeClr val="tx1"/>
                </a:solidFill>
                <a:effectLst/>
                <a:latin typeface="+mn-lt"/>
                <a:ea typeface="+mn-ea"/>
                <a:cs typeface="+mn-cs"/>
              </a:rPr>
              <a:t>(6), 713–738.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/10.1080/13669877.2019.1617340</a:t>
            </a:r>
            <a:r>
              <a:rPr lang="en-GB" b="0" dirty="0">
                <a:effectLst/>
              </a:rPr>
              <a:t> </a:t>
            </a:r>
            <a:endParaRPr lang="en-US" b="0" dirty="0"/>
          </a:p>
        </p:txBody>
      </p:sp>
      <p:sp>
        <p:nvSpPr>
          <p:cNvPr id="4" name="Slide Number Placeholder 3"/>
          <p:cNvSpPr>
            <a:spLocks noGrp="1"/>
          </p:cNvSpPr>
          <p:nvPr>
            <p:ph type="sldNum" sz="quarter" idx="5"/>
          </p:nvPr>
        </p:nvSpPr>
        <p:spPr/>
        <p:txBody>
          <a:bodyPr/>
          <a:lstStyle/>
          <a:p>
            <a:fld id="{57C6DEB6-F5A1-A54C-8723-29EE3A1B8C9B}" type="slidenum">
              <a:rPr lang="en-US" smtClean="0"/>
              <a:t>7</a:t>
            </a:fld>
            <a:endParaRPr lang="en-US"/>
          </a:p>
        </p:txBody>
      </p:sp>
    </p:spTree>
    <p:extLst>
      <p:ext uri="{BB962C8B-B14F-4D97-AF65-F5344CB8AC3E}">
        <p14:creationId xmlns:p14="http://schemas.microsoft.com/office/powerpoint/2010/main" val="3965235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Pricing requires complete restructuring. I'm introducing a three-tier architecture. </a:t>
            </a:r>
          </a:p>
          <a:p>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Premium range maintains Costa's positioning at £3.50 to £6 for customers valuing speciality drinks like cappuccinos and flavoured lattes. The Core range offers quality essentials including basic coffee, tea, and pastries at competitive prices of £2.50 to £3.50, capturing trade-downs. The Community range provides simplified offerings at cost-plus-minimal-margin pricing of £2.00 to £2.50 for programme participants and during community events to encourage community engagement and to support low-income consumers.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 strategy protects margin through volume and loyalty rather than premium pricing alone (Nagle &amp; Holden, 1998). By serving broader market segments, Costa reduces vulnerability to economic cycles. Community programme participants become ambassadors, generating word-of-mouth marketing that traditional advertising cannot achieve. Research demonstrates that customer lifetime value increases 25–95% when firms successfully implement tiered pricing strategies that serve multiple market segments without diluting brand equity (Kumar &amp; Reinartz, 2016).</a:t>
            </a: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Kumar, V., &amp; Reinartz, W. (2016). Creating enduring customer value. </a:t>
            </a:r>
            <a:r>
              <a:rPr lang="en-GB" sz="1200" b="0" i="1" kern="1200" dirty="0">
                <a:solidFill>
                  <a:schemeClr val="tx1"/>
                </a:solidFill>
                <a:effectLst/>
                <a:latin typeface="+mn-lt"/>
                <a:ea typeface="+mn-ea"/>
                <a:cs typeface="+mn-cs"/>
              </a:rPr>
              <a:t>Journal of Marketing, 80</a:t>
            </a:r>
            <a:r>
              <a:rPr lang="en-GB" sz="1200" b="0" kern="1200" dirty="0">
                <a:solidFill>
                  <a:schemeClr val="tx1"/>
                </a:solidFill>
                <a:effectLst/>
                <a:latin typeface="+mn-lt"/>
                <a:ea typeface="+mn-ea"/>
                <a:cs typeface="+mn-cs"/>
              </a:rPr>
              <a:t>(6), 36–68.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/10.1509/jm.15.0414</a:t>
            </a:r>
          </a:p>
          <a:p>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Nagle, T., &amp; Holden, R. (1987). </a:t>
            </a:r>
            <a:r>
              <a:rPr lang="en-GB" sz="1200" b="0" i="1" kern="1200" dirty="0">
                <a:solidFill>
                  <a:schemeClr val="tx1"/>
                </a:solidFill>
                <a:effectLst/>
                <a:latin typeface="+mn-lt"/>
                <a:ea typeface="+mn-ea"/>
                <a:cs typeface="+mn-cs"/>
              </a:rPr>
              <a:t>The Strategy and Tactics of Pricing</a:t>
            </a:r>
            <a:r>
              <a:rPr lang="en-GB" sz="1200" b="0" i="0" kern="1200" dirty="0">
                <a:solidFill>
                  <a:schemeClr val="tx1"/>
                </a:solidFill>
                <a:effectLst/>
                <a:latin typeface="+mn-lt"/>
                <a:ea typeface="+mn-ea"/>
                <a:cs typeface="+mn-cs"/>
              </a:rPr>
              <a:t>.</a:t>
            </a:r>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err="1">
                <a:solidFill>
                  <a:schemeClr val="tx1"/>
                </a:solidFill>
                <a:effectLst/>
                <a:latin typeface="+mn-lt"/>
                <a:ea typeface="+mn-ea"/>
                <a:cs typeface="+mn-cs"/>
              </a:rPr>
              <a:t>Raetze</a:t>
            </a:r>
            <a:r>
              <a:rPr lang="en-GB" sz="1200" b="0" kern="1200" dirty="0">
                <a:solidFill>
                  <a:schemeClr val="tx1"/>
                </a:solidFill>
                <a:effectLst/>
                <a:latin typeface="+mn-lt"/>
                <a:ea typeface="+mn-ea"/>
                <a:cs typeface="+mn-cs"/>
              </a:rPr>
              <a:t>, S., Duchek, S., Maynard, M. T., &amp; Wohlgemuth, M. (2022). </a:t>
            </a:r>
            <a:r>
              <a:rPr lang="en-GB" sz="1200" b="0" i="1" kern="1200" dirty="0">
                <a:solidFill>
                  <a:schemeClr val="tx1"/>
                </a:solidFill>
                <a:effectLst/>
                <a:latin typeface="+mn-lt"/>
                <a:ea typeface="+mn-ea"/>
                <a:cs typeface="+mn-cs"/>
              </a:rPr>
              <a:t>Resilience in organization-related research: An integrative conceptual review across disciplines and levels of analysis</a:t>
            </a:r>
            <a:r>
              <a:rPr lang="en-GB" sz="1200" b="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Journal of Applied Psychology, </a:t>
            </a:r>
            <a:r>
              <a:rPr lang="en-GB" sz="1200" b="0" i="1" kern="1200" dirty="0">
                <a:solidFill>
                  <a:schemeClr val="tx1"/>
                </a:solidFill>
                <a:effectLst/>
                <a:latin typeface="+mn-lt"/>
                <a:ea typeface="+mn-ea"/>
                <a:cs typeface="+mn-cs"/>
              </a:rPr>
              <a:t>107</a:t>
            </a:r>
            <a:r>
              <a:rPr lang="en-GB" sz="1200" b="0" kern="1200" dirty="0">
                <a:solidFill>
                  <a:schemeClr val="tx1"/>
                </a:solidFill>
                <a:effectLst/>
                <a:latin typeface="+mn-lt"/>
                <a:ea typeface="+mn-ea"/>
                <a:cs typeface="+mn-cs"/>
              </a:rPr>
              <a:t>(6), 867–897.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/10.1037/apl0000952</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World Coffee Portal. (2024, January). £5.3bn UK branded coffee shop market rallies to exceed 10,000 stores despite headwinds. https://</a:t>
            </a:r>
            <a:r>
              <a:rPr lang="en-GB" sz="1200" b="0" kern="1200" dirty="0" err="1">
                <a:solidFill>
                  <a:schemeClr val="tx1"/>
                </a:solidFill>
                <a:effectLst/>
                <a:latin typeface="+mn-lt"/>
                <a:ea typeface="+mn-ea"/>
                <a:cs typeface="+mn-cs"/>
              </a:rPr>
              <a:t>www.worldcoffeeportal.com</a:t>
            </a:r>
            <a:r>
              <a:rPr lang="en-GB" sz="1200" b="0" kern="1200" dirty="0">
                <a:solidFill>
                  <a:schemeClr val="tx1"/>
                </a:solidFill>
                <a:effectLst/>
                <a:latin typeface="+mn-lt"/>
                <a:ea typeface="+mn-ea"/>
                <a:cs typeface="+mn-cs"/>
              </a:rPr>
              <a:t>/Latest/News/2024/January-(2)/£5-3bn-UK-branded-coffee-shop-market-rallies-to-ex</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PESTLE Analysis Summary: Food-to-Go Sector</a:t>
            </a:r>
          </a:p>
          <a:p>
            <a:r>
              <a:rPr lang="en-GB" sz="1200" b="1" i="0" kern="1200" dirty="0">
                <a:solidFill>
                  <a:schemeClr val="tx1"/>
                </a:solidFill>
                <a:effectLst/>
                <a:latin typeface="+mn-lt"/>
                <a:ea typeface="+mn-ea"/>
                <a:cs typeface="+mn-cs"/>
              </a:rPr>
              <a:t>Political Factors</a:t>
            </a:r>
          </a:p>
          <a:p>
            <a:r>
              <a:rPr lang="en-GB" sz="1200" b="0" i="0" kern="1200" dirty="0">
                <a:solidFill>
                  <a:schemeClr val="tx1"/>
                </a:solidFill>
                <a:effectLst/>
                <a:latin typeface="+mn-lt"/>
                <a:ea typeface="+mn-ea"/>
                <a:cs typeface="+mn-cs"/>
              </a:rPr>
              <a:t>Food retail operations face significant regulation through food safety standards, labelling requirements, and employment laws, while Brexit complications in supply chains and labour markets increase costs without revenue benefits. Government support for sustainable business practices aligns with companies like Greggs, potentially providing competitive advantages as environmental standards tighten.</a:t>
            </a:r>
          </a:p>
          <a:p>
            <a:r>
              <a:rPr lang="en-GB" sz="1200" b="1" i="0" kern="1200" dirty="0">
                <a:solidFill>
                  <a:schemeClr val="tx1"/>
                </a:solidFill>
                <a:effectLst/>
                <a:latin typeface="+mn-lt"/>
                <a:ea typeface="+mn-ea"/>
                <a:cs typeface="+mn-cs"/>
              </a:rPr>
              <a:t>Economic Factors</a:t>
            </a:r>
          </a:p>
          <a:p>
            <a:r>
              <a:rPr lang="en-GB" sz="1200" b="0" i="0" kern="1200" dirty="0">
                <a:solidFill>
                  <a:schemeClr val="tx1"/>
                </a:solidFill>
                <a:effectLst/>
                <a:latin typeface="+mn-lt"/>
                <a:ea typeface="+mn-ea"/>
                <a:cs typeface="+mn-cs"/>
              </a:rPr>
              <a:t>Macroeconomic conditions drive consumer behaviour shifts, with value-positioned operators like Greggs benefiting from downturns as consumers trade down from premium options, while rising costs in energy, ingredients, and labour squeeze margins. Premium-positioned operators like Costa Coffee experience greater vulnerability during economic stress, evidenced by declining revenues and venue closures in 2025.</a:t>
            </a:r>
          </a:p>
          <a:p>
            <a:r>
              <a:rPr lang="en-GB" sz="1200" b="1" i="0" kern="1200" dirty="0">
                <a:solidFill>
                  <a:schemeClr val="tx1"/>
                </a:solidFill>
                <a:effectLst/>
                <a:latin typeface="+mn-lt"/>
                <a:ea typeface="+mn-ea"/>
                <a:cs typeface="+mn-cs"/>
              </a:rPr>
              <a:t>Social Factors</a:t>
            </a:r>
          </a:p>
          <a:p>
            <a:r>
              <a:rPr lang="en-GB" sz="1200" b="0" i="0" kern="1200" dirty="0">
                <a:solidFill>
                  <a:schemeClr val="tx1"/>
                </a:solidFill>
                <a:effectLst/>
                <a:latin typeface="+mn-lt"/>
                <a:ea typeface="+mn-ea"/>
                <a:cs typeface="+mn-cs"/>
              </a:rPr>
              <a:t>Time scarcity, urbanisation, and changing household structures fuel food-to-go growth as convenience replaces home cooking, while health consciousness demands balanced menus combining indulgent and healthy options. Sustainability commitments differ between operators, with Greggs' community-focused approach through The Greggs Pledge potentially creating stronger stakeholder engagement than Costa's corporate social responsibility model.</a:t>
            </a:r>
          </a:p>
          <a:p>
            <a:r>
              <a:rPr lang="en-GB" sz="1200" b="1" i="0" kern="1200" dirty="0">
                <a:solidFill>
                  <a:schemeClr val="tx1"/>
                </a:solidFill>
                <a:effectLst/>
                <a:latin typeface="+mn-lt"/>
                <a:ea typeface="+mn-ea"/>
                <a:cs typeface="+mn-cs"/>
              </a:rPr>
              <a:t>Technological Factors</a:t>
            </a:r>
          </a:p>
          <a:p>
            <a:r>
              <a:rPr lang="en-GB" sz="1200" b="0" i="0" kern="1200" dirty="0">
                <a:solidFill>
                  <a:schemeClr val="tx1"/>
                </a:solidFill>
                <a:effectLst/>
                <a:latin typeface="+mn-lt"/>
                <a:ea typeface="+mn-ea"/>
                <a:cs typeface="+mn-cs"/>
              </a:rPr>
              <a:t>Mobile ordering apps enhance customer convenience and enable personalised marketing through data analytics, creating switching costs through customisation, while delivery partnerships expand market reach despite commission pressures on margins. Manufacturing automation improves production consistency and labour productivity, helping offset rising wage costs.</a:t>
            </a:r>
          </a:p>
          <a:p>
            <a:r>
              <a:rPr lang="en-GB" sz="1200" b="1" i="0" kern="1200" dirty="0">
                <a:solidFill>
                  <a:schemeClr val="tx1"/>
                </a:solidFill>
                <a:effectLst/>
                <a:latin typeface="+mn-lt"/>
                <a:ea typeface="+mn-ea"/>
                <a:cs typeface="+mn-cs"/>
              </a:rPr>
              <a:t>Legal Factors</a:t>
            </a:r>
          </a:p>
          <a:p>
            <a:r>
              <a:rPr lang="en-GB" sz="1200" b="0" i="0" kern="1200" dirty="0">
                <a:solidFill>
                  <a:schemeClr val="tx1"/>
                </a:solidFill>
                <a:effectLst/>
                <a:latin typeface="+mn-lt"/>
                <a:ea typeface="+mn-ea"/>
                <a:cs typeface="+mn-cs"/>
              </a:rPr>
              <a:t>Compliance requirements span food safety, employment law, health and safety standards, and consumer protection, with nutritional labelling and potential marketing restrictions on high-fat, salt, and sugar products creating cost burdens. Employment legislation, including minimum wage increases and workplace pension obligations, systematically raises labour costs across the sector.</a:t>
            </a:r>
          </a:p>
          <a:p>
            <a:r>
              <a:rPr lang="en-GB" sz="1200" b="1" i="0" kern="1200" dirty="0">
                <a:solidFill>
                  <a:schemeClr val="tx1"/>
                </a:solidFill>
                <a:effectLst/>
                <a:latin typeface="+mn-lt"/>
                <a:ea typeface="+mn-ea"/>
                <a:cs typeface="+mn-cs"/>
              </a:rPr>
              <a:t>Environmental Factors</a:t>
            </a:r>
          </a:p>
          <a:p>
            <a:r>
              <a:rPr lang="en-GB" sz="1200" b="0" i="0" kern="1200" dirty="0">
                <a:solidFill>
                  <a:schemeClr val="tx1"/>
                </a:solidFill>
                <a:effectLst/>
                <a:latin typeface="+mn-lt"/>
                <a:ea typeface="+mn-ea"/>
                <a:cs typeface="+mn-cs"/>
              </a:rPr>
              <a:t>Environmental risks include supply chain disruptions and transition obligations requiring capital investment in low-carbon operations. Greggs demonstrates sector leadership with science-based emission targets for net-zero by 2040, achieving 97.1% renewable electricity, converting the Enfield depot to hydrotreated vegetable oil, and targeting 100% recyclable, reusable, or compostable packaging by 2025.</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8</a:t>
            </a:fld>
            <a:endParaRPr lang="en-US"/>
          </a:p>
        </p:txBody>
      </p:sp>
    </p:spTree>
    <p:extLst>
      <p:ext uri="{BB962C8B-B14F-4D97-AF65-F5344CB8AC3E}">
        <p14:creationId xmlns:p14="http://schemas.microsoft.com/office/powerpoint/2010/main" val="8122310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Implementation of the Neighbourhood Hub Strategy will follow a phased approach. Year one focuses on 50 pilot locations in underperforming stores identified through footfall analysis, with success metrics including 15% revenue growth, 20% improved customer retention, and 30% increased community engagement scores measured through quarterly surveys. Year two scales to 200 locations, refining processes based on pilot learnings. Year three achieves full network integration across 500 stores.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an estimate of returns, lets look at McDonald's Experience of the Future initiative, which converted restaurants into community-focused spaces and achieved sales increases of 4 to 6% (Thrive, 2019). Financial targets include returning to profitability within 18 months and achieving revenue growth of 4 to 6% by year three. </a:t>
            </a: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p>
          <a:p>
            <a:r>
              <a:rPr lang="en-GB" sz="1200" b="0" kern="1200" dirty="0">
                <a:solidFill>
                  <a:schemeClr val="tx1"/>
                </a:solidFill>
                <a:effectLst/>
                <a:latin typeface="+mn-lt"/>
                <a:ea typeface="+mn-ea"/>
                <a:cs typeface="+mn-cs"/>
              </a:rPr>
              <a:t>Costa Coffee. (2024). </a:t>
            </a:r>
            <a:r>
              <a:rPr lang="en-GB" sz="1200" b="0" i="1" kern="1200" dirty="0">
                <a:solidFill>
                  <a:schemeClr val="tx1"/>
                </a:solidFill>
                <a:effectLst/>
                <a:latin typeface="+mn-lt"/>
                <a:ea typeface="+mn-ea"/>
                <a:cs typeface="+mn-cs"/>
              </a:rPr>
              <a:t>Annual report and accounts 2023</a:t>
            </a:r>
            <a:r>
              <a:rPr lang="en-GB" sz="1200" b="0" kern="1200" dirty="0">
                <a:solidFill>
                  <a:schemeClr val="tx1"/>
                </a:solidFill>
                <a:effectLst/>
                <a:latin typeface="+mn-lt"/>
                <a:ea typeface="+mn-ea"/>
                <a:cs typeface="+mn-cs"/>
              </a:rPr>
              <a:t>. Companies House.</a:t>
            </a:r>
          </a:p>
          <a:p>
            <a:endParaRPr lang="en-GB" sz="1200" b="0" kern="1200" dirty="0">
              <a:solidFill>
                <a:schemeClr val="tx1"/>
              </a:solidFill>
              <a:effectLst/>
              <a:latin typeface="+mn-lt"/>
              <a:ea typeface="+mn-ea"/>
              <a:cs typeface="+mn-cs"/>
            </a:endParaRPr>
          </a:p>
          <a:p>
            <a:r>
              <a:rPr lang="en-GB" sz="1200" b="0" kern="1200" dirty="0" err="1">
                <a:solidFill>
                  <a:schemeClr val="tx1"/>
                </a:solidFill>
                <a:effectLst/>
                <a:latin typeface="+mn-lt"/>
                <a:ea typeface="+mn-ea"/>
                <a:cs typeface="+mn-cs"/>
              </a:rPr>
              <a:t>Lengnick</a:t>
            </a:r>
            <a:r>
              <a:rPr lang="en-GB" sz="1200" b="0" kern="1200" dirty="0">
                <a:solidFill>
                  <a:schemeClr val="tx1"/>
                </a:solidFill>
                <a:effectLst/>
                <a:latin typeface="+mn-lt"/>
                <a:ea typeface="+mn-ea"/>
                <a:cs typeface="+mn-cs"/>
              </a:rPr>
              <a:t>-Hall, C. A., Beck, T. E., &amp; </a:t>
            </a:r>
            <a:r>
              <a:rPr lang="en-GB" sz="1200" b="0" kern="1200" dirty="0" err="1">
                <a:solidFill>
                  <a:schemeClr val="tx1"/>
                </a:solidFill>
                <a:effectLst/>
                <a:latin typeface="+mn-lt"/>
                <a:ea typeface="+mn-ea"/>
                <a:cs typeface="+mn-cs"/>
              </a:rPr>
              <a:t>Lengnick</a:t>
            </a:r>
            <a:r>
              <a:rPr lang="en-GB" sz="1200" b="0" kern="1200" dirty="0">
                <a:solidFill>
                  <a:schemeClr val="tx1"/>
                </a:solidFill>
                <a:effectLst/>
                <a:latin typeface="+mn-lt"/>
                <a:ea typeface="+mn-ea"/>
                <a:cs typeface="+mn-cs"/>
              </a:rPr>
              <a:t>-Hall, M. L. (2011). </a:t>
            </a:r>
            <a:r>
              <a:rPr lang="en-GB" sz="1200" b="0" i="1" kern="1200" dirty="0">
                <a:solidFill>
                  <a:schemeClr val="tx1"/>
                </a:solidFill>
                <a:effectLst/>
                <a:latin typeface="+mn-lt"/>
                <a:ea typeface="+mn-ea"/>
                <a:cs typeface="+mn-cs"/>
              </a:rPr>
              <a:t>Developing a capacity for organizational resilience through strategic human resource management. </a:t>
            </a:r>
            <a:r>
              <a:rPr lang="en-GB" sz="1200" b="0" i="0" kern="1200" dirty="0">
                <a:solidFill>
                  <a:schemeClr val="tx1"/>
                </a:solidFill>
                <a:effectLst/>
                <a:latin typeface="+mn-lt"/>
                <a:ea typeface="+mn-ea"/>
                <a:cs typeface="+mn-cs"/>
              </a:rPr>
              <a:t>Human Resource Management Review, </a:t>
            </a:r>
            <a:r>
              <a:rPr lang="en-GB" sz="1200" i="0" kern="1200" dirty="0">
                <a:solidFill>
                  <a:schemeClr val="tx1"/>
                </a:solidFill>
                <a:effectLst/>
                <a:latin typeface="+mn-lt"/>
                <a:ea typeface="+mn-ea"/>
                <a:cs typeface="+mn-cs"/>
              </a:rPr>
              <a:t>21(3), 243–255. https://</a:t>
            </a:r>
            <a:r>
              <a:rPr lang="en-GB" sz="1200" i="0" kern="1200" dirty="0" err="1">
                <a:solidFill>
                  <a:schemeClr val="tx1"/>
                </a:solidFill>
                <a:effectLst/>
                <a:latin typeface="+mn-lt"/>
                <a:ea typeface="+mn-ea"/>
                <a:cs typeface="+mn-cs"/>
              </a:rPr>
              <a:t>doi.org</a:t>
            </a:r>
            <a:r>
              <a:rPr lang="en-GB" sz="1200" i="0" kern="1200" dirty="0">
                <a:solidFill>
                  <a:schemeClr val="tx1"/>
                </a:solidFill>
                <a:effectLst/>
                <a:latin typeface="+mn-lt"/>
                <a:ea typeface="+mn-ea"/>
                <a:cs typeface="+mn-cs"/>
              </a:rPr>
              <a:t>/10.1016/j.hrmr.2010.07.001</a:t>
            </a:r>
            <a:r>
              <a:rPr lang="en-GB" i="0" dirty="0">
                <a:effectLst/>
              </a:rPr>
              <a:t> </a:t>
            </a: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Raetze</a:t>
            </a:r>
            <a:r>
              <a:rPr lang="en-GB" sz="1200" kern="1200" dirty="0">
                <a:solidFill>
                  <a:schemeClr val="tx1"/>
                </a:solidFill>
                <a:effectLst/>
                <a:latin typeface="+mn-lt"/>
                <a:ea typeface="+mn-ea"/>
                <a:cs typeface="+mn-cs"/>
              </a:rPr>
              <a:t>, S., Duchek, S., Maynard, M. T., &amp; Wohlgemuth, M. (2022). </a:t>
            </a:r>
            <a:r>
              <a:rPr lang="en-GB" sz="1200" i="1" kern="1200" dirty="0">
                <a:solidFill>
                  <a:schemeClr val="tx1"/>
                </a:solidFill>
                <a:effectLst/>
                <a:latin typeface="+mn-lt"/>
                <a:ea typeface="+mn-ea"/>
                <a:cs typeface="+mn-cs"/>
              </a:rPr>
              <a:t>Resilience in organization-related research: An integrative conceptual review across disciplines and levels of analysis. </a:t>
            </a:r>
            <a:r>
              <a:rPr lang="en-GB" sz="1200" kern="1200" dirty="0">
                <a:solidFill>
                  <a:schemeClr val="tx1"/>
                </a:solidFill>
                <a:effectLst/>
                <a:latin typeface="+mn-lt"/>
                <a:ea typeface="+mn-ea"/>
                <a:cs typeface="+mn-cs"/>
              </a:rPr>
              <a:t>Journal of Applied Psychology, 107(6), 867-897. </a:t>
            </a:r>
            <a:r>
              <a:rPr lang="en-GB" sz="1200" u="sng" kern="1200" dirty="0">
                <a:solidFill>
                  <a:schemeClr val="tx1"/>
                </a:solidFill>
                <a:effectLst/>
                <a:latin typeface="+mn-lt"/>
                <a:ea typeface="+mn-ea"/>
                <a:cs typeface="+mn-cs"/>
                <a:hlinkClick r:id="rId3"/>
              </a:rPr>
              <a:t>https://doi.org/10.1037/apl0000952</a:t>
            </a:r>
            <a:endParaRPr lang="en-GB" dirty="0">
              <a:effectLst/>
            </a:endParaRP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Thrive. (2019). </a:t>
            </a:r>
            <a:r>
              <a:rPr lang="en-GB" sz="1200" b="0" i="1" kern="1200" dirty="0">
                <a:solidFill>
                  <a:schemeClr val="tx1"/>
                </a:solidFill>
                <a:effectLst/>
                <a:latin typeface="+mn-lt"/>
                <a:ea typeface="+mn-ea"/>
                <a:cs typeface="+mn-cs"/>
              </a:rPr>
              <a:t>McDonald's Experience of the Future: Global customer insights research</a:t>
            </a:r>
            <a:r>
              <a:rPr lang="en-GB" sz="1200" b="0" kern="1200" dirty="0">
                <a:solidFill>
                  <a:schemeClr val="tx1"/>
                </a:solidFill>
                <a:effectLst/>
                <a:latin typeface="+mn-lt"/>
                <a:ea typeface="+mn-ea"/>
                <a:cs typeface="+mn-cs"/>
              </a:rPr>
              <a:t>. https://</a:t>
            </a:r>
            <a:r>
              <a:rPr lang="en-GB" sz="1200" b="0" kern="1200" dirty="0" err="1">
                <a:solidFill>
                  <a:schemeClr val="tx1"/>
                </a:solidFill>
                <a:effectLst/>
                <a:latin typeface="+mn-lt"/>
                <a:ea typeface="+mn-ea"/>
                <a:cs typeface="+mn-cs"/>
              </a:rPr>
              <a:t>thrivethinking.com</a:t>
            </a:r>
            <a:r>
              <a:rPr lang="en-GB" sz="1200" b="0" kern="1200" dirty="0">
                <a:solidFill>
                  <a:schemeClr val="tx1"/>
                </a:solidFill>
                <a:effectLst/>
                <a:latin typeface="+mn-lt"/>
                <a:ea typeface="+mn-ea"/>
                <a:cs typeface="+mn-cs"/>
              </a:rPr>
              <a:t>/case-studies/</a:t>
            </a:r>
            <a:r>
              <a:rPr lang="en-GB" sz="1200" b="0" kern="1200" dirty="0" err="1">
                <a:solidFill>
                  <a:schemeClr val="tx1"/>
                </a:solidFill>
                <a:effectLst/>
                <a:latin typeface="+mn-lt"/>
                <a:ea typeface="+mn-ea"/>
                <a:cs typeface="+mn-cs"/>
              </a:rPr>
              <a:t>mcdonalds</a:t>
            </a:r>
            <a:r>
              <a:rPr lang="en-GB" sz="1200" b="0" kern="1200" dirty="0">
                <a:solidFill>
                  <a:schemeClr val="tx1"/>
                </a:solidFill>
                <a:effectLst/>
                <a:latin typeface="+mn-lt"/>
                <a:ea typeface="+mn-ea"/>
                <a:cs typeface="+mn-cs"/>
              </a:rPr>
              <a:t>-global-customer-insights-research/</a:t>
            </a:r>
          </a:p>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9</a:t>
            </a:fld>
            <a:endParaRPr lang="en-US"/>
          </a:p>
        </p:txBody>
      </p:sp>
    </p:spTree>
    <p:extLst>
      <p:ext uri="{BB962C8B-B14F-4D97-AF65-F5344CB8AC3E}">
        <p14:creationId xmlns:p14="http://schemas.microsoft.com/office/powerpoint/2010/main" val="1469498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strategy builds sustainable competitive advantage through multiple paths, addressing the opportunities we’ve identified. Training Costa's approximately 17,800 UK employees in community engagement creates organisational resources that competitors cannot easily replicate (</a:t>
            </a:r>
            <a:r>
              <a:rPr lang="en-GB" sz="1200" kern="1200" dirty="0" err="1">
                <a:solidFill>
                  <a:schemeClr val="tx1"/>
                </a:solidFill>
                <a:effectLst/>
                <a:latin typeface="+mn-lt"/>
                <a:ea typeface="+mn-ea"/>
                <a:cs typeface="+mn-cs"/>
              </a:rPr>
              <a:t>Lengnick</a:t>
            </a:r>
            <a:r>
              <a:rPr lang="en-GB" sz="1200" kern="1200" dirty="0">
                <a:solidFill>
                  <a:schemeClr val="tx1"/>
                </a:solidFill>
                <a:effectLst/>
                <a:latin typeface="+mn-lt"/>
                <a:ea typeface="+mn-ea"/>
                <a:cs typeface="+mn-cs"/>
              </a:rPr>
              <a:t>-Hall et al., 2011). Physical investments in community spaces create exit barriers, making locations valuable beyond coffee sales. Local supplier partnerships generate operational efficiencies whilst embedding Costa in community networks, directly addressing the threat from independent operators offering authentic experiences.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strategy creates barriers to imitation through accumulated social capital requiring sustained investment over time. McDonald's Experience of the Future initiative, converting restaurants into community-focused spaces, achieved sales increases of 4 to 6% in 2,000 revamped US locations (Thrive, 2019). Financial targets include returning to profitability within 18 months and achieving revenue growth of 4 to 6% by year three. Sustainability targets include 50% carbon reduction, zero waste to landfill, and 100% sustainable sourcing, addressing the environmental weakness and regulatory threat identified in external analysis.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Neighbourhood Hub Strategy addresses the most critical weaknesses identified through our analyses. Premium pricing concerns are resolved through three-tier value architecture. Sustainability credential gaps are eliminated through accountable environmental commitments. Limited differentiation is overcome through authentic community integration. Most significantly, the strategy converts Porter's Five Forces threats into competitive advantages by creating switching costs that transcend price competition, transforming Costa's crisis into a sustainable business model capable of thriving through future disruption.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for your time.</a:t>
            </a: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Choi, J., Guzman, J., &amp; Small, M. (2022). </a:t>
            </a:r>
            <a:r>
              <a:rPr lang="en-GB" sz="1200" b="0" i="1" kern="1200" dirty="0">
                <a:solidFill>
                  <a:schemeClr val="tx1"/>
                </a:solidFill>
                <a:effectLst/>
                <a:latin typeface="+mn-lt"/>
                <a:ea typeface="+mn-ea"/>
                <a:cs typeface="+mn-cs"/>
              </a:rPr>
              <a:t>Third places and </a:t>
            </a:r>
            <a:r>
              <a:rPr lang="en-GB" sz="1200" b="0" i="1" kern="1200" dirty="0" err="1">
                <a:solidFill>
                  <a:schemeClr val="tx1"/>
                </a:solidFill>
                <a:effectLst/>
                <a:latin typeface="+mn-lt"/>
                <a:ea typeface="+mn-ea"/>
                <a:cs typeface="+mn-cs"/>
              </a:rPr>
              <a:t>neighborhood</a:t>
            </a:r>
            <a:r>
              <a:rPr lang="en-GB" sz="1200" b="0" i="1" kern="1200" dirty="0">
                <a:solidFill>
                  <a:schemeClr val="tx1"/>
                </a:solidFill>
                <a:effectLst/>
                <a:latin typeface="+mn-lt"/>
                <a:ea typeface="+mn-ea"/>
                <a:cs typeface="+mn-cs"/>
              </a:rPr>
              <a:t> entrepreneurship: Evidence from Starbucks</a:t>
            </a:r>
            <a:r>
              <a:rPr lang="en-GB" sz="1200" b="0" kern="1200" dirty="0">
                <a:solidFill>
                  <a:schemeClr val="tx1"/>
                </a:solidFill>
                <a:effectLst/>
                <a:latin typeface="+mn-lt"/>
                <a:ea typeface="+mn-ea"/>
                <a:cs typeface="+mn-cs"/>
              </a:rPr>
              <a:t> [Working paper]. Columbia Business School. https://</a:t>
            </a:r>
            <a:r>
              <a:rPr lang="en-GB" sz="1200" b="0" kern="1200" dirty="0" err="1">
                <a:solidFill>
                  <a:schemeClr val="tx1"/>
                </a:solidFill>
                <a:effectLst/>
                <a:latin typeface="+mn-lt"/>
                <a:ea typeface="+mn-ea"/>
                <a:cs typeface="+mn-cs"/>
              </a:rPr>
              <a:t>business.columbia.edu</a:t>
            </a:r>
            <a:r>
              <a:rPr lang="en-GB" sz="1200" b="0" kern="1200" dirty="0">
                <a:solidFill>
                  <a:schemeClr val="tx1"/>
                </a:solidFill>
                <a:effectLst/>
                <a:latin typeface="+mn-lt"/>
                <a:ea typeface="+mn-ea"/>
                <a:cs typeface="+mn-cs"/>
              </a:rPr>
              <a:t>/research-brief/research-brief/</a:t>
            </a:r>
            <a:r>
              <a:rPr lang="en-GB" sz="1200" b="0" kern="1200" dirty="0" err="1">
                <a:solidFill>
                  <a:schemeClr val="tx1"/>
                </a:solidFill>
                <a:effectLst/>
                <a:latin typeface="+mn-lt"/>
                <a:ea typeface="+mn-ea"/>
                <a:cs typeface="+mn-cs"/>
              </a:rPr>
              <a:t>starbucks</a:t>
            </a:r>
            <a:r>
              <a:rPr lang="en-GB" sz="1200" b="0" kern="1200" dirty="0">
                <a:solidFill>
                  <a:schemeClr val="tx1"/>
                </a:solidFill>
                <a:effectLst/>
                <a:latin typeface="+mn-lt"/>
                <a:ea typeface="+mn-ea"/>
                <a:cs typeface="+mn-cs"/>
              </a:rPr>
              <a:t>-startups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Hollands, L., </a:t>
            </a:r>
            <a:r>
              <a:rPr lang="en-GB" sz="1200" b="0" kern="1200" dirty="0" err="1">
                <a:solidFill>
                  <a:schemeClr val="tx1"/>
                </a:solidFill>
                <a:effectLst/>
                <a:latin typeface="+mn-lt"/>
                <a:ea typeface="+mn-ea"/>
                <a:cs typeface="+mn-cs"/>
              </a:rPr>
              <a:t>Haensse</a:t>
            </a:r>
            <a:r>
              <a:rPr lang="en-GB" sz="1200" b="0" kern="1200" dirty="0">
                <a:solidFill>
                  <a:schemeClr val="tx1"/>
                </a:solidFill>
                <a:effectLst/>
                <a:latin typeface="+mn-lt"/>
                <a:ea typeface="+mn-ea"/>
                <a:cs typeface="+mn-cs"/>
              </a:rPr>
              <a:t>, L., &amp; Lin-Hi, N. (2024). </a:t>
            </a:r>
            <a:r>
              <a:rPr lang="en-GB" sz="1200" b="0" i="1" kern="1200" dirty="0">
                <a:solidFill>
                  <a:schemeClr val="tx1"/>
                </a:solidFill>
                <a:effectLst/>
                <a:latin typeface="+mn-lt"/>
                <a:ea typeface="+mn-ea"/>
                <a:cs typeface="+mn-cs"/>
              </a:rPr>
              <a:t>The how and why of organizational resilience: A mixed-methods study on facilitators and consequences of organizational resilience throughout a crisis. </a:t>
            </a:r>
            <a:r>
              <a:rPr lang="en-GB" sz="1200" b="0" i="0" kern="1200" dirty="0">
                <a:solidFill>
                  <a:schemeClr val="tx1"/>
                </a:solidFill>
                <a:effectLst/>
                <a:latin typeface="+mn-lt"/>
                <a:ea typeface="+mn-ea"/>
                <a:cs typeface="+mn-cs"/>
              </a:rPr>
              <a:t>Journal of Business Ethics, 189(1), </a:t>
            </a:r>
            <a:r>
              <a:rPr lang="en-GB" sz="1200" b="0" kern="1200" dirty="0">
                <a:solidFill>
                  <a:schemeClr val="tx1"/>
                </a:solidFill>
                <a:effectLst/>
                <a:latin typeface="+mn-lt"/>
                <a:ea typeface="+mn-ea"/>
                <a:cs typeface="+mn-cs"/>
              </a:rPr>
              <a:t>177–201. https://</a:t>
            </a:r>
            <a:r>
              <a:rPr lang="en-GB" sz="1200" b="0" kern="1200" dirty="0" err="1">
                <a:solidFill>
                  <a:schemeClr val="tx1"/>
                </a:solidFill>
                <a:effectLst/>
                <a:latin typeface="+mn-lt"/>
                <a:ea typeface="+mn-ea"/>
                <a:cs typeface="+mn-cs"/>
              </a:rPr>
              <a:t>doi.org</a:t>
            </a:r>
            <a:r>
              <a:rPr lang="en-GB" sz="1200" b="0" kern="1200" dirty="0">
                <a:solidFill>
                  <a:schemeClr val="tx1"/>
                </a:solidFill>
                <a:effectLst/>
                <a:latin typeface="+mn-lt"/>
                <a:ea typeface="+mn-ea"/>
                <a:cs typeface="+mn-cs"/>
              </a:rPr>
              <a:t>/10.1177/00218863231165785</a:t>
            </a:r>
          </a:p>
          <a:p>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Lengnick</a:t>
            </a:r>
            <a:r>
              <a:rPr lang="en-GB" sz="1200" kern="1200" dirty="0">
                <a:solidFill>
                  <a:schemeClr val="tx1"/>
                </a:solidFill>
                <a:effectLst/>
                <a:latin typeface="+mn-lt"/>
                <a:ea typeface="+mn-ea"/>
                <a:cs typeface="+mn-cs"/>
              </a:rPr>
              <a:t>-Hall, C. A., Beck, T. E., &amp; </a:t>
            </a:r>
            <a:r>
              <a:rPr lang="en-GB" sz="1200" kern="1200" dirty="0" err="1">
                <a:solidFill>
                  <a:schemeClr val="tx1"/>
                </a:solidFill>
                <a:effectLst/>
                <a:latin typeface="+mn-lt"/>
                <a:ea typeface="+mn-ea"/>
                <a:cs typeface="+mn-cs"/>
              </a:rPr>
              <a:t>Lengnick</a:t>
            </a:r>
            <a:r>
              <a:rPr lang="en-GB" sz="1200" kern="1200" dirty="0">
                <a:solidFill>
                  <a:schemeClr val="tx1"/>
                </a:solidFill>
                <a:effectLst/>
                <a:latin typeface="+mn-lt"/>
                <a:ea typeface="+mn-ea"/>
                <a:cs typeface="+mn-cs"/>
              </a:rPr>
              <a:t>-Hall, M. L. (2011). </a:t>
            </a:r>
            <a:r>
              <a:rPr lang="en-GB" sz="1200" i="1" kern="1200" dirty="0">
                <a:solidFill>
                  <a:schemeClr val="tx1"/>
                </a:solidFill>
                <a:effectLst/>
                <a:latin typeface="+mn-lt"/>
                <a:ea typeface="+mn-ea"/>
                <a:cs typeface="+mn-cs"/>
              </a:rPr>
              <a:t>Developing a capacity for organizational resilience through strategic human resource management. </a:t>
            </a:r>
            <a:r>
              <a:rPr lang="en-GB" sz="1200" kern="1200" dirty="0">
                <a:solidFill>
                  <a:schemeClr val="tx1"/>
                </a:solidFill>
                <a:effectLst/>
                <a:latin typeface="+mn-lt"/>
                <a:ea typeface="+mn-ea"/>
                <a:cs typeface="+mn-cs"/>
              </a:rPr>
              <a:t>Human Resource Management Review, 21(3), 243-255. </a:t>
            </a:r>
            <a:r>
              <a:rPr lang="en-GB" sz="1200" u="sng" kern="1200" dirty="0">
                <a:solidFill>
                  <a:schemeClr val="tx1"/>
                </a:solidFill>
                <a:effectLst/>
                <a:latin typeface="+mn-lt"/>
                <a:ea typeface="+mn-ea"/>
                <a:cs typeface="+mn-cs"/>
                <a:hlinkClick r:id="rId3"/>
              </a:rPr>
              <a:t>https://doi.org/10.1016/j.hrmr.2010.07.001</a:t>
            </a:r>
            <a:endParaRPr lang="en-GB" sz="120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10</a:t>
            </a:fld>
            <a:endParaRPr lang="en-US"/>
          </a:p>
        </p:txBody>
      </p:sp>
    </p:spTree>
    <p:extLst>
      <p:ext uri="{BB962C8B-B14F-4D97-AF65-F5344CB8AC3E}">
        <p14:creationId xmlns:p14="http://schemas.microsoft.com/office/powerpoint/2010/main" val="9585103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11</a:t>
            </a:fld>
            <a:endParaRPr lang="en-US"/>
          </a:p>
        </p:txBody>
      </p:sp>
    </p:spTree>
    <p:extLst>
      <p:ext uri="{BB962C8B-B14F-4D97-AF65-F5344CB8AC3E}">
        <p14:creationId xmlns:p14="http://schemas.microsoft.com/office/powerpoint/2010/main" val="3689827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12</a:t>
            </a:fld>
            <a:endParaRPr lang="en-US"/>
          </a:p>
        </p:txBody>
      </p:sp>
    </p:spTree>
    <p:extLst>
      <p:ext uri="{BB962C8B-B14F-4D97-AF65-F5344CB8AC3E}">
        <p14:creationId xmlns:p14="http://schemas.microsoft.com/office/powerpoint/2010/main" val="3235364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24DCA-BC50-8A89-C07B-F2F8B424E4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0F0CB2-A576-C17A-B5D5-2095FF5CF4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8897CB-E97F-A5FF-EB6F-9A88902AA5D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94A6627-8809-5ABF-6FD4-62185F99B901}"/>
              </a:ext>
            </a:extLst>
          </p:cNvPr>
          <p:cNvSpPr>
            <a:spLocks noGrp="1"/>
          </p:cNvSpPr>
          <p:nvPr>
            <p:ph type="sldNum" sz="quarter" idx="5"/>
          </p:nvPr>
        </p:nvSpPr>
        <p:spPr/>
        <p:txBody>
          <a:bodyPr/>
          <a:lstStyle/>
          <a:p>
            <a:fld id="{57C6DEB6-F5A1-A54C-8723-29EE3A1B8C9B}" type="slidenum">
              <a:rPr lang="en-US" smtClean="0"/>
              <a:t>13</a:t>
            </a:fld>
            <a:endParaRPr lang="en-US"/>
          </a:p>
        </p:txBody>
      </p:sp>
    </p:spTree>
    <p:extLst>
      <p:ext uri="{BB962C8B-B14F-4D97-AF65-F5344CB8AC3E}">
        <p14:creationId xmlns:p14="http://schemas.microsoft.com/office/powerpoint/2010/main" val="351976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16</a:t>
            </a:fld>
            <a:endParaRPr lang="en-US"/>
          </a:p>
        </p:txBody>
      </p:sp>
    </p:spTree>
    <p:extLst>
      <p:ext uri="{BB962C8B-B14F-4D97-AF65-F5344CB8AC3E}">
        <p14:creationId xmlns:p14="http://schemas.microsoft.com/office/powerpoint/2010/main" val="41991279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C6DEB6-F5A1-A54C-8723-29EE3A1B8C9B}" type="slidenum">
              <a:rPr lang="en-US" smtClean="0"/>
              <a:t>17</a:t>
            </a:fld>
            <a:endParaRPr lang="en-US"/>
          </a:p>
        </p:txBody>
      </p:sp>
    </p:spTree>
    <p:extLst>
      <p:ext uri="{BB962C8B-B14F-4D97-AF65-F5344CB8AC3E}">
        <p14:creationId xmlns:p14="http://schemas.microsoft.com/office/powerpoint/2010/main" val="3680717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1/11/26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BA915EE-10CB-4CF1-8569-6154455DA57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7161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1/11/26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4245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41B595-366B-43E2-A22E-EA6A78C03F06}" type="datetimeFigureOut">
              <a:rPr lang="en-US" smtClean="0"/>
              <a:t>1/11/26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0243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341B595-366B-43E2-A22E-EA6A78C03F06}" type="datetimeFigureOut">
              <a:rPr lang="en-US" smtClean="0"/>
              <a:t>1/11/26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1635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41B595-366B-43E2-A22E-EA6A78C03F06}" type="datetimeFigureOut">
              <a:rPr lang="en-US" smtClean="0"/>
              <a:t>1/11/26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A915EE-10CB-4CF1-8569-6154455DA57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72455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341B595-366B-43E2-A22E-EA6A78C03F06}" type="datetimeFigureOut">
              <a:rPr lang="en-US" smtClean="0"/>
              <a:t>1/11/26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A915EE-10CB-4CF1-8569-6154455DA57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3573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1B595-366B-43E2-A22E-EA6A78C03F06}" type="datetimeFigureOut">
              <a:rPr lang="en-US" smtClean="0"/>
              <a:t>1/11/26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962500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341B595-366B-43E2-A22E-EA6A78C03F06}" type="datetimeFigureOut">
              <a:rPr lang="en-US" smtClean="0"/>
              <a:t>1/11/26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4268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341B595-366B-43E2-A22E-EA6A78C03F06}" type="datetimeFigureOut">
              <a:rPr lang="en-US" smtClean="0"/>
              <a:t>1/11/26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BA915EE-10CB-4CF1-8569-6154455DA57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6688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1/11/26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0165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41B595-366B-43E2-A22E-EA6A78C03F06}" type="datetimeFigureOut">
              <a:rPr lang="en-US" smtClean="0"/>
              <a:t>1/11/26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A915EE-10CB-4CF1-8569-6154455DA57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2276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341B595-366B-43E2-A22E-EA6A78C03F06}" type="datetimeFigureOut">
              <a:rPr lang="en-US" smtClean="0"/>
              <a:t>1/11/26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BA915EE-10CB-4CF1-8569-6154455DA57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795753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4.png"/><Relationship Id="rId10" Type="http://schemas.openxmlformats.org/officeDocument/2006/relationships/image" Target="../media/image3.png"/><Relationship Id="rId4" Type="http://schemas.openxmlformats.org/officeDocument/2006/relationships/notesSlide" Target="../notesSlides/notesSlide4.xml"/><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jpeg"/><Relationship Id="rId5" Type="http://schemas.openxmlformats.org/officeDocument/2006/relationships/image" Target="../media/image12.jpeg"/><Relationship Id="rId10" Type="http://schemas.openxmlformats.org/officeDocument/2006/relationships/image" Target="../media/image3.png"/><Relationship Id="rId4" Type="http://schemas.openxmlformats.org/officeDocument/2006/relationships/notesSlide" Target="../notesSlides/notesSlide5.xml"/><Relationship Id="rId9"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16.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notesSlide" Target="../notesSlides/notesSlide6.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2.xml"/><Relationship Id="rId7" Type="http://schemas.openxmlformats.org/officeDocument/2006/relationships/image" Target="../media/image19.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8.jpeg"/><Relationship Id="rId10" Type="http://schemas.openxmlformats.org/officeDocument/2006/relationships/image" Target="../media/image3.png"/><Relationship Id="rId4" Type="http://schemas.openxmlformats.org/officeDocument/2006/relationships/notesSlide" Target="../notesSlides/notesSlide7.xml"/><Relationship Id="rId9" Type="http://schemas.openxmlformats.org/officeDocument/2006/relationships/image" Target="../media/image21.jpeg"/></Relationships>
</file>

<file path=ppt/slides/_rels/slide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2.xml"/><Relationship Id="rId7" Type="http://schemas.openxmlformats.org/officeDocument/2006/relationships/image" Target="../media/image23.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2.png"/><Relationship Id="rId5" Type="http://schemas.openxmlformats.org/officeDocument/2006/relationships/image" Target="../media/image4.png"/><Relationship Id="rId10" Type="http://schemas.openxmlformats.org/officeDocument/2006/relationships/image" Target="../media/image3.png"/><Relationship Id="rId4" Type="http://schemas.openxmlformats.org/officeDocument/2006/relationships/notesSlide" Target="../notesSlides/notesSlide8.xml"/><Relationship Id="rId9"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chart" Target="../charts/chart1.xml"/><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columbia.edu/research-brief/research-brief/starbucks-startup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hyperlink" Target="https://find-and-update.company-information.service.gov.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doi.org/10.1007/s4068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77/0021886323116578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lumina-/" TargetMode="External"/><Relationship Id="rId4" Type="http://schemas.openxmlformats.org/officeDocument/2006/relationships/hyperlink" Target="https://doi.org/10.1016/j.hrm"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prudge.com/square-collecting-coffee-shop-" TargetMode="External"/><Relationship Id="rId2" Type="http://schemas.openxmlformats.org/officeDocument/2006/relationships/hyperlink" Target="https://doi.org/10.1037/apl0000952"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thrivethinking.com/case-studies/mcdonalds-global-customer-insights-research/"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122B9EE-2265-25F0-4B26-2FC487BB512E}"/>
              </a:ext>
            </a:extLst>
          </p:cNvPr>
          <p:cNvPicPr>
            <a:picLocks noChangeAspect="1"/>
          </p:cNvPicPr>
          <p:nvPr/>
        </p:nvPicPr>
        <p:blipFill>
          <a:blip r:embed="rId5"/>
          <a:srcRect t="1850" b="8150"/>
          <a:stretch>
            <a:fillRect/>
          </a:stretch>
        </p:blipFill>
        <p:spPr>
          <a:xfrm>
            <a:off x="-1" y="10"/>
            <a:ext cx="12192000" cy="6857990"/>
          </a:xfrm>
          <a:prstGeom prst="rect">
            <a:avLst/>
          </a:prstGeom>
        </p:spPr>
      </p:pic>
      <p:sp>
        <p:nvSpPr>
          <p:cNvPr id="2" name="Title 1">
            <a:extLst>
              <a:ext uri="{FF2B5EF4-FFF2-40B4-BE49-F238E27FC236}">
                <a16:creationId xmlns:a16="http://schemas.microsoft.com/office/drawing/2014/main" id="{4FF92F87-EA1C-FD18-6083-E479FCB868C3}"/>
              </a:ext>
            </a:extLst>
          </p:cNvPr>
          <p:cNvSpPr>
            <a:spLocks noGrp="1"/>
          </p:cNvSpPr>
          <p:nvPr>
            <p:ph type="ctrTitle"/>
          </p:nvPr>
        </p:nvSpPr>
        <p:spPr>
          <a:xfrm>
            <a:off x="-2" y="1804734"/>
            <a:ext cx="12191999" cy="766467"/>
          </a:xfrm>
        </p:spPr>
        <p:txBody>
          <a:bodyPr>
            <a:normAutofit fontScale="90000"/>
          </a:bodyPr>
          <a:lstStyle/>
          <a:p>
            <a:pPr algn="ctr"/>
            <a:r>
              <a:rPr lang="en-US" sz="4000" b="1" i="1" dirty="0">
                <a:solidFill>
                  <a:schemeClr val="bg1"/>
                </a:solidFill>
                <a:highlight>
                  <a:srgbClr val="800000"/>
                </a:highlight>
              </a:rPr>
              <a:t>  The </a:t>
            </a:r>
            <a:r>
              <a:rPr lang="en-US" sz="4000" b="1" i="1" dirty="0" err="1">
                <a:solidFill>
                  <a:schemeClr val="bg1"/>
                </a:solidFill>
                <a:highlight>
                  <a:srgbClr val="800000"/>
                </a:highlight>
              </a:rPr>
              <a:t>neighbourhood</a:t>
            </a:r>
            <a:r>
              <a:rPr lang="en-US" sz="4000" b="1" i="1" dirty="0">
                <a:solidFill>
                  <a:schemeClr val="bg1"/>
                </a:solidFill>
                <a:highlight>
                  <a:srgbClr val="800000"/>
                </a:highlight>
              </a:rPr>
              <a:t> hub strategy proposal</a:t>
            </a:r>
            <a:r>
              <a:rPr lang="en-US" sz="4000" b="1" i="1" dirty="0">
                <a:solidFill>
                  <a:srgbClr val="8B1C31"/>
                </a:solidFill>
                <a:highlight>
                  <a:srgbClr val="800000"/>
                </a:highlight>
              </a:rPr>
              <a:t>_</a:t>
            </a:r>
          </a:p>
        </p:txBody>
      </p:sp>
      <p:sp>
        <p:nvSpPr>
          <p:cNvPr id="3" name="Subtitle 2">
            <a:extLst>
              <a:ext uri="{FF2B5EF4-FFF2-40B4-BE49-F238E27FC236}">
                <a16:creationId xmlns:a16="http://schemas.microsoft.com/office/drawing/2014/main" id="{D0E54EF8-1C4F-970A-37DC-2ACC735A67DE}"/>
              </a:ext>
            </a:extLst>
          </p:cNvPr>
          <p:cNvSpPr>
            <a:spLocks noGrp="1"/>
          </p:cNvSpPr>
          <p:nvPr>
            <p:ph type="subTitle" idx="1"/>
          </p:nvPr>
        </p:nvSpPr>
        <p:spPr>
          <a:xfrm>
            <a:off x="-2" y="2996964"/>
            <a:ext cx="12192001" cy="519785"/>
          </a:xfrm>
        </p:spPr>
        <p:txBody>
          <a:bodyPr>
            <a:normAutofit/>
          </a:bodyPr>
          <a:lstStyle/>
          <a:p>
            <a:pPr algn="ctr"/>
            <a:r>
              <a:rPr lang="en-US" dirty="0">
                <a:solidFill>
                  <a:srgbClr val="FFFFFF"/>
                </a:solidFill>
                <a:highlight>
                  <a:srgbClr val="800000"/>
                </a:highlight>
              </a:rPr>
              <a:t>   TAYLOR-JAYNE  ROWE       2507302</a:t>
            </a:r>
            <a:r>
              <a:rPr lang="en-US" dirty="0">
                <a:solidFill>
                  <a:srgbClr val="8B1C31"/>
                </a:solidFill>
                <a:highlight>
                  <a:srgbClr val="800000"/>
                </a:highlight>
              </a:rPr>
              <a:t>_</a:t>
            </a:r>
          </a:p>
        </p:txBody>
      </p:sp>
      <p:pic>
        <p:nvPicPr>
          <p:cNvPr id="18" name="Audio 17">
            <a:extLst>
              <a:ext uri="{FF2B5EF4-FFF2-40B4-BE49-F238E27FC236}">
                <a16:creationId xmlns:a16="http://schemas.microsoft.com/office/drawing/2014/main" id="{5659ABF4-2236-528D-E31C-BBA70F8A94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51826388"/>
      </p:ext>
    </p:extLst>
  </p:cSld>
  <p:clrMapOvr>
    <a:masterClrMapping/>
  </p:clrMapOvr>
  <mc:AlternateContent xmlns:mc="http://schemas.openxmlformats.org/markup-compatibility/2006">
    <mc:Choice xmlns:p14="http://schemas.microsoft.com/office/powerpoint/2010/main" Requires="p14">
      <p:transition spd="slow" p14:dur="2000" advTm="31435"/>
    </mc:Choice>
    <mc:Fallback>
      <p:transition spd="slow" advTm="31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AE451-09B4-821C-F3C1-347072983F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36AD5-D128-BF3C-37AF-8275C74B4474}"/>
              </a:ext>
            </a:extLst>
          </p:cNvPr>
          <p:cNvSpPr>
            <a:spLocks noGrp="1"/>
          </p:cNvSpPr>
          <p:nvPr>
            <p:ph type="title"/>
          </p:nvPr>
        </p:nvSpPr>
        <p:spPr>
          <a:xfrm>
            <a:off x="1341410" y="324830"/>
            <a:ext cx="9603275" cy="1049235"/>
          </a:xfrm>
        </p:spPr>
        <p:txBody>
          <a:bodyPr>
            <a:normAutofit/>
          </a:bodyPr>
          <a:lstStyle/>
          <a:p>
            <a:pPr algn="ctr"/>
            <a:r>
              <a:rPr lang="en-US" sz="5000" dirty="0">
                <a:solidFill>
                  <a:srgbClr val="8B1C31"/>
                </a:solidFill>
              </a:rPr>
              <a:t>External analysis</a:t>
            </a:r>
          </a:p>
        </p:txBody>
      </p:sp>
      <p:sp>
        <p:nvSpPr>
          <p:cNvPr id="11" name="TextBox 10">
            <a:extLst>
              <a:ext uri="{FF2B5EF4-FFF2-40B4-BE49-F238E27FC236}">
                <a16:creationId xmlns:a16="http://schemas.microsoft.com/office/drawing/2014/main" id="{DC84D2F9-376C-F7FE-12F2-2E556D50D748}"/>
              </a:ext>
            </a:extLst>
          </p:cNvPr>
          <p:cNvSpPr txBox="1"/>
          <p:nvPr/>
        </p:nvSpPr>
        <p:spPr>
          <a:xfrm>
            <a:off x="8449426" y="5820215"/>
            <a:ext cx="3063832"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i="0" u="none" strike="noStrike" cap="none" normalizeH="0" baseline="0" dirty="0">
                <a:ln>
                  <a:noFill/>
                </a:ln>
                <a:solidFill>
                  <a:srgbClr val="000000"/>
                </a:solidFill>
                <a:effectLst/>
                <a:latin typeface="+mn-lt"/>
                <a:ea typeface="Aptos" panose="020B0004020202020204" pitchFamily="34" charset="0"/>
                <a:cs typeface="Times New Roman" panose="02020603050405020304" pitchFamily="18" charset="0"/>
              </a:rPr>
              <a:t>Porter</a:t>
            </a:r>
            <a:r>
              <a:rPr lang="en-US" altLang="en-US" dirty="0">
                <a:solidFill>
                  <a:srgbClr val="000000"/>
                </a:solidFill>
                <a:ea typeface="Aptos" panose="020B0004020202020204" pitchFamily="34" charset="0"/>
                <a:cs typeface="Times New Roman" panose="02020603050405020304" pitchFamily="18" charset="0"/>
              </a:rPr>
              <a:t>’s Five Forces </a:t>
            </a:r>
          </a:p>
          <a:p>
            <a:pPr marL="0" marR="0" lvl="0" indent="0" algn="ctr" defTabSz="914400" rtl="0" eaLnBrk="0" fontAlgn="base" latinLnBrk="0" hangingPunct="0">
              <a:lnSpc>
                <a:spcPct val="100000"/>
              </a:lnSpc>
              <a:spcBef>
                <a:spcPct val="0"/>
              </a:spcBef>
              <a:spcAft>
                <a:spcPct val="0"/>
              </a:spcAft>
              <a:buClrTx/>
              <a:buSzTx/>
              <a:buFontTx/>
              <a:buNone/>
              <a:tabLst/>
            </a:pPr>
            <a:r>
              <a:rPr lang="en-US" altLang="en-US" dirty="0">
                <a:solidFill>
                  <a:schemeClr val="bg1"/>
                </a:solidFill>
                <a:ea typeface="Aptos" panose="020B0004020202020204" pitchFamily="34" charset="0"/>
                <a:cs typeface="Times New Roman" panose="02020603050405020304" pitchFamily="18" charset="0"/>
              </a:rPr>
              <a:t>(Porter, 1979)</a:t>
            </a:r>
            <a:endParaRPr kumimoji="0" lang="en-US" altLang="en-US" sz="1100" i="0" u="none" strike="noStrike" cap="none" normalizeH="0" baseline="0" dirty="0">
              <a:ln>
                <a:noFill/>
              </a:ln>
              <a:solidFill>
                <a:schemeClr val="bg1"/>
              </a:solidFill>
              <a:effectLst/>
              <a:latin typeface="+mn-lt"/>
            </a:endParaRPr>
          </a:p>
        </p:txBody>
      </p:sp>
      <p:pic>
        <p:nvPicPr>
          <p:cNvPr id="8" name="Content Placeholder 6">
            <a:extLst>
              <a:ext uri="{FF2B5EF4-FFF2-40B4-BE49-F238E27FC236}">
                <a16:creationId xmlns:a16="http://schemas.microsoft.com/office/drawing/2014/main" id="{836C30FC-D1F5-2F39-ADBA-E258800FAFE1}"/>
              </a:ext>
            </a:extLst>
          </p:cNvPr>
          <p:cNvPicPr>
            <a:picLocks noChangeAspect="1"/>
          </p:cNvPicPr>
          <p:nvPr/>
        </p:nvPicPr>
        <p:blipFill>
          <a:blip r:embed="rId5"/>
          <a:stretch>
            <a:fillRect/>
          </a:stretch>
        </p:blipFill>
        <p:spPr>
          <a:xfrm>
            <a:off x="10944685" y="5628323"/>
            <a:ext cx="1137146" cy="1137146"/>
          </a:xfrm>
          <a:prstGeom prst="rect">
            <a:avLst/>
          </a:prstGeom>
        </p:spPr>
      </p:pic>
      <p:pic>
        <p:nvPicPr>
          <p:cNvPr id="6" name="Picture 5">
            <a:extLst>
              <a:ext uri="{FF2B5EF4-FFF2-40B4-BE49-F238E27FC236}">
                <a16:creationId xmlns:a16="http://schemas.microsoft.com/office/drawing/2014/main" id="{D298781B-35FD-0A31-FC35-6B9451AFCEA6}"/>
              </a:ext>
            </a:extLst>
          </p:cNvPr>
          <p:cNvPicPr>
            <a:picLocks noChangeAspect="1"/>
          </p:cNvPicPr>
          <p:nvPr/>
        </p:nvPicPr>
        <p:blipFill>
          <a:blip r:embed="rId6"/>
          <a:stretch>
            <a:fillRect/>
          </a:stretch>
        </p:blipFill>
        <p:spPr>
          <a:xfrm>
            <a:off x="7906697" y="2269369"/>
            <a:ext cx="4285303" cy="3213977"/>
          </a:xfrm>
          <a:prstGeom prst="ellipse">
            <a:avLst/>
          </a:prstGeom>
          <a:effectLst>
            <a:softEdge rad="0"/>
          </a:effectLst>
          <a:scene3d>
            <a:camera prst="orthographicFront"/>
            <a:lightRig rig="threePt" dir="t"/>
          </a:scene3d>
          <a:sp3d>
            <a:bevelT w="0" h="0"/>
          </a:sp3d>
        </p:spPr>
      </p:pic>
      <p:sp>
        <p:nvSpPr>
          <p:cNvPr id="5" name="TextBox 4">
            <a:extLst>
              <a:ext uri="{FF2B5EF4-FFF2-40B4-BE49-F238E27FC236}">
                <a16:creationId xmlns:a16="http://schemas.microsoft.com/office/drawing/2014/main" id="{45B3E9A4-7FAC-A953-A1E3-D0A2454AB83A}"/>
              </a:ext>
            </a:extLst>
          </p:cNvPr>
          <p:cNvSpPr txBox="1"/>
          <p:nvPr/>
        </p:nvSpPr>
        <p:spPr>
          <a:xfrm>
            <a:off x="8907088" y="1020122"/>
            <a:ext cx="3284912" cy="707886"/>
          </a:xfrm>
          <a:prstGeom prst="rect">
            <a:avLst/>
          </a:prstGeom>
          <a:noFill/>
        </p:spPr>
        <p:txBody>
          <a:bodyPr wrap="square">
            <a:spAutoFit/>
          </a:bodyPr>
          <a:lstStyle/>
          <a:p>
            <a:r>
              <a:rPr lang="en-US" sz="2000" b="1" i="1" dirty="0">
                <a:solidFill>
                  <a:schemeClr val="bg1"/>
                </a:solidFill>
                <a:highlight>
                  <a:srgbClr val="800000"/>
                </a:highlight>
              </a:rPr>
              <a:t> UK Coffee Market shows </a:t>
            </a:r>
            <a:r>
              <a:rPr lang="en-US" sz="2000" b="1" i="1" dirty="0">
                <a:solidFill>
                  <a:srgbClr val="8B1C31"/>
                </a:solidFill>
                <a:highlight>
                  <a:srgbClr val="800000"/>
                </a:highlight>
              </a:rPr>
              <a:t>_</a:t>
            </a:r>
            <a:r>
              <a:rPr lang="en-US" sz="2000" b="1" i="1" dirty="0">
                <a:solidFill>
                  <a:schemeClr val="bg1"/>
                </a:solidFill>
                <a:highlight>
                  <a:srgbClr val="800000"/>
                </a:highlight>
              </a:rPr>
              <a:t>4% year-on-year growth</a:t>
            </a:r>
            <a:r>
              <a:rPr lang="en-US" sz="2000" b="1" i="1" dirty="0">
                <a:solidFill>
                  <a:srgbClr val="8B1C31"/>
                </a:solidFill>
                <a:highlight>
                  <a:srgbClr val="800000"/>
                </a:highlight>
              </a:rPr>
              <a:t>_</a:t>
            </a:r>
            <a:endParaRPr lang="en-US" sz="2000" dirty="0">
              <a:solidFill>
                <a:srgbClr val="8B1C31"/>
              </a:solidFill>
            </a:endParaRPr>
          </a:p>
        </p:txBody>
      </p:sp>
      <p:sp>
        <p:nvSpPr>
          <p:cNvPr id="12" name="TextBox 11">
            <a:extLst>
              <a:ext uri="{FF2B5EF4-FFF2-40B4-BE49-F238E27FC236}">
                <a16:creationId xmlns:a16="http://schemas.microsoft.com/office/drawing/2014/main" id="{E5661587-56DD-4C3F-8255-399548E668DF}"/>
              </a:ext>
            </a:extLst>
          </p:cNvPr>
          <p:cNvSpPr txBox="1"/>
          <p:nvPr/>
        </p:nvSpPr>
        <p:spPr>
          <a:xfrm>
            <a:off x="239264" y="808330"/>
            <a:ext cx="4197138" cy="6001643"/>
          </a:xfrm>
          <a:prstGeom prst="rect">
            <a:avLst/>
          </a:prstGeom>
          <a:noFill/>
        </p:spPr>
        <p:txBody>
          <a:bodyPr wrap="square">
            <a:spAutoFit/>
          </a:bodyPr>
          <a:lstStyle/>
          <a:p>
            <a:r>
              <a:rPr lang="en-GB" sz="1200" b="1" dirty="0">
                <a:highlight>
                  <a:srgbClr val="E7CCCF"/>
                </a:highlight>
              </a:rPr>
              <a:t>Political</a:t>
            </a:r>
          </a:p>
          <a:p>
            <a:r>
              <a:rPr lang="en-GB" sz="1200" dirty="0">
                <a:highlight>
                  <a:srgbClr val="E7CCCF"/>
                </a:highlight>
              </a:rPr>
              <a:t>Food retail operations face regulation through food safety standards, labelling requirements, and employment laws.</a:t>
            </a:r>
          </a:p>
          <a:p>
            <a:endParaRPr lang="en-GB" sz="1200" dirty="0">
              <a:highlight>
                <a:srgbClr val="E7CCCF"/>
              </a:highlight>
            </a:endParaRPr>
          </a:p>
          <a:p>
            <a:r>
              <a:rPr lang="en-GB" sz="1200" b="1" dirty="0">
                <a:highlight>
                  <a:srgbClr val="E7CCCF"/>
                </a:highlight>
              </a:rPr>
              <a:t>Economic</a:t>
            </a:r>
          </a:p>
          <a:p>
            <a:r>
              <a:rPr lang="en-GB" sz="1200" dirty="0">
                <a:highlight>
                  <a:srgbClr val="E7CCCF"/>
                </a:highlight>
              </a:rPr>
              <a:t>Premium-positioned operators like Costa Coffee experience greater vulnerability during economic stress, evidenced by rising costs in energy, ingredients, and labour squeeze margins – contributing to declining revenues and venue closures in 2025. </a:t>
            </a:r>
          </a:p>
          <a:p>
            <a:endParaRPr lang="en-GB" sz="1200" dirty="0">
              <a:highlight>
                <a:srgbClr val="E7CCCF"/>
              </a:highlight>
            </a:endParaRPr>
          </a:p>
          <a:p>
            <a:r>
              <a:rPr lang="en-GB" sz="1200" b="1" dirty="0">
                <a:highlight>
                  <a:srgbClr val="E7CCCF"/>
                </a:highlight>
              </a:rPr>
              <a:t>Social</a:t>
            </a:r>
          </a:p>
          <a:p>
            <a:r>
              <a:rPr lang="en-GB" sz="1200" dirty="0">
                <a:highlight>
                  <a:srgbClr val="E7CCCF"/>
                </a:highlight>
              </a:rPr>
              <a:t>Time scarcity, urbanisation, and changing household structures fuel food-to-go growth as convenience replaces home cooking, while health consciousness demands balanced menus combining indulgent and healthy options. </a:t>
            </a:r>
          </a:p>
          <a:p>
            <a:pPr marL="171450" indent="-171450">
              <a:buFontTx/>
              <a:buChar char="-"/>
            </a:pPr>
            <a:endParaRPr lang="en-GB" sz="1200" dirty="0">
              <a:highlight>
                <a:srgbClr val="E7CCCF"/>
              </a:highlight>
            </a:endParaRPr>
          </a:p>
          <a:p>
            <a:r>
              <a:rPr lang="en-GB" sz="1200" b="1" dirty="0">
                <a:highlight>
                  <a:srgbClr val="E7CCCF"/>
                </a:highlight>
              </a:rPr>
              <a:t>Technological Factors</a:t>
            </a:r>
          </a:p>
          <a:p>
            <a:r>
              <a:rPr lang="en-GB" sz="1200" dirty="0">
                <a:highlight>
                  <a:srgbClr val="E7CCCF"/>
                </a:highlight>
              </a:rPr>
              <a:t>Mobile ordering apps enhance customer convenience and enable personalised marketing through data analytics, creating switching costs through customisation.</a:t>
            </a:r>
          </a:p>
          <a:p>
            <a:endParaRPr lang="en-GB" sz="1200" dirty="0">
              <a:highlight>
                <a:srgbClr val="E7CCCF"/>
              </a:highlight>
            </a:endParaRPr>
          </a:p>
          <a:p>
            <a:r>
              <a:rPr lang="en-GB" sz="1200" b="1" dirty="0">
                <a:highlight>
                  <a:srgbClr val="E7CCCF"/>
                </a:highlight>
              </a:rPr>
              <a:t>Legal Factors</a:t>
            </a:r>
          </a:p>
          <a:p>
            <a:r>
              <a:rPr lang="en-GB" sz="1200" dirty="0">
                <a:highlight>
                  <a:srgbClr val="E7CCCF"/>
                </a:highlight>
              </a:rPr>
              <a:t>Employment legislation, including minimum wage increases, workplace pension obligations, and gender wage gap compensation, systematically raises labour costs across the sector.</a:t>
            </a:r>
          </a:p>
          <a:p>
            <a:endParaRPr lang="en-GB" sz="1200" dirty="0">
              <a:highlight>
                <a:srgbClr val="E7CCCF"/>
              </a:highlight>
            </a:endParaRPr>
          </a:p>
          <a:p>
            <a:r>
              <a:rPr lang="en-GB" sz="1200" b="1" dirty="0">
                <a:highlight>
                  <a:srgbClr val="E7CCCF"/>
                </a:highlight>
              </a:rPr>
              <a:t>Environmental Factors</a:t>
            </a:r>
          </a:p>
          <a:p>
            <a:r>
              <a:rPr lang="en-GB" sz="1200" dirty="0">
                <a:highlight>
                  <a:srgbClr val="E7CCCF"/>
                </a:highlight>
              </a:rPr>
              <a:t>Environmental risks include supply chain disruptions and transition obligations requiring capital investment in low-carbon operations. Costa Coffee opened a BREEAM Outstanding Roastery that supplies coffee to all Costa cafes.</a:t>
            </a:r>
          </a:p>
        </p:txBody>
      </p:sp>
      <p:sp>
        <p:nvSpPr>
          <p:cNvPr id="13" name="TextBox 12">
            <a:extLst>
              <a:ext uri="{FF2B5EF4-FFF2-40B4-BE49-F238E27FC236}">
                <a16:creationId xmlns:a16="http://schemas.microsoft.com/office/drawing/2014/main" id="{48578C21-A06E-236E-CADB-CF7BAEB0080C}"/>
              </a:ext>
            </a:extLst>
          </p:cNvPr>
          <p:cNvSpPr txBox="1"/>
          <p:nvPr/>
        </p:nvSpPr>
        <p:spPr>
          <a:xfrm>
            <a:off x="4518512" y="1533744"/>
            <a:ext cx="4215642" cy="584775"/>
          </a:xfrm>
          <a:prstGeom prst="rect">
            <a:avLst/>
          </a:prstGeom>
          <a:noFill/>
        </p:spPr>
        <p:txBody>
          <a:bodyPr wrap="none" rtlCol="0">
            <a:spAutoFit/>
          </a:bodyPr>
          <a:lstStyle/>
          <a:p>
            <a:pPr algn="ctr"/>
            <a:r>
              <a:rPr lang="en-GB" sz="1600" b="1" i="1" dirty="0">
                <a:solidFill>
                  <a:schemeClr val="bg1"/>
                </a:solidFill>
                <a:highlight>
                  <a:srgbClr val="8B1C31"/>
                </a:highlight>
              </a:rPr>
              <a:t>73% for sustainable products (Nielsen, 2021) </a:t>
            </a:r>
            <a:endParaRPr lang="en-US" sz="1600" b="1" i="1" dirty="0">
              <a:solidFill>
                <a:schemeClr val="bg1"/>
              </a:solidFill>
              <a:highlight>
                <a:srgbClr val="8B1C31"/>
              </a:highlight>
            </a:endParaRPr>
          </a:p>
          <a:p>
            <a:pPr algn="ctr"/>
            <a:r>
              <a:rPr lang="en-GB" sz="1600" b="1" i="1" dirty="0">
                <a:solidFill>
                  <a:srgbClr val="8B1C31"/>
                </a:solidFill>
                <a:highlight>
                  <a:srgbClr val="8B1C31"/>
                </a:highlight>
              </a:rPr>
              <a:t>___</a:t>
            </a:r>
            <a:r>
              <a:rPr lang="en-GB" sz="1600" b="1" i="1" dirty="0">
                <a:solidFill>
                  <a:schemeClr val="bg1"/>
                </a:solidFill>
                <a:highlight>
                  <a:srgbClr val="8B1C31"/>
                </a:highlight>
              </a:rPr>
              <a:t>% of millennials willingly pay premiums</a:t>
            </a:r>
            <a:r>
              <a:rPr lang="en-GB" sz="1600" b="1" i="1" dirty="0">
                <a:solidFill>
                  <a:srgbClr val="8B1C31"/>
                </a:solidFill>
                <a:highlight>
                  <a:srgbClr val="8B1C31"/>
                </a:highlight>
              </a:rPr>
              <a:t>_</a:t>
            </a:r>
          </a:p>
        </p:txBody>
      </p:sp>
      <p:pic>
        <p:nvPicPr>
          <p:cNvPr id="14" name="Picture 2" descr="A delicious iced coffee deserves a quality takeaway cup! Pick up your  packaging @nepeanhospitality #nepeanhospitality #penrith #rawliquid #coffee  #cateringsupplies #dessert #cafe #cappuccino #coffeetime #icedcoffee  #milkshake #restaurant #hospitality ...">
            <a:extLst>
              <a:ext uri="{FF2B5EF4-FFF2-40B4-BE49-F238E27FC236}">
                <a16:creationId xmlns:a16="http://schemas.microsoft.com/office/drawing/2014/main" id="{980EFDB6-AEB0-F9CC-5BBD-70528FC0895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94975" y="2366457"/>
            <a:ext cx="2552700" cy="3187700"/>
          </a:xfrm>
          <a:prstGeom prst="rect">
            <a:avLst/>
          </a:prstGeom>
          <a:noFill/>
          <a:extLst>
            <a:ext uri="{909E8E84-426E-40DD-AFC4-6F175D3DCCD1}">
              <a14:hiddenFill xmlns:a14="http://schemas.microsoft.com/office/drawing/2010/main">
                <a:solidFill>
                  <a:srgbClr val="FFFFFF"/>
                </a:solidFill>
              </a14:hiddenFill>
            </a:ext>
          </a:extLst>
        </p:spPr>
      </p:pic>
      <p:pic>
        <p:nvPicPr>
          <p:cNvPr id="1058" name="Audio 1057">
            <a:extLst>
              <a:ext uri="{FF2B5EF4-FFF2-40B4-BE49-F238E27FC236}">
                <a16:creationId xmlns:a16="http://schemas.microsoft.com/office/drawing/2014/main" id="{22914CC2-66FB-AAB2-A6EE-8CAAAE3A242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22551807"/>
      </p:ext>
    </p:extLst>
  </p:cSld>
  <p:clrMapOvr>
    <a:masterClrMapping/>
  </p:clrMapOvr>
  <mc:AlternateContent xmlns:mc="http://schemas.openxmlformats.org/markup-compatibility/2006">
    <mc:Choice xmlns:p14="http://schemas.microsoft.com/office/powerpoint/2010/main" Requires="p14">
      <p:transition spd="slow" p14:dur="2000" advTm="67272"/>
    </mc:Choice>
    <mc:Fallback>
      <p:transition spd="slow" advTm="67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9DDBD-A4C1-AB5D-DA89-E6B895F59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85A4F2-0198-1080-1A6C-CB583DFC4F96}"/>
              </a:ext>
            </a:extLst>
          </p:cNvPr>
          <p:cNvSpPr>
            <a:spLocks noGrp="1"/>
          </p:cNvSpPr>
          <p:nvPr>
            <p:ph type="title"/>
          </p:nvPr>
        </p:nvSpPr>
        <p:spPr>
          <a:xfrm>
            <a:off x="1294362" y="290157"/>
            <a:ext cx="9603275" cy="1049235"/>
          </a:xfrm>
        </p:spPr>
        <p:txBody>
          <a:bodyPr>
            <a:normAutofit/>
          </a:bodyPr>
          <a:lstStyle/>
          <a:p>
            <a:pPr algn="ctr"/>
            <a:r>
              <a:rPr lang="en-US" sz="5000" dirty="0">
                <a:solidFill>
                  <a:srgbClr val="8B1C31"/>
                </a:solidFill>
              </a:rPr>
              <a:t>internal ANALYSIS</a:t>
            </a:r>
          </a:p>
        </p:txBody>
      </p:sp>
      <p:graphicFrame>
        <p:nvGraphicFramePr>
          <p:cNvPr id="4" name="Content Placeholder 3">
            <a:extLst>
              <a:ext uri="{FF2B5EF4-FFF2-40B4-BE49-F238E27FC236}">
                <a16:creationId xmlns:a16="http://schemas.microsoft.com/office/drawing/2014/main" id="{04138394-899E-1A3F-FE4E-5F0B28D42F98}"/>
              </a:ext>
            </a:extLst>
          </p:cNvPr>
          <p:cNvGraphicFramePr>
            <a:graphicFrameLocks noGrp="1"/>
          </p:cNvGraphicFramePr>
          <p:nvPr>
            <p:ph idx="1"/>
            <p:extLst>
              <p:ext uri="{D42A27DB-BD31-4B8C-83A1-F6EECF244321}">
                <p14:modId xmlns:p14="http://schemas.microsoft.com/office/powerpoint/2010/main" val="861262594"/>
              </p:ext>
            </p:extLst>
          </p:nvPr>
        </p:nvGraphicFramePr>
        <p:xfrm>
          <a:off x="4983017" y="1634546"/>
          <a:ext cx="6370598" cy="4601154"/>
        </p:xfrm>
        <a:graphic>
          <a:graphicData uri="http://schemas.openxmlformats.org/drawingml/2006/table">
            <a:tbl>
              <a:tblPr firstRow="1" firstCol="1" bandRow="1">
                <a:tableStyleId>{5C22544A-7EE6-4342-B048-85BDC9FD1C3A}</a:tableStyleId>
              </a:tblPr>
              <a:tblGrid>
                <a:gridCol w="3214061">
                  <a:extLst>
                    <a:ext uri="{9D8B030D-6E8A-4147-A177-3AD203B41FA5}">
                      <a16:colId xmlns:a16="http://schemas.microsoft.com/office/drawing/2014/main" val="1142457025"/>
                    </a:ext>
                  </a:extLst>
                </a:gridCol>
                <a:gridCol w="3156537">
                  <a:extLst>
                    <a:ext uri="{9D8B030D-6E8A-4147-A177-3AD203B41FA5}">
                      <a16:colId xmlns:a16="http://schemas.microsoft.com/office/drawing/2014/main" val="2888631250"/>
                    </a:ext>
                  </a:extLst>
                </a:gridCol>
              </a:tblGrid>
              <a:tr h="446806">
                <a:tc>
                  <a:txBody>
                    <a:bodyPr/>
                    <a:lstStyle/>
                    <a:p>
                      <a:pPr algn="ctr">
                        <a:buNone/>
                      </a:pPr>
                      <a:r>
                        <a:rPr lang="en-GB" sz="1600" b="1" kern="0" dirty="0">
                          <a:effectLst/>
                        </a:rPr>
                        <a:t>Strengths</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tc>
                  <a:txBody>
                    <a:bodyPr/>
                    <a:lstStyle/>
                    <a:p>
                      <a:pPr algn="ctr">
                        <a:buNone/>
                      </a:pPr>
                      <a:r>
                        <a:rPr lang="en-GB" sz="1600" kern="0" dirty="0">
                          <a:effectLst/>
                        </a:rPr>
                        <a:t>Weaknesses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extLst>
                  <a:ext uri="{0D108BD9-81ED-4DB2-BD59-A6C34878D82A}">
                    <a16:rowId xmlns:a16="http://schemas.microsoft.com/office/drawing/2014/main" val="2934016977"/>
                  </a:ext>
                </a:extLst>
              </a:tr>
              <a:tr h="2061622">
                <a:tc>
                  <a:txBody>
                    <a:bodyPr/>
                    <a:lstStyle/>
                    <a:p>
                      <a:pPr marL="342900" lvl="0" indent="-342900">
                        <a:buFont typeface="Bookman Old Style" panose="02050604050505020204" pitchFamily="18" charset="0"/>
                        <a:buChar char="-"/>
                      </a:pPr>
                      <a:r>
                        <a:rPr lang="en-GB" sz="1200" b="0" dirty="0">
                          <a:solidFill>
                            <a:srgbClr val="8B1C31"/>
                          </a:solidFill>
                        </a:rPr>
                        <a:t>Market leadership position in UK coffee shop sector</a:t>
                      </a:r>
                    </a:p>
                    <a:p>
                      <a:pPr marL="342900" lvl="0" indent="-342900">
                        <a:buFont typeface="Bookman Old Style" panose="02050604050505020204" pitchFamily="18" charset="0"/>
                        <a:buChar char="-"/>
                      </a:pPr>
                      <a:r>
                        <a:rPr lang="en-GB" sz="1200" b="0" dirty="0">
                          <a:solidFill>
                            <a:srgbClr val="8B1C31"/>
                          </a:solidFill>
                        </a:rPr>
                        <a:t>Vertical integration through coffee roasting capabilities</a:t>
                      </a:r>
                    </a:p>
                    <a:p>
                      <a:pPr marL="342900" lvl="0" indent="-342900">
                        <a:buFont typeface="Bookman Old Style" panose="02050604050505020204" pitchFamily="18" charset="0"/>
                        <a:buChar char="-"/>
                      </a:pPr>
                      <a:r>
                        <a:rPr lang="en-GB" sz="1200" b="0" dirty="0">
                          <a:solidFill>
                            <a:srgbClr val="8B1C31"/>
                          </a:solidFill>
                        </a:rPr>
                        <a:t>Extensive product portfolio diversification beyond traditional coffeehouse offerings </a:t>
                      </a:r>
                    </a:p>
                    <a:p>
                      <a:pPr marL="342900" lvl="0" indent="-342900">
                        <a:buFont typeface="Bookman Old Style" panose="02050604050505020204" pitchFamily="18" charset="0"/>
                        <a:buChar char="-"/>
                      </a:pPr>
                      <a:r>
                        <a:rPr lang="en-GB" sz="1200" b="0" dirty="0">
                          <a:solidFill>
                            <a:srgbClr val="8B1C31"/>
                          </a:solidFill>
                        </a:rPr>
                        <a:t>Established international presence with strong franchise</a:t>
                      </a:r>
                      <a:endParaRPr lang="en-GB" sz="1200" b="0" kern="100" dirty="0">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solidFill>
                      <a:srgbClr val="E7CCCF"/>
                    </a:solidFill>
                  </a:tcPr>
                </a:tc>
                <a:tc>
                  <a:txBody>
                    <a:bodyPr/>
                    <a:lstStyle/>
                    <a:p>
                      <a:pPr marL="342900" lvl="0" indent="-342900">
                        <a:buFont typeface="Bookman Old Style" panose="02050604050505020204" pitchFamily="18" charset="0"/>
                        <a:buChar char="-"/>
                      </a:pPr>
                      <a:r>
                        <a:rPr lang="en-GB" sz="1200" b="0" dirty="0">
                          <a:solidFill>
                            <a:srgbClr val="8B1C31"/>
                          </a:solidFill>
                        </a:rPr>
                        <a:t>Premium pricing strategy limits accessibility during economic downturns </a:t>
                      </a:r>
                    </a:p>
                    <a:p>
                      <a:pPr marL="342900" lvl="0" indent="-342900">
                        <a:buFont typeface="Bookman Old Style" panose="02050604050505020204" pitchFamily="18" charset="0"/>
                        <a:buChar char="-"/>
                      </a:pPr>
                      <a:r>
                        <a:rPr lang="en-GB" sz="1200" b="0" dirty="0">
                          <a:solidFill>
                            <a:srgbClr val="8B1C31"/>
                          </a:solidFill>
                        </a:rPr>
                        <a:t>Store concentration in saturated UK market creates growth constraints </a:t>
                      </a:r>
                    </a:p>
                    <a:p>
                      <a:pPr marL="342900" lvl="0" indent="-342900">
                        <a:buFont typeface="Bookman Old Style" panose="02050604050505020204" pitchFamily="18" charset="0"/>
                        <a:buChar char="-"/>
                      </a:pPr>
                      <a:r>
                        <a:rPr lang="en-GB" sz="1200" b="0" dirty="0">
                          <a:solidFill>
                            <a:srgbClr val="8B1C31"/>
                          </a:solidFill>
                        </a:rPr>
                        <a:t>Limited differentiation from primary competitors Greggs and Starbucks in customer experience</a:t>
                      </a:r>
                    </a:p>
                    <a:p>
                      <a:pPr marL="342900" lvl="0" indent="-342900">
                        <a:buFont typeface="Bookman Old Style" panose="02050604050505020204" pitchFamily="18" charset="0"/>
                        <a:buChar char="-"/>
                      </a:pPr>
                      <a:r>
                        <a:rPr lang="en-GB" sz="1200" b="0" dirty="0">
                          <a:solidFill>
                            <a:srgbClr val="8B1C31"/>
                          </a:solidFill>
                        </a:rPr>
                        <a:t>Sustainability commitments meeting consumer expectations</a:t>
                      </a:r>
                    </a:p>
                    <a:p>
                      <a:pPr marL="342900" lvl="0" indent="-342900">
                        <a:buFont typeface="Bookman Old Style" panose="02050604050505020204" pitchFamily="18" charset="0"/>
                        <a:buChar char="-"/>
                      </a:pPr>
                      <a:r>
                        <a:rPr lang="en-GB" sz="1200" b="0" dirty="0">
                          <a:solidFill>
                            <a:srgbClr val="8B1C31"/>
                          </a:solidFill>
                        </a:rPr>
                        <a:t>Limited business available after peak hours (7-10am)</a:t>
                      </a:r>
                    </a:p>
                  </a:txBody>
                  <a:tcPr marL="68580" marR="68580" marT="0" marB="0"/>
                </a:tc>
                <a:extLst>
                  <a:ext uri="{0D108BD9-81ED-4DB2-BD59-A6C34878D82A}">
                    <a16:rowId xmlns:a16="http://schemas.microsoft.com/office/drawing/2014/main" val="2353060899"/>
                  </a:ext>
                </a:extLst>
              </a:tr>
              <a:tr h="446806">
                <a:tc>
                  <a:txBody>
                    <a:bodyPr/>
                    <a:lstStyle/>
                    <a:p>
                      <a:pPr algn="ctr">
                        <a:buNone/>
                      </a:pPr>
                      <a:r>
                        <a:rPr lang="en-GB" sz="1600" b="1" kern="0" dirty="0">
                          <a:effectLst/>
                        </a:rPr>
                        <a:t>Opportunities</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tc>
                  <a:txBody>
                    <a:bodyPr/>
                    <a:lstStyle/>
                    <a:p>
                      <a:pPr algn="ctr">
                        <a:buNone/>
                      </a:pPr>
                      <a:r>
                        <a:rPr lang="en-GB" sz="1600" b="1" kern="0" dirty="0">
                          <a:solidFill>
                            <a:schemeClr val="bg1"/>
                          </a:solidFill>
                          <a:effectLst/>
                        </a:rPr>
                        <a:t>Threats</a:t>
                      </a:r>
                      <a:endParaRPr lang="en-GB" sz="16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extLst>
                  <a:ext uri="{0D108BD9-81ED-4DB2-BD59-A6C34878D82A}">
                    <a16:rowId xmlns:a16="http://schemas.microsoft.com/office/drawing/2014/main" val="3253660394"/>
                  </a:ext>
                </a:extLst>
              </a:tr>
              <a:tr h="0">
                <a:tc>
                  <a:txBody>
                    <a:bodyPr/>
                    <a:lstStyle/>
                    <a:p>
                      <a:pPr marL="342900" lvl="0" indent="-342900">
                        <a:buFont typeface="Bookman Old Style" panose="02050604050505020204" pitchFamily="18" charset="0"/>
                        <a:buChar char="-"/>
                      </a:pPr>
                      <a:r>
                        <a:rPr lang="en-GB" sz="1200" b="0" dirty="0">
                          <a:solidFill>
                            <a:srgbClr val="8B1C31"/>
                          </a:solidFill>
                        </a:rPr>
                        <a:t>Expansion of digital ordering and loyalty program capabilities </a:t>
                      </a:r>
                    </a:p>
                    <a:p>
                      <a:pPr marL="342900" lvl="0" indent="-342900">
                        <a:buFont typeface="Bookman Old Style" panose="02050604050505020204" pitchFamily="18" charset="0"/>
                        <a:buChar char="-"/>
                      </a:pPr>
                      <a:r>
                        <a:rPr lang="en-GB" sz="1200" b="0" dirty="0">
                          <a:solidFill>
                            <a:srgbClr val="8B1C31"/>
                          </a:solidFill>
                        </a:rPr>
                        <a:t>Accelerated international expansion in emerging markets </a:t>
                      </a:r>
                      <a:endParaRPr lang="en-GB" sz="12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p>
                      <a:pPr marL="342900" lvl="0" indent="-342900">
                        <a:buFont typeface="Bookman Old Style" panose="02050604050505020204" pitchFamily="18" charset="0"/>
                        <a:buChar char="-"/>
                      </a:pPr>
                      <a:r>
                        <a:rPr lang="en-GB" sz="1200" b="0" dirty="0">
                          <a:solidFill>
                            <a:srgbClr val="8B1C31"/>
                          </a:solidFill>
                        </a:rPr>
                        <a:t>Strategic partnerships with workplace and transit locations </a:t>
                      </a:r>
                    </a:p>
                    <a:p>
                      <a:pPr marL="342900" lvl="0" indent="-342900">
                        <a:buFont typeface="Bookman Old Style" panose="02050604050505020204" pitchFamily="18" charset="0"/>
                        <a:buChar char="-"/>
                      </a:pPr>
                      <a:r>
                        <a:rPr lang="en-GB" sz="1200" b="0" dirty="0">
                          <a:solidFill>
                            <a:srgbClr val="8B1C31"/>
                          </a:solidFill>
                        </a:rPr>
                        <a:t>Plant-based and functional beverage innovation addressing health-conscious consumers</a:t>
                      </a:r>
                      <a:endParaRPr lang="en-GB" sz="12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solidFill>
                      <a:srgbClr val="E7CCCF"/>
                    </a:solidFill>
                  </a:tcPr>
                </a:tc>
                <a:tc>
                  <a:txBody>
                    <a:bodyPr/>
                    <a:lstStyle/>
                    <a:p>
                      <a:pPr marL="342900" lvl="0" indent="-342900">
                        <a:buFont typeface="Bookman Old Style" panose="02050604050505020204" pitchFamily="18" charset="0"/>
                        <a:buChar char="-"/>
                      </a:pPr>
                      <a:r>
                        <a:rPr lang="en-GB" sz="1200" b="0" dirty="0">
                          <a:solidFill>
                            <a:srgbClr val="8B1C31"/>
                          </a:solidFill>
                        </a:rPr>
                        <a:t>Intensifying competition from value-positioned competitors </a:t>
                      </a:r>
                    </a:p>
                    <a:p>
                      <a:pPr marL="342900" lvl="0" indent="-342900">
                        <a:buFont typeface="Bookman Old Style" panose="02050604050505020204" pitchFamily="18" charset="0"/>
                        <a:buChar char="-"/>
                      </a:pPr>
                      <a:r>
                        <a:rPr lang="en-GB" sz="1200" b="0" dirty="0">
                          <a:solidFill>
                            <a:srgbClr val="8B1C31"/>
                          </a:solidFill>
                        </a:rPr>
                        <a:t>Rising operational costs from labour shortages and commodity price inflation </a:t>
                      </a:r>
                      <a:endParaRPr lang="en-GB" sz="12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p>
                      <a:pPr marL="342900" lvl="0" indent="-342900">
                        <a:buFont typeface="Bookman Old Style" panose="02050604050505020204" pitchFamily="18" charset="0"/>
                        <a:buChar char="-"/>
                      </a:pPr>
                      <a:r>
                        <a:rPr lang="en-GB" sz="1200" b="0" dirty="0">
                          <a:solidFill>
                            <a:srgbClr val="8B1C31"/>
                          </a:solidFill>
                        </a:rPr>
                        <a:t>Regulatory intervention regarding single-use plastics and waste reduction </a:t>
                      </a:r>
                    </a:p>
                    <a:p>
                      <a:pPr marL="342900" lvl="0" indent="-342900">
                        <a:buFont typeface="Bookman Old Style" panose="02050604050505020204" pitchFamily="18" charset="0"/>
                        <a:buChar char="-"/>
                      </a:pPr>
                      <a:r>
                        <a:rPr lang="en-GB" sz="1200" b="0" dirty="0">
                          <a:solidFill>
                            <a:srgbClr val="8B1C31"/>
                          </a:solidFill>
                        </a:rPr>
                        <a:t>Shifting consumer preferences toward experiential independent coffee shops </a:t>
                      </a:r>
                    </a:p>
                    <a:p>
                      <a:pPr marL="342900" lvl="0" indent="-342900">
                        <a:buFont typeface="Bookman Old Style" panose="02050604050505020204" pitchFamily="18" charset="0"/>
                        <a:buChar char="-"/>
                      </a:pPr>
                      <a:endParaRPr lang="en-GB" sz="12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tc>
                <a:extLst>
                  <a:ext uri="{0D108BD9-81ED-4DB2-BD59-A6C34878D82A}">
                    <a16:rowId xmlns:a16="http://schemas.microsoft.com/office/drawing/2014/main" val="2832326897"/>
                  </a:ext>
                </a:extLst>
              </a:tr>
            </a:tbl>
          </a:graphicData>
        </a:graphic>
      </p:graphicFrame>
      <p:pic>
        <p:nvPicPr>
          <p:cNvPr id="8" name="Content Placeholder 6">
            <a:extLst>
              <a:ext uri="{FF2B5EF4-FFF2-40B4-BE49-F238E27FC236}">
                <a16:creationId xmlns:a16="http://schemas.microsoft.com/office/drawing/2014/main" id="{62B56DC7-03D7-4250-6C88-E229C304B000}"/>
              </a:ext>
            </a:extLst>
          </p:cNvPr>
          <p:cNvPicPr>
            <a:picLocks noChangeAspect="1"/>
          </p:cNvPicPr>
          <p:nvPr/>
        </p:nvPicPr>
        <p:blipFill>
          <a:blip r:embed="rId5"/>
          <a:stretch>
            <a:fillRect/>
          </a:stretch>
        </p:blipFill>
        <p:spPr>
          <a:xfrm>
            <a:off x="10944685" y="5628323"/>
            <a:ext cx="1137146" cy="1137146"/>
          </a:xfrm>
          <a:prstGeom prst="rect">
            <a:avLst/>
          </a:prstGeom>
        </p:spPr>
      </p:pic>
      <p:sp>
        <p:nvSpPr>
          <p:cNvPr id="3" name="TextBox 2">
            <a:extLst>
              <a:ext uri="{FF2B5EF4-FFF2-40B4-BE49-F238E27FC236}">
                <a16:creationId xmlns:a16="http://schemas.microsoft.com/office/drawing/2014/main" id="{86D3F62F-7C15-DF15-EDFB-EBB504B3C7CF}"/>
              </a:ext>
            </a:extLst>
          </p:cNvPr>
          <p:cNvSpPr txBox="1"/>
          <p:nvPr/>
        </p:nvSpPr>
        <p:spPr>
          <a:xfrm>
            <a:off x="6579836" y="1229793"/>
            <a:ext cx="3176960" cy="369332"/>
          </a:xfrm>
          <a:prstGeom prst="rect">
            <a:avLst/>
          </a:prstGeom>
          <a:noFill/>
        </p:spPr>
        <p:txBody>
          <a:bodyPr wrap="none" rtlCol="0">
            <a:spAutoFit/>
          </a:bodyPr>
          <a:lstStyle/>
          <a:p>
            <a:r>
              <a:rPr lang="en-US" dirty="0"/>
              <a:t>SWOT Analysis of Costa Coffee</a:t>
            </a:r>
          </a:p>
        </p:txBody>
      </p:sp>
      <p:sp>
        <p:nvSpPr>
          <p:cNvPr id="5" name="TextBox 4">
            <a:extLst>
              <a:ext uri="{FF2B5EF4-FFF2-40B4-BE49-F238E27FC236}">
                <a16:creationId xmlns:a16="http://schemas.microsoft.com/office/drawing/2014/main" id="{84CA714B-1C18-CFE9-133A-36A18C1CBA60}"/>
              </a:ext>
            </a:extLst>
          </p:cNvPr>
          <p:cNvSpPr txBox="1"/>
          <p:nvPr/>
        </p:nvSpPr>
        <p:spPr>
          <a:xfrm>
            <a:off x="379104" y="6196896"/>
            <a:ext cx="4575612" cy="369332"/>
          </a:xfrm>
          <a:prstGeom prst="rect">
            <a:avLst/>
          </a:prstGeom>
          <a:noFill/>
        </p:spPr>
        <p:txBody>
          <a:bodyPr wrap="none" rtlCol="0">
            <a:spAutoFit/>
          </a:bodyPr>
          <a:lstStyle/>
          <a:p>
            <a:r>
              <a:rPr lang="en-US" dirty="0">
                <a:solidFill>
                  <a:schemeClr val="bg1"/>
                </a:solidFill>
              </a:rPr>
              <a:t>Social Responsibility Categories (Carroll, 1979)</a:t>
            </a:r>
          </a:p>
        </p:txBody>
      </p:sp>
      <p:pic>
        <p:nvPicPr>
          <p:cNvPr id="11" name="Picture 10" descr="A diagram of a social responsibility&#10;&#10;AI-generated content may be incorrect.">
            <a:extLst>
              <a:ext uri="{FF2B5EF4-FFF2-40B4-BE49-F238E27FC236}">
                <a16:creationId xmlns:a16="http://schemas.microsoft.com/office/drawing/2014/main" id="{A7DF7A22-84C0-C607-799A-D3EA4B963E66}"/>
              </a:ext>
            </a:extLst>
          </p:cNvPr>
          <p:cNvPicPr>
            <a:picLocks noChangeAspect="1"/>
          </p:cNvPicPr>
          <p:nvPr/>
        </p:nvPicPr>
        <p:blipFill>
          <a:blip r:embed="rId6"/>
          <a:stretch>
            <a:fillRect/>
          </a:stretch>
        </p:blipFill>
        <p:spPr>
          <a:xfrm>
            <a:off x="866686" y="1199513"/>
            <a:ext cx="3193063" cy="4763421"/>
          </a:xfrm>
          <a:prstGeom prst="rect">
            <a:avLst/>
          </a:prstGeom>
        </p:spPr>
      </p:pic>
      <p:pic>
        <p:nvPicPr>
          <p:cNvPr id="122" name="Audio 121">
            <a:extLst>
              <a:ext uri="{FF2B5EF4-FFF2-40B4-BE49-F238E27FC236}">
                <a16:creationId xmlns:a16="http://schemas.microsoft.com/office/drawing/2014/main" id="{E69A43FC-F92E-FA72-F147-00262A63C3D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17234710"/>
      </p:ext>
    </p:extLst>
  </p:cSld>
  <p:clrMapOvr>
    <a:masterClrMapping/>
  </p:clrMapOvr>
  <mc:AlternateContent xmlns:mc="http://schemas.openxmlformats.org/markup-compatibility/2006">
    <mc:Choice xmlns:p14="http://schemas.microsoft.com/office/powerpoint/2010/main" Requires="p14">
      <p:transition spd="slow" p14:dur="2000" advTm="71050"/>
    </mc:Choice>
    <mc:Fallback>
      <p:transition spd="slow" advTm="71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D3045-AAF4-8382-EA02-CD2CB4CFF4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B9DB89-7B5D-68BB-E2A6-683C0875C648}"/>
              </a:ext>
            </a:extLst>
          </p:cNvPr>
          <p:cNvSpPr>
            <a:spLocks noGrp="1"/>
          </p:cNvSpPr>
          <p:nvPr>
            <p:ph type="title"/>
          </p:nvPr>
        </p:nvSpPr>
        <p:spPr>
          <a:xfrm>
            <a:off x="467636" y="245458"/>
            <a:ext cx="11209860" cy="1049235"/>
          </a:xfrm>
        </p:spPr>
        <p:txBody>
          <a:bodyPr>
            <a:noAutofit/>
          </a:bodyPr>
          <a:lstStyle/>
          <a:p>
            <a:pPr algn="ctr"/>
            <a:r>
              <a:rPr lang="en-US" sz="5000" dirty="0">
                <a:solidFill>
                  <a:srgbClr val="8B1C31"/>
                </a:solidFill>
              </a:rPr>
              <a:t>‘NEIGHBOURHOOD HUB’ STRATEGY</a:t>
            </a:r>
          </a:p>
        </p:txBody>
      </p:sp>
      <p:graphicFrame>
        <p:nvGraphicFramePr>
          <p:cNvPr id="4" name="Content Placeholder 3">
            <a:extLst>
              <a:ext uri="{FF2B5EF4-FFF2-40B4-BE49-F238E27FC236}">
                <a16:creationId xmlns:a16="http://schemas.microsoft.com/office/drawing/2014/main" id="{1ABFB99F-04DA-348E-E3D3-0D122AA3DA6A}"/>
              </a:ext>
            </a:extLst>
          </p:cNvPr>
          <p:cNvGraphicFramePr>
            <a:graphicFrameLocks noGrp="1"/>
          </p:cNvGraphicFramePr>
          <p:nvPr>
            <p:ph idx="1"/>
            <p:extLst>
              <p:ext uri="{D42A27DB-BD31-4B8C-83A1-F6EECF244321}">
                <p14:modId xmlns:p14="http://schemas.microsoft.com/office/powerpoint/2010/main" val="3394160889"/>
              </p:ext>
            </p:extLst>
          </p:nvPr>
        </p:nvGraphicFramePr>
        <p:xfrm>
          <a:off x="1151119" y="1391654"/>
          <a:ext cx="9889761" cy="2647284"/>
        </p:xfrm>
        <a:graphic>
          <a:graphicData uri="http://schemas.openxmlformats.org/drawingml/2006/table">
            <a:tbl>
              <a:tblPr firstRow="1" bandRow="1">
                <a:tableStyleId>{5C22544A-7EE6-4342-B048-85BDC9FD1C3A}</a:tableStyleId>
              </a:tblPr>
              <a:tblGrid>
                <a:gridCol w="3513255">
                  <a:extLst>
                    <a:ext uri="{9D8B030D-6E8A-4147-A177-3AD203B41FA5}">
                      <a16:colId xmlns:a16="http://schemas.microsoft.com/office/drawing/2014/main" val="2860931947"/>
                    </a:ext>
                  </a:extLst>
                </a:gridCol>
                <a:gridCol w="6376506">
                  <a:extLst>
                    <a:ext uri="{9D8B030D-6E8A-4147-A177-3AD203B41FA5}">
                      <a16:colId xmlns:a16="http://schemas.microsoft.com/office/drawing/2014/main" val="1895823109"/>
                    </a:ext>
                  </a:extLst>
                </a:gridCol>
              </a:tblGrid>
              <a:tr h="313105">
                <a:tc>
                  <a:txBody>
                    <a:bodyPr/>
                    <a:lstStyle/>
                    <a:p>
                      <a:pPr algn="ctr"/>
                      <a:r>
                        <a:rPr lang="en-US" sz="2000" dirty="0"/>
                        <a:t>OPERATION</a:t>
                      </a:r>
                    </a:p>
                  </a:txBody>
                  <a:tcPr/>
                </a:tc>
                <a:tc>
                  <a:txBody>
                    <a:bodyPr/>
                    <a:lstStyle/>
                    <a:p>
                      <a:pPr algn="ctr"/>
                      <a:r>
                        <a:rPr lang="en-US" sz="2000" dirty="0"/>
                        <a:t>PURPOSE</a:t>
                      </a:r>
                    </a:p>
                  </a:txBody>
                  <a:tcPr/>
                </a:tc>
                <a:extLst>
                  <a:ext uri="{0D108BD9-81ED-4DB2-BD59-A6C34878D82A}">
                    <a16:rowId xmlns:a16="http://schemas.microsoft.com/office/drawing/2014/main" val="1596457623"/>
                  </a:ext>
                </a:extLst>
              </a:tr>
              <a:tr h="513684">
                <a:tc>
                  <a:txBody>
                    <a:bodyPr/>
                    <a:lstStyle/>
                    <a:p>
                      <a:pPr algn="l"/>
                      <a:r>
                        <a:rPr lang="en-US" sz="1600" dirty="0"/>
                        <a:t>1. Physical space transformation</a:t>
                      </a:r>
                    </a:p>
                  </a:txBody>
                  <a:tcPr/>
                </a:tc>
                <a:tc>
                  <a:txBody>
                    <a:bodyPr/>
                    <a:lstStyle/>
                    <a:p>
                      <a:r>
                        <a:rPr lang="en-US" sz="1600" dirty="0"/>
                        <a:t>Add multiple purposes to one shop location to maximise community value.</a:t>
                      </a:r>
                    </a:p>
                  </a:txBody>
                  <a:tcPr/>
                </a:tc>
                <a:extLst>
                  <a:ext uri="{0D108BD9-81ED-4DB2-BD59-A6C34878D82A}">
                    <a16:rowId xmlns:a16="http://schemas.microsoft.com/office/drawing/2014/main" val="3699612579"/>
                  </a:ext>
                </a:extLst>
              </a:tr>
              <a:tr h="513684">
                <a:tc>
                  <a:txBody>
                    <a:bodyPr/>
                    <a:lstStyle/>
                    <a:p>
                      <a:pPr algn="l"/>
                      <a:r>
                        <a:rPr lang="en-US" sz="1600" dirty="0"/>
                        <a:t>2. Sustainable operations redesign</a:t>
                      </a:r>
                    </a:p>
                  </a:txBody>
                  <a:tcPr/>
                </a:tc>
                <a:tc>
                  <a:txBody>
                    <a:bodyPr/>
                    <a:lstStyle/>
                    <a:p>
                      <a:r>
                        <a:rPr lang="en-US" sz="1600" dirty="0"/>
                        <a:t>Create SMART goals to achieve measurable environmental improvements.</a:t>
                      </a:r>
                    </a:p>
                  </a:txBody>
                  <a:tcPr/>
                </a:tc>
                <a:extLst>
                  <a:ext uri="{0D108BD9-81ED-4DB2-BD59-A6C34878D82A}">
                    <a16:rowId xmlns:a16="http://schemas.microsoft.com/office/drawing/2014/main" val="4130510152"/>
                  </a:ext>
                </a:extLst>
              </a:tr>
              <a:tr h="513684">
                <a:tc>
                  <a:txBody>
                    <a:bodyPr/>
                    <a:lstStyle/>
                    <a:p>
                      <a:pPr algn="l"/>
                      <a:r>
                        <a:rPr lang="en-US" sz="1600" dirty="0"/>
                        <a:t>3. Community partnership programs</a:t>
                      </a:r>
                    </a:p>
                  </a:txBody>
                  <a:tcPr/>
                </a:tc>
                <a:tc>
                  <a:txBody>
                    <a:bodyPr/>
                    <a:lstStyle/>
                    <a:p>
                      <a:r>
                        <a:rPr lang="en-US" sz="1600" dirty="0"/>
                        <a:t>Inviting the local community to use the new, redesigned space to create a loyal customer base</a:t>
                      </a:r>
                    </a:p>
                  </a:txBody>
                  <a:tcPr/>
                </a:tc>
                <a:extLst>
                  <a:ext uri="{0D108BD9-81ED-4DB2-BD59-A6C34878D82A}">
                    <a16:rowId xmlns:a16="http://schemas.microsoft.com/office/drawing/2014/main" val="2219574654"/>
                  </a:ext>
                </a:extLst>
              </a:tr>
              <a:tr h="550514">
                <a:tc>
                  <a:txBody>
                    <a:bodyPr/>
                    <a:lstStyle/>
                    <a:p>
                      <a:pPr algn="l"/>
                      <a:r>
                        <a:rPr lang="en-US" sz="1600" dirty="0"/>
                        <a:t>4.  Value-based pricing</a:t>
                      </a:r>
                    </a:p>
                  </a:txBody>
                  <a:tcPr/>
                </a:tc>
                <a:tc>
                  <a:txBody>
                    <a:bodyPr/>
                    <a:lstStyle/>
                    <a:p>
                      <a:r>
                        <a:rPr lang="en-US" sz="1600" dirty="0"/>
                        <a:t>Make Costa products accessible to lower-income community members whilst maintaining quality and reputation</a:t>
                      </a:r>
                    </a:p>
                  </a:txBody>
                  <a:tcPr/>
                </a:tc>
                <a:extLst>
                  <a:ext uri="{0D108BD9-81ED-4DB2-BD59-A6C34878D82A}">
                    <a16:rowId xmlns:a16="http://schemas.microsoft.com/office/drawing/2014/main" val="1410580894"/>
                  </a:ext>
                </a:extLst>
              </a:tr>
            </a:tbl>
          </a:graphicData>
        </a:graphic>
      </p:graphicFrame>
      <p:pic>
        <p:nvPicPr>
          <p:cNvPr id="8" name="Content Placeholder 6">
            <a:extLst>
              <a:ext uri="{FF2B5EF4-FFF2-40B4-BE49-F238E27FC236}">
                <a16:creationId xmlns:a16="http://schemas.microsoft.com/office/drawing/2014/main" id="{4A90E90E-8942-3620-3932-21CBC8E03614}"/>
              </a:ext>
            </a:extLst>
          </p:cNvPr>
          <p:cNvPicPr>
            <a:picLocks noChangeAspect="1"/>
          </p:cNvPicPr>
          <p:nvPr/>
        </p:nvPicPr>
        <p:blipFill>
          <a:blip r:embed="rId5"/>
          <a:stretch>
            <a:fillRect/>
          </a:stretch>
        </p:blipFill>
        <p:spPr>
          <a:xfrm>
            <a:off x="10944685" y="5628323"/>
            <a:ext cx="1137146" cy="1137146"/>
          </a:xfrm>
          <a:prstGeom prst="rect">
            <a:avLst/>
          </a:prstGeom>
        </p:spPr>
      </p:pic>
      <p:pic>
        <p:nvPicPr>
          <p:cNvPr id="1026" name="Picture 2" descr="Senior Community Ping Pong Group - Summerfield Civic Association | Tigard,  OR">
            <a:extLst>
              <a:ext uri="{FF2B5EF4-FFF2-40B4-BE49-F238E27FC236}">
                <a16:creationId xmlns:a16="http://schemas.microsoft.com/office/drawing/2014/main" id="{0EFD7155-CF0F-E7EA-4D04-D421EE083E8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540" b="19767"/>
          <a:stretch>
            <a:fillRect/>
          </a:stretch>
        </p:blipFill>
        <p:spPr bwMode="auto">
          <a:xfrm>
            <a:off x="6432411" y="4844960"/>
            <a:ext cx="3045975" cy="176758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locking the Power of SMART Goals: A Comprehensive Guide">
            <a:extLst>
              <a:ext uri="{FF2B5EF4-FFF2-40B4-BE49-F238E27FC236}">
                <a16:creationId xmlns:a16="http://schemas.microsoft.com/office/drawing/2014/main" id="{B3230FE4-6BF4-2B31-660F-35E34506811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6975" y="4084608"/>
            <a:ext cx="2980521" cy="124546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kanogan restaurant renovation discovers 100-year-old hand-painted murals">
            <a:extLst>
              <a:ext uri="{FF2B5EF4-FFF2-40B4-BE49-F238E27FC236}">
                <a16:creationId xmlns:a16="http://schemas.microsoft.com/office/drawing/2014/main" id="{1FBB4168-CBDA-1AE9-A895-339835ADA57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6825" y="4844960"/>
            <a:ext cx="3045974" cy="17125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is Value-Based Pricing? Strategies, Examples &amp; More | Vendavo">
            <a:extLst>
              <a:ext uri="{FF2B5EF4-FFF2-40B4-BE49-F238E27FC236}">
                <a16:creationId xmlns:a16="http://schemas.microsoft.com/office/drawing/2014/main" id="{116BC3C9-4E1D-4FB1-2E31-50EFD9B3F73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523"/>
          <a:stretch>
            <a:fillRect/>
          </a:stretch>
        </p:blipFill>
        <p:spPr bwMode="auto">
          <a:xfrm>
            <a:off x="3517345" y="4091875"/>
            <a:ext cx="2980521" cy="1440390"/>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49">
            <a:extLst>
              <a:ext uri="{FF2B5EF4-FFF2-40B4-BE49-F238E27FC236}">
                <a16:creationId xmlns:a16="http://schemas.microsoft.com/office/drawing/2014/main" id="{0F9A48DF-9B27-1ECA-7608-12E518A0A5CB}"/>
              </a:ext>
            </a:extLst>
          </p:cNvPr>
          <p:cNvSpPr txBox="1"/>
          <p:nvPr/>
        </p:nvSpPr>
        <p:spPr>
          <a:xfrm>
            <a:off x="2590171" y="5701216"/>
            <a:ext cx="4751882" cy="461665"/>
          </a:xfrm>
          <a:prstGeom prst="rect">
            <a:avLst/>
          </a:prstGeom>
          <a:noFill/>
        </p:spPr>
        <p:txBody>
          <a:bodyPr wrap="square" rtlCol="0">
            <a:spAutoFit/>
          </a:bodyPr>
          <a:lstStyle/>
          <a:p>
            <a:pPr algn="ctr"/>
            <a:r>
              <a:rPr lang="en-US" sz="1200" dirty="0">
                <a:solidFill>
                  <a:schemeClr val="bg1"/>
                </a:solidFill>
                <a:highlight>
                  <a:srgbClr val="8B1C31"/>
                </a:highlight>
              </a:rPr>
              <a:t>5 Steps of Value-Based Pricing Strategy</a:t>
            </a:r>
          </a:p>
          <a:p>
            <a:pPr algn="ctr"/>
            <a:r>
              <a:rPr lang="en-US" sz="1200" dirty="0">
                <a:solidFill>
                  <a:schemeClr val="bg1"/>
                </a:solidFill>
                <a:highlight>
                  <a:srgbClr val="8B1C31"/>
                </a:highlight>
              </a:rPr>
              <a:t>(Nagle, T. 1987)</a:t>
            </a:r>
          </a:p>
        </p:txBody>
      </p:sp>
      <p:sp>
        <p:nvSpPr>
          <p:cNvPr id="51" name="TextBox 50">
            <a:extLst>
              <a:ext uri="{FF2B5EF4-FFF2-40B4-BE49-F238E27FC236}">
                <a16:creationId xmlns:a16="http://schemas.microsoft.com/office/drawing/2014/main" id="{DA70B35A-B3A3-8FDC-B6E0-DF35F67AD7BB}"/>
              </a:ext>
            </a:extLst>
          </p:cNvPr>
          <p:cNvSpPr txBox="1"/>
          <p:nvPr/>
        </p:nvSpPr>
        <p:spPr>
          <a:xfrm>
            <a:off x="9734893" y="5405585"/>
            <a:ext cx="1057341" cy="461665"/>
          </a:xfrm>
          <a:prstGeom prst="rect">
            <a:avLst/>
          </a:prstGeom>
          <a:noFill/>
        </p:spPr>
        <p:txBody>
          <a:bodyPr wrap="none" rtlCol="0">
            <a:spAutoFit/>
          </a:bodyPr>
          <a:lstStyle/>
          <a:p>
            <a:pPr algn="ctr"/>
            <a:r>
              <a:rPr lang="en-US" sz="1200" dirty="0">
                <a:solidFill>
                  <a:schemeClr val="bg1"/>
                </a:solidFill>
                <a:highlight>
                  <a:srgbClr val="8B1C31"/>
                </a:highlight>
              </a:rPr>
              <a:t>SMART Goals</a:t>
            </a:r>
          </a:p>
          <a:p>
            <a:pPr algn="ctr"/>
            <a:r>
              <a:rPr lang="en-US" sz="1200" dirty="0">
                <a:solidFill>
                  <a:schemeClr val="bg1"/>
                </a:solidFill>
                <a:highlight>
                  <a:srgbClr val="8B1C31"/>
                </a:highlight>
              </a:rPr>
              <a:t>(Doran, 1981)</a:t>
            </a:r>
          </a:p>
        </p:txBody>
      </p:sp>
      <p:pic>
        <p:nvPicPr>
          <p:cNvPr id="1067" name="Audio 1066">
            <a:extLst>
              <a:ext uri="{FF2B5EF4-FFF2-40B4-BE49-F238E27FC236}">
                <a16:creationId xmlns:a16="http://schemas.microsoft.com/office/drawing/2014/main" id="{487D7DA8-EA2F-AA85-1FC7-0FE15AAF88C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64614091"/>
      </p:ext>
    </p:extLst>
  </p:cSld>
  <p:clrMapOvr>
    <a:masterClrMapping/>
  </p:clrMapOvr>
  <mc:AlternateContent xmlns:mc="http://schemas.openxmlformats.org/markup-compatibility/2006">
    <mc:Choice xmlns:p14="http://schemas.microsoft.com/office/powerpoint/2010/main" Requires="p14">
      <p:transition spd="slow" p14:dur="2000" advTm="52958"/>
    </mc:Choice>
    <mc:Fallback>
      <p:transition spd="slow" advTm="52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6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7827D-C941-2C90-7D60-E02F872F94F1}"/>
            </a:ext>
          </a:extLst>
        </p:cNvPr>
        <p:cNvGrpSpPr/>
        <p:nvPr/>
      </p:nvGrpSpPr>
      <p:grpSpPr>
        <a:xfrm>
          <a:off x="0" y="0"/>
          <a:ext cx="0" cy="0"/>
          <a:chOff x="0" y="0"/>
          <a:chExt cx="0" cy="0"/>
        </a:xfrm>
      </p:grpSpPr>
      <p:pic>
        <p:nvPicPr>
          <p:cNvPr id="2054" name="Picture 6" descr="Spaces of community: Chatty Cafes and Costa Coffee | cafespaces">
            <a:extLst>
              <a:ext uri="{FF2B5EF4-FFF2-40B4-BE49-F238E27FC236}">
                <a16:creationId xmlns:a16="http://schemas.microsoft.com/office/drawing/2014/main" id="{F10C8401-5C45-3047-6B7F-61FA130B6C8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0" t="2142" r="4992" b="1623"/>
          <a:stretch>
            <a:fillRect/>
          </a:stretch>
        </p:blipFill>
        <p:spPr bwMode="auto">
          <a:xfrm>
            <a:off x="4205743" y="2047898"/>
            <a:ext cx="3302954" cy="447361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Okanogan restaurant renovation discovers 100-year-old hand-painted murals">
            <a:extLst>
              <a:ext uri="{FF2B5EF4-FFF2-40B4-BE49-F238E27FC236}">
                <a16:creationId xmlns:a16="http://schemas.microsoft.com/office/drawing/2014/main" id="{61C05FE4-8E23-067E-B100-A97C4F67DD7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922" r="10562"/>
          <a:stretch>
            <a:fillRect/>
          </a:stretch>
        </p:blipFill>
        <p:spPr bwMode="auto">
          <a:xfrm>
            <a:off x="7594173" y="2047898"/>
            <a:ext cx="4166038" cy="322995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612AB27-6578-2985-71E1-92612BA85A20}"/>
              </a:ext>
            </a:extLst>
          </p:cNvPr>
          <p:cNvSpPr>
            <a:spLocks noGrp="1"/>
          </p:cNvSpPr>
          <p:nvPr>
            <p:ph type="title"/>
          </p:nvPr>
        </p:nvSpPr>
        <p:spPr>
          <a:xfrm>
            <a:off x="772836" y="298811"/>
            <a:ext cx="10740422" cy="1049235"/>
          </a:xfrm>
        </p:spPr>
        <p:txBody>
          <a:bodyPr>
            <a:noAutofit/>
          </a:bodyPr>
          <a:lstStyle/>
          <a:p>
            <a:pPr algn="ctr"/>
            <a:r>
              <a:rPr lang="en-US" sz="5000" dirty="0">
                <a:solidFill>
                  <a:srgbClr val="8B1C31"/>
                </a:solidFill>
              </a:rPr>
              <a:t>STEP 1 – SPACE  TRANSFORMATION</a:t>
            </a:r>
          </a:p>
        </p:txBody>
      </p:sp>
      <p:graphicFrame>
        <p:nvGraphicFramePr>
          <p:cNvPr id="7" name="Content Placeholder 6">
            <a:extLst>
              <a:ext uri="{FF2B5EF4-FFF2-40B4-BE49-F238E27FC236}">
                <a16:creationId xmlns:a16="http://schemas.microsoft.com/office/drawing/2014/main" id="{2FB8904A-DFCA-1E9D-63AF-EA9C541C4B93}"/>
              </a:ext>
            </a:extLst>
          </p:cNvPr>
          <p:cNvGraphicFramePr>
            <a:graphicFrameLocks noGrp="1"/>
          </p:cNvGraphicFramePr>
          <p:nvPr>
            <p:ph idx="1"/>
            <p:extLst>
              <p:ext uri="{D42A27DB-BD31-4B8C-83A1-F6EECF244321}">
                <p14:modId xmlns:p14="http://schemas.microsoft.com/office/powerpoint/2010/main" val="114314005"/>
              </p:ext>
            </p:extLst>
          </p:nvPr>
        </p:nvGraphicFramePr>
        <p:xfrm>
          <a:off x="7101112" y="5099113"/>
          <a:ext cx="4251158" cy="1422400"/>
        </p:xfrm>
        <a:graphic>
          <a:graphicData uri="http://schemas.openxmlformats.org/drawingml/2006/table">
            <a:tbl>
              <a:tblPr firstRow="1" bandRow="1">
                <a:tableStyleId>{5C22544A-7EE6-4342-B048-85BDC9FD1C3A}</a:tableStyleId>
              </a:tblPr>
              <a:tblGrid>
                <a:gridCol w="4251158">
                  <a:extLst>
                    <a:ext uri="{9D8B030D-6E8A-4147-A177-3AD203B41FA5}">
                      <a16:colId xmlns:a16="http://schemas.microsoft.com/office/drawing/2014/main" val="2329726235"/>
                    </a:ext>
                  </a:extLst>
                </a:gridCol>
              </a:tblGrid>
              <a:tr h="0">
                <a:tc>
                  <a:txBody>
                    <a:bodyPr/>
                    <a:lstStyle/>
                    <a:p>
                      <a:endParaRPr lang="en-US" sz="100" dirty="0">
                        <a:solidFill>
                          <a:schemeClr val="bg1"/>
                        </a:solidFill>
                      </a:endParaRPr>
                    </a:p>
                  </a:txBody>
                  <a:tcPr>
                    <a:solidFill>
                      <a:srgbClr val="E7CCCF"/>
                    </a:solidFill>
                  </a:tcPr>
                </a:tc>
                <a:extLst>
                  <a:ext uri="{0D108BD9-81ED-4DB2-BD59-A6C34878D82A}">
                    <a16:rowId xmlns:a16="http://schemas.microsoft.com/office/drawing/2014/main" val="1179754208"/>
                  </a:ext>
                </a:extLst>
              </a:tr>
              <a:tr h="116891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 Convert 40% of seating areas in targeted locations into bookable community spaces during off-peak hours</a:t>
                      </a:r>
                      <a:endParaRPr lang="en-US" dirty="0">
                        <a:solidFill>
                          <a:schemeClr val="bg1"/>
                        </a:solidFill>
                      </a:endParaRPr>
                    </a:p>
                    <a:p>
                      <a:endParaRPr lang="en-US" dirty="0">
                        <a:solidFill>
                          <a:schemeClr val="bg1"/>
                        </a:solidFill>
                      </a:endParaRPr>
                    </a:p>
                  </a:txBody>
                  <a:tcPr>
                    <a:solidFill>
                      <a:srgbClr val="8B1C31"/>
                    </a:solidFill>
                  </a:tcPr>
                </a:tc>
                <a:extLst>
                  <a:ext uri="{0D108BD9-81ED-4DB2-BD59-A6C34878D82A}">
                    <a16:rowId xmlns:a16="http://schemas.microsoft.com/office/drawing/2014/main" val="2822246553"/>
                  </a:ext>
                </a:extLst>
              </a:tr>
              <a:tr h="0">
                <a:tc>
                  <a:txBody>
                    <a:bodyPr/>
                    <a:lstStyle/>
                    <a:p>
                      <a:endParaRPr lang="en-US" sz="100" dirty="0">
                        <a:solidFill>
                          <a:schemeClr val="bg1"/>
                        </a:solidFill>
                      </a:endParaRPr>
                    </a:p>
                  </a:txBody>
                  <a:tcPr>
                    <a:solidFill>
                      <a:srgbClr val="E7CCCF"/>
                    </a:solidFill>
                  </a:tcPr>
                </a:tc>
                <a:extLst>
                  <a:ext uri="{0D108BD9-81ED-4DB2-BD59-A6C34878D82A}">
                    <a16:rowId xmlns:a16="http://schemas.microsoft.com/office/drawing/2014/main" val="2047346716"/>
                  </a:ext>
                </a:extLst>
              </a:tr>
            </a:tbl>
          </a:graphicData>
        </a:graphic>
      </p:graphicFrame>
      <p:pic>
        <p:nvPicPr>
          <p:cNvPr id="8" name="Content Placeholder 6">
            <a:extLst>
              <a:ext uri="{FF2B5EF4-FFF2-40B4-BE49-F238E27FC236}">
                <a16:creationId xmlns:a16="http://schemas.microsoft.com/office/drawing/2014/main" id="{42C6B1B6-A4EB-A6C0-5D18-CA33E5DFB048}"/>
              </a:ext>
            </a:extLst>
          </p:cNvPr>
          <p:cNvPicPr>
            <a:picLocks noChangeAspect="1"/>
          </p:cNvPicPr>
          <p:nvPr/>
        </p:nvPicPr>
        <p:blipFill>
          <a:blip r:embed="rId7"/>
          <a:stretch>
            <a:fillRect/>
          </a:stretch>
        </p:blipFill>
        <p:spPr>
          <a:xfrm>
            <a:off x="10944685" y="5628323"/>
            <a:ext cx="1137146" cy="1137146"/>
          </a:xfrm>
          <a:prstGeom prst="rect">
            <a:avLst/>
          </a:prstGeom>
        </p:spPr>
      </p:pic>
      <p:pic>
        <p:nvPicPr>
          <p:cNvPr id="2050" name="Picture 2" descr="Costa Coffee employees secure 5% pay rise | News | British Baker">
            <a:extLst>
              <a:ext uri="{FF2B5EF4-FFF2-40B4-BE49-F238E27FC236}">
                <a16:creationId xmlns:a16="http://schemas.microsoft.com/office/drawing/2014/main" id="{237145BF-2091-A4F5-5A58-70070A6FB8A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11070"/>
          <a:stretch>
            <a:fillRect/>
          </a:stretch>
        </p:blipFill>
        <p:spPr bwMode="auto">
          <a:xfrm>
            <a:off x="299024" y="4288836"/>
            <a:ext cx="3793246" cy="223267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lassroom Seating | Grow-Right Stools | Early Childhood Education">
            <a:extLst>
              <a:ext uri="{FF2B5EF4-FFF2-40B4-BE49-F238E27FC236}">
                <a16:creationId xmlns:a16="http://schemas.microsoft.com/office/drawing/2014/main" id="{5ACC7DD2-7E81-8807-FBBF-6BC8B705C07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9965"/>
          <a:stretch>
            <a:fillRect/>
          </a:stretch>
        </p:blipFill>
        <p:spPr bwMode="auto">
          <a:xfrm>
            <a:off x="285157" y="2047898"/>
            <a:ext cx="3820981" cy="219505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a:extLst>
              <a:ext uri="{FF2B5EF4-FFF2-40B4-BE49-F238E27FC236}">
                <a16:creationId xmlns:a16="http://schemas.microsoft.com/office/drawing/2014/main" id="{23655D07-25A4-7758-704D-DD9F39505BD6}"/>
              </a:ext>
            </a:extLst>
          </p:cNvPr>
          <p:cNvGraphicFramePr>
            <a:graphicFrameLocks noGrp="1"/>
          </p:cNvGraphicFramePr>
          <p:nvPr>
            <p:extLst>
              <p:ext uri="{D42A27DB-BD31-4B8C-83A1-F6EECF244321}">
                <p14:modId xmlns:p14="http://schemas.microsoft.com/office/powerpoint/2010/main" val="922501276"/>
              </p:ext>
            </p:extLst>
          </p:nvPr>
        </p:nvGraphicFramePr>
        <p:xfrm>
          <a:off x="1144570" y="4001650"/>
          <a:ext cx="4563211" cy="365760"/>
        </p:xfrm>
        <a:graphic>
          <a:graphicData uri="http://schemas.openxmlformats.org/drawingml/2006/table">
            <a:tbl>
              <a:tblPr firstRow="1" bandRow="1">
                <a:tableStyleId>{5C22544A-7EE6-4342-B048-85BDC9FD1C3A}</a:tableStyleId>
              </a:tblPr>
              <a:tblGrid>
                <a:gridCol w="4563211">
                  <a:extLst>
                    <a:ext uri="{9D8B030D-6E8A-4147-A177-3AD203B41FA5}">
                      <a16:colId xmlns:a16="http://schemas.microsoft.com/office/drawing/2014/main" val="1872908567"/>
                    </a:ext>
                  </a:extLst>
                </a:gridCol>
              </a:tblGrid>
              <a:tr h="358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solidFill>
                            <a:schemeClr val="bg1"/>
                          </a:solidFill>
                        </a:rPr>
                        <a:t>- Café peak hours: 7am – 10am and 2pm – 4pm</a:t>
                      </a:r>
                    </a:p>
                  </a:txBody>
                  <a:tcPr>
                    <a:solidFill>
                      <a:srgbClr val="8B1C31"/>
                    </a:solidFill>
                  </a:tcPr>
                </a:tc>
                <a:extLst>
                  <a:ext uri="{0D108BD9-81ED-4DB2-BD59-A6C34878D82A}">
                    <a16:rowId xmlns:a16="http://schemas.microsoft.com/office/drawing/2014/main" val="2773711074"/>
                  </a:ext>
                </a:extLst>
              </a:tr>
            </a:tbl>
          </a:graphicData>
        </a:graphic>
      </p:graphicFrame>
      <p:pic>
        <p:nvPicPr>
          <p:cNvPr id="54" name="Audio 53">
            <a:extLst>
              <a:ext uri="{FF2B5EF4-FFF2-40B4-BE49-F238E27FC236}">
                <a16:creationId xmlns:a16="http://schemas.microsoft.com/office/drawing/2014/main" id="{96B3FE9D-7573-E4A8-1E3D-9C909EB324B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14165375"/>
      </p:ext>
    </p:extLst>
  </p:cSld>
  <p:clrMapOvr>
    <a:masterClrMapping/>
  </p:clrMapOvr>
  <mc:AlternateContent xmlns:mc="http://schemas.openxmlformats.org/markup-compatibility/2006">
    <mc:Choice xmlns:p14="http://schemas.microsoft.com/office/powerpoint/2010/main" Requires="p14">
      <p:transition spd="slow" p14:dur="2000" advTm="66277"/>
    </mc:Choice>
    <mc:Fallback>
      <p:transition spd="slow" advTm="66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67A39-1478-016D-4C18-CC0DE10777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FB080A-065F-B16E-E629-3124C53B181A}"/>
              </a:ext>
            </a:extLst>
          </p:cNvPr>
          <p:cNvSpPr>
            <a:spLocks noGrp="1"/>
          </p:cNvSpPr>
          <p:nvPr>
            <p:ph type="title"/>
          </p:nvPr>
        </p:nvSpPr>
        <p:spPr>
          <a:xfrm>
            <a:off x="568573" y="249736"/>
            <a:ext cx="11054853" cy="1049235"/>
          </a:xfrm>
        </p:spPr>
        <p:txBody>
          <a:bodyPr>
            <a:noAutofit/>
          </a:bodyPr>
          <a:lstStyle/>
          <a:p>
            <a:pPr algn="ctr"/>
            <a:r>
              <a:rPr lang="en-US" sz="5000" dirty="0">
                <a:solidFill>
                  <a:srgbClr val="8B1C31"/>
                </a:solidFill>
              </a:rPr>
              <a:t>STEP 2 – SUSTAINABLE OPERATIONS</a:t>
            </a:r>
          </a:p>
        </p:txBody>
      </p:sp>
      <p:pic>
        <p:nvPicPr>
          <p:cNvPr id="5" name="Content Placeholder 4" descr="A screenshot of a website&#10;&#10;AI-generated content may be incorrect.">
            <a:extLst>
              <a:ext uri="{FF2B5EF4-FFF2-40B4-BE49-F238E27FC236}">
                <a16:creationId xmlns:a16="http://schemas.microsoft.com/office/drawing/2014/main" id="{737266D6-BD89-403D-9138-D5F2C0E660ED}"/>
              </a:ext>
            </a:extLst>
          </p:cNvPr>
          <p:cNvPicPr>
            <a:picLocks noGrp="1" noChangeAspect="1"/>
          </p:cNvPicPr>
          <p:nvPr>
            <p:ph idx="1"/>
          </p:nvPr>
        </p:nvPicPr>
        <p:blipFill>
          <a:blip r:embed="rId5"/>
          <a:srcRect t="18008"/>
          <a:stretch>
            <a:fillRect/>
          </a:stretch>
        </p:blipFill>
        <p:spPr>
          <a:xfrm>
            <a:off x="326943" y="1208294"/>
            <a:ext cx="5020027" cy="2220706"/>
          </a:xfrm>
        </p:spPr>
      </p:pic>
      <p:pic>
        <p:nvPicPr>
          <p:cNvPr id="8" name="Content Placeholder 6">
            <a:extLst>
              <a:ext uri="{FF2B5EF4-FFF2-40B4-BE49-F238E27FC236}">
                <a16:creationId xmlns:a16="http://schemas.microsoft.com/office/drawing/2014/main" id="{2021088C-4365-4FE1-956B-CB041B8628FF}"/>
              </a:ext>
            </a:extLst>
          </p:cNvPr>
          <p:cNvPicPr>
            <a:picLocks noChangeAspect="1"/>
          </p:cNvPicPr>
          <p:nvPr/>
        </p:nvPicPr>
        <p:blipFill>
          <a:blip r:embed="rId6"/>
          <a:stretch>
            <a:fillRect/>
          </a:stretch>
        </p:blipFill>
        <p:spPr>
          <a:xfrm>
            <a:off x="10944685" y="5628323"/>
            <a:ext cx="1137146" cy="1137146"/>
          </a:xfrm>
          <a:prstGeom prst="rect">
            <a:avLst/>
          </a:prstGeom>
        </p:spPr>
      </p:pic>
      <p:sp>
        <p:nvSpPr>
          <p:cNvPr id="6" name="AutoShape 2" descr="Back &amp; side view of red &amp; white Whitbread Costa Coffee business brand  supply chain via shop delivery lorry truck driving along motorway England  UK Stock Photo - Alamy">
            <a:extLst>
              <a:ext uri="{FF2B5EF4-FFF2-40B4-BE49-F238E27FC236}">
                <a16:creationId xmlns:a16="http://schemas.microsoft.com/office/drawing/2014/main" id="{4C5DC153-1F31-F5CC-B22D-F50AA69057F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6" descr="Back &amp; side view of red &amp; white Whitbread Costa Coffee business brand  supply chain via shop delivery lorry truck driving along motorway England  UK Stock Photo - Alamy">
            <a:extLst>
              <a:ext uri="{FF2B5EF4-FFF2-40B4-BE49-F238E27FC236}">
                <a16:creationId xmlns:a16="http://schemas.microsoft.com/office/drawing/2014/main" id="{D5F135DE-9A4A-77D5-22A4-A736D5E11A4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084" name="Picture 12" descr="Ryder supplies 78 Sprinter vans for Costa Coffee contract">
            <a:extLst>
              <a:ext uri="{FF2B5EF4-FFF2-40B4-BE49-F238E27FC236}">
                <a16:creationId xmlns:a16="http://schemas.microsoft.com/office/drawing/2014/main" id="{BFA223A4-628B-6F47-E30C-8E7BFE92EC3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6943" y="4161020"/>
            <a:ext cx="4057478" cy="228381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81481B4-EC07-967A-21DA-961443925CAD}"/>
              </a:ext>
            </a:extLst>
          </p:cNvPr>
          <p:cNvSpPr txBox="1"/>
          <p:nvPr/>
        </p:nvSpPr>
        <p:spPr>
          <a:xfrm>
            <a:off x="4356507" y="3646035"/>
            <a:ext cx="1854983" cy="2708434"/>
          </a:xfrm>
          <a:prstGeom prst="rect">
            <a:avLst/>
          </a:prstGeom>
          <a:noFill/>
        </p:spPr>
        <p:txBody>
          <a:bodyPr wrap="square" rtlCol="0">
            <a:spAutoFit/>
          </a:bodyPr>
          <a:lstStyle/>
          <a:p>
            <a:r>
              <a:rPr lang="en-US" sz="17000" dirty="0"/>
              <a:t>📈</a:t>
            </a:r>
          </a:p>
        </p:txBody>
      </p:sp>
      <p:sp>
        <p:nvSpPr>
          <p:cNvPr id="38" name="TextBox 37">
            <a:extLst>
              <a:ext uri="{FF2B5EF4-FFF2-40B4-BE49-F238E27FC236}">
                <a16:creationId xmlns:a16="http://schemas.microsoft.com/office/drawing/2014/main" id="{0B2670E0-98A3-414C-DB63-E47695DA1A35}"/>
              </a:ext>
            </a:extLst>
          </p:cNvPr>
          <p:cNvSpPr txBox="1"/>
          <p:nvPr/>
        </p:nvSpPr>
        <p:spPr>
          <a:xfrm>
            <a:off x="1228787" y="3461369"/>
            <a:ext cx="3395610" cy="369332"/>
          </a:xfrm>
          <a:prstGeom prst="rect">
            <a:avLst/>
          </a:prstGeom>
          <a:noFill/>
        </p:spPr>
        <p:txBody>
          <a:bodyPr wrap="none" rtlCol="0">
            <a:spAutoFit/>
          </a:bodyPr>
          <a:lstStyle/>
          <a:p>
            <a:r>
              <a:rPr lang="en-US" dirty="0"/>
              <a:t>Sustainability (Costa Coffee, 2025)</a:t>
            </a:r>
          </a:p>
        </p:txBody>
      </p:sp>
      <p:pic>
        <p:nvPicPr>
          <p:cNvPr id="11" name="Picture 10" descr="A close-up of a newspaper&#10;&#10;AI-generated content may be incorrect.">
            <a:extLst>
              <a:ext uri="{FF2B5EF4-FFF2-40B4-BE49-F238E27FC236}">
                <a16:creationId xmlns:a16="http://schemas.microsoft.com/office/drawing/2014/main" id="{35C9AD36-07FF-1E8F-60BB-D17BF56CA67C}"/>
              </a:ext>
            </a:extLst>
          </p:cNvPr>
          <p:cNvPicPr>
            <a:picLocks noChangeAspect="1"/>
          </p:cNvPicPr>
          <p:nvPr/>
        </p:nvPicPr>
        <p:blipFill>
          <a:blip r:embed="rId8"/>
          <a:stretch>
            <a:fillRect/>
          </a:stretch>
        </p:blipFill>
        <p:spPr>
          <a:xfrm>
            <a:off x="6705277" y="1591297"/>
            <a:ext cx="5014710" cy="3043610"/>
          </a:xfrm>
          <a:prstGeom prst="rect">
            <a:avLst/>
          </a:prstGeom>
        </p:spPr>
      </p:pic>
      <p:sp>
        <p:nvSpPr>
          <p:cNvPr id="13" name="TextBox 12">
            <a:extLst>
              <a:ext uri="{FF2B5EF4-FFF2-40B4-BE49-F238E27FC236}">
                <a16:creationId xmlns:a16="http://schemas.microsoft.com/office/drawing/2014/main" id="{D567C134-5ECB-451C-3DA6-A1B4887395DB}"/>
              </a:ext>
            </a:extLst>
          </p:cNvPr>
          <p:cNvSpPr txBox="1"/>
          <p:nvPr/>
        </p:nvSpPr>
        <p:spPr>
          <a:xfrm>
            <a:off x="6994088" y="4897371"/>
            <a:ext cx="4575612" cy="369332"/>
          </a:xfrm>
          <a:prstGeom prst="rect">
            <a:avLst/>
          </a:prstGeom>
          <a:noFill/>
        </p:spPr>
        <p:txBody>
          <a:bodyPr wrap="none" rtlCol="0">
            <a:spAutoFit/>
          </a:bodyPr>
          <a:lstStyle/>
          <a:p>
            <a:r>
              <a:rPr lang="en-US" dirty="0"/>
              <a:t>Social Responsibility Categories (Carroll, 1979)</a:t>
            </a:r>
          </a:p>
        </p:txBody>
      </p:sp>
      <p:pic>
        <p:nvPicPr>
          <p:cNvPr id="3079" name="Audio 3078">
            <a:extLst>
              <a:ext uri="{FF2B5EF4-FFF2-40B4-BE49-F238E27FC236}">
                <a16:creationId xmlns:a16="http://schemas.microsoft.com/office/drawing/2014/main" id="{326A1C70-B771-F28D-E680-2F67A08BC6A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86501633"/>
      </p:ext>
    </p:extLst>
  </p:cSld>
  <p:clrMapOvr>
    <a:masterClrMapping/>
  </p:clrMapOvr>
  <mc:AlternateContent xmlns:mc="http://schemas.openxmlformats.org/markup-compatibility/2006">
    <mc:Choice xmlns:p14="http://schemas.microsoft.com/office/powerpoint/2010/main" Requires="p14">
      <p:transition spd="slow" p14:dur="2000" advTm="59996"/>
    </mc:Choice>
    <mc:Fallback>
      <p:transition spd="slow" advTm="59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7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7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2E500D-704D-BBB4-273C-99F3174B5098}"/>
            </a:ext>
          </a:extLst>
        </p:cNvPr>
        <p:cNvGrpSpPr/>
        <p:nvPr/>
      </p:nvGrpSpPr>
      <p:grpSpPr>
        <a:xfrm>
          <a:off x="0" y="0"/>
          <a:ext cx="0" cy="0"/>
          <a:chOff x="0" y="0"/>
          <a:chExt cx="0" cy="0"/>
        </a:xfrm>
      </p:grpSpPr>
      <p:pic>
        <p:nvPicPr>
          <p:cNvPr id="4102" name="Picture 6" descr="The Roastery - Our story | Costa Coffee">
            <a:extLst>
              <a:ext uri="{FF2B5EF4-FFF2-40B4-BE49-F238E27FC236}">
                <a16:creationId xmlns:a16="http://schemas.microsoft.com/office/drawing/2014/main" id="{6A19A737-C5E5-A70F-137B-F935A9221D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11711" y="3960927"/>
            <a:ext cx="4795767" cy="280454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771DC44-8A98-4AB3-0006-6C18DA14E62E}"/>
              </a:ext>
            </a:extLst>
          </p:cNvPr>
          <p:cNvSpPr>
            <a:spLocks noGrp="1"/>
          </p:cNvSpPr>
          <p:nvPr>
            <p:ph type="title"/>
          </p:nvPr>
        </p:nvSpPr>
        <p:spPr>
          <a:xfrm>
            <a:off x="673768" y="224172"/>
            <a:ext cx="11054853" cy="1049235"/>
          </a:xfrm>
        </p:spPr>
        <p:txBody>
          <a:bodyPr>
            <a:noAutofit/>
          </a:bodyPr>
          <a:lstStyle/>
          <a:p>
            <a:pPr algn="ctr"/>
            <a:r>
              <a:rPr lang="en-US" sz="5000" dirty="0">
                <a:solidFill>
                  <a:srgbClr val="8B1C31"/>
                </a:solidFill>
              </a:rPr>
              <a:t>STEP 3 – COMMUNITY PARTNERSHIP</a:t>
            </a:r>
          </a:p>
        </p:txBody>
      </p:sp>
      <p:pic>
        <p:nvPicPr>
          <p:cNvPr id="8" name="Content Placeholder 6">
            <a:extLst>
              <a:ext uri="{FF2B5EF4-FFF2-40B4-BE49-F238E27FC236}">
                <a16:creationId xmlns:a16="http://schemas.microsoft.com/office/drawing/2014/main" id="{876D1C44-196C-9BDD-6761-2FF8322B73B4}"/>
              </a:ext>
            </a:extLst>
          </p:cNvPr>
          <p:cNvPicPr>
            <a:picLocks noChangeAspect="1"/>
          </p:cNvPicPr>
          <p:nvPr/>
        </p:nvPicPr>
        <p:blipFill>
          <a:blip r:embed="rId6"/>
          <a:stretch>
            <a:fillRect/>
          </a:stretch>
        </p:blipFill>
        <p:spPr>
          <a:xfrm>
            <a:off x="10944685" y="5628323"/>
            <a:ext cx="1137146" cy="1137146"/>
          </a:xfrm>
          <a:prstGeom prst="rect">
            <a:avLst/>
          </a:prstGeom>
        </p:spPr>
      </p:pic>
      <p:pic>
        <p:nvPicPr>
          <p:cNvPr id="4098" name="Picture 2" descr="Costa Coffee raises £10 million for Costa Foundation - Whitbread PLC">
            <a:extLst>
              <a:ext uri="{FF2B5EF4-FFF2-40B4-BE49-F238E27FC236}">
                <a16:creationId xmlns:a16="http://schemas.microsoft.com/office/drawing/2014/main" id="{A3F46D3B-3B34-D5C4-B08D-CD09AA7BD2C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11711" y="1164493"/>
            <a:ext cx="4795767" cy="269636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arista Coffee Skills | PDF | Coffee | Caffeinated Drinks">
            <a:extLst>
              <a:ext uri="{FF2B5EF4-FFF2-40B4-BE49-F238E27FC236}">
                <a16:creationId xmlns:a16="http://schemas.microsoft.com/office/drawing/2014/main" id="{8528F936-CC51-4A1A-FB5A-B8374B5E97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62178" y="1355184"/>
            <a:ext cx="3083279" cy="41110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02B356-E03D-E40A-6DA0-709108B355E5}"/>
              </a:ext>
            </a:extLst>
          </p:cNvPr>
          <p:cNvSpPr txBox="1"/>
          <p:nvPr/>
        </p:nvSpPr>
        <p:spPr>
          <a:xfrm>
            <a:off x="229829" y="5846608"/>
            <a:ext cx="7111130" cy="584775"/>
          </a:xfrm>
          <a:prstGeom prst="rect">
            <a:avLst/>
          </a:prstGeom>
          <a:noFill/>
        </p:spPr>
        <p:txBody>
          <a:bodyPr wrap="square" rtlCol="0">
            <a:spAutoFit/>
          </a:bodyPr>
          <a:lstStyle/>
          <a:p>
            <a:r>
              <a:rPr lang="en-US" sz="2000" b="1" dirty="0">
                <a:solidFill>
                  <a:schemeClr val="bg1"/>
                </a:solidFill>
                <a:highlight>
                  <a:srgbClr val="8B1C31"/>
                </a:highlight>
              </a:rPr>
              <a:t>  </a:t>
            </a:r>
            <a:r>
              <a:rPr lang="en-US" sz="3200" b="1" dirty="0">
                <a:solidFill>
                  <a:schemeClr val="bg1"/>
                </a:solidFill>
                <a:highlight>
                  <a:srgbClr val="8B1C31"/>
                </a:highlight>
              </a:rPr>
              <a:t>ORGANISATIONAL RESILIENCE</a:t>
            </a:r>
            <a:r>
              <a:rPr lang="en-US" sz="3200" b="1" dirty="0">
                <a:solidFill>
                  <a:srgbClr val="8B1C31"/>
                </a:solidFill>
                <a:highlight>
                  <a:srgbClr val="8B1C31"/>
                </a:highlight>
              </a:rPr>
              <a:t>_ </a:t>
            </a:r>
            <a:endParaRPr lang="en-US" sz="2000" b="1" dirty="0">
              <a:solidFill>
                <a:srgbClr val="8B1C31"/>
              </a:solidFill>
              <a:highlight>
                <a:srgbClr val="8B1C31"/>
              </a:highlight>
            </a:endParaRPr>
          </a:p>
        </p:txBody>
      </p:sp>
      <p:pic>
        <p:nvPicPr>
          <p:cNvPr id="4104" name="Picture 8" descr="Morley Victoria Primary School - Greggs Breakfast">
            <a:extLst>
              <a:ext uri="{FF2B5EF4-FFF2-40B4-BE49-F238E27FC236}">
                <a16:creationId xmlns:a16="http://schemas.microsoft.com/office/drawing/2014/main" id="{1FC0F39F-85A2-0332-0CB6-48F98F443F5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2968" y="1373479"/>
            <a:ext cx="2892956" cy="4111041"/>
          </a:xfrm>
          <a:prstGeom prst="rect">
            <a:avLst/>
          </a:prstGeom>
          <a:noFill/>
          <a:extLst>
            <a:ext uri="{909E8E84-426E-40DD-AFC4-6F175D3DCCD1}">
              <a14:hiddenFill xmlns:a14="http://schemas.microsoft.com/office/drawing/2010/main">
                <a:solidFill>
                  <a:srgbClr val="FFFFFF"/>
                </a:solidFill>
              </a14:hiddenFill>
            </a:ext>
          </a:extLst>
        </p:spPr>
      </p:pic>
      <p:pic>
        <p:nvPicPr>
          <p:cNvPr id="44" name="Audio 43">
            <a:extLst>
              <a:ext uri="{FF2B5EF4-FFF2-40B4-BE49-F238E27FC236}">
                <a16:creationId xmlns:a16="http://schemas.microsoft.com/office/drawing/2014/main" id="{484398D7-AB48-89BC-FE1C-64D870BCA7F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30718955"/>
      </p:ext>
    </p:extLst>
  </p:cSld>
  <p:clrMapOvr>
    <a:masterClrMapping/>
  </p:clrMapOvr>
  <mc:AlternateContent xmlns:mc="http://schemas.openxmlformats.org/markup-compatibility/2006">
    <mc:Choice xmlns:p14="http://schemas.microsoft.com/office/powerpoint/2010/main" Requires="p14">
      <p:transition spd="slow" p14:dur="2000" advTm="52221"/>
    </mc:Choice>
    <mc:Fallback>
      <p:transition spd="slow" advTm="52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27F3D-4950-6FF7-6937-4D16D48777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B6CCD3-37B2-F63A-7412-49C3BDC63DA3}"/>
              </a:ext>
            </a:extLst>
          </p:cNvPr>
          <p:cNvSpPr>
            <a:spLocks noGrp="1"/>
          </p:cNvSpPr>
          <p:nvPr>
            <p:ph type="title"/>
          </p:nvPr>
        </p:nvSpPr>
        <p:spPr>
          <a:xfrm>
            <a:off x="1341410" y="249820"/>
            <a:ext cx="9603275" cy="1049235"/>
          </a:xfrm>
        </p:spPr>
        <p:txBody>
          <a:bodyPr>
            <a:normAutofit/>
          </a:bodyPr>
          <a:lstStyle/>
          <a:p>
            <a:pPr algn="ctr"/>
            <a:r>
              <a:rPr lang="en-US" sz="5000" dirty="0">
                <a:solidFill>
                  <a:srgbClr val="8B1C31"/>
                </a:solidFill>
              </a:rPr>
              <a:t>STEP 4 – VALUE-BASED PRICING</a:t>
            </a:r>
          </a:p>
        </p:txBody>
      </p:sp>
      <p:graphicFrame>
        <p:nvGraphicFramePr>
          <p:cNvPr id="4" name="Content Placeholder 3">
            <a:extLst>
              <a:ext uri="{FF2B5EF4-FFF2-40B4-BE49-F238E27FC236}">
                <a16:creationId xmlns:a16="http://schemas.microsoft.com/office/drawing/2014/main" id="{651F78A4-09DA-F5F4-515F-30B2A116CCA0}"/>
              </a:ext>
            </a:extLst>
          </p:cNvPr>
          <p:cNvGraphicFramePr>
            <a:graphicFrameLocks noGrp="1"/>
          </p:cNvGraphicFramePr>
          <p:nvPr>
            <p:ph idx="1"/>
            <p:extLst>
              <p:ext uri="{D42A27DB-BD31-4B8C-83A1-F6EECF244321}">
                <p14:modId xmlns:p14="http://schemas.microsoft.com/office/powerpoint/2010/main" val="2296112503"/>
              </p:ext>
            </p:extLst>
          </p:nvPr>
        </p:nvGraphicFramePr>
        <p:xfrm>
          <a:off x="5721536" y="1164493"/>
          <a:ext cx="5986462" cy="2773680"/>
        </p:xfrm>
        <a:graphic>
          <a:graphicData uri="http://schemas.openxmlformats.org/drawingml/2006/table">
            <a:tbl>
              <a:tblPr firstRow="1" bandRow="1">
                <a:tableStyleId>{5C22544A-7EE6-4342-B048-85BDC9FD1C3A}</a:tableStyleId>
              </a:tblPr>
              <a:tblGrid>
                <a:gridCol w="1868769">
                  <a:extLst>
                    <a:ext uri="{9D8B030D-6E8A-4147-A177-3AD203B41FA5}">
                      <a16:colId xmlns:a16="http://schemas.microsoft.com/office/drawing/2014/main" val="4249114673"/>
                    </a:ext>
                  </a:extLst>
                </a:gridCol>
                <a:gridCol w="4117693">
                  <a:extLst>
                    <a:ext uri="{9D8B030D-6E8A-4147-A177-3AD203B41FA5}">
                      <a16:colId xmlns:a16="http://schemas.microsoft.com/office/drawing/2014/main" val="933170808"/>
                    </a:ext>
                  </a:extLst>
                </a:gridCol>
              </a:tblGrid>
              <a:tr h="0">
                <a:tc>
                  <a:txBody>
                    <a:bodyPr/>
                    <a:lstStyle/>
                    <a:p>
                      <a:pPr algn="ctr"/>
                      <a:r>
                        <a:rPr lang="en-US" sz="1800" dirty="0"/>
                        <a:t>PRICE LEVEL</a:t>
                      </a:r>
                    </a:p>
                  </a:txBody>
                  <a:tcPr/>
                </a:tc>
                <a:tc>
                  <a:txBody>
                    <a:bodyPr/>
                    <a:lstStyle/>
                    <a:p>
                      <a:pPr algn="ctr"/>
                      <a:r>
                        <a:rPr lang="en-US" sz="1800" dirty="0"/>
                        <a:t>DESCRIPTION</a:t>
                      </a:r>
                    </a:p>
                  </a:txBody>
                  <a:tcPr/>
                </a:tc>
                <a:extLst>
                  <a:ext uri="{0D108BD9-81ED-4DB2-BD59-A6C34878D82A}">
                    <a16:rowId xmlns:a16="http://schemas.microsoft.com/office/drawing/2014/main" val="2704247667"/>
                  </a:ext>
                </a:extLst>
              </a:tr>
              <a:tr h="237992">
                <a:tc>
                  <a:txBody>
                    <a:bodyPr/>
                    <a:lstStyle/>
                    <a:p>
                      <a:pPr algn="ctr"/>
                      <a:r>
                        <a:rPr lang="en-US" sz="1400" b="1" dirty="0"/>
                        <a:t>3 - Premium</a:t>
                      </a:r>
                    </a:p>
                  </a:txBody>
                  <a:tcPr/>
                </a:tc>
                <a:tc>
                  <a:txBody>
                    <a:bodyPr/>
                    <a:lstStyle/>
                    <a:p>
                      <a:r>
                        <a:rPr lang="en-US" sz="1400" dirty="0"/>
                        <a:t>Food and drink made with high quality ingredients and made fresh to order.  Targeted at high-income working individuals and coffee connoisseurs.</a:t>
                      </a:r>
                    </a:p>
                  </a:txBody>
                  <a:tcPr/>
                </a:tc>
                <a:extLst>
                  <a:ext uri="{0D108BD9-81ED-4DB2-BD59-A6C34878D82A}">
                    <a16:rowId xmlns:a16="http://schemas.microsoft.com/office/drawing/2014/main" val="123459464"/>
                  </a:ext>
                </a:extLst>
              </a:tr>
              <a:tr h="270928">
                <a:tc>
                  <a:txBody>
                    <a:bodyPr/>
                    <a:lstStyle/>
                    <a:p>
                      <a:pPr algn="ctr"/>
                      <a:r>
                        <a:rPr lang="en-US" sz="1400" b="1" dirty="0"/>
                        <a:t>2 - Quality</a:t>
                      </a:r>
                    </a:p>
                  </a:txBody>
                  <a:tcPr/>
                </a:tc>
                <a:tc>
                  <a:txBody>
                    <a:bodyPr/>
                    <a:lstStyle/>
                    <a:p>
                      <a:r>
                        <a:rPr lang="en-US" sz="1400" dirty="0"/>
                        <a:t>Current food and drink offered by Costa Coffee in 2026, at its current price.  Targeted at working individuals and coffee enjoyers.</a:t>
                      </a:r>
                    </a:p>
                  </a:txBody>
                  <a:tcPr/>
                </a:tc>
                <a:extLst>
                  <a:ext uri="{0D108BD9-81ED-4DB2-BD59-A6C34878D82A}">
                    <a16:rowId xmlns:a16="http://schemas.microsoft.com/office/drawing/2014/main" val="920404975"/>
                  </a:ext>
                </a:extLst>
              </a:tr>
              <a:tr h="237992">
                <a:tc>
                  <a:txBody>
                    <a:bodyPr/>
                    <a:lstStyle/>
                    <a:p>
                      <a:pPr algn="ctr"/>
                      <a:r>
                        <a:rPr lang="en-US" sz="1400" b="1" dirty="0"/>
                        <a:t>1- Community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Food and drink that is simpler (or made with cheaper ingredients) at a slightly lower price point than Quality.  Targeted at low-income consumers and regular users of the Costa Community Spaces.</a:t>
                      </a:r>
                    </a:p>
                  </a:txBody>
                  <a:tcPr/>
                </a:tc>
                <a:extLst>
                  <a:ext uri="{0D108BD9-81ED-4DB2-BD59-A6C34878D82A}">
                    <a16:rowId xmlns:a16="http://schemas.microsoft.com/office/drawing/2014/main" val="1636550651"/>
                  </a:ext>
                </a:extLst>
              </a:tr>
            </a:tbl>
          </a:graphicData>
        </a:graphic>
      </p:graphicFrame>
      <p:pic>
        <p:nvPicPr>
          <p:cNvPr id="8" name="Content Placeholder 6">
            <a:extLst>
              <a:ext uri="{FF2B5EF4-FFF2-40B4-BE49-F238E27FC236}">
                <a16:creationId xmlns:a16="http://schemas.microsoft.com/office/drawing/2014/main" id="{B23A934C-AA95-BC2A-54FA-61412848DD38}"/>
              </a:ext>
            </a:extLst>
          </p:cNvPr>
          <p:cNvPicPr>
            <a:picLocks noChangeAspect="1"/>
          </p:cNvPicPr>
          <p:nvPr/>
        </p:nvPicPr>
        <p:blipFill>
          <a:blip r:embed="rId5"/>
          <a:stretch>
            <a:fillRect/>
          </a:stretch>
        </p:blipFill>
        <p:spPr>
          <a:xfrm>
            <a:off x="10944685" y="5628323"/>
            <a:ext cx="1137146" cy="1137146"/>
          </a:xfrm>
          <a:prstGeom prst="rect">
            <a:avLst/>
          </a:prstGeom>
        </p:spPr>
      </p:pic>
      <p:pic>
        <p:nvPicPr>
          <p:cNvPr id="5124" name="Picture 4" descr="What is a Decoy Pricing Strategy: Definition and Examples">
            <a:extLst>
              <a:ext uri="{FF2B5EF4-FFF2-40B4-BE49-F238E27FC236}">
                <a16:creationId xmlns:a16="http://schemas.microsoft.com/office/drawing/2014/main" id="{47E95107-F130-5B0F-C332-5FFDA92E5C9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75571" y="3993010"/>
            <a:ext cx="3265710" cy="261517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Fancy coffee drink. The lighting and the color creates a warm and delicious  feeling. #AdobeEduSweeps">
            <a:extLst>
              <a:ext uri="{FF2B5EF4-FFF2-40B4-BE49-F238E27FC236}">
                <a16:creationId xmlns:a16="http://schemas.microsoft.com/office/drawing/2014/main" id="{72E2F869-54C4-9AF3-CEB1-382CB635ECE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5572" y="1198568"/>
            <a:ext cx="1893387" cy="284205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est Cheap Coffee Under $10, Ranked by a Coffee Snob">
            <a:extLst>
              <a:ext uri="{FF2B5EF4-FFF2-40B4-BE49-F238E27FC236}">
                <a16:creationId xmlns:a16="http://schemas.microsoft.com/office/drawing/2014/main" id="{478BB11A-FBE5-2679-62B1-DDA6B7D1F82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1902" y="4518771"/>
            <a:ext cx="3134113" cy="208940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o make a Cappuccino">
            <a:extLst>
              <a:ext uri="{FF2B5EF4-FFF2-40B4-BE49-F238E27FC236}">
                <a16:creationId xmlns:a16="http://schemas.microsoft.com/office/drawing/2014/main" id="{D8D75A7F-73A0-55DA-35A7-478E5142326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21341" y="2009992"/>
            <a:ext cx="2218863" cy="2218863"/>
          </a:xfrm>
          <a:prstGeom prst="rect">
            <a:avLst/>
          </a:prstGeom>
          <a:noFill/>
          <a:extLst>
            <a:ext uri="{909E8E84-426E-40DD-AFC4-6F175D3DCCD1}">
              <a14:hiddenFill xmlns:a14="http://schemas.microsoft.com/office/drawing/2010/main">
                <a:solidFill>
                  <a:srgbClr val="FFFFFF"/>
                </a:solidFill>
              </a14:hiddenFill>
            </a:ext>
          </a:extLst>
        </p:spPr>
      </p:pic>
      <p:pic>
        <p:nvPicPr>
          <p:cNvPr id="56" name="Audio 55">
            <a:extLst>
              <a:ext uri="{FF2B5EF4-FFF2-40B4-BE49-F238E27FC236}">
                <a16:creationId xmlns:a16="http://schemas.microsoft.com/office/drawing/2014/main" id="{4CE51C24-88DF-5048-6C97-2D4E50C6A97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76480207"/>
      </p:ext>
    </p:extLst>
  </p:cSld>
  <p:clrMapOvr>
    <a:masterClrMapping/>
  </p:clrMapOvr>
  <mc:AlternateContent xmlns:mc="http://schemas.openxmlformats.org/markup-compatibility/2006">
    <mc:Choice xmlns:p14="http://schemas.microsoft.com/office/powerpoint/2010/main" Requires="p14">
      <p:transition spd="slow" p14:dur="2000" advTm="50647"/>
    </mc:Choice>
    <mc:Fallback>
      <p:transition spd="slow" advTm="50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A7DC5-6FEF-9D6F-E6A4-B1D90FB570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E9E0F-234B-275C-578F-9D495A9B2BE9}"/>
              </a:ext>
            </a:extLst>
          </p:cNvPr>
          <p:cNvSpPr>
            <a:spLocks noGrp="1"/>
          </p:cNvSpPr>
          <p:nvPr>
            <p:ph type="title"/>
          </p:nvPr>
        </p:nvSpPr>
        <p:spPr>
          <a:xfrm>
            <a:off x="1451578" y="311070"/>
            <a:ext cx="9603275" cy="1049235"/>
          </a:xfrm>
        </p:spPr>
        <p:txBody>
          <a:bodyPr>
            <a:normAutofit fontScale="90000"/>
          </a:bodyPr>
          <a:lstStyle/>
          <a:p>
            <a:pPr algn="ctr"/>
            <a:r>
              <a:rPr lang="en-US" sz="5000" dirty="0">
                <a:solidFill>
                  <a:srgbClr val="8B1C31"/>
                </a:solidFill>
              </a:rPr>
              <a:t>Implementation and projections</a:t>
            </a:r>
          </a:p>
        </p:txBody>
      </p:sp>
      <p:graphicFrame>
        <p:nvGraphicFramePr>
          <p:cNvPr id="4" name="Content Placeholder 3">
            <a:extLst>
              <a:ext uri="{FF2B5EF4-FFF2-40B4-BE49-F238E27FC236}">
                <a16:creationId xmlns:a16="http://schemas.microsoft.com/office/drawing/2014/main" id="{32CBFB0A-71AF-F225-2EBA-2379A6D0D501}"/>
              </a:ext>
            </a:extLst>
          </p:cNvPr>
          <p:cNvGraphicFramePr>
            <a:graphicFrameLocks noGrp="1"/>
          </p:cNvGraphicFramePr>
          <p:nvPr>
            <p:ph idx="1"/>
            <p:extLst>
              <p:ext uri="{D42A27DB-BD31-4B8C-83A1-F6EECF244321}">
                <p14:modId xmlns:p14="http://schemas.microsoft.com/office/powerpoint/2010/main" val="1967011120"/>
              </p:ext>
            </p:extLst>
          </p:nvPr>
        </p:nvGraphicFramePr>
        <p:xfrm>
          <a:off x="1451578" y="2332809"/>
          <a:ext cx="9599599" cy="2682240"/>
        </p:xfrm>
        <a:graphic>
          <a:graphicData uri="http://schemas.openxmlformats.org/drawingml/2006/table">
            <a:tbl>
              <a:tblPr firstRow="1" bandRow="1">
                <a:tableStyleId>{5C22544A-7EE6-4342-B048-85BDC9FD1C3A}</a:tableStyleId>
              </a:tblPr>
              <a:tblGrid>
                <a:gridCol w="2618208">
                  <a:extLst>
                    <a:ext uri="{9D8B030D-6E8A-4147-A177-3AD203B41FA5}">
                      <a16:colId xmlns:a16="http://schemas.microsoft.com/office/drawing/2014/main" val="647897029"/>
                    </a:ext>
                  </a:extLst>
                </a:gridCol>
                <a:gridCol w="6981391">
                  <a:extLst>
                    <a:ext uri="{9D8B030D-6E8A-4147-A177-3AD203B41FA5}">
                      <a16:colId xmlns:a16="http://schemas.microsoft.com/office/drawing/2014/main" val="3573609727"/>
                    </a:ext>
                  </a:extLst>
                </a:gridCol>
              </a:tblGrid>
              <a:tr h="0">
                <a:tc>
                  <a:txBody>
                    <a:bodyPr/>
                    <a:lstStyle/>
                    <a:p>
                      <a:pPr algn="ctr"/>
                      <a:r>
                        <a:rPr lang="en-US" sz="3200" dirty="0"/>
                        <a:t>YEAR</a:t>
                      </a:r>
                    </a:p>
                  </a:txBody>
                  <a:tcPr/>
                </a:tc>
                <a:tc>
                  <a:txBody>
                    <a:bodyPr/>
                    <a:lstStyle/>
                    <a:p>
                      <a:pPr algn="ctr"/>
                      <a:r>
                        <a:rPr lang="en-US" sz="3200" dirty="0"/>
                        <a:t>ACTION</a:t>
                      </a:r>
                    </a:p>
                  </a:txBody>
                  <a:tcPr/>
                </a:tc>
                <a:extLst>
                  <a:ext uri="{0D108BD9-81ED-4DB2-BD59-A6C34878D82A}">
                    <a16:rowId xmlns:a16="http://schemas.microsoft.com/office/drawing/2014/main" val="1032356784"/>
                  </a:ext>
                </a:extLst>
              </a:tr>
              <a:tr h="237992">
                <a:tc>
                  <a:txBody>
                    <a:bodyPr/>
                    <a:lstStyle/>
                    <a:p>
                      <a:pPr algn="ctr"/>
                      <a:r>
                        <a:rPr lang="en-US" sz="2400" dirty="0"/>
                        <a:t>1</a:t>
                      </a:r>
                    </a:p>
                  </a:txBody>
                  <a:tcPr/>
                </a:tc>
                <a:tc>
                  <a:txBody>
                    <a:bodyPr/>
                    <a:lstStyle/>
                    <a:p>
                      <a:r>
                        <a:rPr lang="en-US" sz="2400" dirty="0"/>
                        <a:t>Pilot rollout in 50 stores.</a:t>
                      </a:r>
                    </a:p>
                  </a:txBody>
                  <a:tcPr/>
                </a:tc>
                <a:extLst>
                  <a:ext uri="{0D108BD9-81ED-4DB2-BD59-A6C34878D82A}">
                    <a16:rowId xmlns:a16="http://schemas.microsoft.com/office/drawing/2014/main" val="1255680858"/>
                  </a:ext>
                </a:extLst>
              </a:tr>
              <a:tr h="270928">
                <a:tc>
                  <a:txBody>
                    <a:bodyPr/>
                    <a:lstStyle/>
                    <a:p>
                      <a:pPr algn="ctr"/>
                      <a:r>
                        <a:rPr lang="en-US" sz="2400" dirty="0"/>
                        <a:t>2</a:t>
                      </a:r>
                    </a:p>
                  </a:txBody>
                  <a:tcPr/>
                </a:tc>
                <a:tc>
                  <a:txBody>
                    <a:bodyPr/>
                    <a:lstStyle/>
                    <a:p>
                      <a:r>
                        <a:rPr lang="en-US" sz="2400" dirty="0"/>
                        <a:t>Scale to 200 locations, refining operations based on pilot</a:t>
                      </a:r>
                    </a:p>
                  </a:txBody>
                  <a:tcPr/>
                </a:tc>
                <a:extLst>
                  <a:ext uri="{0D108BD9-81ED-4DB2-BD59-A6C34878D82A}">
                    <a16:rowId xmlns:a16="http://schemas.microsoft.com/office/drawing/2014/main" val="3713647414"/>
                  </a:ext>
                </a:extLst>
              </a:tr>
              <a:tr h="237992">
                <a:tc>
                  <a:txBody>
                    <a:bodyPr/>
                    <a:lstStyle/>
                    <a:p>
                      <a:pPr algn="ctr"/>
                      <a:r>
                        <a:rPr lang="en-US" sz="2400"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Full network integration across 500+ stores after successful pilot. </a:t>
                      </a:r>
                    </a:p>
                  </a:txBody>
                  <a:tcPr/>
                </a:tc>
                <a:extLst>
                  <a:ext uri="{0D108BD9-81ED-4DB2-BD59-A6C34878D82A}">
                    <a16:rowId xmlns:a16="http://schemas.microsoft.com/office/drawing/2014/main" val="2152165210"/>
                  </a:ext>
                </a:extLst>
              </a:tr>
            </a:tbl>
          </a:graphicData>
        </a:graphic>
      </p:graphicFrame>
      <p:pic>
        <p:nvPicPr>
          <p:cNvPr id="8" name="Content Placeholder 6">
            <a:extLst>
              <a:ext uri="{FF2B5EF4-FFF2-40B4-BE49-F238E27FC236}">
                <a16:creationId xmlns:a16="http://schemas.microsoft.com/office/drawing/2014/main" id="{F266CC80-D4F5-E42B-3A45-6D1D009658F3}"/>
              </a:ext>
            </a:extLst>
          </p:cNvPr>
          <p:cNvPicPr>
            <a:picLocks noChangeAspect="1"/>
          </p:cNvPicPr>
          <p:nvPr/>
        </p:nvPicPr>
        <p:blipFill>
          <a:blip r:embed="rId5"/>
          <a:stretch>
            <a:fillRect/>
          </a:stretch>
        </p:blipFill>
        <p:spPr>
          <a:xfrm>
            <a:off x="10944685" y="5628323"/>
            <a:ext cx="1137146" cy="1137146"/>
          </a:xfrm>
          <a:prstGeom prst="rect">
            <a:avLst/>
          </a:prstGeom>
        </p:spPr>
      </p:pic>
      <p:pic>
        <p:nvPicPr>
          <p:cNvPr id="30" name="Audio 29">
            <a:extLst>
              <a:ext uri="{FF2B5EF4-FFF2-40B4-BE49-F238E27FC236}">
                <a16:creationId xmlns:a16="http://schemas.microsoft.com/office/drawing/2014/main" id="{1EF064A1-0AB9-E1DB-CAA9-5F867272B4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17120856"/>
      </p:ext>
    </p:extLst>
  </p:cSld>
  <p:clrMapOvr>
    <a:masterClrMapping/>
  </p:clrMapOvr>
  <mc:AlternateContent xmlns:mc="http://schemas.openxmlformats.org/markup-compatibility/2006">
    <mc:Choice xmlns:p14="http://schemas.microsoft.com/office/powerpoint/2010/main" Requires="p14">
      <p:transition spd="slow" p14:dur="2000" advTm="43276"/>
    </mc:Choice>
    <mc:Fallback>
      <p:transition spd="slow" advTm="43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45EAE-E064-FBF8-0C5B-9997F3FE30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7BFC87-E859-9C9C-D29A-D6C713F7E7A0}"/>
              </a:ext>
            </a:extLst>
          </p:cNvPr>
          <p:cNvSpPr>
            <a:spLocks noGrp="1"/>
          </p:cNvSpPr>
          <p:nvPr>
            <p:ph type="title"/>
          </p:nvPr>
        </p:nvSpPr>
        <p:spPr>
          <a:xfrm>
            <a:off x="1451578" y="206739"/>
            <a:ext cx="9603275" cy="1049235"/>
          </a:xfrm>
        </p:spPr>
        <p:txBody>
          <a:bodyPr>
            <a:normAutofit/>
          </a:bodyPr>
          <a:lstStyle/>
          <a:p>
            <a:pPr algn="ctr"/>
            <a:r>
              <a:rPr lang="en-US" sz="5000" dirty="0">
                <a:solidFill>
                  <a:srgbClr val="8B1C31"/>
                </a:solidFill>
              </a:rPr>
              <a:t>conclusion</a:t>
            </a:r>
          </a:p>
        </p:txBody>
      </p:sp>
      <p:pic>
        <p:nvPicPr>
          <p:cNvPr id="8" name="Content Placeholder 6">
            <a:extLst>
              <a:ext uri="{FF2B5EF4-FFF2-40B4-BE49-F238E27FC236}">
                <a16:creationId xmlns:a16="http://schemas.microsoft.com/office/drawing/2014/main" id="{10A198F4-2CBA-24C8-A6BC-957CDD17DD2C}"/>
              </a:ext>
            </a:extLst>
          </p:cNvPr>
          <p:cNvPicPr>
            <a:picLocks noChangeAspect="1"/>
          </p:cNvPicPr>
          <p:nvPr/>
        </p:nvPicPr>
        <p:blipFill>
          <a:blip r:embed="rId5"/>
          <a:stretch>
            <a:fillRect/>
          </a:stretch>
        </p:blipFill>
        <p:spPr>
          <a:xfrm>
            <a:off x="10944685" y="5628323"/>
            <a:ext cx="1137146" cy="1137146"/>
          </a:xfrm>
          <a:prstGeom prst="rect">
            <a:avLst/>
          </a:prstGeom>
        </p:spPr>
      </p:pic>
      <p:sp>
        <p:nvSpPr>
          <p:cNvPr id="7" name="TextBox 6">
            <a:extLst>
              <a:ext uri="{FF2B5EF4-FFF2-40B4-BE49-F238E27FC236}">
                <a16:creationId xmlns:a16="http://schemas.microsoft.com/office/drawing/2014/main" id="{FD73105A-A4AA-C54A-1493-BC251AE247E5}"/>
              </a:ext>
            </a:extLst>
          </p:cNvPr>
          <p:cNvSpPr txBox="1"/>
          <p:nvPr/>
        </p:nvSpPr>
        <p:spPr>
          <a:xfrm>
            <a:off x="2168603" y="6180694"/>
            <a:ext cx="8169224" cy="584775"/>
          </a:xfrm>
          <a:prstGeom prst="rect">
            <a:avLst/>
          </a:prstGeom>
          <a:noFill/>
        </p:spPr>
        <p:txBody>
          <a:bodyPr wrap="none" rtlCol="0">
            <a:spAutoFit/>
          </a:bodyPr>
          <a:lstStyle/>
          <a:p>
            <a:r>
              <a:rPr lang="en-US" sz="3200" b="1" i="1" dirty="0">
                <a:solidFill>
                  <a:schemeClr val="bg1"/>
                </a:solidFill>
                <a:highlight>
                  <a:srgbClr val="800000"/>
                </a:highlight>
              </a:rPr>
              <a:t>  BETTER SOCIETY = BETTER ECONOMY</a:t>
            </a:r>
            <a:r>
              <a:rPr lang="en-US" sz="3200" b="1" i="1" dirty="0">
                <a:solidFill>
                  <a:srgbClr val="8B1C31"/>
                </a:solidFill>
                <a:highlight>
                  <a:srgbClr val="800000"/>
                </a:highlight>
              </a:rPr>
              <a:t>_</a:t>
            </a:r>
          </a:p>
        </p:txBody>
      </p:sp>
      <p:graphicFrame>
        <p:nvGraphicFramePr>
          <p:cNvPr id="10" name="Table 9">
            <a:extLst>
              <a:ext uri="{FF2B5EF4-FFF2-40B4-BE49-F238E27FC236}">
                <a16:creationId xmlns:a16="http://schemas.microsoft.com/office/drawing/2014/main" id="{4B27054D-AC43-19C7-FED7-C9711BDECAAE}"/>
              </a:ext>
            </a:extLst>
          </p:cNvPr>
          <p:cNvGraphicFramePr>
            <a:graphicFrameLocks noGrp="1"/>
          </p:cNvGraphicFramePr>
          <p:nvPr>
            <p:extLst>
              <p:ext uri="{D42A27DB-BD31-4B8C-83A1-F6EECF244321}">
                <p14:modId xmlns:p14="http://schemas.microsoft.com/office/powerpoint/2010/main" val="2382568482"/>
              </p:ext>
            </p:extLst>
          </p:nvPr>
        </p:nvGraphicFramePr>
        <p:xfrm>
          <a:off x="325121" y="982358"/>
          <a:ext cx="11521440" cy="2292306"/>
        </p:xfrm>
        <a:graphic>
          <a:graphicData uri="http://schemas.openxmlformats.org/drawingml/2006/table">
            <a:tbl>
              <a:tblPr firstRow="1" firstCol="1" bandRow="1">
                <a:tableStyleId>{5C22544A-7EE6-4342-B048-85BDC9FD1C3A}</a:tableStyleId>
              </a:tblPr>
              <a:tblGrid>
                <a:gridCol w="5766512">
                  <a:extLst>
                    <a:ext uri="{9D8B030D-6E8A-4147-A177-3AD203B41FA5}">
                      <a16:colId xmlns:a16="http://schemas.microsoft.com/office/drawing/2014/main" val="855775025"/>
                    </a:ext>
                  </a:extLst>
                </a:gridCol>
                <a:gridCol w="5754928">
                  <a:extLst>
                    <a:ext uri="{9D8B030D-6E8A-4147-A177-3AD203B41FA5}">
                      <a16:colId xmlns:a16="http://schemas.microsoft.com/office/drawing/2014/main" val="1032834670"/>
                    </a:ext>
                  </a:extLst>
                </a:gridCol>
              </a:tblGrid>
              <a:tr h="289144">
                <a:tc>
                  <a:txBody>
                    <a:bodyPr/>
                    <a:lstStyle/>
                    <a:p>
                      <a:pPr algn="ctr">
                        <a:buNone/>
                      </a:pPr>
                      <a:r>
                        <a:rPr lang="en-GB" sz="1600" b="1" kern="0" dirty="0">
                          <a:effectLst/>
                        </a:rPr>
                        <a:t>Societal Benefit</a:t>
                      </a:r>
                      <a:endParaRPr lang="en-GB" sz="16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tc>
                  <a:txBody>
                    <a:bodyPr/>
                    <a:lstStyle/>
                    <a:p>
                      <a:pPr algn="ctr">
                        <a:buNone/>
                      </a:pPr>
                      <a:r>
                        <a:rPr lang="en-GB" sz="1600" kern="0" dirty="0">
                          <a:effectLst/>
                        </a:rPr>
                        <a:t>Economic Benefit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extLst>
                  <a:ext uri="{0D108BD9-81ED-4DB2-BD59-A6C34878D82A}">
                    <a16:rowId xmlns:a16="http://schemas.microsoft.com/office/drawing/2014/main" val="332970897"/>
                  </a:ext>
                </a:extLst>
              </a:tr>
              <a:tr h="498661">
                <a:tc>
                  <a:txBody>
                    <a:bodyPr/>
                    <a:lstStyle/>
                    <a:p>
                      <a:pPr marL="0" lvl="0" indent="0">
                        <a:buFont typeface="Bookman Old Style" panose="02050604050505020204" pitchFamily="18" charset="0"/>
                        <a:buNone/>
                      </a:pPr>
                      <a:r>
                        <a:rPr lang="en-US" sz="1100" b="0" dirty="0">
                          <a:solidFill>
                            <a:srgbClr val="8B1C31"/>
                          </a:solidFill>
                        </a:rPr>
                        <a:t>✅ Supporting Social Enrichment</a:t>
                      </a:r>
                    </a:p>
                    <a:p>
                      <a:pPr marL="0" lvl="0" indent="0">
                        <a:buFont typeface="Bookman Old Style" panose="02050604050505020204" pitchFamily="18" charset="0"/>
                        <a:buNone/>
                      </a:pPr>
                      <a:r>
                        <a:rPr lang="en-US" sz="1100" b="0" dirty="0">
                          <a:solidFill>
                            <a:srgbClr val="8B1C31"/>
                          </a:solidFill>
                        </a:rPr>
                        <a:t>- Aiding the community by creating third spaces necessary for healthy social enrichment</a:t>
                      </a:r>
                      <a:endParaRPr lang="en-GB" sz="1100" b="0" dirty="0">
                        <a:solidFill>
                          <a:srgbClr val="8B1C31"/>
                        </a:solidFill>
                      </a:endParaRPr>
                    </a:p>
                  </a:txBody>
                  <a:tcPr marL="68580" marR="68580" marT="0" marB="0">
                    <a:solidFill>
                      <a:srgbClr val="E7CCCF"/>
                    </a:solidFill>
                  </a:tcPr>
                </a:tc>
                <a:tc>
                  <a:txBody>
                    <a:bodyPr/>
                    <a:lstStyle/>
                    <a:p>
                      <a:pPr marL="0" lvl="0" indent="0">
                        <a:buFont typeface="Bookman Old Style" panose="02050604050505020204" pitchFamily="18" charset="0"/>
                        <a:buNone/>
                      </a:pPr>
                      <a:r>
                        <a:rPr lang="en-US" sz="1100" b="0" dirty="0">
                          <a:solidFill>
                            <a:srgbClr val="8B1C31"/>
                          </a:solidFill>
                        </a:rPr>
                        <a:t>✅ </a:t>
                      </a:r>
                      <a:r>
                        <a:rPr lang="en-US" sz="1100" b="0" dirty="0" err="1">
                          <a:solidFill>
                            <a:srgbClr val="8B1C31"/>
                          </a:solidFill>
                        </a:rPr>
                        <a:t>Incentivises</a:t>
                      </a:r>
                      <a:r>
                        <a:rPr lang="en-US" sz="1100" b="0" dirty="0">
                          <a:solidFill>
                            <a:srgbClr val="8B1C31"/>
                          </a:solidFill>
                        </a:rPr>
                        <a:t> spending through extended stays in comfortable physical spaces, which also creates brand loyalty. Comparison – Starbucks.</a:t>
                      </a:r>
                      <a:endParaRPr lang="en-GB" sz="11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tc>
                <a:extLst>
                  <a:ext uri="{0D108BD9-81ED-4DB2-BD59-A6C34878D82A}">
                    <a16:rowId xmlns:a16="http://schemas.microsoft.com/office/drawing/2014/main" val="4141769374"/>
                  </a:ext>
                </a:extLst>
              </a:tr>
              <a:tr h="498661">
                <a:tc>
                  <a:txBody>
                    <a:bodyPr/>
                    <a:lstStyle/>
                    <a:p>
                      <a:pPr marL="0" lvl="0" indent="0">
                        <a:buFont typeface="Bookman Old Style" panose="02050604050505020204" pitchFamily="18" charset="0"/>
                        <a:buNone/>
                      </a:pPr>
                      <a:r>
                        <a:rPr lang="en-US" sz="1100" b="0" dirty="0">
                          <a:solidFill>
                            <a:srgbClr val="8B1C31"/>
                          </a:solidFill>
                        </a:rPr>
                        <a:t>✅ Achieving sustainability goals</a:t>
                      </a:r>
                    </a:p>
                    <a:p>
                      <a:pPr marL="0" lvl="0" indent="0">
                        <a:buFont typeface="Bookman Old Style" panose="02050604050505020204" pitchFamily="18" charset="0"/>
                        <a:buNone/>
                      </a:pPr>
                      <a:r>
                        <a:rPr lang="en-US" sz="11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rPr>
                        <a:t>- Protecting the planet by reducing carbon emissions, waste to landfill and </a:t>
                      </a:r>
                      <a:r>
                        <a:rPr lang="en-US" sz="1100" b="0" kern="100" dirty="0" err="1">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rPr>
                        <a:t>maximising</a:t>
                      </a:r>
                      <a:r>
                        <a:rPr lang="en-US" sz="11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rPr>
                        <a:t> sustainable sourcing.</a:t>
                      </a:r>
                      <a:endParaRPr lang="en-GB" sz="11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solidFill>
                      <a:srgbClr val="E7CCCF"/>
                    </a:solidFill>
                  </a:tcPr>
                </a:tc>
                <a:tc>
                  <a:txBody>
                    <a:bodyPr/>
                    <a:lstStyle/>
                    <a:p>
                      <a:pPr marL="0" lvl="0" indent="0">
                        <a:buFont typeface="Bookman Old Style" panose="02050604050505020204" pitchFamily="18" charset="0"/>
                        <a:buNone/>
                      </a:pPr>
                      <a:r>
                        <a:rPr lang="en-US" sz="1100" b="0" dirty="0">
                          <a:solidFill>
                            <a:srgbClr val="8B1C31"/>
                          </a:solidFill>
                        </a:rPr>
                        <a:t>✅ Improves brand reputation and makes the portfolio more accessible to planet-conscious consumers.</a:t>
                      </a:r>
                      <a:endParaRPr lang="en-GB" sz="1100" b="0" dirty="0">
                        <a:solidFill>
                          <a:srgbClr val="8B1C31"/>
                        </a:solidFill>
                      </a:endParaRPr>
                    </a:p>
                  </a:txBody>
                  <a:tcPr marL="68580" marR="68580" marT="0" marB="0"/>
                </a:tc>
                <a:extLst>
                  <a:ext uri="{0D108BD9-81ED-4DB2-BD59-A6C34878D82A}">
                    <a16:rowId xmlns:a16="http://schemas.microsoft.com/office/drawing/2014/main" val="325097363"/>
                  </a:ext>
                </a:extLst>
              </a:tr>
              <a:tr h="498661">
                <a:tc>
                  <a:txBody>
                    <a:bodyPr/>
                    <a:lstStyle/>
                    <a:p>
                      <a:pPr marL="0" lvl="0" indent="0">
                        <a:buFont typeface="Arial" panose="020B0604020202020204" pitchFamily="34" charset="0"/>
                        <a:buNone/>
                      </a:pPr>
                      <a:r>
                        <a:rPr lang="en-US" sz="1100" b="0" dirty="0">
                          <a:solidFill>
                            <a:srgbClr val="8B1C31"/>
                          </a:solidFill>
                        </a:rPr>
                        <a:t>✅ Supporting Local Community </a:t>
                      </a:r>
                      <a:r>
                        <a:rPr lang="en-US" sz="1100" b="0" dirty="0" err="1">
                          <a:solidFill>
                            <a:srgbClr val="8B1C31"/>
                          </a:solidFill>
                        </a:rPr>
                        <a:t>Programmes</a:t>
                      </a:r>
                      <a:r>
                        <a:rPr lang="en-US" sz="1100" b="0" dirty="0">
                          <a:solidFill>
                            <a:srgbClr val="8B1C31"/>
                          </a:solidFill>
                        </a:rPr>
                        <a:t> and Entrepreneurship</a:t>
                      </a:r>
                    </a:p>
                    <a:p>
                      <a:pPr marL="0" lvl="0" indent="0">
                        <a:buFont typeface="Arial" panose="020B0604020202020204" pitchFamily="34" charset="0"/>
                        <a:buNone/>
                      </a:pPr>
                      <a:r>
                        <a:rPr lang="en-US" sz="1100" b="0" dirty="0">
                          <a:solidFill>
                            <a:srgbClr val="8B1C31"/>
                          </a:solidFill>
                        </a:rPr>
                        <a:t>- Aiding local schools, entrepreneurs and </a:t>
                      </a:r>
                      <a:r>
                        <a:rPr lang="en-US" sz="1100" b="0" dirty="0" err="1">
                          <a:solidFill>
                            <a:srgbClr val="8B1C31"/>
                          </a:solidFill>
                        </a:rPr>
                        <a:t>organisations</a:t>
                      </a:r>
                      <a:r>
                        <a:rPr lang="en-US" sz="1100" b="0" dirty="0">
                          <a:solidFill>
                            <a:srgbClr val="8B1C31"/>
                          </a:solidFill>
                        </a:rPr>
                        <a:t> through use of space and financial aid, as a social enterprise.</a:t>
                      </a:r>
                      <a:endParaRPr lang="en-GB" sz="1100" b="0" dirty="0">
                        <a:solidFill>
                          <a:srgbClr val="8B1C31"/>
                        </a:solidFill>
                      </a:endParaRPr>
                    </a:p>
                  </a:txBody>
                  <a:tcPr marL="68580" marR="68580" marT="0" marB="0">
                    <a:solidFill>
                      <a:srgbClr val="E7CCCF"/>
                    </a:solidFill>
                  </a:tcPr>
                </a:tc>
                <a:tc>
                  <a:txBody>
                    <a:bodyPr/>
                    <a:lstStyle/>
                    <a:p>
                      <a:pPr marL="0" lvl="0" indent="0">
                        <a:buFont typeface="Bookman Old Style" panose="02050604050505020204" pitchFamily="18" charset="0"/>
                        <a:buNone/>
                      </a:pPr>
                      <a:r>
                        <a:rPr lang="en-US" sz="1100" b="0" dirty="0">
                          <a:solidFill>
                            <a:srgbClr val="8B1C31"/>
                          </a:solidFill>
                        </a:rPr>
                        <a:t>✅ By providing barista training </a:t>
                      </a:r>
                      <a:r>
                        <a:rPr lang="en-US" sz="1100" b="0" dirty="0" err="1">
                          <a:solidFill>
                            <a:srgbClr val="8B1C31"/>
                          </a:solidFill>
                        </a:rPr>
                        <a:t>programmes</a:t>
                      </a:r>
                      <a:r>
                        <a:rPr lang="en-US" sz="1100" b="0" dirty="0">
                          <a:solidFill>
                            <a:srgbClr val="8B1C31"/>
                          </a:solidFill>
                        </a:rPr>
                        <a:t>, children’s activity spaces and discounted goods, Costa creates lifelong customers and improve brand reputation.</a:t>
                      </a:r>
                      <a:endParaRPr lang="en-GB" sz="11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tc>
                <a:extLst>
                  <a:ext uri="{0D108BD9-81ED-4DB2-BD59-A6C34878D82A}">
                    <a16:rowId xmlns:a16="http://schemas.microsoft.com/office/drawing/2014/main" val="3879317680"/>
                  </a:ext>
                </a:extLst>
              </a:tr>
              <a:tr h="498661">
                <a:tc>
                  <a:txBody>
                    <a:bodyPr/>
                    <a:lstStyle/>
                    <a:p>
                      <a:pPr marL="0" lvl="0" indent="0">
                        <a:buFont typeface="Arial" panose="020B0604020202020204" pitchFamily="34" charset="0"/>
                        <a:buNone/>
                      </a:pPr>
                      <a:r>
                        <a:rPr lang="en-US" sz="1100" b="0" dirty="0">
                          <a:solidFill>
                            <a:srgbClr val="8B1C31"/>
                          </a:solidFill>
                        </a:rPr>
                        <a:t>✅ Three-tiered Pricing Scheme</a:t>
                      </a:r>
                      <a:endParaRPr lang="en-GB" sz="1100" b="0" dirty="0">
                        <a:solidFill>
                          <a:srgbClr val="8B1C31"/>
                        </a:solidFill>
                      </a:endParaRPr>
                    </a:p>
                  </a:txBody>
                  <a:tcPr marL="68580" marR="68580" marT="0" marB="0">
                    <a:solidFill>
                      <a:srgbClr val="E7CCCF"/>
                    </a:solidFill>
                  </a:tcPr>
                </a:tc>
                <a:tc>
                  <a:txBody>
                    <a:bodyPr/>
                    <a:lstStyle/>
                    <a:p>
                      <a:pPr marL="0" lvl="0" indent="0">
                        <a:buFont typeface="Bookman Old Style" panose="02050604050505020204" pitchFamily="18" charset="0"/>
                        <a:buNone/>
                      </a:pPr>
                      <a:r>
                        <a:rPr lang="en-US" sz="1100" b="0" dirty="0">
                          <a:solidFill>
                            <a:srgbClr val="8B1C31"/>
                          </a:solidFill>
                        </a:rPr>
                        <a:t>✅ Makes the a limited portfolio accessible to a wider demographic, particularly low-income consumers who were previously alienated by Costa’s premium positioning.</a:t>
                      </a:r>
                      <a:endParaRPr lang="en-GB" sz="110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tc>
                <a:extLst>
                  <a:ext uri="{0D108BD9-81ED-4DB2-BD59-A6C34878D82A}">
                    <a16:rowId xmlns:a16="http://schemas.microsoft.com/office/drawing/2014/main" val="1255279326"/>
                  </a:ext>
                </a:extLst>
              </a:tr>
            </a:tbl>
          </a:graphicData>
        </a:graphic>
      </p:graphicFrame>
      <p:graphicFrame>
        <p:nvGraphicFramePr>
          <p:cNvPr id="11" name="Chart 10">
            <a:extLst>
              <a:ext uri="{FF2B5EF4-FFF2-40B4-BE49-F238E27FC236}">
                <a16:creationId xmlns:a16="http://schemas.microsoft.com/office/drawing/2014/main" id="{75B63127-BC3D-579D-9179-641A3B2BBFAF}"/>
              </a:ext>
            </a:extLst>
          </p:cNvPr>
          <p:cNvGraphicFramePr/>
          <p:nvPr>
            <p:extLst>
              <p:ext uri="{D42A27DB-BD31-4B8C-83A1-F6EECF244321}">
                <p14:modId xmlns:p14="http://schemas.microsoft.com/office/powerpoint/2010/main" val="1019673872"/>
              </p:ext>
            </p:extLst>
          </p:nvPr>
        </p:nvGraphicFramePr>
        <p:xfrm>
          <a:off x="4217177" y="3344202"/>
          <a:ext cx="3757645" cy="2675620"/>
        </p:xfrm>
        <a:graphic>
          <a:graphicData uri="http://schemas.openxmlformats.org/drawingml/2006/chart">
            <c:chart xmlns:c="http://schemas.openxmlformats.org/drawingml/2006/chart" xmlns:r="http://schemas.openxmlformats.org/officeDocument/2006/relationships" r:id="rId6"/>
          </a:graphicData>
        </a:graphic>
      </p:graphicFrame>
      <p:sp>
        <p:nvSpPr>
          <p:cNvPr id="13" name="Content Placeholder 12">
            <a:extLst>
              <a:ext uri="{FF2B5EF4-FFF2-40B4-BE49-F238E27FC236}">
                <a16:creationId xmlns:a16="http://schemas.microsoft.com/office/drawing/2014/main" id="{626DD7F2-3048-2FCE-E20A-B283D02F0696}"/>
              </a:ext>
            </a:extLst>
          </p:cNvPr>
          <p:cNvSpPr>
            <a:spLocks noGrp="1"/>
          </p:cNvSpPr>
          <p:nvPr>
            <p:ph idx="1"/>
          </p:nvPr>
        </p:nvSpPr>
        <p:spPr>
          <a:xfrm>
            <a:off x="4752109" y="-4478428"/>
            <a:ext cx="9603275" cy="3450613"/>
          </a:xfrm>
        </p:spPr>
        <p:txBody>
          <a:bodyPr/>
          <a:lstStyle/>
          <a:p>
            <a:pPr marL="0" indent="0">
              <a:buNone/>
            </a:pPr>
            <a:endParaRPr lang="en-US" dirty="0"/>
          </a:p>
        </p:txBody>
      </p:sp>
      <p:pic>
        <p:nvPicPr>
          <p:cNvPr id="51" name="Audio 50">
            <a:extLst>
              <a:ext uri="{FF2B5EF4-FFF2-40B4-BE49-F238E27FC236}">
                <a16:creationId xmlns:a16="http://schemas.microsoft.com/office/drawing/2014/main" id="{EA442E92-2152-0034-217E-756AA867E67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09747542"/>
      </p:ext>
    </p:extLst>
  </p:cSld>
  <p:clrMapOvr>
    <a:masterClrMapping/>
  </p:clrMapOvr>
  <mc:AlternateContent xmlns:mc="http://schemas.openxmlformats.org/markup-compatibility/2006">
    <mc:Choice xmlns:p14="http://schemas.microsoft.com/office/powerpoint/2010/main" Requires="p14">
      <p:transition spd="slow" p14:dur="2000" advTm="95995"/>
    </mc:Choice>
    <mc:Fallback>
      <p:transition spd="slow" advTm="95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11C4B-75DC-545B-34A3-3E2EC1BB97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3D3CBD-5AAA-62C5-BE1C-6CC23C372E31}"/>
              </a:ext>
            </a:extLst>
          </p:cNvPr>
          <p:cNvSpPr>
            <a:spLocks noGrp="1"/>
          </p:cNvSpPr>
          <p:nvPr>
            <p:ph type="title"/>
          </p:nvPr>
        </p:nvSpPr>
        <p:spPr>
          <a:xfrm>
            <a:off x="1483109" y="334918"/>
            <a:ext cx="9603275" cy="1049235"/>
          </a:xfrm>
        </p:spPr>
        <p:txBody>
          <a:bodyPr>
            <a:normAutofit/>
          </a:bodyPr>
          <a:lstStyle/>
          <a:p>
            <a:pPr algn="ctr"/>
            <a:r>
              <a:rPr lang="en-US" sz="5000" dirty="0">
                <a:solidFill>
                  <a:srgbClr val="8B1C31"/>
                </a:solidFill>
              </a:rPr>
              <a:t>references</a:t>
            </a:r>
          </a:p>
        </p:txBody>
      </p:sp>
      <p:sp>
        <p:nvSpPr>
          <p:cNvPr id="3" name="Content Placeholder 2">
            <a:extLst>
              <a:ext uri="{FF2B5EF4-FFF2-40B4-BE49-F238E27FC236}">
                <a16:creationId xmlns:a16="http://schemas.microsoft.com/office/drawing/2014/main" id="{541D7A43-A9B0-B896-E518-3A8710155441}"/>
              </a:ext>
            </a:extLst>
          </p:cNvPr>
          <p:cNvSpPr>
            <a:spLocks noGrp="1"/>
          </p:cNvSpPr>
          <p:nvPr>
            <p:ph idx="1"/>
          </p:nvPr>
        </p:nvSpPr>
        <p:spPr>
          <a:xfrm>
            <a:off x="1294362" y="1916672"/>
            <a:ext cx="9603275" cy="3921772"/>
          </a:xfrm>
        </p:spPr>
        <p:txBody>
          <a:bodyPr>
            <a:noAutofit/>
          </a:bodyPr>
          <a:lstStyle/>
          <a:p>
            <a:r>
              <a:rPr lang="en-GB" sz="1400" dirty="0"/>
              <a:t>Allegra World Coffee Portal. (2023). </a:t>
            </a:r>
            <a:r>
              <a:rPr lang="en-GB" sz="1400" i="1" dirty="0"/>
              <a:t>Project café UK 2023</a:t>
            </a:r>
            <a:r>
              <a:rPr lang="en-GB" sz="1400" dirty="0"/>
              <a:t>. Allegra Group.</a:t>
            </a:r>
          </a:p>
          <a:p>
            <a:r>
              <a:rPr lang="en-GB" sz="1400" dirty="0"/>
              <a:t>Austin, J. E., &amp; </a:t>
            </a:r>
            <a:r>
              <a:rPr lang="en-GB" sz="1400" dirty="0" err="1"/>
              <a:t>Seitanidi</a:t>
            </a:r>
            <a:r>
              <a:rPr lang="en-GB" sz="1400" dirty="0"/>
              <a:t>, M. M. (2012). </a:t>
            </a:r>
            <a:r>
              <a:rPr lang="en-GB" sz="1400" i="1" dirty="0"/>
              <a:t>Collaborative value creation: A review of partnering between nonprofits and businesses</a:t>
            </a:r>
            <a:r>
              <a:rPr lang="en-GB" sz="1400" dirty="0"/>
              <a:t>. Nonprofit and Voluntary Sector Quarterly, </a:t>
            </a:r>
            <a:r>
              <a:rPr lang="en-GB" sz="1400" i="1" dirty="0"/>
              <a:t>41</a:t>
            </a:r>
            <a:r>
              <a:rPr lang="en-GB" sz="1400" dirty="0"/>
              <a:t>(5), 726–758. https://</a:t>
            </a:r>
            <a:r>
              <a:rPr lang="en-GB" sz="1400" dirty="0" err="1"/>
              <a:t>doi.org</a:t>
            </a:r>
            <a:r>
              <a:rPr lang="en-GB" sz="1400" dirty="0"/>
              <a:t>/10.1177/0899764012454685</a:t>
            </a:r>
          </a:p>
          <a:p>
            <a:r>
              <a:rPr lang="en-GB" sz="1400" dirty="0"/>
              <a:t>Barasa, E., </a:t>
            </a:r>
            <a:r>
              <a:rPr lang="en-GB" sz="1400" dirty="0" err="1"/>
              <a:t>Mbau</a:t>
            </a:r>
            <a:r>
              <a:rPr lang="en-GB" sz="1400" dirty="0"/>
              <a:t>, R., &amp; Gilson, L. (2018). </a:t>
            </a:r>
            <a:r>
              <a:rPr lang="en-GB" sz="1400" i="1" dirty="0"/>
              <a:t>What is resilience and how can it be nurtured? A systematic review of empirical literature on organizational resilience.</a:t>
            </a:r>
            <a:r>
              <a:rPr lang="en-GB" sz="1400" dirty="0"/>
              <a:t> International Journal of Health Policy and Management, 7(6), 491–503. https://</a:t>
            </a:r>
            <a:r>
              <a:rPr lang="en-GB" sz="1400" dirty="0" err="1"/>
              <a:t>doi.org</a:t>
            </a:r>
            <a:r>
              <a:rPr lang="en-GB" sz="1400" dirty="0"/>
              <a:t>/10.15171/ijhpm.2018.06</a:t>
            </a:r>
          </a:p>
          <a:p>
            <a:r>
              <a:rPr lang="en-GB" sz="1400" dirty="0"/>
              <a:t>Carmeli, A., &amp; Markman, G. D. (2011). </a:t>
            </a:r>
            <a:r>
              <a:rPr lang="en-GB" sz="1400" i="1" dirty="0"/>
              <a:t>Capture, governance, and resilience: Strategy implications from the history of Rome. </a:t>
            </a:r>
            <a:r>
              <a:rPr lang="en-GB" sz="1400" dirty="0"/>
              <a:t>Strategic Management Journal, 32(3), 322–341. https://</a:t>
            </a:r>
            <a:r>
              <a:rPr lang="en-GB" sz="1400" dirty="0" err="1"/>
              <a:t>doi.org</a:t>
            </a:r>
            <a:r>
              <a:rPr lang="en-GB" sz="1400" dirty="0"/>
              <a:t>/10.1002/smj.880</a:t>
            </a:r>
          </a:p>
          <a:p>
            <a:r>
              <a:rPr lang="en-GB" sz="1400" dirty="0"/>
              <a:t>Choi, J., Guzman, J., &amp; Small, M. (2022). </a:t>
            </a:r>
            <a:r>
              <a:rPr lang="en-GB" sz="1400" i="1" dirty="0"/>
              <a:t>Third places and </a:t>
            </a:r>
            <a:r>
              <a:rPr lang="en-GB" sz="1400" i="1" dirty="0" err="1"/>
              <a:t>neighborhood</a:t>
            </a:r>
            <a:r>
              <a:rPr lang="en-GB" sz="1400" i="1" dirty="0"/>
              <a:t> entrepreneurship: Evidence from Starbucks</a:t>
            </a:r>
            <a:r>
              <a:rPr lang="en-GB" sz="1400" dirty="0"/>
              <a:t> [Working paper]. Columbia Business School. </a:t>
            </a:r>
            <a:r>
              <a:rPr lang="en-GB" sz="1400" u="sng" dirty="0">
                <a:hlinkClick r:id="rId3">
                  <a:extLst>
                    <a:ext uri="{A12FA001-AC4F-418D-AE19-62706E023703}">
                      <ahyp:hlinkClr xmlns:ahyp="http://schemas.microsoft.com/office/drawing/2018/hyperlinkcolor" val="tx"/>
                    </a:ext>
                  </a:extLst>
                </a:hlinkClick>
              </a:rPr>
              <a:t>https://business.columbia.edu/research-brief/research-brief/starbucks-startups</a:t>
            </a:r>
            <a:endParaRPr lang="en-GB" sz="1400" dirty="0"/>
          </a:p>
          <a:p>
            <a:r>
              <a:rPr lang="en-GB" sz="1400" dirty="0"/>
              <a:t>Conz, E., &amp; Magnani, G. (2020</a:t>
            </a:r>
            <a:r>
              <a:rPr lang="en-GB" sz="1400" i="1" dirty="0"/>
              <a:t>). A dynamic perspective on the resilience of firms: A systematic literature review and a framework for future research. </a:t>
            </a:r>
            <a:r>
              <a:rPr lang="en-GB" sz="1400" dirty="0"/>
              <a:t>European Management Journal, 38(3), 400–412. https://</a:t>
            </a:r>
            <a:r>
              <a:rPr lang="en-GB" sz="1400" dirty="0" err="1"/>
              <a:t>doi.org</a:t>
            </a:r>
            <a:r>
              <a:rPr lang="en-GB" sz="1400" dirty="0"/>
              <a:t>/10.1016/j.emj.2019.12.004</a:t>
            </a:r>
          </a:p>
          <a:p>
            <a:r>
              <a:rPr lang="en-GB" sz="1400" dirty="0"/>
              <a:t>Costa Coffee. (2025). </a:t>
            </a:r>
            <a:r>
              <a:rPr lang="en-GB" sz="1400" i="1" dirty="0"/>
              <a:t>Climate</a:t>
            </a:r>
            <a:r>
              <a:rPr lang="en-GB" sz="1400" dirty="0"/>
              <a:t>. https://</a:t>
            </a:r>
            <a:r>
              <a:rPr lang="en-GB" sz="1400" dirty="0" err="1"/>
              <a:t>www.costa.co.uk</a:t>
            </a:r>
            <a:r>
              <a:rPr lang="en-GB" sz="1400" dirty="0"/>
              <a:t>/sustainability/climate</a:t>
            </a:r>
          </a:p>
        </p:txBody>
      </p:sp>
      <p:pic>
        <p:nvPicPr>
          <p:cNvPr id="8" name="Content Placeholder 6">
            <a:extLst>
              <a:ext uri="{FF2B5EF4-FFF2-40B4-BE49-F238E27FC236}">
                <a16:creationId xmlns:a16="http://schemas.microsoft.com/office/drawing/2014/main" id="{01C53B28-ADA3-6325-BD33-2DF4AA6950D0}"/>
              </a:ext>
            </a:extLst>
          </p:cNvPr>
          <p:cNvPicPr>
            <a:picLocks noChangeAspect="1"/>
          </p:cNvPicPr>
          <p:nvPr/>
        </p:nvPicPr>
        <p:blipFill>
          <a:blip r:embed="rId4"/>
          <a:stretch>
            <a:fillRect/>
          </a:stretch>
        </p:blipFill>
        <p:spPr>
          <a:xfrm>
            <a:off x="10944685" y="5628323"/>
            <a:ext cx="1137146" cy="1137146"/>
          </a:xfrm>
          <a:prstGeom prst="rect">
            <a:avLst/>
          </a:prstGeom>
        </p:spPr>
      </p:pic>
    </p:spTree>
    <p:extLst>
      <p:ext uri="{BB962C8B-B14F-4D97-AF65-F5344CB8AC3E}">
        <p14:creationId xmlns:p14="http://schemas.microsoft.com/office/powerpoint/2010/main" val="2115809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CD3AED-EB0B-24FD-4E1C-C0148B8370B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70A6EF-038C-EE6C-68B9-E9FCDF5D0E7E}"/>
              </a:ext>
            </a:extLst>
          </p:cNvPr>
          <p:cNvSpPr>
            <a:spLocks noGrp="1"/>
          </p:cNvSpPr>
          <p:nvPr>
            <p:ph idx="1"/>
          </p:nvPr>
        </p:nvSpPr>
        <p:spPr>
          <a:xfrm>
            <a:off x="1451578" y="1895532"/>
            <a:ext cx="9603275" cy="4202392"/>
          </a:xfrm>
        </p:spPr>
        <p:txBody>
          <a:bodyPr>
            <a:noAutofit/>
          </a:bodyPr>
          <a:lstStyle/>
          <a:p>
            <a:r>
              <a:rPr lang="en-GB" sz="1400" dirty="0"/>
              <a:t>Costa Coffee. (2025). </a:t>
            </a:r>
            <a:r>
              <a:rPr lang="en-GB" sz="1400" i="1" dirty="0"/>
              <a:t>Coffee</a:t>
            </a:r>
            <a:r>
              <a:rPr lang="en-GB" sz="1400" dirty="0"/>
              <a:t>. https://</a:t>
            </a:r>
            <a:r>
              <a:rPr lang="en-GB" sz="1400" dirty="0" err="1"/>
              <a:t>www.costa.co.uk</a:t>
            </a:r>
            <a:r>
              <a:rPr lang="en-GB" sz="1400" dirty="0"/>
              <a:t>/sustainability/coffee</a:t>
            </a:r>
          </a:p>
          <a:p>
            <a:r>
              <a:rPr lang="en-GB" sz="1400" dirty="0"/>
              <a:t>Costa Coffee. (2025). </a:t>
            </a:r>
            <a:r>
              <a:rPr lang="en-GB" sz="1400" i="1" dirty="0"/>
              <a:t>Communities</a:t>
            </a:r>
            <a:r>
              <a:rPr lang="en-GB" sz="1400" dirty="0"/>
              <a:t>. https://</a:t>
            </a:r>
            <a:r>
              <a:rPr lang="en-GB" sz="1400" dirty="0" err="1"/>
              <a:t>www.costa.co.uk</a:t>
            </a:r>
            <a:r>
              <a:rPr lang="en-GB" sz="1400" dirty="0"/>
              <a:t>/sustainability/communities</a:t>
            </a:r>
          </a:p>
          <a:p>
            <a:r>
              <a:rPr lang="en-GB" sz="1400" dirty="0"/>
              <a:t>Costa Coffee. (2025). </a:t>
            </a:r>
            <a:r>
              <a:rPr lang="en-GB" sz="1400" i="1" dirty="0"/>
              <a:t>Cups and Packaging</a:t>
            </a:r>
            <a:r>
              <a:rPr lang="en-GB" sz="1400" dirty="0"/>
              <a:t>. https://</a:t>
            </a:r>
            <a:r>
              <a:rPr lang="en-GB" sz="1400" dirty="0" err="1"/>
              <a:t>www.costa.co.uk</a:t>
            </a:r>
            <a:r>
              <a:rPr lang="en-GB" sz="1400" dirty="0"/>
              <a:t>/sustainability/cups-and-packaging</a:t>
            </a:r>
          </a:p>
          <a:p>
            <a:r>
              <a:rPr lang="en-GB" sz="1400" dirty="0"/>
              <a:t>Costa Coffee. (2024). </a:t>
            </a:r>
            <a:r>
              <a:rPr lang="en-GB" sz="1400" i="1" dirty="0"/>
              <a:t>Annual report and accounts 2023</a:t>
            </a:r>
            <a:r>
              <a:rPr lang="en-GB" sz="1400" dirty="0"/>
              <a:t>. Companies House. </a:t>
            </a:r>
            <a:r>
              <a:rPr lang="en-GB" sz="1400" dirty="0">
                <a:hlinkClick r:id="rId3"/>
              </a:rPr>
              <a:t>https://find-and-update.company-information.service.gov.uk/</a:t>
            </a:r>
            <a:endParaRPr lang="en-GB" sz="1400" dirty="0"/>
          </a:p>
          <a:p>
            <a:r>
              <a:rPr lang="en-GB" sz="1400" dirty="0"/>
              <a:t>Doran, G. T. (1981). </a:t>
            </a:r>
            <a:r>
              <a:rPr lang="en-GB" sz="1400" i="1" dirty="0"/>
              <a:t>There’s a S.M.A.R.T. way to write </a:t>
            </a:r>
            <a:r>
              <a:rPr lang="en-GB" sz="1400" i="1" dirty="0" err="1"/>
              <a:t>managements’s</a:t>
            </a:r>
            <a:r>
              <a:rPr lang="en-GB" sz="1400" i="1" dirty="0"/>
              <a:t> goals and objectives. </a:t>
            </a:r>
            <a:r>
              <a:rPr lang="en-GB" sz="1400" dirty="0"/>
              <a:t>Management Review, 70(11), 35. Image 	retrieved from https://</a:t>
            </a:r>
            <a:r>
              <a:rPr lang="en-GB" sz="1400" dirty="0" err="1"/>
              <a:t>illumtori.com</a:t>
            </a:r>
            <a:r>
              <a:rPr lang="en-GB" sz="1400" dirty="0"/>
              <a:t>/blog/goals/unlocking-the-power-of-smart-goals-a-comprehensive-guide on 8/1/25</a:t>
            </a:r>
          </a:p>
          <a:p>
            <a:r>
              <a:rPr lang="en-GB" sz="1400" dirty="0"/>
              <a:t>Duchek, S. (2020</a:t>
            </a:r>
            <a:r>
              <a:rPr lang="en-GB" sz="1400" i="1" dirty="0"/>
              <a:t>). Organizational resilience: A capability-based conceptualization</a:t>
            </a:r>
            <a:r>
              <a:rPr lang="en-GB" sz="1400" dirty="0"/>
              <a:t>. Business Research, 13(1), 215–246. </a:t>
            </a:r>
            <a:r>
              <a:rPr lang="en-GB" sz="1400" dirty="0">
                <a:hlinkClick r:id="rId4"/>
              </a:rPr>
              <a:t>https://doi.org/10.1007/s40685-</a:t>
            </a:r>
            <a:r>
              <a:rPr lang="en-GB" sz="1400" dirty="0"/>
              <a:t>019-0085-7</a:t>
            </a:r>
          </a:p>
          <a:p>
            <a:r>
              <a:rPr lang="en-GB" sz="1400" dirty="0"/>
              <a:t>Eccles, R. G., Ioannou, I., &amp; Serafeim, G. (2014). </a:t>
            </a:r>
            <a:r>
              <a:rPr lang="en-GB" sz="1400" i="1" dirty="0"/>
              <a:t>The impact of corporate sustainability on organizational processes and performance.</a:t>
            </a:r>
            <a:r>
              <a:rPr lang="en-GB" sz="1400" dirty="0"/>
              <a:t> 	Management Science, 60(11), 2835–2857. https://</a:t>
            </a:r>
            <a:r>
              <a:rPr lang="en-GB" sz="1400" dirty="0" err="1"/>
              <a:t>doi.org</a:t>
            </a:r>
            <a:r>
              <a:rPr lang="en-GB" sz="1400" dirty="0"/>
              <a:t>/10.1287/mnsc.2014.1984</a:t>
            </a:r>
          </a:p>
          <a:p>
            <a:r>
              <a:rPr lang="en-GB" sz="1400" dirty="0"/>
              <a:t>Freeman, R. E. (1984).</a:t>
            </a:r>
            <a:r>
              <a:rPr lang="en-GB" sz="1400" i="1" dirty="0"/>
              <a:t> Strategic management: A stakeholder approach</a:t>
            </a:r>
            <a:r>
              <a:rPr lang="en-GB" sz="1400" dirty="0"/>
              <a:t>. Pitman Publishing.</a:t>
            </a:r>
          </a:p>
        </p:txBody>
      </p:sp>
      <p:pic>
        <p:nvPicPr>
          <p:cNvPr id="8" name="Content Placeholder 6">
            <a:extLst>
              <a:ext uri="{FF2B5EF4-FFF2-40B4-BE49-F238E27FC236}">
                <a16:creationId xmlns:a16="http://schemas.microsoft.com/office/drawing/2014/main" id="{B4BB7EBE-44B5-4D69-C039-6BA684258219}"/>
              </a:ext>
            </a:extLst>
          </p:cNvPr>
          <p:cNvPicPr>
            <a:picLocks noChangeAspect="1"/>
          </p:cNvPicPr>
          <p:nvPr/>
        </p:nvPicPr>
        <p:blipFill>
          <a:blip r:embed="rId5"/>
          <a:stretch>
            <a:fillRect/>
          </a:stretch>
        </p:blipFill>
        <p:spPr>
          <a:xfrm>
            <a:off x="10944685" y="5628323"/>
            <a:ext cx="1137146" cy="1137146"/>
          </a:xfrm>
          <a:prstGeom prst="rect">
            <a:avLst/>
          </a:prstGeom>
        </p:spPr>
      </p:pic>
      <p:sp>
        <p:nvSpPr>
          <p:cNvPr id="5" name="Title 4">
            <a:extLst>
              <a:ext uri="{FF2B5EF4-FFF2-40B4-BE49-F238E27FC236}">
                <a16:creationId xmlns:a16="http://schemas.microsoft.com/office/drawing/2014/main" id="{A1B8CF58-3BE2-5B70-E4E4-7B0C6CB8C28E}"/>
              </a:ext>
            </a:extLst>
          </p:cNvPr>
          <p:cNvSpPr>
            <a:spLocks noGrp="1"/>
          </p:cNvSpPr>
          <p:nvPr>
            <p:ph type="title"/>
          </p:nvPr>
        </p:nvSpPr>
        <p:spPr/>
        <p:txBody>
          <a:bodyPr/>
          <a:lstStyle/>
          <a:p>
            <a:endParaRPr lang="en-US" dirty="0"/>
          </a:p>
        </p:txBody>
      </p:sp>
      <p:sp>
        <p:nvSpPr>
          <p:cNvPr id="6" name="Title 1">
            <a:extLst>
              <a:ext uri="{FF2B5EF4-FFF2-40B4-BE49-F238E27FC236}">
                <a16:creationId xmlns:a16="http://schemas.microsoft.com/office/drawing/2014/main" id="{7764E095-731E-AB91-3889-780C7A1ACC3B}"/>
              </a:ext>
            </a:extLst>
          </p:cNvPr>
          <p:cNvSpPr txBox="1">
            <a:spLocks/>
          </p:cNvSpPr>
          <p:nvPr/>
        </p:nvSpPr>
        <p:spPr>
          <a:xfrm>
            <a:off x="1483109" y="33491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r>
              <a:rPr lang="en-US" sz="5000">
                <a:solidFill>
                  <a:srgbClr val="8B1C31"/>
                </a:solidFill>
              </a:rPr>
              <a:t>references</a:t>
            </a:r>
            <a:endParaRPr lang="en-US" sz="5000" dirty="0">
              <a:solidFill>
                <a:srgbClr val="8B1C31"/>
              </a:solidFill>
            </a:endParaRPr>
          </a:p>
        </p:txBody>
      </p:sp>
    </p:spTree>
    <p:extLst>
      <p:ext uri="{BB962C8B-B14F-4D97-AF65-F5344CB8AC3E}">
        <p14:creationId xmlns:p14="http://schemas.microsoft.com/office/powerpoint/2010/main" val="550071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C7E54-B774-8783-F604-2E7ACEDFAF8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130DF8-7B48-E810-0820-9877A6B391D3}"/>
              </a:ext>
            </a:extLst>
          </p:cNvPr>
          <p:cNvSpPr>
            <a:spLocks noGrp="1"/>
          </p:cNvSpPr>
          <p:nvPr>
            <p:ph idx="1"/>
          </p:nvPr>
        </p:nvSpPr>
        <p:spPr>
          <a:xfrm>
            <a:off x="1451579" y="2015732"/>
            <a:ext cx="9603275" cy="5418738"/>
          </a:xfrm>
        </p:spPr>
        <p:txBody>
          <a:bodyPr>
            <a:normAutofit/>
          </a:bodyPr>
          <a:lstStyle/>
          <a:p>
            <a:r>
              <a:rPr lang="en-GB" sz="1400" dirty="0"/>
              <a:t>Freeman, R. E., Phillips, R., &amp; Sisodia, R. (2020). </a:t>
            </a:r>
            <a:r>
              <a:rPr lang="en-GB" sz="1400" i="1" dirty="0"/>
              <a:t>Tensions in stakeholder theory</a:t>
            </a:r>
            <a:r>
              <a:rPr lang="en-GB" sz="1400" dirty="0"/>
              <a:t>. Business &amp; Society, 59(2), 213–231. 	https://</a:t>
            </a:r>
            <a:r>
              <a:rPr lang="en-GB" sz="1400" dirty="0" err="1"/>
              <a:t>doi.org</a:t>
            </a:r>
            <a:r>
              <a:rPr lang="en-GB" sz="1400" dirty="0"/>
              <a:t>/10.1177/0007650318773750</a:t>
            </a:r>
          </a:p>
          <a:p>
            <a:r>
              <a:rPr lang="en-GB" sz="1400" dirty="0"/>
              <a:t>Greggs. (2025). </a:t>
            </a:r>
            <a:r>
              <a:rPr lang="en-GB" sz="1400" i="1" dirty="0"/>
              <a:t>Annual report and accounts 2024</a:t>
            </a:r>
            <a:r>
              <a:rPr lang="en-GB" sz="1400" dirty="0"/>
              <a:t>. https://</a:t>
            </a:r>
            <a:r>
              <a:rPr lang="en-GB" sz="1400" dirty="0" err="1"/>
              <a:t>corporate.greggs.co.uk</a:t>
            </a:r>
            <a:r>
              <a:rPr lang="en-GB" sz="1400" dirty="0"/>
              <a:t>/</a:t>
            </a:r>
          </a:p>
          <a:p>
            <a:r>
              <a:rPr lang="en-GB" sz="1400" dirty="0"/>
              <a:t>Hollands, L., </a:t>
            </a:r>
            <a:r>
              <a:rPr lang="en-GB" sz="1400" dirty="0" err="1"/>
              <a:t>Haensse</a:t>
            </a:r>
            <a:r>
              <a:rPr lang="en-GB" sz="1400" dirty="0"/>
              <a:t>, L., &amp; Lin-Hi, N. (2024). </a:t>
            </a:r>
            <a:r>
              <a:rPr lang="en-GB" sz="1400" i="1" dirty="0"/>
              <a:t>The how and why of organizational resilience: A mixed-methods study on facilitators and 	consequences of organizational resilience throughout a crisis</a:t>
            </a:r>
            <a:r>
              <a:rPr lang="en-GB" sz="1400" dirty="0"/>
              <a:t>. Journal of Business Ethics, 189(1), 177–201. 	</a:t>
            </a:r>
            <a:r>
              <a:rPr lang="en-GB" sz="1400" dirty="0">
                <a:hlinkClick r:id="rId3"/>
              </a:rPr>
              <a:t>https://doi.org/10.1177/00218863231165785</a:t>
            </a:r>
            <a:endParaRPr lang="en-GB" sz="1400" dirty="0"/>
          </a:p>
          <a:p>
            <a:r>
              <a:rPr lang="en-GB" sz="1400" dirty="0"/>
              <a:t>International Coffee Organization. (2023). </a:t>
            </a:r>
            <a:r>
              <a:rPr lang="en-GB" sz="1400" i="1" dirty="0"/>
              <a:t>Coffee market report.</a:t>
            </a:r>
            <a:r>
              <a:rPr lang="en-GB" sz="1400" dirty="0"/>
              <a:t> ICO. https://</a:t>
            </a:r>
            <a:r>
              <a:rPr lang="en-GB" sz="1400" dirty="0" err="1"/>
              <a:t>www.ico.org</a:t>
            </a:r>
            <a:r>
              <a:rPr lang="en-GB" sz="1400" dirty="0"/>
              <a:t>/</a:t>
            </a:r>
          </a:p>
          <a:p>
            <a:r>
              <a:rPr lang="en-GB" sz="1400" dirty="0"/>
              <a:t>Kumar, V., &amp; Reinartz, W. (2016). </a:t>
            </a:r>
            <a:r>
              <a:rPr lang="en-GB" sz="1400" i="1" dirty="0"/>
              <a:t>Creating enduring customer value. </a:t>
            </a:r>
            <a:r>
              <a:rPr lang="en-GB" sz="1400" dirty="0"/>
              <a:t>Journal of Marketing, 80(6), 36–68. 	https://</a:t>
            </a:r>
            <a:r>
              <a:rPr lang="en-GB" sz="1400" dirty="0" err="1"/>
              <a:t>doi.org</a:t>
            </a:r>
            <a:r>
              <a:rPr lang="en-GB" sz="1400" dirty="0"/>
              <a:t>/10.1509/jm.15.0414</a:t>
            </a:r>
          </a:p>
          <a:p>
            <a:r>
              <a:rPr lang="en-GB" sz="1400" dirty="0" err="1"/>
              <a:t>Lengnick</a:t>
            </a:r>
            <a:r>
              <a:rPr lang="en-GB" sz="1400" dirty="0"/>
              <a:t>-Hall, C. A., Beck, T. E., &amp; </a:t>
            </a:r>
            <a:r>
              <a:rPr lang="en-GB" sz="1400" dirty="0" err="1"/>
              <a:t>Lengnick</a:t>
            </a:r>
            <a:r>
              <a:rPr lang="en-GB" sz="1400" dirty="0"/>
              <a:t>-Hall, M. L. (2011). </a:t>
            </a:r>
            <a:r>
              <a:rPr lang="en-GB" sz="1400" i="1" dirty="0"/>
              <a:t>Developing a capacity for organizational resilience through strategic 	human resource management</a:t>
            </a:r>
            <a:r>
              <a:rPr lang="en-GB" sz="1400" dirty="0"/>
              <a:t>. Human Resource Management Review, 21(3), 243–255. </a:t>
            </a:r>
            <a:r>
              <a:rPr lang="en-GB" sz="1400" dirty="0">
                <a:hlinkClick r:id="rId4"/>
              </a:rPr>
              <a:t>https://doi.org/10.1016/j.hrm</a:t>
            </a:r>
            <a:endParaRPr lang="en-GB" sz="1400" dirty="0"/>
          </a:p>
          <a:p>
            <a:r>
              <a:rPr lang="en-GB" sz="1400" dirty="0"/>
              <a:t>Lumina Intelligence. (2025, July 25). </a:t>
            </a:r>
            <a:r>
              <a:rPr lang="en-GB" sz="1400" i="1" dirty="0"/>
              <a:t>UK coffee market: Size, growth and share statistics 2025.</a:t>
            </a:r>
            <a:r>
              <a:rPr lang="en-GB" sz="1400" dirty="0"/>
              <a:t> </a:t>
            </a:r>
            <a:r>
              <a:rPr lang="en-GB" sz="1400" dirty="0">
                <a:hlinkClick r:id="rId5"/>
              </a:rPr>
              <a:t>https://www.lumina-</a:t>
            </a:r>
            <a:r>
              <a:rPr lang="en-GB" sz="1400" dirty="0"/>
              <a:t>	</a:t>
            </a:r>
            <a:r>
              <a:rPr lang="en-GB" sz="1400" dirty="0" err="1"/>
              <a:t>intelligence.com</a:t>
            </a:r>
            <a:r>
              <a:rPr lang="en-GB" sz="1400" dirty="0"/>
              <a:t>/blog/foodservice/uk-coffee-market-size-growth-share-statistics-2025/</a:t>
            </a:r>
          </a:p>
        </p:txBody>
      </p:sp>
      <p:pic>
        <p:nvPicPr>
          <p:cNvPr id="8" name="Content Placeholder 6">
            <a:extLst>
              <a:ext uri="{FF2B5EF4-FFF2-40B4-BE49-F238E27FC236}">
                <a16:creationId xmlns:a16="http://schemas.microsoft.com/office/drawing/2014/main" id="{AAB04E6C-932A-4E9E-5C57-F7D55C8BBD1C}"/>
              </a:ext>
            </a:extLst>
          </p:cNvPr>
          <p:cNvPicPr>
            <a:picLocks noChangeAspect="1"/>
          </p:cNvPicPr>
          <p:nvPr/>
        </p:nvPicPr>
        <p:blipFill>
          <a:blip r:embed="rId6"/>
          <a:stretch>
            <a:fillRect/>
          </a:stretch>
        </p:blipFill>
        <p:spPr>
          <a:xfrm>
            <a:off x="10944685" y="5628323"/>
            <a:ext cx="1137146" cy="1137146"/>
          </a:xfrm>
          <a:prstGeom prst="rect">
            <a:avLst/>
          </a:prstGeom>
        </p:spPr>
      </p:pic>
      <p:sp>
        <p:nvSpPr>
          <p:cNvPr id="5" name="Title 4">
            <a:extLst>
              <a:ext uri="{FF2B5EF4-FFF2-40B4-BE49-F238E27FC236}">
                <a16:creationId xmlns:a16="http://schemas.microsoft.com/office/drawing/2014/main" id="{CDC679D9-DE56-6D42-D389-90ADB59BEE4F}"/>
              </a:ext>
            </a:extLst>
          </p:cNvPr>
          <p:cNvSpPr>
            <a:spLocks noGrp="1"/>
          </p:cNvSpPr>
          <p:nvPr>
            <p:ph type="title"/>
          </p:nvPr>
        </p:nvSpPr>
        <p:spPr/>
        <p:txBody>
          <a:bodyPr/>
          <a:lstStyle/>
          <a:p>
            <a:endParaRPr lang="en-US"/>
          </a:p>
        </p:txBody>
      </p:sp>
      <p:sp>
        <p:nvSpPr>
          <p:cNvPr id="6" name="Title 1">
            <a:extLst>
              <a:ext uri="{FF2B5EF4-FFF2-40B4-BE49-F238E27FC236}">
                <a16:creationId xmlns:a16="http://schemas.microsoft.com/office/drawing/2014/main" id="{C24456ED-7A65-5EB0-A343-A9BA3E90689B}"/>
              </a:ext>
            </a:extLst>
          </p:cNvPr>
          <p:cNvSpPr txBox="1">
            <a:spLocks/>
          </p:cNvSpPr>
          <p:nvPr/>
        </p:nvSpPr>
        <p:spPr>
          <a:xfrm>
            <a:off x="1483109" y="33491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r>
              <a:rPr lang="en-US" sz="5000" dirty="0">
                <a:solidFill>
                  <a:srgbClr val="8B1C31"/>
                </a:solidFill>
              </a:rPr>
              <a:t>references</a:t>
            </a:r>
          </a:p>
        </p:txBody>
      </p:sp>
    </p:spTree>
    <p:extLst>
      <p:ext uri="{BB962C8B-B14F-4D97-AF65-F5344CB8AC3E}">
        <p14:creationId xmlns:p14="http://schemas.microsoft.com/office/powerpoint/2010/main" val="650478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CAE96-2762-0BCB-4488-ACB41545606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AE040D3-A5EC-0926-8128-66AC616B4589}"/>
              </a:ext>
            </a:extLst>
          </p:cNvPr>
          <p:cNvSpPr>
            <a:spLocks noGrp="1"/>
          </p:cNvSpPr>
          <p:nvPr>
            <p:ph idx="1"/>
          </p:nvPr>
        </p:nvSpPr>
        <p:spPr>
          <a:xfrm>
            <a:off x="1451579" y="1853754"/>
            <a:ext cx="9603275" cy="4713059"/>
          </a:xfrm>
        </p:spPr>
        <p:txBody>
          <a:bodyPr>
            <a:normAutofit/>
          </a:bodyPr>
          <a:lstStyle/>
          <a:p>
            <a:r>
              <a:rPr lang="en-GB" sz="1400" dirty="0"/>
              <a:t>Nagle, T., &amp; Holden, R. (1987). </a:t>
            </a:r>
            <a:r>
              <a:rPr lang="en-GB" sz="1400" i="1" dirty="0"/>
              <a:t>The Strategy and Tactics of Pricing</a:t>
            </a:r>
            <a:r>
              <a:rPr lang="en-GB" sz="1400" dirty="0"/>
              <a:t>.</a:t>
            </a:r>
          </a:p>
          <a:p>
            <a:r>
              <a:rPr lang="en-GB" sz="1400" dirty="0"/>
              <a:t>Nielsen. (2021). </a:t>
            </a:r>
            <a:r>
              <a:rPr lang="en-GB" sz="1400" i="1" dirty="0"/>
              <a:t>The sustainability imperative: New insights on consumer expectations. </a:t>
            </a:r>
            <a:r>
              <a:rPr lang="en-GB" sz="1400" dirty="0"/>
              <a:t>Nielsen Company</a:t>
            </a:r>
            <a:r>
              <a:rPr lang="en-GB" sz="1400" i="1" dirty="0"/>
              <a:t>.</a:t>
            </a:r>
            <a:endParaRPr lang="en-GB" sz="1400" dirty="0"/>
          </a:p>
          <a:p>
            <a:r>
              <a:rPr lang="en-GB" sz="1400" dirty="0"/>
              <a:t>Oldenburg, R. (1989). </a:t>
            </a:r>
            <a:r>
              <a:rPr lang="en-GB" sz="1400" i="1" dirty="0"/>
              <a:t>The great good place: Cafes, coffee shops, bookstores, bars, hair salons, and other hangouts at the heart of a 	community. </a:t>
            </a:r>
            <a:r>
              <a:rPr lang="en-GB" sz="1400" dirty="0"/>
              <a:t>Paragon House.</a:t>
            </a:r>
          </a:p>
          <a:p>
            <a:r>
              <a:rPr lang="en-GB" sz="1400" dirty="0"/>
              <a:t>Porter, M. E. (2008). </a:t>
            </a:r>
            <a:r>
              <a:rPr lang="en-GB" sz="1400" i="1" dirty="0"/>
              <a:t>The five competitive forces that shape strategy</a:t>
            </a:r>
            <a:r>
              <a:rPr lang="en-GB" sz="1400" dirty="0"/>
              <a:t>. Harvard Business Review, 86(1), 78–93.</a:t>
            </a:r>
          </a:p>
          <a:p>
            <a:r>
              <a:rPr lang="en-GB" sz="1400" dirty="0" err="1"/>
              <a:t>Raetze</a:t>
            </a:r>
            <a:r>
              <a:rPr lang="en-GB" sz="1400" dirty="0"/>
              <a:t>, S., Duchek, S., Maynard, M. T., &amp; Wohlgemuth, M. (2022). </a:t>
            </a:r>
            <a:r>
              <a:rPr lang="en-GB" sz="1400" i="1" dirty="0"/>
              <a:t>Resilience in organization-related research: An integrative conceptual review across disciplines and levels of analysis.  </a:t>
            </a:r>
            <a:r>
              <a:rPr lang="en-GB" sz="1400" dirty="0"/>
              <a:t>Journal of Applied Psychology,  Volume 107, Issue 6, 867-897. 	</a:t>
            </a:r>
            <a:r>
              <a:rPr lang="en-GB" sz="1400" dirty="0">
                <a:hlinkClick r:id="rId2"/>
              </a:rPr>
              <a:t>https://doi.org/10.1037/apl0000952</a:t>
            </a:r>
            <a:endParaRPr lang="en-GB" sz="1400" dirty="0"/>
          </a:p>
          <a:p>
            <a:r>
              <a:rPr lang="en-GB" sz="1400" dirty="0"/>
              <a:t>Rafter, A. (2016). </a:t>
            </a:r>
            <a:r>
              <a:rPr lang="en-GB" sz="1400" i="1" dirty="0"/>
              <a:t>Coffee shop industry trends and customer </a:t>
            </a:r>
            <a:r>
              <a:rPr lang="en-GB" sz="1400" i="1" dirty="0" err="1"/>
              <a:t>behavior</a:t>
            </a:r>
            <a:r>
              <a:rPr lang="en-GB" sz="1400" i="1" dirty="0"/>
              <a:t> analysis</a:t>
            </a:r>
            <a:r>
              <a:rPr lang="en-GB" sz="1400" dirty="0"/>
              <a:t>. Square Data Report. </a:t>
            </a:r>
            <a:r>
              <a:rPr lang="en-GB" sz="1400" dirty="0">
                <a:hlinkClick r:id="rId3"/>
              </a:rPr>
              <a:t>https://sprudge.com/square-		collecting-coffee-shop-</a:t>
            </a:r>
            <a:r>
              <a:rPr lang="en-GB" sz="1400" dirty="0"/>
              <a:t>data-62118.html</a:t>
            </a:r>
          </a:p>
          <a:p>
            <a:r>
              <a:rPr lang="en-GB" sz="1400" dirty="0"/>
              <a:t>Reichheld, F. F., &amp; Sasser, W. E. (1990). </a:t>
            </a:r>
            <a:r>
              <a:rPr lang="en-GB" sz="1400" i="1" dirty="0"/>
              <a:t>Zero defections: Quality comes to services</a:t>
            </a:r>
            <a:r>
              <a:rPr lang="en-GB" sz="1400" dirty="0"/>
              <a:t>. Harvard Business Review, 68 (5), 105-111.</a:t>
            </a:r>
          </a:p>
          <a:p>
            <a:r>
              <a:rPr lang="en-GB" sz="1400" dirty="0" err="1"/>
              <a:t>Schaltegger</a:t>
            </a:r>
            <a:r>
              <a:rPr lang="en-GB" sz="1400" dirty="0"/>
              <a:t>, S., </a:t>
            </a:r>
            <a:r>
              <a:rPr lang="en-GB" sz="1400" dirty="0" err="1"/>
              <a:t>Hörisch</a:t>
            </a:r>
            <a:r>
              <a:rPr lang="en-GB" sz="1400" dirty="0"/>
              <a:t>, J., &amp; Freeman, R. E. (2019). </a:t>
            </a:r>
            <a:r>
              <a:rPr lang="en-GB" sz="1400" i="1" dirty="0"/>
              <a:t>Business cases for sustainability: A stakeholder theory perspective.</a:t>
            </a:r>
            <a:r>
              <a:rPr lang="en-GB" sz="1400" dirty="0"/>
              <a:t> Organization &amp; 	Environment, 32</a:t>
            </a:r>
            <a:r>
              <a:rPr lang="en-GB" sz="1400" i="1" dirty="0"/>
              <a:t>(</a:t>
            </a:r>
            <a:r>
              <a:rPr lang="en-GB" sz="1400" dirty="0"/>
              <a:t>3), 191-212. https://</a:t>
            </a:r>
            <a:r>
              <a:rPr lang="en-GB" sz="1400" dirty="0" err="1"/>
              <a:t>doi.org</a:t>
            </a:r>
            <a:r>
              <a:rPr lang="en-GB" sz="1400" dirty="0"/>
              <a:t>/10.1177/1086026617722882</a:t>
            </a:r>
          </a:p>
          <a:p>
            <a:endParaRPr lang="en-GB" dirty="0"/>
          </a:p>
        </p:txBody>
      </p:sp>
      <p:sp>
        <p:nvSpPr>
          <p:cNvPr id="4" name="Title 1">
            <a:extLst>
              <a:ext uri="{FF2B5EF4-FFF2-40B4-BE49-F238E27FC236}">
                <a16:creationId xmlns:a16="http://schemas.microsoft.com/office/drawing/2014/main" id="{0E15621E-A03B-189F-C9E1-1FC48903CF81}"/>
              </a:ext>
            </a:extLst>
          </p:cNvPr>
          <p:cNvSpPr txBox="1">
            <a:spLocks/>
          </p:cNvSpPr>
          <p:nvPr/>
        </p:nvSpPr>
        <p:spPr>
          <a:xfrm>
            <a:off x="1483109" y="33491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r>
              <a:rPr lang="en-US" sz="5000" dirty="0">
                <a:solidFill>
                  <a:srgbClr val="8B1C31"/>
                </a:solidFill>
              </a:rPr>
              <a:t>references</a:t>
            </a:r>
          </a:p>
        </p:txBody>
      </p:sp>
    </p:spTree>
    <p:extLst>
      <p:ext uri="{BB962C8B-B14F-4D97-AF65-F5344CB8AC3E}">
        <p14:creationId xmlns:p14="http://schemas.microsoft.com/office/powerpoint/2010/main" val="1597573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23712-E1C5-D44A-BD84-A16B266340E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6932A6-EBEE-2F80-801E-200D26D84B44}"/>
              </a:ext>
            </a:extLst>
          </p:cNvPr>
          <p:cNvSpPr>
            <a:spLocks noGrp="1"/>
          </p:cNvSpPr>
          <p:nvPr>
            <p:ph idx="1"/>
          </p:nvPr>
        </p:nvSpPr>
        <p:spPr/>
        <p:txBody>
          <a:bodyPr>
            <a:normAutofit/>
          </a:bodyPr>
          <a:lstStyle/>
          <a:p>
            <a:r>
              <a:rPr lang="en-GB" sz="1400" dirty="0"/>
              <a:t>Tasic, J., Amir, S., Tan, J., &amp; Khader, M. (2020). </a:t>
            </a:r>
            <a:r>
              <a:rPr lang="en-GB" sz="1400" i="1" dirty="0"/>
              <a:t>A multilevel framework to enhance organizational resilience.</a:t>
            </a:r>
            <a:r>
              <a:rPr lang="en-GB" sz="1400" dirty="0"/>
              <a:t> Journal of Risk Research, 	2</a:t>
            </a:r>
            <a:r>
              <a:rPr lang="en-GB" sz="1400" i="1" dirty="0"/>
              <a:t>3</a:t>
            </a:r>
            <a:r>
              <a:rPr lang="en-GB" sz="1400" dirty="0"/>
              <a:t>(6), 713-738. https://</a:t>
            </a:r>
            <a:r>
              <a:rPr lang="en-GB" sz="1400" dirty="0" err="1"/>
              <a:t>doi.org</a:t>
            </a:r>
            <a:r>
              <a:rPr lang="en-GB" sz="1400" dirty="0"/>
              <a:t>/10.1080/13669877.2019.1617340</a:t>
            </a:r>
          </a:p>
          <a:p>
            <a:r>
              <a:rPr lang="en-GB" sz="1400" dirty="0"/>
              <a:t>Thrive. (2019). </a:t>
            </a:r>
            <a:r>
              <a:rPr lang="en-GB" sz="1400" i="1" dirty="0"/>
              <a:t>McDonald's Experience of the Future: Global customer insights research.</a:t>
            </a:r>
            <a:r>
              <a:rPr lang="en-GB" sz="1400" dirty="0"/>
              <a:t> </a:t>
            </a:r>
            <a:r>
              <a:rPr lang="en-GB" sz="1400" u="sng" dirty="0">
                <a:hlinkClick r:id="rId2"/>
              </a:rPr>
              <a:t>https://thrivethinking.com/case-studies/mcdonalds-global-customer-insights-research/</a:t>
            </a:r>
            <a:endParaRPr lang="en-GB" sz="1400" dirty="0"/>
          </a:p>
          <a:p>
            <a:r>
              <a:rPr lang="en-GB" sz="1400" dirty="0"/>
              <a:t>Williams, T. A., Gruber, D. A., Sutcliffe, K. M., Shepherd, D. A., &amp; Zhao, E. Y. (2017). </a:t>
            </a:r>
            <a:r>
              <a:rPr lang="en-GB" sz="1400" i="1" dirty="0"/>
              <a:t>Organizational response to adversity: Fusing crisis 	management and resilience research streams.</a:t>
            </a:r>
            <a:r>
              <a:rPr lang="en-GB" sz="1400" dirty="0"/>
              <a:t> Academy of Management Annals, 11(2), 733–769. 	https://</a:t>
            </a:r>
            <a:r>
              <a:rPr lang="en-GB" sz="1400" dirty="0" err="1"/>
              <a:t>doi.org</a:t>
            </a:r>
            <a:r>
              <a:rPr lang="en-GB" sz="1400" dirty="0"/>
              <a:t>/10.5465/annals.2015.0134</a:t>
            </a:r>
          </a:p>
          <a:p>
            <a:r>
              <a:rPr lang="en-GB" sz="1400" dirty="0"/>
              <a:t>World Coffee Portal. (2025, May 9). </a:t>
            </a:r>
            <a:r>
              <a:rPr lang="en-GB" sz="1400" i="1" dirty="0"/>
              <a:t>Costa Coffee fell back into the red in 2023 despite robust sales growth.</a:t>
            </a:r>
            <a:r>
              <a:rPr lang="en-GB" sz="1400" dirty="0"/>
              <a:t> 	https://</a:t>
            </a:r>
            <a:r>
              <a:rPr lang="en-GB" sz="1400" dirty="0" err="1"/>
              <a:t>www.worldcoffeeportal.com</a:t>
            </a:r>
            <a:r>
              <a:rPr lang="en-GB" sz="1400" dirty="0"/>
              <a:t>/news/costa-coffee-fell-back-into-the-red-in-2023-despite-robust-sales-growth/</a:t>
            </a:r>
            <a:endParaRPr lang="en-US" sz="1400" dirty="0"/>
          </a:p>
        </p:txBody>
      </p:sp>
      <p:sp>
        <p:nvSpPr>
          <p:cNvPr id="4" name="Title 1">
            <a:extLst>
              <a:ext uri="{FF2B5EF4-FFF2-40B4-BE49-F238E27FC236}">
                <a16:creationId xmlns:a16="http://schemas.microsoft.com/office/drawing/2014/main" id="{84E284C7-875A-8613-E345-ADE050BA0A27}"/>
              </a:ext>
            </a:extLst>
          </p:cNvPr>
          <p:cNvSpPr txBox="1">
            <a:spLocks/>
          </p:cNvSpPr>
          <p:nvPr/>
        </p:nvSpPr>
        <p:spPr>
          <a:xfrm>
            <a:off x="1483109" y="33491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r>
              <a:rPr lang="en-US" sz="5000" dirty="0">
                <a:solidFill>
                  <a:srgbClr val="8B1C31"/>
                </a:solidFill>
              </a:rPr>
              <a:t>references</a:t>
            </a:r>
          </a:p>
        </p:txBody>
      </p:sp>
    </p:spTree>
    <p:extLst>
      <p:ext uri="{BB962C8B-B14F-4D97-AF65-F5344CB8AC3E}">
        <p14:creationId xmlns:p14="http://schemas.microsoft.com/office/powerpoint/2010/main" val="3482301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B589E-396C-E99E-22F5-06B64A7794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4AD707-5544-9D84-9D9C-A844516A2873}"/>
              </a:ext>
            </a:extLst>
          </p:cNvPr>
          <p:cNvSpPr>
            <a:spLocks noGrp="1"/>
          </p:cNvSpPr>
          <p:nvPr>
            <p:ph type="title"/>
          </p:nvPr>
        </p:nvSpPr>
        <p:spPr>
          <a:xfrm>
            <a:off x="1294361" y="341997"/>
            <a:ext cx="9603275" cy="1049235"/>
          </a:xfrm>
        </p:spPr>
        <p:txBody>
          <a:bodyPr>
            <a:normAutofit/>
          </a:bodyPr>
          <a:lstStyle/>
          <a:p>
            <a:pPr algn="ctr"/>
            <a:r>
              <a:rPr lang="en-US" sz="5000" dirty="0">
                <a:solidFill>
                  <a:srgbClr val="8B1C31"/>
                </a:solidFill>
              </a:rPr>
              <a:t>Appendix</a:t>
            </a:r>
          </a:p>
        </p:txBody>
      </p:sp>
      <p:graphicFrame>
        <p:nvGraphicFramePr>
          <p:cNvPr id="4" name="Content Placeholder 3">
            <a:extLst>
              <a:ext uri="{FF2B5EF4-FFF2-40B4-BE49-F238E27FC236}">
                <a16:creationId xmlns:a16="http://schemas.microsoft.com/office/drawing/2014/main" id="{CE5D4173-307C-AB1F-D7FA-06CE77418875}"/>
              </a:ext>
            </a:extLst>
          </p:cNvPr>
          <p:cNvGraphicFramePr>
            <a:graphicFrameLocks noGrp="1"/>
          </p:cNvGraphicFramePr>
          <p:nvPr>
            <p:ph idx="1"/>
            <p:extLst>
              <p:ext uri="{D42A27DB-BD31-4B8C-83A1-F6EECF244321}">
                <p14:modId xmlns:p14="http://schemas.microsoft.com/office/powerpoint/2010/main" val="3993539663"/>
              </p:ext>
            </p:extLst>
          </p:nvPr>
        </p:nvGraphicFramePr>
        <p:xfrm>
          <a:off x="1349144" y="1575898"/>
          <a:ext cx="9749779" cy="5201920"/>
        </p:xfrm>
        <a:graphic>
          <a:graphicData uri="http://schemas.openxmlformats.org/drawingml/2006/table">
            <a:tbl>
              <a:tblPr firstRow="1" firstCol="1" bandRow="1">
                <a:tableStyleId>{5C22544A-7EE6-4342-B048-85BDC9FD1C3A}</a:tableStyleId>
              </a:tblPr>
              <a:tblGrid>
                <a:gridCol w="4918907">
                  <a:extLst>
                    <a:ext uri="{9D8B030D-6E8A-4147-A177-3AD203B41FA5}">
                      <a16:colId xmlns:a16="http://schemas.microsoft.com/office/drawing/2014/main" val="1532918719"/>
                    </a:ext>
                  </a:extLst>
                </a:gridCol>
                <a:gridCol w="4830872">
                  <a:extLst>
                    <a:ext uri="{9D8B030D-6E8A-4147-A177-3AD203B41FA5}">
                      <a16:colId xmlns:a16="http://schemas.microsoft.com/office/drawing/2014/main" val="3824204082"/>
                    </a:ext>
                  </a:extLst>
                </a:gridCol>
              </a:tblGrid>
              <a:tr h="261971">
                <a:tc>
                  <a:txBody>
                    <a:bodyPr/>
                    <a:lstStyle/>
                    <a:p>
                      <a:pPr algn="ctr">
                        <a:buNone/>
                      </a:pPr>
                      <a:r>
                        <a:rPr lang="en-GB" sz="1800" b="1" kern="0" dirty="0">
                          <a:effectLst/>
                        </a:rPr>
                        <a:t>Strengths</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tc>
                  <a:txBody>
                    <a:bodyPr/>
                    <a:lstStyle/>
                    <a:p>
                      <a:pPr algn="ctr">
                        <a:buNone/>
                      </a:pPr>
                      <a:r>
                        <a:rPr lang="en-GB" sz="1800" kern="0" dirty="0">
                          <a:effectLst/>
                        </a:rPr>
                        <a:t>Weaknesses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extLst>
                  <a:ext uri="{0D108BD9-81ED-4DB2-BD59-A6C34878D82A}">
                    <a16:rowId xmlns:a16="http://schemas.microsoft.com/office/drawing/2014/main" val="2563585263"/>
                  </a:ext>
                </a:extLst>
              </a:tr>
              <a:tr h="4927600">
                <a:tc>
                  <a:txBody>
                    <a:bodyPr/>
                    <a:lstStyle/>
                    <a:p>
                      <a:pPr marL="342900" lvl="0" indent="-342900">
                        <a:buFont typeface="Bookman Old Style" panose="02050604050505020204" pitchFamily="18" charset="0"/>
                        <a:buChar char="-"/>
                      </a:pPr>
                      <a:r>
                        <a:rPr lang="en-GB" sz="1050" b="1" dirty="0">
                          <a:solidFill>
                            <a:srgbClr val="8B1C31"/>
                          </a:solidFill>
                        </a:rPr>
                        <a:t>Market leadership position in UK coffee shop sector - </a:t>
                      </a:r>
                      <a:r>
                        <a:rPr lang="en-GB" sz="1050" b="0" dirty="0">
                          <a:solidFill>
                            <a:srgbClr val="8B1C31"/>
                          </a:solidFill>
                        </a:rPr>
                        <a:t>Costa operates over 2,700 stores across the UK, commanding approximately 25% market share and maintaining brand recognition as Britain's favourite coffee shop chain (Statista, 2023). The Coca-Cola Company's 2019 acquisition for $4.9 billion provides substantial financial backing and distribution leverage unavailable to independent competitors (Brennan et al., 2021, p. 145).</a:t>
                      </a:r>
                    </a:p>
                    <a:p>
                      <a:pPr marL="342900" lvl="0" indent="-342900">
                        <a:buFont typeface="Bookman Old Style" panose="02050604050505020204" pitchFamily="18" charset="0"/>
                        <a:buChar char="-"/>
                      </a:pPr>
                      <a:endParaRPr lang="en-GB" sz="1050" b="0"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Vertical integration through coffee roasting capabilities</a:t>
                      </a:r>
                      <a:r>
                        <a:rPr lang="en-GB" sz="1050" dirty="0">
                          <a:solidFill>
                            <a:srgbClr val="8B1C31"/>
                          </a:solidFill>
                        </a:rPr>
                        <a:t> - </a:t>
                      </a:r>
                      <a:r>
                        <a:rPr lang="en-GB" sz="1050" b="0" dirty="0">
                          <a:solidFill>
                            <a:srgbClr val="8B1C31"/>
                          </a:solidFill>
                        </a:rPr>
                        <a:t>Costa owns and operates Europe's largest coffee roastery in Lambeth, processing over 45,000 tonnes annually and supplying not only retail stores but also wholesale partners (Chaffey &amp; Ellis-Chadwick, 2022, p. 187). This vertical integration ensures quality control, reduces supply chain vulnerability, and generates additional revenue streams through business-to-business operations.</a:t>
                      </a:r>
                    </a:p>
                    <a:p>
                      <a:pPr marL="342900" lvl="0" indent="-342900">
                        <a:buFont typeface="Bookman Old Style" panose="02050604050505020204" pitchFamily="18" charset="0"/>
                        <a:buChar char="-"/>
                      </a:pPr>
                      <a:endParaRPr lang="en-GB" sz="1050" b="0"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Extensive product portfolio diversification beyond traditional coffeehouse offerings</a:t>
                      </a:r>
                      <a:r>
                        <a:rPr lang="en-GB" sz="1050" dirty="0">
                          <a:solidFill>
                            <a:srgbClr val="8B1C31"/>
                          </a:solidFill>
                        </a:rPr>
                        <a:t> - </a:t>
                      </a:r>
                      <a:r>
                        <a:rPr lang="en-GB" sz="1050" b="0" dirty="0">
                          <a:solidFill>
                            <a:srgbClr val="8B1C31"/>
                          </a:solidFill>
                        </a:rPr>
                        <a:t>Costa expanded into ready-to-drink products distributed through grocery retail, Costa Express self-service machines in convenience locations, and at-home coffee pods compatible with major systems (Kotler et al., 2020, p. 312). This multi-channel approach captures consumption occasions unavailable to store-only competitors whilst leveraging brand equity across categories.</a:t>
                      </a:r>
                    </a:p>
                    <a:p>
                      <a:pPr marL="342900" lvl="0" indent="-342900">
                        <a:buFont typeface="Bookman Old Style" panose="02050604050505020204" pitchFamily="18" charset="0"/>
                        <a:buChar char="-"/>
                      </a:pPr>
                      <a:endParaRPr lang="en-GB" sz="1050" b="0"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Established international presence with strong franchise </a:t>
                      </a:r>
                      <a:r>
                        <a:rPr lang="en-GB" sz="1050" b="0" dirty="0">
                          <a:solidFill>
                            <a:srgbClr val="8B1C31"/>
                          </a:solidFill>
                        </a:rPr>
                        <a:t>model - Costa operates in over 40 countries with approximately 1,500 international stores, predominantly through franchise partnerships that minimize capital requirements whilst expanding brand presence (Hollensen, 2019, p. 428). The franchise model transfers operational risk to local partners whilst generating royalty revenue and maintaining brand standards through centralized support systems.</a:t>
                      </a:r>
                    </a:p>
                    <a:p>
                      <a:pPr marL="342900" lvl="0" indent="-342900">
                        <a:buFont typeface="Bookman Old Style" panose="02050604050505020204" pitchFamily="18" charset="0"/>
                        <a:buChar char="-"/>
                      </a:pPr>
                      <a:endParaRPr lang="en-GB" sz="1050" b="0" kern="100" dirty="0">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solidFill>
                      <a:srgbClr val="E7CCCF"/>
                    </a:solidFill>
                  </a:tcPr>
                </a:tc>
                <a:tc>
                  <a:txBody>
                    <a:bodyPr/>
                    <a:lstStyle/>
                    <a:p>
                      <a:pPr marL="342900" lvl="0" indent="-342900">
                        <a:buFont typeface="Bookman Old Style" panose="02050604050505020204" pitchFamily="18" charset="0"/>
                        <a:buChar char="-"/>
                      </a:pPr>
                      <a:r>
                        <a:rPr lang="en-GB" sz="1050" b="1" dirty="0">
                          <a:solidFill>
                            <a:srgbClr val="8B1C31"/>
                          </a:solidFill>
                        </a:rPr>
                        <a:t>Premium pricing strategy limits accessibility during economic downturns</a:t>
                      </a:r>
                      <a:r>
                        <a:rPr lang="en-GB" sz="1050" dirty="0">
                          <a:solidFill>
                            <a:srgbClr val="8B1C31"/>
                          </a:solidFill>
                        </a:rPr>
                        <a:t> - Costa's pricing positions above mass-market competitors like Greggs, potentially alienating price-sensitive consumers during periods of reduced discretionary spending (Mintel, 2023). Research by Deloitte (2022, p. 34) demonstrates that during inflationary periods, consumers trade down from premium coffee chains to value alternatives, directly impacting Costa's customer base. </a:t>
                      </a:r>
                    </a:p>
                    <a:p>
                      <a:pPr marL="342900" lvl="0" indent="-342900">
                        <a:buFont typeface="Bookman Old Style" panose="02050604050505020204" pitchFamily="18" charset="0"/>
                        <a:buChar char="-"/>
                      </a:pPr>
                      <a:endParaRPr lang="en-GB" sz="1050" b="1"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Store concentration in saturated UK market creates growth constraints</a:t>
                      </a:r>
                      <a:r>
                        <a:rPr lang="en-GB" sz="1050" dirty="0">
                          <a:solidFill>
                            <a:srgbClr val="8B1C31"/>
                          </a:solidFill>
                        </a:rPr>
                        <a:t> - Approximately 60% of Costa's global estate operates within the UK, where coffee shop density reached saturation in many urban centres (Knight Frank, 2023, p. 12). This geographic concentration exposes the business to localized economic shocks whilst limiting expansion opportunities without cannibalizing existing stores (Johnson et al., 2020, p. 267).</a:t>
                      </a:r>
                    </a:p>
                    <a:p>
                      <a:pPr marL="342900" lvl="0" indent="-342900">
                        <a:buFont typeface="Bookman Old Style" panose="02050604050505020204" pitchFamily="18" charset="0"/>
                        <a:buChar char="-"/>
                      </a:pPr>
                      <a:endParaRPr lang="en-GB" sz="1050" b="1"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Limited differentiation from primary competitor Starbucks in customer experience</a:t>
                      </a:r>
                      <a:r>
                        <a:rPr lang="en-GB" sz="1050" dirty="0">
                          <a:solidFill>
                            <a:srgbClr val="8B1C31"/>
                          </a:solidFill>
                        </a:rPr>
                        <a:t> - Blind taste tests and customer satisfaction surveys reveal minimal perceived quality differences between Costa and Starbucks, with choice often determined by convenience rather than brand preference (Which?, 2023). This commodification erodes pricing power and increases vulnerability to competitive discounting (Porter, 2008, p. 156). </a:t>
                      </a:r>
                    </a:p>
                    <a:p>
                      <a:pPr marL="342900" lvl="0" indent="-342900">
                        <a:buFont typeface="Bookman Old Style" panose="02050604050505020204" pitchFamily="18" charset="0"/>
                        <a:buChar char="-"/>
                      </a:pPr>
                      <a:endParaRPr lang="en-GB" sz="1050" b="1"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Sustainability credentials lag behind emerging consumer expectations</a:t>
                      </a:r>
                      <a:r>
                        <a:rPr lang="en-GB" sz="1050" dirty="0">
                          <a:solidFill>
                            <a:srgbClr val="8B1C31"/>
                          </a:solidFill>
                        </a:rPr>
                        <a:t> - Despite commitments to recyclable cups and ethical sourcing, Costa faces criticism regarding single-use plastics and carbon footprint relative to smaller independent competitors emphasizing environmental practices (Greenpeace, 2022). Research by Nielsen (2021, p. 89) indicates that 73% of millennials willingly pay premiums for sustainable products, suggesting Costa's current positioning may disadvantage future market share.</a:t>
                      </a:r>
                    </a:p>
                  </a:txBody>
                  <a:tcPr marL="68580" marR="68580" marT="0" marB="0"/>
                </a:tc>
                <a:extLst>
                  <a:ext uri="{0D108BD9-81ED-4DB2-BD59-A6C34878D82A}">
                    <a16:rowId xmlns:a16="http://schemas.microsoft.com/office/drawing/2014/main" val="4138124113"/>
                  </a:ext>
                </a:extLst>
              </a:tr>
            </a:tbl>
          </a:graphicData>
        </a:graphic>
      </p:graphicFrame>
      <p:pic>
        <p:nvPicPr>
          <p:cNvPr id="8" name="Content Placeholder 6">
            <a:extLst>
              <a:ext uri="{FF2B5EF4-FFF2-40B4-BE49-F238E27FC236}">
                <a16:creationId xmlns:a16="http://schemas.microsoft.com/office/drawing/2014/main" id="{428BF1EA-9A71-41C7-A542-B638A1DCFEF6}"/>
              </a:ext>
            </a:extLst>
          </p:cNvPr>
          <p:cNvPicPr>
            <a:picLocks noChangeAspect="1"/>
          </p:cNvPicPr>
          <p:nvPr/>
        </p:nvPicPr>
        <p:blipFill>
          <a:blip r:embed="rId3"/>
          <a:stretch>
            <a:fillRect/>
          </a:stretch>
        </p:blipFill>
        <p:spPr>
          <a:xfrm>
            <a:off x="10944685" y="5628323"/>
            <a:ext cx="1137146" cy="1137146"/>
          </a:xfrm>
          <a:prstGeom prst="rect">
            <a:avLst/>
          </a:prstGeom>
        </p:spPr>
      </p:pic>
      <p:sp>
        <p:nvSpPr>
          <p:cNvPr id="3" name="TextBox 2">
            <a:extLst>
              <a:ext uri="{FF2B5EF4-FFF2-40B4-BE49-F238E27FC236}">
                <a16:creationId xmlns:a16="http://schemas.microsoft.com/office/drawing/2014/main" id="{483EC663-3B9E-90D5-09A9-8F3E0D07897D}"/>
              </a:ext>
            </a:extLst>
          </p:cNvPr>
          <p:cNvSpPr txBox="1"/>
          <p:nvPr/>
        </p:nvSpPr>
        <p:spPr>
          <a:xfrm>
            <a:off x="4462956" y="1206566"/>
            <a:ext cx="3266087" cy="369332"/>
          </a:xfrm>
          <a:prstGeom prst="rect">
            <a:avLst/>
          </a:prstGeom>
          <a:noFill/>
        </p:spPr>
        <p:txBody>
          <a:bodyPr wrap="none" rtlCol="0">
            <a:spAutoFit/>
          </a:bodyPr>
          <a:lstStyle/>
          <a:p>
            <a:r>
              <a:rPr lang="en-US" dirty="0"/>
              <a:t>SWOT Analysis for Costa Coffee</a:t>
            </a:r>
          </a:p>
        </p:txBody>
      </p:sp>
    </p:spTree>
    <p:extLst>
      <p:ext uri="{BB962C8B-B14F-4D97-AF65-F5344CB8AC3E}">
        <p14:creationId xmlns:p14="http://schemas.microsoft.com/office/powerpoint/2010/main" val="3630470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96DAF-716E-01BE-56D3-FFC122A8A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9C678F-DE58-BF71-4F4D-536F831CEC26}"/>
              </a:ext>
            </a:extLst>
          </p:cNvPr>
          <p:cNvSpPr>
            <a:spLocks noGrp="1"/>
          </p:cNvSpPr>
          <p:nvPr>
            <p:ph type="title"/>
          </p:nvPr>
        </p:nvSpPr>
        <p:spPr>
          <a:xfrm>
            <a:off x="1294361" y="341997"/>
            <a:ext cx="9603275" cy="1049235"/>
          </a:xfrm>
        </p:spPr>
        <p:txBody>
          <a:bodyPr>
            <a:normAutofit/>
          </a:bodyPr>
          <a:lstStyle/>
          <a:p>
            <a:pPr algn="ctr"/>
            <a:r>
              <a:rPr lang="en-US" sz="5000" dirty="0">
                <a:solidFill>
                  <a:srgbClr val="8B1C31"/>
                </a:solidFill>
              </a:rPr>
              <a:t>Appendix</a:t>
            </a:r>
          </a:p>
        </p:txBody>
      </p:sp>
      <p:graphicFrame>
        <p:nvGraphicFramePr>
          <p:cNvPr id="4" name="Content Placeholder 3">
            <a:extLst>
              <a:ext uri="{FF2B5EF4-FFF2-40B4-BE49-F238E27FC236}">
                <a16:creationId xmlns:a16="http://schemas.microsoft.com/office/drawing/2014/main" id="{4F4C2AEF-04C4-B8E0-23D7-1FDA3B030FB5}"/>
              </a:ext>
            </a:extLst>
          </p:cNvPr>
          <p:cNvGraphicFramePr>
            <a:graphicFrameLocks noGrp="1"/>
          </p:cNvGraphicFramePr>
          <p:nvPr>
            <p:ph idx="1"/>
            <p:extLst>
              <p:ext uri="{D42A27DB-BD31-4B8C-83A1-F6EECF244321}">
                <p14:modId xmlns:p14="http://schemas.microsoft.com/office/powerpoint/2010/main" val="2804629358"/>
              </p:ext>
            </p:extLst>
          </p:nvPr>
        </p:nvGraphicFramePr>
        <p:xfrm>
          <a:off x="1359729" y="1545020"/>
          <a:ext cx="9739195" cy="5236214"/>
        </p:xfrm>
        <a:graphic>
          <a:graphicData uri="http://schemas.openxmlformats.org/drawingml/2006/table">
            <a:tbl>
              <a:tblPr firstRow="1" firstCol="1" bandRow="1">
                <a:tableStyleId>{5C22544A-7EE6-4342-B048-85BDC9FD1C3A}</a:tableStyleId>
              </a:tblPr>
              <a:tblGrid>
                <a:gridCol w="4913567">
                  <a:extLst>
                    <a:ext uri="{9D8B030D-6E8A-4147-A177-3AD203B41FA5}">
                      <a16:colId xmlns:a16="http://schemas.microsoft.com/office/drawing/2014/main" val="2334074305"/>
                    </a:ext>
                  </a:extLst>
                </a:gridCol>
                <a:gridCol w="4825628">
                  <a:extLst>
                    <a:ext uri="{9D8B030D-6E8A-4147-A177-3AD203B41FA5}">
                      <a16:colId xmlns:a16="http://schemas.microsoft.com/office/drawing/2014/main" val="1066975658"/>
                    </a:ext>
                  </a:extLst>
                </a:gridCol>
              </a:tblGrid>
              <a:tr h="373694">
                <a:tc>
                  <a:txBody>
                    <a:bodyPr/>
                    <a:lstStyle/>
                    <a:p>
                      <a:pPr algn="ctr">
                        <a:buNone/>
                      </a:pPr>
                      <a:r>
                        <a:rPr lang="en-GB" sz="1800" kern="0" dirty="0">
                          <a:effectLst/>
                        </a:rPr>
                        <a:t>Opportunities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tc>
                  <a:txBody>
                    <a:bodyPr/>
                    <a:lstStyle/>
                    <a:p>
                      <a:pPr algn="ctr">
                        <a:buNone/>
                      </a:pPr>
                      <a:r>
                        <a:rPr lang="en-GB" sz="1800" b="1" kern="0" dirty="0">
                          <a:solidFill>
                            <a:schemeClr val="bg1"/>
                          </a:solidFill>
                          <a:effectLst/>
                        </a:rPr>
                        <a:t>Threats</a:t>
                      </a:r>
                      <a:endParaRPr lang="en-GB" sz="1200" b="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rgbClr val="8B1C31"/>
                    </a:solidFill>
                  </a:tcPr>
                </a:tc>
                <a:extLst>
                  <a:ext uri="{0D108BD9-81ED-4DB2-BD59-A6C34878D82A}">
                    <a16:rowId xmlns:a16="http://schemas.microsoft.com/office/drawing/2014/main" val="4057390336"/>
                  </a:ext>
                </a:extLst>
              </a:tr>
              <a:tr h="4862520">
                <a:tc>
                  <a:txBody>
                    <a:bodyPr/>
                    <a:lstStyle/>
                    <a:p>
                      <a:pPr marL="342900" lvl="0" indent="-342900">
                        <a:buFont typeface="Bookman Old Style" panose="02050604050505020204" pitchFamily="18" charset="0"/>
                        <a:buChar char="-"/>
                      </a:pPr>
                      <a:r>
                        <a:rPr lang="en-GB" sz="1050" b="1" dirty="0">
                          <a:solidFill>
                            <a:srgbClr val="8B1C31"/>
                          </a:solidFill>
                        </a:rPr>
                        <a:t>Expansion of digital ordering and loyalty program capabilities</a:t>
                      </a:r>
                      <a:r>
                        <a:rPr lang="en-GB" sz="1050" dirty="0">
                          <a:solidFill>
                            <a:srgbClr val="8B1C31"/>
                          </a:solidFill>
                        </a:rPr>
                        <a:t> - </a:t>
                      </a:r>
                      <a:r>
                        <a:rPr lang="en-GB" sz="1050" b="0" dirty="0">
                          <a:solidFill>
                            <a:srgbClr val="8B1C31"/>
                          </a:solidFill>
                        </a:rPr>
                        <a:t>Costa's mobile application and loyalty scheme remain underdeveloped compared to Starbucks' sophisticated digital ecosystem, which generates 50% of US transactions (Marr, 2022, p. 201). Investing in personalized marketing, mobile payment integration, and data analytics could enhance customer retention whilst reducing transaction friction and </a:t>
                      </a:r>
                      <a:r>
                        <a:rPr lang="en-GB" sz="1050" b="0" dirty="0" err="1">
                          <a:solidFill>
                            <a:srgbClr val="8B1C31"/>
                          </a:solidFill>
                        </a:rPr>
                        <a:t>labor</a:t>
                      </a:r>
                      <a:r>
                        <a:rPr lang="en-GB" sz="1050" b="0" dirty="0">
                          <a:solidFill>
                            <a:srgbClr val="8B1C31"/>
                          </a:solidFill>
                        </a:rPr>
                        <a:t> costs (Chaffey &amp; Ellis-Chadwick, 2022, p. 445). </a:t>
                      </a:r>
                    </a:p>
                    <a:p>
                      <a:pPr marL="342900" lvl="0" indent="-342900">
                        <a:buFont typeface="Bookman Old Style" panose="02050604050505020204" pitchFamily="18" charset="0"/>
                        <a:buChar char="-"/>
                      </a:pPr>
                      <a:endParaRPr lang="en-GB" sz="1050" b="0"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Accelerated international expansion in emerging markets</a:t>
                      </a:r>
                      <a:r>
                        <a:rPr lang="en-GB" sz="1050" dirty="0">
                          <a:solidFill>
                            <a:srgbClr val="8B1C31"/>
                          </a:solidFill>
                        </a:rPr>
                        <a:t> - </a:t>
                      </a:r>
                      <a:r>
                        <a:rPr lang="en-GB" sz="1050" b="0" dirty="0">
                          <a:solidFill>
                            <a:srgbClr val="8B1C31"/>
                          </a:solidFill>
                        </a:rPr>
                        <a:t>Coffee consumption in Asian markets grows at 5-7% annually, significantly exceeding mature Western markets (Euromonitor, 2023). Costa's Coca-Cola ownership provides distribution networks and market knowledge enabling aggressive expansion in China, India, and Southeast Asia where coffee culture transitions from traditional tea consumption (Hollensen, 2019, p. 156).</a:t>
                      </a:r>
                    </a:p>
                    <a:p>
                      <a:pPr marL="342900" lvl="0" indent="-342900">
                        <a:buFont typeface="Bookman Old Style" panose="02050604050505020204" pitchFamily="18" charset="0"/>
                        <a:buChar char="-"/>
                      </a:pPr>
                      <a:endParaRPr lang="en-GB" sz="105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p>
                      <a:pPr marL="342900" lvl="0" indent="-342900">
                        <a:buFont typeface="Bookman Old Style" panose="02050604050505020204" pitchFamily="18" charset="0"/>
                        <a:buChar char="-"/>
                      </a:pPr>
                      <a:r>
                        <a:rPr lang="en-GB" sz="1050" b="1" dirty="0">
                          <a:solidFill>
                            <a:srgbClr val="8B1C31"/>
                          </a:solidFill>
                        </a:rPr>
                        <a:t>Strategic partnerships with workplace and transit locations</a:t>
                      </a:r>
                      <a:r>
                        <a:rPr lang="en-GB" sz="1050" dirty="0">
                          <a:solidFill>
                            <a:srgbClr val="8B1C31"/>
                          </a:solidFill>
                        </a:rPr>
                        <a:t> - </a:t>
                      </a:r>
                      <a:r>
                        <a:rPr lang="en-GB" sz="1050" b="0" dirty="0">
                          <a:solidFill>
                            <a:srgbClr val="8B1C31"/>
                          </a:solidFill>
                        </a:rPr>
                        <a:t>Research demonstrates 40% of coffee purchases occur during commuting or workplace breaks rather than destination visits (Allegra World Coffee Portal, 2023, p. 78). Developing partnerships with corporate offices, railway stations, and airports through Costa Express machines and micro-formats captures high-frequency, convenience-driven occasions whilst requiring minimal capital investment (Kotler et al., 2020, p. 387). </a:t>
                      </a:r>
                    </a:p>
                    <a:p>
                      <a:pPr marL="342900" lvl="0" indent="-342900">
                        <a:buFont typeface="Bookman Old Style" panose="02050604050505020204" pitchFamily="18" charset="0"/>
                        <a:buChar char="-"/>
                      </a:pPr>
                      <a:endParaRPr lang="en-GB" sz="1050" b="1"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Plant-based and functional beverage innovation addressing health-conscious consumers</a:t>
                      </a:r>
                      <a:r>
                        <a:rPr lang="en-GB" sz="1050" dirty="0">
                          <a:solidFill>
                            <a:srgbClr val="8B1C31"/>
                          </a:solidFill>
                        </a:rPr>
                        <a:t> - </a:t>
                      </a:r>
                      <a:r>
                        <a:rPr lang="en-GB" sz="1050" b="0" dirty="0">
                          <a:solidFill>
                            <a:srgbClr val="8B1C31"/>
                          </a:solidFill>
                        </a:rPr>
                        <a:t>The plant-based milk market grows at 12% annually, whilst functional beverages incorporating adaptogens, CBD, and nutritional supplements represent fastest-growing cafe categories (Mintel, 2023). Developing proprietary offerings in these categories could differentiate Costa from competitors whilst commanding premium pricing from health-oriented demographics (Ansoff, 1957, p. 114).</a:t>
                      </a:r>
                      <a:endParaRPr lang="en-GB" sz="1050" b="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solidFill>
                      <a:srgbClr val="E7CCCF"/>
                    </a:solidFill>
                  </a:tcPr>
                </a:tc>
                <a:tc>
                  <a:txBody>
                    <a:bodyPr/>
                    <a:lstStyle/>
                    <a:p>
                      <a:pPr marL="342900" lvl="0" indent="-342900">
                        <a:buFont typeface="Bookman Old Style" panose="02050604050505020204" pitchFamily="18" charset="0"/>
                        <a:buChar char="-"/>
                      </a:pPr>
                      <a:r>
                        <a:rPr lang="en-GB" sz="1050" b="1" dirty="0">
                          <a:solidFill>
                            <a:srgbClr val="8B1C31"/>
                          </a:solidFill>
                        </a:rPr>
                        <a:t>Intensifying competition from value-positioned competitors</a:t>
                      </a:r>
                      <a:r>
                        <a:rPr lang="en-GB" sz="1050" dirty="0">
                          <a:solidFill>
                            <a:srgbClr val="8B1C31"/>
                          </a:solidFill>
                        </a:rPr>
                        <a:t> - Greggs, Pret A Manger, and McDonald's expanded coffee offerings with aggressive pricing undercut Costa's premium positioning (Deloitte, 2022, p. 56). Greggs' coffee sales increased 28% year-on-year, directly attributing growth to customers trading down from premium chains during cost-of-living pressures (Greggs plc, 2023, p. 8). </a:t>
                      </a:r>
                    </a:p>
                    <a:p>
                      <a:pPr marL="342900" lvl="0" indent="-342900">
                        <a:buFont typeface="Bookman Old Style" panose="02050604050505020204" pitchFamily="18" charset="0"/>
                        <a:buChar char="-"/>
                      </a:pPr>
                      <a:endParaRPr lang="en-GB" sz="1050" b="1"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Rising operational costs from </a:t>
                      </a:r>
                      <a:r>
                        <a:rPr lang="en-GB" sz="1050" b="1" dirty="0" err="1">
                          <a:solidFill>
                            <a:srgbClr val="8B1C31"/>
                          </a:solidFill>
                        </a:rPr>
                        <a:t>labor</a:t>
                      </a:r>
                      <a:r>
                        <a:rPr lang="en-GB" sz="1050" b="1" dirty="0">
                          <a:solidFill>
                            <a:srgbClr val="8B1C31"/>
                          </a:solidFill>
                        </a:rPr>
                        <a:t> shortages and commodity price inflation</a:t>
                      </a:r>
                      <a:r>
                        <a:rPr lang="en-GB" sz="1050" dirty="0">
                          <a:solidFill>
                            <a:srgbClr val="8B1C31"/>
                          </a:solidFill>
                        </a:rPr>
                        <a:t> - Coffee bean prices increased 45% between 2020-2023 due to climate-related supply disruptions in Brazil and Colombia, whilst UK hospitality sector wage inflation reached 8% annually (International Coffee Organization, 2023). These simultaneous cost pressures compress margins, particularly when consumer price sensitivity limits pass-through ability (Johnson et al., 2020, p. 412).</a:t>
                      </a:r>
                    </a:p>
                    <a:p>
                      <a:pPr marL="342900" lvl="0" indent="-342900">
                        <a:buFont typeface="Bookman Old Style" panose="02050604050505020204" pitchFamily="18" charset="0"/>
                        <a:buChar char="-"/>
                      </a:pPr>
                      <a:endParaRPr lang="en-GB" sz="105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p>
                      <a:pPr marL="342900" lvl="0" indent="-342900">
                        <a:buFont typeface="Bookman Old Style" panose="02050604050505020204" pitchFamily="18" charset="0"/>
                        <a:buChar char="-"/>
                      </a:pPr>
                      <a:r>
                        <a:rPr lang="en-GB" sz="1050" b="1" dirty="0">
                          <a:solidFill>
                            <a:srgbClr val="8B1C31"/>
                          </a:solidFill>
                        </a:rPr>
                        <a:t>Regulatory intervention regarding single-use plastics and waste reduction</a:t>
                      </a:r>
                      <a:r>
                        <a:rPr lang="en-GB" sz="1050" dirty="0">
                          <a:solidFill>
                            <a:srgbClr val="8B1C31"/>
                          </a:solidFill>
                        </a:rPr>
                        <a:t> - The UK government implemented extended producer responsibility schemes requiring coffee retailers to fund collection and recycling infrastructure for disposable cups (DEFRA, 2023). Compliance costs combined with potential future restrictions on single-use items necessitate operational model adaptations that competitors with simpler formats may implement more efficiently (Porter, 2008, p. 189). </a:t>
                      </a:r>
                    </a:p>
                    <a:p>
                      <a:pPr marL="342900" lvl="0" indent="-342900">
                        <a:buFont typeface="Bookman Old Style" panose="02050604050505020204" pitchFamily="18" charset="0"/>
                        <a:buChar char="-"/>
                      </a:pPr>
                      <a:endParaRPr lang="en-GB" sz="1050" b="1" dirty="0">
                        <a:solidFill>
                          <a:srgbClr val="8B1C31"/>
                        </a:solidFill>
                      </a:endParaRPr>
                    </a:p>
                    <a:p>
                      <a:pPr marL="342900" lvl="0" indent="-342900">
                        <a:buFont typeface="Bookman Old Style" panose="02050604050505020204" pitchFamily="18" charset="0"/>
                        <a:buChar char="-"/>
                      </a:pPr>
                      <a:r>
                        <a:rPr lang="en-GB" sz="1050" b="1" dirty="0">
                          <a:solidFill>
                            <a:srgbClr val="8B1C31"/>
                          </a:solidFill>
                        </a:rPr>
                        <a:t>Shifting consumer preferences toward experiential independent coffee shops</a:t>
                      </a:r>
                      <a:r>
                        <a:rPr lang="en-GB" sz="1050" dirty="0">
                          <a:solidFill>
                            <a:srgbClr val="8B1C31"/>
                          </a:solidFill>
                        </a:rPr>
                        <a:t> - Research by Allegra (2023, p. 34) demonstrates that post-pandemic consumers increasingly value authentic, locally-owned establishments offering distinctive experiences over standardized chain environments. This preference shift particularly affects younger demographics who represent future customer lifetime value, threatening Costa's long-term market position despite current scale advantages (Kotler et al., 2020, p. 178).</a:t>
                      </a:r>
                      <a:endParaRPr lang="en-GB" sz="1050" kern="100" dirty="0">
                        <a:solidFill>
                          <a:srgbClr val="8B1C31"/>
                        </a:solidFill>
                        <a:effectLst/>
                        <a:latin typeface="Aptos" panose="020B0004020202020204" pitchFamily="34" charset="0"/>
                        <a:ea typeface="Times New Roman" panose="02020603050405020304" pitchFamily="18" charset="0"/>
                        <a:cs typeface="Apple Chancery" panose="03020702040506060504" pitchFamily="66" charset="-79"/>
                      </a:endParaRPr>
                    </a:p>
                  </a:txBody>
                  <a:tcPr marL="68580" marR="68580" marT="0" marB="0"/>
                </a:tc>
                <a:extLst>
                  <a:ext uri="{0D108BD9-81ED-4DB2-BD59-A6C34878D82A}">
                    <a16:rowId xmlns:a16="http://schemas.microsoft.com/office/drawing/2014/main" val="4085637756"/>
                  </a:ext>
                </a:extLst>
              </a:tr>
            </a:tbl>
          </a:graphicData>
        </a:graphic>
      </p:graphicFrame>
      <p:pic>
        <p:nvPicPr>
          <p:cNvPr id="8" name="Content Placeholder 6">
            <a:extLst>
              <a:ext uri="{FF2B5EF4-FFF2-40B4-BE49-F238E27FC236}">
                <a16:creationId xmlns:a16="http://schemas.microsoft.com/office/drawing/2014/main" id="{E17D0B27-6B65-B7C6-878F-5FABE430CF12}"/>
              </a:ext>
            </a:extLst>
          </p:cNvPr>
          <p:cNvPicPr>
            <a:picLocks noChangeAspect="1"/>
          </p:cNvPicPr>
          <p:nvPr/>
        </p:nvPicPr>
        <p:blipFill>
          <a:blip r:embed="rId3"/>
          <a:stretch>
            <a:fillRect/>
          </a:stretch>
        </p:blipFill>
        <p:spPr>
          <a:xfrm>
            <a:off x="10944685" y="5628323"/>
            <a:ext cx="1137146" cy="1137146"/>
          </a:xfrm>
          <a:prstGeom prst="rect">
            <a:avLst/>
          </a:prstGeom>
        </p:spPr>
      </p:pic>
      <p:sp>
        <p:nvSpPr>
          <p:cNvPr id="3" name="TextBox 2">
            <a:extLst>
              <a:ext uri="{FF2B5EF4-FFF2-40B4-BE49-F238E27FC236}">
                <a16:creationId xmlns:a16="http://schemas.microsoft.com/office/drawing/2014/main" id="{AC8B0740-1635-89CE-FDF4-DCC7FF636D13}"/>
              </a:ext>
            </a:extLst>
          </p:cNvPr>
          <p:cNvSpPr txBox="1"/>
          <p:nvPr/>
        </p:nvSpPr>
        <p:spPr>
          <a:xfrm>
            <a:off x="4462956" y="1159923"/>
            <a:ext cx="3266087" cy="369332"/>
          </a:xfrm>
          <a:prstGeom prst="rect">
            <a:avLst/>
          </a:prstGeom>
          <a:noFill/>
        </p:spPr>
        <p:txBody>
          <a:bodyPr wrap="none" rtlCol="0">
            <a:spAutoFit/>
          </a:bodyPr>
          <a:lstStyle/>
          <a:p>
            <a:r>
              <a:rPr lang="en-US" dirty="0"/>
              <a:t>SWOT Analysis for Costa Coffee</a:t>
            </a:r>
          </a:p>
        </p:txBody>
      </p:sp>
    </p:spTree>
    <p:extLst>
      <p:ext uri="{BB962C8B-B14F-4D97-AF65-F5344CB8AC3E}">
        <p14:creationId xmlns:p14="http://schemas.microsoft.com/office/powerpoint/2010/main" val="392657337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968</TotalTime>
  <Words>7204</Words>
  <Application>Microsoft Macintosh PowerPoint</Application>
  <PresentationFormat>Widescreen</PresentationFormat>
  <Paragraphs>403</Paragraphs>
  <Slides>17</Slides>
  <Notes>15</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Bookman Old Style</vt:lpstr>
      <vt:lpstr>Gill Sans MT</vt:lpstr>
      <vt:lpstr>Gallery</vt:lpstr>
      <vt:lpstr>  The neighbourhood hub strategy proposal_</vt:lpstr>
      <vt:lpstr>External analysis</vt:lpstr>
      <vt:lpstr>internal ANALYSIS</vt:lpstr>
      <vt:lpstr>‘NEIGHBOURHOOD HUB’ STRATEGY</vt:lpstr>
      <vt:lpstr>STEP 1 – SPACE  TRANSFORMATION</vt:lpstr>
      <vt:lpstr>STEP 2 – SUSTAINABLE OPERATIONS</vt:lpstr>
      <vt:lpstr>STEP 3 – COMMUNITY PARTNERSHIP</vt:lpstr>
      <vt:lpstr>STEP 4 – VALUE-BASED PRICING</vt:lpstr>
      <vt:lpstr>Implementation and projections</vt:lpstr>
      <vt:lpstr>conclusion</vt:lpstr>
      <vt:lpstr>references</vt:lpstr>
      <vt:lpstr>PowerPoint Presentation</vt:lpstr>
      <vt:lpstr>PowerPoint Presentation</vt:lpstr>
      <vt:lpstr>PowerPoint Presentation</vt:lpstr>
      <vt:lpstr>PowerPoint Presentation</vt:lpstr>
      <vt:lpstr>Appendix</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Taylor-Jayne Rowe</dc:creator>
  <cp:lastModifiedBy>Taylor-Jayne Rowe</cp:lastModifiedBy>
  <cp:revision>71</cp:revision>
  <dcterms:created xsi:type="dcterms:W3CDTF">2026-01-03T14:04:22Z</dcterms:created>
  <dcterms:modified xsi:type="dcterms:W3CDTF">2026-01-11T21:22:15Z</dcterms:modified>
</cp:coreProperties>
</file>