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97" r:id="rId1"/>
  </p:sldMasterIdLst>
  <p:notesMasterIdLst>
    <p:notesMasterId r:id="rId19"/>
  </p:notesMasterIdLst>
  <p:handoutMasterIdLst>
    <p:handoutMasterId r:id="rId20"/>
  </p:handoutMasterIdLst>
  <p:sldIdLst>
    <p:sldId id="284" r:id="rId2"/>
    <p:sldId id="285" r:id="rId3"/>
    <p:sldId id="287" r:id="rId4"/>
    <p:sldId id="289" r:id="rId5"/>
    <p:sldId id="290" r:id="rId6"/>
    <p:sldId id="292" r:id="rId7"/>
    <p:sldId id="293" r:id="rId8"/>
    <p:sldId id="294" r:id="rId9"/>
    <p:sldId id="295" r:id="rId10"/>
    <p:sldId id="298" r:id="rId11"/>
    <p:sldId id="311" r:id="rId12"/>
    <p:sldId id="302" r:id="rId13"/>
    <p:sldId id="312" r:id="rId14"/>
    <p:sldId id="310" r:id="rId15"/>
    <p:sldId id="313" r:id="rId16"/>
    <p:sldId id="314" r:id="rId17"/>
    <p:sldId id="315" r:id="rId18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50" d="100"/>
          <a:sy n="150" d="100"/>
        </p:scale>
        <p:origin x="2094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3100" y="4643438"/>
            <a:ext cx="5378450" cy="439737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814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C0FCF-7887-4D74-BAEA-DD6C277603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FCD7A-65EA-41C6-A533-C957DD6643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E46DDF-4415-4DB1-8297-708680C8C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CEA44-4A09-4C87-8D23-E0CD8F50B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58F3EB-0654-40C0-9EEF-4D4AF9BEA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B3735-99B9-4A8E-86FC-16C8E3E86950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8470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B2559-BED3-45E5-A2E4-159908EE5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C2610-80E6-4F33-957B-79A711873B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00565-B9B2-41DF-AD9C-AF9DED271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370829-946C-40F1-83E5-78CADDFD3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192758-E096-4A9C-91B4-2CE27EA93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F625C-EAA0-4480-BD7D-74BCE99C9A4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03350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46371-89B9-4FB9-A587-63D428051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29B02-D4BB-4080-BD36-12FB9EA79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AFAE66-6300-4745-AF01-AFF2EEF31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7C4462-546C-4639-9626-D2E98D95A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9E209-5A13-4993-BC1B-ADDC68DF1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BD0AD-FAEB-454E-959A-271131A6FA0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8110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9EAFF-AC74-4AFF-933C-961A78AC9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9C242-818E-4257-8799-73CCE07E97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0C73E9-31BB-40D5-975D-F32059E1FE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2C393-1AB6-44C5-9E50-4DB731057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874E8-1A1F-48DE-85BC-AC18F6323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2B7B90-BDB5-466F-B2D1-A21EA0C30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9F8C7-17D7-4CAF-8C7C-22E3907541E3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3984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13EF3-B81E-4CB0-86F2-7B4D7C7C9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321E9A-45F8-4628-AC98-C435124E77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05FB05-7628-419C-9F1B-2E7DAD3A8A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EA2532-0D59-4F86-904D-5E4AEE7A94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A1EFAF-59CD-4E4E-9D1E-06E456C16D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1C5059-B8FC-4E3E-BAD5-5CD0BE347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13791E-07A9-49D5-B365-4FE5AF2B7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98476-0EE3-4346-81BF-F71C23887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AB41F-1E33-415C-9399-8608D799F95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09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2976F-1BE0-4A38-9F3C-3F7AABA18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EA543E-A996-49A9-9248-D13BCCE5C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5D4FFA-76F1-476E-9D9D-CCC6D51C1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88BEC2-1F62-4DB3-B9A6-2EDA7AA0F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92C49-F032-43A4-BF4D-90407EC17985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2979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2FDEF2-3B83-4863-BB64-A67119100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635A07-09B3-4267-A2D6-8B8283AEE3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7A1789-8A0C-4D11-A46F-F7F2FCC72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43D0-114D-485B-84A5-2CC6FBE4241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84552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20BE5-E91A-440C-A671-309789A68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D6C48-53F0-4321-BB61-CB5413EF4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B63FBC-4F26-4EB5-AA82-0E178B1033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9FF084-6653-4414-975D-73F1534B8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13D25F-B572-4D79-9AA1-F5AEDAF21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B5A067-8AF5-4279-9AD3-C2946FD12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5D8DE-3A05-43EA-8359-3023974FF86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52695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57EA4-4675-4A32-96D7-79AE8D0C3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37DEE2-AC08-4E6A-836D-920E87D591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83A4C5-5EC6-49BB-AC2B-69A9A1845F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B22449-42EF-4E01-BEBB-6799249E1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F9223B-3F0A-446D-9770-EC428E443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B5FFB4-4AD0-498B-8DD1-74873FB0A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75342-00EC-488B-8980-9AB014B8E26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6496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1B848-B8C3-43D0-9668-63EAEED3F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FAC28-568C-4C72-BCC4-47BC1E5A19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3E557-BC79-4A07-AE9E-CAEC2F1B8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8DF320-72D6-4218-A81F-58A1E1C8A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3175BD-78B8-4219-90B8-10E7B0CB5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31F1F-8751-4E86-BD48-FB5D9D193A0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7696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51928F-0861-420B-A27E-BDE4F1B049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CA2432-60DA-4BFD-92B5-6B7C05DD22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17044-67EC-4866-A85D-5BB7FF6DA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AE207-93CE-4690-BBC9-D263FCC65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2DEC32-7C83-4A02-B5A1-754E114F1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F8905-8788-4A36-AA59-B31ADCDC2810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5877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310DBD-6400-474B-AA9E-45A694976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E2F2FF-2240-45C1-8BC5-3D3FE53889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6C40A-B75A-4837-8D4A-C84D1B3193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F6AE51-96D0-486C-8C7B-C70A280867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210DE-74C9-47F3-ADCE-625B780D3F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A5B189-04A4-4A32-833E-0E62836EC25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8356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/>
              <a:t>Introducing Classes (Fundamentals)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Semester 2 – 2022/2023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dirty="0"/>
              <a:t>Object Oriented Programming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403648" y="4005064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Dr Gordon Dickers</a:t>
            </a:r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Fundamentals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US" sz="2800" dirty="0"/>
              <a:t>A class is a logical construct that defines the shape and nature of an object: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154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Fundamentals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844824"/>
            <a:ext cx="8280920" cy="4608512"/>
          </a:xfrm>
        </p:spPr>
        <p:txBody>
          <a:bodyPr/>
          <a:lstStyle/>
          <a:p>
            <a:r>
              <a:rPr lang="en-US" sz="2800" dirty="0"/>
              <a:t>The most important thing to understand about a class is that it defines a new data type. </a:t>
            </a:r>
          </a:p>
          <a:p>
            <a:r>
              <a:rPr lang="en-US" sz="2800" dirty="0"/>
              <a:t>Once defined, this new type can be used to create objects of that type. </a:t>
            </a:r>
          </a:p>
          <a:p>
            <a:pPr lvl="1"/>
            <a:r>
              <a:rPr lang="en-US" sz="2400" dirty="0"/>
              <a:t>Thus, a class is a </a:t>
            </a:r>
            <a:r>
              <a:rPr lang="en-US" sz="2400" i="1" dirty="0"/>
              <a:t>template </a:t>
            </a:r>
            <a:r>
              <a:rPr lang="en-US" sz="2400" dirty="0"/>
              <a:t>for an object, and an object is an </a:t>
            </a:r>
            <a:r>
              <a:rPr lang="en-US" sz="2400" i="1" dirty="0"/>
              <a:t>instance </a:t>
            </a:r>
            <a:r>
              <a:rPr lang="en-US" sz="2400" dirty="0"/>
              <a:t>of a class. </a:t>
            </a:r>
          </a:p>
          <a:p>
            <a:r>
              <a:rPr lang="en-US" sz="2800" dirty="0"/>
              <a:t>Because an object is an instance of a class, you will often see the two words </a:t>
            </a:r>
            <a:r>
              <a:rPr lang="en-US" sz="2800" i="1" dirty="0"/>
              <a:t>object </a:t>
            </a:r>
            <a:r>
              <a:rPr lang="en-US" sz="2800" dirty="0"/>
              <a:t>and </a:t>
            </a:r>
            <a:r>
              <a:rPr lang="en-US" sz="2800" i="1" dirty="0"/>
              <a:t>instance </a:t>
            </a:r>
            <a:r>
              <a:rPr lang="en-US" sz="2800" dirty="0"/>
              <a:t>used interchangeably.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28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Fundamentals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US" sz="2800" dirty="0"/>
              <a:t>The data, or variables, defined within a </a:t>
            </a:r>
            <a:r>
              <a:rPr lang="en-US" sz="2800" b="1" dirty="0"/>
              <a:t>class </a:t>
            </a:r>
            <a:r>
              <a:rPr lang="en-US" sz="2800" dirty="0"/>
              <a:t>are called </a:t>
            </a:r>
            <a:r>
              <a:rPr lang="en-US" sz="2800" i="1" dirty="0"/>
              <a:t>instance variables or attributes in C++. </a:t>
            </a:r>
          </a:p>
          <a:p>
            <a:r>
              <a:rPr lang="en-US" sz="2800" dirty="0"/>
              <a:t>The code is contained within </a:t>
            </a:r>
            <a:r>
              <a:rPr lang="en-US" sz="2800" i="1" dirty="0"/>
              <a:t>methods which have the same syntax as functions. </a:t>
            </a:r>
          </a:p>
          <a:p>
            <a:r>
              <a:rPr lang="en-US" sz="2800" dirty="0"/>
              <a:t>Collectively, the methods and variables defined within a class are called </a:t>
            </a:r>
            <a:r>
              <a:rPr lang="en-US" sz="2800" i="1" dirty="0"/>
              <a:t>members </a:t>
            </a:r>
            <a:r>
              <a:rPr lang="en-US" sz="2800" dirty="0"/>
              <a:t>of the class. </a:t>
            </a:r>
          </a:p>
          <a:p>
            <a:r>
              <a:rPr lang="en-US" sz="2800" dirty="0"/>
              <a:t>In most classes, the instance variables (attributes) are acted upon and accessed by the methods defined for that class.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384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Fundamentals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US" sz="2800" dirty="0"/>
              <a:t>As a general rule, it is the methods that determine how a class’ data can be used; </a:t>
            </a:r>
          </a:p>
          <a:p>
            <a:r>
              <a:rPr lang="en-US" sz="2800" dirty="0"/>
              <a:t>Each time a new object is instantiated from a class new memory space is allocated for the object’s attributes.</a:t>
            </a:r>
          </a:p>
          <a:p>
            <a:r>
              <a:rPr lang="en-US" sz="2800" dirty="0"/>
              <a:t>Therefore, the data for one object is separate and unique from the data for another.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150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Simple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844824"/>
            <a:ext cx="8271520" cy="4287689"/>
          </a:xfrm>
        </p:spPr>
        <p:txBody>
          <a:bodyPr/>
          <a:lstStyle/>
          <a:p>
            <a:r>
              <a:rPr lang="en-US" sz="2800" dirty="0"/>
              <a:t>Here is a class called </a:t>
            </a:r>
            <a:r>
              <a:rPr lang="en-US" sz="2800" b="1" dirty="0"/>
              <a:t>Box </a:t>
            </a:r>
            <a:r>
              <a:rPr lang="en-US" sz="2800" dirty="0"/>
              <a:t>that defines three instance variables: </a:t>
            </a:r>
          </a:p>
          <a:p>
            <a:pPr lvl="1"/>
            <a:r>
              <a:rPr lang="en-US" sz="2400" b="1" dirty="0"/>
              <a:t>width</a:t>
            </a:r>
            <a:r>
              <a:rPr lang="en-US" sz="2400" dirty="0"/>
              <a:t>, </a:t>
            </a:r>
            <a:r>
              <a:rPr lang="en-US" sz="2400" b="1" dirty="0"/>
              <a:t>height</a:t>
            </a:r>
            <a:r>
              <a:rPr lang="en-US" sz="2400" dirty="0"/>
              <a:t>, and </a:t>
            </a:r>
            <a:r>
              <a:rPr lang="en-US" sz="2400" b="1" dirty="0"/>
              <a:t>depth</a:t>
            </a:r>
            <a:r>
              <a:rPr lang="en-US" sz="2400" dirty="0"/>
              <a:t>. </a:t>
            </a:r>
          </a:p>
          <a:p>
            <a:r>
              <a:rPr lang="en-US" sz="2800" dirty="0"/>
              <a:t>Currently, </a:t>
            </a:r>
            <a:r>
              <a:rPr lang="en-US" sz="2800" b="1" dirty="0"/>
              <a:t>Box </a:t>
            </a:r>
            <a:r>
              <a:rPr lang="en-US" sz="2800" dirty="0"/>
              <a:t>does not contain any methods. </a:t>
            </a:r>
          </a:p>
          <a:p>
            <a:pPr marL="0" indent="0">
              <a:buNone/>
            </a:pPr>
            <a:r>
              <a:rPr lang="en-US" sz="2800" dirty="0"/>
              <a:t>	</a:t>
            </a:r>
            <a:r>
              <a:rPr lang="en-US" sz="2800" b="1" i="1" dirty="0"/>
              <a:t>class Box { </a:t>
            </a:r>
          </a:p>
          <a:p>
            <a:pPr marL="0" indent="0">
              <a:buNone/>
            </a:pPr>
            <a:r>
              <a:rPr lang="en-US" sz="2800" b="1" i="1" dirty="0"/>
              <a:t>		double width; </a:t>
            </a:r>
          </a:p>
          <a:p>
            <a:pPr marL="0" indent="0">
              <a:buNone/>
            </a:pPr>
            <a:r>
              <a:rPr lang="en-US" sz="2800" b="1" i="1" dirty="0"/>
              <a:t>		double height; </a:t>
            </a:r>
          </a:p>
          <a:p>
            <a:pPr marL="0" indent="0">
              <a:buNone/>
            </a:pPr>
            <a:r>
              <a:rPr lang="en-US" sz="2800" b="1" i="1" dirty="0"/>
              <a:t>		double depth; </a:t>
            </a:r>
          </a:p>
          <a:p>
            <a:pPr marL="0" indent="0">
              <a:buNone/>
            </a:pPr>
            <a:r>
              <a:rPr lang="en-US" sz="2800" b="1" i="1" dirty="0"/>
              <a:t>	} ;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73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Simple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Initially, to create a </a:t>
            </a:r>
            <a:r>
              <a:rPr lang="en-US" sz="2800" b="1" dirty="0"/>
              <a:t>Box </a:t>
            </a:r>
            <a:r>
              <a:rPr lang="en-US" sz="2800" dirty="0"/>
              <a:t>object, you will use a statement like the following: </a:t>
            </a:r>
          </a:p>
          <a:p>
            <a:pPr marL="0" indent="0">
              <a:buNone/>
            </a:pPr>
            <a:r>
              <a:rPr lang="en-US" sz="2800" dirty="0"/>
              <a:t>	</a:t>
            </a:r>
            <a:r>
              <a:rPr lang="en-US" sz="2800" b="1" i="1" dirty="0"/>
              <a:t>Box </a:t>
            </a:r>
            <a:r>
              <a:rPr lang="en-US" sz="2800" b="1" i="1" dirty="0" err="1"/>
              <a:t>mybox</a:t>
            </a:r>
            <a:r>
              <a:rPr lang="en-US" sz="2800" b="1" i="1" dirty="0"/>
              <a:t>; </a:t>
            </a:r>
          </a:p>
          <a:p>
            <a:pPr marL="0" indent="0">
              <a:buNone/>
            </a:pPr>
            <a:r>
              <a:rPr lang="en-US" sz="2800" dirty="0"/>
              <a:t>	// create a Box object called </a:t>
            </a:r>
            <a:r>
              <a:rPr lang="en-US" sz="2800" dirty="0" err="1"/>
              <a:t>mybox</a:t>
            </a:r>
            <a:r>
              <a:rPr lang="en-US" sz="2800" dirty="0"/>
              <a:t> </a:t>
            </a:r>
          </a:p>
          <a:p>
            <a:r>
              <a:rPr lang="en-US" sz="2800" dirty="0"/>
              <a:t>After this statement executes, </a:t>
            </a:r>
            <a:r>
              <a:rPr lang="en-US" sz="2800" b="1" dirty="0" err="1"/>
              <a:t>mybox</a:t>
            </a:r>
            <a:r>
              <a:rPr lang="en-US" sz="2800" b="1" dirty="0"/>
              <a:t> </a:t>
            </a:r>
            <a:r>
              <a:rPr lang="en-US" sz="2800" dirty="0"/>
              <a:t>will be an instance of </a:t>
            </a:r>
            <a:r>
              <a:rPr lang="en-US" sz="2800" b="1" dirty="0"/>
              <a:t>Box</a:t>
            </a:r>
            <a:r>
              <a:rPr lang="en-US" sz="2800" dirty="0"/>
              <a:t>. </a:t>
            </a:r>
          </a:p>
          <a:p>
            <a:r>
              <a:rPr lang="en-US" sz="2800" dirty="0"/>
              <a:t>Thus, it will have “physical” reality within the memory of your machine.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6889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Simple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Each time you create an instance of a class, you are creating an object that contains its own copy of each instance variable defined by the class. </a:t>
            </a:r>
          </a:p>
          <a:p>
            <a:r>
              <a:rPr lang="en-US" sz="2800" dirty="0"/>
              <a:t>Thus, every </a:t>
            </a:r>
            <a:r>
              <a:rPr lang="en-US" sz="2800" b="1" dirty="0"/>
              <a:t>Box </a:t>
            </a:r>
            <a:r>
              <a:rPr lang="en-US" sz="2800" dirty="0"/>
              <a:t>object will contain its own copies of the instance variables: </a:t>
            </a:r>
          </a:p>
          <a:p>
            <a:pPr lvl="1"/>
            <a:r>
              <a:rPr lang="en-US" sz="2400" b="1" dirty="0"/>
              <a:t>width</a:t>
            </a:r>
            <a:r>
              <a:rPr lang="en-US" sz="2400" dirty="0"/>
              <a:t>, </a:t>
            </a:r>
            <a:r>
              <a:rPr lang="en-US" sz="2400" b="1" dirty="0"/>
              <a:t>height</a:t>
            </a:r>
            <a:r>
              <a:rPr lang="en-US" sz="2400" dirty="0"/>
              <a:t>, and </a:t>
            </a:r>
            <a:r>
              <a:rPr lang="en-US" sz="2400" b="1" dirty="0"/>
              <a:t>depth</a:t>
            </a:r>
            <a:r>
              <a:rPr lang="en-US" sz="2400" dirty="0"/>
              <a:t>. </a:t>
            </a:r>
          </a:p>
          <a:p>
            <a:r>
              <a:rPr lang="en-US" sz="2800" dirty="0"/>
              <a:t>To access these variables, you can use the </a:t>
            </a:r>
            <a:r>
              <a:rPr lang="en-US" sz="2800" i="1" dirty="0"/>
              <a:t>dot </a:t>
            </a:r>
            <a:r>
              <a:rPr lang="en-US" sz="2800" dirty="0"/>
              <a:t>(.) operator.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957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Simple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The dot operator links the name of the object with the name of an attribute variable. </a:t>
            </a:r>
          </a:p>
          <a:p>
            <a:r>
              <a:rPr lang="en-US" sz="2800" dirty="0"/>
              <a:t>For example, to assign the </a:t>
            </a:r>
            <a:r>
              <a:rPr lang="en-US" sz="2800" b="1" dirty="0"/>
              <a:t>width </a:t>
            </a:r>
            <a:r>
              <a:rPr lang="en-US" sz="2800" dirty="0"/>
              <a:t>variable of </a:t>
            </a:r>
            <a:r>
              <a:rPr lang="en-US" sz="2800" b="1" dirty="0" err="1"/>
              <a:t>mybox</a:t>
            </a:r>
            <a:r>
              <a:rPr lang="en-US" sz="2800" b="1" dirty="0"/>
              <a:t> </a:t>
            </a:r>
            <a:r>
              <a:rPr lang="en-US" sz="2800" dirty="0"/>
              <a:t>the value 100, you would use the following statement: 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	</a:t>
            </a:r>
            <a:r>
              <a:rPr lang="en-US" sz="2800" b="1" i="1" dirty="0" err="1"/>
              <a:t>mybox.width</a:t>
            </a:r>
            <a:r>
              <a:rPr lang="en-US" sz="2800" b="1" i="1" dirty="0"/>
              <a:t> = 100;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541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 that uses the Box Class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have two Box objects, each has its own copy of depth, width, and height. </a:t>
            </a:r>
          </a:p>
          <a:p>
            <a:r>
              <a:rPr lang="en-GB" dirty="0"/>
              <a:t>It is important to understand that changes to the attribute variables of one object have no effect on the attribute variables of another.</a:t>
            </a:r>
          </a:p>
        </p:txBody>
      </p:sp>
    </p:spTree>
    <p:extLst>
      <p:ext uri="{BB962C8B-B14F-4D97-AF65-F5344CB8AC3E}">
        <p14:creationId xmlns:p14="http://schemas.microsoft.com/office/powerpoint/2010/main" val="954346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 that uses the Box Class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601CA8-9FF2-420E-AF0B-A2A68BAB05F0}"/>
              </a:ext>
            </a:extLst>
          </p:cNvPr>
          <p:cNvSpPr txBox="1"/>
          <p:nvPr/>
        </p:nvSpPr>
        <p:spPr>
          <a:xfrm>
            <a:off x="251520" y="1988840"/>
            <a:ext cx="4392488" cy="369331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//The Box Class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cBox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  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width;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  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height;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  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depth;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  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volume(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cBox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::volume(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  return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width * height * depth;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F1A7EE-F8EA-4603-A964-F63AE41F2F56}"/>
              </a:ext>
            </a:extLst>
          </p:cNvPr>
          <p:cNvSpPr txBox="1"/>
          <p:nvPr/>
        </p:nvSpPr>
        <p:spPr>
          <a:xfrm>
            <a:off x="4788026" y="1988840"/>
            <a:ext cx="3960440" cy="34163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&lt;iostream&gt;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std;</a:t>
            </a:r>
          </a:p>
          <a:p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cBox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myBox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myBox.width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10;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myBox.height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10;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myBox.depth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= 30;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myBox.volume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0;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17B222-6DAA-4F52-9CAA-7A144562FFF4}"/>
              </a:ext>
            </a:extLst>
          </p:cNvPr>
          <p:cNvSpPr txBox="1"/>
          <p:nvPr/>
        </p:nvSpPr>
        <p:spPr>
          <a:xfrm>
            <a:off x="251520" y="594928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Output:  </a:t>
            </a:r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3000</a:t>
            </a:r>
          </a:p>
        </p:txBody>
      </p:sp>
    </p:spTree>
    <p:extLst>
      <p:ext uri="{BB962C8B-B14F-4D97-AF65-F5344CB8AC3E}">
        <p14:creationId xmlns:p14="http://schemas.microsoft.com/office/powerpoint/2010/main" val="21918230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333399"/>
                </a:solidFill>
              </a:rPr>
              <a:t>Program that uses Two Box Objects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7CE88F-6208-4E7C-BEAD-A55AB50F5DA4}"/>
              </a:ext>
            </a:extLst>
          </p:cNvPr>
          <p:cNvSpPr txBox="1"/>
          <p:nvPr/>
        </p:nvSpPr>
        <p:spPr>
          <a:xfrm>
            <a:off x="251521" y="1998053"/>
            <a:ext cx="3888432" cy="329320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cBox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double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width;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double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height;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double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depth;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double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volume(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cBox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::volume(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return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width * height * depth;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66EF88-8C0B-4BE5-9389-6FAC69122942}"/>
              </a:ext>
            </a:extLst>
          </p:cNvPr>
          <p:cNvSpPr txBox="1"/>
          <p:nvPr/>
        </p:nvSpPr>
        <p:spPr>
          <a:xfrm>
            <a:off x="4427984" y="1990835"/>
            <a:ext cx="4283968" cy="403187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A31515"/>
                </a:solidFill>
                <a:latin typeface="Consolas" panose="020B0609020204030204" pitchFamily="49" charset="0"/>
              </a:rPr>
              <a:t>&lt;iostream&gt;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std;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600" dirty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cBox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myBox1;</a:t>
            </a:r>
          </a:p>
          <a:p>
            <a:r>
              <a:rPr lang="en-GB" sz="1600" dirty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cBox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myBox2;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myBox1.width = 10;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myBox1.height = 10;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myBox1.depth = 30;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myBox2.width = 5;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myBox2.height = 10;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myBox2.depth = 3;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myBox1.volume() </a:t>
            </a:r>
            <a:r>
              <a:rPr lang="en-GB" sz="16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myBox2.volume() </a:t>
            </a:r>
            <a:r>
              <a:rPr lang="en-GB" sz="16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0;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FDF0D1-EF83-4811-8AC9-6143710C2220}"/>
              </a:ext>
            </a:extLst>
          </p:cNvPr>
          <p:cNvSpPr txBox="1"/>
          <p:nvPr/>
        </p:nvSpPr>
        <p:spPr>
          <a:xfrm>
            <a:off x="251521" y="5517232"/>
            <a:ext cx="38164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Output: </a:t>
            </a:r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3000</a:t>
            </a:r>
          </a:p>
          <a:p>
            <a:r>
              <a:rPr lang="en-GB" dirty="0"/>
              <a:t>            </a:t>
            </a:r>
            <a:r>
              <a:rPr lang="en-GB" dirty="0">
                <a:solidFill>
                  <a:schemeClr val="bg1"/>
                </a:solidFill>
                <a:highlight>
                  <a:srgbClr val="000000"/>
                </a:highlight>
              </a:rPr>
              <a:t>150</a:t>
            </a:r>
          </a:p>
        </p:txBody>
      </p:sp>
    </p:spTree>
    <p:extLst>
      <p:ext uri="{BB962C8B-B14F-4D97-AF65-F5344CB8AC3E}">
        <p14:creationId xmlns:p14="http://schemas.microsoft.com/office/powerpoint/2010/main" val="30382556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333399"/>
                </a:solidFill>
              </a:rPr>
              <a:t>Program that uses Two Box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output produced by this program is shown here:</a:t>
            </a:r>
          </a:p>
          <a:p>
            <a:pPr lvl="1"/>
            <a:r>
              <a:rPr lang="en-GB" dirty="0"/>
              <a:t>Volume is 3000.0       //myBox1</a:t>
            </a:r>
          </a:p>
          <a:p>
            <a:pPr lvl="1"/>
            <a:r>
              <a:rPr lang="en-GB" dirty="0"/>
              <a:t>Volume is 150.0        //myBox2</a:t>
            </a:r>
          </a:p>
          <a:p>
            <a:r>
              <a:rPr lang="en-GB" dirty="0"/>
              <a:t>As you can see, myBox1’s data is completely separate from the data contained in myBox2.</a:t>
            </a:r>
          </a:p>
        </p:txBody>
      </p:sp>
    </p:spTree>
    <p:extLst>
      <p:ext uri="{BB962C8B-B14F-4D97-AF65-F5344CB8AC3E}">
        <p14:creationId xmlns:p14="http://schemas.microsoft.com/office/powerpoint/2010/main" val="1298081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Distinction between Class and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 class creates a new data type that can be used to create objects. </a:t>
            </a:r>
          </a:p>
          <a:p>
            <a:r>
              <a:rPr lang="en-GB" sz="2800" dirty="0"/>
              <a:t>That is, a class creates a logical framework that defines the relationship between its members. </a:t>
            </a:r>
          </a:p>
          <a:p>
            <a:r>
              <a:rPr lang="en-GB" sz="2800" dirty="0"/>
              <a:t>When you declare an object of a class, you are creating an instance of that class. Thus, a class is a logical construct. </a:t>
            </a:r>
          </a:p>
          <a:p>
            <a:r>
              <a:rPr lang="en-GB" sz="2800" dirty="0"/>
              <a:t>An object has physical space allocated in computer memory. </a:t>
            </a:r>
          </a:p>
        </p:txBody>
      </p:sp>
    </p:spTree>
    <p:extLst>
      <p:ext uri="{BB962C8B-B14F-4D97-AF65-F5344CB8AC3E}">
        <p14:creationId xmlns:p14="http://schemas.microsoft.com/office/powerpoint/2010/main" val="18895487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441D-AC57-4B87-A64C-66D85F04E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Encapsulation and access to attributes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7AFC0-9E59-49A3-979D-4617E6206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Allowing any user to access the attributes of a class directly as you did earlier is DANGEROUS.</a:t>
            </a:r>
          </a:p>
          <a:p>
            <a:r>
              <a:rPr lang="en-GB" dirty="0"/>
              <a:t>Instead we prevent access using access modifiers:- 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private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dirty="0"/>
              <a:t>and </a:t>
            </a:r>
            <a:r>
              <a:rPr lang="en-GB" b="1" dirty="0">
                <a:latin typeface="Courier New" panose="02070309020205020404" pitchFamily="49" charset="0"/>
                <a:cs typeface="Courier New" panose="02070309020205020404" pitchFamily="49" charset="0"/>
              </a:rPr>
              <a:t>public</a:t>
            </a:r>
            <a:r>
              <a:rPr lang="en-GB" dirty="0"/>
              <a:t> (more on these and other modifiers later).</a:t>
            </a:r>
          </a:p>
          <a:p>
            <a:r>
              <a:rPr lang="en-GB" dirty="0"/>
              <a:t>We then define a clear interface to get and set object attributes.</a:t>
            </a:r>
          </a:p>
        </p:txBody>
      </p:sp>
    </p:spTree>
    <p:extLst>
      <p:ext uri="{BB962C8B-B14F-4D97-AF65-F5344CB8AC3E}">
        <p14:creationId xmlns:p14="http://schemas.microsoft.com/office/powerpoint/2010/main" val="41470070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333399"/>
                </a:solidFill>
              </a:rPr>
              <a:t>Program that uses Two Box Objects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7CE88F-6208-4E7C-BEAD-A55AB50F5DA4}"/>
              </a:ext>
            </a:extLst>
          </p:cNvPr>
          <p:cNvSpPr txBox="1"/>
          <p:nvPr/>
        </p:nvSpPr>
        <p:spPr>
          <a:xfrm>
            <a:off x="35496" y="1998053"/>
            <a:ext cx="5040560" cy="378565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1"/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cBox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lvl="1"/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private: </a:t>
            </a:r>
          </a:p>
          <a:p>
            <a:pPr lvl="1"/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width;</a:t>
            </a:r>
          </a:p>
          <a:p>
            <a:pPr lvl="1"/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height;</a:t>
            </a:r>
          </a:p>
          <a:p>
            <a:pPr lvl="1"/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depth;</a:t>
            </a:r>
          </a:p>
          <a:p>
            <a:pPr lvl="1"/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pPr lvl="1"/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volume(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getWidth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 {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width; }</a:t>
            </a:r>
          </a:p>
          <a:p>
            <a:pPr lvl="1"/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setWidth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w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 { width =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w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cBox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::volume(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return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width * height * depth;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2753B9-8205-4444-9178-28585F5D2EF3}"/>
              </a:ext>
            </a:extLst>
          </p:cNvPr>
          <p:cNvSpPr txBox="1"/>
          <p:nvPr/>
        </p:nvSpPr>
        <p:spPr>
          <a:xfrm>
            <a:off x="5185990" y="1998053"/>
            <a:ext cx="3923928" cy="30469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A31515"/>
                </a:solidFill>
                <a:latin typeface="Consolas" panose="020B0609020204030204" pitchFamily="49" charset="0"/>
              </a:rPr>
              <a:t>&lt;iostream&gt;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std;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cBox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myBox1;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myBox1.setWidth(10);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myBox1.height = 10;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myBox1.depth = 30;</a:t>
            </a:r>
          </a:p>
          <a:p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600" dirty="0">
                <a:solidFill>
                  <a:srgbClr val="A31515"/>
                </a:solidFill>
                <a:latin typeface="Consolas" panose="020B0609020204030204" pitchFamily="49" charset="0"/>
              </a:rPr>
              <a:t>"myBox1 has a width of";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&lt;&lt; myBox1.getWidth() </a:t>
            </a:r>
            <a:r>
              <a:rPr lang="en-GB" sz="16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0;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8976933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en-GB" sz="3600" dirty="0">
                <a:solidFill>
                  <a:srgbClr val="000000"/>
                </a:solidFill>
                <a:latin typeface="Consolas" panose="020B0609020204030204" pitchFamily="49" charset="0"/>
              </a:rPr>
              <a:t>Exercise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7CE88F-6208-4E7C-BEAD-A55AB50F5DA4}"/>
              </a:ext>
            </a:extLst>
          </p:cNvPr>
          <p:cNvSpPr txBox="1"/>
          <p:nvPr/>
        </p:nvSpPr>
        <p:spPr>
          <a:xfrm>
            <a:off x="35496" y="1998053"/>
            <a:ext cx="8568952" cy="10772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1"/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Extend the Box class to include get and set methods for all attributes.</a:t>
            </a:r>
          </a:p>
          <a:p>
            <a:pPr lvl="1"/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Test your code by instantiating an array of 3 boxes.</a:t>
            </a:r>
          </a:p>
          <a:p>
            <a:pPr lvl="1"/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9116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1472216397</TotalTime>
  <Words>1098</Words>
  <Application>Microsoft Office PowerPoint</Application>
  <PresentationFormat>On-screen Show (4:3)</PresentationFormat>
  <Paragraphs>156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Consolas</vt:lpstr>
      <vt:lpstr>Courier New</vt:lpstr>
      <vt:lpstr>Times New Roman</vt:lpstr>
      <vt:lpstr>Office Theme</vt:lpstr>
      <vt:lpstr>Introducing Classes (Fundamentals)</vt:lpstr>
      <vt:lpstr>Class Fundamentals</vt:lpstr>
      <vt:lpstr>Class Fundamentals</vt:lpstr>
      <vt:lpstr>Class Fundamentals</vt:lpstr>
      <vt:lpstr>Class Fundamentals</vt:lpstr>
      <vt:lpstr>A Simple Class</vt:lpstr>
      <vt:lpstr>A Simple Class</vt:lpstr>
      <vt:lpstr>A Simple Class</vt:lpstr>
      <vt:lpstr>A Simple Class</vt:lpstr>
      <vt:lpstr>Program that uses the Box Class</vt:lpstr>
      <vt:lpstr>Program that uses the Box Class</vt:lpstr>
      <vt:lpstr>Program that uses Two Box Objects</vt:lpstr>
      <vt:lpstr>Program that uses Two Box Objects</vt:lpstr>
      <vt:lpstr>Distinction between Class and Object</vt:lpstr>
      <vt:lpstr>Encapsulation and access to attributes</vt:lpstr>
      <vt:lpstr>Program that uses Two Box Objects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Gordon Dickers</cp:lastModifiedBy>
  <cp:revision>150</cp:revision>
  <cp:lastPrinted>2018-10-31T08:24:02Z</cp:lastPrinted>
  <dcterms:created xsi:type="dcterms:W3CDTF">1996-12-09T10:09:10Z</dcterms:created>
  <dcterms:modified xsi:type="dcterms:W3CDTF">2023-02-14T18:32:47Z</dcterms:modified>
</cp:coreProperties>
</file>