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77"/>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CCA444B-CD08-487F-B558-F04E6A795D9E}" type="datetimeFigureOut">
              <a:rPr lang="en-US" smtClean="0"/>
              <a:pPr/>
              <a:t>24-Nov-22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90C707-0EE6-4583-ACE2-10BB78BE5BD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IN" sz="1200" dirty="0" smtClean="0"/>
              <a:t>The employee is an individual who works for an organisation and in return gets paid. </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IN" sz="1200" dirty="0" smtClean="0"/>
              <a:t>The employees constitute the backbone of any business, as they carry all the work inside it. They form the basic human resource of an organisation.</a:t>
            </a:r>
          </a:p>
          <a:p>
            <a:pPr>
              <a:buFont typeface="Arial" pitchFamily="34" charset="0"/>
              <a:buNone/>
            </a:pPr>
            <a:r>
              <a:rPr lang="en-IN" sz="1200" kern="1200" dirty="0" smtClean="0">
                <a:solidFill>
                  <a:schemeClr val="tx1"/>
                </a:solidFill>
                <a:latin typeface="+mn-lt"/>
                <a:ea typeface="+mn-ea"/>
                <a:cs typeface="+mn-cs"/>
              </a:rPr>
              <a:t>Thus </a:t>
            </a:r>
            <a:r>
              <a:rPr lang="en-IN" sz="1200" kern="1200" dirty="0" smtClean="0">
                <a:solidFill>
                  <a:schemeClr val="tx1"/>
                </a:solidFill>
                <a:latin typeface="+mn-lt"/>
                <a:ea typeface="+mn-ea"/>
                <a:cs typeface="+mn-cs"/>
              </a:rPr>
              <a:t>employees are undoubtedly the most significant section of the management of organisations. </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IN" sz="1200" kern="1200" dirty="0" smtClean="0">
                <a:solidFill>
                  <a:schemeClr val="tx1"/>
                </a:solidFill>
                <a:latin typeface="+mn-lt"/>
                <a:ea typeface="+mn-ea"/>
                <a:cs typeface="+mn-cs"/>
              </a:rPr>
              <a:t>To establish and run a business or an industry smoothly, employee engagement is a necessity. </a:t>
            </a:r>
            <a:endParaRPr lang="en-US" sz="1200" kern="1200" dirty="0" smtClean="0">
              <a:solidFill>
                <a:schemeClr val="tx1"/>
              </a:solidFill>
              <a:latin typeface="+mn-lt"/>
              <a:ea typeface="+mn-ea"/>
              <a:cs typeface="+mn-cs"/>
            </a:endParaRPr>
          </a:p>
          <a:p>
            <a:r>
              <a:rPr lang="en-IN" sz="1200" dirty="0" smtClean="0"/>
              <a:t>Employee engagement necessarily means the amount in which the workers are engaged in or investing their emotional, cognitive, and behavioural energies for reaping beneficial results for the industries they are working </a:t>
            </a:r>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The hotel industry has levels of employees, for instance, managers, sales managers, front desk officials, room attendants, chefs, receptionists, and many more. </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All of these employees have a specific task to follow for generating success for the hotels they are working for.</a:t>
            </a:r>
          </a:p>
          <a:p>
            <a:r>
              <a:rPr lang="en-IN" sz="1200" kern="1200" dirty="0" smtClean="0">
                <a:solidFill>
                  <a:schemeClr val="tx1"/>
                </a:solidFill>
                <a:latin typeface="+mn-lt"/>
                <a:ea typeface="+mn-ea"/>
                <a:cs typeface="+mn-cs"/>
              </a:rPr>
              <a:t>The </a:t>
            </a:r>
            <a:r>
              <a:rPr lang="en-IN" sz="1200" kern="1200" dirty="0" smtClean="0">
                <a:solidFill>
                  <a:schemeClr val="tx1"/>
                </a:solidFill>
                <a:latin typeface="+mn-lt"/>
                <a:ea typeface="+mn-ea"/>
                <a:cs typeface="+mn-cs"/>
              </a:rPr>
              <a:t>employees in the hotel industry have a variety of functions to follow. The myriad of employees does a variety of tasks to make the industry a sustaining one. </a:t>
            </a:r>
          </a:p>
          <a:p>
            <a:r>
              <a:rPr lang="en-IN" sz="1200" kern="1200" dirty="0" smtClean="0">
                <a:solidFill>
                  <a:schemeClr val="tx1"/>
                </a:solidFill>
                <a:latin typeface="+mn-lt"/>
                <a:ea typeface="+mn-ea"/>
                <a:cs typeface="+mn-cs"/>
              </a:rPr>
              <a:t>It will also generate innovation and creation inside the workplace, benefiting the co-workers of a motivated employee</a:t>
            </a:r>
          </a:p>
          <a:p>
            <a:r>
              <a:rPr lang="en-IN" sz="1200" dirty="0" smtClean="0"/>
              <a:t>In the hotel industry generating customer satisfaction is a requirement to survive, because as the customers find the satisfaction they might become a loyal consumer base for that specific hotel.</a:t>
            </a:r>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Customer dissatisfaction is dangerous for the survival of any hotel in the industry. </a:t>
            </a:r>
            <a:endParaRPr lang="en-IN" sz="1200" kern="1200" dirty="0" smtClean="0">
              <a:solidFill>
                <a:schemeClr val="tx1"/>
              </a:solidFill>
              <a:latin typeface="+mn-lt"/>
              <a:ea typeface="+mn-ea"/>
              <a:cs typeface="+mn-cs"/>
            </a:endParaRPr>
          </a:p>
          <a:p>
            <a:r>
              <a:rPr lang="en-IN" sz="1200" dirty="0" smtClean="0"/>
              <a:t>Engagement by motivated employees permits a hotel to reach its full possibilities of services which will increase productivity.</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If employee engagement is not proper then it might result in bad performances and services provided by them, which in turn will generate customer dissatisfaction.</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The organisational structure and management of a hotel are dependent on its employees, thus a holistic engagement of them is necessary for an overall success of a hotel failure of one to be engaged in the work, might lead to the total disruption of the system (Saks, 2022). </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dirty="0" smtClean="0"/>
              <a:t>The Zinger model was propagated by David Zinger, a Canadian consultant management expert.</a:t>
            </a:r>
          </a:p>
          <a:p>
            <a:r>
              <a:rPr lang="en-IN" sz="1200" kern="1200" dirty="0" smtClean="0">
                <a:solidFill>
                  <a:schemeClr val="tx1"/>
                </a:solidFill>
                <a:latin typeface="+mn-lt"/>
                <a:ea typeface="+mn-ea"/>
                <a:cs typeface="+mn-cs"/>
              </a:rPr>
              <a:t>The </a:t>
            </a:r>
            <a:r>
              <a:rPr lang="en-IN" sz="1200" kern="1200" dirty="0" smtClean="0">
                <a:solidFill>
                  <a:schemeClr val="tx1"/>
                </a:solidFill>
                <a:latin typeface="+mn-lt"/>
                <a:ea typeface="+mn-ea"/>
                <a:cs typeface="+mn-cs"/>
              </a:rPr>
              <a:t>model showcases twelve necessary keys to be followed by managers to achieve success. </a:t>
            </a:r>
            <a:endParaRPr lang="en-IN" sz="1200" kern="1200" dirty="0" smtClean="0">
              <a:solidFill>
                <a:schemeClr val="tx1"/>
              </a:solidFill>
              <a:latin typeface="+mn-lt"/>
              <a:ea typeface="+mn-ea"/>
              <a:cs typeface="+mn-cs"/>
            </a:endParaRPr>
          </a:p>
          <a:p>
            <a:r>
              <a:rPr lang="en-IN" sz="1200" dirty="0" smtClean="0"/>
              <a:t> CARE</a:t>
            </a:r>
            <a:r>
              <a:rPr lang="en-IN" sz="1200" baseline="0" dirty="0" smtClean="0"/>
              <a:t> the acronym </a:t>
            </a:r>
            <a:r>
              <a:rPr lang="en-IN" sz="1200" dirty="0" smtClean="0"/>
              <a:t>which is central to</a:t>
            </a:r>
            <a:r>
              <a:rPr lang="en-IN" sz="1200" baseline="0" dirty="0" smtClean="0"/>
              <a:t> employee engagement</a:t>
            </a:r>
            <a:r>
              <a:rPr lang="en-IN" sz="1200" dirty="0" smtClean="0"/>
              <a:t>, meaning connection, authentic relations, recognition of good works by employees, and lastly, engagement.</a:t>
            </a:r>
            <a:endParaRPr lang="en-IN"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model if followed might enhance employee engagement, and increase their dedication and involvement. </a:t>
            </a:r>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The managers must also recognise and reward the employees who are working hard to achieve a collective goal for the company.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According to this model, managers must remain connected with their employees and subordinates. </a:t>
            </a:r>
          </a:p>
          <a:p>
            <a:r>
              <a:rPr lang="en-IN" sz="1200" dirty="0" smtClean="0"/>
              <a:t>Managers must formulate various strategies to deal with and enhance the engagement of the employees. </a:t>
            </a:r>
          </a:p>
          <a:p>
            <a:r>
              <a:rPr lang="en-IN" sz="1200" dirty="0" smtClean="0"/>
              <a:t>The managers must ensure the work given to the employees are interesting to them. </a:t>
            </a:r>
          </a:p>
          <a:p>
            <a:r>
              <a:rPr lang="en-IN" sz="1200" dirty="0" smtClean="0"/>
              <a:t>Managers must ensure that the employees not only focus on the betterment of the company alone but also focus on their individual growth.</a:t>
            </a:r>
          </a:p>
        </p:txBody>
      </p:sp>
      <p:sp>
        <p:nvSpPr>
          <p:cNvPr id="4" name="Slide Number Placeholder 3"/>
          <p:cNvSpPr>
            <a:spLocks noGrp="1"/>
          </p:cNvSpPr>
          <p:nvPr>
            <p:ph type="sldNum" sz="quarter" idx="10"/>
          </p:nvPr>
        </p:nvSpPr>
        <p:spPr/>
        <p:txBody>
          <a:bodyPr/>
          <a:lstStyle/>
          <a:p>
            <a:fld id="{1D90C707-0EE6-4583-ACE2-10BB78BE5BD2}"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dirty="0" smtClean="0"/>
              <a:t>The leaders, the managers, and the seniors of a company must be genuine in their workspace.</a:t>
            </a:r>
          </a:p>
          <a:p>
            <a:r>
              <a:rPr lang="en-IN" sz="1200" kern="1200" dirty="0" smtClean="0">
                <a:solidFill>
                  <a:schemeClr val="tx1"/>
                </a:solidFill>
                <a:latin typeface="+mn-lt"/>
                <a:ea typeface="+mn-ea"/>
                <a:cs typeface="+mn-cs"/>
              </a:rPr>
              <a:t>They </a:t>
            </a:r>
            <a:r>
              <a:rPr lang="en-IN" sz="1200" kern="1200" dirty="0" smtClean="0">
                <a:solidFill>
                  <a:schemeClr val="tx1"/>
                </a:solidFill>
                <a:latin typeface="+mn-lt"/>
                <a:ea typeface="+mn-ea"/>
                <a:cs typeface="+mn-cs"/>
              </a:rPr>
              <a:t>must genuinely care for their employees and subordinates and must help them to solve any </a:t>
            </a:r>
            <a:r>
              <a:rPr lang="en-IN" sz="1200" kern="1200" dirty="0" smtClean="0">
                <a:solidFill>
                  <a:schemeClr val="tx1"/>
                </a:solidFill>
                <a:latin typeface="+mn-lt"/>
                <a:ea typeface="+mn-ea"/>
                <a:cs typeface="+mn-cs"/>
              </a:rPr>
              <a:t>issue.</a:t>
            </a:r>
          </a:p>
          <a:p>
            <a:r>
              <a:rPr lang="en-IN" sz="1200" dirty="0" smtClean="0"/>
              <a:t>As already mentioned, recognising the good work of employees is necessary.</a:t>
            </a:r>
          </a:p>
          <a:p>
            <a:r>
              <a:rPr lang="en-IN" sz="1200" dirty="0" smtClean="0"/>
              <a:t>The managers must engage the employee fully in the process by implementing various strategies. </a:t>
            </a:r>
            <a:endParaRPr lang="en-IN"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Proper encouragement must be provided to motivate the workers to stay focused on their work.</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Quality services create a loyal customer base.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latin typeface="+mn-lt"/>
                <a:ea typeface="+mn-ea"/>
                <a:cs typeface="+mn-cs"/>
              </a:rPr>
              <a:t>Only the content employees serve the best. </a:t>
            </a:r>
            <a:endParaRPr lang="en-US" sz="1200" kern="1200" dirty="0" smtClean="0">
              <a:solidFill>
                <a:schemeClr val="tx1"/>
              </a:solidFill>
              <a:latin typeface="+mn-lt"/>
              <a:ea typeface="+mn-ea"/>
              <a:cs typeface="+mn-cs"/>
            </a:endParaRPr>
          </a:p>
          <a:p>
            <a:r>
              <a:rPr lang="en-IN" sz="1200" dirty="0" smtClean="0"/>
              <a:t>Managers must ensure that the employees remain engaged.</a:t>
            </a:r>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dirty="0" smtClean="0"/>
              <a:t>There are various ways to engage employees in the workplace. </a:t>
            </a:r>
          </a:p>
          <a:p>
            <a:r>
              <a:rPr lang="en-IN" sz="1200" kern="1200" dirty="0" smtClean="0">
                <a:solidFill>
                  <a:schemeClr val="tx1"/>
                </a:solidFill>
                <a:latin typeface="+mn-lt"/>
                <a:ea typeface="+mn-ea"/>
                <a:cs typeface="+mn-cs"/>
              </a:rPr>
              <a:t>The </a:t>
            </a:r>
            <a:r>
              <a:rPr lang="en-IN" sz="1200" kern="1200" dirty="0" smtClean="0">
                <a:solidFill>
                  <a:schemeClr val="tx1"/>
                </a:solidFill>
                <a:latin typeface="+mn-lt"/>
                <a:ea typeface="+mn-ea"/>
                <a:cs typeface="+mn-cs"/>
              </a:rPr>
              <a:t>management is responsible to ensure the employees are treated in a correct way for quality engagement on their behalf.  </a:t>
            </a:r>
            <a:endParaRPr lang="en-IN"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Not only within their workplace but also outside the workplace.</a:t>
            </a:r>
          </a:p>
          <a:p>
            <a:endParaRPr lang="en-IN"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To </a:t>
            </a:r>
            <a:r>
              <a:rPr lang="en-IN" sz="1200" kern="1200" dirty="0" smtClean="0">
                <a:solidFill>
                  <a:schemeClr val="tx1"/>
                </a:solidFill>
                <a:latin typeface="+mn-lt"/>
                <a:ea typeface="+mn-ea"/>
                <a:cs typeface="+mn-cs"/>
              </a:rPr>
              <a:t>present the best practices in engaging the employees and their importance in the hotel industry, certain data and statistics are required.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data of hotel Hyatt has been used here to showcase their employee engagement.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The employee engagement culture at Hyatt is high as 100% of employees agree that they enjoy their work at the company (</a:t>
            </a:r>
            <a:r>
              <a:rPr lang="en-IN" sz="1200" dirty="0" err="1" smtClean="0"/>
              <a:t>Lapan</a:t>
            </a:r>
            <a:r>
              <a:rPr lang="en-IN" sz="1200" dirty="0" smtClean="0"/>
              <a:t>, 2022).</a:t>
            </a:r>
          </a:p>
          <a:p>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smtClean="0"/>
              <a:t>89% of workers said that they felt a democratic atmosphere inside the workplace as they were never belittled for their position (</a:t>
            </a:r>
            <a:r>
              <a:rPr lang="en-IN" sz="1200" dirty="0" err="1" smtClean="0"/>
              <a:t>Lapan</a:t>
            </a:r>
            <a:r>
              <a:rPr lang="en-IN" sz="1200" dirty="0" smtClean="0"/>
              <a:t>, 2022).</a:t>
            </a:r>
          </a:p>
          <a:p>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smtClean="0">
                <a:solidFill>
                  <a:schemeClr val="tx1"/>
                </a:solidFill>
                <a:latin typeface="+mn-lt"/>
                <a:ea typeface="+mn-ea"/>
                <a:cs typeface="+mn-cs"/>
              </a:rPr>
              <a:t>Employee engagement is a requirement as has been seen throughout this essay. Employees are the basic requirement of any organisation or industry. </a:t>
            </a:r>
            <a:endParaRPr lang="en-IN" sz="1200" kern="1200" smtClean="0">
              <a:solidFill>
                <a:schemeClr val="tx1"/>
              </a:solidFill>
              <a:latin typeface="+mn-lt"/>
              <a:ea typeface="+mn-ea"/>
              <a:cs typeface="+mn-cs"/>
            </a:endParaRPr>
          </a:p>
          <a:p>
            <a:r>
              <a:rPr lang="en-IN" sz="1200" kern="1200" smtClean="0">
                <a:solidFill>
                  <a:schemeClr val="tx1"/>
                </a:solidFill>
                <a:latin typeface="+mn-lt"/>
                <a:ea typeface="+mn-ea"/>
                <a:cs typeface="+mn-cs"/>
              </a:rPr>
              <a:t>They </a:t>
            </a:r>
            <a:r>
              <a:rPr lang="en-IN" sz="1200" kern="1200" dirty="0" smtClean="0">
                <a:solidFill>
                  <a:schemeClr val="tx1"/>
                </a:solidFill>
                <a:latin typeface="+mn-lt"/>
                <a:ea typeface="+mn-ea"/>
                <a:cs typeface="+mn-cs"/>
              </a:rPr>
              <a:t>carry out all the tasks and work that are present in the workplace.</a:t>
            </a:r>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err="1" smtClean="0">
                <a:solidFill>
                  <a:schemeClr val="tx1"/>
                </a:solidFill>
                <a:latin typeface="+mn-lt"/>
                <a:ea typeface="+mn-ea"/>
                <a:cs typeface="+mn-cs"/>
              </a:rPr>
              <a:t>Lapan</a:t>
            </a:r>
            <a:r>
              <a:rPr lang="en-IN" sz="1200" kern="1200" dirty="0" smtClean="0">
                <a:solidFill>
                  <a:schemeClr val="tx1"/>
                </a:solidFill>
                <a:latin typeface="+mn-lt"/>
                <a:ea typeface="+mn-ea"/>
                <a:cs typeface="+mn-cs"/>
              </a:rPr>
              <a:t>, T., 2022. For Hyatt Hotels Corp., 2021 was </a:t>
            </a:r>
            <a:r>
              <a:rPr lang="en-IN" sz="1200" kern="1200" dirty="0" err="1" smtClean="0">
                <a:solidFill>
                  <a:schemeClr val="tx1"/>
                </a:solidFill>
                <a:latin typeface="+mn-lt"/>
                <a:ea typeface="+mn-ea"/>
                <a:cs typeface="+mn-cs"/>
              </a:rPr>
              <a:t>a'transformative'year</a:t>
            </a:r>
            <a:r>
              <a:rPr lang="en-IN"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IN" sz="1200" kern="1200" dirty="0" err="1" smtClean="0">
                <a:solidFill>
                  <a:schemeClr val="tx1"/>
                </a:solidFill>
                <a:latin typeface="+mn-lt"/>
                <a:ea typeface="+mn-ea"/>
                <a:cs typeface="+mn-cs"/>
              </a:rPr>
              <a:t>Motyka</a:t>
            </a:r>
            <a:r>
              <a:rPr lang="en-IN" sz="1200" kern="1200" dirty="0" smtClean="0">
                <a:solidFill>
                  <a:schemeClr val="tx1"/>
                </a:solidFill>
                <a:latin typeface="+mn-lt"/>
                <a:ea typeface="+mn-ea"/>
                <a:cs typeface="+mn-cs"/>
              </a:rPr>
              <a:t>, B., 2018. Employee engagement and performance: a systematic literature review. </a:t>
            </a:r>
            <a:r>
              <a:rPr lang="en-IN" sz="1200" i="1" kern="1200" dirty="0" smtClean="0">
                <a:solidFill>
                  <a:schemeClr val="tx1"/>
                </a:solidFill>
                <a:latin typeface="+mn-lt"/>
                <a:ea typeface="+mn-ea"/>
                <a:cs typeface="+mn-cs"/>
              </a:rPr>
              <a:t>International Journal of Management and Economics</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54</a:t>
            </a:r>
            <a:r>
              <a:rPr lang="en-IN" sz="1200" kern="1200" dirty="0" smtClean="0">
                <a:solidFill>
                  <a:schemeClr val="tx1"/>
                </a:solidFill>
                <a:latin typeface="+mn-lt"/>
                <a:ea typeface="+mn-ea"/>
                <a:cs typeface="+mn-cs"/>
              </a:rPr>
              <a:t>(3), pp.227-244.</a:t>
            </a:r>
            <a:endParaRPr lang="en-US" sz="1200" kern="1200" dirty="0" smtClean="0">
              <a:solidFill>
                <a:schemeClr val="tx1"/>
              </a:solidFill>
              <a:latin typeface="+mn-lt"/>
              <a:ea typeface="+mn-ea"/>
              <a:cs typeface="+mn-cs"/>
            </a:endParaRPr>
          </a:p>
          <a:p>
            <a:r>
              <a:rPr lang="en-IN" sz="1200" kern="1200" dirty="0" err="1" smtClean="0">
                <a:solidFill>
                  <a:schemeClr val="tx1"/>
                </a:solidFill>
                <a:latin typeface="+mn-lt"/>
                <a:ea typeface="+mn-ea"/>
                <a:cs typeface="+mn-cs"/>
              </a:rPr>
              <a:t>Nikolova</a:t>
            </a:r>
            <a:r>
              <a:rPr lang="en-IN" sz="1200" kern="1200" dirty="0" smtClean="0">
                <a:solidFill>
                  <a:schemeClr val="tx1"/>
                </a:solidFill>
                <a:latin typeface="+mn-lt"/>
                <a:ea typeface="+mn-ea"/>
                <a:cs typeface="+mn-cs"/>
              </a:rPr>
              <a:t>, I., </a:t>
            </a:r>
            <a:r>
              <a:rPr lang="en-IN" sz="1200" kern="1200" dirty="0" err="1" smtClean="0">
                <a:solidFill>
                  <a:schemeClr val="tx1"/>
                </a:solidFill>
                <a:latin typeface="+mn-lt"/>
                <a:ea typeface="+mn-ea"/>
                <a:cs typeface="+mn-cs"/>
              </a:rPr>
              <a:t>Schaufeli</a:t>
            </a:r>
            <a:r>
              <a:rPr lang="en-IN" sz="1200" kern="1200" dirty="0" smtClean="0">
                <a:solidFill>
                  <a:schemeClr val="tx1"/>
                </a:solidFill>
                <a:latin typeface="+mn-lt"/>
                <a:ea typeface="+mn-ea"/>
                <a:cs typeface="+mn-cs"/>
              </a:rPr>
              <a:t>, W. and </a:t>
            </a:r>
            <a:r>
              <a:rPr lang="en-IN" sz="1200" kern="1200" dirty="0" err="1" smtClean="0">
                <a:solidFill>
                  <a:schemeClr val="tx1"/>
                </a:solidFill>
                <a:latin typeface="+mn-lt"/>
                <a:ea typeface="+mn-ea"/>
                <a:cs typeface="+mn-cs"/>
              </a:rPr>
              <a:t>Notelaers</a:t>
            </a:r>
            <a:r>
              <a:rPr lang="en-IN" sz="1200" kern="1200" dirty="0" smtClean="0">
                <a:solidFill>
                  <a:schemeClr val="tx1"/>
                </a:solidFill>
                <a:latin typeface="+mn-lt"/>
                <a:ea typeface="+mn-ea"/>
                <a:cs typeface="+mn-cs"/>
              </a:rPr>
              <a:t>, G., 2019. Engaging leader–Engaged employees? A cross-lagged study on employee engagement. </a:t>
            </a:r>
            <a:r>
              <a:rPr lang="en-IN" sz="1200" i="1" kern="1200" dirty="0" smtClean="0">
                <a:solidFill>
                  <a:schemeClr val="tx1"/>
                </a:solidFill>
                <a:latin typeface="+mn-lt"/>
                <a:ea typeface="+mn-ea"/>
                <a:cs typeface="+mn-cs"/>
              </a:rPr>
              <a:t>European Management Journal</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37</a:t>
            </a:r>
            <a:r>
              <a:rPr lang="en-IN" sz="1200" kern="1200" dirty="0" smtClean="0">
                <a:solidFill>
                  <a:schemeClr val="tx1"/>
                </a:solidFill>
                <a:latin typeface="+mn-lt"/>
                <a:ea typeface="+mn-ea"/>
                <a:cs typeface="+mn-cs"/>
              </a:rPr>
              <a:t>(6), pp.772-783.</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Saks, A.M., 2022. Caring human resources management and employee engagement. </a:t>
            </a:r>
            <a:r>
              <a:rPr lang="en-IN" sz="1200" i="1" kern="1200" dirty="0" smtClean="0">
                <a:solidFill>
                  <a:schemeClr val="tx1"/>
                </a:solidFill>
                <a:latin typeface="+mn-lt"/>
                <a:ea typeface="+mn-ea"/>
                <a:cs typeface="+mn-cs"/>
              </a:rPr>
              <a:t>Human Resource Management Review</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32</a:t>
            </a:r>
            <a:r>
              <a:rPr lang="en-IN" sz="1200" kern="1200" dirty="0" smtClean="0">
                <a:solidFill>
                  <a:schemeClr val="tx1"/>
                </a:solidFill>
                <a:latin typeface="+mn-lt"/>
                <a:ea typeface="+mn-ea"/>
                <a:cs typeface="+mn-cs"/>
              </a:rPr>
              <a:t>(3), p.100835.</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Sun, L. and </a:t>
            </a:r>
            <a:r>
              <a:rPr lang="en-IN" sz="1200" kern="1200" dirty="0" err="1" smtClean="0">
                <a:solidFill>
                  <a:schemeClr val="tx1"/>
                </a:solidFill>
                <a:latin typeface="+mn-lt"/>
                <a:ea typeface="+mn-ea"/>
                <a:cs typeface="+mn-cs"/>
              </a:rPr>
              <a:t>Bunchapattanasakda</a:t>
            </a:r>
            <a:r>
              <a:rPr lang="en-IN" sz="1200" kern="1200" dirty="0" smtClean="0">
                <a:solidFill>
                  <a:schemeClr val="tx1"/>
                </a:solidFill>
                <a:latin typeface="+mn-lt"/>
                <a:ea typeface="+mn-ea"/>
                <a:cs typeface="+mn-cs"/>
              </a:rPr>
              <a:t>, C., 2019. Employee engagement: A literature review. </a:t>
            </a:r>
            <a:r>
              <a:rPr lang="en-IN" sz="1200" i="1" kern="1200" dirty="0" smtClean="0">
                <a:solidFill>
                  <a:schemeClr val="tx1"/>
                </a:solidFill>
                <a:latin typeface="+mn-lt"/>
                <a:ea typeface="+mn-ea"/>
                <a:cs typeface="+mn-cs"/>
              </a:rPr>
              <a:t>International Journal of Human Resource Studies</a:t>
            </a:r>
            <a:r>
              <a:rPr lang="en-IN" sz="1200" kern="1200" dirty="0" smtClean="0">
                <a:solidFill>
                  <a:schemeClr val="tx1"/>
                </a:solidFill>
                <a:latin typeface="+mn-lt"/>
                <a:ea typeface="+mn-ea"/>
                <a:cs typeface="+mn-cs"/>
              </a:rPr>
              <a:t>, </a:t>
            </a:r>
            <a:r>
              <a:rPr lang="en-IN" sz="1200" i="1" kern="1200" dirty="0" smtClean="0">
                <a:solidFill>
                  <a:schemeClr val="tx1"/>
                </a:solidFill>
                <a:latin typeface="+mn-lt"/>
                <a:ea typeface="+mn-ea"/>
                <a:cs typeface="+mn-cs"/>
              </a:rPr>
              <a:t>9</a:t>
            </a:r>
            <a:r>
              <a:rPr lang="en-IN" sz="1200" kern="1200" dirty="0" smtClean="0">
                <a:solidFill>
                  <a:schemeClr val="tx1"/>
                </a:solidFill>
                <a:latin typeface="+mn-lt"/>
                <a:ea typeface="+mn-ea"/>
                <a:cs typeface="+mn-cs"/>
              </a:rPr>
              <a:t>(1), pp.63-80.</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D90C707-0EE6-4583-ACE2-10BB78BE5BD2}"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6B737EA-BB17-4A03-A550-63B405368D6F}" type="datetimeFigureOut">
              <a:rPr lang="en-US" smtClean="0"/>
              <a:pPr/>
              <a:t>24-Nov-22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EE76B8B-BDB5-4738-B696-35EACC058A9C}"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6B737EA-BB17-4A03-A550-63B405368D6F}" type="datetimeFigureOut">
              <a:rPr lang="en-US" smtClean="0"/>
              <a:pPr/>
              <a:t>24-Nov-22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76B8B-BDB5-4738-B696-35EACC058A9C}"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737EA-BB17-4A03-A550-63B405368D6F}" type="datetimeFigureOut">
              <a:rPr lang="en-US" smtClean="0"/>
              <a:pPr/>
              <a:t>24-Nov-22</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0EE76B8B-BDB5-4738-B696-35EACC058A9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6B737EA-BB17-4A03-A550-63B405368D6F}" type="datetimeFigureOut">
              <a:rPr lang="en-US" smtClean="0"/>
              <a:pPr/>
              <a:t>24-Nov-22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76B8B-BDB5-4738-B696-35EACC058A9C}"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6B737EA-BB17-4A03-A550-63B405368D6F}" type="datetimeFigureOut">
              <a:rPr lang="en-US" smtClean="0"/>
              <a:pPr/>
              <a:t>24-Nov-22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EE76B8B-BDB5-4738-B696-35EACC058A9C}"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737EA-BB17-4A03-A550-63B405368D6F}" type="datetimeFigureOut">
              <a:rPr lang="en-US" smtClean="0"/>
              <a:pPr/>
              <a:t>24-Nov-22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EE76B8B-BDB5-4738-B696-35EACC058A9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737EA-BB17-4A03-A550-63B405368D6F}" type="datetimeFigureOut">
              <a:rPr lang="en-US" smtClean="0"/>
              <a:pPr/>
              <a:t>24-Nov-22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EE76B8B-BDB5-4738-B696-35EACC058A9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737EA-BB17-4A03-A550-63B405368D6F}" type="datetimeFigureOut">
              <a:rPr lang="en-US" smtClean="0"/>
              <a:pPr/>
              <a:t>24-Nov-22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E76B8B-BDB5-4738-B696-35EACC058A9C}"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737EA-BB17-4A03-A550-63B405368D6F}" type="datetimeFigureOut">
              <a:rPr lang="en-US" smtClean="0"/>
              <a:pPr/>
              <a:t>24-Nov-22</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0EE76B8B-BDB5-4738-B696-35EACC058A9C}"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737EA-BB17-4A03-A550-63B405368D6F}" type="datetimeFigureOut">
              <a:rPr lang="en-US" smtClean="0"/>
              <a:pPr/>
              <a:t>24-Nov-22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76B8B-BDB5-4738-B696-35EACC058A9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737EA-BB17-4A03-A550-63B405368D6F}" type="datetimeFigureOut">
              <a:rPr lang="en-US" smtClean="0"/>
              <a:pPr/>
              <a:t>24-Nov-22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EE76B8B-BDB5-4738-B696-35EACC058A9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6B737EA-BB17-4A03-A550-63B405368D6F}" type="datetimeFigureOut">
              <a:rPr lang="en-US" smtClean="0"/>
              <a:pPr/>
              <a:t>24-Nov-22</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EE76B8B-BDB5-4738-B696-35EACC058A9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Employee Engagement</a:t>
            </a:r>
            <a:endParaRPr lang="en-US" dirty="0"/>
          </a:p>
        </p:txBody>
      </p:sp>
    </p:spTree>
  </p:cSld>
  <p:clrMapOvr>
    <a:masterClrMapping/>
  </p:clrMapOvr>
  <p:transition>
    <p:wedg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sz="quarter" idx="1"/>
          </p:nvPr>
        </p:nvSpPr>
        <p:spPr>
          <a:xfrm>
            <a:off x="457200" y="1600201"/>
            <a:ext cx="4648200" cy="4343399"/>
          </a:xfrm>
        </p:spPr>
        <p:txBody>
          <a:bodyPr>
            <a:normAutofit/>
          </a:bodyPr>
          <a:lstStyle/>
          <a:p>
            <a:endParaRPr lang="en-IN" sz="2000" dirty="0"/>
          </a:p>
          <a:p>
            <a:r>
              <a:rPr lang="en-IN" sz="2000" dirty="0" smtClean="0"/>
              <a:t>Workers are emotionally engaged</a:t>
            </a:r>
            <a:r>
              <a:rPr lang="en-IN" sz="2000" dirty="0" smtClean="0"/>
              <a:t>. </a:t>
            </a:r>
          </a:p>
          <a:p>
            <a:r>
              <a:rPr lang="en-IN" sz="2000" dirty="0" smtClean="0"/>
              <a:t>Investment in cognitive energy is a part of </a:t>
            </a:r>
            <a:r>
              <a:rPr lang="en-IN" sz="2000" dirty="0" smtClean="0"/>
              <a:t>employee </a:t>
            </a:r>
            <a:r>
              <a:rPr lang="en-IN" sz="2000" dirty="0" smtClean="0"/>
              <a:t>engagement. (Sun </a:t>
            </a:r>
            <a:r>
              <a:rPr lang="en-IN" sz="2000" dirty="0" smtClean="0"/>
              <a:t>and </a:t>
            </a:r>
            <a:r>
              <a:rPr lang="en-IN" sz="2000" dirty="0" err="1" smtClean="0"/>
              <a:t>Bunchapattanasakda</a:t>
            </a:r>
            <a:r>
              <a:rPr lang="en-IN" sz="2000" dirty="0" smtClean="0"/>
              <a:t>, 2019). . </a:t>
            </a:r>
            <a:endParaRPr lang="en-IN" sz="2000" dirty="0" smtClean="0"/>
          </a:p>
          <a:p>
            <a:r>
              <a:rPr lang="en-IN" sz="2000" dirty="0" smtClean="0"/>
              <a:t>Employee engagement is needed to reap benefits. </a:t>
            </a:r>
          </a:p>
          <a:p>
            <a:r>
              <a:rPr lang="en-IN" sz="2000" dirty="0" smtClean="0"/>
              <a:t>It helps the company to grow. </a:t>
            </a:r>
          </a:p>
          <a:p>
            <a:r>
              <a:rPr lang="en-IN" sz="2000" dirty="0" smtClean="0"/>
              <a:t>Holistic engagement of workers will make significant results in any industry. </a:t>
            </a:r>
            <a:endParaRPr lang="en-IN" sz="2000" dirty="0"/>
          </a:p>
        </p:txBody>
      </p:sp>
      <p:sp>
        <p:nvSpPr>
          <p:cNvPr id="307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3073" name="Picture 2" descr="EE 2.jpg"/>
          <p:cNvPicPr>
            <a:picLocks noChangeAspect="1" noChangeArrowheads="1"/>
          </p:cNvPicPr>
          <p:nvPr/>
        </p:nvPicPr>
        <p:blipFill>
          <a:blip r:embed="rId3" cstate="print"/>
          <a:srcRect/>
          <a:stretch>
            <a:fillRect/>
          </a:stretch>
        </p:blipFill>
        <p:spPr bwMode="auto">
          <a:xfrm>
            <a:off x="5257800" y="1600200"/>
            <a:ext cx="3725863" cy="3124200"/>
          </a:xfrm>
          <a:prstGeom prst="rect">
            <a:avLst/>
          </a:prstGeom>
          <a:noFill/>
        </p:spPr>
      </p:pic>
      <p:sp>
        <p:nvSpPr>
          <p:cNvPr id="3075" name="Rectangle 3"/>
          <p:cNvSpPr>
            <a:spLocks noChangeArrowheads="1"/>
          </p:cNvSpPr>
          <p:nvPr/>
        </p:nvSpPr>
        <p:spPr bwMode="auto">
          <a:xfrm>
            <a:off x="5257800" y="4800600"/>
            <a:ext cx="36576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Employee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Enagagement</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(Source: Sun and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Bunchapattanasakda</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2019).</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Importance of Employment Engagement in the Hotel Industry</a:t>
            </a:r>
            <a:endParaRPr lang="en-US" dirty="0"/>
          </a:p>
        </p:txBody>
      </p:sp>
      <p:sp>
        <p:nvSpPr>
          <p:cNvPr id="3" name="Content Placeholder 2"/>
          <p:cNvSpPr>
            <a:spLocks noGrp="1"/>
          </p:cNvSpPr>
          <p:nvPr>
            <p:ph sz="quarter" idx="1"/>
          </p:nvPr>
        </p:nvSpPr>
        <p:spPr>
          <a:xfrm>
            <a:off x="457200" y="1600200"/>
            <a:ext cx="4114800" cy="4525963"/>
          </a:xfrm>
        </p:spPr>
        <p:txBody>
          <a:bodyPr>
            <a:normAutofit/>
          </a:bodyPr>
          <a:lstStyle/>
          <a:p>
            <a:r>
              <a:rPr lang="en-IN" sz="2000" dirty="0" smtClean="0"/>
              <a:t>Different employees have different roles to play.</a:t>
            </a:r>
          </a:p>
          <a:p>
            <a:r>
              <a:rPr lang="en-IN" sz="2000" dirty="0" smtClean="0"/>
              <a:t>Their engagement in the work is necessary. </a:t>
            </a:r>
          </a:p>
          <a:p>
            <a:r>
              <a:rPr lang="en-IN" sz="2000" dirty="0" smtClean="0"/>
              <a:t>Employee </a:t>
            </a:r>
            <a:r>
              <a:rPr lang="en-IN" sz="2000" dirty="0"/>
              <a:t>engagement generates customer satisfaction. </a:t>
            </a:r>
            <a:endParaRPr lang="en-IN" sz="2000" dirty="0" smtClean="0"/>
          </a:p>
          <a:p>
            <a:r>
              <a:rPr lang="en-IN" sz="2000" dirty="0" smtClean="0"/>
              <a:t>Employment engagement increases consumer loyalty. </a:t>
            </a:r>
          </a:p>
          <a:p>
            <a:r>
              <a:rPr lang="en-IN" sz="2000" dirty="0" smtClean="0"/>
              <a:t>Employee </a:t>
            </a:r>
            <a:r>
              <a:rPr lang="en-IN" sz="2000" dirty="0"/>
              <a:t>engagement provides guests with a sense of </a:t>
            </a:r>
            <a:r>
              <a:rPr lang="en-IN" sz="2000" dirty="0" smtClean="0"/>
              <a:t>security.</a:t>
            </a:r>
          </a:p>
          <a:p>
            <a:r>
              <a:rPr lang="en-IN" sz="2000" dirty="0" smtClean="0"/>
              <a:t>It establishes </a:t>
            </a:r>
            <a:r>
              <a:rPr lang="en-IN" sz="2000" dirty="0" smtClean="0"/>
              <a:t>a high hotel performance </a:t>
            </a:r>
            <a:r>
              <a:rPr lang="en-IN" sz="2000" dirty="0" smtClean="0"/>
              <a:t>(</a:t>
            </a:r>
            <a:r>
              <a:rPr lang="en-IN" sz="2000" dirty="0" err="1"/>
              <a:t>Motyka</a:t>
            </a:r>
            <a:r>
              <a:rPr lang="en-IN" sz="2000" dirty="0"/>
              <a:t>, 2018</a:t>
            </a:r>
            <a:r>
              <a:rPr lang="en-IN" sz="2000" dirty="0" smtClean="0"/>
              <a:t>).</a:t>
            </a:r>
          </a:p>
          <a:p>
            <a:endParaRPr lang="en-US" sz="2000" dirty="0"/>
          </a:p>
        </p:txBody>
      </p:sp>
      <p:sp>
        <p:nvSpPr>
          <p:cNvPr id="819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8193" name="Picture 3" descr="Employee enagagement 1.jpg"/>
          <p:cNvPicPr>
            <a:picLocks noChangeAspect="1" noChangeArrowheads="1"/>
          </p:cNvPicPr>
          <p:nvPr/>
        </p:nvPicPr>
        <p:blipFill>
          <a:blip r:embed="rId3" cstate="print"/>
          <a:srcRect/>
          <a:stretch>
            <a:fillRect/>
          </a:stretch>
        </p:blipFill>
        <p:spPr bwMode="auto">
          <a:xfrm>
            <a:off x="4800600" y="1981200"/>
            <a:ext cx="3946525" cy="2438400"/>
          </a:xfrm>
          <a:prstGeom prst="rect">
            <a:avLst/>
          </a:prstGeom>
          <a:noFill/>
        </p:spPr>
      </p:pic>
      <p:sp>
        <p:nvSpPr>
          <p:cNvPr id="8195" name="Rectangle 3"/>
          <p:cNvSpPr>
            <a:spLocks noChangeArrowheads="1"/>
          </p:cNvSpPr>
          <p:nvPr/>
        </p:nvSpPr>
        <p:spPr bwMode="auto">
          <a:xfrm>
            <a:off x="3886200" y="4648200"/>
            <a:ext cx="52578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Employee Engagement. (Source: Saks, 2022)</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Importance of Employment Engagement In the Hotel Industry. </a:t>
            </a:r>
            <a:endParaRPr lang="en-US" dirty="0"/>
          </a:p>
        </p:txBody>
      </p:sp>
      <p:sp>
        <p:nvSpPr>
          <p:cNvPr id="3" name="Content Placeholder 2"/>
          <p:cNvSpPr>
            <a:spLocks noGrp="1"/>
          </p:cNvSpPr>
          <p:nvPr>
            <p:ph sz="quarter" idx="1"/>
          </p:nvPr>
        </p:nvSpPr>
        <p:spPr>
          <a:xfrm>
            <a:off x="457200" y="1600200"/>
            <a:ext cx="3962400" cy="4525963"/>
          </a:xfrm>
        </p:spPr>
        <p:txBody>
          <a:bodyPr>
            <a:normAutofit/>
          </a:bodyPr>
          <a:lstStyle/>
          <a:p>
            <a:r>
              <a:rPr lang="en-IN" sz="2000" dirty="0" smtClean="0"/>
              <a:t>Hotel industry reaches </a:t>
            </a:r>
            <a:r>
              <a:rPr lang="en-IN" sz="2000" dirty="0"/>
              <a:t>its full possibilities of </a:t>
            </a:r>
            <a:r>
              <a:rPr lang="en-IN" sz="2000" dirty="0" smtClean="0"/>
              <a:t>services. </a:t>
            </a:r>
          </a:p>
          <a:p>
            <a:r>
              <a:rPr lang="en-IN" sz="2000" dirty="0" smtClean="0"/>
              <a:t>It increases industry’s </a:t>
            </a:r>
            <a:r>
              <a:rPr lang="en-IN" sz="2000" dirty="0" smtClean="0"/>
              <a:t>productivity.</a:t>
            </a:r>
          </a:p>
          <a:p>
            <a:r>
              <a:rPr lang="en-IN" sz="2000" dirty="0" smtClean="0"/>
              <a:t>Bad engagement generates customer dissatisfaction.</a:t>
            </a:r>
          </a:p>
          <a:p>
            <a:r>
              <a:rPr lang="en-IN" sz="2000" dirty="0" smtClean="0"/>
              <a:t>Services are not provided properly without engagement. </a:t>
            </a:r>
          </a:p>
          <a:p>
            <a:r>
              <a:rPr lang="en-IN" sz="2000" dirty="0" smtClean="0"/>
              <a:t>Holistic engagement is required for overall success of the hotel industry. </a:t>
            </a:r>
            <a:r>
              <a:rPr lang="en-IN" sz="2000" dirty="0" smtClean="0"/>
              <a:t>(Saks, 2022). </a:t>
            </a:r>
            <a:endParaRPr lang="en-IN" sz="2000" dirty="0" smtClean="0"/>
          </a:p>
          <a:p>
            <a:pPr>
              <a:buNone/>
            </a:pPr>
            <a:endParaRPr lang="en-IN" sz="2000" dirty="0" smtClean="0"/>
          </a:p>
          <a:p>
            <a:endParaRPr lang="en-IN" sz="2000" dirty="0" smtClean="0"/>
          </a:p>
          <a:p>
            <a:endParaRPr lang="en-IN" sz="2000" dirty="0" smtClean="0"/>
          </a:p>
          <a:p>
            <a:pPr>
              <a:buNone/>
            </a:pPr>
            <a:endParaRPr lang="en-IN" sz="2000" dirty="0" smtClean="0"/>
          </a:p>
          <a:p>
            <a:endParaRPr lang="en-US" sz="2000" dirty="0"/>
          </a:p>
        </p:txBody>
      </p:sp>
      <p:sp>
        <p:nvSpPr>
          <p:cNvPr id="921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9217" name="Picture 3" descr="Employee enagagement 1.jpg"/>
          <p:cNvPicPr>
            <a:picLocks noChangeAspect="1" noChangeArrowheads="1"/>
          </p:cNvPicPr>
          <p:nvPr/>
        </p:nvPicPr>
        <p:blipFill>
          <a:blip r:embed="rId3" cstate="print"/>
          <a:srcRect/>
          <a:stretch>
            <a:fillRect/>
          </a:stretch>
        </p:blipFill>
        <p:spPr bwMode="auto">
          <a:xfrm>
            <a:off x="4724400" y="1905000"/>
            <a:ext cx="3946525" cy="2438400"/>
          </a:xfrm>
          <a:prstGeom prst="rect">
            <a:avLst/>
          </a:prstGeom>
          <a:noFill/>
        </p:spPr>
      </p:pic>
      <p:sp>
        <p:nvSpPr>
          <p:cNvPr id="9219" name="Rectangle 3"/>
          <p:cNvSpPr>
            <a:spLocks noChangeArrowheads="1"/>
          </p:cNvSpPr>
          <p:nvPr/>
        </p:nvSpPr>
        <p:spPr bwMode="auto">
          <a:xfrm>
            <a:off x="3048000" y="4495800"/>
            <a:ext cx="66294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Employee Engagement. (Source: Saks, 2022)</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 Theoretical Model of Engagement. </a:t>
            </a:r>
            <a:endParaRPr lang="en-US" dirty="0"/>
          </a:p>
        </p:txBody>
      </p:sp>
      <p:sp>
        <p:nvSpPr>
          <p:cNvPr id="5" name="Content Placeholder 4"/>
          <p:cNvSpPr>
            <a:spLocks noGrp="1"/>
          </p:cNvSpPr>
          <p:nvPr>
            <p:ph sz="quarter" idx="1"/>
          </p:nvPr>
        </p:nvSpPr>
        <p:spPr>
          <a:xfrm>
            <a:off x="457200" y="1371601"/>
            <a:ext cx="4267200" cy="4170372"/>
          </a:xfrm>
          <a:prstGeom prst="rect">
            <a:avLst/>
          </a:prstGeom>
        </p:spPr>
        <p:txBody>
          <a:bodyPr wrap="square">
            <a:spAutoFit/>
          </a:bodyPr>
          <a:lstStyle/>
          <a:p>
            <a:r>
              <a:rPr lang="en-IN" sz="2000" dirty="0" smtClean="0"/>
              <a:t>The Zinger model is a theoretical model of engagement. </a:t>
            </a:r>
          </a:p>
          <a:p>
            <a:r>
              <a:rPr lang="en-IN" sz="2000" dirty="0" smtClean="0"/>
              <a:t>The </a:t>
            </a:r>
            <a:r>
              <a:rPr lang="en-IN" sz="2000" dirty="0"/>
              <a:t>model is a pyramidal structure having four </a:t>
            </a:r>
            <a:r>
              <a:rPr lang="en-IN" sz="2000" dirty="0" smtClean="0"/>
              <a:t>rows.</a:t>
            </a:r>
          </a:p>
          <a:p>
            <a:r>
              <a:rPr lang="en-IN" sz="2000" dirty="0" smtClean="0"/>
              <a:t>E</a:t>
            </a:r>
            <a:r>
              <a:rPr lang="en-IN" sz="2000" dirty="0" smtClean="0"/>
              <a:t>ach </a:t>
            </a:r>
            <a:r>
              <a:rPr lang="en-IN" sz="2000" dirty="0"/>
              <a:t>row dedicated to specific modes for employee engagement. </a:t>
            </a:r>
            <a:endParaRPr lang="en-IN" sz="2000" dirty="0" smtClean="0"/>
          </a:p>
          <a:p>
            <a:r>
              <a:rPr lang="en-IN" sz="2000" dirty="0"/>
              <a:t>The model has an acronym </a:t>
            </a:r>
            <a:r>
              <a:rPr lang="en-IN" sz="2000" dirty="0" smtClean="0"/>
              <a:t>CARE. (</a:t>
            </a:r>
            <a:r>
              <a:rPr lang="en-IN" sz="2000" dirty="0" err="1"/>
              <a:t>Hussainy</a:t>
            </a:r>
            <a:r>
              <a:rPr lang="en-IN" sz="2000" dirty="0"/>
              <a:t>, 2020). </a:t>
            </a:r>
            <a:endParaRPr lang="en-IN" sz="2000" dirty="0" smtClean="0"/>
          </a:p>
          <a:p>
            <a:r>
              <a:rPr lang="en-IN" sz="2000" dirty="0" smtClean="0"/>
              <a:t>The model has12 keys. </a:t>
            </a:r>
            <a:endParaRPr lang="en-IN" sz="2000" dirty="0" smtClean="0"/>
          </a:p>
          <a:p>
            <a:r>
              <a:rPr lang="en-IN" sz="2000" b="1" dirty="0" smtClean="0"/>
              <a:t>Achieve Results </a:t>
            </a:r>
            <a:r>
              <a:rPr lang="en-IN" sz="2000" dirty="0" smtClean="0"/>
              <a:t>: </a:t>
            </a:r>
            <a:r>
              <a:rPr lang="en-IN" sz="2000" dirty="0"/>
              <a:t>Managers </a:t>
            </a:r>
            <a:r>
              <a:rPr lang="en-IN" sz="2000" dirty="0" smtClean="0"/>
              <a:t>achieve the </a:t>
            </a:r>
            <a:r>
              <a:rPr lang="en-IN" sz="2000" dirty="0"/>
              <a:t>final </a:t>
            </a:r>
            <a:r>
              <a:rPr lang="en-IN" sz="2000" dirty="0" smtClean="0"/>
              <a:t>goals and they </a:t>
            </a:r>
            <a:r>
              <a:rPr lang="en-IN" sz="2000" dirty="0"/>
              <a:t>need total employee </a:t>
            </a:r>
            <a:r>
              <a:rPr lang="en-IN" sz="2000" dirty="0" smtClean="0"/>
              <a:t>engagement for that.</a:t>
            </a:r>
            <a:endParaRPr lang="en-US" sz="2000" dirty="0"/>
          </a:p>
        </p:txBody>
      </p:sp>
      <p:sp>
        <p:nvSpPr>
          <p:cNvPr id="1331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3313" name="Picture 4" descr="zinger model 1.jpg"/>
          <p:cNvPicPr>
            <a:picLocks noChangeAspect="1" noChangeArrowheads="1"/>
          </p:cNvPicPr>
          <p:nvPr/>
        </p:nvPicPr>
        <p:blipFill>
          <a:blip r:embed="rId3" cstate="print"/>
          <a:srcRect/>
          <a:stretch>
            <a:fillRect/>
          </a:stretch>
        </p:blipFill>
        <p:spPr bwMode="auto">
          <a:xfrm>
            <a:off x="4953000" y="1905000"/>
            <a:ext cx="3863975" cy="2895600"/>
          </a:xfrm>
          <a:prstGeom prst="rect">
            <a:avLst/>
          </a:prstGeom>
          <a:noFill/>
        </p:spPr>
      </p:pic>
      <p:sp>
        <p:nvSpPr>
          <p:cNvPr id="13315" name="Rectangle 3"/>
          <p:cNvSpPr>
            <a:spLocks noChangeArrowheads="1"/>
          </p:cNvSpPr>
          <p:nvPr/>
        </p:nvSpPr>
        <p:spPr bwMode="auto">
          <a:xfrm>
            <a:off x="4038600" y="4782722"/>
            <a:ext cx="51054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The Zinger Model.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Hussainy</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 Theoretical Model of Engagement.</a:t>
            </a:r>
            <a:endParaRPr lang="en-US" dirty="0"/>
          </a:p>
        </p:txBody>
      </p:sp>
      <p:sp>
        <p:nvSpPr>
          <p:cNvPr id="3" name="Content Placeholder 2"/>
          <p:cNvSpPr>
            <a:spLocks noGrp="1"/>
          </p:cNvSpPr>
          <p:nvPr>
            <p:ph sz="quarter" idx="1"/>
          </p:nvPr>
        </p:nvSpPr>
        <p:spPr>
          <a:xfrm>
            <a:off x="457200" y="1600200"/>
            <a:ext cx="4495800" cy="4525963"/>
          </a:xfrm>
        </p:spPr>
        <p:txBody>
          <a:bodyPr>
            <a:noAutofit/>
          </a:bodyPr>
          <a:lstStyle/>
          <a:p>
            <a:r>
              <a:rPr lang="en-IN" sz="1400" b="1" dirty="0"/>
              <a:t>Craft strategies: </a:t>
            </a:r>
            <a:r>
              <a:rPr lang="en-IN" sz="1400" b="1" dirty="0" smtClean="0"/>
              <a:t> </a:t>
            </a:r>
            <a:r>
              <a:rPr lang="en-IN" sz="1400" dirty="0" smtClean="0"/>
              <a:t>Strategies are required to have engagement. </a:t>
            </a:r>
            <a:endParaRPr lang="en-IN" sz="1400" dirty="0" smtClean="0"/>
          </a:p>
          <a:p>
            <a:r>
              <a:rPr lang="en-IN" sz="1400" dirty="0" smtClean="0"/>
              <a:t>Strategies </a:t>
            </a:r>
            <a:r>
              <a:rPr lang="en-IN" sz="1400" dirty="0"/>
              <a:t>must align with the requirements of the </a:t>
            </a:r>
            <a:r>
              <a:rPr lang="en-IN" sz="1400" dirty="0" smtClean="0"/>
              <a:t>company.</a:t>
            </a:r>
          </a:p>
          <a:p>
            <a:r>
              <a:rPr lang="en-IN" sz="1400" dirty="0" smtClean="0"/>
              <a:t>M</a:t>
            </a:r>
            <a:r>
              <a:rPr lang="en-IN" sz="1400" dirty="0" smtClean="0"/>
              <a:t>anagers </a:t>
            </a:r>
            <a:r>
              <a:rPr lang="en-IN" sz="1400" dirty="0"/>
              <a:t>are consulted to take professional help from consultants. </a:t>
            </a:r>
            <a:endParaRPr lang="en-IN" sz="1400" dirty="0" smtClean="0"/>
          </a:p>
          <a:p>
            <a:r>
              <a:rPr lang="en-IN" sz="1400" b="1" dirty="0"/>
              <a:t>Enliven Roles: </a:t>
            </a:r>
            <a:r>
              <a:rPr lang="en-IN" sz="1400" dirty="0" smtClean="0"/>
              <a:t>Managers will generate </a:t>
            </a:r>
            <a:r>
              <a:rPr lang="en-IN" sz="1400" dirty="0" smtClean="0"/>
              <a:t>interesting work.</a:t>
            </a:r>
          </a:p>
          <a:p>
            <a:r>
              <a:rPr lang="en-IN" sz="1400" dirty="0" smtClean="0"/>
              <a:t>It </a:t>
            </a:r>
            <a:r>
              <a:rPr lang="en-IN" sz="1400" dirty="0" smtClean="0"/>
              <a:t>will </a:t>
            </a:r>
            <a:r>
              <a:rPr lang="en-IN" sz="1400" dirty="0"/>
              <a:t>generate productivity among the </a:t>
            </a:r>
            <a:r>
              <a:rPr lang="en-IN" sz="1400" dirty="0" smtClean="0"/>
              <a:t>employees that will </a:t>
            </a:r>
            <a:r>
              <a:rPr lang="en-IN" sz="1400" dirty="0"/>
              <a:t>increase the productivity of a company (</a:t>
            </a:r>
            <a:r>
              <a:rPr lang="en-IN" sz="1400" dirty="0" err="1"/>
              <a:t>Bhat</a:t>
            </a:r>
            <a:r>
              <a:rPr lang="en-IN" sz="1400" dirty="0"/>
              <a:t> and </a:t>
            </a:r>
            <a:r>
              <a:rPr lang="en-IN" sz="1400" dirty="0" err="1"/>
              <a:t>Bharel</a:t>
            </a:r>
            <a:r>
              <a:rPr lang="en-IN" sz="1400" dirty="0"/>
              <a:t>, 2018). </a:t>
            </a:r>
            <a:endParaRPr lang="en-US" sz="1400" dirty="0"/>
          </a:p>
          <a:p>
            <a:r>
              <a:rPr lang="en-IN" sz="1400" b="1" dirty="0"/>
              <a:t>Excel at work: </a:t>
            </a:r>
            <a:r>
              <a:rPr lang="en-IN" sz="1400" dirty="0"/>
              <a:t>A company must provide a space for its employees to work to their full potential</a:t>
            </a:r>
            <a:r>
              <a:rPr lang="en-IN" sz="1400" dirty="0" smtClean="0"/>
              <a:t>.</a:t>
            </a:r>
          </a:p>
          <a:p>
            <a:r>
              <a:rPr lang="en-IN" sz="1400" b="1" dirty="0"/>
              <a:t>Get connected: </a:t>
            </a:r>
            <a:r>
              <a:rPr lang="en-IN" sz="1400" dirty="0" smtClean="0"/>
              <a:t>Better </a:t>
            </a:r>
            <a:r>
              <a:rPr lang="en-IN" sz="1400" dirty="0"/>
              <a:t>connections </a:t>
            </a:r>
            <a:r>
              <a:rPr lang="en-IN" sz="1400" dirty="0" smtClean="0"/>
              <a:t>and </a:t>
            </a:r>
            <a:r>
              <a:rPr lang="en-IN" sz="1400" dirty="0"/>
              <a:t>communication will be the backbone for achieving employee engagement properly. </a:t>
            </a:r>
            <a:endParaRPr lang="en-IN" sz="1400" dirty="0" smtClean="0"/>
          </a:p>
          <a:p>
            <a:r>
              <a:rPr lang="en-IN" sz="1400" b="1" dirty="0"/>
              <a:t>Develop personally</a:t>
            </a:r>
            <a:r>
              <a:rPr lang="en-IN" sz="1400" b="1" dirty="0" smtClean="0"/>
              <a:t>:</a:t>
            </a:r>
            <a:r>
              <a:rPr lang="en-IN" sz="1400" dirty="0" smtClean="0"/>
              <a:t>. </a:t>
            </a:r>
            <a:r>
              <a:rPr lang="en-IN" sz="1400" dirty="0"/>
              <a:t>Employees who are given the chance to grow in their workplace are deeply connected and engaged with it. </a:t>
            </a:r>
            <a:endParaRPr lang="en-US" sz="1400" dirty="0"/>
          </a:p>
          <a:p>
            <a:endParaRPr lang="en-US" sz="1400" dirty="0"/>
          </a:p>
          <a:p>
            <a:endParaRPr lang="en-US" sz="1400" dirty="0"/>
          </a:p>
          <a:p>
            <a:endParaRPr lang="en-US" sz="1400" dirty="0"/>
          </a:p>
        </p:txBody>
      </p:sp>
      <p:sp>
        <p:nvSpPr>
          <p:cNvPr id="1433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4337" name="Picture 5" descr="EE3.jpeg"/>
          <p:cNvPicPr>
            <a:picLocks noChangeAspect="1" noChangeArrowheads="1"/>
          </p:cNvPicPr>
          <p:nvPr/>
        </p:nvPicPr>
        <p:blipFill>
          <a:blip r:embed="rId3" cstate="print"/>
          <a:srcRect/>
          <a:stretch>
            <a:fillRect/>
          </a:stretch>
        </p:blipFill>
        <p:spPr bwMode="auto">
          <a:xfrm>
            <a:off x="5562600" y="2362200"/>
            <a:ext cx="3025775" cy="1943100"/>
          </a:xfrm>
          <a:prstGeom prst="rect">
            <a:avLst/>
          </a:prstGeom>
          <a:noFill/>
        </p:spPr>
      </p:pic>
      <p:sp>
        <p:nvSpPr>
          <p:cNvPr id="14339" name="Rectangle 3"/>
          <p:cNvSpPr>
            <a:spLocks noChangeArrowheads="1"/>
          </p:cNvSpPr>
          <p:nvPr/>
        </p:nvSpPr>
        <p:spPr bwMode="auto">
          <a:xfrm>
            <a:off x="4876800" y="4301050"/>
            <a:ext cx="42672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Get connected.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Bhat</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and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Bharel</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2018</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 Theoretical Model of Engagement.</a:t>
            </a:r>
            <a:endParaRPr lang="en-US" dirty="0"/>
          </a:p>
        </p:txBody>
      </p:sp>
      <p:sp>
        <p:nvSpPr>
          <p:cNvPr id="3" name="Content Placeholder 2"/>
          <p:cNvSpPr>
            <a:spLocks noGrp="1"/>
          </p:cNvSpPr>
          <p:nvPr>
            <p:ph sz="quarter" idx="1"/>
          </p:nvPr>
        </p:nvSpPr>
        <p:spPr>
          <a:xfrm>
            <a:off x="457200" y="1600200"/>
            <a:ext cx="4572000" cy="4525963"/>
          </a:xfrm>
        </p:spPr>
        <p:txBody>
          <a:bodyPr>
            <a:normAutofit fontScale="85000" lnSpcReduction="10000"/>
          </a:bodyPr>
          <a:lstStyle/>
          <a:p>
            <a:r>
              <a:rPr lang="en-IN" sz="2000" b="1" dirty="0"/>
              <a:t>Be authentic</a:t>
            </a:r>
            <a:r>
              <a:rPr lang="en-IN" sz="2000" b="1" dirty="0" smtClean="0"/>
              <a:t>:</a:t>
            </a:r>
            <a:r>
              <a:rPr lang="en-IN" sz="2000" dirty="0" smtClean="0"/>
              <a:t> </a:t>
            </a:r>
            <a:r>
              <a:rPr lang="en-IN" sz="2000" dirty="0" smtClean="0"/>
              <a:t>E</a:t>
            </a:r>
            <a:r>
              <a:rPr lang="en-IN" sz="2000" dirty="0" smtClean="0"/>
              <a:t>ngagement </a:t>
            </a:r>
            <a:r>
              <a:rPr lang="en-IN" sz="2000" dirty="0"/>
              <a:t>of leaders will encourage the employees to get engaged in the company wholeheartedly (</a:t>
            </a:r>
            <a:r>
              <a:rPr lang="en-IN" sz="2000" dirty="0" err="1"/>
              <a:t>Nikolova</a:t>
            </a:r>
            <a:r>
              <a:rPr lang="en-IN" sz="2000" dirty="0"/>
              <a:t>, </a:t>
            </a:r>
            <a:r>
              <a:rPr lang="en-IN" sz="2000" dirty="0" err="1"/>
              <a:t>Schaufeli</a:t>
            </a:r>
            <a:r>
              <a:rPr lang="en-IN" sz="2000" dirty="0"/>
              <a:t>, and </a:t>
            </a:r>
            <a:r>
              <a:rPr lang="en-IN" sz="2000" dirty="0" err="1"/>
              <a:t>Notelaers</a:t>
            </a:r>
            <a:r>
              <a:rPr lang="en-IN" sz="2000" dirty="0"/>
              <a:t>, 2019). </a:t>
            </a:r>
            <a:endParaRPr lang="en-US" sz="2000" dirty="0"/>
          </a:p>
          <a:p>
            <a:r>
              <a:rPr lang="en-IN" sz="2000" b="1" dirty="0"/>
              <a:t>Live recognition</a:t>
            </a:r>
            <a:r>
              <a:rPr lang="en-IN" sz="2000" b="1" dirty="0" smtClean="0"/>
              <a:t>:</a:t>
            </a:r>
            <a:r>
              <a:rPr lang="en-IN" sz="2000" dirty="0" smtClean="0"/>
              <a:t> </a:t>
            </a:r>
            <a:r>
              <a:rPr lang="en-IN" sz="2000" dirty="0"/>
              <a:t>R</a:t>
            </a:r>
            <a:r>
              <a:rPr lang="en-IN" sz="2000" dirty="0" smtClean="0"/>
              <a:t>ecognising good work </a:t>
            </a:r>
            <a:r>
              <a:rPr lang="en-IN" sz="2000" dirty="0"/>
              <a:t>in front of all will manage to boost their </a:t>
            </a:r>
            <a:r>
              <a:rPr lang="en-IN" sz="2000" dirty="0" smtClean="0"/>
              <a:t>energy.</a:t>
            </a:r>
          </a:p>
          <a:p>
            <a:r>
              <a:rPr lang="en-IN" sz="2000" dirty="0" smtClean="0"/>
              <a:t>Increase their</a:t>
            </a:r>
            <a:r>
              <a:rPr lang="en-IN" sz="2000" dirty="0" smtClean="0"/>
              <a:t> dedication</a:t>
            </a:r>
            <a:r>
              <a:rPr lang="en-IN" sz="2000" dirty="0" smtClean="0"/>
              <a:t>.</a:t>
            </a:r>
          </a:p>
          <a:p>
            <a:r>
              <a:rPr lang="en-IN" sz="2000" b="1" dirty="0"/>
              <a:t>Fully engage</a:t>
            </a:r>
            <a:r>
              <a:rPr lang="en-IN" sz="2000" b="1" dirty="0" smtClean="0"/>
              <a:t>:</a:t>
            </a:r>
            <a:r>
              <a:rPr lang="en-IN" sz="2000" dirty="0" smtClean="0"/>
              <a:t>. </a:t>
            </a:r>
            <a:r>
              <a:rPr lang="en-IN" sz="2000" dirty="0"/>
              <a:t>With fully engaged employees, a company will receive success. </a:t>
            </a:r>
            <a:endParaRPr lang="en-US" sz="2000" dirty="0"/>
          </a:p>
          <a:p>
            <a:r>
              <a:rPr lang="en-IN" sz="2000" b="1" dirty="0"/>
              <a:t>Identify with </a:t>
            </a:r>
            <a:r>
              <a:rPr lang="en-IN" sz="2000" b="1" dirty="0" smtClean="0"/>
              <a:t>organisation:  </a:t>
            </a:r>
            <a:r>
              <a:rPr lang="en-IN" sz="2000" dirty="0" smtClean="0"/>
              <a:t>M</a:t>
            </a:r>
            <a:r>
              <a:rPr lang="en-IN" sz="2000" dirty="0" smtClean="0"/>
              <a:t>anagement </a:t>
            </a:r>
            <a:r>
              <a:rPr lang="en-IN" sz="2000" dirty="0"/>
              <a:t>sector must identify the </a:t>
            </a:r>
            <a:r>
              <a:rPr lang="en-IN" sz="2000" dirty="0" smtClean="0"/>
              <a:t>employees’ importance. (</a:t>
            </a:r>
            <a:r>
              <a:rPr lang="en-IN" sz="2000" dirty="0" err="1"/>
              <a:t>Dhir</a:t>
            </a:r>
            <a:r>
              <a:rPr lang="en-IN" sz="2000" dirty="0"/>
              <a:t> and </a:t>
            </a:r>
            <a:r>
              <a:rPr lang="en-IN" sz="2000" dirty="0" err="1"/>
              <a:t>Shukla</a:t>
            </a:r>
            <a:r>
              <a:rPr lang="en-IN" sz="2000" dirty="0"/>
              <a:t>, 2019). </a:t>
            </a:r>
            <a:endParaRPr lang="en-IN" sz="2000" dirty="0" smtClean="0"/>
          </a:p>
          <a:p>
            <a:r>
              <a:rPr lang="en-IN" sz="2000" b="1" dirty="0"/>
              <a:t>Serve customers: </a:t>
            </a:r>
            <a:r>
              <a:rPr lang="en-IN" sz="2000" dirty="0" smtClean="0"/>
              <a:t> </a:t>
            </a:r>
            <a:r>
              <a:rPr lang="en-IN" sz="2000" dirty="0" smtClean="0"/>
              <a:t>E</a:t>
            </a:r>
            <a:r>
              <a:rPr lang="en-IN" sz="2000" dirty="0" smtClean="0"/>
              <a:t>ngaged </a:t>
            </a:r>
            <a:r>
              <a:rPr lang="en-IN" sz="2000" dirty="0"/>
              <a:t>employees are the best to provide quality services to the customers.</a:t>
            </a:r>
            <a:endParaRPr lang="en-US" sz="2000" dirty="0"/>
          </a:p>
          <a:p>
            <a:r>
              <a:rPr lang="en-IN" sz="2000" b="1" dirty="0"/>
              <a:t>Attain happiness:</a:t>
            </a:r>
            <a:r>
              <a:rPr lang="en-IN" sz="2000" dirty="0"/>
              <a:t> Managers must ensure that the employees are satisfied </a:t>
            </a:r>
            <a:r>
              <a:rPr lang="en-IN" sz="2000" dirty="0" smtClean="0"/>
              <a:t>.(</a:t>
            </a:r>
            <a:r>
              <a:rPr lang="en-IN" sz="2000" dirty="0" err="1"/>
              <a:t>Kusuma</a:t>
            </a:r>
            <a:r>
              <a:rPr lang="en-IN" sz="2000" dirty="0"/>
              <a:t> and </a:t>
            </a:r>
            <a:r>
              <a:rPr lang="en-IN" sz="2000" dirty="0" err="1"/>
              <a:t>Madasu</a:t>
            </a:r>
            <a:r>
              <a:rPr lang="en-IN" sz="2000" dirty="0"/>
              <a:t>, 2015).</a:t>
            </a:r>
            <a:endParaRPr lang="en-US" sz="2000" dirty="0"/>
          </a:p>
        </p:txBody>
      </p:sp>
      <p:sp>
        <p:nvSpPr>
          <p:cNvPr id="1741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7409" name="Picture 11" descr="care.png"/>
          <p:cNvPicPr>
            <a:picLocks noChangeAspect="1" noChangeArrowheads="1"/>
          </p:cNvPicPr>
          <p:nvPr/>
        </p:nvPicPr>
        <p:blipFill>
          <a:blip r:embed="rId3" cstate="print"/>
          <a:srcRect/>
          <a:stretch>
            <a:fillRect/>
          </a:stretch>
        </p:blipFill>
        <p:spPr bwMode="auto">
          <a:xfrm>
            <a:off x="5029200" y="1828800"/>
            <a:ext cx="3946525" cy="2971800"/>
          </a:xfrm>
          <a:prstGeom prst="rect">
            <a:avLst/>
          </a:prstGeom>
          <a:noFill/>
        </p:spPr>
      </p:pic>
      <p:sp>
        <p:nvSpPr>
          <p:cNvPr id="17411" name="Rectangle 3"/>
          <p:cNvSpPr>
            <a:spLocks noChangeArrowheads="1"/>
          </p:cNvSpPr>
          <p:nvPr/>
        </p:nvSpPr>
        <p:spPr bwMode="auto">
          <a:xfrm>
            <a:off x="5257800" y="4833817"/>
            <a:ext cx="388620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CARE Acronym of the model.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Hussainy</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Best Practices to engage employees.</a:t>
            </a:r>
            <a:endParaRPr lang="en-US" dirty="0"/>
          </a:p>
        </p:txBody>
      </p:sp>
      <p:sp>
        <p:nvSpPr>
          <p:cNvPr id="3" name="Content Placeholder 2"/>
          <p:cNvSpPr>
            <a:spLocks noGrp="1"/>
          </p:cNvSpPr>
          <p:nvPr>
            <p:ph sz="quarter" idx="1"/>
          </p:nvPr>
        </p:nvSpPr>
        <p:spPr>
          <a:xfrm>
            <a:off x="457200" y="1600200"/>
            <a:ext cx="4419600" cy="4525963"/>
          </a:xfrm>
        </p:spPr>
        <p:txBody>
          <a:bodyPr>
            <a:normAutofit lnSpcReduction="10000"/>
          </a:bodyPr>
          <a:lstStyle/>
          <a:p>
            <a:r>
              <a:rPr lang="en-IN" sz="2000" dirty="0" smtClean="0"/>
              <a:t>Employees can be engaged in various ways.</a:t>
            </a:r>
          </a:p>
          <a:p>
            <a:r>
              <a:rPr lang="en-IN" sz="2000" dirty="0" smtClean="0"/>
              <a:t>One way is</a:t>
            </a:r>
            <a:r>
              <a:rPr lang="en-IN" sz="2000" dirty="0" smtClean="0"/>
              <a:t> </a:t>
            </a:r>
            <a:r>
              <a:rPr lang="en-IN" sz="2000" dirty="0"/>
              <a:t>catering to their demands and </a:t>
            </a:r>
            <a:r>
              <a:rPr lang="en-IN" sz="2000" dirty="0" smtClean="0"/>
              <a:t>needs.  </a:t>
            </a:r>
          </a:p>
          <a:p>
            <a:r>
              <a:rPr lang="en-IN" sz="2000" dirty="0" smtClean="0"/>
              <a:t>And e</a:t>
            </a:r>
            <a:r>
              <a:rPr lang="en-IN" sz="2000" dirty="0" smtClean="0"/>
              <a:t>nsuring </a:t>
            </a:r>
            <a:r>
              <a:rPr lang="en-IN" sz="2000" dirty="0"/>
              <a:t>them a safe </a:t>
            </a:r>
            <a:r>
              <a:rPr lang="en-IN" sz="2000" dirty="0" smtClean="0"/>
              <a:t>workplace.</a:t>
            </a:r>
          </a:p>
          <a:p>
            <a:r>
              <a:rPr lang="en-IN" sz="2000" dirty="0" smtClean="0"/>
              <a:t>P</a:t>
            </a:r>
            <a:r>
              <a:rPr lang="en-IN" sz="2000" dirty="0" smtClean="0"/>
              <a:t>roviding </a:t>
            </a:r>
            <a:r>
              <a:rPr lang="en-IN" sz="2000" dirty="0"/>
              <a:t>them with adequate salaries and bonuses (Dickson, 2008</a:t>
            </a:r>
            <a:r>
              <a:rPr lang="en-IN" sz="2000" dirty="0" smtClean="0"/>
              <a:t>).</a:t>
            </a:r>
          </a:p>
          <a:p>
            <a:r>
              <a:rPr lang="en-IN" sz="2000" dirty="0"/>
              <a:t>The company culture at Hyatt increases the engagement of </a:t>
            </a:r>
            <a:r>
              <a:rPr lang="en-IN" sz="2000" dirty="0" smtClean="0"/>
              <a:t>employees.</a:t>
            </a:r>
          </a:p>
          <a:p>
            <a:r>
              <a:rPr lang="en-IN" sz="2000" dirty="0" smtClean="0"/>
              <a:t>N</a:t>
            </a:r>
            <a:r>
              <a:rPr lang="en-IN" sz="2000" dirty="0" smtClean="0"/>
              <a:t>ot </a:t>
            </a:r>
            <a:r>
              <a:rPr lang="en-IN" sz="2000" dirty="0"/>
              <a:t>only within their workplace but also outside the </a:t>
            </a:r>
            <a:r>
              <a:rPr lang="en-IN" sz="2000" dirty="0" smtClean="0"/>
              <a:t>workplace.</a:t>
            </a:r>
            <a:endParaRPr lang="en-IN" sz="2000" dirty="0" smtClean="0"/>
          </a:p>
          <a:p>
            <a:r>
              <a:rPr lang="en-IN" sz="2000" dirty="0" smtClean="0"/>
              <a:t>Hyatt’s community outreach sometimes is </a:t>
            </a:r>
            <a:r>
              <a:rPr lang="en-IN" sz="2000" dirty="0"/>
              <a:t>67</a:t>
            </a:r>
            <a:r>
              <a:rPr lang="en-IN" sz="2000" dirty="0" smtClean="0"/>
              <a:t>%</a:t>
            </a:r>
          </a:p>
          <a:p>
            <a:r>
              <a:rPr lang="en-IN" sz="2000" dirty="0" smtClean="0"/>
              <a:t>33</a:t>
            </a:r>
            <a:r>
              <a:rPr lang="en-IN" sz="2000" dirty="0"/>
              <a:t>% say it monthly (</a:t>
            </a:r>
            <a:r>
              <a:rPr lang="en-IN" sz="2000" dirty="0" err="1"/>
              <a:t>Lapan</a:t>
            </a:r>
            <a:r>
              <a:rPr lang="en-IN" sz="2000" dirty="0"/>
              <a:t>, 2022).</a:t>
            </a:r>
            <a:endParaRPr lang="en-US" sz="2000" dirty="0"/>
          </a:p>
        </p:txBody>
      </p:sp>
      <p:sp>
        <p:nvSpPr>
          <p:cNvPr id="1843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8433" name="Picture 7" descr="EE4.jpg"/>
          <p:cNvPicPr>
            <a:picLocks noChangeAspect="1" noChangeArrowheads="1"/>
          </p:cNvPicPr>
          <p:nvPr/>
        </p:nvPicPr>
        <p:blipFill>
          <a:blip r:embed="rId3" cstate="print"/>
          <a:srcRect/>
          <a:stretch>
            <a:fillRect/>
          </a:stretch>
        </p:blipFill>
        <p:spPr bwMode="auto">
          <a:xfrm>
            <a:off x="4953000" y="2133600"/>
            <a:ext cx="3932238" cy="2087563"/>
          </a:xfrm>
          <a:prstGeom prst="rect">
            <a:avLst/>
          </a:prstGeom>
          <a:noFill/>
        </p:spPr>
      </p:pic>
      <p:sp>
        <p:nvSpPr>
          <p:cNvPr id="18435" name="Rectangle 3"/>
          <p:cNvSpPr>
            <a:spLocks noChangeArrowheads="1"/>
          </p:cNvSpPr>
          <p:nvPr/>
        </p:nvSpPr>
        <p:spPr bwMode="auto">
          <a:xfrm>
            <a:off x="4267200" y="4241916"/>
            <a:ext cx="48768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Motivation in employee management.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Motyka</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2018)</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Best Practices to engage employees.</a:t>
            </a:r>
            <a:endParaRPr lang="en-US" dirty="0"/>
          </a:p>
        </p:txBody>
      </p:sp>
      <p:sp>
        <p:nvSpPr>
          <p:cNvPr id="5" name="Content Placeholder 4"/>
          <p:cNvSpPr>
            <a:spLocks noGrp="1"/>
          </p:cNvSpPr>
          <p:nvPr>
            <p:ph sz="quarter" idx="1"/>
          </p:nvPr>
        </p:nvSpPr>
        <p:spPr>
          <a:xfrm>
            <a:off x="457200" y="1600200"/>
            <a:ext cx="4191000" cy="4170372"/>
          </a:xfrm>
          <a:prstGeom prst="rect">
            <a:avLst/>
          </a:prstGeom>
        </p:spPr>
        <p:txBody>
          <a:bodyPr wrap="square">
            <a:spAutoFit/>
          </a:bodyPr>
          <a:lstStyle/>
          <a:p>
            <a:r>
              <a:rPr lang="en-IN" sz="2000" dirty="0"/>
              <a:t>11% of the </a:t>
            </a:r>
            <a:r>
              <a:rPr lang="en-IN" sz="2000" dirty="0" smtClean="0"/>
              <a:t>employees had multiple meetings.</a:t>
            </a:r>
          </a:p>
          <a:p>
            <a:r>
              <a:rPr lang="en-IN" sz="2000" dirty="0" smtClean="0"/>
              <a:t>38</a:t>
            </a:r>
            <a:r>
              <a:rPr lang="en-IN" sz="2000" dirty="0"/>
              <a:t>% have said they never met outside their workplace</a:t>
            </a:r>
            <a:r>
              <a:rPr lang="en-IN" sz="2000" dirty="0" smtClean="0"/>
              <a:t>.</a:t>
            </a:r>
          </a:p>
          <a:p>
            <a:r>
              <a:rPr lang="en-IN" sz="2000" dirty="0" smtClean="0"/>
              <a:t>100</a:t>
            </a:r>
            <a:r>
              <a:rPr lang="en-IN" sz="2000" dirty="0"/>
              <a:t>% of employees agree that they enjoy their work at the company (</a:t>
            </a:r>
            <a:r>
              <a:rPr lang="en-IN" sz="2000" dirty="0" err="1"/>
              <a:t>Lapan</a:t>
            </a:r>
            <a:r>
              <a:rPr lang="en-IN" sz="2000" dirty="0"/>
              <a:t>, 2022</a:t>
            </a:r>
            <a:r>
              <a:rPr lang="en-IN" sz="2000" dirty="0" smtClean="0"/>
              <a:t>).</a:t>
            </a:r>
          </a:p>
          <a:p>
            <a:r>
              <a:rPr lang="en-IN" sz="2000" dirty="0"/>
              <a:t>89% of the employees admitted that Hyatt is a great place </a:t>
            </a:r>
            <a:r>
              <a:rPr lang="en-IN" sz="2000" dirty="0" smtClean="0"/>
              <a:t>work (</a:t>
            </a:r>
            <a:r>
              <a:rPr lang="en-IN" sz="2000" dirty="0" err="1"/>
              <a:t>Lapan</a:t>
            </a:r>
            <a:r>
              <a:rPr lang="en-IN" sz="2000" dirty="0"/>
              <a:t>, 2022).</a:t>
            </a:r>
            <a:endParaRPr lang="en-IN" sz="2000" dirty="0" smtClean="0"/>
          </a:p>
          <a:p>
            <a:endParaRPr lang="en-IN" sz="2000" dirty="0" smtClean="0"/>
          </a:p>
          <a:p>
            <a:endParaRPr lang="en-US" sz="2000"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chemeClr val="tx1"/>
                </a:solidFill>
                <a:effectLst/>
                <a:latin typeface="Arial" pitchFamily="34" charset="0"/>
                <a:ea typeface="Calibri" pitchFamily="34" charset="0"/>
                <a:cs typeface="Times New Roman" pitchFamily="18"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9457" name="Picture 10" descr="zinger model 2.jpg"/>
          <p:cNvPicPr>
            <a:picLocks noChangeAspect="1" noChangeArrowheads="1"/>
          </p:cNvPicPr>
          <p:nvPr/>
        </p:nvPicPr>
        <p:blipFill>
          <a:blip r:embed="rId3" cstate="print"/>
          <a:srcRect/>
          <a:stretch>
            <a:fillRect/>
          </a:stretch>
        </p:blipFill>
        <p:spPr bwMode="auto">
          <a:xfrm>
            <a:off x="4800600" y="1752600"/>
            <a:ext cx="4144963" cy="2987675"/>
          </a:xfrm>
          <a:prstGeom prst="rect">
            <a:avLst/>
          </a:prstGeom>
          <a:noFill/>
        </p:spPr>
      </p:pic>
      <p:sp>
        <p:nvSpPr>
          <p:cNvPr id="19459" name="Rectangle 3"/>
          <p:cNvSpPr>
            <a:spLocks noChangeArrowheads="1"/>
          </p:cNvSpPr>
          <p:nvPr/>
        </p:nvSpPr>
        <p:spPr bwMode="auto">
          <a:xfrm>
            <a:off x="4953000" y="4847944"/>
            <a:ext cx="41910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The Zinger Model.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Hussainy</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Best Practices to engage employees.</a:t>
            </a:r>
            <a:endParaRPr lang="en-US" dirty="0"/>
          </a:p>
        </p:txBody>
      </p:sp>
      <p:sp>
        <p:nvSpPr>
          <p:cNvPr id="5" name="Content Placeholder 4"/>
          <p:cNvSpPr>
            <a:spLocks noGrp="1"/>
          </p:cNvSpPr>
          <p:nvPr>
            <p:ph sz="quarter" idx="1"/>
          </p:nvPr>
        </p:nvSpPr>
        <p:spPr>
          <a:xfrm>
            <a:off x="457200" y="1600200"/>
            <a:ext cx="3505200" cy="4170372"/>
          </a:xfrm>
          <a:prstGeom prst="rect">
            <a:avLst/>
          </a:prstGeom>
        </p:spPr>
        <p:txBody>
          <a:bodyPr wrap="square">
            <a:spAutoFit/>
          </a:bodyPr>
          <a:lstStyle/>
          <a:p>
            <a:r>
              <a:rPr lang="en-IN" sz="2000" dirty="0"/>
              <a:t>94% of employees felt </a:t>
            </a:r>
            <a:r>
              <a:rPr lang="en-IN" sz="2000" dirty="0" smtClean="0"/>
              <a:t>welcomed</a:t>
            </a:r>
          </a:p>
          <a:p>
            <a:r>
              <a:rPr lang="en-IN" sz="2000" dirty="0" smtClean="0"/>
              <a:t> 94% </a:t>
            </a:r>
            <a:r>
              <a:rPr lang="en-IN" sz="2000" dirty="0"/>
              <a:t>safe in the working environment of the </a:t>
            </a:r>
            <a:r>
              <a:rPr lang="en-IN" sz="2000" dirty="0" smtClean="0"/>
              <a:t>company.</a:t>
            </a:r>
          </a:p>
          <a:p>
            <a:r>
              <a:rPr lang="en-IN" sz="2000" dirty="0"/>
              <a:t>89% of workers said that they felt a democratic atmosphere </a:t>
            </a:r>
            <a:r>
              <a:rPr lang="en-IN" sz="2000" dirty="0" smtClean="0"/>
              <a:t>(</a:t>
            </a:r>
            <a:r>
              <a:rPr lang="en-IN" sz="2000" dirty="0" err="1"/>
              <a:t>Lapan</a:t>
            </a:r>
            <a:r>
              <a:rPr lang="en-IN" sz="2000" dirty="0"/>
              <a:t>, </a:t>
            </a:r>
            <a:r>
              <a:rPr lang="en-IN" sz="2000" dirty="0" smtClean="0"/>
              <a:t>2022).</a:t>
            </a:r>
          </a:p>
          <a:p>
            <a:r>
              <a:rPr lang="en-IN" sz="2000" dirty="0"/>
              <a:t>88% of workers admitted that they are given </a:t>
            </a:r>
            <a:r>
              <a:rPr lang="en-IN" sz="2000" dirty="0" smtClean="0"/>
              <a:t>independence</a:t>
            </a:r>
          </a:p>
          <a:p>
            <a:r>
              <a:rPr lang="en-IN" sz="2000" dirty="0" smtClean="0"/>
              <a:t>H</a:t>
            </a:r>
            <a:r>
              <a:rPr lang="en-IN" sz="2000" dirty="0" smtClean="0"/>
              <a:t>yatt</a:t>
            </a:r>
            <a:r>
              <a:rPr lang="en-IN" sz="2000" dirty="0" smtClean="0"/>
              <a:t> hotels show </a:t>
            </a:r>
            <a:r>
              <a:rPr lang="en-IN" sz="2000" dirty="0"/>
              <a:t>that the management trusts their employees (</a:t>
            </a:r>
            <a:r>
              <a:rPr lang="en-IN" sz="2000" dirty="0" err="1"/>
              <a:t>Lapan</a:t>
            </a:r>
            <a:r>
              <a:rPr lang="en-IN" sz="2000" dirty="0"/>
              <a:t>, 2022). </a:t>
            </a:r>
            <a:endParaRPr lang="en-US" sz="2000" dirty="0"/>
          </a:p>
          <a:p>
            <a:endParaRPr lang="en-US" sz="2000" dirty="0"/>
          </a:p>
        </p:txBody>
      </p:sp>
      <p:sp>
        <p:nvSpPr>
          <p:cNvPr id="2150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21505" name="Picture 12" descr="Hyatt.png"/>
          <p:cNvPicPr>
            <a:picLocks noChangeAspect="1" noChangeArrowheads="1"/>
          </p:cNvPicPr>
          <p:nvPr/>
        </p:nvPicPr>
        <p:blipFill>
          <a:blip r:embed="rId3" cstate="print"/>
          <a:srcRect/>
          <a:stretch>
            <a:fillRect/>
          </a:stretch>
        </p:blipFill>
        <p:spPr bwMode="auto">
          <a:xfrm>
            <a:off x="4267200" y="1676400"/>
            <a:ext cx="4419600" cy="3116263"/>
          </a:xfrm>
          <a:prstGeom prst="rect">
            <a:avLst/>
          </a:prstGeom>
          <a:noFill/>
        </p:spPr>
      </p:pic>
      <p:sp>
        <p:nvSpPr>
          <p:cNvPr id="21507" name="Rectangle 3"/>
          <p:cNvSpPr>
            <a:spLocks noChangeArrowheads="1"/>
          </p:cNvSpPr>
          <p:nvPr/>
        </p:nvSpPr>
        <p:spPr bwMode="auto">
          <a:xfrm>
            <a:off x="3733800" y="4838516"/>
            <a:ext cx="541020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Hyatt employee engagement. (Source: </a:t>
            </a:r>
            <a:r>
              <a:rPr kumimoji="0" lang="en-US" sz="1200" b="0" i="0" u="none" strike="noStrike" cap="none" normalizeH="0" baseline="0" dirty="0" err="1" smtClean="0">
                <a:ln>
                  <a:noFill/>
                </a:ln>
                <a:solidFill>
                  <a:schemeClr val="tx1"/>
                </a:solidFill>
                <a:effectLst/>
                <a:latin typeface="Arial" pitchFamily="34" charset="0"/>
                <a:ea typeface="Calibri" pitchFamily="34" charset="0"/>
                <a:cs typeface="Times New Roman" pitchFamily="18" charset="0"/>
              </a:rPr>
              <a:t>Lapan</a:t>
            </a:r>
            <a:r>
              <a:rPr kumimoji="0" lang="en-US" sz="12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2022)</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p:wedg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sz="quarter" idx="1"/>
          </p:nvPr>
        </p:nvSpPr>
        <p:spPr/>
        <p:txBody>
          <a:bodyPr>
            <a:normAutofit/>
          </a:bodyPr>
          <a:lstStyle/>
          <a:p>
            <a:r>
              <a:rPr lang="en-IN" sz="2000" dirty="0" smtClean="0"/>
              <a:t>Employees </a:t>
            </a:r>
            <a:r>
              <a:rPr lang="en-IN" sz="2000" dirty="0"/>
              <a:t>are the primary and required resource</a:t>
            </a:r>
            <a:r>
              <a:rPr lang="en-IN" sz="2000" dirty="0" smtClean="0"/>
              <a:t>.</a:t>
            </a:r>
          </a:p>
          <a:p>
            <a:r>
              <a:rPr lang="en-IN" sz="2000" smtClean="0"/>
              <a:t>Proper </a:t>
            </a:r>
            <a:r>
              <a:rPr lang="en-IN" sz="2000" dirty="0" smtClean="0"/>
              <a:t>engagement in the workplace is also a required factor. </a:t>
            </a:r>
            <a:endParaRPr lang="en-IN" sz="2000" dirty="0" smtClean="0"/>
          </a:p>
          <a:p>
            <a:r>
              <a:rPr lang="en-IN" sz="2000" dirty="0" smtClean="0"/>
              <a:t>Here</a:t>
            </a:r>
            <a:r>
              <a:rPr lang="en-IN" sz="2000" dirty="0"/>
              <a:t>, the hotel industry to depends heavily on employee engagement </a:t>
            </a:r>
            <a:endParaRPr lang="en-IN" sz="2000" dirty="0" smtClean="0"/>
          </a:p>
          <a:p>
            <a:r>
              <a:rPr lang="en-IN" sz="2000" dirty="0" smtClean="0"/>
              <a:t>A</a:t>
            </a:r>
            <a:r>
              <a:rPr lang="en-IN" sz="2000" dirty="0" smtClean="0"/>
              <a:t>s </a:t>
            </a:r>
            <a:r>
              <a:rPr lang="en-IN" sz="2000" dirty="0"/>
              <a:t>it reaps fruitful results for the hotel increasing its profit </a:t>
            </a:r>
            <a:endParaRPr lang="en-IN" sz="2000" dirty="0" smtClean="0"/>
          </a:p>
          <a:p>
            <a:r>
              <a:rPr lang="en-IN" sz="2000" dirty="0" smtClean="0"/>
              <a:t>As well as the</a:t>
            </a:r>
            <a:r>
              <a:rPr lang="en-IN" sz="2000" dirty="0" smtClean="0"/>
              <a:t> </a:t>
            </a:r>
            <a:r>
              <a:rPr lang="en-IN" sz="2000" dirty="0"/>
              <a:t>performance margin (</a:t>
            </a:r>
            <a:r>
              <a:rPr lang="en-IN" sz="2000" dirty="0" err="1"/>
              <a:t>Bhat</a:t>
            </a:r>
            <a:r>
              <a:rPr lang="en-IN" sz="2000" dirty="0"/>
              <a:t> and </a:t>
            </a:r>
            <a:r>
              <a:rPr lang="en-IN" sz="2000" dirty="0" err="1"/>
              <a:t>Bharel</a:t>
            </a:r>
            <a:r>
              <a:rPr lang="en-IN" sz="2000" dirty="0"/>
              <a:t>, 2018). </a:t>
            </a:r>
            <a:endParaRPr lang="en-US" sz="2000" dirty="0"/>
          </a:p>
          <a:p>
            <a:endParaRPr lang="en-US" sz="2000" dirty="0"/>
          </a:p>
        </p:txBody>
      </p:sp>
    </p:spTree>
  </p:cSld>
  <p:clrMapOvr>
    <a:masterClrMapping/>
  </p:clrMapOvr>
  <p:transition>
    <p:wedg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p:txBody>
          <a:bodyPr>
            <a:normAutofit fontScale="85000" lnSpcReduction="10000"/>
          </a:bodyPr>
          <a:lstStyle/>
          <a:p>
            <a:r>
              <a:rPr lang="en-IN" dirty="0" err="1"/>
              <a:t>Bhat</a:t>
            </a:r>
            <a:r>
              <a:rPr lang="en-IN" dirty="0"/>
              <a:t>, I.A. and </a:t>
            </a:r>
            <a:r>
              <a:rPr lang="en-IN" dirty="0" err="1"/>
              <a:t>Bharel</a:t>
            </a:r>
            <a:r>
              <a:rPr lang="en-IN" dirty="0"/>
              <a:t>, S.K., 2018. Driving performance and retention through employee engagement. </a:t>
            </a:r>
            <a:r>
              <a:rPr lang="en-IN" i="1" dirty="0"/>
              <a:t>ZENITH International Journal of Multidisciplinary Research</a:t>
            </a:r>
            <a:r>
              <a:rPr lang="en-IN" dirty="0"/>
              <a:t>, </a:t>
            </a:r>
            <a:r>
              <a:rPr lang="en-IN" i="1" dirty="0"/>
              <a:t>8</a:t>
            </a:r>
            <a:r>
              <a:rPr lang="en-IN" dirty="0"/>
              <a:t>(1), pp.10-20.</a:t>
            </a:r>
            <a:endParaRPr lang="en-US" dirty="0"/>
          </a:p>
          <a:p>
            <a:r>
              <a:rPr lang="en-IN" dirty="0" err="1"/>
              <a:t>Dhir</a:t>
            </a:r>
            <a:r>
              <a:rPr lang="en-IN" dirty="0"/>
              <a:t>, S. and </a:t>
            </a:r>
            <a:r>
              <a:rPr lang="en-IN" dirty="0" err="1"/>
              <a:t>Shukla</a:t>
            </a:r>
            <a:r>
              <a:rPr lang="en-IN" dirty="0"/>
              <a:t>, A., 2019. Role of organizational image in employee engagement and performance. </a:t>
            </a:r>
            <a:r>
              <a:rPr lang="en-IN" i="1" dirty="0"/>
              <a:t>Benchmarking: An International Journal</a:t>
            </a:r>
            <a:r>
              <a:rPr lang="en-IN" dirty="0"/>
              <a:t>.</a:t>
            </a:r>
            <a:endParaRPr lang="en-US" dirty="0"/>
          </a:p>
          <a:p>
            <a:r>
              <a:rPr lang="en-IN" dirty="0"/>
              <a:t>Dickson, D., 2008. Fostering employee engagement: A Critical competency for hospitality industry managers.</a:t>
            </a:r>
            <a:endParaRPr lang="en-US" dirty="0"/>
          </a:p>
          <a:p>
            <a:r>
              <a:rPr lang="en-IN" dirty="0" err="1"/>
              <a:t>Hussainy</a:t>
            </a:r>
            <a:r>
              <a:rPr lang="en-IN" dirty="0"/>
              <a:t>, S.S., 2020. Review on Motivational Theories &amp; Models: Its application for Employees’ Retention in Organizations. </a:t>
            </a:r>
            <a:r>
              <a:rPr lang="en-IN" i="1" dirty="0"/>
              <a:t>International Journal of Business and Applied Social Science</a:t>
            </a:r>
            <a:r>
              <a:rPr lang="en-IN" dirty="0"/>
              <a:t>, </a:t>
            </a:r>
            <a:r>
              <a:rPr lang="en-IN" i="1" dirty="0"/>
              <a:t>6</a:t>
            </a:r>
            <a:r>
              <a:rPr lang="en-IN" dirty="0"/>
              <a:t>(1), pp.40-46.</a:t>
            </a:r>
            <a:endParaRPr lang="en-US" dirty="0"/>
          </a:p>
          <a:p>
            <a:r>
              <a:rPr lang="en-IN" dirty="0" err="1"/>
              <a:t>Kusuma</a:t>
            </a:r>
            <a:r>
              <a:rPr lang="en-IN" dirty="0"/>
              <a:t>, P.G. and </a:t>
            </a:r>
            <a:r>
              <a:rPr lang="en-IN" dirty="0" err="1"/>
              <a:t>Madasu</a:t>
            </a:r>
            <a:r>
              <a:rPr lang="en-IN" dirty="0"/>
              <a:t>, S., 2015. 'A Great Place to Work': A comparison of Employee Engagement Practices of select companies with David Zinger Engagement Pyramid. </a:t>
            </a:r>
            <a:r>
              <a:rPr lang="en-IN" i="1" dirty="0" err="1"/>
              <a:t>Aweshkar</a:t>
            </a:r>
            <a:r>
              <a:rPr lang="en-IN" i="1" dirty="0"/>
              <a:t> Research Journal</a:t>
            </a:r>
            <a:r>
              <a:rPr lang="en-IN" dirty="0"/>
              <a:t>, </a:t>
            </a:r>
            <a:r>
              <a:rPr lang="en-IN" i="1" dirty="0"/>
              <a:t>19</a:t>
            </a:r>
            <a:r>
              <a:rPr lang="en-IN" dirty="0"/>
              <a:t>(1).</a:t>
            </a:r>
            <a:endParaRPr lang="en-US" dirty="0"/>
          </a:p>
          <a:p>
            <a:endParaRPr lang="en-US" dirty="0"/>
          </a:p>
        </p:txBody>
      </p:sp>
    </p:spTree>
  </p:cSld>
  <p:clrMapOvr>
    <a:masterClrMapping/>
  </p:clrMapOvr>
  <p:transition>
    <p:wedg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305</TotalTime>
  <Words>1780</Words>
  <Application>Microsoft Office PowerPoint</Application>
  <PresentationFormat>On-screen Show (4:3)</PresentationFormat>
  <Paragraphs>155</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Equity</vt:lpstr>
      <vt:lpstr>Employee Engagement</vt:lpstr>
      <vt:lpstr>Introduction </vt:lpstr>
      <vt:lpstr>Importance of Employment Engagement in the Hotel Industry</vt:lpstr>
      <vt:lpstr>Importance of Employment Engagement In the Hotel Industry. </vt:lpstr>
      <vt:lpstr>A Theoretical Model of Engagement. </vt:lpstr>
      <vt:lpstr>A Theoretical Model of Engagement.</vt:lpstr>
      <vt:lpstr>A Theoretical Model of Engagement.</vt:lpstr>
      <vt:lpstr>Best Practices to engage employees.</vt:lpstr>
      <vt:lpstr>Best Practices to engage employees.</vt:lpstr>
      <vt:lpstr>Best Practices to engage employees.</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Windows User</dc:creator>
  <cp:lastModifiedBy>Windows User</cp:lastModifiedBy>
  <cp:revision>3</cp:revision>
  <dcterms:created xsi:type="dcterms:W3CDTF">2022-11-24T06:03:21Z</dcterms:created>
  <dcterms:modified xsi:type="dcterms:W3CDTF">2022-11-24T16:08:01Z</dcterms:modified>
</cp:coreProperties>
</file>