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</p:sldMasterIdLst>
  <p:notesMasterIdLst>
    <p:notesMasterId r:id="rId18"/>
  </p:notesMasterIdLst>
  <p:sldIdLst>
    <p:sldId id="920" r:id="rId2"/>
    <p:sldId id="256" r:id="rId3"/>
    <p:sldId id="604" r:id="rId4"/>
    <p:sldId id="567" r:id="rId5"/>
    <p:sldId id="684" r:id="rId6"/>
    <p:sldId id="677" r:id="rId7"/>
    <p:sldId id="685" r:id="rId8"/>
    <p:sldId id="679" r:id="rId9"/>
    <p:sldId id="680" r:id="rId10"/>
    <p:sldId id="921" r:id="rId11"/>
    <p:sldId id="922" r:id="rId12"/>
    <p:sldId id="720" r:id="rId13"/>
    <p:sldId id="533" r:id="rId14"/>
    <p:sldId id="872" r:id="rId15"/>
    <p:sldId id="674" r:id="rId16"/>
    <p:sldId id="92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DD31"/>
    <a:srgbClr val="C0DACC"/>
    <a:srgbClr val="3333FF"/>
    <a:srgbClr val="F5A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66A003-1691-4079-9063-506963417C8A}" v="17" dt="2026-10-22T08:56:35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53" y="20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24AD1EBB-B856-443B-9200-42FCDD6529A9}"/>
    <pc:docChg chg="undo custSel addSld modSld sldOrd">
      <pc:chgData name="James Williams" userId="c957a50b-491f-4d94-b4bc-52aca3e2340d" providerId="ADAL" clId="{24AD1EBB-B856-443B-9200-42FCDD6529A9}" dt="2026-10-04T10:41:49.883" v="74" actId="113"/>
      <pc:docMkLst>
        <pc:docMk/>
      </pc:docMkLst>
      <pc:sldChg chg="modSp add mod">
        <pc:chgData name="James Williams" userId="c957a50b-491f-4d94-b4bc-52aca3e2340d" providerId="ADAL" clId="{24AD1EBB-B856-443B-9200-42FCDD6529A9}" dt="2026-10-04T10:41:49.883" v="74" actId="113"/>
        <pc:sldMkLst>
          <pc:docMk/>
          <pc:sldMk cId="1338341301" sldId="920"/>
        </pc:sldMkLst>
        <pc:spChg chg="mod">
          <ac:chgData name="James Williams" userId="c957a50b-491f-4d94-b4bc-52aca3e2340d" providerId="ADAL" clId="{24AD1EBB-B856-443B-9200-42FCDD6529A9}" dt="2026-10-04T10:41:49.883" v="74" actId="113"/>
          <ac:spMkLst>
            <pc:docMk/>
            <pc:sldMk cId="1338341301" sldId="920"/>
            <ac:spMk id="2" creationId="{7D0C4313-F21F-465B-89E5-EC25D19FE8BB}"/>
          </ac:spMkLst>
        </pc:spChg>
        <pc:spChg chg="mod">
          <ac:chgData name="James Williams" userId="c957a50b-491f-4d94-b4bc-52aca3e2340d" providerId="ADAL" clId="{24AD1EBB-B856-443B-9200-42FCDD6529A9}" dt="2026-10-04T10:41:22.477" v="73" actId="1076"/>
          <ac:spMkLst>
            <pc:docMk/>
            <pc:sldMk cId="1338341301" sldId="920"/>
            <ac:spMk id="3" creationId="{3CED894A-F4C6-4D76-9814-3744BBAE41C5}"/>
          </ac:spMkLst>
        </pc:spChg>
        <pc:spChg chg="mod">
          <ac:chgData name="James Williams" userId="c957a50b-491f-4d94-b4bc-52aca3e2340d" providerId="ADAL" clId="{24AD1EBB-B856-443B-9200-42FCDD6529A9}" dt="2026-10-04T10:41:00.006" v="69" actId="1076"/>
          <ac:spMkLst>
            <pc:docMk/>
            <pc:sldMk cId="1338341301" sldId="920"/>
            <ac:spMk id="9" creationId="{6285199A-59F0-C03F-E5C5-ACE085211C11}"/>
          </ac:spMkLst>
        </pc:spChg>
        <pc:picChg chg="mod">
          <ac:chgData name="James Williams" userId="c957a50b-491f-4d94-b4bc-52aca3e2340d" providerId="ADAL" clId="{24AD1EBB-B856-443B-9200-42FCDD6529A9}" dt="2026-10-04T10:41:06.040" v="71" actId="1076"/>
          <ac:picMkLst>
            <pc:docMk/>
            <pc:sldMk cId="1338341301" sldId="920"/>
            <ac:picMk id="7" creationId="{F9EDF9C1-B934-3F36-A301-0E07FD9A5458}"/>
          </ac:picMkLst>
        </pc:picChg>
      </pc:sldChg>
    </pc:docChg>
  </pc:docChgLst>
  <pc:docChgLst>
    <pc:chgData name="James Williams" userId="c957a50b-491f-4d94-b4bc-52aca3e2340d" providerId="ADAL" clId="{C5B620D8-DD12-4AC3-A523-41D5E143FF4F}"/>
    <pc:docChg chg="undo custSel addSld delSld modSld sldOrd">
      <pc:chgData name="James Williams" userId="c957a50b-491f-4d94-b4bc-52aca3e2340d" providerId="ADAL" clId="{C5B620D8-DD12-4AC3-A523-41D5E143FF4F}" dt="2026-10-22T09:12:24.767" v="1826" actId="13926"/>
      <pc:docMkLst>
        <pc:docMk/>
      </pc:docMkLst>
      <pc:sldChg chg="modSp mod">
        <pc:chgData name="James Williams" userId="c957a50b-491f-4d94-b4bc-52aca3e2340d" providerId="ADAL" clId="{C5B620D8-DD12-4AC3-A523-41D5E143FF4F}" dt="2026-10-11T14:04:00.857" v="232" actId="20577"/>
        <pc:sldMkLst>
          <pc:docMk/>
          <pc:sldMk cId="86034179" sldId="256"/>
        </pc:sldMkLst>
        <pc:spChg chg="mod">
          <ac:chgData name="James Williams" userId="c957a50b-491f-4d94-b4bc-52aca3e2340d" providerId="ADAL" clId="{C5B620D8-DD12-4AC3-A523-41D5E143FF4F}" dt="2026-10-11T14:04:00.857" v="232" actId="20577"/>
          <ac:spMkLst>
            <pc:docMk/>
            <pc:sldMk cId="86034179" sldId="256"/>
            <ac:spMk id="2" creationId="{BD107731-8C78-6367-4A31-2641C6D85115}"/>
          </ac:spMkLst>
        </pc:spChg>
      </pc:sldChg>
      <pc:sldChg chg="addSp modSp mod">
        <pc:chgData name="James Williams" userId="c957a50b-491f-4d94-b4bc-52aca3e2340d" providerId="ADAL" clId="{C5B620D8-DD12-4AC3-A523-41D5E143FF4F}" dt="2026-10-11T15:15:13.549" v="569" actId="1076"/>
        <pc:sldMkLst>
          <pc:docMk/>
          <pc:sldMk cId="4151600798" sldId="567"/>
        </pc:sldMkLst>
        <pc:spChg chg="add mod">
          <ac:chgData name="James Williams" userId="c957a50b-491f-4d94-b4bc-52aca3e2340d" providerId="ADAL" clId="{C5B620D8-DD12-4AC3-A523-41D5E143FF4F}" dt="2026-10-11T15:13:31.528" v="514" actId="207"/>
          <ac:spMkLst>
            <pc:docMk/>
            <pc:sldMk cId="4151600798" sldId="567"/>
            <ac:spMk id="13" creationId="{4C3E7B6B-810C-F909-ED4A-F67F307A4AC0}"/>
          </ac:spMkLst>
        </pc:spChg>
        <pc:spChg chg="add mod">
          <ac:chgData name="James Williams" userId="c957a50b-491f-4d94-b4bc-52aca3e2340d" providerId="ADAL" clId="{C5B620D8-DD12-4AC3-A523-41D5E143FF4F}" dt="2026-10-11T15:14:11.675" v="521" actId="208"/>
          <ac:spMkLst>
            <pc:docMk/>
            <pc:sldMk cId="4151600798" sldId="567"/>
            <ac:spMk id="14" creationId="{7464CBE8-6BE3-8067-8120-B2D4650A6480}"/>
          </ac:spMkLst>
        </pc:spChg>
        <pc:spChg chg="add mod">
          <ac:chgData name="James Williams" userId="c957a50b-491f-4d94-b4bc-52aca3e2340d" providerId="ADAL" clId="{C5B620D8-DD12-4AC3-A523-41D5E143FF4F}" dt="2026-10-11T15:15:13.549" v="569" actId="1076"/>
          <ac:spMkLst>
            <pc:docMk/>
            <pc:sldMk cId="4151600798" sldId="567"/>
            <ac:spMk id="15" creationId="{79D9D635-4241-2509-60D3-CA15CC79AB66}"/>
          </ac:spMkLst>
        </pc:spChg>
        <pc:picChg chg="add mod">
          <ac:chgData name="James Williams" userId="c957a50b-491f-4d94-b4bc-52aca3e2340d" providerId="ADAL" clId="{C5B620D8-DD12-4AC3-A523-41D5E143FF4F}" dt="2026-10-11T15:13:48.703" v="518" actId="1076"/>
          <ac:picMkLst>
            <pc:docMk/>
            <pc:sldMk cId="4151600798" sldId="567"/>
            <ac:picMk id="12" creationId="{6E24E28B-4D5D-5919-F5BD-FDC9B97FB957}"/>
          </ac:picMkLst>
        </pc:picChg>
      </pc:sldChg>
      <pc:sldChg chg="modSp mod">
        <pc:chgData name="James Williams" userId="c957a50b-491f-4d94-b4bc-52aca3e2340d" providerId="ADAL" clId="{C5B620D8-DD12-4AC3-A523-41D5E143FF4F}" dt="2026-10-11T15:12:23.552" v="510" actId="6549"/>
        <pc:sldMkLst>
          <pc:docMk/>
          <pc:sldMk cId="0" sldId="604"/>
        </pc:sldMkLst>
        <pc:spChg chg="mod">
          <ac:chgData name="James Williams" userId="c957a50b-491f-4d94-b4bc-52aca3e2340d" providerId="ADAL" clId="{C5B620D8-DD12-4AC3-A523-41D5E143FF4F}" dt="2026-10-11T15:12:23.552" v="510" actId="6549"/>
          <ac:spMkLst>
            <pc:docMk/>
            <pc:sldMk cId="0" sldId="604"/>
            <ac:spMk id="2" creationId="{00000000-0000-0000-0000-000000000000}"/>
          </ac:spMkLst>
        </pc:spChg>
      </pc:sldChg>
      <pc:sldChg chg="modSp mod">
        <pc:chgData name="James Williams" userId="c957a50b-491f-4d94-b4bc-52aca3e2340d" providerId="ADAL" clId="{C5B620D8-DD12-4AC3-A523-41D5E143FF4F}" dt="2026-10-11T15:19:57.632" v="838" actId="13926"/>
        <pc:sldMkLst>
          <pc:docMk/>
          <pc:sldMk cId="1800698127" sldId="677"/>
        </pc:sldMkLst>
        <pc:spChg chg="mod">
          <ac:chgData name="James Williams" userId="c957a50b-491f-4d94-b4bc-52aca3e2340d" providerId="ADAL" clId="{C5B620D8-DD12-4AC3-A523-41D5E143FF4F}" dt="2026-10-11T15:19:57.632" v="838" actId="13926"/>
          <ac:spMkLst>
            <pc:docMk/>
            <pc:sldMk cId="1800698127" sldId="677"/>
            <ac:spMk id="4098" creationId="{2381A66E-8335-14E8-4B76-112429D8F612}"/>
          </ac:spMkLst>
        </pc:spChg>
        <pc:spChg chg="mod">
          <ac:chgData name="James Williams" userId="c957a50b-491f-4d94-b4bc-52aca3e2340d" providerId="ADAL" clId="{C5B620D8-DD12-4AC3-A523-41D5E143FF4F}" dt="2026-10-11T15:19:02.848" v="830" actId="20577"/>
          <ac:spMkLst>
            <pc:docMk/>
            <pc:sldMk cId="1800698127" sldId="677"/>
            <ac:spMk id="4099" creationId="{4EF03352-1E66-AB96-2FFF-0DECBAE79FB4}"/>
          </ac:spMkLst>
        </pc:spChg>
      </pc:sldChg>
      <pc:sldChg chg="modSp mod">
        <pc:chgData name="James Williams" userId="c957a50b-491f-4d94-b4bc-52aca3e2340d" providerId="ADAL" clId="{C5B620D8-DD12-4AC3-A523-41D5E143FF4F}" dt="2026-10-11T15:23:18.321" v="962" actId="1076"/>
        <pc:sldMkLst>
          <pc:docMk/>
          <pc:sldMk cId="1946822423" sldId="679"/>
        </pc:sldMkLst>
        <pc:spChg chg="mod">
          <ac:chgData name="James Williams" userId="c957a50b-491f-4d94-b4bc-52aca3e2340d" providerId="ADAL" clId="{C5B620D8-DD12-4AC3-A523-41D5E143FF4F}" dt="2026-10-11T15:20:11.505" v="841" actId="13926"/>
          <ac:spMkLst>
            <pc:docMk/>
            <pc:sldMk cId="1946822423" sldId="679"/>
            <ac:spMk id="2" creationId="{05D21C76-740E-B9B2-A79D-D8C8CC6D0680}"/>
          </ac:spMkLst>
        </pc:spChg>
        <pc:spChg chg="mod">
          <ac:chgData name="James Williams" userId="c957a50b-491f-4d94-b4bc-52aca3e2340d" providerId="ADAL" clId="{C5B620D8-DD12-4AC3-A523-41D5E143FF4F}" dt="2026-10-11T15:23:18.321" v="962" actId="1076"/>
          <ac:spMkLst>
            <pc:docMk/>
            <pc:sldMk cId="1946822423" sldId="679"/>
            <ac:spMk id="13" creationId="{57A0C1E4-2E55-7BDE-C0B2-FA8A1C08106D}"/>
          </ac:spMkLst>
        </pc:spChg>
      </pc:sldChg>
      <pc:sldChg chg="modSp mod">
        <pc:chgData name="James Williams" userId="c957a50b-491f-4d94-b4bc-52aca3e2340d" providerId="ADAL" clId="{C5B620D8-DD12-4AC3-A523-41D5E143FF4F}" dt="2026-10-22T09:10:07.525" v="1760" actId="27636"/>
        <pc:sldMkLst>
          <pc:docMk/>
          <pc:sldMk cId="872018830" sldId="680"/>
        </pc:sldMkLst>
        <pc:spChg chg="mod">
          <ac:chgData name="James Williams" userId="c957a50b-491f-4d94-b4bc-52aca3e2340d" providerId="ADAL" clId="{C5B620D8-DD12-4AC3-A523-41D5E143FF4F}" dt="2026-10-11T15:32:09.701" v="1165" actId="13926"/>
          <ac:spMkLst>
            <pc:docMk/>
            <pc:sldMk cId="872018830" sldId="680"/>
            <ac:spMk id="2" creationId="{0F661691-0EC5-07B2-551A-85014D7BCA7E}"/>
          </ac:spMkLst>
        </pc:spChg>
        <pc:spChg chg="mod">
          <ac:chgData name="James Williams" userId="c957a50b-491f-4d94-b4bc-52aca3e2340d" providerId="ADAL" clId="{C5B620D8-DD12-4AC3-A523-41D5E143FF4F}" dt="2026-10-22T09:10:07.525" v="1760" actId="27636"/>
          <ac:spMkLst>
            <pc:docMk/>
            <pc:sldMk cId="872018830" sldId="680"/>
            <ac:spMk id="3" creationId="{CEEBA707-F3E7-CA17-7F4F-69EE03ACB358}"/>
          </ac:spMkLst>
        </pc:spChg>
      </pc:sldChg>
      <pc:sldChg chg="modSp mod">
        <pc:chgData name="James Williams" userId="c957a50b-491f-4d94-b4bc-52aca3e2340d" providerId="ADAL" clId="{C5B620D8-DD12-4AC3-A523-41D5E143FF4F}" dt="2026-10-11T15:18:45.879" v="823" actId="27636"/>
        <pc:sldMkLst>
          <pc:docMk/>
          <pc:sldMk cId="1363048601" sldId="684"/>
        </pc:sldMkLst>
        <pc:spChg chg="mod">
          <ac:chgData name="James Williams" userId="c957a50b-491f-4d94-b4bc-52aca3e2340d" providerId="ADAL" clId="{C5B620D8-DD12-4AC3-A523-41D5E143FF4F}" dt="2026-10-11T15:18:45.879" v="823" actId="27636"/>
          <ac:spMkLst>
            <pc:docMk/>
            <pc:sldMk cId="1363048601" sldId="684"/>
            <ac:spMk id="5" creationId="{0C1850BB-9973-5C0F-A105-10C0E5B61F17}"/>
          </ac:spMkLst>
        </pc:spChg>
        <pc:picChg chg="mod">
          <ac:chgData name="James Williams" userId="c957a50b-491f-4d94-b4bc-52aca3e2340d" providerId="ADAL" clId="{C5B620D8-DD12-4AC3-A523-41D5E143FF4F}" dt="2026-10-11T15:18:22.004" v="819" actId="14100"/>
          <ac:picMkLst>
            <pc:docMk/>
            <pc:sldMk cId="1363048601" sldId="684"/>
            <ac:picMk id="4" creationId="{C360073C-34DD-95C7-EA9B-FEA54E1CCB60}"/>
          </ac:picMkLst>
        </pc:picChg>
      </pc:sldChg>
      <pc:sldChg chg="modSp mod">
        <pc:chgData name="James Williams" userId="c957a50b-491f-4d94-b4bc-52aca3e2340d" providerId="ADAL" clId="{C5B620D8-DD12-4AC3-A523-41D5E143FF4F}" dt="2026-10-11T15:20:29.670" v="845" actId="20577"/>
        <pc:sldMkLst>
          <pc:docMk/>
          <pc:sldMk cId="500667806" sldId="685"/>
        </pc:sldMkLst>
        <pc:spChg chg="mod">
          <ac:chgData name="James Williams" userId="c957a50b-491f-4d94-b4bc-52aca3e2340d" providerId="ADAL" clId="{C5B620D8-DD12-4AC3-A523-41D5E143FF4F}" dt="2026-10-11T15:19:50.860" v="837" actId="13926"/>
          <ac:spMkLst>
            <pc:docMk/>
            <pc:sldMk cId="500667806" sldId="685"/>
            <ac:spMk id="2" creationId="{569F7B24-7087-CB7C-23EE-CBD8D050DFF5}"/>
          </ac:spMkLst>
        </pc:spChg>
        <pc:spChg chg="mod">
          <ac:chgData name="James Williams" userId="c957a50b-491f-4d94-b4bc-52aca3e2340d" providerId="ADAL" clId="{C5B620D8-DD12-4AC3-A523-41D5E143FF4F}" dt="2026-10-11T15:20:29.670" v="845" actId="20577"/>
          <ac:spMkLst>
            <pc:docMk/>
            <pc:sldMk cId="500667806" sldId="685"/>
            <ac:spMk id="13" creationId="{9F02B023-BED2-C16B-7096-4CF40C8AC779}"/>
          </ac:spMkLst>
        </pc:spChg>
      </pc:sldChg>
      <pc:sldChg chg="del">
        <pc:chgData name="James Williams" userId="c957a50b-491f-4d94-b4bc-52aca3e2340d" providerId="ADAL" clId="{C5B620D8-DD12-4AC3-A523-41D5E143FF4F}" dt="2026-10-21T09:39:40.639" v="1600" actId="2696"/>
        <pc:sldMkLst>
          <pc:docMk/>
          <pc:sldMk cId="1438726540" sldId="686"/>
        </pc:sldMkLst>
      </pc:sldChg>
      <pc:sldChg chg="del">
        <pc:chgData name="James Williams" userId="c957a50b-491f-4d94-b4bc-52aca3e2340d" providerId="ADAL" clId="{C5B620D8-DD12-4AC3-A523-41D5E143FF4F}" dt="2026-10-21T09:39:48.835" v="1601" actId="2696"/>
        <pc:sldMkLst>
          <pc:docMk/>
          <pc:sldMk cId="2084452552" sldId="689"/>
        </pc:sldMkLst>
      </pc:sldChg>
      <pc:sldChg chg="modSp mod ord">
        <pc:chgData name="James Williams" userId="c957a50b-491f-4d94-b4bc-52aca3e2340d" providerId="ADAL" clId="{C5B620D8-DD12-4AC3-A523-41D5E143FF4F}" dt="2026-10-11T15:35:56.154" v="1270" actId="20577"/>
        <pc:sldMkLst>
          <pc:docMk/>
          <pc:sldMk cId="4201156414" sldId="720"/>
        </pc:sldMkLst>
        <pc:spChg chg="mod">
          <ac:chgData name="James Williams" userId="c957a50b-491f-4d94-b4bc-52aca3e2340d" providerId="ADAL" clId="{C5B620D8-DD12-4AC3-A523-41D5E143FF4F}" dt="2026-10-11T15:35:41.327" v="1250" actId="20577"/>
          <ac:spMkLst>
            <pc:docMk/>
            <pc:sldMk cId="4201156414" sldId="720"/>
            <ac:spMk id="2" creationId="{06FA7F72-D450-5F37-F144-ADAB5D083319}"/>
          </ac:spMkLst>
        </pc:spChg>
        <pc:spChg chg="mod">
          <ac:chgData name="James Williams" userId="c957a50b-491f-4d94-b4bc-52aca3e2340d" providerId="ADAL" clId="{C5B620D8-DD12-4AC3-A523-41D5E143FF4F}" dt="2026-10-11T15:35:56.154" v="1270" actId="20577"/>
          <ac:spMkLst>
            <pc:docMk/>
            <pc:sldMk cId="4201156414" sldId="720"/>
            <ac:spMk id="3" creationId="{B39B163D-E00E-C7B8-91DA-C43C5C4A5AAF}"/>
          </ac:spMkLst>
        </pc:spChg>
      </pc:sldChg>
      <pc:sldChg chg="addSp delSp modSp mod">
        <pc:chgData name="James Williams" userId="c957a50b-491f-4d94-b4bc-52aca3e2340d" providerId="ADAL" clId="{C5B620D8-DD12-4AC3-A523-41D5E143FF4F}" dt="2026-10-21T09:20:04.982" v="1288" actId="20577"/>
        <pc:sldMkLst>
          <pc:docMk/>
          <pc:sldMk cId="1338341301" sldId="920"/>
        </pc:sldMkLst>
        <pc:spChg chg="mod">
          <ac:chgData name="James Williams" userId="c957a50b-491f-4d94-b4bc-52aca3e2340d" providerId="ADAL" clId="{C5B620D8-DD12-4AC3-A523-41D5E143FF4F}" dt="2026-10-11T14:03:51.719" v="231" actId="13926"/>
          <ac:spMkLst>
            <pc:docMk/>
            <pc:sldMk cId="1338341301" sldId="920"/>
            <ac:spMk id="2" creationId="{7D0C4313-F21F-465B-89E5-EC25D19FE8BB}"/>
          </ac:spMkLst>
        </pc:spChg>
        <pc:spChg chg="mod">
          <ac:chgData name="James Williams" userId="c957a50b-491f-4d94-b4bc-52aca3e2340d" providerId="ADAL" clId="{C5B620D8-DD12-4AC3-A523-41D5E143FF4F}" dt="2026-10-21T09:20:04.982" v="1288" actId="20577"/>
          <ac:spMkLst>
            <pc:docMk/>
            <pc:sldMk cId="1338341301" sldId="920"/>
            <ac:spMk id="3" creationId="{3CED894A-F4C6-4D76-9814-3744BBAE41C5}"/>
          </ac:spMkLst>
        </pc:spChg>
        <pc:spChg chg="mod">
          <ac:chgData name="James Williams" userId="c957a50b-491f-4d94-b4bc-52aca3e2340d" providerId="ADAL" clId="{C5B620D8-DD12-4AC3-A523-41D5E143FF4F}" dt="2026-10-11T09:52:54.027" v="11" actId="27636"/>
          <ac:spMkLst>
            <pc:docMk/>
            <pc:sldMk cId="1338341301" sldId="920"/>
            <ac:spMk id="9" creationId="{6285199A-59F0-C03F-E5C5-ACE085211C11}"/>
          </ac:spMkLst>
        </pc:spChg>
        <pc:picChg chg="mod">
          <ac:chgData name="James Williams" userId="c957a50b-491f-4d94-b4bc-52aca3e2340d" providerId="ADAL" clId="{C5B620D8-DD12-4AC3-A523-41D5E143FF4F}" dt="2026-10-11T11:14:54.058" v="186" actId="1076"/>
          <ac:picMkLst>
            <pc:docMk/>
            <pc:sldMk cId="1338341301" sldId="920"/>
            <ac:picMk id="7" creationId="{F9EDF9C1-B934-3F36-A301-0E07FD9A5458}"/>
          </ac:picMkLst>
        </pc:picChg>
        <pc:picChg chg="mod">
          <ac:chgData name="James Williams" userId="c957a50b-491f-4d94-b4bc-52aca3e2340d" providerId="ADAL" clId="{C5B620D8-DD12-4AC3-A523-41D5E143FF4F}" dt="2026-10-11T11:14:55.754" v="187" actId="1076"/>
          <ac:picMkLst>
            <pc:docMk/>
            <pc:sldMk cId="1338341301" sldId="920"/>
            <ac:picMk id="10" creationId="{EA8585FD-A8CE-2246-CC00-D848F79CBF01}"/>
          </ac:picMkLst>
        </pc:picChg>
      </pc:sldChg>
      <pc:sldChg chg="modSp add mod">
        <pc:chgData name="James Williams" userId="c957a50b-491f-4d94-b4bc-52aca3e2340d" providerId="ADAL" clId="{C5B620D8-DD12-4AC3-A523-41D5E143FF4F}" dt="2026-10-22T09:12:24.767" v="1826" actId="13926"/>
        <pc:sldMkLst>
          <pc:docMk/>
          <pc:sldMk cId="444790022" sldId="921"/>
        </pc:sldMkLst>
        <pc:spChg chg="mod">
          <ac:chgData name="James Williams" userId="c957a50b-491f-4d94-b4bc-52aca3e2340d" providerId="ADAL" clId="{C5B620D8-DD12-4AC3-A523-41D5E143FF4F}" dt="2026-10-11T15:32:41.833" v="1168" actId="13926"/>
          <ac:spMkLst>
            <pc:docMk/>
            <pc:sldMk cId="444790022" sldId="921"/>
            <ac:spMk id="2" creationId="{0214A086-7C7E-7FD5-CC3F-99476780EA9A}"/>
          </ac:spMkLst>
        </pc:spChg>
        <pc:spChg chg="mod">
          <ac:chgData name="James Williams" userId="c957a50b-491f-4d94-b4bc-52aca3e2340d" providerId="ADAL" clId="{C5B620D8-DD12-4AC3-A523-41D5E143FF4F}" dt="2026-10-22T09:12:24.767" v="1826" actId="13926"/>
          <ac:spMkLst>
            <pc:docMk/>
            <pc:sldMk cId="444790022" sldId="921"/>
            <ac:spMk id="3" creationId="{D10DBF95-AAA2-BB25-01A4-165E600C6F7C}"/>
          </ac:spMkLst>
        </pc:spChg>
      </pc:sldChg>
      <pc:sldChg chg="modSp add mod">
        <pc:chgData name="James Williams" userId="c957a50b-491f-4d94-b4bc-52aca3e2340d" providerId="ADAL" clId="{C5B620D8-DD12-4AC3-A523-41D5E143FF4F}" dt="2026-10-11T15:35:30.929" v="1239" actId="12"/>
        <pc:sldMkLst>
          <pc:docMk/>
          <pc:sldMk cId="306861010" sldId="922"/>
        </pc:sldMkLst>
        <pc:spChg chg="mod">
          <ac:chgData name="James Williams" userId="c957a50b-491f-4d94-b4bc-52aca3e2340d" providerId="ADAL" clId="{C5B620D8-DD12-4AC3-A523-41D5E143FF4F}" dt="2026-10-11T15:35:20.356" v="1234" actId="20577"/>
          <ac:spMkLst>
            <pc:docMk/>
            <pc:sldMk cId="306861010" sldId="922"/>
            <ac:spMk id="2" creationId="{B7A22602-6B72-A5E6-7941-3782B115180A}"/>
          </ac:spMkLst>
        </pc:spChg>
        <pc:spChg chg="mod">
          <ac:chgData name="James Williams" userId="c957a50b-491f-4d94-b4bc-52aca3e2340d" providerId="ADAL" clId="{C5B620D8-DD12-4AC3-A523-41D5E143FF4F}" dt="2026-10-11T15:35:30.929" v="1239" actId="12"/>
          <ac:spMkLst>
            <pc:docMk/>
            <pc:sldMk cId="306861010" sldId="922"/>
            <ac:spMk id="3" creationId="{D23331FE-4B17-5338-7984-A90AD13155CD}"/>
          </ac:spMkLst>
        </pc:spChg>
      </pc:sldChg>
      <pc:sldChg chg="add">
        <pc:chgData name="James Williams" userId="c957a50b-491f-4d94-b4bc-52aca3e2340d" providerId="ADAL" clId="{C5B620D8-DD12-4AC3-A523-41D5E143FF4F}" dt="2026-10-22T08:08:35.004" v="1603"/>
        <pc:sldMkLst>
          <pc:docMk/>
          <pc:sldMk cId="2407305182" sldId="923"/>
        </pc:sldMkLst>
      </pc:sldChg>
      <pc:sldChg chg="addSp modSp new del mod ord">
        <pc:chgData name="James Williams" userId="c957a50b-491f-4d94-b4bc-52aca3e2340d" providerId="ADAL" clId="{C5B620D8-DD12-4AC3-A523-41D5E143FF4F}" dt="2026-10-22T08:08:30.891" v="1602" actId="2696"/>
        <pc:sldMkLst>
          <pc:docMk/>
          <pc:sldMk cId="2416732927" sldId="923"/>
        </pc:sldMkLst>
        <pc:spChg chg="mod">
          <ac:chgData name="James Williams" userId="c957a50b-491f-4d94-b4bc-52aca3e2340d" providerId="ADAL" clId="{C5B620D8-DD12-4AC3-A523-41D5E143FF4F}" dt="2026-10-21T09:39:08.335" v="1598" actId="1076"/>
          <ac:spMkLst>
            <pc:docMk/>
            <pc:sldMk cId="2416732927" sldId="923"/>
            <ac:spMk id="2" creationId="{D657C5F1-1A7A-FB4F-1C25-275589720E44}"/>
          </ac:spMkLst>
        </pc:spChg>
        <pc:spChg chg="mod">
          <ac:chgData name="James Williams" userId="c957a50b-491f-4d94-b4bc-52aca3e2340d" providerId="ADAL" clId="{C5B620D8-DD12-4AC3-A523-41D5E143FF4F}" dt="2026-10-21T09:39:04.233" v="1597" actId="1076"/>
          <ac:spMkLst>
            <pc:docMk/>
            <pc:sldMk cId="2416732927" sldId="923"/>
            <ac:spMk id="3" creationId="{B7FAFDB8-23A0-5601-E72C-5FF3859ACF7C}"/>
          </ac:spMkLst>
        </pc:spChg>
        <pc:picChg chg="add mod">
          <ac:chgData name="James Williams" userId="c957a50b-491f-4d94-b4bc-52aca3e2340d" providerId="ADAL" clId="{C5B620D8-DD12-4AC3-A523-41D5E143FF4F}" dt="2026-10-21T09:27:06.694" v="1316" actId="1076"/>
          <ac:picMkLst>
            <pc:docMk/>
            <pc:sldMk cId="2416732927" sldId="923"/>
            <ac:picMk id="5" creationId="{1DE5763B-51D9-E013-D643-54D2B20C1151}"/>
          </ac:picMkLst>
        </pc:picChg>
        <pc:picChg chg="add mod">
          <ac:chgData name="James Williams" userId="c957a50b-491f-4d94-b4bc-52aca3e2340d" providerId="ADAL" clId="{C5B620D8-DD12-4AC3-A523-41D5E143FF4F}" dt="2026-10-21T09:39:17.017" v="1599" actId="1076"/>
          <ac:picMkLst>
            <pc:docMk/>
            <pc:sldMk cId="2416732927" sldId="923"/>
            <ac:picMk id="7" creationId="{A76476BD-8D5F-21C9-2A91-19E9889BEFEB}"/>
          </ac:picMkLst>
        </pc:picChg>
      </pc:sldChg>
      <pc:sldMasterChg chg="delSldLayout">
        <pc:chgData name="James Williams" userId="c957a50b-491f-4d94-b4bc-52aca3e2340d" providerId="ADAL" clId="{C5B620D8-DD12-4AC3-A523-41D5E143FF4F}" dt="2026-10-11T14:04:23.902" v="235" actId="2696"/>
        <pc:sldMasterMkLst>
          <pc:docMk/>
          <pc:sldMasterMk cId="2211830382" sldId="2147483814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A512B9-FAFD-4D3F-9865-4A4366FB8BC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9189-CE85-4B0B-8983-2EEE799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163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934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91626-4CB1-9897-BF16-64F28F9E8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E4FC51-A6B4-BCB3-041F-E448E2FD37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12C0B-9B93-B1E7-F9BD-48C52625AC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1800" dirty="0"/>
              <a:t>Bg. </a:t>
            </a:r>
            <a:r>
              <a:rPr lang="en-GB" altLang="en-US" u="sng" dirty="0"/>
              <a:t>PEST Extended / Updated</a:t>
            </a:r>
            <a:endParaRPr lang="en-GB" dirty="0"/>
          </a:p>
          <a:p>
            <a:pPr eaLnBrk="1" hangingPunct="1"/>
            <a:r>
              <a:rPr lang="en-GB" altLang="en-US" dirty="0"/>
              <a:t>Some analysts have added </a:t>
            </a:r>
            <a:r>
              <a:rPr lang="en-GB" altLang="en-US" b="1" dirty="0"/>
              <a:t>Legal</a:t>
            </a:r>
            <a:r>
              <a:rPr lang="en-GB" altLang="en-US" dirty="0"/>
              <a:t> and rearranged the acronym to </a:t>
            </a:r>
            <a:r>
              <a:rPr lang="en-GB" altLang="en-US" b="1" dirty="0"/>
              <a:t>SLEPT.</a:t>
            </a:r>
            <a:endParaRPr lang="en-GB" altLang="en-US" baseline="30000" dirty="0"/>
          </a:p>
          <a:p>
            <a:pPr eaLnBrk="1" hangingPunct="1"/>
            <a:r>
              <a:rPr lang="en-GB" altLang="en-US" dirty="0"/>
              <a:t>The PEST model has been extended to include </a:t>
            </a:r>
            <a:r>
              <a:rPr lang="en-GB" altLang="en-US" b="1" u="sng" dirty="0"/>
              <a:t>Environmental &amp; Ethical</a:t>
            </a:r>
            <a:r>
              <a:rPr lang="en-GB" altLang="en-US" b="1" dirty="0"/>
              <a:t> </a:t>
            </a:r>
            <a:r>
              <a:rPr lang="en-GB" altLang="en-US" dirty="0"/>
              <a:t>considerations, and has expanded PEST and SLEPT to </a:t>
            </a:r>
            <a:r>
              <a:rPr lang="en-GB" altLang="en-US" b="1" dirty="0"/>
              <a:t>PESTLE / PEEEST / STEEPLED</a:t>
            </a:r>
            <a:r>
              <a:rPr lang="en-GB" altLang="en-US" dirty="0"/>
              <a:t> which is more popular in the UK.</a:t>
            </a:r>
            <a:endParaRPr lang="en-GB" altLang="en-US" baseline="30000" dirty="0"/>
          </a:p>
          <a:p>
            <a:pPr eaLnBrk="1" hangingPunct="1"/>
            <a:r>
              <a:rPr lang="en-GB" altLang="en-US" b="1" dirty="0"/>
              <a:t>The simple acronym ‘PEST’ is still widely used with </a:t>
            </a:r>
            <a:r>
              <a:rPr lang="en-GB" altLang="en-US" b="1" u="sng" dirty="0"/>
              <a:t>Legal, Ethical &amp; Environmental</a:t>
            </a:r>
            <a:r>
              <a:rPr lang="en-GB" altLang="en-US" b="1" dirty="0"/>
              <a:t> factors included under the Political category.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5859E9-5A3F-5DA4-6CD7-4DC796AA7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445808-0A42-4057-92F6-5314E76B2A5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71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Complicated charts and diagrams are not required </a:t>
            </a:r>
            <a:r>
              <a:rPr lang="en-GB" dirty="0"/>
              <a:t>but can be created and included if you feel it necessary.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1C9189-CE85-4B0B-8983-2EEE799E529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701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940F1-EC7C-D32F-B5F8-9842B4A8D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CCCA75-22B9-E1E6-B7BC-B8C3C7AA51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364E29-7778-3545-E376-ACED598F42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2A0B3-E0CC-30D4-7528-78961B21B7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445808-0A42-4057-92F6-5314E76B2A5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5618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 your answer. </a:t>
            </a:r>
            <a:r>
              <a:rPr lang="en-GB" sz="1200" dirty="0"/>
              <a:t>* Or 2/3 students will be selected at random.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1C9189-CE85-4B0B-8983-2EEE799E529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328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66159-3D67-6E44-7AB7-49C12A6E8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1ECF48-BEC9-6837-565D-800B1420FB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639366-9AAE-7603-1F57-75B961D4FF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 your answer. </a:t>
            </a:r>
            <a:r>
              <a:rPr lang="en-GB" sz="1200" dirty="0"/>
              <a:t>* Or 2/3 students will be selected at random.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084C0E-15BB-BCD2-4B33-6A595D65B2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1C9189-CE85-4B0B-8983-2EEE799E529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23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6021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71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33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5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54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8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771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77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6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2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21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3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07" r:id="rId6"/>
    <p:sldLayoutId id="2147483803" r:id="rId7"/>
    <p:sldLayoutId id="2147483804" r:id="rId8"/>
    <p:sldLayoutId id="2147483805" r:id="rId9"/>
    <p:sldLayoutId id="2147483806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hyv.com/article/how-technology-changed-our-lives-in-last-20-years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ldbusiness.com/digital/9-society-changing-technologies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james.Williams@uwtsd.ac.uk" TargetMode="External"/><Relationship Id="rId2" Type="http://schemas.openxmlformats.org/officeDocument/2006/relationships/hyperlink" Target="http://www.uwtsdcomputing.blo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285" y="703541"/>
            <a:ext cx="10515600" cy="933850"/>
          </a:xfrm>
        </p:spPr>
        <p:txBody>
          <a:bodyPr>
            <a:normAutofit fontScale="90000"/>
          </a:bodyPr>
          <a:lstStyle/>
          <a:p>
            <a:r>
              <a:rPr lang="en-GB" sz="5400" u="sng" dirty="0">
                <a:highlight>
                  <a:srgbClr val="FFFF00"/>
                </a:highlight>
              </a:rPr>
              <a:t>Support &amp; Feedback:</a:t>
            </a:r>
            <a:br>
              <a:rPr lang="en-GB" sz="5400" u="sng" dirty="0">
                <a:highlight>
                  <a:srgbClr val="FFFF00"/>
                </a:highlight>
              </a:rPr>
            </a:br>
            <a:r>
              <a:rPr lang="en-GB" sz="5400" b="1" u="sng" dirty="0"/>
              <a:t>Log-in to MS-Teams</a:t>
            </a:r>
            <a:endParaRPr lang="en-GB" sz="54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134" y="2223969"/>
            <a:ext cx="11077732" cy="2917004"/>
          </a:xfrm>
        </p:spPr>
        <p:txBody>
          <a:bodyPr>
            <a:normAutofit fontScale="77500" lnSpcReduction="20000"/>
          </a:bodyPr>
          <a:lstStyle/>
          <a:p>
            <a:pPr marL="896938" lvl="1" indent="-44926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4100" b="1" dirty="0">
                <a:highlight>
                  <a:srgbClr val="FFFF00"/>
                </a:highlight>
                <a:cs typeface="Arial" panose="020B0604020202020204" pitchFamily="34" charset="0"/>
              </a:rPr>
              <a:t>Open MS-Teams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4100" dirty="0">
                <a:cs typeface="Arial" panose="020B0604020202020204" pitchFamily="34" charset="0"/>
              </a:rPr>
              <a:t>	Any Questions, either:</a:t>
            </a:r>
          </a:p>
          <a:p>
            <a:pPr marL="971550" lvl="1" indent="-5143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en-GB" sz="4100" dirty="0" err="1">
                <a:cs typeface="Arial" panose="020B0604020202020204" pitchFamily="34" charset="0"/>
              </a:rPr>
              <a:t>Msg</a:t>
            </a:r>
            <a:r>
              <a:rPr lang="en-GB" sz="4100" dirty="0">
                <a:cs typeface="Arial" panose="020B0604020202020204" pitchFamily="34" charset="0"/>
              </a:rPr>
              <a:t> tutor with Qs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4100" dirty="0">
                <a:cs typeface="Arial" panose="020B0604020202020204" pitchFamily="34" charset="0"/>
              </a:rPr>
              <a:t>Or Ask out loud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4100" dirty="0">
                <a:cs typeface="Arial" panose="020B0604020202020204" pitchFamily="34" charset="0"/>
              </a:rPr>
              <a:t>Or 1-2-1 call via Teams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3600" dirty="0">
              <a:cs typeface="Arial" panose="020B0604020202020204" pitchFamily="34" charset="0"/>
            </a:endParaRP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3600" dirty="0">
              <a:cs typeface="Arial" panose="020B0604020202020204" pitchFamily="34" charset="0"/>
            </a:endParaRP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3900" dirty="0"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AD52E21-50AC-4F86-070A-060B2B336153}"/>
              </a:ext>
            </a:extLst>
          </p:cNvPr>
          <p:cNvGrpSpPr/>
          <p:nvPr/>
        </p:nvGrpSpPr>
        <p:grpSpPr>
          <a:xfrm>
            <a:off x="8446685" y="0"/>
            <a:ext cx="2973523" cy="2311436"/>
            <a:chOff x="7186622" y="-127838"/>
            <a:chExt cx="3078120" cy="2423348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6EC8E407-E663-4E16-DF7A-A29469ED1BB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186622" y="-127838"/>
              <a:ext cx="2158811" cy="2423348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02AF6B8B-F32F-C118-936D-B59699A9139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807641" y="498576"/>
              <a:ext cx="1457101" cy="1635651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F9EDF9C1-B934-3F36-A301-0E07FD9A54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0023" y="3343799"/>
            <a:ext cx="4838700" cy="8286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8585FD-A8CE-2246-CC00-D848F79CBF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7132" y="4299962"/>
            <a:ext cx="1266825" cy="9048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E7CC103-5C2D-6EE1-0838-655B3BBE32F6}"/>
              </a:ext>
            </a:extLst>
          </p:cNvPr>
          <p:cNvSpPr/>
          <p:nvPr/>
        </p:nvSpPr>
        <p:spPr>
          <a:xfrm>
            <a:off x="95865" y="66368"/>
            <a:ext cx="11968316" cy="665889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285199A-59F0-C03F-E5C5-ACE085211C11}"/>
              </a:ext>
            </a:extLst>
          </p:cNvPr>
          <p:cNvSpPr txBox="1">
            <a:spLocks/>
          </p:cNvSpPr>
          <p:nvPr/>
        </p:nvSpPr>
        <p:spPr>
          <a:xfrm>
            <a:off x="271113" y="2223969"/>
            <a:ext cx="11077732" cy="2917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341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 descr="A colorful circle with dots&#10;&#10;Description automatically generated with medium confidence">
            <a:extLst>
              <a:ext uri="{FF2B5EF4-FFF2-40B4-BE49-F238E27FC236}">
                <a16:creationId xmlns:a16="http://schemas.microsoft.com/office/drawing/2014/main" id="{C3E3AB51-0A47-DD5E-2132-01D2998F20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947" b="145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857DEAC1-B3AA-6569-0A44-A191DF2F3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02155"/>
            <a:ext cx="12191999" cy="115584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107731-8C78-6367-4A31-2641C6D851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9272" y="5865805"/>
            <a:ext cx="7518195" cy="807857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GB" sz="3200" dirty="0"/>
              <a:t>PEST analysis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599AF4-9D8C-6471-4255-DB35D0D2B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99894" y="5865805"/>
            <a:ext cx="3636749" cy="807857"/>
          </a:xfrm>
        </p:spPr>
        <p:txBody>
          <a:bodyPr anchor="ctr">
            <a:normAutofit/>
          </a:bodyPr>
          <a:lstStyle/>
          <a:p>
            <a:r>
              <a:rPr lang="en-GB" sz="1800" dirty="0"/>
              <a:t>Leadership, Management and Ethics (ACCA7044)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7F32F7B-3250-A16C-13CF-57F728E04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24386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8DE8DCB-6F40-A3E0-5DE3-7510A3C2A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758348" y="6276696"/>
            <a:ext cx="73152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Wave Gesture with solid fill">
            <a:extLst>
              <a:ext uri="{FF2B5EF4-FFF2-40B4-BE49-F238E27FC236}">
                <a16:creationId xmlns:a16="http://schemas.microsoft.com/office/drawing/2014/main" id="{3716496D-1F3A-4FBE-3E8D-3794E053D5A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74448" y="4293973"/>
            <a:ext cx="1898585" cy="189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1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7111" y="2066580"/>
            <a:ext cx="10690389" cy="4683976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In order </a:t>
            </a:r>
            <a:r>
              <a:rPr lang="en-GB" sz="2400" b="1" dirty="0"/>
              <a:t>to sustain and survive</a:t>
            </a:r>
            <a:r>
              <a:rPr lang="en-GB" sz="2400" dirty="0"/>
              <a:t>, most Businesses, especially in the Tech &amp; Design sectors, need to </a:t>
            </a:r>
            <a:r>
              <a:rPr lang="en-GB" sz="2400" b="1" dirty="0"/>
              <a:t>adapt/change/</a:t>
            </a:r>
            <a:r>
              <a:rPr lang="en-GB" sz="2400" b="1" dirty="0" err="1"/>
              <a:t>repond</a:t>
            </a:r>
            <a:r>
              <a:rPr lang="en-GB" sz="2400" dirty="0"/>
              <a:t> to changes in the business environment i.e. changes in customer needs/wants, changes in competitor’s products &amp; activities and government regulations. </a:t>
            </a:r>
          </a:p>
          <a:p>
            <a:r>
              <a:rPr lang="en-GB" sz="2400" dirty="0"/>
              <a:t>To achieve this, Leaders and Managers need to know how to manage and respond to change.</a:t>
            </a:r>
          </a:p>
          <a:p>
            <a:r>
              <a:rPr lang="en-GB" sz="2400" dirty="0"/>
              <a:t>For change to be successful. </a:t>
            </a:r>
          </a:p>
          <a:p>
            <a:r>
              <a:rPr lang="en-GB" sz="2400" dirty="0"/>
              <a:t>To implement changes and for new projects to be successful, Leaders &amp; Managers need to carefully consider the human &amp; business aspects of change, to carefully consider how it affects people/employees and to manage resources effectively &amp; efficiently for new projects to be successful.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39253" y="650022"/>
            <a:ext cx="10160117" cy="1013830"/>
          </a:xfrm>
        </p:spPr>
        <p:txBody>
          <a:bodyPr>
            <a:normAutofit/>
          </a:bodyPr>
          <a:lstStyle/>
          <a:p>
            <a:r>
              <a:rPr lang="en-GB" dirty="0"/>
              <a:t>Introduction to Change</a:t>
            </a:r>
          </a:p>
        </p:txBody>
      </p:sp>
      <p:pic>
        <p:nvPicPr>
          <p:cNvPr id="12" name="Picture 11" descr="A robot reaching for a light&#10;&#10;Description automatically generated">
            <a:extLst>
              <a:ext uri="{FF2B5EF4-FFF2-40B4-BE49-F238E27FC236}">
                <a16:creationId xmlns:a16="http://schemas.microsoft.com/office/drawing/2014/main" id="{3218E822-26A3-7217-30AA-EE7904698A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142" t="18102" r="4903" b="4768"/>
          <a:stretch/>
        </p:blipFill>
        <p:spPr>
          <a:xfrm>
            <a:off x="9102707" y="198905"/>
            <a:ext cx="2450040" cy="162989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B9D0F-03A2-2F54-0CEA-2B442924A88B}"/>
              </a:ext>
            </a:extLst>
          </p:cNvPr>
          <p:cNvSpPr txBox="1">
            <a:spLocks/>
          </p:cNvSpPr>
          <p:nvPr/>
        </p:nvSpPr>
        <p:spPr>
          <a:xfrm>
            <a:off x="906357" y="265933"/>
            <a:ext cx="10206486" cy="66864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u="sng" dirty="0">
                <a:solidFill>
                  <a:schemeClr val="tx1"/>
                </a:solidFill>
              </a:rPr>
              <a:t>Holistic View of Organisations</a:t>
            </a:r>
          </a:p>
        </p:txBody>
      </p:sp>
      <p:pic>
        <p:nvPicPr>
          <p:cNvPr id="5" name="Picture 2" descr="http://drmanning.files.wordpress.com/2008/08/pyramid.jpg">
            <a:extLst>
              <a:ext uri="{FF2B5EF4-FFF2-40B4-BE49-F238E27FC236}">
                <a16:creationId xmlns:a16="http://schemas.microsoft.com/office/drawing/2014/main" id="{6103D9CD-68D4-EE33-5CDC-580A730ECC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2" b="8160"/>
          <a:stretch/>
        </p:blipFill>
        <p:spPr bwMode="auto">
          <a:xfrm>
            <a:off x="1736336" y="1650106"/>
            <a:ext cx="8340725" cy="298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A mind map showing the functional areas of business: human resources, customer services, marketing/sales, research and development, administration/IT support, production/operations and finance and accounts.">
            <a:extLst>
              <a:ext uri="{FF2B5EF4-FFF2-40B4-BE49-F238E27FC236}">
                <a16:creationId xmlns:a16="http://schemas.microsoft.com/office/drawing/2014/main" id="{B917C161-2EEE-EC9B-27AC-A261E74E4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5665" y="4161100"/>
            <a:ext cx="2642067" cy="23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079B5009-786D-0FDD-1B57-37474039A78A}"/>
              </a:ext>
            </a:extLst>
          </p:cNvPr>
          <p:cNvSpPr/>
          <p:nvPr/>
        </p:nvSpPr>
        <p:spPr>
          <a:xfrm>
            <a:off x="1301578" y="934577"/>
            <a:ext cx="8943603" cy="5795737"/>
          </a:xfrm>
          <a:prstGeom prst="ellipse">
            <a:avLst/>
          </a:prstGeom>
          <a:solidFill>
            <a:srgbClr val="F5A700">
              <a:alpha val="10000"/>
            </a:srgbClr>
          </a:solidFill>
          <a:ln w="38100">
            <a:solidFill>
              <a:srgbClr val="F5A7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F60385-31C5-150F-A123-3FD79084180E}"/>
              </a:ext>
            </a:extLst>
          </p:cNvPr>
          <p:cNvSpPr txBox="1"/>
          <p:nvPr/>
        </p:nvSpPr>
        <p:spPr>
          <a:xfrm>
            <a:off x="398731" y="2199127"/>
            <a:ext cx="1978271" cy="400110"/>
          </a:xfrm>
          <a:prstGeom prst="rect">
            <a:avLst/>
          </a:prstGeom>
          <a:solidFill>
            <a:srgbClr val="F5A700"/>
          </a:solidFill>
          <a:ln w="38100">
            <a:solidFill>
              <a:srgbClr val="E2C43B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Environment: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7C559A-541F-3C9B-B125-03440C40F043}"/>
              </a:ext>
            </a:extLst>
          </p:cNvPr>
          <p:cNvSpPr txBox="1"/>
          <p:nvPr/>
        </p:nvSpPr>
        <p:spPr>
          <a:xfrm>
            <a:off x="230611" y="3749808"/>
            <a:ext cx="1978271" cy="400110"/>
          </a:xfrm>
          <a:prstGeom prst="rect">
            <a:avLst/>
          </a:prstGeom>
          <a:solidFill>
            <a:schemeClr val="tx1"/>
          </a:solidFill>
          <a:ln w="38100">
            <a:solidFill>
              <a:srgbClr val="E2C43B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+ Customers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87FABB-8260-DEA0-ECB4-D8EB25DD4AFB}"/>
              </a:ext>
            </a:extLst>
          </p:cNvPr>
          <p:cNvSpPr txBox="1"/>
          <p:nvPr/>
        </p:nvSpPr>
        <p:spPr>
          <a:xfrm>
            <a:off x="9604515" y="3863788"/>
            <a:ext cx="1978271" cy="400110"/>
          </a:xfrm>
          <a:prstGeom prst="rect">
            <a:avLst/>
          </a:prstGeom>
          <a:solidFill>
            <a:schemeClr val="tx1"/>
          </a:solidFill>
          <a:ln w="38100">
            <a:solidFill>
              <a:srgbClr val="E2C43B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+ Suppliers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C222D4-981E-2686-3CEE-BF1867BA2042}"/>
              </a:ext>
            </a:extLst>
          </p:cNvPr>
          <p:cNvSpPr txBox="1"/>
          <p:nvPr/>
        </p:nvSpPr>
        <p:spPr>
          <a:xfrm>
            <a:off x="8912151" y="5358905"/>
            <a:ext cx="1978271" cy="1015663"/>
          </a:xfrm>
          <a:prstGeom prst="rect">
            <a:avLst/>
          </a:prstGeom>
          <a:solidFill>
            <a:schemeClr val="tx1"/>
          </a:solidFill>
          <a:ln w="38100">
            <a:solidFill>
              <a:srgbClr val="E2C43B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+Government &amp; Legal regulations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94BE1D-9BB2-6CC1-967B-6F265DD75609}"/>
              </a:ext>
            </a:extLst>
          </p:cNvPr>
          <p:cNvSpPr txBox="1"/>
          <p:nvPr/>
        </p:nvSpPr>
        <p:spPr>
          <a:xfrm>
            <a:off x="579080" y="5182550"/>
            <a:ext cx="1978271" cy="400110"/>
          </a:xfrm>
          <a:prstGeom prst="rect">
            <a:avLst/>
          </a:prstGeom>
          <a:solidFill>
            <a:schemeClr val="tx1"/>
          </a:solidFill>
          <a:ln w="38100">
            <a:solidFill>
              <a:srgbClr val="E2C43B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+ Competitors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C3E7B6B-810C-F909-ED4A-F67F307A4AC0}"/>
              </a:ext>
            </a:extLst>
          </p:cNvPr>
          <p:cNvSpPr/>
          <p:nvPr/>
        </p:nvSpPr>
        <p:spPr>
          <a:xfrm>
            <a:off x="4585665" y="4149918"/>
            <a:ext cx="2642067" cy="2382767"/>
          </a:xfrm>
          <a:prstGeom prst="rect">
            <a:avLst/>
          </a:prstGeom>
          <a:solidFill>
            <a:srgbClr val="C0DA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5" descr="http://www.novoaccess.com/img/hrKeyFunctions.gif">
            <a:extLst>
              <a:ext uri="{FF2B5EF4-FFF2-40B4-BE49-F238E27FC236}">
                <a16:creationId xmlns:a16="http://schemas.microsoft.com/office/drawing/2014/main" id="{6E24E28B-4D5D-5919-F5BD-FDC9B97FB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443" y="4063843"/>
            <a:ext cx="2516190" cy="2395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464CBE8-6BE3-8067-8120-B2D4650A6480}"/>
              </a:ext>
            </a:extLst>
          </p:cNvPr>
          <p:cNvSpPr/>
          <p:nvPr/>
        </p:nvSpPr>
        <p:spPr>
          <a:xfrm>
            <a:off x="5773379" y="5182550"/>
            <a:ext cx="365396" cy="365396"/>
          </a:xfrm>
          <a:prstGeom prst="ellipse">
            <a:avLst/>
          </a:prstGeom>
          <a:solidFill>
            <a:srgbClr val="6EDD31"/>
          </a:solidFill>
          <a:ln>
            <a:solidFill>
              <a:srgbClr val="6ED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D9D635-4241-2509-60D3-CA15CC79AB66}"/>
              </a:ext>
            </a:extLst>
          </p:cNvPr>
          <p:cNvSpPr txBox="1"/>
          <p:nvPr/>
        </p:nvSpPr>
        <p:spPr>
          <a:xfrm>
            <a:off x="5509867" y="5125920"/>
            <a:ext cx="892419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Depts</a:t>
            </a:r>
            <a:br>
              <a:rPr lang="en-GB" sz="1400" b="1" dirty="0"/>
            </a:br>
            <a:r>
              <a:rPr lang="en-GB" sz="900" dirty="0"/>
              <a:t>Departments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51600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3959E8-7ABD-F073-9E9B-1431ADFE3B3B}"/>
              </a:ext>
            </a:extLst>
          </p:cNvPr>
          <p:cNvSpPr/>
          <p:nvPr/>
        </p:nvSpPr>
        <p:spPr>
          <a:xfrm>
            <a:off x="377646" y="263611"/>
            <a:ext cx="118581" cy="9448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25CD97C-9094-79B4-2BAC-4ABDC7A7F497}"/>
              </a:ext>
            </a:extLst>
          </p:cNvPr>
          <p:cNvSpPr txBox="1">
            <a:spLocks/>
          </p:cNvSpPr>
          <p:nvPr/>
        </p:nvSpPr>
        <p:spPr>
          <a:xfrm>
            <a:off x="496227" y="471538"/>
            <a:ext cx="8078141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/>
              <a:t>Business Strategy &amp; Change</a:t>
            </a:r>
          </a:p>
        </p:txBody>
      </p:sp>
      <p:pic>
        <p:nvPicPr>
          <p:cNvPr id="4" name="Graphic 3" descr="Target with solid fill">
            <a:extLst>
              <a:ext uri="{FF2B5EF4-FFF2-40B4-BE49-F238E27FC236}">
                <a16:creationId xmlns:a16="http://schemas.microsoft.com/office/drawing/2014/main" id="{C360073C-34DD-95C7-EA9B-FEA54E1CCB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38457" y="-47035"/>
            <a:ext cx="1976947" cy="197694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C1850BB-9973-5C0F-A105-10C0E5B61F17}"/>
              </a:ext>
            </a:extLst>
          </p:cNvPr>
          <p:cNvSpPr txBox="1">
            <a:spLocks/>
          </p:cNvSpPr>
          <p:nvPr/>
        </p:nvSpPr>
        <p:spPr>
          <a:xfrm>
            <a:off x="377646" y="1549045"/>
            <a:ext cx="11021580" cy="5045344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dirty="0"/>
              <a:t>Organisations need to produce &amp; 	keep up-to-date with the </a:t>
            </a:r>
            <a:r>
              <a:rPr lang="en-GB" altLang="en-US" sz="2400" b="1" dirty="0"/>
              <a:t>needs wants and expectations of customers/people/society </a:t>
            </a:r>
            <a:r>
              <a:rPr lang="en-GB" altLang="en-US" sz="2400" dirty="0"/>
              <a:t>to survive.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dirty="0"/>
              <a:t>For Organisation/Business success, </a:t>
            </a:r>
            <a:r>
              <a:rPr lang="en-GB" altLang="en-US" sz="2400" b="1" dirty="0"/>
              <a:t>Strategic thinking </a:t>
            </a:r>
            <a:r>
              <a:rPr lang="en-GB" altLang="en-US" sz="2400" dirty="0"/>
              <a:t>must be </a:t>
            </a:r>
            <a:r>
              <a:rPr lang="en-GB" altLang="en-US" sz="2400" b="1" dirty="0"/>
              <a:t>aligned to the changing world, within and around us.</a:t>
            </a:r>
            <a:endParaRPr lang="en-GB" altLang="en-US" sz="2400" dirty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b="1" dirty="0"/>
              <a:t>Leaders &amp; Managers scan the environment </a:t>
            </a:r>
            <a:r>
              <a:rPr lang="en-GB" altLang="en-US" sz="2400" dirty="0"/>
              <a:t>to keep up to date with industry and society changes. This is called ‘</a:t>
            </a:r>
            <a:r>
              <a:rPr lang="en-GB" altLang="en-US" sz="2400" b="1" dirty="0"/>
              <a:t>Environmental scanning</a:t>
            </a:r>
            <a:r>
              <a:rPr lang="en-GB" altLang="en-US" sz="2400" dirty="0"/>
              <a:t>’.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b="1" dirty="0"/>
              <a:t>Intuition</a:t>
            </a:r>
            <a:r>
              <a:rPr lang="en-GB" altLang="en-US" sz="2400" dirty="0"/>
              <a:t> and trusting one’s own inner guidance is also important as we will learn as the module progresses.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dirty="0"/>
              <a:t>Scanning, Observing &amp; acquiring feedback (from employees &amp; customers) help to discover what changes are needed.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dirty="0"/>
              <a:t>It is important for Senior Management and employees to keep </a:t>
            </a:r>
            <a:r>
              <a:rPr lang="en-GB" altLang="en-US" sz="2400" b="1" dirty="0"/>
              <a:t>up to date </a:t>
            </a:r>
            <a:r>
              <a:rPr lang="en-GB" altLang="en-US" sz="2400" dirty="0"/>
              <a:t>with industry and society changes. 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dirty="0"/>
              <a:t>Management Tools such as a </a:t>
            </a:r>
            <a:r>
              <a:rPr lang="en-GB" altLang="en-US" sz="2400" b="1" dirty="0"/>
              <a:t>PEST Analysis </a:t>
            </a:r>
            <a:r>
              <a:rPr lang="en-GB" altLang="en-US" sz="2400" dirty="0"/>
              <a:t>are useful for this purpose.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GB" altLang="en-US" sz="2400" b="1" dirty="0"/>
              <a:t>New</a:t>
            </a:r>
            <a:r>
              <a:rPr lang="en-GB" altLang="en-US" sz="2400" dirty="0"/>
              <a:t> </a:t>
            </a:r>
            <a:r>
              <a:rPr lang="en-GB" altLang="en-US" sz="2400" b="1" dirty="0"/>
              <a:t>Objectives</a:t>
            </a:r>
            <a:r>
              <a:rPr lang="en-GB" altLang="en-US" sz="2400" dirty="0"/>
              <a:t> and </a:t>
            </a:r>
            <a:r>
              <a:rPr lang="en-GB" altLang="en-US" sz="2400" b="1" dirty="0"/>
              <a:t>plans/strategies </a:t>
            </a:r>
            <a:r>
              <a:rPr lang="en-GB" altLang="en-US" sz="2400" dirty="0"/>
              <a:t>can then be created from this analysis.</a:t>
            </a:r>
          </a:p>
        </p:txBody>
      </p:sp>
    </p:spTree>
    <p:extLst>
      <p:ext uri="{BB962C8B-B14F-4D97-AF65-F5344CB8AC3E}">
        <p14:creationId xmlns:p14="http://schemas.microsoft.com/office/powerpoint/2010/main" val="1363048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8DB0F-0BE5-3220-82C7-91E31357C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2381A66E-8335-14E8-4B76-112429D8F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85" y="573707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400" dirty="0">
                <a:highlight>
                  <a:srgbClr val="FFFF00"/>
                </a:highlight>
              </a:rPr>
              <a:t>PEST Analysis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4EF03352-1E66-AB96-2FFF-0DECBAE79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2158272"/>
            <a:ext cx="10743623" cy="452596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b="1" dirty="0"/>
              <a:t>A ‘PEST Analysis’</a:t>
            </a:r>
            <a:r>
              <a:rPr lang="en-GB" altLang="en-US" dirty="0"/>
              <a:t> is a tool/method/technique for understanding the external ‘</a:t>
            </a:r>
            <a:r>
              <a:rPr lang="en-GB" altLang="en-US" b="1" dirty="0"/>
              <a:t>environment</a:t>
            </a:r>
            <a:r>
              <a:rPr lang="en-GB" altLang="en-US" dirty="0"/>
              <a:t>’ in which a Studio/Organisation operates and is used to assess the ‘</a:t>
            </a:r>
            <a:r>
              <a:rPr lang="en-GB" altLang="en-US" b="1" dirty="0"/>
              <a:t>changing nature</a:t>
            </a:r>
            <a:r>
              <a:rPr lang="en-GB" altLang="en-US" dirty="0"/>
              <a:t>’ of the environment.</a:t>
            </a:r>
          </a:p>
          <a:p>
            <a:pPr eaLnBrk="1" hangingPunct="1"/>
            <a:r>
              <a:rPr lang="en-GB" altLang="en-US" dirty="0"/>
              <a:t>The acronym stands for </a:t>
            </a:r>
            <a:r>
              <a:rPr lang="en-GB" altLang="en-US" b="1" dirty="0"/>
              <a:t>Political</a:t>
            </a:r>
            <a:r>
              <a:rPr lang="en-GB" altLang="en-US" dirty="0"/>
              <a:t>, </a:t>
            </a:r>
            <a:r>
              <a:rPr lang="en-GB" altLang="en-US" b="1" dirty="0"/>
              <a:t>Economic, Social and Technological </a:t>
            </a:r>
            <a:r>
              <a:rPr lang="en-GB" altLang="en-US" dirty="0"/>
              <a:t>issues.</a:t>
            </a:r>
          </a:p>
          <a:p>
            <a:pPr eaLnBrk="1" hangingPunct="1"/>
            <a:r>
              <a:rPr lang="en-GB" altLang="en-US" dirty="0"/>
              <a:t>A </a:t>
            </a:r>
            <a:r>
              <a:rPr lang="en-GB" altLang="en-US" b="1" dirty="0"/>
              <a:t>PEST</a:t>
            </a:r>
            <a:r>
              <a:rPr lang="en-GB" altLang="en-US" dirty="0"/>
              <a:t> analysis today, also includes </a:t>
            </a:r>
            <a:r>
              <a:rPr lang="en-GB" altLang="en-US" b="1" dirty="0"/>
              <a:t>E</a:t>
            </a:r>
            <a:r>
              <a:rPr lang="en-GB" altLang="en-US" dirty="0"/>
              <a:t>nvironmental and </a:t>
            </a:r>
            <a:r>
              <a:rPr lang="en-GB" altLang="en-US" b="1" dirty="0"/>
              <a:t>E</a:t>
            </a:r>
            <a:r>
              <a:rPr lang="en-GB" altLang="en-US" dirty="0"/>
              <a:t>thical considerations, and the updated acronym often appears as: </a:t>
            </a:r>
            <a:r>
              <a:rPr lang="en-GB" altLang="en-US" b="1" dirty="0"/>
              <a:t>PESTEL</a:t>
            </a:r>
            <a:r>
              <a:rPr lang="en-GB" altLang="en-US" dirty="0"/>
              <a:t> / </a:t>
            </a:r>
            <a:r>
              <a:rPr lang="en-GB" altLang="en-US" b="1" dirty="0"/>
              <a:t>PEEEST</a:t>
            </a:r>
            <a:r>
              <a:rPr lang="en-GB" altLang="en-US" dirty="0"/>
              <a:t> / </a:t>
            </a:r>
            <a:r>
              <a:rPr lang="en-GB" altLang="en-US" b="1" dirty="0"/>
              <a:t>STEEPLED</a:t>
            </a:r>
            <a:r>
              <a:rPr lang="en-GB" altLang="en-US" dirty="0"/>
              <a:t>.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0069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F7B24-7087-CB7C-23EE-CBD8D050DFF5}"/>
              </a:ext>
            </a:extLst>
          </p:cNvPr>
          <p:cNvSpPr txBox="1">
            <a:spLocks/>
          </p:cNvSpPr>
          <p:nvPr/>
        </p:nvSpPr>
        <p:spPr>
          <a:xfrm>
            <a:off x="459261" y="158425"/>
            <a:ext cx="11273477" cy="130448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highlight>
                  <a:srgbClr val="FFFF00"/>
                </a:highlight>
              </a:rPr>
              <a:t>PEST</a:t>
            </a:r>
            <a:r>
              <a:rPr lang="en-GB" sz="4000" dirty="0"/>
              <a:t>: Political &amp; Economic considerations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CF26F2-EA00-C0AD-EDFD-40048DED56BE}"/>
              </a:ext>
            </a:extLst>
          </p:cNvPr>
          <p:cNvSpPr/>
          <p:nvPr/>
        </p:nvSpPr>
        <p:spPr>
          <a:xfrm>
            <a:off x="338667" y="370693"/>
            <a:ext cx="120595" cy="8049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F02B023-BED2-C16B-7096-4CF40C8AC779}"/>
              </a:ext>
            </a:extLst>
          </p:cNvPr>
          <p:cNvSpPr txBox="1">
            <a:spLocks/>
          </p:cNvSpPr>
          <p:nvPr/>
        </p:nvSpPr>
        <p:spPr>
          <a:xfrm>
            <a:off x="398964" y="1462906"/>
            <a:ext cx="10909523" cy="44739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/>
              <a:t>When completing a PEST analysis. Here are some examples of the questions we can ask and considerations we can document:</a:t>
            </a:r>
          </a:p>
          <a:p>
            <a:pPr marL="566928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400" b="1" dirty="0">
                <a:highlight>
                  <a:srgbClr val="FFFF00"/>
                </a:highlight>
              </a:rPr>
              <a:t>P</a:t>
            </a:r>
            <a:r>
              <a:rPr lang="en-GB" sz="2400" b="1" dirty="0"/>
              <a:t> - Political &amp; Legal: </a:t>
            </a:r>
            <a:r>
              <a:rPr lang="en-GB" sz="2400" dirty="0"/>
              <a:t>What are the key political and legal factors that may influence an Organisation? 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GB" dirty="0"/>
              <a:t>E.g. </a:t>
            </a:r>
            <a:r>
              <a:rPr lang="en-US" dirty="0"/>
              <a:t>The Data Protection Act 2018</a:t>
            </a:r>
            <a:r>
              <a:rPr lang="en-GB" dirty="0"/>
              <a:t> (Companies need to keep personal data private and confidential), Employment law (e.g. Time off &amp; Holidays, Minimum wage), Health &amp; Safety at Work Act, Equal Opportunities, Sale of Goods Act, IP [Patent product design, Copyright software/text and/or Trademark design work].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400" b="1" dirty="0">
                <a:highlight>
                  <a:srgbClr val="FFFF00"/>
                </a:highlight>
              </a:rPr>
              <a:t>E</a:t>
            </a:r>
            <a:r>
              <a:rPr lang="en-GB" sz="2400" b="1" dirty="0"/>
              <a:t> - Economic &amp; Competition: </a:t>
            </a:r>
            <a:r>
              <a:rPr lang="en-GB" sz="2400" dirty="0"/>
              <a:t>Can you identify any Competitors? </a:t>
            </a:r>
            <a:br>
              <a:rPr lang="en-GB" sz="2400" dirty="0"/>
            </a:br>
            <a:r>
              <a:rPr lang="en-GB" sz="2400" dirty="0"/>
              <a:t>What are some economic factors that may influence the Organisation, such as: what is the availability and cost of resources required to create new and existing products. What are the required Hardware and software resources and the availability of required skilled personnel.</a:t>
            </a:r>
          </a:p>
        </p:txBody>
      </p:sp>
    </p:spTree>
    <p:extLst>
      <p:ext uri="{BB962C8B-B14F-4D97-AF65-F5344CB8AC3E}">
        <p14:creationId xmlns:p14="http://schemas.microsoft.com/office/powerpoint/2010/main" val="500667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4A912-DF09-C786-0873-072C6C9DB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21C76-740E-B9B2-A79D-D8C8CC6D0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431" y="549842"/>
            <a:ext cx="11182861" cy="1304481"/>
          </a:xfrm>
        </p:spPr>
        <p:txBody>
          <a:bodyPr anchor="ctr">
            <a:norm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PEST</a:t>
            </a:r>
            <a:r>
              <a:rPr lang="en-GB" dirty="0"/>
              <a:t>: Social &amp; Technology considerations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7A0C1E4-2E55-7BDE-C0B2-FA8A1C08106D}"/>
              </a:ext>
            </a:extLst>
          </p:cNvPr>
          <p:cNvSpPr txBox="1">
            <a:spLocks/>
          </p:cNvSpPr>
          <p:nvPr/>
        </p:nvSpPr>
        <p:spPr>
          <a:xfrm>
            <a:off x="547801" y="2092057"/>
            <a:ext cx="11182860" cy="44739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lang="en-GB" sz="2300" b="1" dirty="0">
                <a:highlight>
                  <a:srgbClr val="FFFF00"/>
                </a:highlight>
              </a:rPr>
              <a:t>S</a:t>
            </a:r>
            <a:r>
              <a:rPr lang="en-GB" sz="2300" b="1" dirty="0"/>
              <a:t> - Social &amp; Customers: </a:t>
            </a:r>
            <a:r>
              <a:rPr lang="en-GB" sz="2300" dirty="0"/>
              <a:t>What are some of the social/customer or community factors that may influence the Studio Organisation?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GB" sz="2300" dirty="0"/>
              <a:t>E.g. Potential market size i.e. amount of potential customers to reach (look at the demographic statistics of the country/countries where the products will be sold), Customers e.g. What is the likely income / disposable income of the target market. Look at Trend stats e.g. such as sales of similar/existing games/titles/films/products and reviews of existing or similar competitor titles/products.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lang="en-GB" sz="2300" b="1" dirty="0">
                <a:highlight>
                  <a:srgbClr val="FFFF00"/>
                </a:highlight>
              </a:rPr>
              <a:t>T</a:t>
            </a:r>
            <a:r>
              <a:rPr lang="en-GB" sz="2300" b="1" dirty="0"/>
              <a:t> - Technology: </a:t>
            </a:r>
            <a:r>
              <a:rPr lang="en-GB" sz="2300" dirty="0"/>
              <a:t>What are some of the tech factors that may influence the Studio Organisation?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GB" sz="2300" dirty="0"/>
              <a:t>E.g. What technology does the Organisation need to create the games/titles/products, to promote, sell and distribute it. Also, what new technology could allow the Organisation to further enhance and differentiate itself / it’s games/animation/titles.</a:t>
            </a:r>
          </a:p>
        </p:txBody>
      </p:sp>
    </p:spTree>
    <p:extLst>
      <p:ext uri="{BB962C8B-B14F-4D97-AF65-F5344CB8AC3E}">
        <p14:creationId xmlns:p14="http://schemas.microsoft.com/office/powerpoint/2010/main" val="1946822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8C29C-2F33-31A7-21B1-2F9BE364A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61691-0EC5-07B2-551A-85014D7BC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865" y="573354"/>
            <a:ext cx="10168128" cy="1179576"/>
          </a:xfrm>
        </p:spPr>
        <p:txBody>
          <a:bodyPr>
            <a:normAutofit/>
          </a:bodyPr>
          <a:lstStyle/>
          <a:p>
            <a:r>
              <a:rPr lang="en-GB" sz="4400" dirty="0">
                <a:highlight>
                  <a:srgbClr val="FFFF00"/>
                </a:highlight>
              </a:rPr>
              <a:t>Activity: </a:t>
            </a:r>
            <a:r>
              <a:rPr lang="en-GB" sz="4400" dirty="0"/>
              <a:t>PEST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BA707-F3E7-CA17-7F4F-69EE03ACB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388" y="2110816"/>
            <a:ext cx="11166385" cy="465046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800" dirty="0"/>
              <a:t>Document and save your answer to the following question: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800" b="1" dirty="0">
                <a:highlight>
                  <a:srgbClr val="FFFF00"/>
                </a:highlight>
              </a:rPr>
              <a:t>Research</a:t>
            </a:r>
            <a:r>
              <a:rPr lang="en-GB" sz="3800" dirty="0"/>
              <a:t> and discover a </a:t>
            </a:r>
            <a:r>
              <a:rPr lang="en-GB" sz="3800" b="1" dirty="0"/>
              <a:t>PEST analysis </a:t>
            </a:r>
            <a:r>
              <a:rPr lang="en-GB" sz="3800" dirty="0"/>
              <a:t>for your </a:t>
            </a:r>
            <a:r>
              <a:rPr lang="en-GB" sz="3800" b="1" dirty="0"/>
              <a:t>favourite Studio Company</a:t>
            </a:r>
            <a:r>
              <a:rPr lang="en-GB" sz="3800" dirty="0"/>
              <a:t>? </a:t>
            </a:r>
            <a:r>
              <a:rPr lang="en-GB" sz="3800" dirty="0">
                <a:highlight>
                  <a:srgbClr val="FFFF00"/>
                </a:highlight>
              </a:rPr>
              <a:t>Or</a:t>
            </a:r>
            <a:r>
              <a:rPr lang="en-GB" sz="3800" dirty="0"/>
              <a:t> </a:t>
            </a:r>
          </a:p>
          <a:p>
            <a:pPr marL="0" indent="0">
              <a:buNone/>
            </a:pPr>
            <a:r>
              <a:rPr lang="en-GB" sz="3800" dirty="0"/>
              <a:t>1.  </a:t>
            </a:r>
            <a:r>
              <a:rPr lang="en-GB" sz="3800" b="1" dirty="0">
                <a:highlight>
                  <a:srgbClr val="FFFF00"/>
                </a:highlight>
              </a:rPr>
              <a:t>Generate</a:t>
            </a:r>
            <a:r>
              <a:rPr lang="en-GB" sz="3800" dirty="0"/>
              <a:t> a </a:t>
            </a:r>
            <a:r>
              <a:rPr lang="en-GB" sz="3800" b="1" dirty="0"/>
              <a:t>PEST analysis </a:t>
            </a:r>
            <a:r>
              <a:rPr lang="en-GB" sz="3800" dirty="0"/>
              <a:t>using an </a:t>
            </a:r>
            <a:r>
              <a:rPr lang="en-GB" sz="3800" b="1" dirty="0"/>
              <a:t>AI tool </a:t>
            </a:r>
            <a:r>
              <a:rPr lang="en-GB" sz="3800" dirty="0"/>
              <a:t>of your choice for    </a:t>
            </a:r>
            <a:br>
              <a:rPr lang="en-GB" sz="3800" dirty="0"/>
            </a:br>
            <a:r>
              <a:rPr lang="en-GB" sz="3800" dirty="0"/>
              <a:t>      your favourite </a:t>
            </a:r>
            <a:r>
              <a:rPr lang="en-GB" sz="3800" b="1" dirty="0"/>
              <a:t>Studio Company</a:t>
            </a:r>
            <a:r>
              <a:rPr lang="en-GB" sz="3800" dirty="0"/>
              <a:t>?</a:t>
            </a:r>
          </a:p>
          <a:p>
            <a:pPr marL="514350" indent="-514350">
              <a:buAutoNum type="arabicPeriod" startAt="2"/>
            </a:pPr>
            <a:r>
              <a:rPr lang="en-GB" sz="3800" b="1" dirty="0">
                <a:highlight>
                  <a:srgbClr val="FFFF00"/>
                </a:highlight>
              </a:rPr>
              <a:t>Read</a:t>
            </a:r>
            <a:r>
              <a:rPr lang="en-GB" sz="3800" dirty="0"/>
              <a:t> through the PEST Analysis and make a note of some key points from each P, E, S, T category.</a:t>
            </a:r>
          </a:p>
          <a:p>
            <a:pPr marL="514350" indent="-514350">
              <a:buAutoNum type="arabicPeriod" startAt="2"/>
            </a:pPr>
            <a:r>
              <a:rPr lang="en-GB" sz="3800" b="1" dirty="0">
                <a:highlight>
                  <a:srgbClr val="FFFF00"/>
                </a:highlight>
              </a:rPr>
              <a:t>Share</a:t>
            </a:r>
            <a:r>
              <a:rPr lang="en-GB" sz="3800" dirty="0"/>
              <a:t>: Different student to share each section P, E, S, T for their chosen </a:t>
            </a:r>
            <a:br>
              <a:rPr lang="en-GB" sz="3800" dirty="0"/>
            </a:br>
            <a:r>
              <a:rPr lang="en-GB" sz="3800" dirty="0"/>
              <a:t>      Studio/Company.</a:t>
            </a:r>
          </a:p>
          <a:p>
            <a:pPr marL="0" indent="0">
              <a:buNone/>
            </a:pPr>
            <a:r>
              <a:rPr lang="en-GB" sz="3800" dirty="0">
                <a:highlight>
                  <a:srgbClr val="FFFF00"/>
                </a:highlight>
              </a:rPr>
              <a:t>The answer to this activity can be included in the appendix of the assignment report</a:t>
            </a:r>
            <a:r>
              <a:rPr lang="en-GB" sz="38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018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D78BB-85B4-300D-F51C-A7E4496FE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4A086-7C7E-7FD5-CC3F-99476780E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865" y="573354"/>
            <a:ext cx="10168128" cy="1179576"/>
          </a:xfrm>
        </p:spPr>
        <p:txBody>
          <a:bodyPr>
            <a:normAutofit/>
          </a:bodyPr>
          <a:lstStyle/>
          <a:p>
            <a:r>
              <a:rPr lang="en-GB" sz="4400" dirty="0">
                <a:highlight>
                  <a:srgbClr val="FFFF00"/>
                </a:highlight>
              </a:rPr>
              <a:t>Activity:</a:t>
            </a:r>
            <a:r>
              <a:rPr lang="en-GB" sz="4400" dirty="0"/>
              <a:t> PEST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DBF95-AAA2-BB25-01A4-165E600C6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388" y="2110817"/>
            <a:ext cx="11166385" cy="39661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Document and save your answer to the following question: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highlight>
                  <a:srgbClr val="FFFF00"/>
                </a:highlight>
              </a:rPr>
              <a:t>AI: </a:t>
            </a:r>
            <a:r>
              <a:rPr lang="en-GB" dirty="0"/>
              <a:t>Using an </a:t>
            </a:r>
            <a:r>
              <a:rPr lang="en-GB" b="1" dirty="0"/>
              <a:t>AI tool </a:t>
            </a:r>
            <a:r>
              <a:rPr lang="en-GB" dirty="0"/>
              <a:t>of your choice and 1/2 additional sources, generate and create a brief </a:t>
            </a:r>
            <a:r>
              <a:rPr lang="en-GB" b="1" dirty="0"/>
              <a:t>bullet-pointed PEST analysis for your Enterprise?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highlight>
                  <a:srgbClr val="FFFF00"/>
                </a:highlight>
              </a:rPr>
              <a:t>Share: </a:t>
            </a:r>
            <a:r>
              <a:rPr lang="en-GB" dirty="0"/>
              <a:t>Something of interest from your PEST Analysis.</a:t>
            </a:r>
          </a:p>
          <a:p>
            <a:r>
              <a:rPr lang="en-GB" sz="2400" dirty="0">
                <a:highlight>
                  <a:srgbClr val="FFFF00"/>
                </a:highlight>
              </a:rPr>
              <a:t>The answer to this activity can be included in the main body of your </a:t>
            </a:r>
            <a:r>
              <a:rPr lang="en-GB" sz="2400" dirty="0" err="1">
                <a:highlight>
                  <a:srgbClr val="FFFF00"/>
                </a:highlight>
              </a:rPr>
              <a:t>assignent</a:t>
            </a:r>
            <a:r>
              <a:rPr lang="en-GB" sz="2400" dirty="0">
                <a:highlight>
                  <a:srgbClr val="FFFF00"/>
                </a:highlight>
              </a:rPr>
              <a:t> report (Task 1 Q.2).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790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A8600-267E-CED8-C666-088B59FD9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2602-6B72-A5E6-7941-3782B1151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3331FE-4B17-5338-7984-A90AD13155CD}"/>
              </a:ext>
            </a:extLst>
          </p:cNvPr>
          <p:cNvSpPr txBox="1"/>
          <p:nvPr/>
        </p:nvSpPr>
        <p:spPr>
          <a:xfrm>
            <a:off x="967286" y="2314832"/>
            <a:ext cx="548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6861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A7F72-D450-5F37-F144-ADAB5D083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Register &amp; 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9B163D-E00E-C7B8-91DA-C43C5C4A5AAF}"/>
              </a:ext>
            </a:extLst>
          </p:cNvPr>
          <p:cNvSpPr txBox="1"/>
          <p:nvPr/>
        </p:nvSpPr>
        <p:spPr>
          <a:xfrm>
            <a:off x="967286" y="2314832"/>
            <a:ext cx="54829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Register reminder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Thanks to D.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End.</a:t>
            </a:r>
          </a:p>
        </p:txBody>
      </p:sp>
    </p:spTree>
    <p:extLst>
      <p:ext uri="{BB962C8B-B14F-4D97-AF65-F5344CB8AC3E}">
        <p14:creationId xmlns:p14="http://schemas.microsoft.com/office/powerpoint/2010/main" val="4201156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8F5CA-8577-38AD-5669-220B91580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end.</a:t>
            </a:r>
          </a:p>
        </p:txBody>
      </p:sp>
    </p:spTree>
    <p:extLst>
      <p:ext uri="{BB962C8B-B14F-4D97-AF65-F5344CB8AC3E}">
        <p14:creationId xmlns:p14="http://schemas.microsoft.com/office/powerpoint/2010/main" val="329921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71E96-4008-F914-5D78-786579802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Archive slides…</a:t>
            </a:r>
          </a:p>
        </p:txBody>
      </p:sp>
    </p:spTree>
    <p:extLst>
      <p:ext uri="{BB962C8B-B14F-4D97-AF65-F5344CB8AC3E}">
        <p14:creationId xmlns:p14="http://schemas.microsoft.com/office/powerpoint/2010/main" val="3812161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CC357-E241-01EB-0422-444B53FE3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951977A-A579-E7CB-D3C8-27B5D8B0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096" y="205688"/>
            <a:ext cx="10160117" cy="1013830"/>
          </a:xfrm>
        </p:spPr>
        <p:txBody>
          <a:bodyPr>
            <a:normAutofit fontScale="90000"/>
          </a:bodyPr>
          <a:lstStyle/>
          <a:p>
            <a:r>
              <a:rPr lang="en-GB" sz="4800" b="1" dirty="0"/>
              <a:t>Bg. </a:t>
            </a:r>
            <a:r>
              <a:rPr lang="en-GB" b="1" dirty="0"/>
              <a:t>Example New &amp; Future Technologies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6245B1-05B9-648E-3558-85652575C7AE}"/>
              </a:ext>
            </a:extLst>
          </p:cNvPr>
          <p:cNvSpPr/>
          <p:nvPr/>
        </p:nvSpPr>
        <p:spPr>
          <a:xfrm>
            <a:off x="592798" y="105804"/>
            <a:ext cx="10810307" cy="11137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C53A57-69C2-55C1-D17B-8248DAE2CAC7}"/>
              </a:ext>
            </a:extLst>
          </p:cNvPr>
          <p:cNvSpPr/>
          <p:nvPr/>
        </p:nvSpPr>
        <p:spPr>
          <a:xfrm>
            <a:off x="454776" y="376216"/>
            <a:ext cx="256394" cy="123839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close-up of several images&#10;&#10;Description automatically generated">
            <a:extLst>
              <a:ext uri="{FF2B5EF4-FFF2-40B4-BE49-F238E27FC236}">
                <a16:creationId xmlns:a16="http://schemas.microsoft.com/office/drawing/2014/main" id="{A306F796-B5B4-6DFE-46A4-9FB8D9EDB1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977" b="6743"/>
          <a:stretch/>
        </p:blipFill>
        <p:spPr>
          <a:xfrm>
            <a:off x="592798" y="1319402"/>
            <a:ext cx="10906008" cy="546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4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7C5F1-1A7A-FB4F-1C25-275589720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460" y="577773"/>
            <a:ext cx="10168128" cy="1179576"/>
          </a:xfrm>
        </p:spPr>
        <p:txBody>
          <a:bodyPr/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SOAC Blog: Project profiles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AFDB8-23A0-5601-E72C-5FF3859AC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563" y="2276856"/>
            <a:ext cx="10455109" cy="4292053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en-GB" sz="3400" dirty="0"/>
              <a:t>We'd like to create some student </a:t>
            </a:r>
            <a:r>
              <a:rPr lang="en-GB" sz="3400" b="1" dirty="0"/>
              <a:t>'Project profiles</a:t>
            </a:r>
            <a:r>
              <a:rPr lang="en-GB" sz="3400" dirty="0"/>
              <a:t>’</a:t>
            </a:r>
          </a:p>
          <a:p>
            <a:pPr fontAlgn="base"/>
            <a:r>
              <a:rPr lang="en-GB" sz="3400" dirty="0"/>
              <a:t>To showcase the </a:t>
            </a:r>
            <a:r>
              <a:rPr lang="en-GB" sz="3400" b="1" dirty="0"/>
              <a:t>good work </a:t>
            </a:r>
            <a:r>
              <a:rPr lang="en-GB" sz="3400" dirty="0"/>
              <a:t>of our students</a:t>
            </a:r>
          </a:p>
          <a:p>
            <a:pPr fontAlgn="base"/>
            <a:r>
              <a:rPr lang="en-GB" sz="3400" dirty="0"/>
              <a:t>Here: </a:t>
            </a:r>
            <a:r>
              <a:rPr lang="en-GB" sz="3400" dirty="0">
                <a:hlinkClick r:id="rId2"/>
              </a:rPr>
              <a:t>www.UWTSDComputing.blog</a:t>
            </a:r>
            <a:endParaRPr lang="en-GB" sz="3400" dirty="0"/>
          </a:p>
          <a:p>
            <a:pPr fontAlgn="base"/>
            <a:r>
              <a:rPr lang="en-GB" sz="3400" b="1" dirty="0"/>
              <a:t>Opportunity</a:t>
            </a:r>
            <a:r>
              <a:rPr lang="en-GB" sz="3400" dirty="0"/>
              <a:t> for you to showcase your good work</a:t>
            </a:r>
          </a:p>
          <a:p>
            <a:pPr fontAlgn="base"/>
            <a:r>
              <a:rPr lang="en-GB" sz="3400" dirty="0"/>
              <a:t>It could be module work or the final year project work</a:t>
            </a:r>
          </a:p>
          <a:p>
            <a:pPr fontAlgn="base"/>
            <a:r>
              <a:rPr lang="en-GB" sz="3400" dirty="0"/>
              <a:t>If you would like us to create a project profile please let me know: </a:t>
            </a:r>
            <a:r>
              <a:rPr lang="en-GB" sz="3400" dirty="0">
                <a:hlinkClick r:id="rId3"/>
              </a:rPr>
              <a:t>james.Williams@uwtsd.ac.uk</a:t>
            </a:r>
            <a:endParaRPr lang="en-GB" sz="3400" dirty="0"/>
          </a:p>
          <a:p>
            <a:pPr fontAlgn="base"/>
            <a:r>
              <a:rPr lang="en-GB" sz="3400" dirty="0"/>
              <a:t>These profiles help to inspire current and future students. </a:t>
            </a:r>
          </a:p>
          <a:p>
            <a:pPr fontAlgn="base"/>
            <a:r>
              <a:rPr lang="en-GB" sz="3400" dirty="0"/>
              <a:t>I would particularly like to create some Games &amp; Animation profiles🙂</a:t>
            </a:r>
          </a:p>
          <a:p>
            <a:endParaRPr lang="en-GB" dirty="0"/>
          </a:p>
        </p:txBody>
      </p:sp>
      <p:pic>
        <p:nvPicPr>
          <p:cNvPr id="5" name="Graphic 4" descr="Badge New with solid fill">
            <a:extLst>
              <a:ext uri="{FF2B5EF4-FFF2-40B4-BE49-F238E27FC236}">
                <a16:creationId xmlns:a16="http://schemas.microsoft.com/office/drawing/2014/main" id="{1DE5763B-51D9-E013-D643-54D2B20C11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7753" y="0"/>
            <a:ext cx="2075919" cy="2075919"/>
          </a:xfrm>
          <a:prstGeom prst="rect">
            <a:avLst/>
          </a:prstGeom>
        </p:spPr>
      </p:pic>
      <p:pic>
        <p:nvPicPr>
          <p:cNvPr id="7" name="Graphic 6" descr="Shooting star with solid fill">
            <a:extLst>
              <a:ext uri="{FF2B5EF4-FFF2-40B4-BE49-F238E27FC236}">
                <a16:creationId xmlns:a16="http://schemas.microsoft.com/office/drawing/2014/main" id="{A76476BD-8D5F-21C9-2A91-19E9889BEF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1297162"/>
            <a:ext cx="2075919" cy="207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305182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1221</Words>
  <Application>Microsoft Office PowerPoint</Application>
  <PresentationFormat>Widescreen</PresentationFormat>
  <Paragraphs>89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Avenir Next LT Pro</vt:lpstr>
      <vt:lpstr>Calibri</vt:lpstr>
      <vt:lpstr>Courier New</vt:lpstr>
      <vt:lpstr>AccentBoxVTI</vt:lpstr>
      <vt:lpstr>Support &amp; Feedback: Log-in to MS-Teams</vt:lpstr>
      <vt:lpstr>PEST analysis </vt:lpstr>
      <vt:lpstr>Introduction to Change</vt:lpstr>
      <vt:lpstr>PowerPoint Presentation</vt:lpstr>
      <vt:lpstr>PowerPoint Presentation</vt:lpstr>
      <vt:lpstr>PEST Analysis</vt:lpstr>
      <vt:lpstr>PowerPoint Presentation</vt:lpstr>
      <vt:lpstr>PEST: Social &amp; Technology considerations</vt:lpstr>
      <vt:lpstr>Activity: PEST Analysis</vt:lpstr>
      <vt:lpstr>Activity: PEST Analysis</vt:lpstr>
      <vt:lpstr>Questions?</vt:lpstr>
      <vt:lpstr>Register &amp; Thanks</vt:lpstr>
      <vt:lpstr>The end.</vt:lpstr>
      <vt:lpstr>Archive slides…</vt:lpstr>
      <vt:lpstr>Bg. Example New &amp; Future Technologies</vt:lpstr>
      <vt:lpstr>SOAC Blog: Project profiles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introduction</dc:title>
  <dc:creator>James Williams</dc:creator>
  <cp:lastModifiedBy>James Williams</cp:lastModifiedBy>
  <cp:revision>13</cp:revision>
  <dcterms:created xsi:type="dcterms:W3CDTF">2024-07-01T09:26:22Z</dcterms:created>
  <dcterms:modified xsi:type="dcterms:W3CDTF">2026-10-22T09:12:26Z</dcterms:modified>
</cp:coreProperties>
</file>