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60" r:id="rId4"/>
    <p:sldId id="261" r:id="rId5"/>
    <p:sldId id="271" r:id="rId6"/>
    <p:sldId id="262" r:id="rId7"/>
    <p:sldId id="263" r:id="rId8"/>
    <p:sldId id="272" r:id="rId9"/>
    <p:sldId id="264" r:id="rId10"/>
    <p:sldId id="269" r:id="rId11"/>
    <p:sldId id="27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7273" autoAdjust="0"/>
  </p:normalViewPr>
  <p:slideViewPr>
    <p:cSldViewPr snapToGrid="0">
      <p:cViewPr varScale="1">
        <p:scale>
          <a:sx n="68" d="100"/>
          <a:sy n="68" d="100"/>
        </p:scale>
        <p:origin x="191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AE1D4-E919-4E1E-BB15-77955F4C0C1C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9B71D-F528-4492-8DE3-70AC9F4D1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725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C4C0BB-712E-40BA-BBFB-325B8917020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574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18910D-D3B9-42B9-A0FC-A071AB1BA6C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17431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Strategic management has become the new term for Corporate Strategy.</a:t>
            </a:r>
            <a:r>
              <a:rPr lang="en-GB" baseline="0" dirty="0" smtClean="0"/>
              <a:t> 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14719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Strategic analysis – tackles first 2 questions – what is our current position and where do we want to go</a:t>
            </a:r>
          </a:p>
          <a:p>
            <a:r>
              <a:rPr lang="en-GB" dirty="0" smtClean="0"/>
              <a:t>Strategic</a:t>
            </a:r>
            <a:r>
              <a:rPr lang="en-GB" baseline="0" dirty="0" smtClean="0"/>
              <a:t> choice – the 3</a:t>
            </a:r>
            <a:r>
              <a:rPr lang="en-GB" baseline="30000" dirty="0" smtClean="0"/>
              <a:t>rd</a:t>
            </a:r>
            <a:r>
              <a:rPr lang="en-GB" baseline="0" dirty="0" smtClean="0"/>
              <a:t> question – how can we get there what strategy should we choose?</a:t>
            </a:r>
          </a:p>
          <a:p>
            <a:r>
              <a:rPr lang="en-GB" baseline="0" dirty="0" smtClean="0"/>
              <a:t>strategic implementation – what do we have to do to implement our chosen strategy?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2EA119-FEE7-421E-912D-7A6F3B5F3EE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3731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Vision –Mission – the overriding purpose of the organisation, why do we exist?</a:t>
            </a:r>
          </a:p>
          <a:p>
            <a:r>
              <a:rPr lang="en-GB" dirty="0" smtClean="0"/>
              <a:t>Values</a:t>
            </a:r>
            <a:r>
              <a:rPr lang="en-GB" baseline="0" dirty="0" smtClean="0"/>
              <a:t> – the underlying beliefs an ethical stance – how the business will behave</a:t>
            </a:r>
          </a:p>
          <a:p>
            <a:r>
              <a:rPr lang="en-GB" baseline="0" dirty="0" smtClean="0"/>
              <a:t>Word wall activity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2EA119-FEE7-421E-912D-7A6F3B5F3EE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5583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2099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Facebook</a:t>
            </a:r>
          </a:p>
          <a:p>
            <a:r>
              <a:rPr lang="en-GB" dirty="0" smtClean="0"/>
              <a:t>Amazon</a:t>
            </a:r>
          </a:p>
          <a:p>
            <a:r>
              <a:rPr lang="en-GB" dirty="0" smtClean="0"/>
              <a:t>Microsoft</a:t>
            </a:r>
            <a:endParaRPr lang="en-GB" dirty="0" smtClean="0"/>
          </a:p>
          <a:p>
            <a:r>
              <a:rPr lang="en-GB" dirty="0" smtClean="0"/>
              <a:t>Apple</a:t>
            </a:r>
          </a:p>
          <a:p>
            <a:r>
              <a:rPr lang="en-GB" dirty="0" smtClean="0"/>
              <a:t>Oxfam</a:t>
            </a:r>
          </a:p>
          <a:p>
            <a:r>
              <a:rPr lang="en-GB" dirty="0" smtClean="0"/>
              <a:t>Lloyds Bank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C7649C-5D2E-4AAE-91B6-EF2CD6EE26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2840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39472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C7649C-5D2E-4AAE-91B6-EF2CD6EE26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661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53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74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361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10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6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93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2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053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74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435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22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6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276"/>
              <a:ext cx="779350" cy="261600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5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0016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22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7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7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093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762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ebKJYzPvgw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kahoot.it/#/k/11761631-7f20-44c4-88b9-900b36fbd129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29451" y="2547487"/>
            <a:ext cx="7772400" cy="2123659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4900" dirty="0" smtClean="0">
                <a:solidFill>
                  <a:schemeClr val="bg1"/>
                </a:solidFill>
              </a:rPr>
              <a:t>Vision, Mission, Values,</a:t>
            </a:r>
            <a:br>
              <a:rPr lang="en-GB" sz="4900" dirty="0" smtClean="0">
                <a:solidFill>
                  <a:schemeClr val="bg1"/>
                </a:solidFill>
              </a:rPr>
            </a:br>
            <a:r>
              <a:rPr lang="en-GB" sz="4900" dirty="0" smtClean="0">
                <a:solidFill>
                  <a:schemeClr val="bg1"/>
                </a:solidFill>
              </a:rPr>
              <a:t>Goals and Objectives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89160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7" y="548682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181881010"/>
              </p:ext>
            </p:extLst>
          </p:nvPr>
        </p:nvGraphicFramePr>
        <p:xfrm>
          <a:off x="505097" y="2038300"/>
          <a:ext cx="8310562" cy="261461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baseline="0" dirty="0" smtClean="0">
                          <a:solidFill>
                            <a:schemeClr val="tx1"/>
                          </a:solidFill>
                        </a:rPr>
                        <a:t>Identify the difference between vision, mission and values </a:t>
                      </a:r>
                      <a:endParaRPr lang="en-US" sz="17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180011" marR="180011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List the elements of SMART and write SMART objectives</a:t>
                      </a:r>
                    </a:p>
                  </a:txBody>
                  <a:tcPr marL="180011" marR="180011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Define a Vision, Mission and Values for your project</a:t>
                      </a:r>
                      <a:endParaRPr lang="en-US" sz="1700" dirty="0"/>
                    </a:p>
                  </a:txBody>
                  <a:tcPr marL="180011" marR="180011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5097" y="1079863"/>
            <a:ext cx="8029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aim of the session is to define a vision, mission and values for your project and to understand the importance of having SMART objectives.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3258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Business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essence of strategic management  is very simple, it consists of getting answers to 4 questions:</a:t>
            </a:r>
          </a:p>
          <a:p>
            <a:pPr>
              <a:buFontTx/>
              <a:buChar char="-"/>
            </a:pPr>
            <a:r>
              <a:rPr lang="en-GB" dirty="0" smtClean="0"/>
              <a:t>Where are we?</a:t>
            </a:r>
          </a:p>
          <a:p>
            <a:pPr>
              <a:buFontTx/>
              <a:buChar char="-"/>
            </a:pPr>
            <a:r>
              <a:rPr lang="en-GB" dirty="0" smtClean="0"/>
              <a:t>Where do we want to get?</a:t>
            </a:r>
          </a:p>
          <a:p>
            <a:pPr>
              <a:buFontTx/>
              <a:buChar char="-"/>
            </a:pPr>
            <a:r>
              <a:rPr lang="en-GB" dirty="0" smtClean="0"/>
              <a:t>How can we get there?</a:t>
            </a:r>
          </a:p>
          <a:p>
            <a:pPr>
              <a:buFontTx/>
              <a:buChar char="-"/>
            </a:pPr>
            <a:r>
              <a:rPr lang="en-GB" dirty="0" smtClean="0"/>
              <a:t>What do we have to do to get there?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Strategic Management</a:t>
            </a:r>
          </a:p>
        </p:txBody>
      </p:sp>
    </p:spTree>
    <p:extLst>
      <p:ext uri="{BB962C8B-B14F-4D97-AF65-F5344CB8AC3E}">
        <p14:creationId xmlns:p14="http://schemas.microsoft.com/office/powerpoint/2010/main" val="1566469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What is Business Strategy?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From these 4 questions we can derive the 3 elements of strategic management:</a:t>
            </a:r>
          </a:p>
          <a:p>
            <a:r>
              <a:rPr lang="en-GB" dirty="0" smtClean="0"/>
              <a:t>Strategic analysis</a:t>
            </a:r>
          </a:p>
          <a:p>
            <a:r>
              <a:rPr lang="en-GB" dirty="0" smtClean="0"/>
              <a:t>Strategic choice</a:t>
            </a:r>
          </a:p>
          <a:p>
            <a:r>
              <a:rPr lang="en-GB" dirty="0" smtClean="0"/>
              <a:t>Strategic implementation</a:t>
            </a:r>
            <a:endParaRPr lang="en-GB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Elements of Strategy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1560" y="3140971"/>
            <a:ext cx="3181632" cy="2383153"/>
          </a:xfrm>
          <a:prstGeom prst="rect">
            <a:avLst/>
          </a:prstGeom>
        </p:spPr>
      </p:pic>
      <p:sp>
        <p:nvSpPr>
          <p:cNvPr id="9" name="Footer Placeholder 3"/>
          <p:cNvSpPr txBox="1">
            <a:spLocks/>
          </p:cNvSpPr>
          <p:nvPr/>
        </p:nvSpPr>
        <p:spPr>
          <a:xfrm>
            <a:off x="419352" y="260649"/>
            <a:ext cx="3581400" cy="2159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1200">
                <a:solidFill>
                  <a:prstClr val="black"/>
                </a:solidFill>
                <a:latin typeface="Myriad Pro"/>
              </a:rPr>
              <a:t>Introducing the Modern Workplace</a:t>
            </a:r>
            <a:endParaRPr lang="en-US" sz="1200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68827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ebKJYzPvg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9334" y="526344"/>
            <a:ext cx="8797808" cy="49487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0933" y="112889"/>
            <a:ext cx="3431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Strategic Analysis</a:t>
            </a: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208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14144"/>
            <a:ext cx="8478772" cy="4362567"/>
          </a:xfrm>
        </p:spPr>
        <p:txBody>
          <a:bodyPr>
            <a:normAutofit fontScale="92500" lnSpcReduction="20000"/>
          </a:bodyPr>
          <a:lstStyle/>
          <a:p>
            <a:r>
              <a:rPr lang="en-GB" u="sng" dirty="0" smtClean="0"/>
              <a:t>Vision</a:t>
            </a:r>
            <a:r>
              <a:rPr lang="en-GB" dirty="0" smtClean="0"/>
              <a:t> – </a:t>
            </a:r>
            <a:r>
              <a:rPr lang="en-GB" dirty="0"/>
              <a:t>the desired future state of the organisation, where we want to </a:t>
            </a:r>
            <a:r>
              <a:rPr lang="en-GB" dirty="0" smtClean="0"/>
              <a:t>be?</a:t>
            </a:r>
            <a:endParaRPr lang="en-GB" dirty="0"/>
          </a:p>
          <a:p>
            <a:r>
              <a:rPr lang="en-GB" u="sng" dirty="0" smtClean="0"/>
              <a:t>Mission</a:t>
            </a:r>
            <a:r>
              <a:rPr lang="en-GB" dirty="0" smtClean="0"/>
              <a:t> – </a:t>
            </a:r>
            <a:r>
              <a:rPr lang="en-GB" dirty="0"/>
              <a:t>the overriding purpose of the organisation, why do we exist?</a:t>
            </a:r>
          </a:p>
          <a:p>
            <a:r>
              <a:rPr lang="en-GB" u="sng" dirty="0" smtClean="0"/>
              <a:t>Values </a:t>
            </a:r>
            <a:r>
              <a:rPr lang="en-GB" dirty="0" smtClean="0"/>
              <a:t>– </a:t>
            </a:r>
            <a:r>
              <a:rPr lang="en-GB" dirty="0"/>
              <a:t>the underlying beliefs an ethical stance – how the business will </a:t>
            </a:r>
            <a:r>
              <a:rPr lang="en-GB" dirty="0" smtClean="0"/>
              <a:t>behave</a:t>
            </a:r>
          </a:p>
          <a:p>
            <a:r>
              <a:rPr lang="en-GB" u="sng" dirty="0" smtClean="0"/>
              <a:t>Goals/Objectives</a:t>
            </a:r>
            <a:r>
              <a:rPr lang="en-GB" dirty="0" smtClean="0"/>
              <a:t> – turns the vision, mission values into concrete quantifiable terms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Can you work out which company just from reading their vision or mission statement?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90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7620"/>
          <a:stretch/>
        </p:blipFill>
        <p:spPr>
          <a:xfrm>
            <a:off x="3" y="0"/>
            <a:ext cx="5879025" cy="43651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9512" y="3356992"/>
            <a:ext cx="432048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Line Callout 1 6"/>
          <p:cNvSpPr/>
          <p:nvPr/>
        </p:nvSpPr>
        <p:spPr>
          <a:xfrm>
            <a:off x="5364088" y="3074276"/>
            <a:ext cx="2232248" cy="288032"/>
          </a:xfrm>
          <a:prstGeom prst="borderCallout1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Vision</a:t>
            </a:r>
          </a:p>
        </p:txBody>
      </p:sp>
      <p:sp>
        <p:nvSpPr>
          <p:cNvPr id="8" name="Line Callout 1 7"/>
          <p:cNvSpPr/>
          <p:nvPr/>
        </p:nvSpPr>
        <p:spPr>
          <a:xfrm>
            <a:off x="6167057" y="3645024"/>
            <a:ext cx="2088232" cy="432048"/>
          </a:xfrm>
          <a:prstGeom prst="borderCallout1">
            <a:avLst>
              <a:gd name="adj1" fmla="val 60106"/>
              <a:gd name="adj2" fmla="val -4307"/>
              <a:gd name="adj3" fmla="val 112500"/>
              <a:gd name="adj4" fmla="val -38333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Mission</a:t>
            </a:r>
          </a:p>
        </p:txBody>
      </p:sp>
      <p:sp>
        <p:nvSpPr>
          <p:cNvPr id="10" name="Line Callout 1 9"/>
          <p:cNvSpPr/>
          <p:nvPr/>
        </p:nvSpPr>
        <p:spPr>
          <a:xfrm>
            <a:off x="6713987" y="1275220"/>
            <a:ext cx="1595057" cy="1368152"/>
          </a:xfrm>
          <a:prstGeom prst="borderCallout1">
            <a:avLst>
              <a:gd name="adj1" fmla="val 18750"/>
              <a:gd name="adj2" fmla="val -8333"/>
              <a:gd name="adj3" fmla="val 130937"/>
              <a:gd name="adj4" fmla="val -5348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Values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520" y="4653139"/>
            <a:ext cx="6462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Now take a look at the Oxfam GB website and locate their values.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t="21924"/>
          <a:stretch/>
        </p:blipFill>
        <p:spPr>
          <a:xfrm>
            <a:off x="26595" y="2964179"/>
            <a:ext cx="9144000" cy="2801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77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44" y="1969911"/>
            <a:ext cx="3543300" cy="12858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8271" y="3317698"/>
            <a:ext cx="2143125" cy="21431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4744" y="231421"/>
            <a:ext cx="2143125" cy="2143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3784" y="1092376"/>
            <a:ext cx="2124075" cy="21526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972" y="3255786"/>
            <a:ext cx="2019300" cy="22669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7479" y="3755847"/>
            <a:ext cx="3600450" cy="12668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771" y="76376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436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Strategy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/>
              <a:t>Find </a:t>
            </a:r>
            <a:r>
              <a:rPr lang="en-GB" sz="2800" dirty="0"/>
              <a:t>the following </a:t>
            </a:r>
            <a:r>
              <a:rPr lang="en-GB" sz="2800" dirty="0" smtClean="0"/>
              <a:t>information about the company you have been allocated:</a:t>
            </a:r>
            <a:endParaRPr lang="en-GB" sz="2800" dirty="0"/>
          </a:p>
          <a:p>
            <a:r>
              <a:rPr lang="en-GB" sz="2800" dirty="0" smtClean="0"/>
              <a:t>The </a:t>
            </a:r>
            <a:r>
              <a:rPr lang="en-GB" sz="2800" dirty="0" smtClean="0"/>
              <a:t>Vision </a:t>
            </a:r>
          </a:p>
          <a:p>
            <a:r>
              <a:rPr lang="en-GB" sz="2800" dirty="0" smtClean="0"/>
              <a:t>The Mission Statement</a:t>
            </a:r>
          </a:p>
          <a:p>
            <a:r>
              <a:rPr lang="en-GB" sz="2800" dirty="0" smtClean="0"/>
              <a:t>The Company </a:t>
            </a:r>
            <a:r>
              <a:rPr lang="en-GB" sz="2800" dirty="0" smtClean="0"/>
              <a:t>Values</a:t>
            </a:r>
          </a:p>
          <a:p>
            <a:pPr marL="0" indent="0">
              <a:buNone/>
            </a:pPr>
            <a:r>
              <a:rPr lang="en-GB" sz="2800" dirty="0" smtClean="0"/>
              <a:t>Based on what you know discuss whether you feel the vision and values are upheld by the company. </a:t>
            </a:r>
            <a:endParaRPr lang="en-GB" sz="2800" dirty="0"/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Vision, Mission,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5452D9B6-0537-491A-B569-76F487D3EFE8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9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2525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19" y="-204730"/>
            <a:ext cx="8229600" cy="1143000"/>
          </a:xfrm>
        </p:spPr>
        <p:txBody>
          <a:bodyPr/>
          <a:lstStyle/>
          <a:p>
            <a:r>
              <a:rPr lang="en-GB" dirty="0" smtClean="0"/>
              <a:t>Goals and Objectives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6147" y="1063677"/>
            <a:ext cx="8317231" cy="36974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Goal Management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-90311" y="722488"/>
            <a:ext cx="9392355" cy="6039555"/>
            <a:chOff x="251521" y="1467716"/>
            <a:chExt cx="8640961" cy="4193535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1521" y="1553102"/>
              <a:ext cx="2880320" cy="1807649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4"/>
            <a:srcRect t="3711"/>
            <a:stretch/>
          </p:blipFill>
          <p:spPr>
            <a:xfrm>
              <a:off x="2915817" y="1484786"/>
              <a:ext cx="2567381" cy="1868515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5"/>
            <a:srcRect b="2521"/>
            <a:stretch/>
          </p:blipFill>
          <p:spPr>
            <a:xfrm>
              <a:off x="5546846" y="1484787"/>
              <a:ext cx="3274379" cy="1911423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05587" y="3396207"/>
              <a:ext cx="2327329" cy="2265040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886979" y="3396208"/>
              <a:ext cx="2596221" cy="2265040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46845" y="3828562"/>
              <a:ext cx="3345637" cy="1832689"/>
            </a:xfrm>
            <a:prstGeom prst="rect">
              <a:avLst/>
            </a:prstGeom>
          </p:spPr>
        </p:pic>
        <p:sp>
          <p:nvSpPr>
            <p:cNvPr id="12" name="Oval 11"/>
            <p:cNvSpPr/>
            <p:nvPr/>
          </p:nvSpPr>
          <p:spPr>
            <a:xfrm>
              <a:off x="2731617" y="147632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1</a:t>
              </a:r>
            </a:p>
          </p:txBody>
        </p:sp>
        <p:sp>
          <p:nvSpPr>
            <p:cNvPr id="13" name="Oval 12"/>
            <p:cNvSpPr/>
            <p:nvPr/>
          </p:nvSpPr>
          <p:spPr>
            <a:xfrm>
              <a:off x="5373800" y="3542760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4</a:t>
              </a:r>
            </a:p>
          </p:txBody>
        </p:sp>
        <p:sp>
          <p:nvSpPr>
            <p:cNvPr id="14" name="Oval 13"/>
            <p:cNvSpPr/>
            <p:nvPr/>
          </p:nvSpPr>
          <p:spPr>
            <a:xfrm>
              <a:off x="341939" y="339602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3</a:t>
              </a:r>
            </a:p>
          </p:txBody>
        </p:sp>
        <p:sp>
          <p:nvSpPr>
            <p:cNvPr id="15" name="Oval 14"/>
            <p:cNvSpPr/>
            <p:nvPr/>
          </p:nvSpPr>
          <p:spPr>
            <a:xfrm>
              <a:off x="5467921" y="146771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7692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Dragon’s Den Activity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168989"/>
            <a:ext cx="8437365" cy="435127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With the materials provided</a:t>
            </a:r>
            <a:r>
              <a:rPr lang="en-GB" sz="2800" dirty="0" smtClean="0"/>
              <a:t>, </a:t>
            </a:r>
            <a:r>
              <a:rPr lang="en-GB" sz="2800" dirty="0"/>
              <a:t>you have </a:t>
            </a:r>
            <a:r>
              <a:rPr lang="en-GB" sz="2800" dirty="0" smtClean="0"/>
              <a:t>40 </a:t>
            </a:r>
            <a:r>
              <a:rPr lang="en-GB" sz="2800" dirty="0"/>
              <a:t>minutes to mock up a poster or a webpage for your project that answers these questions.</a:t>
            </a:r>
          </a:p>
          <a:p>
            <a:r>
              <a:rPr lang="en-GB" sz="2800" dirty="0"/>
              <a:t>What </a:t>
            </a:r>
            <a:r>
              <a:rPr lang="en-GB" sz="2800" dirty="0" smtClean="0"/>
              <a:t>is your vision?</a:t>
            </a:r>
            <a:endParaRPr lang="en-GB" sz="2800" dirty="0"/>
          </a:p>
          <a:p>
            <a:r>
              <a:rPr lang="en-GB" sz="2800" dirty="0" smtClean="0"/>
              <a:t>What is your mission?</a:t>
            </a:r>
          </a:p>
          <a:p>
            <a:r>
              <a:rPr lang="en-GB" sz="2800" dirty="0" smtClean="0"/>
              <a:t>What values are important to your group?</a:t>
            </a:r>
          </a:p>
          <a:p>
            <a:r>
              <a:rPr lang="en-GB" sz="2800" dirty="0" smtClean="0"/>
              <a:t>Define 4 SMART Goals for the project</a:t>
            </a: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You </a:t>
            </a:r>
            <a:r>
              <a:rPr lang="en-GB" sz="2800" dirty="0"/>
              <a:t>then have 5 minutes to pitch your business to the rest of the class and secure an investment.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5452D9B6-0537-491A-B569-76F487D3EFE8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37454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495</Words>
  <Application>Microsoft Office PowerPoint</Application>
  <PresentationFormat>On-screen Show (4:3)</PresentationFormat>
  <Paragraphs>94</Paragraphs>
  <Slides>11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Tahoma</vt:lpstr>
      <vt:lpstr>20140311PresentationUWTSDTemplate</vt:lpstr>
      <vt:lpstr> Vision, Mission, Values, Goals and Objectives</vt:lpstr>
      <vt:lpstr>Session Overview</vt:lpstr>
      <vt:lpstr>What is Business Strategy?</vt:lpstr>
      <vt:lpstr>1. What is Business Strategy?</vt:lpstr>
      <vt:lpstr>PowerPoint Presentation</vt:lpstr>
      <vt:lpstr>Elements of Strategy</vt:lpstr>
      <vt:lpstr>PowerPoint Presentation</vt:lpstr>
      <vt:lpstr>PowerPoint Presentation</vt:lpstr>
      <vt:lpstr>Elements of Strategy</vt:lpstr>
      <vt:lpstr>Goals and Objectives </vt:lpstr>
      <vt:lpstr>Dragon’s Den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Hayward</dc:creator>
  <cp:lastModifiedBy>Julie Hayward</cp:lastModifiedBy>
  <cp:revision>10</cp:revision>
  <dcterms:created xsi:type="dcterms:W3CDTF">2018-11-02T15:08:38Z</dcterms:created>
  <dcterms:modified xsi:type="dcterms:W3CDTF">2018-11-20T11:14:16Z</dcterms:modified>
</cp:coreProperties>
</file>