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3.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4.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5.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6.xml" ContentType="application/vnd.openxmlformats-officedocument.theme+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theme/theme8.xml" ContentType="application/vnd.openxmlformats-officedocument.theme+xml"/>
  <Override PartName="/ppt/slideLayouts/slideLayout18.xml" ContentType="application/vnd.openxmlformats-officedocument.presentationml.slideLayout+xml"/>
  <Override PartName="/ppt/theme/theme9.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1.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12.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13.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14.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15.xml" ContentType="application/vnd.openxmlformats-officedocument.theme+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16.xml" ContentType="application/vnd.openxmlformats-officedocument.theme+xml"/>
  <Override PartName="/ppt/slideLayouts/slideLayout71.xml" ContentType="application/vnd.openxmlformats-officedocument.presentationml.slideLayout+xml"/>
  <Override PartName="/ppt/theme/theme17.xml" ContentType="application/vnd.openxmlformats-officedocument.theme+xml"/>
  <Override PartName="/ppt/slideLayouts/slideLayout72.xml" ContentType="application/vnd.openxmlformats-officedocument.presentationml.slideLayout+xml"/>
  <Override PartName="/ppt/theme/theme18.xml" ContentType="application/vnd.openxmlformats-officedocument.theme+xml"/>
  <Override PartName="/ppt/slideLayouts/slideLayout73.xml" ContentType="application/vnd.openxmlformats-officedocument.presentationml.slideLayout+xml"/>
  <Override PartName="/ppt/theme/theme19.xml" ContentType="application/vnd.openxmlformats-officedocument.theme+xml"/>
  <Override PartName="/ppt/slideLayouts/slideLayout74.xml" ContentType="application/vnd.openxmlformats-officedocument.presentationml.slideLayout+xml"/>
  <Override PartName="/ppt/theme/theme20.xml" ContentType="application/vnd.openxmlformats-officedocument.theme+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theme/theme21.xml" ContentType="application/vnd.openxmlformats-officedocument.theme+xml"/>
  <Override PartName="/ppt/theme/theme2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4" r:id="rId5"/>
    <p:sldMasterId id="2147483666" r:id="rId6"/>
    <p:sldMasterId id="2147483668" r:id="rId7"/>
    <p:sldMasterId id="2147483670" r:id="rId8"/>
    <p:sldMasterId id="2147483672" r:id="rId9"/>
    <p:sldMasterId id="2147483675" r:id="rId10"/>
    <p:sldMasterId id="2147483677" r:id="rId11"/>
    <p:sldMasterId id="2147483679" r:id="rId12"/>
    <p:sldMasterId id="2147483681" r:id="rId13"/>
    <p:sldMasterId id="2147483693" r:id="rId14"/>
    <p:sldMasterId id="2147483698" r:id="rId15"/>
    <p:sldMasterId id="2147483702" r:id="rId16"/>
    <p:sldMasterId id="2147483706" r:id="rId17"/>
    <p:sldMasterId id="2147483718" r:id="rId18"/>
    <p:sldMasterId id="2147483730" r:id="rId19"/>
    <p:sldMasterId id="2147483740" r:id="rId20"/>
    <p:sldMasterId id="2147483742" r:id="rId21"/>
    <p:sldMasterId id="2147483744" r:id="rId22"/>
    <p:sldMasterId id="2147483746" r:id="rId23"/>
    <p:sldMasterId id="2147483769" r:id="rId24"/>
  </p:sldMasterIdLst>
  <p:handoutMasterIdLst>
    <p:handoutMasterId r:id="rId77"/>
  </p:handoutMasterIdLst>
  <p:sldIdLst>
    <p:sldId id="258" r:id="rId25"/>
    <p:sldId id="282" r:id="rId26"/>
    <p:sldId id="372" r:id="rId27"/>
    <p:sldId id="276" r:id="rId28"/>
    <p:sldId id="296" r:id="rId29"/>
    <p:sldId id="295" r:id="rId30"/>
    <p:sldId id="303" r:id="rId31"/>
    <p:sldId id="280" r:id="rId32"/>
    <p:sldId id="297" r:id="rId33"/>
    <p:sldId id="281" r:id="rId34"/>
    <p:sldId id="307" r:id="rId35"/>
    <p:sldId id="290" r:id="rId36"/>
    <p:sldId id="291" r:id="rId37"/>
    <p:sldId id="384" r:id="rId38"/>
    <p:sldId id="382" r:id="rId39"/>
    <p:sldId id="385" r:id="rId40"/>
    <p:sldId id="378" r:id="rId41"/>
    <p:sldId id="379" r:id="rId42"/>
    <p:sldId id="380" r:id="rId43"/>
    <p:sldId id="381" r:id="rId44"/>
    <p:sldId id="383" r:id="rId45"/>
    <p:sldId id="386" r:id="rId46"/>
    <p:sldId id="305" r:id="rId47"/>
    <p:sldId id="300" r:id="rId48"/>
    <p:sldId id="374" r:id="rId49"/>
    <p:sldId id="375" r:id="rId50"/>
    <p:sldId id="376" r:id="rId51"/>
    <p:sldId id="301" r:id="rId52"/>
    <p:sldId id="286" r:id="rId53"/>
    <p:sldId id="285" r:id="rId54"/>
    <p:sldId id="272" r:id="rId55"/>
    <p:sldId id="312" r:id="rId56"/>
    <p:sldId id="274" r:id="rId57"/>
    <p:sldId id="278" r:id="rId58"/>
    <p:sldId id="267" r:id="rId59"/>
    <p:sldId id="268" r:id="rId60"/>
    <p:sldId id="309" r:id="rId61"/>
    <p:sldId id="269" r:id="rId62"/>
    <p:sldId id="293" r:id="rId63"/>
    <p:sldId id="298" r:id="rId64"/>
    <p:sldId id="294" r:id="rId65"/>
    <p:sldId id="270" r:id="rId66"/>
    <p:sldId id="271" r:id="rId67"/>
    <p:sldId id="311" r:id="rId68"/>
    <p:sldId id="310" r:id="rId69"/>
    <p:sldId id="284" r:id="rId70"/>
    <p:sldId id="302" r:id="rId71"/>
    <p:sldId id="288" r:id="rId72"/>
    <p:sldId id="313" r:id="rId73"/>
    <p:sldId id="338" r:id="rId74"/>
    <p:sldId id="265" r:id="rId75"/>
    <p:sldId id="306" r:id="rId7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5CC5DF0-DD25-440C-AF60-368EBE776FC5}" v="54" dt="2022-12-31T13:50:05.2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824" autoAdjust="0"/>
    <p:restoredTop sz="94660"/>
  </p:normalViewPr>
  <p:slideViewPr>
    <p:cSldViewPr>
      <p:cViewPr varScale="1">
        <p:scale>
          <a:sx n="88" d="100"/>
          <a:sy n="88" d="100"/>
        </p:scale>
        <p:origin x="960"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xml"/><Relationship Id="rId21" Type="http://schemas.openxmlformats.org/officeDocument/2006/relationships/slideMaster" Target="slideMasters/slideMaster18.xml"/><Relationship Id="rId42" Type="http://schemas.openxmlformats.org/officeDocument/2006/relationships/slide" Target="slides/slide18.xml"/><Relationship Id="rId47" Type="http://schemas.openxmlformats.org/officeDocument/2006/relationships/slide" Target="slides/slide23.xml"/><Relationship Id="rId63" Type="http://schemas.openxmlformats.org/officeDocument/2006/relationships/slide" Target="slides/slide39.xml"/><Relationship Id="rId68" Type="http://schemas.openxmlformats.org/officeDocument/2006/relationships/slide" Target="slides/slide44.xml"/><Relationship Id="rId16" Type="http://schemas.openxmlformats.org/officeDocument/2006/relationships/slideMaster" Target="slideMasters/slideMaster13.xml"/><Relationship Id="rId11" Type="http://schemas.openxmlformats.org/officeDocument/2006/relationships/slideMaster" Target="slideMasters/slideMaster8.xml"/><Relationship Id="rId32" Type="http://schemas.openxmlformats.org/officeDocument/2006/relationships/slide" Target="slides/slide8.xml"/><Relationship Id="rId37" Type="http://schemas.openxmlformats.org/officeDocument/2006/relationships/slide" Target="slides/slide13.xml"/><Relationship Id="rId53" Type="http://schemas.openxmlformats.org/officeDocument/2006/relationships/slide" Target="slides/slide29.xml"/><Relationship Id="rId58" Type="http://schemas.openxmlformats.org/officeDocument/2006/relationships/slide" Target="slides/slide34.xml"/><Relationship Id="rId74" Type="http://schemas.openxmlformats.org/officeDocument/2006/relationships/slide" Target="slides/slide50.xml"/><Relationship Id="rId79" Type="http://schemas.openxmlformats.org/officeDocument/2006/relationships/viewProps" Target="viewProps.xml"/><Relationship Id="rId5" Type="http://schemas.openxmlformats.org/officeDocument/2006/relationships/slideMaster" Target="slideMasters/slideMaster2.xml"/><Relationship Id="rId61" Type="http://schemas.openxmlformats.org/officeDocument/2006/relationships/slide" Target="slides/slide37.xml"/><Relationship Id="rId82" Type="http://schemas.microsoft.com/office/2015/10/relationships/revisionInfo" Target="revisionInfo.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3.xml"/><Relationship Id="rId30" Type="http://schemas.openxmlformats.org/officeDocument/2006/relationships/slide" Target="slides/slide6.xml"/><Relationship Id="rId35" Type="http://schemas.openxmlformats.org/officeDocument/2006/relationships/slide" Target="slides/slide11.xml"/><Relationship Id="rId43" Type="http://schemas.openxmlformats.org/officeDocument/2006/relationships/slide" Target="slides/slide19.xml"/><Relationship Id="rId48" Type="http://schemas.openxmlformats.org/officeDocument/2006/relationships/slide" Target="slides/slide24.xml"/><Relationship Id="rId56" Type="http://schemas.openxmlformats.org/officeDocument/2006/relationships/slide" Target="slides/slide32.xml"/><Relationship Id="rId64" Type="http://schemas.openxmlformats.org/officeDocument/2006/relationships/slide" Target="slides/slide40.xml"/><Relationship Id="rId69" Type="http://schemas.openxmlformats.org/officeDocument/2006/relationships/slide" Target="slides/slide45.xml"/><Relationship Id="rId77" Type="http://schemas.openxmlformats.org/officeDocument/2006/relationships/handoutMaster" Target="handoutMasters/handoutMaster1.xml"/><Relationship Id="rId8" Type="http://schemas.openxmlformats.org/officeDocument/2006/relationships/slideMaster" Target="slideMasters/slideMaster5.xml"/><Relationship Id="rId51" Type="http://schemas.openxmlformats.org/officeDocument/2006/relationships/slide" Target="slides/slide27.xml"/><Relationship Id="rId72" Type="http://schemas.openxmlformats.org/officeDocument/2006/relationships/slide" Target="slides/slide48.xml"/><Relationship Id="rId80"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1.xml"/><Relationship Id="rId33" Type="http://schemas.openxmlformats.org/officeDocument/2006/relationships/slide" Target="slides/slide9.xml"/><Relationship Id="rId38" Type="http://schemas.openxmlformats.org/officeDocument/2006/relationships/slide" Target="slides/slide14.xml"/><Relationship Id="rId46" Type="http://schemas.openxmlformats.org/officeDocument/2006/relationships/slide" Target="slides/slide22.xml"/><Relationship Id="rId59" Type="http://schemas.openxmlformats.org/officeDocument/2006/relationships/slide" Target="slides/slide35.xml"/><Relationship Id="rId67" Type="http://schemas.openxmlformats.org/officeDocument/2006/relationships/slide" Target="slides/slide43.xml"/><Relationship Id="rId20" Type="http://schemas.openxmlformats.org/officeDocument/2006/relationships/slideMaster" Target="slideMasters/slideMaster17.xml"/><Relationship Id="rId41" Type="http://schemas.openxmlformats.org/officeDocument/2006/relationships/slide" Target="slides/slide17.xml"/><Relationship Id="rId54" Type="http://schemas.openxmlformats.org/officeDocument/2006/relationships/slide" Target="slides/slide30.xml"/><Relationship Id="rId62" Type="http://schemas.openxmlformats.org/officeDocument/2006/relationships/slide" Target="slides/slide38.xml"/><Relationship Id="rId70" Type="http://schemas.openxmlformats.org/officeDocument/2006/relationships/slide" Target="slides/slide46.xml"/><Relationship Id="rId75" Type="http://schemas.openxmlformats.org/officeDocument/2006/relationships/slide" Target="slides/slide5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4.xml"/><Relationship Id="rId36" Type="http://schemas.openxmlformats.org/officeDocument/2006/relationships/slide" Target="slides/slide12.xml"/><Relationship Id="rId49" Type="http://schemas.openxmlformats.org/officeDocument/2006/relationships/slide" Target="slides/slide25.xml"/><Relationship Id="rId57" Type="http://schemas.openxmlformats.org/officeDocument/2006/relationships/slide" Target="slides/slide33.xml"/><Relationship Id="rId10" Type="http://schemas.openxmlformats.org/officeDocument/2006/relationships/slideMaster" Target="slideMasters/slideMaster7.xml"/><Relationship Id="rId31" Type="http://schemas.openxmlformats.org/officeDocument/2006/relationships/slide" Target="slides/slide7.xml"/><Relationship Id="rId44" Type="http://schemas.openxmlformats.org/officeDocument/2006/relationships/slide" Target="slides/slide20.xml"/><Relationship Id="rId52" Type="http://schemas.openxmlformats.org/officeDocument/2006/relationships/slide" Target="slides/slide28.xml"/><Relationship Id="rId60" Type="http://schemas.openxmlformats.org/officeDocument/2006/relationships/slide" Target="slides/slide36.xml"/><Relationship Id="rId65" Type="http://schemas.openxmlformats.org/officeDocument/2006/relationships/slide" Target="slides/slide41.xml"/><Relationship Id="rId73" Type="http://schemas.openxmlformats.org/officeDocument/2006/relationships/slide" Target="slides/slide49.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5.xml"/><Relationship Id="rId34" Type="http://schemas.openxmlformats.org/officeDocument/2006/relationships/slide" Target="slides/slide10.xml"/><Relationship Id="rId50" Type="http://schemas.openxmlformats.org/officeDocument/2006/relationships/slide" Target="slides/slide26.xml"/><Relationship Id="rId55" Type="http://schemas.openxmlformats.org/officeDocument/2006/relationships/slide" Target="slides/slide31.xml"/><Relationship Id="rId76" Type="http://schemas.openxmlformats.org/officeDocument/2006/relationships/slide" Target="slides/slide52.xml"/><Relationship Id="rId7" Type="http://schemas.openxmlformats.org/officeDocument/2006/relationships/slideMaster" Target="slideMasters/slideMaster4.xml"/><Relationship Id="rId71" Type="http://schemas.openxmlformats.org/officeDocument/2006/relationships/slide" Target="slides/slide47.xml"/><Relationship Id="rId2" Type="http://schemas.openxmlformats.org/officeDocument/2006/relationships/customXml" Target="../customXml/item2.xml"/><Relationship Id="rId29" Type="http://schemas.openxmlformats.org/officeDocument/2006/relationships/slide" Target="slides/slide5.xml"/><Relationship Id="rId24" Type="http://schemas.openxmlformats.org/officeDocument/2006/relationships/slideMaster" Target="slideMasters/slideMaster21.xml"/><Relationship Id="rId40" Type="http://schemas.openxmlformats.org/officeDocument/2006/relationships/slide" Target="slides/slide16.xml"/><Relationship Id="rId45" Type="http://schemas.openxmlformats.org/officeDocument/2006/relationships/slide" Target="slides/slide21.xml"/><Relationship Id="rId66" Type="http://schemas.openxmlformats.org/officeDocument/2006/relationships/slide" Target="slides/slide4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12/01/2023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0475041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a:prstGeom prst="rect">
            <a:avLst/>
          </a:prstGeom>
        </p:spPr>
        <p:txBody>
          <a:bodyPr/>
          <a:lstStyle/>
          <a:p>
            <a:fld id="{9C64F3F4-CE19-49F8-9EF4-FF4EE52031C2}" type="datetimeFigureOut">
              <a:rPr lang="en-GB" smtClean="0"/>
              <a:t>12/01/2023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7956376" y="6380972"/>
            <a:ext cx="730424" cy="340503"/>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641432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251520" y="6525344"/>
            <a:ext cx="971128" cy="218522"/>
          </a:xfrm>
          <a:prstGeom prst="rect">
            <a:avLst/>
          </a:prstGeom>
        </p:spPr>
        <p:txBody>
          <a:bodyPr/>
          <a:lstStyle/>
          <a:p>
            <a:fld id="{9C64F3F4-CE19-49F8-9EF4-FF4EE52031C2}" type="datetimeFigureOut">
              <a:rPr lang="en-GB" smtClean="0"/>
              <a:t>12/01/2023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7956376" y="6380972"/>
            <a:ext cx="730424" cy="340503"/>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888057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1946693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a:prstGeom prst="rect">
            <a:avLst/>
          </a:prstGeom>
        </p:spPr>
        <p:txBody>
          <a:bodyPr/>
          <a:lstStyle/>
          <a:p>
            <a:fld id="{9C64F3F4-CE19-49F8-9EF4-FF4EE52031C2}" type="datetimeFigureOut">
              <a:rPr lang="en-GB" smtClean="0"/>
              <a:t>12/01/2023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7956376" y="6380972"/>
            <a:ext cx="730424" cy="340503"/>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144524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251520" y="6525344"/>
            <a:ext cx="971128" cy="218522"/>
          </a:xfrm>
          <a:prstGeom prst="rect">
            <a:avLst/>
          </a:prstGeom>
        </p:spPr>
        <p:txBody>
          <a:bodyPr/>
          <a:lstStyle/>
          <a:p>
            <a:fld id="{9C64F3F4-CE19-49F8-9EF4-FF4EE52031C2}" type="datetimeFigureOut">
              <a:rPr lang="en-GB" smtClean="0"/>
              <a:t>12/01/2023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7956376" y="6380972"/>
            <a:ext cx="730424" cy="340503"/>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72901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9223936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251520" y="6525344"/>
            <a:ext cx="971128" cy="218522"/>
          </a:xfrm>
          <a:prstGeom prst="rect">
            <a:avLst/>
          </a:prstGeom>
        </p:spPr>
        <p:txBody>
          <a:bodyPr/>
          <a:lstStyle/>
          <a:p>
            <a:fld id="{9C64F3F4-CE19-49F8-9EF4-FF4EE52031C2}" type="datetimeFigureOut">
              <a:rPr lang="en-GB" smtClean="0"/>
              <a:t>12/01/2023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7956376" y="6380972"/>
            <a:ext cx="730424" cy="340503"/>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983007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168259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a:prstGeom prst="rect">
            <a:avLst/>
          </a:prstGeom>
        </p:spPr>
        <p:txBody>
          <a:bodyPr/>
          <a:lstStyle/>
          <a:p>
            <a:fld id="{9C64F3F4-CE19-49F8-9EF4-FF4EE52031C2}" type="datetimeFigureOut">
              <a:rPr lang="en-GB" smtClean="0"/>
              <a:t>12/01/2023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7956376" y="6380972"/>
            <a:ext cx="730424" cy="340503"/>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002299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251520" y="6525344"/>
            <a:ext cx="971128" cy="218522"/>
          </a:xfrm>
          <a:prstGeom prst="rect">
            <a:avLst/>
          </a:prstGeom>
        </p:spPr>
        <p:txBody>
          <a:bodyPr/>
          <a:lstStyle/>
          <a:p>
            <a:fld id="{9C64F3F4-CE19-49F8-9EF4-FF4EE52031C2}" type="datetimeFigureOut">
              <a:rPr lang="en-GB" smtClean="0"/>
              <a:t>12/01/2023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7956376" y="6380972"/>
            <a:ext cx="730424" cy="340503"/>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645692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777565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251520" y="6525344"/>
            <a:ext cx="971128" cy="218522"/>
          </a:xfrm>
          <a:prstGeom prst="rect">
            <a:avLst/>
          </a:prstGeom>
        </p:spPr>
        <p:txBody>
          <a:bodyPr/>
          <a:lstStyle/>
          <a:p>
            <a:fld id="{9C64F3F4-CE19-49F8-9EF4-FF4EE52031C2}" type="datetimeFigureOut">
              <a:rPr lang="en-GB" smtClean="0"/>
              <a:t>12/01/2023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7956376" y="6380972"/>
            <a:ext cx="730424" cy="340503"/>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122594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5162299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3790497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299278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54848629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92559003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346904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651710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7692690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5686031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0041357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039736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196586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0751668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1462865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0898043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6144324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995935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3251235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18028098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4414981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a:prstGeom prst="rect">
            <a:avLst/>
          </a:prstGeom>
        </p:spPr>
        <p:txBody>
          <a:bodyPr/>
          <a:lstStyle/>
          <a:p>
            <a:fld id="{9C64F3F4-CE19-49F8-9EF4-FF4EE52031C2}" type="datetimeFigureOut">
              <a:rPr lang="en-GB" smtClean="0"/>
              <a:t>12/01/2023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7956376" y="6380972"/>
            <a:ext cx="730424" cy="340503"/>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1725536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7974212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13713594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7138038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2845757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75407805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10998177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4351227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1278947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3505340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869098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3988227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6187634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72471490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2803685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5922103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54593672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09466021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8707014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03444822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70345684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84979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95655293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7141468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0155296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72854147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1346874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2896927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9882617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92127653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93775322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461569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597579118"/>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392256710"/>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85826745"/>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942011911"/>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985733604"/>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113475125"/>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205528114"/>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198910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837213468"/>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9745790"/>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39925395"/>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970154659"/>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59171602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5" Type="http://schemas.openxmlformats.org/officeDocument/2006/relationships/image" Target="../media/image3.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4.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slideLayout" Target="../slideLayouts/slideLayout10.xml"/><Relationship Id="rId1" Type="http://schemas.openxmlformats.org/officeDocument/2006/relationships/slideLayout" Target="../slideLayouts/slideLayout9.xml"/><Relationship Id="rId5" Type="http://schemas.openxmlformats.org/officeDocument/2006/relationships/image" Target="../media/image5.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image" Target="../media/image6.png"/></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6.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7.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8.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image" Target="../media/image11.png"/><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theme" Target="../theme/theme10.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0" Type="http://schemas.openxmlformats.org/officeDocument/2006/relationships/slideLayout" Target="../slideLayouts/slideLayout28.xml"/><Relationship Id="rId4" Type="http://schemas.openxmlformats.org/officeDocument/2006/relationships/slideLayout" Target="../slideLayouts/slideLayout22.xml"/><Relationship Id="rId9" Type="http://schemas.openxmlformats.org/officeDocument/2006/relationships/slideLayout" Target="../slideLayouts/slideLayout27.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7" Type="http://schemas.openxmlformats.org/officeDocument/2006/relationships/image" Target="../media/image12.png"/><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theme" Target="../theme/theme11.xml"/><Relationship Id="rId5" Type="http://schemas.openxmlformats.org/officeDocument/2006/relationships/slideLayout" Target="../slideLayouts/slideLayout34.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7.xml"/><Relationship Id="rId2" Type="http://schemas.openxmlformats.org/officeDocument/2006/relationships/slideLayout" Target="../slideLayouts/slideLayout36.xml"/><Relationship Id="rId1" Type="http://schemas.openxmlformats.org/officeDocument/2006/relationships/slideLayout" Target="../slideLayouts/slideLayout35.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40.xml"/><Relationship Id="rId2" Type="http://schemas.openxmlformats.org/officeDocument/2006/relationships/slideLayout" Target="../slideLayouts/slideLayout39.xml"/><Relationship Id="rId1" Type="http://schemas.openxmlformats.org/officeDocument/2006/relationships/slideLayout" Target="../slideLayouts/slideLayout38.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8.xml"/><Relationship Id="rId13" Type="http://schemas.openxmlformats.org/officeDocument/2006/relationships/image" Target="../media/image15.png"/><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theme" Target="../theme/theme14.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image" Target="../media/image16.png"/><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theme" Target="../theme/theme15.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0" Type="http://schemas.openxmlformats.org/officeDocument/2006/relationships/slideLayout" Target="../slideLayouts/slideLayout61.xml"/><Relationship Id="rId4" Type="http://schemas.openxmlformats.org/officeDocument/2006/relationships/slideLayout" Target="../slideLayouts/slideLayout55.xml"/><Relationship Id="rId9" Type="http://schemas.openxmlformats.org/officeDocument/2006/relationships/slideLayout" Target="../slideLayouts/slideLayout60.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70.xml"/><Relationship Id="rId3" Type="http://schemas.openxmlformats.org/officeDocument/2006/relationships/slideLayout" Target="../slideLayouts/slideLayout65.xml"/><Relationship Id="rId7" Type="http://schemas.openxmlformats.org/officeDocument/2006/relationships/slideLayout" Target="../slideLayouts/slideLayout69.xml"/><Relationship Id="rId2" Type="http://schemas.openxmlformats.org/officeDocument/2006/relationships/slideLayout" Target="../slideLayouts/slideLayout64.xml"/><Relationship Id="rId1" Type="http://schemas.openxmlformats.org/officeDocument/2006/relationships/slideLayout" Target="../slideLayouts/slideLayout63.xml"/><Relationship Id="rId6" Type="http://schemas.openxmlformats.org/officeDocument/2006/relationships/slideLayout" Target="../slideLayouts/slideLayout68.xml"/><Relationship Id="rId5" Type="http://schemas.openxmlformats.org/officeDocument/2006/relationships/slideLayout" Target="../slideLayouts/slideLayout67.xml"/><Relationship Id="rId4" Type="http://schemas.openxmlformats.org/officeDocument/2006/relationships/slideLayout" Target="../slideLayouts/slideLayout66.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17.xml"/><Relationship Id="rId1" Type="http://schemas.openxmlformats.org/officeDocument/2006/relationships/slideLayout" Target="../slideLayouts/slideLayout71.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18.xml"/><Relationship Id="rId1" Type="http://schemas.openxmlformats.org/officeDocument/2006/relationships/slideLayout" Target="../slideLayouts/slideLayout72.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19.xml"/><Relationship Id="rId1" Type="http://schemas.openxmlformats.org/officeDocument/2006/relationships/slideLayout" Target="../slideLayouts/slideLayout73.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20.xml"/><Relationship Id="rId1" Type="http://schemas.openxmlformats.org/officeDocument/2006/relationships/slideLayout" Target="../slideLayouts/slideLayout74.xml"/></Relationships>
</file>

<file path=ppt/slideMasters/_rels/slideMaster21.xml.rels><?xml version="1.0" encoding="UTF-8" standalone="yes"?>
<Relationships xmlns="http://schemas.openxmlformats.org/package/2006/relationships"><Relationship Id="rId3" Type="http://schemas.openxmlformats.org/officeDocument/2006/relationships/slideLayout" Target="../slideLayouts/slideLayout77.xml"/><Relationship Id="rId2" Type="http://schemas.openxmlformats.org/officeDocument/2006/relationships/slideLayout" Target="../slideLayouts/slideLayout76.xml"/><Relationship Id="rId1" Type="http://schemas.openxmlformats.org/officeDocument/2006/relationships/slideLayout" Target="../slideLayouts/slideLayout75.xml"/><Relationship Id="rId6" Type="http://schemas.openxmlformats.org/officeDocument/2006/relationships/image" Target="../media/image12.png"/><Relationship Id="rId5" Type="http://schemas.openxmlformats.org/officeDocument/2006/relationships/theme" Target="../theme/theme21.xml"/><Relationship Id="rId4" Type="http://schemas.openxmlformats.org/officeDocument/2006/relationships/slideLayout" Target="../slideLayouts/slideLayout7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9047994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442747330"/>
      </p:ext>
    </p:extLst>
  </p:cSld>
  <p:clrMap bg1="lt1" tx1="dk1" bg2="lt2" tx2="dk2" accent1="accent1" accent2="accent2" accent3="accent3" accent4="accent4" accent5="accent5" accent6="accent6" hlink="hlink" folHlink="folHlink"/>
  <p:sldLayoutIdLst>
    <p:sldLayoutId id="2147483665" r:id="rId1"/>
    <p:sldLayoutId id="2147483815" r:id="rId2"/>
    <p:sldLayoutId id="214748381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708400618"/>
      </p:ext>
    </p:extLst>
  </p:cSld>
  <p:clrMap bg1="lt1" tx1="dk1" bg2="lt2" tx2="dk2" accent1="accent1" accent2="accent2" accent3="accent3" accent4="accent4" accent5="accent5" accent6="accent6" hlink="hlink" folHlink="folHlink"/>
  <p:sldLayoutIdLst>
    <p:sldLayoutId id="2147483667" r:id="rId1"/>
    <p:sldLayoutId id="214748382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613750750"/>
      </p:ext>
    </p:extLst>
  </p:cSld>
  <p:clrMap bg1="lt1" tx1="dk1" bg2="lt2" tx2="dk2" accent1="accent1" accent2="accent2" accent3="accent3" accent4="accent4" accent5="accent5" accent6="accent6" hlink="hlink" folHlink="folHlink"/>
  <p:sldLayoutIdLst>
    <p:sldLayoutId id="2147483669" r:id="rId1"/>
    <p:sldLayoutId id="2147483817" r:id="rId2"/>
    <p:sldLayoutId id="214748381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52530461"/>
      </p:ext>
    </p:extLst>
  </p:cSld>
  <p:clrMap bg1="lt1" tx1="dk1" bg2="lt2" tx2="dk2" accent1="accent1" accent2="accent2" accent3="accent3" accent4="accent4" accent5="accent5" accent6="accent6" hlink="hlink" folHlink="folHlink"/>
  <p:sldLayoutIdLst>
    <p:sldLayoutId id="2147483671" r:id="rId1"/>
    <p:sldLayoutId id="214748381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421033728"/>
      </p:ext>
    </p:extLst>
  </p:cSld>
  <p:clrMap bg1="lt1" tx1="dk1" bg2="lt2" tx2="dk2" accent1="accent1" accent2="accent2" accent3="accent3" accent4="accent4" accent5="accent5" accent6="accent6" hlink="hlink" folHlink="folHlink"/>
  <p:sldLayoutIdLst>
    <p:sldLayoutId id="2147483673" r:id="rId1"/>
    <p:sldLayoutId id="214748367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657860815"/>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671851391"/>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34797116"/>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001183171"/>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2512389796"/>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73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3410864100"/>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785783384"/>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439978820"/>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499083817"/>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484330130"/>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97664713"/>
      </p:ext>
    </p:extLst>
  </p:cSld>
  <p:clrMap bg1="lt1" tx1="dk1" bg2="lt2" tx2="dk2" accent1="accent1" accent2="accent2" accent3="accent3" accent4="accent4" accent5="accent5" accent6="accent6" hlink="hlink" folHlink="folHlink"/>
  <p:sldLayoutIdLst>
    <p:sldLayoutId id="214748374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25401899"/>
      </p:ext>
    </p:extLst>
  </p:cSld>
  <p:clrMap bg1="lt1" tx1="dk1" bg2="lt2" tx2="dk2" accent1="accent1" accent2="accent2" accent3="accent3" accent4="accent4" accent5="accent5" accent6="accent6" hlink="hlink" folHlink="folHlink"/>
  <p:sldLayoutIdLst>
    <p:sldLayoutId id="214748374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005832431"/>
      </p:ext>
    </p:extLst>
  </p:cSld>
  <p:clrMap bg1="lt1" tx1="dk1" bg2="lt2" tx2="dk2" accent1="accent1" accent2="accent2" accent3="accent3" accent4="accent4" accent5="accent5" accent6="accent6" hlink="hlink" folHlink="folHlink"/>
  <p:sldLayoutIdLst>
    <p:sldLayoutId id="214748374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92558408"/>
      </p:ext>
    </p:extLst>
  </p:cSld>
  <p:clrMap bg1="lt1" tx1="dk1" bg2="lt2" tx2="dk2" accent1="accent1" accent2="accent2" accent3="accent3" accent4="accent4" accent5="accent5" accent6="accent6" hlink="hlink" folHlink="folHlink"/>
  <p:sldLayoutIdLst>
    <p:sldLayoutId id="214748374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1959414353"/>
      </p:ext>
    </p:extLst>
  </p:cSld>
  <p:clrMap bg1="lt1" tx1="dk1" bg2="lt2" tx2="dk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moodle.uwtsd.ac.uk/course/view.php?id=11247&amp;section=12" TargetMode="External"/><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3" Type="http://schemas.openxmlformats.org/officeDocument/2006/relationships/hyperlink" Target="https://www.uwtsd.ac.uk/library/student-essentials/" TargetMode="External"/><Relationship Id="rId2" Type="http://schemas.openxmlformats.org/officeDocument/2006/relationships/hyperlink" Target="https://www.uwtsd.ac.uk/library/student-essentials/getting-started-guides/hospitality--tourism/databases-hospitality--tourism/" TargetMode="External"/><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2" Type="http://schemas.openxmlformats.org/officeDocument/2006/relationships/hyperlink" Target="https://moodle.uwtsd.ac.uk/mod/book/view.php?id=446086" TargetMode="External"/><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6.png"/><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3" Type="http://schemas.openxmlformats.org/officeDocument/2006/relationships/hyperlink" Target="https://www.uwtsd.ac.uk/library/student-essentials/meet-your-academic-liaison-librarian/" TargetMode="External"/><Relationship Id="rId2" Type="http://schemas.openxmlformats.org/officeDocument/2006/relationships/hyperlink" Target="mailto:library@uwtsd.ac.uk" TargetMode="External"/><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2" Type="http://schemas.openxmlformats.org/officeDocument/2006/relationships/hyperlink" Target="https://www.uwtsd.ac.uk/library/infoskills/" TargetMode="External"/><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7.png"/><Relationship Id="rId1" Type="http://schemas.openxmlformats.org/officeDocument/2006/relationships/slideLayout" Target="../slideLayouts/slideLayout20.xml"/></Relationships>
</file>

<file path=ppt/slides/_rels/slide23.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2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9.xml.rels><?xml version="1.0" encoding="UTF-8" standalone="yes"?>
<Relationships xmlns="http://schemas.openxmlformats.org/package/2006/relationships"><Relationship Id="rId3" Type="http://schemas.openxmlformats.org/officeDocument/2006/relationships/hyperlink" Target="https://www.uwtsd.ac.uk/library/student-essentials/getting-started-guides/hospitality--tourism/" TargetMode="External"/><Relationship Id="rId2" Type="http://schemas.openxmlformats.org/officeDocument/2006/relationships/hyperlink" Target="https://www.citethemrighttutorial.com/course-modules/harvard" TargetMode="External"/><Relationship Id="rId1" Type="http://schemas.openxmlformats.org/officeDocument/2006/relationships/slideLayout" Target="../slideLayouts/slideLayout20.xml"/></Relationships>
</file>

<file path=ppt/slides/_rels/slide5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0.xml"/><Relationship Id="rId4" Type="http://schemas.microsoft.com/office/2007/relationships/hdphoto" Target="../media/hdphoto3.wdp"/></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2.xml.rels><?xml version="1.0" encoding="UTF-8" standalone="yes"?>
<Relationships xmlns="http://schemas.openxmlformats.org/package/2006/relationships"><Relationship Id="rId2" Type="http://schemas.openxmlformats.org/officeDocument/2006/relationships/hyperlink" Target="https://www.ifla.org/wp-content/uploads/2019/05/assets/hq/topics/info-society/images/how_to_spot_fake_news.pdf" TargetMode="External"/><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1556792"/>
            <a:ext cx="3456384" cy="4392488"/>
          </a:xfrm>
        </p:spPr>
        <p:txBody>
          <a:bodyPr/>
          <a:lstStyle/>
          <a:p>
            <a:r>
              <a:rPr lang="en-GB" sz="3200" b="1" dirty="0">
                <a:solidFill>
                  <a:schemeClr val="bg1"/>
                </a:solidFill>
              </a:rPr>
              <a:t>Business Skills </a:t>
            </a:r>
            <a:br>
              <a:rPr lang="en-GB" sz="3200" b="1" dirty="0">
                <a:solidFill>
                  <a:schemeClr val="bg1"/>
                </a:solidFill>
              </a:rPr>
            </a:br>
            <a:br>
              <a:rPr lang="en-GB" sz="3200" b="1" dirty="0">
                <a:solidFill>
                  <a:schemeClr val="bg1"/>
                </a:solidFill>
              </a:rPr>
            </a:br>
            <a:r>
              <a:rPr lang="en-GB" sz="3200" b="1" dirty="0">
                <a:solidFill>
                  <a:schemeClr val="bg1"/>
                </a:solidFill>
              </a:rPr>
              <a:t>Week 2:  Becoming an Independent Learner</a:t>
            </a:r>
            <a:br>
              <a:rPr lang="en-GB" sz="3200" b="1" dirty="0">
                <a:solidFill>
                  <a:schemeClr val="bg1"/>
                </a:solidFill>
              </a:rPr>
            </a:br>
            <a:br>
              <a:rPr lang="en-GB" sz="3200" b="1" dirty="0">
                <a:solidFill>
                  <a:schemeClr val="bg1"/>
                </a:solidFill>
              </a:rPr>
            </a:br>
            <a:r>
              <a:rPr lang="en-GB" sz="3200" b="1" dirty="0">
                <a:solidFill>
                  <a:schemeClr val="bg1"/>
                </a:solidFill>
              </a:rPr>
              <a:t>Library Resources, Assessment and Research </a:t>
            </a:r>
            <a:br>
              <a:rPr lang="en-GB" sz="3200" b="1" dirty="0">
                <a:solidFill>
                  <a:schemeClr val="bg1"/>
                </a:solidFill>
              </a:rPr>
            </a:br>
            <a:br>
              <a:rPr lang="en-GB" sz="3200" b="1" dirty="0">
                <a:solidFill>
                  <a:schemeClr val="bg1"/>
                </a:solidFill>
              </a:rPr>
            </a:br>
            <a:br>
              <a:rPr lang="en-GB" sz="4000" b="1" dirty="0">
                <a:solidFill>
                  <a:schemeClr val="bg1"/>
                </a:solidFill>
              </a:rPr>
            </a:br>
            <a:br>
              <a:rPr lang="en-GB" sz="4000" b="1" dirty="0">
                <a:solidFill>
                  <a:schemeClr val="bg1"/>
                </a:solidFill>
              </a:rPr>
            </a:br>
            <a:br>
              <a:rPr lang="en-GB" sz="4000" b="1" dirty="0">
                <a:solidFill>
                  <a:schemeClr val="bg1"/>
                </a:solidFill>
              </a:rPr>
            </a:br>
            <a:br>
              <a:rPr lang="en-GB" b="1" dirty="0"/>
            </a:br>
            <a:endParaRPr lang="en-GB" dirty="0"/>
          </a:p>
        </p:txBody>
      </p:sp>
    </p:spTree>
    <p:extLst>
      <p:ext uri="{BB962C8B-B14F-4D97-AF65-F5344CB8AC3E}">
        <p14:creationId xmlns:p14="http://schemas.microsoft.com/office/powerpoint/2010/main" val="41857510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E746A90-D152-4DB0-9AEC-BC9D13F07646}"/>
              </a:ext>
            </a:extLst>
          </p:cNvPr>
          <p:cNvSpPr>
            <a:spLocks noGrp="1"/>
          </p:cNvSpPr>
          <p:nvPr>
            <p:ph type="title"/>
          </p:nvPr>
        </p:nvSpPr>
        <p:spPr/>
        <p:txBody>
          <a:bodyPr/>
          <a:lstStyle/>
          <a:p>
            <a:r>
              <a:rPr lang="en-GB" sz="4000" b="1" dirty="0"/>
              <a:t>Week 2 Learning Outcomes:</a:t>
            </a:r>
          </a:p>
        </p:txBody>
      </p:sp>
      <p:sp>
        <p:nvSpPr>
          <p:cNvPr id="4" name="Content Placeholder 3">
            <a:extLst>
              <a:ext uri="{FF2B5EF4-FFF2-40B4-BE49-F238E27FC236}">
                <a16:creationId xmlns:a16="http://schemas.microsoft.com/office/drawing/2014/main" id="{D82DDDC5-3F06-4671-90B4-1C9C496387F5}"/>
              </a:ext>
            </a:extLst>
          </p:cNvPr>
          <p:cNvSpPr>
            <a:spLocks noGrp="1"/>
          </p:cNvSpPr>
          <p:nvPr>
            <p:ph idx="1"/>
          </p:nvPr>
        </p:nvSpPr>
        <p:spPr>
          <a:xfrm>
            <a:off x="635052" y="1916832"/>
            <a:ext cx="7886700" cy="3327797"/>
          </a:xfrm>
        </p:spPr>
        <p:txBody>
          <a:bodyPr/>
          <a:lstStyle/>
          <a:p>
            <a:pPr marL="0" indent="0">
              <a:lnSpc>
                <a:spcPct val="107000"/>
              </a:lnSpc>
              <a:buNone/>
            </a:pPr>
            <a:r>
              <a:rPr lang="en-GB" dirty="0"/>
              <a:t>By the end of this session, you will have:</a:t>
            </a:r>
          </a:p>
          <a:p>
            <a:pPr lvl="0">
              <a:lnSpc>
                <a:spcPct val="107000"/>
              </a:lnSpc>
            </a:pPr>
            <a:r>
              <a:rPr lang="en-GB" sz="2400" dirty="0"/>
              <a:t>Developed an understanding of useful checklists that can help you evaluate the credibility and relevance of the information you find</a:t>
            </a:r>
          </a:p>
          <a:p>
            <a:pPr lvl="0">
              <a:lnSpc>
                <a:spcPct val="107000"/>
              </a:lnSpc>
              <a:spcAft>
                <a:spcPts val="800"/>
              </a:spcAft>
            </a:pPr>
            <a:r>
              <a:rPr lang="en-GB" sz="2400" dirty="0">
                <a:latin typeface="Calibri" panose="020F0502020204030204" pitchFamily="34" charset="0"/>
                <a:ea typeface="Calibri" panose="020F0502020204030204" pitchFamily="34" charset="0"/>
                <a:cs typeface="Calibri" panose="020F0502020204030204" pitchFamily="34" charset="0"/>
              </a:rPr>
              <a:t>Developed an understanding of the importance of scholarly  research for academic writing  </a:t>
            </a:r>
          </a:p>
          <a:p>
            <a:pPr lvl="0">
              <a:lnSpc>
                <a:spcPct val="107000"/>
              </a:lnSpc>
              <a:spcAft>
                <a:spcPts val="80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1497040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545089D-D57E-4F86-88EB-2647E3208F03}"/>
              </a:ext>
            </a:extLst>
          </p:cNvPr>
          <p:cNvSpPr>
            <a:spLocks noGrp="1"/>
          </p:cNvSpPr>
          <p:nvPr>
            <p:ph type="title"/>
          </p:nvPr>
        </p:nvSpPr>
        <p:spPr>
          <a:xfrm>
            <a:off x="436880" y="572233"/>
            <a:ext cx="8442960" cy="890808"/>
          </a:xfrm>
        </p:spPr>
        <p:txBody>
          <a:bodyPr/>
          <a:lstStyle/>
          <a:p>
            <a:r>
              <a:rPr lang="en-GB" sz="3600" b="1" dirty="0"/>
              <a:t>Part 1: Recap on Preparation for Week 2</a:t>
            </a:r>
          </a:p>
        </p:txBody>
      </p:sp>
      <p:sp>
        <p:nvSpPr>
          <p:cNvPr id="8" name="Arrow: Right 7">
            <a:extLst>
              <a:ext uri="{FF2B5EF4-FFF2-40B4-BE49-F238E27FC236}">
                <a16:creationId xmlns:a16="http://schemas.microsoft.com/office/drawing/2014/main" id="{38414F07-77FD-4A78-8043-214B295F5A6B}"/>
              </a:ext>
            </a:extLst>
          </p:cNvPr>
          <p:cNvSpPr/>
          <p:nvPr/>
        </p:nvSpPr>
        <p:spPr>
          <a:xfrm>
            <a:off x="3139324" y="4984652"/>
            <a:ext cx="3460652" cy="80185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1" descr="A picture containing graphical user interface&#10;&#10;Description automatically generated">
            <a:hlinkClick r:id="rId2"/>
            <a:extLst>
              <a:ext uri="{FF2B5EF4-FFF2-40B4-BE49-F238E27FC236}">
                <a16:creationId xmlns:a16="http://schemas.microsoft.com/office/drawing/2014/main" id="{1A89A021-5593-31B3-7A29-1941008A6A52}"/>
              </a:ext>
            </a:extLst>
          </p:cNvPr>
          <p:cNvPicPr>
            <a:picLocks noChangeAspect="1"/>
          </p:cNvPicPr>
          <p:nvPr/>
        </p:nvPicPr>
        <p:blipFill>
          <a:blip r:embed="rId3"/>
          <a:stretch>
            <a:fillRect/>
          </a:stretch>
        </p:blipFill>
        <p:spPr>
          <a:xfrm>
            <a:off x="2162905" y="1356295"/>
            <a:ext cx="4818189" cy="344938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7873447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24FD8-2D80-4A8C-A350-2EA2AE385C22}"/>
              </a:ext>
            </a:extLst>
          </p:cNvPr>
          <p:cNvSpPr>
            <a:spLocks noGrp="1"/>
          </p:cNvSpPr>
          <p:nvPr>
            <p:ph type="title"/>
          </p:nvPr>
        </p:nvSpPr>
        <p:spPr>
          <a:xfrm>
            <a:off x="467544" y="2492896"/>
            <a:ext cx="7848872" cy="1325563"/>
          </a:xfrm>
        </p:spPr>
        <p:txBody>
          <a:bodyPr/>
          <a:lstStyle/>
          <a:p>
            <a:pPr algn="ctr"/>
            <a:r>
              <a:rPr lang="en-GB" b="1" dirty="0"/>
              <a:t>So, how did it go? Let’s recap on some key points…</a:t>
            </a:r>
          </a:p>
        </p:txBody>
      </p:sp>
      <p:sp>
        <p:nvSpPr>
          <p:cNvPr id="3" name="Arrow: Right 2">
            <a:extLst>
              <a:ext uri="{FF2B5EF4-FFF2-40B4-BE49-F238E27FC236}">
                <a16:creationId xmlns:a16="http://schemas.microsoft.com/office/drawing/2014/main" id="{8CCCD8B2-BC3B-4B3A-981F-2D66BC1D93D6}"/>
              </a:ext>
            </a:extLst>
          </p:cNvPr>
          <p:cNvSpPr/>
          <p:nvPr/>
        </p:nvSpPr>
        <p:spPr>
          <a:xfrm>
            <a:off x="4572000" y="4293096"/>
            <a:ext cx="3024336" cy="50405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572824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15166-D01E-48A5-B003-F8FBEA356FB0}"/>
              </a:ext>
            </a:extLst>
          </p:cNvPr>
          <p:cNvSpPr>
            <a:spLocks noGrp="1"/>
          </p:cNvSpPr>
          <p:nvPr>
            <p:ph type="title"/>
          </p:nvPr>
        </p:nvSpPr>
        <p:spPr>
          <a:xfrm>
            <a:off x="628650" y="365125"/>
            <a:ext cx="7886700" cy="687611"/>
          </a:xfrm>
        </p:spPr>
        <p:txBody>
          <a:bodyPr/>
          <a:lstStyle/>
          <a:p>
            <a:r>
              <a:rPr lang="en-GB" sz="4000" b="1" dirty="0"/>
              <a:t>What is a Database?</a:t>
            </a:r>
          </a:p>
        </p:txBody>
      </p:sp>
      <p:sp>
        <p:nvSpPr>
          <p:cNvPr id="3" name="Content Placeholder 2">
            <a:extLst>
              <a:ext uri="{FF2B5EF4-FFF2-40B4-BE49-F238E27FC236}">
                <a16:creationId xmlns:a16="http://schemas.microsoft.com/office/drawing/2014/main" id="{FE1A5F44-5CCB-480A-8462-C8FBDDDB9951}"/>
              </a:ext>
            </a:extLst>
          </p:cNvPr>
          <p:cNvSpPr>
            <a:spLocks noGrp="1"/>
          </p:cNvSpPr>
          <p:nvPr>
            <p:ph idx="1"/>
          </p:nvPr>
        </p:nvSpPr>
        <p:spPr>
          <a:xfrm>
            <a:off x="597059" y="1232756"/>
            <a:ext cx="7886700" cy="4392488"/>
          </a:xfrm>
        </p:spPr>
        <p:txBody>
          <a:bodyPr/>
          <a:lstStyle/>
          <a:p>
            <a:pPr marL="0" indent="0">
              <a:lnSpc>
                <a:spcPct val="107000"/>
              </a:lnSpc>
              <a:spcAft>
                <a:spcPts val="800"/>
              </a:spcAft>
              <a:buNone/>
            </a:pPr>
            <a:r>
              <a:rPr lang="en-GB" sz="2400" dirty="0">
                <a:effectLst/>
                <a:latin typeface="Calibri" panose="020F0502020204030204" pitchFamily="34" charset="0"/>
                <a:ea typeface="Calibri" panose="020F0502020204030204" pitchFamily="34" charset="0"/>
                <a:cs typeface="Calibri" panose="020F0502020204030204" pitchFamily="34" charset="0"/>
              </a:rPr>
              <a:t>In research terminology, a database is any digital resource of information. </a:t>
            </a:r>
            <a:r>
              <a:rPr lang="en-GB" sz="2400" dirty="0">
                <a:latin typeface="Calibri" panose="020F0502020204030204" pitchFamily="34" charset="0"/>
                <a:ea typeface="Calibri" panose="020F0502020204030204" pitchFamily="34" charset="0"/>
                <a:cs typeface="Calibri" panose="020F0502020204030204" pitchFamily="34" charset="0"/>
              </a:rPr>
              <a:t>Clearly this can include search engines like Google and Bing as well as material supplied by the UWTSD library.</a:t>
            </a:r>
            <a:endParaRPr lang="en-GB" sz="2400" dirty="0">
              <a:effectLst/>
              <a:latin typeface="Calibri" panose="020F0502020204030204" pitchFamily="34" charset="0"/>
              <a:ea typeface="Calibri" panose="020F0502020204030204" pitchFamily="34" charset="0"/>
              <a:cs typeface="Calibri" panose="020F0502020204030204" pitchFamily="34" charset="0"/>
            </a:endParaRPr>
          </a:p>
          <a:p>
            <a:pPr marL="0" indent="0">
              <a:lnSpc>
                <a:spcPct val="107000"/>
              </a:lnSpc>
              <a:spcAft>
                <a:spcPts val="800"/>
              </a:spcAft>
              <a:buNone/>
            </a:pPr>
            <a:r>
              <a:rPr lang="en-GB" sz="2400" dirty="0">
                <a:effectLst/>
                <a:latin typeface="Calibri" panose="020F0502020204030204" pitchFamily="34" charset="0"/>
                <a:ea typeface="Calibri" panose="020F0502020204030204" pitchFamily="34" charset="0"/>
                <a:cs typeface="Calibri" panose="020F0502020204030204" pitchFamily="34" charset="0"/>
              </a:rPr>
              <a:t>As a student, you will be expected to support your arguments with high quality, reliable information. </a:t>
            </a:r>
            <a:br>
              <a:rPr lang="en-GB" sz="2400" dirty="0">
                <a:effectLst/>
                <a:latin typeface="Calibri" panose="020F0502020204030204" pitchFamily="34" charset="0"/>
                <a:ea typeface="Calibri" panose="020F0502020204030204" pitchFamily="34" charset="0"/>
                <a:cs typeface="Calibri" panose="020F0502020204030204" pitchFamily="34" charset="0"/>
              </a:rPr>
            </a:br>
            <a:br>
              <a:rPr lang="en-GB" sz="2400" dirty="0">
                <a:effectLst/>
                <a:latin typeface="Calibri" panose="020F0502020204030204" pitchFamily="34" charset="0"/>
                <a:ea typeface="Calibri" panose="020F0502020204030204" pitchFamily="34" charset="0"/>
                <a:cs typeface="Calibri" panose="020F0502020204030204" pitchFamily="34" charset="0"/>
              </a:rPr>
            </a:br>
            <a:r>
              <a:rPr lang="en-GB" sz="2400" dirty="0">
                <a:effectLst/>
                <a:latin typeface="Calibri" panose="020F0502020204030204" pitchFamily="34" charset="0"/>
                <a:ea typeface="Calibri" panose="020F0502020204030204" pitchFamily="34" charset="0"/>
                <a:cs typeface="Calibri" panose="020F0502020204030204" pitchFamily="34" charset="0"/>
              </a:rPr>
              <a:t>Using the </a:t>
            </a:r>
            <a:r>
              <a:rPr lang="en-GB" sz="2400" b="1" dirty="0">
                <a:effectLst/>
                <a:latin typeface="Calibri" panose="020F0502020204030204" pitchFamily="34" charset="0"/>
                <a:ea typeface="Calibri" panose="020F0502020204030204" pitchFamily="34" charset="0"/>
                <a:cs typeface="Calibri" panose="020F0502020204030204" pitchFamily="34" charset="0"/>
                <a:hlinkClick r:id="rId2"/>
              </a:rPr>
              <a:t>databases </a:t>
            </a:r>
            <a:r>
              <a:rPr lang="en-GB" sz="2400" dirty="0">
                <a:effectLst/>
                <a:latin typeface="Calibri" panose="020F0502020204030204" pitchFamily="34" charset="0"/>
                <a:ea typeface="Calibri" panose="020F0502020204030204" pitchFamily="34" charset="0"/>
                <a:cs typeface="Calibri" panose="020F0502020204030204" pitchFamily="34" charset="0"/>
              </a:rPr>
              <a:t>provided by the </a:t>
            </a:r>
            <a:r>
              <a:rPr lang="en-GB" sz="2400" b="1" dirty="0">
                <a:latin typeface="Calibri" panose="020F0502020204030204" pitchFamily="34" charset="0"/>
                <a:ea typeface="Calibri" panose="020F0502020204030204" pitchFamily="34" charset="0"/>
                <a:cs typeface="Calibri" panose="020F0502020204030204" pitchFamily="34" charset="0"/>
                <a:hlinkClick r:id="rId3"/>
              </a:rPr>
              <a:t>l</a:t>
            </a:r>
            <a:r>
              <a:rPr lang="en-GB" sz="2400" b="1" dirty="0">
                <a:effectLst/>
                <a:latin typeface="Calibri" panose="020F0502020204030204" pitchFamily="34" charset="0"/>
                <a:ea typeface="Calibri" panose="020F0502020204030204" pitchFamily="34" charset="0"/>
                <a:cs typeface="Calibri" panose="020F0502020204030204" pitchFamily="34" charset="0"/>
                <a:hlinkClick r:id="rId3"/>
              </a:rPr>
              <a:t>ibrary</a:t>
            </a:r>
            <a:r>
              <a:rPr lang="en-GB" sz="2400" b="1" dirty="0">
                <a:effectLst/>
                <a:latin typeface="Calibri" panose="020F0502020204030204" pitchFamily="34" charset="0"/>
                <a:ea typeface="Calibri" panose="020F0502020204030204" pitchFamily="34" charset="0"/>
                <a:cs typeface="Calibri" panose="020F0502020204030204" pitchFamily="34" charset="0"/>
              </a:rPr>
              <a:t> </a:t>
            </a:r>
            <a:r>
              <a:rPr lang="en-GB" sz="2400" i="1" dirty="0">
                <a:effectLst/>
                <a:latin typeface="Calibri" panose="020F0502020204030204" pitchFamily="34" charset="0"/>
                <a:ea typeface="Calibri" panose="020F0502020204030204" pitchFamily="34" charset="0"/>
                <a:cs typeface="Calibri" panose="020F0502020204030204" pitchFamily="34" charset="0"/>
              </a:rPr>
              <a:t>(look at those that are most relevant to Hospitality and Tourism first!) </a:t>
            </a:r>
            <a:r>
              <a:rPr lang="en-GB" sz="2400" dirty="0">
                <a:effectLst/>
                <a:latin typeface="Calibri" panose="020F0502020204030204" pitchFamily="34" charset="0"/>
                <a:ea typeface="Calibri" panose="020F0502020204030204" pitchFamily="34" charset="0"/>
                <a:cs typeface="Calibri" panose="020F0502020204030204" pitchFamily="34" charset="0"/>
              </a:rPr>
              <a:t>will help you to find information from trusted sources.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r">
              <a:buNone/>
            </a:pPr>
            <a:r>
              <a:rPr lang="en-GB" sz="2000" dirty="0"/>
              <a:t>(UWTSD, 2023)</a:t>
            </a:r>
          </a:p>
        </p:txBody>
      </p:sp>
    </p:spTree>
    <p:extLst>
      <p:ext uri="{BB962C8B-B14F-4D97-AF65-F5344CB8AC3E}">
        <p14:creationId xmlns:p14="http://schemas.microsoft.com/office/powerpoint/2010/main" val="9504199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D30662C-5CF1-431B-856C-BC606057C7C2}"/>
              </a:ext>
            </a:extLst>
          </p:cNvPr>
          <p:cNvSpPr>
            <a:spLocks noGrp="1"/>
          </p:cNvSpPr>
          <p:nvPr>
            <p:ph type="title"/>
          </p:nvPr>
        </p:nvSpPr>
        <p:spPr>
          <a:xfrm>
            <a:off x="628650" y="365125"/>
            <a:ext cx="7886700" cy="1047651"/>
          </a:xfrm>
        </p:spPr>
        <p:txBody>
          <a:bodyPr/>
          <a:lstStyle/>
          <a:p>
            <a:r>
              <a:rPr lang="en-GB" sz="4000" b="1" dirty="0"/>
              <a:t>What is a Database?</a:t>
            </a:r>
          </a:p>
        </p:txBody>
      </p:sp>
      <p:sp>
        <p:nvSpPr>
          <p:cNvPr id="4" name="Content Placeholder 3">
            <a:extLst>
              <a:ext uri="{FF2B5EF4-FFF2-40B4-BE49-F238E27FC236}">
                <a16:creationId xmlns:a16="http://schemas.microsoft.com/office/drawing/2014/main" id="{7B23CA42-3B45-4E34-B849-B4C449B675B5}"/>
              </a:ext>
            </a:extLst>
          </p:cNvPr>
          <p:cNvSpPr>
            <a:spLocks noGrp="1"/>
          </p:cNvSpPr>
          <p:nvPr>
            <p:ph idx="1"/>
          </p:nvPr>
        </p:nvSpPr>
        <p:spPr>
          <a:xfrm>
            <a:off x="628650" y="1395656"/>
            <a:ext cx="7886700" cy="4351338"/>
          </a:xfrm>
        </p:spPr>
        <p:txBody>
          <a:bodyPr/>
          <a:lstStyle/>
          <a:p>
            <a:pPr marL="0" indent="0">
              <a:lnSpc>
                <a:spcPct val="107000"/>
              </a:lnSpc>
              <a:spcAft>
                <a:spcPts val="800"/>
              </a:spcAft>
              <a:buNone/>
            </a:pPr>
            <a:r>
              <a:rPr lang="en-GB" sz="2400" dirty="0">
                <a:effectLst/>
                <a:latin typeface="Calibri" panose="020F0502020204030204" pitchFamily="34" charset="0"/>
                <a:ea typeface="Calibri" panose="020F0502020204030204" pitchFamily="34" charset="0"/>
                <a:cs typeface="Calibri" panose="020F0502020204030204" pitchFamily="34" charset="0"/>
              </a:rPr>
              <a:t>It can cover either a single subject or multiple subjects and provides 24/7 access to a variety of resources, such as: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2400" dirty="0">
                <a:effectLst/>
                <a:latin typeface="Calibri" panose="020F0502020204030204" pitchFamily="34" charset="0"/>
                <a:ea typeface="Calibri" panose="020F0502020204030204" pitchFamily="34" charset="0"/>
                <a:cs typeface="Calibri" panose="020F0502020204030204" pitchFamily="34" charset="0"/>
              </a:rPr>
              <a:t>Articles from academic journals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2400" dirty="0">
                <a:effectLst/>
                <a:latin typeface="Calibri" panose="020F0502020204030204" pitchFamily="34" charset="0"/>
                <a:ea typeface="Calibri" panose="020F0502020204030204" pitchFamily="34" charset="0"/>
                <a:cs typeface="Calibri" panose="020F0502020204030204" pitchFamily="34" charset="0"/>
              </a:rPr>
              <a:t>Newspaper articles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2400" dirty="0">
                <a:effectLst/>
                <a:latin typeface="Calibri" panose="020F0502020204030204" pitchFamily="34" charset="0"/>
                <a:ea typeface="Calibri" panose="020F0502020204030204" pitchFamily="34" charset="0"/>
                <a:cs typeface="Calibri" panose="020F0502020204030204" pitchFamily="34" charset="0"/>
              </a:rPr>
              <a:t>Technical standards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2400" dirty="0">
                <a:effectLst/>
                <a:latin typeface="Calibri" panose="020F0502020204030204" pitchFamily="34" charset="0"/>
                <a:ea typeface="Calibri" panose="020F0502020204030204" pitchFamily="34" charset="0"/>
                <a:cs typeface="Calibri" panose="020F0502020204030204" pitchFamily="34" charset="0"/>
              </a:rPr>
              <a:t>Market reports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2400" dirty="0">
                <a:effectLst/>
                <a:latin typeface="Calibri" panose="020F0502020204030204" pitchFamily="34" charset="0"/>
                <a:ea typeface="Calibri" panose="020F0502020204030204" pitchFamily="34" charset="0"/>
                <a:cs typeface="Calibri" panose="020F0502020204030204" pitchFamily="34" charset="0"/>
              </a:rPr>
              <a:t>Images and videos.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1723567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F77F1-D101-4B1B-8F3C-7B10F0CFFC24}"/>
              </a:ext>
            </a:extLst>
          </p:cNvPr>
          <p:cNvSpPr>
            <a:spLocks noGrp="1"/>
          </p:cNvSpPr>
          <p:nvPr>
            <p:ph type="title"/>
          </p:nvPr>
        </p:nvSpPr>
        <p:spPr/>
        <p:txBody>
          <a:bodyPr/>
          <a:lstStyle/>
          <a:p>
            <a:r>
              <a:rPr lang="en-GB" sz="4000" b="1" dirty="0"/>
              <a:t>Evaluating Information…</a:t>
            </a:r>
          </a:p>
        </p:txBody>
      </p:sp>
      <p:sp>
        <p:nvSpPr>
          <p:cNvPr id="3" name="Content Placeholder 2">
            <a:extLst>
              <a:ext uri="{FF2B5EF4-FFF2-40B4-BE49-F238E27FC236}">
                <a16:creationId xmlns:a16="http://schemas.microsoft.com/office/drawing/2014/main" id="{3DFB319E-BAA9-4476-BF9C-E90B6A06F581}"/>
              </a:ext>
            </a:extLst>
          </p:cNvPr>
          <p:cNvSpPr>
            <a:spLocks noGrp="1"/>
          </p:cNvSpPr>
          <p:nvPr>
            <p:ph idx="1"/>
          </p:nvPr>
        </p:nvSpPr>
        <p:spPr>
          <a:xfrm>
            <a:off x="628650" y="1662839"/>
            <a:ext cx="7886700" cy="4351338"/>
          </a:xfrm>
        </p:spPr>
        <p:txBody>
          <a:bodyPr/>
          <a:lstStyle/>
          <a:p>
            <a:pPr marL="0" indent="0">
              <a:lnSpc>
                <a:spcPct val="107000"/>
              </a:lnSpc>
              <a:spcAft>
                <a:spcPts val="800"/>
              </a:spcAft>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Using a search engine like Google is very easy and will return a lot of hits but you need to be aware there is no quality control – anyone can publish content on the internet, so its up to you to determine if the content you have found is accurate and reliable. </a:t>
            </a:r>
          </a:p>
          <a:p>
            <a:pPr marL="0" indent="0">
              <a:lnSpc>
                <a:spcPct val="107000"/>
              </a:lnSpc>
              <a:spcAft>
                <a:spcPts val="800"/>
              </a:spcAft>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When you search for information, you are going to find a lot of it. What you must consider is whether it is trustworthy accurate and suitable for your assignment.</a:t>
            </a:r>
          </a:p>
          <a:p>
            <a:pPr>
              <a:lnSpc>
                <a:spcPct val="107000"/>
              </a:lnSpc>
              <a:spcAft>
                <a:spcPts val="80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6426909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8FA97-2E31-4694-B1C5-50D5AEF9432B}"/>
              </a:ext>
            </a:extLst>
          </p:cNvPr>
          <p:cNvSpPr>
            <a:spLocks noGrp="1"/>
          </p:cNvSpPr>
          <p:nvPr>
            <p:ph type="title"/>
          </p:nvPr>
        </p:nvSpPr>
        <p:spPr>
          <a:xfrm>
            <a:off x="628650" y="365125"/>
            <a:ext cx="7886700" cy="1047651"/>
          </a:xfrm>
        </p:spPr>
        <p:txBody>
          <a:bodyPr/>
          <a:lstStyle/>
          <a:p>
            <a:r>
              <a:rPr lang="en-GB" sz="4000" b="1" dirty="0"/>
              <a:t>Evaluation Information - The CRAAP Test</a:t>
            </a:r>
          </a:p>
        </p:txBody>
      </p:sp>
      <p:sp>
        <p:nvSpPr>
          <p:cNvPr id="3" name="Content Placeholder 2">
            <a:extLst>
              <a:ext uri="{FF2B5EF4-FFF2-40B4-BE49-F238E27FC236}">
                <a16:creationId xmlns:a16="http://schemas.microsoft.com/office/drawing/2014/main" id="{4D6BB889-4DB0-431D-B6C3-4C39CF28CBF5}"/>
              </a:ext>
            </a:extLst>
          </p:cNvPr>
          <p:cNvSpPr>
            <a:spLocks noGrp="1"/>
          </p:cNvSpPr>
          <p:nvPr>
            <p:ph idx="1"/>
          </p:nvPr>
        </p:nvSpPr>
        <p:spPr>
          <a:xfrm>
            <a:off x="628650" y="1711849"/>
            <a:ext cx="7886700" cy="4309440"/>
          </a:xfrm>
        </p:spPr>
        <p:txBody>
          <a:bodyPr/>
          <a:lstStyle/>
          <a:p>
            <a:pPr marL="0" indent="0">
              <a:buNone/>
            </a:pPr>
            <a:r>
              <a:rPr lang="en-GB" sz="2400" dirty="0">
                <a:effectLst/>
                <a:latin typeface="Calibri" panose="020F0502020204030204" pitchFamily="34" charset="0"/>
                <a:ea typeface="Calibri" panose="020F0502020204030204" pitchFamily="34" charset="0"/>
                <a:cs typeface="Calibri" panose="020F0502020204030204" pitchFamily="34" charset="0"/>
              </a:rPr>
              <a:t>The use of information in our society is widespread, but how do we know what is good information? </a:t>
            </a:r>
            <a:endParaRPr lang="en-GB" sz="24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2400" dirty="0">
                <a:effectLst/>
                <a:latin typeface="Calibri" panose="020F0502020204030204" pitchFamily="34" charset="0"/>
                <a:ea typeface="Calibri" panose="020F0502020204030204" pitchFamily="34" charset="0"/>
                <a:cs typeface="Calibri" panose="020F0502020204030204" pitchFamily="34" charset="0"/>
              </a:rPr>
              <a:t>Currently, misinformation and ‘fake news’ are frequently discussed in society, so being able to identify credible sources of information is becoming increasingly important.</a:t>
            </a:r>
            <a:endParaRPr lang="en-GB" sz="2400" dirty="0">
              <a:latin typeface="Calibri" panose="020F0502020204030204" pitchFamily="34" charset="0"/>
              <a:ea typeface="Calibri" panose="020F0502020204030204" pitchFamily="34" charset="0"/>
              <a:cs typeface="Calibri" panose="020F0502020204030204" pitchFamily="34" charset="0"/>
            </a:endParaRPr>
          </a:p>
          <a:p>
            <a:pPr marL="0" indent="0">
              <a:lnSpc>
                <a:spcPct val="107000"/>
              </a:lnSpc>
              <a:spcAft>
                <a:spcPts val="800"/>
              </a:spcAft>
              <a:buNone/>
            </a:pPr>
            <a:r>
              <a:rPr lang="en-GB" sz="2400" dirty="0">
                <a:latin typeface="Calibri" panose="020F0502020204030204" pitchFamily="34" charset="0"/>
                <a:ea typeface="Calibri" panose="020F0502020204030204" pitchFamily="34" charset="0"/>
                <a:cs typeface="Calibri" panose="020F0502020204030204" pitchFamily="34" charset="0"/>
              </a:rPr>
              <a:t>You have already been introduced to the CRAAP Test when you explored </a:t>
            </a:r>
            <a:r>
              <a:rPr lang="en-GB" sz="2400" dirty="0">
                <a:effectLst/>
                <a:latin typeface="Calibri" panose="020F0502020204030204" pitchFamily="34" charset="0"/>
                <a:ea typeface="Calibri" panose="020F0502020204030204" pitchFamily="34" charset="0"/>
                <a:cs typeface="Calibri" panose="020F0502020204030204" pitchFamily="34" charset="0"/>
              </a:rPr>
              <a:t>the </a:t>
            </a:r>
            <a:r>
              <a:rPr lang="en-GB" sz="2400" dirty="0">
                <a:effectLst/>
                <a:latin typeface="Calibri" panose="020F0502020204030204" pitchFamily="34" charset="0"/>
                <a:ea typeface="Calibri" panose="020F0502020204030204" pitchFamily="34" charset="0"/>
                <a:cs typeface="Calibri" panose="020F0502020204030204" pitchFamily="34" charset="0"/>
                <a:hlinkClick r:id="rId2"/>
              </a:rPr>
              <a:t>Basics of Credible Digital Research Skills </a:t>
            </a:r>
            <a:r>
              <a:rPr lang="en-GB" sz="2400" dirty="0">
                <a:effectLst/>
                <a:latin typeface="Calibri" panose="020F0502020204030204" pitchFamily="34" charset="0"/>
                <a:ea typeface="Calibri" panose="020F0502020204030204" pitchFamily="34" charset="0"/>
                <a:cs typeface="Calibri" panose="020F0502020204030204" pitchFamily="34" charset="0"/>
              </a:rPr>
              <a:t>book on Moodle to prepare for today’s session</a:t>
            </a:r>
            <a:r>
              <a:rPr lang="en-GB" sz="2400" dirty="0">
                <a:latin typeface="Calibri" panose="020F0502020204030204" pitchFamily="34" charset="0"/>
                <a:ea typeface="Calibri" panose="020F0502020204030204" pitchFamily="34" charset="0"/>
                <a:cs typeface="Calibri" panose="020F0502020204030204" pitchFamily="34" charset="0"/>
              </a:rPr>
              <a:t>. T</a:t>
            </a:r>
            <a:r>
              <a:rPr lang="en-GB" sz="2400" dirty="0">
                <a:effectLst/>
                <a:latin typeface="Calibri" panose="020F0502020204030204" pitchFamily="34" charset="0"/>
                <a:ea typeface="Calibri" panose="020F0502020204030204" pitchFamily="34" charset="0"/>
                <a:cs typeface="Calibri" panose="020F0502020204030204" pitchFamily="34" charset="0"/>
              </a:rPr>
              <a:t>he CRAAP test can be used to determine whether a source of information is appropriate to use in your academic work.</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8549980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0116F-C280-435D-91BC-82D09D18D95D}"/>
              </a:ext>
            </a:extLst>
          </p:cNvPr>
          <p:cNvSpPr>
            <a:spLocks noGrp="1"/>
          </p:cNvSpPr>
          <p:nvPr>
            <p:ph type="title"/>
          </p:nvPr>
        </p:nvSpPr>
        <p:spPr/>
        <p:txBody>
          <a:bodyPr/>
          <a:lstStyle/>
          <a:p>
            <a:r>
              <a:rPr lang="en-GB" sz="4000" b="1" dirty="0"/>
              <a:t>The CRAAP Test</a:t>
            </a:r>
          </a:p>
        </p:txBody>
      </p:sp>
      <p:sp>
        <p:nvSpPr>
          <p:cNvPr id="3" name="Content Placeholder 2">
            <a:extLst>
              <a:ext uri="{FF2B5EF4-FFF2-40B4-BE49-F238E27FC236}">
                <a16:creationId xmlns:a16="http://schemas.microsoft.com/office/drawing/2014/main" id="{9559AB7A-88D9-4B9C-B49B-AD5C33E741CE}"/>
              </a:ext>
            </a:extLst>
          </p:cNvPr>
          <p:cNvSpPr>
            <a:spLocks noGrp="1"/>
          </p:cNvSpPr>
          <p:nvPr>
            <p:ph idx="1"/>
          </p:nvPr>
        </p:nvSpPr>
        <p:spPr>
          <a:xfrm>
            <a:off x="628650" y="1253330"/>
            <a:ext cx="7886700" cy="4623941"/>
          </a:xfrm>
        </p:spPr>
        <p:txBody>
          <a:bodyPr/>
          <a:lstStyle/>
          <a:p>
            <a:pPr marL="0" indent="0">
              <a:lnSpc>
                <a:spcPct val="107000"/>
              </a:lnSpc>
              <a:spcAft>
                <a:spcPts val="800"/>
              </a:spcAft>
              <a:buNone/>
            </a:pPr>
            <a:r>
              <a:rPr lang="en-GB" sz="2400" dirty="0">
                <a:effectLst/>
                <a:latin typeface="Calibri" panose="020F0502020204030204" pitchFamily="34" charset="0"/>
                <a:ea typeface="Calibri" panose="020F0502020204030204" pitchFamily="34" charset="0"/>
                <a:cs typeface="Calibri" panose="020F0502020204030204" pitchFamily="34" charset="0"/>
              </a:rPr>
              <a:t>Ask yourself the following. Is the information: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2400" b="1" dirty="0">
                <a:effectLst/>
                <a:latin typeface="Calibri" panose="020F0502020204030204" pitchFamily="34" charset="0"/>
                <a:ea typeface="Calibri" panose="020F0502020204030204" pitchFamily="34" charset="0"/>
                <a:cs typeface="Calibri" panose="020F0502020204030204" pitchFamily="34" charset="0"/>
              </a:rPr>
              <a:t>Currency</a:t>
            </a:r>
            <a:r>
              <a:rPr lang="en-GB" sz="2400" dirty="0">
                <a:effectLst/>
                <a:latin typeface="Calibri" panose="020F0502020204030204" pitchFamily="34" charset="0"/>
                <a:ea typeface="Calibri" panose="020F0502020204030204" pitchFamily="34" charset="0"/>
                <a:cs typeface="Calibri" panose="020F0502020204030204" pitchFamily="34" charset="0"/>
              </a:rPr>
              <a:t>: is it up to date? Does it reflect any changes that might have occurred?</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2400" b="1" dirty="0">
                <a:effectLst/>
                <a:latin typeface="Calibri" panose="020F0502020204030204" pitchFamily="34" charset="0"/>
                <a:ea typeface="Calibri" panose="020F0502020204030204" pitchFamily="34" charset="0"/>
                <a:cs typeface="Calibri" panose="020F0502020204030204" pitchFamily="34" charset="0"/>
              </a:rPr>
              <a:t>Relevancy:</a:t>
            </a:r>
            <a:r>
              <a:rPr lang="en-GB" sz="2400" dirty="0">
                <a:effectLst/>
                <a:latin typeface="Calibri" panose="020F0502020204030204" pitchFamily="34" charset="0"/>
                <a:ea typeface="Calibri" panose="020F0502020204030204" pitchFamily="34" charset="0"/>
                <a:cs typeface="Calibri" panose="020F0502020204030204" pitchFamily="34" charset="0"/>
              </a:rPr>
              <a:t> who is the intended audience?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2400" b="1" dirty="0">
                <a:effectLst/>
                <a:latin typeface="Calibri" panose="020F0502020204030204" pitchFamily="34" charset="0"/>
                <a:ea typeface="Calibri" panose="020F0502020204030204" pitchFamily="34" charset="0"/>
                <a:cs typeface="Calibri" panose="020F0502020204030204" pitchFamily="34" charset="0"/>
              </a:rPr>
              <a:t>Authority</a:t>
            </a:r>
            <a:r>
              <a:rPr lang="en-GB" sz="2400" dirty="0">
                <a:effectLst/>
                <a:latin typeface="Calibri" panose="020F0502020204030204" pitchFamily="34" charset="0"/>
                <a:ea typeface="Calibri" panose="020F0502020204030204" pitchFamily="34" charset="0"/>
                <a:cs typeface="Calibri" panose="020F0502020204030204" pitchFamily="34" charset="0"/>
              </a:rPr>
              <a:t>: what are the author’s credentials?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2400" b="1" dirty="0">
                <a:effectLst/>
                <a:latin typeface="Calibri" panose="020F0502020204030204" pitchFamily="34" charset="0"/>
                <a:ea typeface="Calibri" panose="020F0502020204030204" pitchFamily="34" charset="0"/>
                <a:cs typeface="Calibri" panose="020F0502020204030204" pitchFamily="34" charset="0"/>
              </a:rPr>
              <a:t>Accuracy</a:t>
            </a:r>
            <a:r>
              <a:rPr lang="en-GB" sz="2400" dirty="0">
                <a:effectLst/>
                <a:latin typeface="Calibri" panose="020F0502020204030204" pitchFamily="34" charset="0"/>
                <a:ea typeface="Calibri" panose="020F0502020204030204" pitchFamily="34" charset="0"/>
                <a:cs typeface="Calibri" panose="020F0502020204030204" pitchFamily="34" charset="0"/>
              </a:rPr>
              <a:t>: can the information be verified?</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2400" b="1" dirty="0">
                <a:effectLst/>
                <a:latin typeface="Calibri" panose="020F0502020204030204" pitchFamily="34" charset="0"/>
                <a:ea typeface="Calibri" panose="020F0502020204030204" pitchFamily="34" charset="0"/>
                <a:cs typeface="Calibri" panose="020F0502020204030204" pitchFamily="34" charset="0"/>
              </a:rPr>
              <a:t>Purpose</a:t>
            </a:r>
            <a:r>
              <a:rPr lang="en-GB" sz="2400" dirty="0">
                <a:effectLst/>
                <a:latin typeface="Calibri" panose="020F0502020204030204" pitchFamily="34" charset="0"/>
                <a:ea typeface="Calibri" panose="020F0502020204030204" pitchFamily="34" charset="0"/>
                <a:cs typeface="Calibri" panose="020F0502020204030204" pitchFamily="34" charset="0"/>
              </a:rPr>
              <a:t> - Is the information objective? Are they trying to persuade you to see a particular perspective?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1395487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3D4C1-84FF-4717-A4FE-3327301A15FD}"/>
              </a:ext>
            </a:extLst>
          </p:cNvPr>
          <p:cNvSpPr>
            <a:spLocks noGrp="1"/>
          </p:cNvSpPr>
          <p:nvPr>
            <p:ph type="title"/>
          </p:nvPr>
        </p:nvSpPr>
        <p:spPr/>
        <p:txBody>
          <a:bodyPr/>
          <a:lstStyle/>
          <a:p>
            <a:r>
              <a:rPr lang="en-GB" sz="4000" b="1" dirty="0"/>
              <a:t>IFLA: 8 Simple Steps!</a:t>
            </a:r>
          </a:p>
        </p:txBody>
      </p:sp>
      <p:sp>
        <p:nvSpPr>
          <p:cNvPr id="3" name="Content Placeholder 2">
            <a:extLst>
              <a:ext uri="{FF2B5EF4-FFF2-40B4-BE49-F238E27FC236}">
                <a16:creationId xmlns:a16="http://schemas.microsoft.com/office/drawing/2014/main" id="{9EB9472B-0EC2-41C8-9067-6FA14DB85878}"/>
              </a:ext>
            </a:extLst>
          </p:cNvPr>
          <p:cNvSpPr>
            <a:spLocks noGrp="1"/>
          </p:cNvSpPr>
          <p:nvPr>
            <p:ph idx="1"/>
          </p:nvPr>
        </p:nvSpPr>
        <p:spPr>
          <a:xfrm>
            <a:off x="755576" y="1340768"/>
            <a:ext cx="7886700" cy="4351338"/>
          </a:xfrm>
        </p:spPr>
        <p:txBody>
          <a:bodyPr/>
          <a:lstStyle/>
          <a:p>
            <a:pPr marL="0" indent="0">
              <a:buNone/>
            </a:pPr>
            <a:endParaRPr lang="en-GB" dirty="0"/>
          </a:p>
          <a:p>
            <a:pPr marL="0" indent="0">
              <a:buNone/>
            </a:pPr>
            <a:r>
              <a:rPr lang="en-GB" sz="2400" dirty="0">
                <a:effectLst/>
                <a:latin typeface="Calibri" panose="020F0502020204030204" pitchFamily="34" charset="0"/>
                <a:ea typeface="Calibri" panose="020F0502020204030204" pitchFamily="34" charset="0"/>
                <a:cs typeface="Calibri" panose="020F0502020204030204" pitchFamily="34" charset="0"/>
              </a:rPr>
              <a:t>You can also use the International Federation of Library Associations and Institutions’ eight simple steps to help you identify fake news. </a:t>
            </a:r>
          </a:p>
          <a:p>
            <a:pPr marL="0" indent="0">
              <a:buNone/>
            </a:pPr>
            <a:r>
              <a:rPr lang="en-GB" sz="2400" dirty="0">
                <a:effectLst/>
                <a:latin typeface="Calibri" panose="020F0502020204030204" pitchFamily="34" charset="0"/>
                <a:ea typeface="Calibri" panose="020F0502020204030204" pitchFamily="34" charset="0"/>
                <a:cs typeface="Calibri" panose="020F0502020204030204" pitchFamily="34" charset="0"/>
              </a:rPr>
              <a:t>Let’s take a look…</a:t>
            </a:r>
            <a:endParaRPr lang="en-GB" dirty="0"/>
          </a:p>
        </p:txBody>
      </p:sp>
    </p:spTree>
    <p:extLst>
      <p:ext uri="{BB962C8B-B14F-4D97-AF65-F5344CB8AC3E}">
        <p14:creationId xmlns:p14="http://schemas.microsoft.com/office/powerpoint/2010/main" val="31637420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Logo, company name&#10;&#10;Description automatically generated">
            <a:extLst>
              <a:ext uri="{FF2B5EF4-FFF2-40B4-BE49-F238E27FC236}">
                <a16:creationId xmlns:a16="http://schemas.microsoft.com/office/drawing/2014/main" id="{855A28B2-533F-0805-F496-B7B936F9FE37}"/>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1796664" y="332656"/>
            <a:ext cx="5550671" cy="532859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8262669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E8B8AA6-A695-46FC-8712-9990ABF53955}"/>
              </a:ext>
            </a:extLst>
          </p:cNvPr>
          <p:cNvSpPr>
            <a:spLocks noGrp="1"/>
          </p:cNvSpPr>
          <p:nvPr>
            <p:ph type="title"/>
          </p:nvPr>
        </p:nvSpPr>
        <p:spPr>
          <a:xfrm>
            <a:off x="628650" y="365125"/>
            <a:ext cx="7886700" cy="728761"/>
          </a:xfrm>
        </p:spPr>
        <p:txBody>
          <a:bodyPr/>
          <a:lstStyle/>
          <a:p>
            <a:r>
              <a:rPr lang="en-GB" sz="4000" b="1" dirty="0"/>
              <a:t>Finding Help – General Enquiries</a:t>
            </a:r>
          </a:p>
        </p:txBody>
      </p:sp>
      <p:sp>
        <p:nvSpPr>
          <p:cNvPr id="4" name="Content Placeholder 3">
            <a:extLst>
              <a:ext uri="{FF2B5EF4-FFF2-40B4-BE49-F238E27FC236}">
                <a16:creationId xmlns:a16="http://schemas.microsoft.com/office/drawing/2014/main" id="{6F6702B3-48E4-4B42-ACDE-B5E830B8F372}"/>
              </a:ext>
            </a:extLst>
          </p:cNvPr>
          <p:cNvSpPr>
            <a:spLocks noGrp="1"/>
          </p:cNvSpPr>
          <p:nvPr>
            <p:ph idx="1"/>
          </p:nvPr>
        </p:nvSpPr>
        <p:spPr>
          <a:xfrm>
            <a:off x="628650" y="1093886"/>
            <a:ext cx="7886700" cy="4855394"/>
          </a:xfrm>
        </p:spPr>
        <p:txBody>
          <a:bodyPr/>
          <a:lstStyle/>
          <a:p>
            <a:pPr marL="0" indent="0">
              <a:lnSpc>
                <a:spcPct val="107000"/>
              </a:lnSpc>
              <a:spcAft>
                <a:spcPts val="800"/>
              </a:spcAft>
              <a:buNone/>
            </a:pPr>
            <a:r>
              <a:rPr lang="en-GB" sz="2400" dirty="0">
                <a:effectLst/>
                <a:latin typeface="Calibri" panose="020F0502020204030204" pitchFamily="34" charset="0"/>
                <a:ea typeface="Calibri" panose="020F0502020204030204" pitchFamily="34" charset="0"/>
                <a:cs typeface="Calibri" panose="020F0502020204030204" pitchFamily="34" charset="0"/>
              </a:rPr>
              <a:t>If you need further assistance, the library staff will be happy to help!</a:t>
            </a:r>
            <a:br>
              <a:rPr lang="en-GB" sz="2400" dirty="0">
                <a:latin typeface="Calibri" panose="020F0502020204030204" pitchFamily="34" charset="0"/>
                <a:ea typeface="Calibri" panose="020F0502020204030204" pitchFamily="34" charset="0"/>
                <a:cs typeface="Times New Roman" panose="02020603050405020304" pitchFamily="18" charset="0"/>
              </a:rPr>
            </a:br>
            <a:r>
              <a:rPr lang="en-GB" sz="2400" b="1" dirty="0">
                <a:effectLst/>
                <a:latin typeface="Calibri" panose="020F0502020204030204" pitchFamily="34" charset="0"/>
                <a:ea typeface="Calibri" panose="020F0502020204030204" pitchFamily="34" charset="0"/>
                <a:cs typeface="Calibri" panose="020F0502020204030204" pitchFamily="34" charset="0"/>
              </a:rPr>
              <a:t>Email </a:t>
            </a:r>
            <a:br>
              <a:rPr lang="en-GB" sz="2400" b="1" dirty="0">
                <a:latin typeface="Calibri" panose="020F0502020204030204" pitchFamily="34" charset="0"/>
                <a:ea typeface="Calibri" panose="020F0502020204030204" pitchFamily="34" charset="0"/>
                <a:cs typeface="Times New Roman" panose="02020603050405020304" pitchFamily="18" charset="0"/>
              </a:rPr>
            </a:br>
            <a:r>
              <a:rPr lang="en-GB" sz="2400" dirty="0">
                <a:effectLst/>
                <a:latin typeface="Calibri" panose="020F0502020204030204" pitchFamily="34" charset="0"/>
                <a:ea typeface="Calibri" panose="020F0502020204030204" pitchFamily="34" charset="0"/>
                <a:cs typeface="Calibri" panose="020F0502020204030204" pitchFamily="34" charset="0"/>
              </a:rPr>
              <a:t>You can contact the library via email at </a:t>
            </a:r>
            <a:r>
              <a:rPr lang="en-GB" sz="24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2"/>
              </a:rPr>
              <a:t>library@uwtsd.ac.uk</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400" b="1" dirty="0">
                <a:effectLst/>
                <a:latin typeface="Calibri" panose="020F0502020204030204" pitchFamily="34" charset="0"/>
                <a:ea typeface="Calibri" panose="020F0502020204030204" pitchFamily="34" charset="0"/>
                <a:cs typeface="Calibri" panose="020F0502020204030204" pitchFamily="34" charset="0"/>
              </a:rPr>
              <a:t>Social media</a:t>
            </a:r>
            <a:br>
              <a:rPr lang="en-GB" sz="2400" b="1" dirty="0">
                <a:latin typeface="Calibri" panose="020F0502020204030204" pitchFamily="34" charset="0"/>
                <a:ea typeface="Calibri" panose="020F0502020204030204" pitchFamily="34" charset="0"/>
                <a:cs typeface="Times New Roman" panose="02020603050405020304" pitchFamily="18" charset="0"/>
              </a:rPr>
            </a:br>
            <a:r>
              <a:rPr lang="en-GB" sz="2400" dirty="0">
                <a:effectLst/>
                <a:latin typeface="Calibri" panose="020F0502020204030204" pitchFamily="34" charset="0"/>
                <a:ea typeface="Calibri" panose="020F0502020204030204" pitchFamily="34" charset="0"/>
                <a:cs typeface="Calibri" panose="020F0502020204030204" pitchFamily="34" charset="0"/>
              </a:rPr>
              <a:t>You can message the Library on Facebook, Twitter, or Instagram (@UWTSDLib).</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400" b="1" dirty="0">
                <a:effectLst/>
                <a:latin typeface="Calibri" panose="020F0502020204030204" pitchFamily="34" charset="0"/>
                <a:ea typeface="Calibri" panose="020F0502020204030204" pitchFamily="34" charset="0"/>
                <a:cs typeface="Calibri" panose="020F0502020204030204" pitchFamily="34" charset="0"/>
              </a:rPr>
              <a:t>Finding help – Academic Liaison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400" dirty="0">
                <a:effectLst/>
                <a:latin typeface="Calibri" panose="020F0502020204030204" pitchFamily="34" charset="0"/>
                <a:ea typeface="Calibri" panose="020F0502020204030204" pitchFamily="34" charset="0"/>
                <a:cs typeface="Calibri" panose="020F0502020204030204" pitchFamily="34" charset="0"/>
              </a:rPr>
              <a:t>For in-depth research help, you should contact the Library's </a:t>
            </a:r>
            <a:r>
              <a:rPr lang="en-GB" sz="2400" b="1"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Academic Liaison Librarians</a:t>
            </a:r>
            <a:r>
              <a:rPr lang="en-GB" sz="2400" dirty="0">
                <a:effectLst/>
                <a:latin typeface="Calibri" panose="020F0502020204030204" pitchFamily="34" charset="0"/>
                <a:ea typeface="Calibri" panose="020F0502020204030204" pitchFamily="34" charset="0"/>
                <a:cs typeface="Calibri" panose="020F0502020204030204" pitchFamily="34" charset="0"/>
              </a:rPr>
              <a: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5745487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438CA-2387-4960-AF42-A57983518B82}"/>
              </a:ext>
            </a:extLst>
          </p:cNvPr>
          <p:cNvSpPr>
            <a:spLocks noGrp="1"/>
          </p:cNvSpPr>
          <p:nvPr>
            <p:ph type="title"/>
          </p:nvPr>
        </p:nvSpPr>
        <p:spPr/>
        <p:txBody>
          <a:bodyPr/>
          <a:lstStyle/>
          <a:p>
            <a:r>
              <a:rPr lang="en-GB" sz="4000" b="1" dirty="0"/>
              <a:t>Academic Liaison Librarians</a:t>
            </a:r>
          </a:p>
        </p:txBody>
      </p:sp>
      <p:sp>
        <p:nvSpPr>
          <p:cNvPr id="3" name="Content Placeholder 2">
            <a:extLst>
              <a:ext uri="{FF2B5EF4-FFF2-40B4-BE49-F238E27FC236}">
                <a16:creationId xmlns:a16="http://schemas.microsoft.com/office/drawing/2014/main" id="{6B0CFE1E-D72F-4D34-AA59-656AE7D09F4A}"/>
              </a:ext>
            </a:extLst>
          </p:cNvPr>
          <p:cNvSpPr>
            <a:spLocks noGrp="1"/>
          </p:cNvSpPr>
          <p:nvPr>
            <p:ph idx="1"/>
          </p:nvPr>
        </p:nvSpPr>
        <p:spPr>
          <a:xfrm>
            <a:off x="755576" y="1196752"/>
            <a:ext cx="7886700" cy="4464496"/>
          </a:xfrm>
        </p:spPr>
        <p:txBody>
          <a:bodyPr/>
          <a:lstStyle/>
          <a:p>
            <a:pPr marL="0" indent="0">
              <a:lnSpc>
                <a:spcPct val="107000"/>
              </a:lnSpc>
              <a:spcAft>
                <a:spcPts val="800"/>
              </a:spcAft>
              <a:buNone/>
            </a:pPr>
            <a:r>
              <a:rPr lang="en-GB" sz="2400" dirty="0">
                <a:effectLst/>
                <a:latin typeface="Calibri" panose="020F0502020204030204" pitchFamily="34" charset="0"/>
                <a:ea typeface="Calibri" panose="020F0502020204030204" pitchFamily="34" charset="0"/>
                <a:cs typeface="Calibri" panose="020F0502020204030204" pitchFamily="34" charset="0"/>
              </a:rPr>
              <a:t>They will be able to help you with more specialist enquiries, such as: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2400" dirty="0">
                <a:effectLst/>
                <a:latin typeface="Calibri" panose="020F0502020204030204" pitchFamily="34" charset="0"/>
                <a:ea typeface="Calibri" panose="020F0502020204030204" pitchFamily="34" charset="0"/>
                <a:cs typeface="Calibri" panose="020F0502020204030204" pitchFamily="34" charset="0"/>
              </a:rPr>
              <a:t>Finding, using, and evaluating information sources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2400" dirty="0">
                <a:effectLst/>
                <a:latin typeface="Calibri" panose="020F0502020204030204" pitchFamily="34" charset="0"/>
                <a:ea typeface="Calibri" panose="020F0502020204030204" pitchFamily="34" charset="0"/>
                <a:cs typeface="Calibri" panose="020F0502020204030204" pitchFamily="34" charset="0"/>
              </a:rPr>
              <a:t>Referencing</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2400" dirty="0">
                <a:effectLst/>
                <a:latin typeface="Calibri" panose="020F0502020204030204" pitchFamily="34" charset="0"/>
                <a:ea typeface="Calibri" panose="020F0502020204030204" pitchFamily="34" charset="0"/>
                <a:cs typeface="Calibri" panose="020F0502020204030204" pitchFamily="34" charset="0"/>
              </a:rPr>
              <a:t>Locating accessible resources.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400" dirty="0">
                <a:effectLst/>
                <a:latin typeface="Calibri" panose="020F0502020204030204" pitchFamily="34" charset="0"/>
                <a:ea typeface="Calibri" panose="020F0502020204030204" pitchFamily="34" charset="0"/>
                <a:cs typeface="Calibri" panose="020F0502020204030204" pitchFamily="34" charset="0"/>
              </a:rPr>
              <a:t>They also provide a wider</a:t>
            </a:r>
            <a:r>
              <a:rPr lang="en-GB" sz="2400" u="sng" dirty="0">
                <a:effectLst/>
                <a:latin typeface="Calibri" panose="020F0502020204030204" pitchFamily="34" charset="0"/>
                <a:ea typeface="Calibri" panose="020F0502020204030204" pitchFamily="34" charset="0"/>
                <a:cs typeface="Calibri" panose="020F0502020204030204" pitchFamily="34" charset="0"/>
              </a:rPr>
              <a:t> </a:t>
            </a:r>
            <a:r>
              <a:rPr lang="en-GB" sz="2400" dirty="0">
                <a:effectLst/>
                <a:latin typeface="Calibri" panose="020F0502020204030204" pitchFamily="34" charset="0"/>
                <a:ea typeface="Calibri" panose="020F0502020204030204" pitchFamily="34" charset="0"/>
                <a:cs typeface="Calibri" panose="020F0502020204030204" pitchFamily="34" charset="0"/>
                <a:hlinkClick r:id="rId2"/>
              </a:rPr>
              <a:t>Academic and </a:t>
            </a:r>
            <a:r>
              <a:rPr lang="en-GB" sz="2400" dirty="0" err="1">
                <a:effectLst/>
                <a:latin typeface="Calibri" panose="020F0502020204030204" pitchFamily="34" charset="0"/>
                <a:ea typeface="Calibri" panose="020F0502020204030204" pitchFamily="34" charset="0"/>
                <a:cs typeface="Calibri" panose="020F0502020204030204" pitchFamily="34" charset="0"/>
                <a:hlinkClick r:id="rId2"/>
              </a:rPr>
              <a:t>InfoSkills</a:t>
            </a:r>
            <a:r>
              <a:rPr lang="en-GB" sz="2400" dirty="0">
                <a:effectLst/>
                <a:latin typeface="Calibri" panose="020F0502020204030204" pitchFamily="34" charset="0"/>
                <a:ea typeface="Calibri" panose="020F0502020204030204" pitchFamily="34" charset="0"/>
                <a:cs typeface="Calibri" panose="020F0502020204030204" pitchFamily="34" charset="0"/>
                <a:hlinkClick r:id="rId2"/>
              </a:rPr>
              <a:t>  </a:t>
            </a:r>
            <a:r>
              <a:rPr lang="en-GB" sz="2400" dirty="0">
                <a:effectLst/>
                <a:latin typeface="Calibri" panose="020F0502020204030204" pitchFamily="34" charset="0"/>
                <a:ea typeface="Calibri" panose="020F0502020204030204" pitchFamily="34" charset="0"/>
                <a:cs typeface="Calibri" panose="020F0502020204030204" pitchFamily="34" charset="0"/>
              </a:rPr>
              <a:t>programme</a:t>
            </a:r>
            <a:r>
              <a:rPr lang="en-GB" sz="2400" u="sng" dirty="0">
                <a:latin typeface="Calibri" panose="020F0502020204030204" pitchFamily="34" charset="0"/>
                <a:ea typeface="Calibri" panose="020F0502020204030204" pitchFamily="34" charset="0"/>
                <a:cs typeface="Calibri" panose="020F0502020204030204" pitchFamily="34" charset="0"/>
              </a:rPr>
              <a:t> </a:t>
            </a:r>
            <a:r>
              <a:rPr lang="en-GB" sz="2400" dirty="0">
                <a:effectLst/>
                <a:latin typeface="Calibri" panose="020F0502020204030204" pitchFamily="34" charset="0"/>
                <a:ea typeface="Calibri" panose="020F0502020204030204" pitchFamily="34" charset="0"/>
                <a:cs typeface="Calibri" panose="020F0502020204030204" pitchFamily="34" charset="0"/>
              </a:rPr>
              <a:t>focusing on transferable employability skills and academic skills.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400" dirty="0">
                <a:effectLst/>
                <a:latin typeface="Calibri" panose="020F0502020204030204" pitchFamily="34" charset="0"/>
                <a:ea typeface="Calibri" panose="020F0502020204030204" pitchFamily="34" charset="0"/>
                <a:cs typeface="Calibri" panose="020F0502020204030204" pitchFamily="34" charset="0"/>
              </a:rPr>
              <a:t>Support is available via email or Microsoft Teams.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3444918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BC5EE-A20E-4F23-A129-30228D670CBF}"/>
              </a:ext>
            </a:extLst>
          </p:cNvPr>
          <p:cNvSpPr>
            <a:spLocks noGrp="1"/>
          </p:cNvSpPr>
          <p:nvPr>
            <p:ph type="title"/>
          </p:nvPr>
        </p:nvSpPr>
        <p:spPr>
          <a:xfrm>
            <a:off x="971600" y="1916832"/>
            <a:ext cx="7416824" cy="864096"/>
          </a:xfrm>
        </p:spPr>
        <p:txBody>
          <a:bodyPr/>
          <a:lstStyle/>
          <a:p>
            <a:r>
              <a:rPr lang="en-GB" sz="4000" b="1" dirty="0"/>
              <a:t>Part 2: What is Assessment Criteria? </a:t>
            </a:r>
          </a:p>
        </p:txBody>
      </p:sp>
      <p:sp>
        <p:nvSpPr>
          <p:cNvPr id="4" name="Arrow: Right 3">
            <a:extLst>
              <a:ext uri="{FF2B5EF4-FFF2-40B4-BE49-F238E27FC236}">
                <a16:creationId xmlns:a16="http://schemas.microsoft.com/office/drawing/2014/main" id="{9B946B91-AD02-48D6-BAB2-D6ED53E3823D}"/>
              </a:ext>
            </a:extLst>
          </p:cNvPr>
          <p:cNvSpPr/>
          <p:nvPr/>
        </p:nvSpPr>
        <p:spPr>
          <a:xfrm>
            <a:off x="4211960" y="2924944"/>
            <a:ext cx="3024336" cy="50405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867142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556A5-0CBF-4E3D-BC2B-3B8B72568C58}"/>
              </a:ext>
            </a:extLst>
          </p:cNvPr>
          <p:cNvSpPr>
            <a:spLocks noGrp="1"/>
          </p:cNvSpPr>
          <p:nvPr>
            <p:ph type="title"/>
          </p:nvPr>
        </p:nvSpPr>
        <p:spPr/>
        <p:txBody>
          <a:bodyPr/>
          <a:lstStyle/>
          <a:p>
            <a:r>
              <a:rPr lang="en-GB" sz="4000" b="1" dirty="0"/>
              <a:t>Assessment Criteria</a:t>
            </a:r>
          </a:p>
        </p:txBody>
      </p:sp>
      <p:sp>
        <p:nvSpPr>
          <p:cNvPr id="7" name="TextBox 6">
            <a:extLst>
              <a:ext uri="{FF2B5EF4-FFF2-40B4-BE49-F238E27FC236}">
                <a16:creationId xmlns:a16="http://schemas.microsoft.com/office/drawing/2014/main" id="{58A994F7-A42D-1C42-D6C8-C926F81620CC}"/>
              </a:ext>
            </a:extLst>
          </p:cNvPr>
          <p:cNvSpPr txBox="1"/>
          <p:nvPr/>
        </p:nvSpPr>
        <p:spPr>
          <a:xfrm>
            <a:off x="395536" y="1225689"/>
            <a:ext cx="8532948" cy="5632311"/>
          </a:xfrm>
          <a:prstGeom prst="rect">
            <a:avLst/>
          </a:prstGeom>
          <a:noFill/>
        </p:spPr>
        <p:txBody>
          <a:bodyPr wrap="square">
            <a:spAutoFit/>
          </a:bodyPr>
          <a:lstStyle/>
          <a:p>
            <a:r>
              <a:rPr lang="en-GB" sz="2400" spc="-5" dirty="0">
                <a:ea typeface="Arial" panose="020B0604020202020204" pitchFamily="34" charset="0"/>
                <a:cs typeface="Arial" panose="020B0604020202020204" pitchFamily="34" charset="0"/>
              </a:rPr>
              <a:t>At the end of each level of study, </a:t>
            </a:r>
            <a:r>
              <a:rPr lang="en-GB" sz="2400" i="1" spc="-5" dirty="0">
                <a:ea typeface="Arial" panose="020B0604020202020204" pitchFamily="34" charset="0"/>
                <a:cs typeface="Arial" panose="020B0604020202020204" pitchFamily="34" charset="0"/>
              </a:rPr>
              <a:t>all students on any course within the university</a:t>
            </a:r>
            <a:r>
              <a:rPr lang="en-GB" sz="2400" spc="-5" dirty="0">
                <a:ea typeface="Arial" panose="020B0604020202020204" pitchFamily="34" charset="0"/>
                <a:cs typeface="Arial" panose="020B0604020202020204" pitchFamily="34" charset="0"/>
              </a:rPr>
              <a:t> are expected to reach a certain standard in order to pass. This standard has been set by external bodies and all tutors have to follow this framework in order to ensure that all degrees awarded by the university reach the same high standard, regardless of the subject studied. </a:t>
            </a:r>
          </a:p>
          <a:p>
            <a:r>
              <a:rPr lang="en-GB" sz="2400" spc="-5" dirty="0">
                <a:ea typeface="Arial" panose="020B0604020202020204" pitchFamily="34" charset="0"/>
                <a:cs typeface="Arial" panose="020B0604020202020204" pitchFamily="34" charset="0"/>
              </a:rPr>
              <a:t> </a:t>
            </a:r>
          </a:p>
          <a:p>
            <a:r>
              <a:rPr lang="en-GB" sz="2400" spc="-5" dirty="0">
                <a:effectLst/>
                <a:ea typeface="Arial" panose="020B0604020202020204" pitchFamily="34" charset="0"/>
                <a:cs typeface="Arial" panose="020B0604020202020204" pitchFamily="34" charset="0"/>
              </a:rPr>
              <a:t>Tutors </a:t>
            </a:r>
            <a:r>
              <a:rPr lang="en-GB" sz="2400" spc="-5" dirty="0">
                <a:ea typeface="Arial" panose="020B0604020202020204" pitchFamily="34" charset="0"/>
                <a:cs typeface="Arial" panose="020B0604020202020204" pitchFamily="34" charset="0"/>
              </a:rPr>
              <a:t>can only </a:t>
            </a:r>
            <a:r>
              <a:rPr lang="en-GB" sz="2400" spc="-5" dirty="0">
                <a:effectLst/>
                <a:ea typeface="Arial" panose="020B0604020202020204" pitchFamily="34" charset="0"/>
                <a:cs typeface="Arial" panose="020B0604020202020204" pitchFamily="34" charset="0"/>
              </a:rPr>
              <a:t>award marks on the basis of how well students have demonstrated knowledge of the basic underlying concepts and principles of a subject</a:t>
            </a:r>
            <a:r>
              <a:rPr lang="en-GB" sz="2400" spc="-5" dirty="0">
                <a:ea typeface="Arial" panose="020B0604020202020204" pitchFamily="34" charset="0"/>
                <a:cs typeface="Arial" panose="020B0604020202020204" pitchFamily="34" charset="0"/>
              </a:rPr>
              <a:t> </a:t>
            </a:r>
            <a:r>
              <a:rPr lang="en-GB" sz="2400" spc="-5" dirty="0">
                <a:effectLst/>
                <a:ea typeface="Arial" panose="020B0604020202020204" pitchFamily="34" charset="0"/>
                <a:cs typeface="Arial" panose="020B0604020202020204" pitchFamily="34" charset="0"/>
              </a:rPr>
              <a:t>and their ability to evaluate and interpret these within the context of that area of study. </a:t>
            </a:r>
          </a:p>
          <a:p>
            <a:endParaRPr lang="en-GB" sz="2400" spc="-5" dirty="0">
              <a:latin typeface="Arial" panose="020B0604020202020204" pitchFamily="34" charset="0"/>
              <a:ea typeface="Arial" panose="020B0604020202020204" pitchFamily="34" charset="0"/>
              <a:cs typeface="Arial" panose="020B0604020202020204" pitchFamily="34" charset="0"/>
            </a:endParaRPr>
          </a:p>
          <a:p>
            <a:endParaRPr lang="en-GB" sz="2400" spc="-5" dirty="0">
              <a:effectLst/>
              <a:latin typeface="Arial" panose="020B0604020202020204" pitchFamily="34" charset="0"/>
              <a:ea typeface="Arial" panose="020B0604020202020204" pitchFamily="34" charset="0"/>
              <a:cs typeface="Arial" panose="020B0604020202020204" pitchFamily="34" charset="0"/>
            </a:endParaRPr>
          </a:p>
          <a:p>
            <a:endParaRPr lang="en-GB" sz="2400" spc="-5" dirty="0">
              <a:latin typeface="Arial" panose="020B0604020202020204" pitchFamily="34" charset="0"/>
              <a:cs typeface="Arial" panose="020B0604020202020204" pitchFamily="34" charset="0"/>
            </a:endParaRPr>
          </a:p>
          <a:p>
            <a:endParaRPr lang="en-GB" sz="2400" spc="-5"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899497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556A5-0CBF-4E3D-BC2B-3B8B72568C58}"/>
              </a:ext>
            </a:extLst>
          </p:cNvPr>
          <p:cNvSpPr>
            <a:spLocks noGrp="1"/>
          </p:cNvSpPr>
          <p:nvPr>
            <p:ph type="title"/>
          </p:nvPr>
        </p:nvSpPr>
        <p:spPr/>
        <p:txBody>
          <a:bodyPr/>
          <a:lstStyle/>
          <a:p>
            <a:r>
              <a:rPr lang="en-GB" sz="4000" b="1" dirty="0"/>
              <a:t>Assessment Criteria</a:t>
            </a:r>
          </a:p>
        </p:txBody>
      </p:sp>
      <p:sp>
        <p:nvSpPr>
          <p:cNvPr id="7" name="TextBox 6">
            <a:extLst>
              <a:ext uri="{FF2B5EF4-FFF2-40B4-BE49-F238E27FC236}">
                <a16:creationId xmlns:a16="http://schemas.microsoft.com/office/drawing/2014/main" id="{58A994F7-A42D-1C42-D6C8-C926F81620CC}"/>
              </a:ext>
            </a:extLst>
          </p:cNvPr>
          <p:cNvSpPr txBox="1"/>
          <p:nvPr/>
        </p:nvSpPr>
        <p:spPr>
          <a:xfrm>
            <a:off x="467544" y="1196752"/>
            <a:ext cx="8424936" cy="4154984"/>
          </a:xfrm>
          <a:prstGeom prst="rect">
            <a:avLst/>
          </a:prstGeom>
          <a:noFill/>
        </p:spPr>
        <p:txBody>
          <a:bodyPr wrap="square">
            <a:spAutoFit/>
          </a:bodyPr>
          <a:lstStyle/>
          <a:p>
            <a:r>
              <a:rPr lang="en-GB" sz="2400" spc="-5" dirty="0">
                <a:effectLst/>
                <a:ea typeface="Arial" panose="020B0604020202020204" pitchFamily="34" charset="0"/>
                <a:cs typeface="Arial" panose="020B0604020202020204" pitchFamily="34" charset="0"/>
              </a:rPr>
              <a:t>We are now going to take a quick look at the </a:t>
            </a:r>
            <a:r>
              <a:rPr lang="en-GB" sz="2400" b="1" dirty="0">
                <a:effectLst/>
                <a:ea typeface="Calibri" panose="020F0502020204030204" pitchFamily="34" charset="0"/>
              </a:rPr>
              <a:t>generic assessment criteria framework</a:t>
            </a:r>
            <a:r>
              <a:rPr lang="en-GB" sz="2400" dirty="0">
                <a:effectLst/>
                <a:ea typeface="Calibri" panose="020F0502020204030204" pitchFamily="34" charset="0"/>
              </a:rPr>
              <a:t> </a:t>
            </a:r>
            <a:r>
              <a:rPr lang="en-GB" sz="2400" spc="-5" dirty="0">
                <a:effectLst/>
                <a:ea typeface="Arial" panose="020B0604020202020204" pitchFamily="34" charset="0"/>
                <a:cs typeface="Arial" panose="020B0604020202020204" pitchFamily="34" charset="0"/>
              </a:rPr>
              <a:t>which has been developed </a:t>
            </a:r>
            <a:r>
              <a:rPr lang="en-GB" sz="2400" dirty="0">
                <a:effectLst/>
                <a:ea typeface="Calibri" panose="020F0502020204030204" pitchFamily="34" charset="0"/>
              </a:rPr>
              <a:t>in accordance with the expectations of the </a:t>
            </a:r>
            <a:r>
              <a:rPr lang="en-GB" sz="2400" i="1" dirty="0">
                <a:effectLst/>
                <a:ea typeface="Calibri" panose="020F0502020204030204" pitchFamily="34" charset="0"/>
              </a:rPr>
              <a:t>QAA Frameworks for Higher Education Qualifications of UK Degree-Awarding Bodies (2014) and the Credit and Qualifications Framework for Wales (2009). </a:t>
            </a:r>
          </a:p>
          <a:p>
            <a:br>
              <a:rPr lang="en-GB" sz="2400" i="1" dirty="0">
                <a:effectLst/>
                <a:ea typeface="Calibri" panose="020F0502020204030204" pitchFamily="34" charset="0"/>
              </a:rPr>
            </a:br>
            <a:r>
              <a:rPr lang="en-GB" sz="2400" spc="-5" dirty="0">
                <a:cs typeface="Arial" panose="020B0604020202020204" pitchFamily="34" charset="0"/>
              </a:rPr>
              <a:t>This will be explained to you as we go through the module, but the following slides give a snapshot of how marks are awarded and what </a:t>
            </a:r>
            <a:r>
              <a:rPr lang="en-GB" sz="2400" b="1" spc="-5" dirty="0">
                <a:cs typeface="Arial" panose="020B0604020202020204" pitchFamily="34" charset="0"/>
              </a:rPr>
              <a:t>YOU</a:t>
            </a:r>
            <a:r>
              <a:rPr lang="en-GB" sz="2400" spc="-5" dirty="0">
                <a:cs typeface="Arial" panose="020B0604020202020204" pitchFamily="34" charset="0"/>
              </a:rPr>
              <a:t> need to do to get good marks.</a:t>
            </a:r>
          </a:p>
          <a:p>
            <a:r>
              <a:rPr lang="en-GB" sz="2400" spc="-5" dirty="0">
                <a:cs typeface="Arial" panose="020B0604020202020204" pitchFamily="34" charset="0"/>
              </a:rPr>
              <a:t>We cannot give marks for anything that isn’t there, so do make sure you understand what is wanted and </a:t>
            </a:r>
            <a:r>
              <a:rPr lang="en-GB" sz="2400" b="1" spc="-5" dirty="0">
                <a:cs typeface="Arial" panose="020B0604020202020204" pitchFamily="34" charset="0"/>
              </a:rPr>
              <a:t>ASK</a:t>
            </a:r>
            <a:r>
              <a:rPr lang="en-GB" sz="2400" spc="-5" dirty="0">
                <a:cs typeface="Arial" panose="020B0604020202020204" pitchFamily="34" charset="0"/>
              </a:rPr>
              <a:t> if you don’t!!</a:t>
            </a:r>
          </a:p>
        </p:txBody>
      </p:sp>
    </p:spTree>
    <p:extLst>
      <p:ext uri="{BB962C8B-B14F-4D97-AF65-F5344CB8AC3E}">
        <p14:creationId xmlns:p14="http://schemas.microsoft.com/office/powerpoint/2010/main" val="29842744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571ABDD2-DE98-14BA-62C7-56285711FB49}"/>
              </a:ext>
            </a:extLst>
          </p:cNvPr>
          <p:cNvGraphicFramePr>
            <a:graphicFrameLocks noGrp="1"/>
          </p:cNvGraphicFramePr>
          <p:nvPr>
            <p:extLst>
              <p:ext uri="{D42A27DB-BD31-4B8C-83A1-F6EECF244321}">
                <p14:modId xmlns:p14="http://schemas.microsoft.com/office/powerpoint/2010/main" val="943256540"/>
              </p:ext>
            </p:extLst>
          </p:nvPr>
        </p:nvGraphicFramePr>
        <p:xfrm>
          <a:off x="377534" y="332656"/>
          <a:ext cx="8388931" cy="5472608"/>
        </p:xfrm>
        <a:graphic>
          <a:graphicData uri="http://schemas.openxmlformats.org/drawingml/2006/table">
            <a:tbl>
              <a:tblPr firstRow="1" firstCol="1" bandRow="1">
                <a:tableStyleId>{5C22544A-7EE6-4342-B048-85BDC9FD1C3A}</a:tableStyleId>
              </a:tblPr>
              <a:tblGrid>
                <a:gridCol w="1677015">
                  <a:extLst>
                    <a:ext uri="{9D8B030D-6E8A-4147-A177-3AD203B41FA5}">
                      <a16:colId xmlns:a16="http://schemas.microsoft.com/office/drawing/2014/main" val="1067558098"/>
                    </a:ext>
                  </a:extLst>
                </a:gridCol>
                <a:gridCol w="1677979">
                  <a:extLst>
                    <a:ext uri="{9D8B030D-6E8A-4147-A177-3AD203B41FA5}">
                      <a16:colId xmlns:a16="http://schemas.microsoft.com/office/drawing/2014/main" val="3074823691"/>
                    </a:ext>
                  </a:extLst>
                </a:gridCol>
                <a:gridCol w="1677979">
                  <a:extLst>
                    <a:ext uri="{9D8B030D-6E8A-4147-A177-3AD203B41FA5}">
                      <a16:colId xmlns:a16="http://schemas.microsoft.com/office/drawing/2014/main" val="1802376457"/>
                    </a:ext>
                  </a:extLst>
                </a:gridCol>
                <a:gridCol w="1677979">
                  <a:extLst>
                    <a:ext uri="{9D8B030D-6E8A-4147-A177-3AD203B41FA5}">
                      <a16:colId xmlns:a16="http://schemas.microsoft.com/office/drawing/2014/main" val="37479647"/>
                    </a:ext>
                  </a:extLst>
                </a:gridCol>
                <a:gridCol w="1677979">
                  <a:extLst>
                    <a:ext uri="{9D8B030D-6E8A-4147-A177-3AD203B41FA5}">
                      <a16:colId xmlns:a16="http://schemas.microsoft.com/office/drawing/2014/main" val="3052477996"/>
                    </a:ext>
                  </a:extLst>
                </a:gridCol>
              </a:tblGrid>
              <a:tr h="802531">
                <a:tc>
                  <a:txBody>
                    <a:bodyPr/>
                    <a:lstStyle/>
                    <a:p>
                      <a:pPr algn="ctr">
                        <a:lnSpc>
                          <a:spcPct val="107000"/>
                        </a:lnSpc>
                        <a:spcAft>
                          <a:spcPts val="800"/>
                        </a:spcAft>
                      </a:pPr>
                      <a:r>
                        <a:rPr lang="en-GB" sz="1400" dirty="0">
                          <a:effectLst/>
                          <a:latin typeface="Arial" panose="020B0604020202020204" pitchFamily="34" charset="0"/>
                          <a:ea typeface="Calibri" panose="020F0502020204030204" pitchFamily="34" charset="0"/>
                          <a:cs typeface="Arial" panose="020B0604020202020204" pitchFamily="34" charset="0"/>
                        </a:rPr>
                        <a:t>Level 4</a:t>
                      </a:r>
                    </a:p>
                  </a:txBody>
                  <a:tcPr marL="61335" marR="61335" marT="0" marB="0" anchor="ctr"/>
                </a:tc>
                <a:tc>
                  <a:txBody>
                    <a:bodyPr/>
                    <a:lstStyle/>
                    <a:p>
                      <a:pPr algn="ctr">
                        <a:lnSpc>
                          <a:spcPct val="107000"/>
                        </a:lnSpc>
                        <a:spcAft>
                          <a:spcPts val="800"/>
                        </a:spcAft>
                      </a:pPr>
                      <a:r>
                        <a:rPr lang="en-GB" sz="1400" dirty="0">
                          <a:effectLst/>
                          <a:latin typeface="Arial" panose="020B0604020202020204" pitchFamily="34" charset="0"/>
                          <a:cs typeface="Arial" panose="020B0604020202020204" pitchFamily="34" charset="0"/>
                        </a:rPr>
                        <a:t>SATISFACTORY</a:t>
                      </a:r>
                    </a:p>
                    <a:p>
                      <a:pPr algn="ctr">
                        <a:lnSpc>
                          <a:spcPct val="107000"/>
                        </a:lnSpc>
                        <a:spcAft>
                          <a:spcPts val="800"/>
                        </a:spcAft>
                      </a:pPr>
                      <a:r>
                        <a:rPr lang="en-GB" sz="1400" dirty="0">
                          <a:effectLst/>
                          <a:latin typeface="Arial" panose="020B0604020202020204" pitchFamily="34" charset="0"/>
                          <a:cs typeface="Arial" panose="020B0604020202020204" pitchFamily="34" charset="0"/>
                        </a:rPr>
                        <a:t>(3</a:t>
                      </a:r>
                      <a:r>
                        <a:rPr lang="en-GB" sz="1400" baseline="30000" dirty="0">
                          <a:effectLst/>
                          <a:latin typeface="Arial" panose="020B0604020202020204" pitchFamily="34" charset="0"/>
                          <a:cs typeface="Arial" panose="020B0604020202020204" pitchFamily="34" charset="0"/>
                        </a:rPr>
                        <a:t>rd</a:t>
                      </a:r>
                      <a:r>
                        <a:rPr lang="en-GB" sz="1400" dirty="0">
                          <a:effectLst/>
                          <a:latin typeface="Arial" panose="020B0604020202020204" pitchFamily="34" charset="0"/>
                          <a:cs typeface="Arial" panose="020B0604020202020204" pitchFamily="34" charset="0"/>
                        </a:rPr>
                        <a:t> / Pass)</a:t>
                      </a:r>
                      <a:br>
                        <a:rPr lang="en-GB" sz="1400" dirty="0">
                          <a:effectLst/>
                          <a:latin typeface="Arial" panose="020B0604020202020204" pitchFamily="34" charset="0"/>
                          <a:cs typeface="Arial" panose="020B0604020202020204" pitchFamily="34" charset="0"/>
                        </a:rPr>
                      </a:br>
                      <a:endParaRPr lang="en-GB" sz="1400" dirty="0">
                        <a:effectLst/>
                        <a:latin typeface="Arial" panose="020B0604020202020204" pitchFamily="34" charset="0"/>
                        <a:cs typeface="Arial" panose="020B0604020202020204" pitchFamily="34" charset="0"/>
                      </a:endParaRPr>
                    </a:p>
                  </a:txBody>
                  <a:tcPr marL="61335" marR="61335" marT="0" marB="0"/>
                </a:tc>
                <a:tc>
                  <a:txBody>
                    <a:bodyPr/>
                    <a:lstStyle/>
                    <a:p>
                      <a:pPr algn="ctr">
                        <a:lnSpc>
                          <a:spcPct val="107000"/>
                        </a:lnSpc>
                        <a:spcAft>
                          <a:spcPts val="800"/>
                        </a:spcAft>
                      </a:pPr>
                      <a:r>
                        <a:rPr lang="en-GB" sz="1400" dirty="0">
                          <a:effectLst/>
                          <a:latin typeface="Arial" panose="020B0604020202020204" pitchFamily="34" charset="0"/>
                          <a:cs typeface="Arial" panose="020B0604020202020204" pitchFamily="34" charset="0"/>
                        </a:rPr>
                        <a:t>GOOD</a:t>
                      </a:r>
                    </a:p>
                    <a:p>
                      <a:pPr algn="ctr">
                        <a:lnSpc>
                          <a:spcPct val="107000"/>
                        </a:lnSpc>
                        <a:spcAft>
                          <a:spcPts val="800"/>
                        </a:spcAft>
                      </a:pPr>
                      <a:r>
                        <a:rPr lang="en-GB" sz="1400" dirty="0">
                          <a:effectLst/>
                          <a:latin typeface="Arial" panose="020B0604020202020204" pitchFamily="34" charset="0"/>
                          <a:cs typeface="Arial" panose="020B0604020202020204" pitchFamily="34" charset="0"/>
                        </a:rPr>
                        <a:t>(2.2 / Pass)</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tc>
                <a:tc>
                  <a:txBody>
                    <a:bodyPr/>
                    <a:lstStyle/>
                    <a:p>
                      <a:pPr algn="ctr">
                        <a:lnSpc>
                          <a:spcPct val="107000"/>
                        </a:lnSpc>
                        <a:spcAft>
                          <a:spcPts val="800"/>
                        </a:spcAft>
                      </a:pPr>
                      <a:r>
                        <a:rPr lang="en-GB" sz="1400" dirty="0">
                          <a:effectLst/>
                          <a:latin typeface="Arial" panose="020B0604020202020204" pitchFamily="34" charset="0"/>
                          <a:cs typeface="Arial" panose="020B0604020202020204" pitchFamily="34" charset="0"/>
                        </a:rPr>
                        <a:t>VERY GOOD</a:t>
                      </a:r>
                    </a:p>
                    <a:p>
                      <a:pPr algn="ctr">
                        <a:lnSpc>
                          <a:spcPct val="107000"/>
                        </a:lnSpc>
                        <a:spcAft>
                          <a:spcPts val="800"/>
                        </a:spcAft>
                      </a:pPr>
                      <a:r>
                        <a:rPr lang="en-GB" sz="1400" dirty="0">
                          <a:effectLst/>
                          <a:latin typeface="Arial" panose="020B0604020202020204" pitchFamily="34" charset="0"/>
                          <a:cs typeface="Arial" panose="020B0604020202020204" pitchFamily="34" charset="0"/>
                        </a:rPr>
                        <a:t>(2.1 / Merit)</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tc>
                <a:tc>
                  <a:txBody>
                    <a:bodyPr/>
                    <a:lstStyle/>
                    <a:p>
                      <a:pPr algn="ctr">
                        <a:lnSpc>
                          <a:spcPct val="107000"/>
                        </a:lnSpc>
                        <a:spcAft>
                          <a:spcPts val="800"/>
                        </a:spcAft>
                      </a:pPr>
                      <a:r>
                        <a:rPr lang="en-GB" sz="1400" dirty="0">
                          <a:effectLst/>
                          <a:latin typeface="Arial" panose="020B0604020202020204" pitchFamily="34" charset="0"/>
                          <a:cs typeface="Arial" panose="020B0604020202020204" pitchFamily="34" charset="0"/>
                        </a:rPr>
                        <a:t>EXCELLENT</a:t>
                      </a:r>
                    </a:p>
                    <a:p>
                      <a:pPr algn="ctr">
                        <a:lnSpc>
                          <a:spcPct val="107000"/>
                        </a:lnSpc>
                        <a:spcAft>
                          <a:spcPts val="800"/>
                        </a:spcAft>
                      </a:pPr>
                      <a:r>
                        <a:rPr lang="en-GB" sz="1400" dirty="0">
                          <a:effectLst/>
                          <a:latin typeface="Arial" panose="020B0604020202020204" pitchFamily="34" charset="0"/>
                          <a:cs typeface="Arial" panose="020B0604020202020204" pitchFamily="34" charset="0"/>
                        </a:rPr>
                        <a:t>(1</a:t>
                      </a:r>
                      <a:r>
                        <a:rPr lang="en-GB" sz="1400" baseline="30000" dirty="0">
                          <a:effectLst/>
                          <a:latin typeface="Arial" panose="020B0604020202020204" pitchFamily="34" charset="0"/>
                          <a:cs typeface="Arial" panose="020B0604020202020204" pitchFamily="34" charset="0"/>
                        </a:rPr>
                        <a:t>st</a:t>
                      </a:r>
                      <a:r>
                        <a:rPr lang="en-GB" sz="1400" dirty="0">
                          <a:effectLst/>
                          <a:latin typeface="Arial" panose="020B0604020202020204" pitchFamily="34" charset="0"/>
                          <a:cs typeface="Arial" panose="020B0604020202020204" pitchFamily="34" charset="0"/>
                        </a:rPr>
                        <a:t> / Distinction)</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tc>
                <a:extLst>
                  <a:ext uri="{0D108BD9-81ED-4DB2-BD59-A6C34878D82A}">
                    <a16:rowId xmlns:a16="http://schemas.microsoft.com/office/drawing/2014/main" val="2893173336"/>
                  </a:ext>
                </a:extLst>
              </a:tr>
              <a:tr h="354487">
                <a:tc>
                  <a:txBody>
                    <a:bodyPr/>
                    <a:lstStyle/>
                    <a:p>
                      <a:pPr marL="108585" algn="l">
                        <a:lnSpc>
                          <a:spcPct val="107000"/>
                        </a:lnSpc>
                        <a:spcAft>
                          <a:spcPts val="800"/>
                        </a:spcAft>
                      </a:pPr>
                      <a:r>
                        <a:rPr lang="en-GB" sz="1400" dirty="0">
                          <a:effectLst/>
                          <a:latin typeface="Arial" panose="020B0604020202020204" pitchFamily="34" charset="0"/>
                          <a:cs typeface="Arial" panose="020B0604020202020204" pitchFamily="34" charset="0"/>
                        </a:rPr>
                        <a:t>Category</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tc>
                  <a:txBody>
                    <a:bodyPr/>
                    <a:lstStyle/>
                    <a:p>
                      <a:pPr algn="ctr">
                        <a:lnSpc>
                          <a:spcPct val="107000"/>
                        </a:lnSpc>
                        <a:spcAft>
                          <a:spcPts val="800"/>
                        </a:spcAft>
                      </a:pPr>
                      <a:r>
                        <a:rPr lang="en-GB" sz="1600" b="1" dirty="0">
                          <a:effectLst/>
                          <a:latin typeface="Arial" panose="020B0604020202020204" pitchFamily="34" charset="0"/>
                          <a:cs typeface="Arial" panose="020B0604020202020204" pitchFamily="34" charset="0"/>
                        </a:rPr>
                        <a:t>40-49%</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tc>
                  <a:txBody>
                    <a:bodyPr/>
                    <a:lstStyle/>
                    <a:p>
                      <a:pPr algn="ctr">
                        <a:lnSpc>
                          <a:spcPct val="107000"/>
                        </a:lnSpc>
                        <a:spcAft>
                          <a:spcPts val="800"/>
                        </a:spcAft>
                      </a:pPr>
                      <a:r>
                        <a:rPr lang="en-GB" sz="1600" b="1" dirty="0">
                          <a:effectLst/>
                          <a:latin typeface="Arial" panose="020B0604020202020204" pitchFamily="34" charset="0"/>
                          <a:cs typeface="Arial" panose="020B0604020202020204" pitchFamily="34" charset="0"/>
                        </a:rPr>
                        <a:t>50-59%</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tc>
                  <a:txBody>
                    <a:bodyPr/>
                    <a:lstStyle/>
                    <a:p>
                      <a:pPr algn="ctr">
                        <a:lnSpc>
                          <a:spcPct val="107000"/>
                        </a:lnSpc>
                        <a:spcAft>
                          <a:spcPts val="800"/>
                        </a:spcAft>
                      </a:pPr>
                      <a:r>
                        <a:rPr lang="en-GB" sz="1600" b="1" dirty="0">
                          <a:effectLst/>
                          <a:latin typeface="Arial" panose="020B0604020202020204" pitchFamily="34" charset="0"/>
                          <a:cs typeface="Arial" panose="020B0604020202020204" pitchFamily="34" charset="0"/>
                        </a:rPr>
                        <a:t>60-69%</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tc>
                  <a:txBody>
                    <a:bodyPr/>
                    <a:lstStyle/>
                    <a:p>
                      <a:pPr algn="ctr">
                        <a:lnSpc>
                          <a:spcPct val="107000"/>
                        </a:lnSpc>
                        <a:spcAft>
                          <a:spcPts val="800"/>
                        </a:spcAft>
                      </a:pPr>
                      <a:r>
                        <a:rPr lang="en-GB" sz="1600" b="1" dirty="0">
                          <a:effectLst/>
                          <a:latin typeface="Arial" panose="020B0604020202020204" pitchFamily="34" charset="0"/>
                          <a:cs typeface="Arial" panose="020B0604020202020204" pitchFamily="34" charset="0"/>
                        </a:rPr>
                        <a:t>70-84%</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extLst>
                  <a:ext uri="{0D108BD9-81ED-4DB2-BD59-A6C34878D82A}">
                    <a16:rowId xmlns:a16="http://schemas.microsoft.com/office/drawing/2014/main" val="2923622251"/>
                  </a:ext>
                </a:extLst>
              </a:tr>
              <a:tr h="4315590">
                <a:tc>
                  <a:txBody>
                    <a:bodyPr/>
                    <a:lstStyle/>
                    <a:p>
                      <a:pPr marL="68580">
                        <a:lnSpc>
                          <a:spcPct val="107000"/>
                        </a:lnSpc>
                        <a:spcBef>
                          <a:spcPts val="170"/>
                        </a:spcBef>
                        <a:spcAft>
                          <a:spcPts val="800"/>
                        </a:spcAft>
                      </a:pPr>
                      <a:r>
                        <a:rPr lang="en-GB" sz="1800" dirty="0">
                          <a:effectLst/>
                          <a:latin typeface="Arial" panose="020B0604020202020204" pitchFamily="34" charset="0"/>
                          <a:cs typeface="Arial" panose="020B0604020202020204" pitchFamily="34" charset="0"/>
                        </a:rPr>
                        <a:t>Engagement with literature</a:t>
                      </a:r>
                      <a:br>
                        <a:rPr lang="en-GB" sz="1800" dirty="0">
                          <a:effectLst/>
                          <a:latin typeface="Arial" panose="020B0604020202020204" pitchFamily="34" charset="0"/>
                          <a:cs typeface="Arial" panose="020B0604020202020204" pitchFamily="34" charset="0"/>
                        </a:rPr>
                      </a:br>
                      <a:br>
                        <a:rPr lang="en-GB" sz="1800" dirty="0">
                          <a:effectLst/>
                          <a:latin typeface="Arial" panose="020B0604020202020204" pitchFamily="34" charset="0"/>
                          <a:cs typeface="Arial" panose="020B0604020202020204" pitchFamily="34" charset="0"/>
                        </a:rPr>
                      </a:br>
                      <a:r>
                        <a:rPr lang="en-GB" sz="1800" dirty="0">
                          <a:effectLst/>
                          <a:latin typeface="Arial" panose="020B0604020202020204" pitchFamily="34" charset="0"/>
                          <a:cs typeface="Arial" panose="020B0604020202020204" pitchFamily="34" charset="0"/>
                        </a:rPr>
                        <a:t> reading</a:t>
                      </a:r>
                      <a:br>
                        <a:rPr lang="en-GB" sz="1800" dirty="0">
                          <a:effectLst/>
                          <a:latin typeface="Arial" panose="020B0604020202020204" pitchFamily="34" charset="0"/>
                          <a:cs typeface="Arial" panose="020B0604020202020204" pitchFamily="34" charset="0"/>
                        </a:rPr>
                      </a:br>
                      <a:br>
                        <a:rPr lang="en-GB" sz="1800" dirty="0">
                          <a:effectLst/>
                          <a:latin typeface="Arial" panose="020B0604020202020204" pitchFamily="34" charset="0"/>
                          <a:cs typeface="Arial" panose="020B0604020202020204" pitchFamily="34" charset="0"/>
                        </a:rPr>
                      </a:br>
                      <a:r>
                        <a:rPr lang="en-GB" sz="1800" dirty="0">
                          <a:effectLst/>
                          <a:latin typeface="Arial" panose="020B0604020202020204" pitchFamily="34" charset="0"/>
                          <a:cs typeface="Arial" panose="020B0604020202020204" pitchFamily="34" charset="0"/>
                        </a:rPr>
                        <a:t> referencing</a:t>
                      </a:r>
                    </a:p>
                    <a:p>
                      <a:pPr marL="68580">
                        <a:lnSpc>
                          <a:spcPct val="107000"/>
                        </a:lnSpc>
                        <a:spcBef>
                          <a:spcPts val="170"/>
                        </a:spcBef>
                        <a:spcAft>
                          <a:spcPts val="800"/>
                        </a:spcAft>
                      </a:pPr>
                      <a:r>
                        <a:rPr lang="en-GB" sz="1800" dirty="0">
                          <a:effectLst/>
                          <a:latin typeface="Arial" panose="020B0604020202020204" pitchFamily="34" charset="0"/>
                          <a:cs typeface="Arial" panose="020B0604020202020204" pitchFamily="34" charset="0"/>
                        </a:rPr>
                        <a:t>academic conventions </a:t>
                      </a:r>
                    </a:p>
                    <a:p>
                      <a:pPr marL="68580">
                        <a:lnSpc>
                          <a:spcPct val="107000"/>
                        </a:lnSpc>
                        <a:spcBef>
                          <a:spcPts val="170"/>
                        </a:spcBef>
                        <a:spcAft>
                          <a:spcPts val="800"/>
                        </a:spcAft>
                      </a:pPr>
                      <a:r>
                        <a:rPr lang="en-GB" sz="1800" dirty="0">
                          <a:effectLst/>
                          <a:latin typeface="Arial" panose="020B0604020202020204" pitchFamily="34" charset="0"/>
                          <a:cs typeface="Arial" panose="020B0604020202020204" pitchFamily="34" charset="0"/>
                        </a:rPr>
                        <a:t>academic honesty</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tc>
                <a:tc>
                  <a:txBody>
                    <a:bodyPr/>
                    <a:lstStyle/>
                    <a:p>
                      <a:pPr>
                        <a:lnSpc>
                          <a:spcPct val="107000"/>
                        </a:lnSpc>
                        <a:spcAft>
                          <a:spcPts val="800"/>
                        </a:spcAft>
                      </a:pPr>
                      <a:r>
                        <a:rPr lang="en-GB" sz="1400" dirty="0">
                          <a:effectLst/>
                          <a:latin typeface="Arial" panose="020B0604020202020204" pitchFamily="34" charset="0"/>
                          <a:cs typeface="Arial" panose="020B0604020202020204" pitchFamily="34" charset="0"/>
                        </a:rPr>
                        <a:t>Engagement with a limited range of mostly relevant and credible sources but with some reliance on information gained through class contact. Some omissions and minor errors.</a:t>
                      </a:r>
                    </a:p>
                    <a:p>
                      <a:pPr>
                        <a:lnSpc>
                          <a:spcPct val="107000"/>
                        </a:lnSpc>
                        <a:spcAft>
                          <a:spcPts val="800"/>
                        </a:spcAft>
                      </a:pPr>
                      <a:r>
                        <a:rPr lang="en-GB" sz="1400" dirty="0">
                          <a:effectLst/>
                          <a:latin typeface="Arial" panose="020B0604020202020204" pitchFamily="34" charset="0"/>
                          <a:cs typeface="Arial" panose="020B0604020202020204" pitchFamily="34" charset="0"/>
                        </a:rPr>
                        <a:t>Referencing conventions evident though not always applied accurately or consistently.</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tc>
                <a:tc>
                  <a:txBody>
                    <a:bodyPr/>
                    <a:lstStyle/>
                    <a:p>
                      <a:pPr>
                        <a:lnSpc>
                          <a:spcPct val="107000"/>
                        </a:lnSpc>
                        <a:spcAft>
                          <a:spcPts val="800"/>
                        </a:spcAft>
                      </a:pPr>
                      <a:r>
                        <a:rPr lang="en-GB" sz="1400" dirty="0">
                          <a:effectLst/>
                          <a:latin typeface="Arial" panose="020B0604020202020204" pitchFamily="34" charset="0"/>
                          <a:cs typeface="Arial" panose="020B0604020202020204" pitchFamily="34" charset="0"/>
                        </a:rPr>
                        <a:t>Engagement with an appropriate range of literature, including sources retrieved independently.</a:t>
                      </a:r>
                      <a:br>
                        <a:rPr lang="en-GB" sz="1400" dirty="0">
                          <a:effectLst/>
                          <a:latin typeface="Arial" panose="020B0604020202020204" pitchFamily="34" charset="0"/>
                          <a:cs typeface="Arial" panose="020B0604020202020204" pitchFamily="34" charset="0"/>
                        </a:rPr>
                      </a:br>
                      <a:r>
                        <a:rPr lang="en-GB" sz="1400" dirty="0">
                          <a:effectLst/>
                          <a:latin typeface="Arial" panose="020B0604020202020204" pitchFamily="34" charset="0"/>
                          <a:cs typeface="Arial" panose="020B0604020202020204" pitchFamily="34" charset="0"/>
                        </a:rPr>
                        <a:t> </a:t>
                      </a:r>
                      <a:br>
                        <a:rPr lang="en-GB" sz="1400" dirty="0">
                          <a:effectLst/>
                          <a:latin typeface="Arial" panose="020B0604020202020204" pitchFamily="34" charset="0"/>
                          <a:cs typeface="Arial" panose="020B0604020202020204" pitchFamily="34" charset="0"/>
                        </a:rPr>
                      </a:br>
                      <a:r>
                        <a:rPr lang="en-GB" sz="1400" dirty="0">
                          <a:effectLst/>
                          <a:latin typeface="Arial" panose="020B0604020202020204" pitchFamily="34" charset="0"/>
                          <a:cs typeface="Arial" panose="020B0604020202020204" pitchFamily="34" charset="0"/>
                        </a:rPr>
                        <a:t>Some over-reliance on texts rather than other sources. Referencing may show minor inaccuracies or inconsistencies.</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tc>
                <a:tc>
                  <a:txBody>
                    <a:bodyPr/>
                    <a:lstStyle/>
                    <a:p>
                      <a:pPr>
                        <a:lnSpc>
                          <a:spcPct val="107000"/>
                        </a:lnSpc>
                        <a:spcAft>
                          <a:spcPts val="800"/>
                        </a:spcAft>
                      </a:pPr>
                      <a:r>
                        <a:rPr lang="en-GB" sz="1400" dirty="0">
                          <a:effectLst/>
                          <a:latin typeface="Arial" panose="020B0604020202020204" pitchFamily="34" charset="0"/>
                          <a:cs typeface="Arial" panose="020B0604020202020204" pitchFamily="34" charset="0"/>
                        </a:rPr>
                        <a:t>Engagement with a wide range of literature, including sources retrieved independently.</a:t>
                      </a:r>
                    </a:p>
                    <a:p>
                      <a:pPr>
                        <a:lnSpc>
                          <a:spcPct val="107000"/>
                        </a:lnSpc>
                        <a:spcAft>
                          <a:spcPts val="800"/>
                        </a:spcAft>
                      </a:pPr>
                      <a:r>
                        <a:rPr lang="en-GB" sz="1400" dirty="0">
                          <a:effectLst/>
                          <a:latin typeface="Arial" panose="020B0604020202020204" pitchFamily="34" charset="0"/>
                          <a:cs typeface="Arial" panose="020B0604020202020204" pitchFamily="34" charset="0"/>
                        </a:rPr>
                        <a:t>Selection of relevant and credible sources.</a:t>
                      </a:r>
                    </a:p>
                    <a:p>
                      <a:pPr>
                        <a:lnSpc>
                          <a:spcPct val="107000"/>
                        </a:lnSpc>
                        <a:spcAft>
                          <a:spcPts val="800"/>
                        </a:spcAft>
                      </a:pPr>
                      <a:r>
                        <a:rPr lang="en-GB" sz="1400" dirty="0">
                          <a:effectLst/>
                          <a:latin typeface="Arial" panose="020B0604020202020204" pitchFamily="34" charset="0"/>
                          <a:cs typeface="Arial" panose="020B0604020202020204" pitchFamily="34" charset="0"/>
                        </a:rPr>
                        <a:t>Generally sound referencing, with no/very few inaccuracies or inconsistencies.</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tc>
                <a:tc>
                  <a:txBody>
                    <a:bodyPr/>
                    <a:lstStyle/>
                    <a:p>
                      <a:pPr>
                        <a:lnSpc>
                          <a:spcPct val="107000"/>
                        </a:lnSpc>
                        <a:spcAft>
                          <a:spcPts val="800"/>
                        </a:spcAft>
                      </a:pPr>
                      <a:r>
                        <a:rPr lang="en-GB" sz="1400" dirty="0">
                          <a:effectLst/>
                          <a:latin typeface="Arial" panose="020B0604020202020204" pitchFamily="34" charset="0"/>
                          <a:cs typeface="Arial" panose="020B0604020202020204" pitchFamily="34" charset="0"/>
                        </a:rPr>
                        <a:t>Engagement with an extensive range of relevant and credible literature.</a:t>
                      </a:r>
                      <a:br>
                        <a:rPr lang="en-GB" sz="1400" dirty="0">
                          <a:effectLst/>
                          <a:latin typeface="Arial" panose="020B0604020202020204" pitchFamily="34" charset="0"/>
                          <a:cs typeface="Arial" panose="020B0604020202020204" pitchFamily="34" charset="0"/>
                        </a:rPr>
                      </a:br>
                      <a:endParaRPr lang="en-GB" sz="1400" dirty="0">
                        <a:effectLst/>
                        <a:latin typeface="Arial" panose="020B0604020202020204" pitchFamily="34" charset="0"/>
                        <a:cs typeface="Arial" panose="020B0604020202020204" pitchFamily="34" charset="0"/>
                      </a:endParaRPr>
                    </a:p>
                    <a:p>
                      <a:pPr>
                        <a:lnSpc>
                          <a:spcPct val="107000"/>
                        </a:lnSpc>
                        <a:spcAft>
                          <a:spcPts val="800"/>
                        </a:spcAft>
                      </a:pPr>
                      <a:r>
                        <a:rPr lang="en-GB" sz="1400" dirty="0">
                          <a:effectLst/>
                          <a:latin typeface="Arial" panose="020B0604020202020204" pitchFamily="34" charset="0"/>
                          <a:cs typeface="Arial" panose="020B0604020202020204" pitchFamily="34" charset="0"/>
                        </a:rPr>
                        <a:t>Consistently accurate application of referencing. </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tc>
                <a:extLst>
                  <a:ext uri="{0D108BD9-81ED-4DB2-BD59-A6C34878D82A}">
                    <a16:rowId xmlns:a16="http://schemas.microsoft.com/office/drawing/2014/main" val="4249732251"/>
                  </a:ext>
                </a:extLst>
              </a:tr>
            </a:tbl>
          </a:graphicData>
        </a:graphic>
      </p:graphicFrame>
    </p:spTree>
    <p:extLst>
      <p:ext uri="{BB962C8B-B14F-4D97-AF65-F5344CB8AC3E}">
        <p14:creationId xmlns:p14="http://schemas.microsoft.com/office/powerpoint/2010/main" val="29150449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571ABDD2-DE98-14BA-62C7-56285711FB49}"/>
              </a:ext>
            </a:extLst>
          </p:cNvPr>
          <p:cNvGraphicFramePr>
            <a:graphicFrameLocks noGrp="1"/>
          </p:cNvGraphicFramePr>
          <p:nvPr/>
        </p:nvGraphicFramePr>
        <p:xfrm>
          <a:off x="377534" y="332656"/>
          <a:ext cx="8388931" cy="5472608"/>
        </p:xfrm>
        <a:graphic>
          <a:graphicData uri="http://schemas.openxmlformats.org/drawingml/2006/table">
            <a:tbl>
              <a:tblPr firstRow="1" firstCol="1" bandRow="1">
                <a:tableStyleId>{5C22544A-7EE6-4342-B048-85BDC9FD1C3A}</a:tableStyleId>
              </a:tblPr>
              <a:tblGrid>
                <a:gridCol w="1677015">
                  <a:extLst>
                    <a:ext uri="{9D8B030D-6E8A-4147-A177-3AD203B41FA5}">
                      <a16:colId xmlns:a16="http://schemas.microsoft.com/office/drawing/2014/main" val="1067558098"/>
                    </a:ext>
                  </a:extLst>
                </a:gridCol>
                <a:gridCol w="1677979">
                  <a:extLst>
                    <a:ext uri="{9D8B030D-6E8A-4147-A177-3AD203B41FA5}">
                      <a16:colId xmlns:a16="http://schemas.microsoft.com/office/drawing/2014/main" val="3074823691"/>
                    </a:ext>
                  </a:extLst>
                </a:gridCol>
                <a:gridCol w="1677979">
                  <a:extLst>
                    <a:ext uri="{9D8B030D-6E8A-4147-A177-3AD203B41FA5}">
                      <a16:colId xmlns:a16="http://schemas.microsoft.com/office/drawing/2014/main" val="1802376457"/>
                    </a:ext>
                  </a:extLst>
                </a:gridCol>
                <a:gridCol w="1677979">
                  <a:extLst>
                    <a:ext uri="{9D8B030D-6E8A-4147-A177-3AD203B41FA5}">
                      <a16:colId xmlns:a16="http://schemas.microsoft.com/office/drawing/2014/main" val="37479647"/>
                    </a:ext>
                  </a:extLst>
                </a:gridCol>
                <a:gridCol w="1677979">
                  <a:extLst>
                    <a:ext uri="{9D8B030D-6E8A-4147-A177-3AD203B41FA5}">
                      <a16:colId xmlns:a16="http://schemas.microsoft.com/office/drawing/2014/main" val="3052477996"/>
                    </a:ext>
                  </a:extLst>
                </a:gridCol>
              </a:tblGrid>
              <a:tr h="802531">
                <a:tc>
                  <a:txBody>
                    <a:bodyPr/>
                    <a:lstStyle/>
                    <a:p>
                      <a:pPr algn="ctr">
                        <a:lnSpc>
                          <a:spcPct val="107000"/>
                        </a:lnSpc>
                        <a:spcAft>
                          <a:spcPts val="800"/>
                        </a:spcAft>
                      </a:pPr>
                      <a:r>
                        <a:rPr lang="en-GB" sz="1400" dirty="0">
                          <a:effectLst/>
                          <a:latin typeface="Arial" panose="020B0604020202020204" pitchFamily="34" charset="0"/>
                          <a:ea typeface="Calibri" panose="020F0502020204030204" pitchFamily="34" charset="0"/>
                          <a:cs typeface="Arial" panose="020B0604020202020204" pitchFamily="34" charset="0"/>
                        </a:rPr>
                        <a:t>Level 4</a:t>
                      </a:r>
                    </a:p>
                  </a:txBody>
                  <a:tcPr marL="61335" marR="61335" marT="0" marB="0" anchor="ctr"/>
                </a:tc>
                <a:tc>
                  <a:txBody>
                    <a:bodyPr/>
                    <a:lstStyle/>
                    <a:p>
                      <a:pPr algn="ctr">
                        <a:lnSpc>
                          <a:spcPct val="107000"/>
                        </a:lnSpc>
                        <a:spcAft>
                          <a:spcPts val="800"/>
                        </a:spcAft>
                      </a:pPr>
                      <a:r>
                        <a:rPr lang="en-GB" sz="1400" dirty="0">
                          <a:effectLst/>
                          <a:latin typeface="Arial" panose="020B0604020202020204" pitchFamily="34" charset="0"/>
                          <a:cs typeface="Arial" panose="020B0604020202020204" pitchFamily="34" charset="0"/>
                        </a:rPr>
                        <a:t>SATISFACTORY</a:t>
                      </a:r>
                    </a:p>
                    <a:p>
                      <a:pPr algn="ctr">
                        <a:lnSpc>
                          <a:spcPct val="107000"/>
                        </a:lnSpc>
                        <a:spcAft>
                          <a:spcPts val="800"/>
                        </a:spcAft>
                      </a:pPr>
                      <a:r>
                        <a:rPr lang="en-GB" sz="1400" dirty="0">
                          <a:effectLst/>
                          <a:latin typeface="Arial" panose="020B0604020202020204" pitchFamily="34" charset="0"/>
                          <a:cs typeface="Arial" panose="020B0604020202020204" pitchFamily="34" charset="0"/>
                        </a:rPr>
                        <a:t>(3</a:t>
                      </a:r>
                      <a:r>
                        <a:rPr lang="en-GB" sz="1400" baseline="30000" dirty="0">
                          <a:effectLst/>
                          <a:latin typeface="Arial" panose="020B0604020202020204" pitchFamily="34" charset="0"/>
                          <a:cs typeface="Arial" panose="020B0604020202020204" pitchFamily="34" charset="0"/>
                        </a:rPr>
                        <a:t>rd</a:t>
                      </a:r>
                      <a:r>
                        <a:rPr lang="en-GB" sz="1400" dirty="0">
                          <a:effectLst/>
                          <a:latin typeface="Arial" panose="020B0604020202020204" pitchFamily="34" charset="0"/>
                          <a:cs typeface="Arial" panose="020B0604020202020204" pitchFamily="34" charset="0"/>
                        </a:rPr>
                        <a:t> / Pass)</a:t>
                      </a:r>
                      <a:br>
                        <a:rPr lang="en-GB" sz="1400" dirty="0">
                          <a:effectLst/>
                          <a:latin typeface="Arial" panose="020B0604020202020204" pitchFamily="34" charset="0"/>
                          <a:cs typeface="Arial" panose="020B0604020202020204" pitchFamily="34" charset="0"/>
                        </a:rPr>
                      </a:br>
                      <a:endParaRPr lang="en-GB" sz="1400" dirty="0">
                        <a:effectLst/>
                        <a:latin typeface="Arial" panose="020B0604020202020204" pitchFamily="34" charset="0"/>
                        <a:cs typeface="Arial" panose="020B0604020202020204" pitchFamily="34" charset="0"/>
                      </a:endParaRPr>
                    </a:p>
                  </a:txBody>
                  <a:tcPr marL="61335" marR="61335" marT="0" marB="0"/>
                </a:tc>
                <a:tc>
                  <a:txBody>
                    <a:bodyPr/>
                    <a:lstStyle/>
                    <a:p>
                      <a:pPr algn="ctr">
                        <a:lnSpc>
                          <a:spcPct val="107000"/>
                        </a:lnSpc>
                        <a:spcAft>
                          <a:spcPts val="800"/>
                        </a:spcAft>
                      </a:pPr>
                      <a:r>
                        <a:rPr lang="en-GB" sz="1400" dirty="0">
                          <a:effectLst/>
                          <a:latin typeface="Arial" panose="020B0604020202020204" pitchFamily="34" charset="0"/>
                          <a:cs typeface="Arial" panose="020B0604020202020204" pitchFamily="34" charset="0"/>
                        </a:rPr>
                        <a:t>GOOD</a:t>
                      </a:r>
                    </a:p>
                    <a:p>
                      <a:pPr algn="ctr">
                        <a:lnSpc>
                          <a:spcPct val="107000"/>
                        </a:lnSpc>
                        <a:spcAft>
                          <a:spcPts val="800"/>
                        </a:spcAft>
                      </a:pPr>
                      <a:r>
                        <a:rPr lang="en-GB" sz="1400" dirty="0">
                          <a:effectLst/>
                          <a:latin typeface="Arial" panose="020B0604020202020204" pitchFamily="34" charset="0"/>
                          <a:cs typeface="Arial" panose="020B0604020202020204" pitchFamily="34" charset="0"/>
                        </a:rPr>
                        <a:t>(2.2 / Pass)</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tc>
                <a:tc>
                  <a:txBody>
                    <a:bodyPr/>
                    <a:lstStyle/>
                    <a:p>
                      <a:pPr algn="ctr">
                        <a:lnSpc>
                          <a:spcPct val="107000"/>
                        </a:lnSpc>
                        <a:spcAft>
                          <a:spcPts val="800"/>
                        </a:spcAft>
                      </a:pPr>
                      <a:r>
                        <a:rPr lang="en-GB" sz="1400" dirty="0">
                          <a:effectLst/>
                          <a:latin typeface="Arial" panose="020B0604020202020204" pitchFamily="34" charset="0"/>
                          <a:cs typeface="Arial" panose="020B0604020202020204" pitchFamily="34" charset="0"/>
                        </a:rPr>
                        <a:t>VERY GOOD</a:t>
                      </a:r>
                    </a:p>
                    <a:p>
                      <a:pPr algn="ctr">
                        <a:lnSpc>
                          <a:spcPct val="107000"/>
                        </a:lnSpc>
                        <a:spcAft>
                          <a:spcPts val="800"/>
                        </a:spcAft>
                      </a:pPr>
                      <a:r>
                        <a:rPr lang="en-GB" sz="1400" dirty="0">
                          <a:effectLst/>
                          <a:latin typeface="Arial" panose="020B0604020202020204" pitchFamily="34" charset="0"/>
                          <a:cs typeface="Arial" panose="020B0604020202020204" pitchFamily="34" charset="0"/>
                        </a:rPr>
                        <a:t>(2.1 / Merit)</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tc>
                <a:tc>
                  <a:txBody>
                    <a:bodyPr/>
                    <a:lstStyle/>
                    <a:p>
                      <a:pPr algn="ctr">
                        <a:lnSpc>
                          <a:spcPct val="107000"/>
                        </a:lnSpc>
                        <a:spcAft>
                          <a:spcPts val="800"/>
                        </a:spcAft>
                      </a:pPr>
                      <a:r>
                        <a:rPr lang="en-GB" sz="1400" dirty="0">
                          <a:effectLst/>
                          <a:latin typeface="Arial" panose="020B0604020202020204" pitchFamily="34" charset="0"/>
                          <a:cs typeface="Arial" panose="020B0604020202020204" pitchFamily="34" charset="0"/>
                        </a:rPr>
                        <a:t>EXCELLENT</a:t>
                      </a:r>
                    </a:p>
                    <a:p>
                      <a:pPr algn="ctr">
                        <a:lnSpc>
                          <a:spcPct val="107000"/>
                        </a:lnSpc>
                        <a:spcAft>
                          <a:spcPts val="800"/>
                        </a:spcAft>
                      </a:pPr>
                      <a:r>
                        <a:rPr lang="en-GB" sz="1400" dirty="0">
                          <a:effectLst/>
                          <a:latin typeface="Arial" panose="020B0604020202020204" pitchFamily="34" charset="0"/>
                          <a:cs typeface="Arial" panose="020B0604020202020204" pitchFamily="34" charset="0"/>
                        </a:rPr>
                        <a:t>(1</a:t>
                      </a:r>
                      <a:r>
                        <a:rPr lang="en-GB" sz="1400" baseline="30000" dirty="0">
                          <a:effectLst/>
                          <a:latin typeface="Arial" panose="020B0604020202020204" pitchFamily="34" charset="0"/>
                          <a:cs typeface="Arial" panose="020B0604020202020204" pitchFamily="34" charset="0"/>
                        </a:rPr>
                        <a:t>st</a:t>
                      </a:r>
                      <a:r>
                        <a:rPr lang="en-GB" sz="1400" dirty="0">
                          <a:effectLst/>
                          <a:latin typeface="Arial" panose="020B0604020202020204" pitchFamily="34" charset="0"/>
                          <a:cs typeface="Arial" panose="020B0604020202020204" pitchFamily="34" charset="0"/>
                        </a:rPr>
                        <a:t> / Distinction)</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tc>
                <a:extLst>
                  <a:ext uri="{0D108BD9-81ED-4DB2-BD59-A6C34878D82A}">
                    <a16:rowId xmlns:a16="http://schemas.microsoft.com/office/drawing/2014/main" val="2893173336"/>
                  </a:ext>
                </a:extLst>
              </a:tr>
              <a:tr h="354487">
                <a:tc>
                  <a:txBody>
                    <a:bodyPr/>
                    <a:lstStyle/>
                    <a:p>
                      <a:pPr marL="108585" algn="l">
                        <a:lnSpc>
                          <a:spcPct val="107000"/>
                        </a:lnSpc>
                        <a:spcAft>
                          <a:spcPts val="800"/>
                        </a:spcAft>
                      </a:pPr>
                      <a:r>
                        <a:rPr lang="en-GB" sz="1400" dirty="0">
                          <a:effectLst/>
                          <a:latin typeface="Arial" panose="020B0604020202020204" pitchFamily="34" charset="0"/>
                          <a:cs typeface="Arial" panose="020B0604020202020204" pitchFamily="34" charset="0"/>
                        </a:rPr>
                        <a:t>Category</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tc>
                  <a:txBody>
                    <a:bodyPr/>
                    <a:lstStyle/>
                    <a:p>
                      <a:pPr algn="ctr">
                        <a:lnSpc>
                          <a:spcPct val="107000"/>
                        </a:lnSpc>
                        <a:spcAft>
                          <a:spcPts val="800"/>
                        </a:spcAft>
                      </a:pPr>
                      <a:r>
                        <a:rPr lang="en-GB" sz="1600" b="1" dirty="0">
                          <a:effectLst/>
                          <a:latin typeface="Arial" panose="020B0604020202020204" pitchFamily="34" charset="0"/>
                          <a:cs typeface="Arial" panose="020B0604020202020204" pitchFamily="34" charset="0"/>
                        </a:rPr>
                        <a:t>40-49%</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tc>
                  <a:txBody>
                    <a:bodyPr/>
                    <a:lstStyle/>
                    <a:p>
                      <a:pPr algn="ctr">
                        <a:lnSpc>
                          <a:spcPct val="107000"/>
                        </a:lnSpc>
                        <a:spcAft>
                          <a:spcPts val="800"/>
                        </a:spcAft>
                      </a:pPr>
                      <a:r>
                        <a:rPr lang="en-GB" sz="1600" b="1" dirty="0">
                          <a:effectLst/>
                          <a:latin typeface="Arial" panose="020B0604020202020204" pitchFamily="34" charset="0"/>
                          <a:cs typeface="Arial" panose="020B0604020202020204" pitchFamily="34" charset="0"/>
                        </a:rPr>
                        <a:t>50-59%</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tc>
                  <a:txBody>
                    <a:bodyPr/>
                    <a:lstStyle/>
                    <a:p>
                      <a:pPr algn="ctr">
                        <a:lnSpc>
                          <a:spcPct val="107000"/>
                        </a:lnSpc>
                        <a:spcAft>
                          <a:spcPts val="800"/>
                        </a:spcAft>
                      </a:pPr>
                      <a:r>
                        <a:rPr lang="en-GB" sz="1600" b="1" dirty="0">
                          <a:effectLst/>
                          <a:latin typeface="Arial" panose="020B0604020202020204" pitchFamily="34" charset="0"/>
                          <a:cs typeface="Arial" panose="020B0604020202020204" pitchFamily="34" charset="0"/>
                        </a:rPr>
                        <a:t>60-69%</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tc>
                  <a:txBody>
                    <a:bodyPr/>
                    <a:lstStyle/>
                    <a:p>
                      <a:pPr algn="ctr">
                        <a:lnSpc>
                          <a:spcPct val="107000"/>
                        </a:lnSpc>
                        <a:spcAft>
                          <a:spcPts val="800"/>
                        </a:spcAft>
                      </a:pPr>
                      <a:r>
                        <a:rPr lang="en-GB" sz="1600" b="1" dirty="0">
                          <a:effectLst/>
                          <a:latin typeface="Arial" panose="020B0604020202020204" pitchFamily="34" charset="0"/>
                          <a:cs typeface="Arial" panose="020B0604020202020204" pitchFamily="34" charset="0"/>
                        </a:rPr>
                        <a:t>70-84%</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extLst>
                  <a:ext uri="{0D108BD9-81ED-4DB2-BD59-A6C34878D82A}">
                    <a16:rowId xmlns:a16="http://schemas.microsoft.com/office/drawing/2014/main" val="2923622251"/>
                  </a:ext>
                </a:extLst>
              </a:tr>
              <a:tr h="4315590">
                <a:tc>
                  <a:txBody>
                    <a:bodyPr/>
                    <a:lstStyle/>
                    <a:p>
                      <a:pPr marL="68580">
                        <a:lnSpc>
                          <a:spcPct val="107000"/>
                        </a:lnSpc>
                        <a:spcBef>
                          <a:spcPts val="170"/>
                        </a:spcBef>
                        <a:spcAft>
                          <a:spcPts val="800"/>
                        </a:spcAft>
                      </a:pPr>
                      <a:r>
                        <a:rPr lang="en-GB" sz="1600" b="1" kern="1200" dirty="0">
                          <a:solidFill>
                            <a:schemeClr val="lt1"/>
                          </a:solidFill>
                          <a:effectLst/>
                          <a:latin typeface="Arial" panose="020B0604020202020204" pitchFamily="34" charset="0"/>
                          <a:ea typeface="+mn-ea"/>
                          <a:cs typeface="Arial" panose="020B0604020202020204" pitchFamily="34" charset="0"/>
                        </a:rPr>
                        <a:t>Knowledge and understanding </a:t>
                      </a:r>
                      <a:br>
                        <a:rPr lang="en-GB" sz="1800" dirty="0">
                          <a:effectLst/>
                          <a:latin typeface="Arial" panose="020B0604020202020204" pitchFamily="34" charset="0"/>
                          <a:cs typeface="Arial" panose="020B0604020202020204" pitchFamily="34" charset="0"/>
                        </a:rPr>
                      </a:br>
                      <a:endParaRPr lang="en-GB" sz="1800" dirty="0">
                        <a:effectLst/>
                        <a:latin typeface="Arial" panose="020B0604020202020204" pitchFamily="34" charset="0"/>
                        <a:cs typeface="Arial" panose="020B0604020202020204" pitchFamily="34" charset="0"/>
                      </a:endParaRPr>
                    </a:p>
                    <a:p>
                      <a:pPr marL="68580">
                        <a:lnSpc>
                          <a:spcPct val="107000"/>
                        </a:lnSpc>
                        <a:spcBef>
                          <a:spcPts val="170"/>
                        </a:spcBef>
                        <a:spcAft>
                          <a:spcPts val="800"/>
                        </a:spcAft>
                      </a:pPr>
                      <a:br>
                        <a:rPr lang="en-GB" sz="1800" dirty="0">
                          <a:effectLst/>
                          <a:latin typeface="Arial" panose="020B0604020202020204" pitchFamily="34" charset="0"/>
                          <a:cs typeface="Arial" panose="020B0604020202020204" pitchFamily="34" charset="0"/>
                        </a:rPr>
                      </a:br>
                      <a:r>
                        <a:rPr lang="en-GB" sz="1800" b="1" kern="1200" dirty="0">
                          <a:solidFill>
                            <a:schemeClr val="lt1"/>
                          </a:solidFill>
                          <a:effectLst/>
                          <a:latin typeface="+mn-lt"/>
                          <a:ea typeface="+mn-ea"/>
                          <a:cs typeface="+mn-cs"/>
                        </a:rPr>
                        <a:t>Knowledge of the basic underlying concepts and principles of a subject</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tc>
                <a:tc>
                  <a:txBody>
                    <a:bodyPr/>
                    <a:lstStyle/>
                    <a:p>
                      <a:pPr>
                        <a:lnSpc>
                          <a:spcPct val="107000"/>
                        </a:lnSpc>
                        <a:spcAft>
                          <a:spcPts val="6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Limited knowledge and understanding of the basic underlying concepts and principles within the subject area</a:t>
                      </a:r>
                    </a:p>
                    <a:p>
                      <a:pPr>
                        <a:lnSpc>
                          <a:spcPct val="107000"/>
                        </a:lnSpc>
                        <a:spcAft>
                          <a:spcPts val="6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Some elements may be missing.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6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Knowledge of the basic underlying concepts and principles is accurate with a good understanding of the field of study but lacks depth and/or breadth.</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6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Competent knowledge of the basic underlying concepts and principles. </a:t>
                      </a:r>
                    </a:p>
                    <a:p>
                      <a:pPr>
                        <a:lnSpc>
                          <a:spcPct val="107000"/>
                        </a:lnSpc>
                        <a:spcAft>
                          <a:spcPts val="6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Exhibits very good understanding.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6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Excellent knowledge and understanding of the basic underlying concepts and principles of the subject.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49732251"/>
                  </a:ext>
                </a:extLst>
              </a:tr>
            </a:tbl>
          </a:graphicData>
        </a:graphic>
      </p:graphicFrame>
    </p:spTree>
    <p:extLst>
      <p:ext uri="{BB962C8B-B14F-4D97-AF65-F5344CB8AC3E}">
        <p14:creationId xmlns:p14="http://schemas.microsoft.com/office/powerpoint/2010/main" val="9360135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571ABDD2-DE98-14BA-62C7-56285711FB49}"/>
              </a:ext>
            </a:extLst>
          </p:cNvPr>
          <p:cNvGraphicFramePr>
            <a:graphicFrameLocks noGrp="1"/>
          </p:cNvGraphicFramePr>
          <p:nvPr/>
        </p:nvGraphicFramePr>
        <p:xfrm>
          <a:off x="377534" y="188640"/>
          <a:ext cx="8388931" cy="5683742"/>
        </p:xfrm>
        <a:graphic>
          <a:graphicData uri="http://schemas.openxmlformats.org/drawingml/2006/table">
            <a:tbl>
              <a:tblPr firstRow="1" firstCol="1" bandRow="1">
                <a:tableStyleId>{5C22544A-7EE6-4342-B048-85BDC9FD1C3A}</a:tableStyleId>
              </a:tblPr>
              <a:tblGrid>
                <a:gridCol w="1677015">
                  <a:extLst>
                    <a:ext uri="{9D8B030D-6E8A-4147-A177-3AD203B41FA5}">
                      <a16:colId xmlns:a16="http://schemas.microsoft.com/office/drawing/2014/main" val="1067558098"/>
                    </a:ext>
                  </a:extLst>
                </a:gridCol>
                <a:gridCol w="1677979">
                  <a:extLst>
                    <a:ext uri="{9D8B030D-6E8A-4147-A177-3AD203B41FA5}">
                      <a16:colId xmlns:a16="http://schemas.microsoft.com/office/drawing/2014/main" val="3074823691"/>
                    </a:ext>
                  </a:extLst>
                </a:gridCol>
                <a:gridCol w="1677979">
                  <a:extLst>
                    <a:ext uri="{9D8B030D-6E8A-4147-A177-3AD203B41FA5}">
                      <a16:colId xmlns:a16="http://schemas.microsoft.com/office/drawing/2014/main" val="1802376457"/>
                    </a:ext>
                  </a:extLst>
                </a:gridCol>
                <a:gridCol w="1677979">
                  <a:extLst>
                    <a:ext uri="{9D8B030D-6E8A-4147-A177-3AD203B41FA5}">
                      <a16:colId xmlns:a16="http://schemas.microsoft.com/office/drawing/2014/main" val="37479647"/>
                    </a:ext>
                  </a:extLst>
                </a:gridCol>
                <a:gridCol w="1677979">
                  <a:extLst>
                    <a:ext uri="{9D8B030D-6E8A-4147-A177-3AD203B41FA5}">
                      <a16:colId xmlns:a16="http://schemas.microsoft.com/office/drawing/2014/main" val="3052477996"/>
                    </a:ext>
                  </a:extLst>
                </a:gridCol>
              </a:tblGrid>
              <a:tr h="802531">
                <a:tc>
                  <a:txBody>
                    <a:bodyPr/>
                    <a:lstStyle/>
                    <a:p>
                      <a:pPr algn="ctr">
                        <a:lnSpc>
                          <a:spcPct val="107000"/>
                        </a:lnSpc>
                        <a:spcAft>
                          <a:spcPts val="800"/>
                        </a:spcAft>
                      </a:pPr>
                      <a:r>
                        <a:rPr lang="en-GB" sz="1400" dirty="0">
                          <a:effectLst/>
                          <a:latin typeface="Arial" panose="020B0604020202020204" pitchFamily="34" charset="0"/>
                          <a:ea typeface="Calibri" panose="020F0502020204030204" pitchFamily="34" charset="0"/>
                          <a:cs typeface="Arial" panose="020B0604020202020204" pitchFamily="34" charset="0"/>
                        </a:rPr>
                        <a:t>Level 4</a:t>
                      </a:r>
                    </a:p>
                  </a:txBody>
                  <a:tcPr marL="61335" marR="61335" marT="0" marB="0" anchor="ctr"/>
                </a:tc>
                <a:tc>
                  <a:txBody>
                    <a:bodyPr/>
                    <a:lstStyle/>
                    <a:p>
                      <a:pPr algn="ctr">
                        <a:lnSpc>
                          <a:spcPct val="107000"/>
                        </a:lnSpc>
                        <a:spcAft>
                          <a:spcPts val="800"/>
                        </a:spcAft>
                      </a:pPr>
                      <a:r>
                        <a:rPr lang="en-GB" sz="1400" dirty="0">
                          <a:effectLst/>
                          <a:latin typeface="Arial" panose="020B0604020202020204" pitchFamily="34" charset="0"/>
                          <a:cs typeface="Arial" panose="020B0604020202020204" pitchFamily="34" charset="0"/>
                        </a:rPr>
                        <a:t>SATISFACTORY</a:t>
                      </a:r>
                    </a:p>
                    <a:p>
                      <a:pPr algn="ctr">
                        <a:lnSpc>
                          <a:spcPct val="107000"/>
                        </a:lnSpc>
                        <a:spcAft>
                          <a:spcPts val="800"/>
                        </a:spcAft>
                      </a:pPr>
                      <a:r>
                        <a:rPr lang="en-GB" sz="1400" dirty="0">
                          <a:effectLst/>
                          <a:latin typeface="Arial" panose="020B0604020202020204" pitchFamily="34" charset="0"/>
                          <a:cs typeface="Arial" panose="020B0604020202020204" pitchFamily="34" charset="0"/>
                        </a:rPr>
                        <a:t>(3</a:t>
                      </a:r>
                      <a:r>
                        <a:rPr lang="en-GB" sz="1400" baseline="30000" dirty="0">
                          <a:effectLst/>
                          <a:latin typeface="Arial" panose="020B0604020202020204" pitchFamily="34" charset="0"/>
                          <a:cs typeface="Arial" panose="020B0604020202020204" pitchFamily="34" charset="0"/>
                        </a:rPr>
                        <a:t>rd</a:t>
                      </a:r>
                      <a:r>
                        <a:rPr lang="en-GB" sz="1400" dirty="0">
                          <a:effectLst/>
                          <a:latin typeface="Arial" panose="020B0604020202020204" pitchFamily="34" charset="0"/>
                          <a:cs typeface="Arial" panose="020B0604020202020204" pitchFamily="34" charset="0"/>
                        </a:rPr>
                        <a:t> / Pass)</a:t>
                      </a:r>
                      <a:br>
                        <a:rPr lang="en-GB" sz="1400" dirty="0">
                          <a:effectLst/>
                          <a:latin typeface="Arial" panose="020B0604020202020204" pitchFamily="34" charset="0"/>
                          <a:cs typeface="Arial" panose="020B0604020202020204" pitchFamily="34" charset="0"/>
                        </a:rPr>
                      </a:br>
                      <a:endParaRPr lang="en-GB" sz="1400" dirty="0">
                        <a:effectLst/>
                        <a:latin typeface="Arial" panose="020B0604020202020204" pitchFamily="34" charset="0"/>
                        <a:cs typeface="Arial" panose="020B0604020202020204" pitchFamily="34" charset="0"/>
                      </a:endParaRPr>
                    </a:p>
                  </a:txBody>
                  <a:tcPr marL="61335" marR="61335" marT="0" marB="0"/>
                </a:tc>
                <a:tc>
                  <a:txBody>
                    <a:bodyPr/>
                    <a:lstStyle/>
                    <a:p>
                      <a:pPr algn="ctr">
                        <a:lnSpc>
                          <a:spcPct val="107000"/>
                        </a:lnSpc>
                        <a:spcAft>
                          <a:spcPts val="800"/>
                        </a:spcAft>
                      </a:pPr>
                      <a:r>
                        <a:rPr lang="en-GB" sz="1400" dirty="0">
                          <a:effectLst/>
                          <a:latin typeface="Arial" panose="020B0604020202020204" pitchFamily="34" charset="0"/>
                          <a:cs typeface="Arial" panose="020B0604020202020204" pitchFamily="34" charset="0"/>
                        </a:rPr>
                        <a:t>GOOD</a:t>
                      </a:r>
                    </a:p>
                    <a:p>
                      <a:pPr algn="ctr">
                        <a:lnSpc>
                          <a:spcPct val="107000"/>
                        </a:lnSpc>
                        <a:spcAft>
                          <a:spcPts val="800"/>
                        </a:spcAft>
                      </a:pPr>
                      <a:r>
                        <a:rPr lang="en-GB" sz="1400" dirty="0">
                          <a:effectLst/>
                          <a:latin typeface="Arial" panose="020B0604020202020204" pitchFamily="34" charset="0"/>
                          <a:cs typeface="Arial" panose="020B0604020202020204" pitchFamily="34" charset="0"/>
                        </a:rPr>
                        <a:t>(2.2 / Pass)</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tc>
                <a:tc>
                  <a:txBody>
                    <a:bodyPr/>
                    <a:lstStyle/>
                    <a:p>
                      <a:pPr algn="ctr">
                        <a:lnSpc>
                          <a:spcPct val="107000"/>
                        </a:lnSpc>
                        <a:spcAft>
                          <a:spcPts val="800"/>
                        </a:spcAft>
                      </a:pPr>
                      <a:r>
                        <a:rPr lang="en-GB" sz="1400" dirty="0">
                          <a:effectLst/>
                          <a:latin typeface="Arial" panose="020B0604020202020204" pitchFamily="34" charset="0"/>
                          <a:cs typeface="Arial" panose="020B0604020202020204" pitchFamily="34" charset="0"/>
                        </a:rPr>
                        <a:t>VERY GOOD</a:t>
                      </a:r>
                    </a:p>
                    <a:p>
                      <a:pPr algn="ctr">
                        <a:lnSpc>
                          <a:spcPct val="107000"/>
                        </a:lnSpc>
                        <a:spcAft>
                          <a:spcPts val="800"/>
                        </a:spcAft>
                      </a:pPr>
                      <a:r>
                        <a:rPr lang="en-GB" sz="1400" dirty="0">
                          <a:effectLst/>
                          <a:latin typeface="Arial" panose="020B0604020202020204" pitchFamily="34" charset="0"/>
                          <a:cs typeface="Arial" panose="020B0604020202020204" pitchFamily="34" charset="0"/>
                        </a:rPr>
                        <a:t>(2.1 / Merit)</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tc>
                <a:tc>
                  <a:txBody>
                    <a:bodyPr/>
                    <a:lstStyle/>
                    <a:p>
                      <a:pPr algn="ctr">
                        <a:lnSpc>
                          <a:spcPct val="107000"/>
                        </a:lnSpc>
                        <a:spcAft>
                          <a:spcPts val="800"/>
                        </a:spcAft>
                      </a:pPr>
                      <a:r>
                        <a:rPr lang="en-GB" sz="1400" dirty="0">
                          <a:effectLst/>
                          <a:latin typeface="Arial" panose="020B0604020202020204" pitchFamily="34" charset="0"/>
                          <a:cs typeface="Arial" panose="020B0604020202020204" pitchFamily="34" charset="0"/>
                        </a:rPr>
                        <a:t>EXCELLENT</a:t>
                      </a:r>
                    </a:p>
                    <a:p>
                      <a:pPr algn="ctr">
                        <a:lnSpc>
                          <a:spcPct val="107000"/>
                        </a:lnSpc>
                        <a:spcAft>
                          <a:spcPts val="800"/>
                        </a:spcAft>
                      </a:pPr>
                      <a:r>
                        <a:rPr lang="en-GB" sz="1400" dirty="0">
                          <a:effectLst/>
                          <a:latin typeface="Arial" panose="020B0604020202020204" pitchFamily="34" charset="0"/>
                          <a:cs typeface="Arial" panose="020B0604020202020204" pitchFamily="34" charset="0"/>
                        </a:rPr>
                        <a:t>(1</a:t>
                      </a:r>
                      <a:r>
                        <a:rPr lang="en-GB" sz="1400" baseline="30000" dirty="0">
                          <a:effectLst/>
                          <a:latin typeface="Arial" panose="020B0604020202020204" pitchFamily="34" charset="0"/>
                          <a:cs typeface="Arial" panose="020B0604020202020204" pitchFamily="34" charset="0"/>
                        </a:rPr>
                        <a:t>st</a:t>
                      </a:r>
                      <a:r>
                        <a:rPr lang="en-GB" sz="1400" dirty="0">
                          <a:effectLst/>
                          <a:latin typeface="Arial" panose="020B0604020202020204" pitchFamily="34" charset="0"/>
                          <a:cs typeface="Arial" panose="020B0604020202020204" pitchFamily="34" charset="0"/>
                        </a:rPr>
                        <a:t> / Distinction)</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tc>
                <a:extLst>
                  <a:ext uri="{0D108BD9-81ED-4DB2-BD59-A6C34878D82A}">
                    <a16:rowId xmlns:a16="http://schemas.microsoft.com/office/drawing/2014/main" val="2893173336"/>
                  </a:ext>
                </a:extLst>
              </a:tr>
              <a:tr h="565621">
                <a:tc>
                  <a:txBody>
                    <a:bodyPr/>
                    <a:lstStyle/>
                    <a:p>
                      <a:pPr marL="108585" algn="l">
                        <a:lnSpc>
                          <a:spcPct val="107000"/>
                        </a:lnSpc>
                        <a:spcAft>
                          <a:spcPts val="800"/>
                        </a:spcAft>
                      </a:pPr>
                      <a:r>
                        <a:rPr lang="en-GB" sz="1400" dirty="0">
                          <a:effectLst/>
                          <a:latin typeface="Arial" panose="020B0604020202020204" pitchFamily="34" charset="0"/>
                          <a:cs typeface="Arial" panose="020B0604020202020204" pitchFamily="34" charset="0"/>
                        </a:rPr>
                        <a:t>Category</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tc>
                  <a:txBody>
                    <a:bodyPr/>
                    <a:lstStyle/>
                    <a:p>
                      <a:pPr algn="ctr">
                        <a:lnSpc>
                          <a:spcPct val="107000"/>
                        </a:lnSpc>
                        <a:spcAft>
                          <a:spcPts val="800"/>
                        </a:spcAft>
                      </a:pPr>
                      <a:r>
                        <a:rPr lang="en-GB" sz="1600" b="1" dirty="0">
                          <a:effectLst/>
                          <a:latin typeface="Arial" panose="020B0604020202020204" pitchFamily="34" charset="0"/>
                          <a:cs typeface="Arial" panose="020B0604020202020204" pitchFamily="34" charset="0"/>
                        </a:rPr>
                        <a:t>40-49%</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tc>
                  <a:txBody>
                    <a:bodyPr/>
                    <a:lstStyle/>
                    <a:p>
                      <a:pPr algn="ctr">
                        <a:lnSpc>
                          <a:spcPct val="107000"/>
                        </a:lnSpc>
                        <a:spcAft>
                          <a:spcPts val="800"/>
                        </a:spcAft>
                      </a:pPr>
                      <a:r>
                        <a:rPr lang="en-GB" sz="1600" b="1" dirty="0">
                          <a:effectLst/>
                          <a:latin typeface="Arial" panose="020B0604020202020204" pitchFamily="34" charset="0"/>
                          <a:cs typeface="Arial" panose="020B0604020202020204" pitchFamily="34" charset="0"/>
                        </a:rPr>
                        <a:t>50-59%</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tc>
                  <a:txBody>
                    <a:bodyPr/>
                    <a:lstStyle/>
                    <a:p>
                      <a:pPr algn="ctr">
                        <a:lnSpc>
                          <a:spcPct val="107000"/>
                        </a:lnSpc>
                        <a:spcAft>
                          <a:spcPts val="800"/>
                        </a:spcAft>
                      </a:pPr>
                      <a:r>
                        <a:rPr lang="en-GB" sz="1600" b="1" dirty="0">
                          <a:effectLst/>
                          <a:latin typeface="Arial" panose="020B0604020202020204" pitchFamily="34" charset="0"/>
                          <a:cs typeface="Arial" panose="020B0604020202020204" pitchFamily="34" charset="0"/>
                        </a:rPr>
                        <a:t>60-69%</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tc>
                  <a:txBody>
                    <a:bodyPr/>
                    <a:lstStyle/>
                    <a:p>
                      <a:pPr algn="ctr">
                        <a:lnSpc>
                          <a:spcPct val="107000"/>
                        </a:lnSpc>
                        <a:spcAft>
                          <a:spcPts val="800"/>
                        </a:spcAft>
                      </a:pPr>
                      <a:r>
                        <a:rPr lang="en-GB" sz="1600" b="1" dirty="0">
                          <a:effectLst/>
                          <a:latin typeface="Arial" panose="020B0604020202020204" pitchFamily="34" charset="0"/>
                          <a:cs typeface="Arial" panose="020B0604020202020204" pitchFamily="34" charset="0"/>
                        </a:rPr>
                        <a:t>70-84%</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extLst>
                  <a:ext uri="{0D108BD9-81ED-4DB2-BD59-A6C34878D82A}">
                    <a16:rowId xmlns:a16="http://schemas.microsoft.com/office/drawing/2014/main" val="2923622251"/>
                  </a:ext>
                </a:extLst>
              </a:tr>
              <a:tr h="4315590">
                <a:tc>
                  <a:txBody>
                    <a:bodyPr/>
                    <a:lstStyle/>
                    <a:p>
                      <a:r>
                        <a:rPr lang="en-GB" sz="1800" b="1" kern="1200" dirty="0">
                          <a:solidFill>
                            <a:schemeClr val="lt1"/>
                          </a:solidFill>
                          <a:effectLst/>
                          <a:latin typeface="+mn-lt"/>
                          <a:ea typeface="+mn-ea"/>
                          <a:cs typeface="+mn-cs"/>
                        </a:rPr>
                        <a:t>Cognitive and intellectual skills </a:t>
                      </a:r>
                    </a:p>
                    <a:p>
                      <a:endParaRPr lang="en-GB" sz="1800" b="1" kern="1200" dirty="0">
                        <a:solidFill>
                          <a:schemeClr val="lt1"/>
                        </a:solidFill>
                        <a:effectLst/>
                        <a:latin typeface="+mn-lt"/>
                        <a:ea typeface="+mn-ea"/>
                        <a:cs typeface="+mn-cs"/>
                      </a:endParaRPr>
                    </a:p>
                    <a:p>
                      <a:r>
                        <a:rPr lang="en-GB" sz="1600" b="1" kern="1200" dirty="0">
                          <a:solidFill>
                            <a:schemeClr val="lt1"/>
                          </a:solidFill>
                          <a:effectLst/>
                          <a:latin typeface="+mn-lt"/>
                          <a:ea typeface="+mn-ea"/>
                          <a:cs typeface="+mn-cs"/>
                        </a:rPr>
                        <a:t>Evaluate underlying concepts and principles of a subject and interpret qualitative and quantitative data</a:t>
                      </a:r>
                    </a:p>
                  </a:txBody>
                  <a:tcPr marL="61335" marR="61335" marT="0" marB="0"/>
                </a:tc>
                <a:tc>
                  <a:txBody>
                    <a:bodyPr/>
                    <a:lstStyle/>
                    <a:p>
                      <a:r>
                        <a:rPr lang="en-GB" sz="1400" kern="1200" dirty="0">
                          <a:solidFill>
                            <a:schemeClr val="dk1"/>
                          </a:solidFill>
                          <a:effectLst/>
                          <a:latin typeface="Arial" panose="020B0604020202020204" pitchFamily="34" charset="0"/>
                          <a:ea typeface="+mn-ea"/>
                          <a:cs typeface="Arial" panose="020B0604020202020204" pitchFamily="34" charset="0"/>
                        </a:rPr>
                        <a:t>Limited attempt at evaluation of the underlying concepts and principles, tending towards description.</a:t>
                      </a:r>
                    </a:p>
                    <a:p>
                      <a:endParaRPr lang="en-GB" sz="1400" kern="1200" dirty="0">
                        <a:solidFill>
                          <a:schemeClr val="dk1"/>
                        </a:solidFill>
                        <a:effectLst/>
                        <a:latin typeface="Arial" panose="020B0604020202020204" pitchFamily="34" charset="0"/>
                        <a:ea typeface="+mn-ea"/>
                        <a:cs typeface="Arial" panose="020B0604020202020204" pitchFamily="34" charset="0"/>
                      </a:endParaRPr>
                    </a:p>
                    <a:p>
                      <a:r>
                        <a:rPr lang="en-GB" sz="1400" kern="1200" dirty="0">
                          <a:solidFill>
                            <a:schemeClr val="dk1"/>
                          </a:solidFill>
                          <a:effectLst/>
                          <a:latin typeface="Arial" panose="020B0604020202020204" pitchFamily="34" charset="0"/>
                          <a:ea typeface="+mn-ea"/>
                          <a:cs typeface="Arial" panose="020B0604020202020204" pitchFamily="34" charset="0"/>
                        </a:rPr>
                        <a:t>Can interpret qualitative and quantitative data but with some errors</a:t>
                      </a:r>
                      <a:r>
                        <a:rPr lang="en-GB" sz="1600" dirty="0">
                          <a:effectLst/>
                          <a:latin typeface="Arial" panose="020B060402020202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400" kern="1200" dirty="0">
                          <a:solidFill>
                            <a:schemeClr val="dk1"/>
                          </a:solidFill>
                          <a:effectLst/>
                          <a:latin typeface="Arial" panose="020B0604020202020204" pitchFamily="34" charset="0"/>
                          <a:ea typeface="+mn-ea"/>
                          <a:cs typeface="Arial" panose="020B0604020202020204" pitchFamily="34" charset="0"/>
                        </a:rPr>
                        <a:t>Good evaluation of the underlying concepts and principles. </a:t>
                      </a:r>
                    </a:p>
                    <a:p>
                      <a:endParaRPr lang="en-GB" sz="1400" kern="1200" dirty="0">
                        <a:solidFill>
                          <a:schemeClr val="dk1"/>
                        </a:solidFill>
                        <a:effectLst/>
                        <a:latin typeface="Arial" panose="020B0604020202020204" pitchFamily="34" charset="0"/>
                        <a:ea typeface="+mn-ea"/>
                        <a:cs typeface="Arial" panose="020B0604020202020204" pitchFamily="34" charset="0"/>
                      </a:endParaRPr>
                    </a:p>
                    <a:p>
                      <a:r>
                        <a:rPr lang="en-GB" sz="1400" kern="1200" dirty="0">
                          <a:solidFill>
                            <a:schemeClr val="dk1"/>
                          </a:solidFill>
                          <a:effectLst/>
                          <a:latin typeface="Arial" panose="020B0604020202020204" pitchFamily="34" charset="0"/>
                          <a:ea typeface="+mn-ea"/>
                          <a:cs typeface="Arial" panose="020B0604020202020204" pitchFamily="34" charset="0"/>
                        </a:rPr>
                        <a:t>Can interpret qualitative and quantitative data, with minor errors.</a:t>
                      </a:r>
                    </a:p>
                    <a:p>
                      <a:endParaRPr lang="en-GB" sz="1400" kern="1200" dirty="0">
                        <a:solidFill>
                          <a:schemeClr val="dk1"/>
                        </a:solidFill>
                        <a:effectLst/>
                        <a:latin typeface="Arial" panose="020B0604020202020204" pitchFamily="34" charset="0"/>
                        <a:ea typeface="+mn-ea"/>
                        <a:cs typeface="Arial" panose="020B0604020202020204" pitchFamily="34" charset="0"/>
                      </a:endParaRPr>
                    </a:p>
                    <a:p>
                      <a:r>
                        <a:rPr lang="en-GB" sz="1400" kern="1200" dirty="0">
                          <a:solidFill>
                            <a:schemeClr val="dk1"/>
                          </a:solidFill>
                          <a:effectLst/>
                          <a:latin typeface="Arial" panose="020B0604020202020204" pitchFamily="34" charset="0"/>
                          <a:ea typeface="+mn-ea"/>
                          <a:cs typeface="Arial" panose="020B0604020202020204" pitchFamily="34" charset="0"/>
                        </a:rPr>
                        <a:t>An emerging ability to use evidence to support the argument.</a:t>
                      </a:r>
                    </a:p>
                    <a:p>
                      <a:r>
                        <a:rPr lang="en-GB" sz="1400" kern="1200" dirty="0">
                          <a:solidFill>
                            <a:schemeClr val="dk1"/>
                          </a:solidFill>
                          <a:effectLst/>
                          <a:latin typeface="Arial" panose="020B0604020202020204" pitchFamily="34" charset="0"/>
                          <a:ea typeface="+mn-ea"/>
                          <a:cs typeface="Arial" panose="020B0604020202020204" pitchFamily="34" charset="0"/>
                        </a:rPr>
                        <a:t>Mostly valid arguments and logical judgements. </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400" dirty="0">
                          <a:effectLst/>
                          <a:latin typeface="Arial" panose="020B0604020202020204" pitchFamily="34" charset="0"/>
                          <a:ea typeface="Calibri" panose="020F0502020204030204" pitchFamily="34" charset="0"/>
                          <a:cs typeface="Arial" panose="020B0604020202020204" pitchFamily="34" charset="0"/>
                        </a:rPr>
                        <a:t>Sound evaluation of the underlying concepts and principles. </a:t>
                      </a:r>
                    </a:p>
                    <a:p>
                      <a:pPr>
                        <a:lnSpc>
                          <a:spcPct val="107000"/>
                        </a:lnSpc>
                        <a:spcAft>
                          <a:spcPts val="800"/>
                        </a:spcAft>
                      </a:pPr>
                      <a:r>
                        <a:rPr lang="en-GB" sz="1400" dirty="0">
                          <a:effectLst/>
                          <a:latin typeface="Arial" panose="020B0604020202020204" pitchFamily="34" charset="0"/>
                          <a:ea typeface="Calibri" panose="020F0502020204030204" pitchFamily="34" charset="0"/>
                          <a:cs typeface="Arial" panose="020B0604020202020204" pitchFamily="34" charset="0"/>
                        </a:rPr>
                        <a:t>Can interpret qualitative and quantitative data accurately. </a:t>
                      </a:r>
                    </a:p>
                    <a:p>
                      <a:pPr>
                        <a:lnSpc>
                          <a:spcPct val="107000"/>
                        </a:lnSpc>
                        <a:spcAft>
                          <a:spcPts val="800"/>
                        </a:spcAft>
                      </a:pPr>
                      <a:r>
                        <a:rPr lang="en-GB" sz="1400" dirty="0">
                          <a:effectLst/>
                          <a:latin typeface="Arial" panose="020B0604020202020204" pitchFamily="34" charset="0"/>
                          <a:ea typeface="Calibri" panose="020F0502020204030204" pitchFamily="34" charset="0"/>
                          <a:cs typeface="Arial" panose="020B0604020202020204" pitchFamily="34" charset="0"/>
                        </a:rPr>
                        <a:t>Ability to devise arguments using evidence to make mostly appropriate and valid judgements. </a:t>
                      </a:r>
                    </a:p>
                    <a:p>
                      <a:pPr>
                        <a:lnSpc>
                          <a:spcPct val="107000"/>
                        </a:lnSpc>
                        <a:spcAft>
                          <a:spcPts val="800"/>
                        </a:spcAft>
                      </a:pPr>
                      <a:r>
                        <a:rPr lang="en-GB" sz="1400" dirty="0">
                          <a:effectLst/>
                          <a:latin typeface="Arial" panose="020B0604020202020204" pitchFamily="34" charset="0"/>
                          <a:ea typeface="Calibri" panose="020F0502020204030204" pitchFamily="34" charset="0"/>
                          <a:cs typeface="Arial" panose="020B0604020202020204" pitchFamily="34" charset="0"/>
                        </a:rPr>
                        <a:t> </a:t>
                      </a:r>
                    </a:p>
                  </a:txBody>
                  <a:tcPr marL="68580" marR="68580" marT="0" marB="0"/>
                </a:tc>
                <a:tc>
                  <a:txBody>
                    <a:bodyPr/>
                    <a:lstStyle/>
                    <a:p>
                      <a:pPr>
                        <a:lnSpc>
                          <a:spcPct val="107000"/>
                        </a:lnSpc>
                        <a:spcAft>
                          <a:spcPts val="600"/>
                        </a:spcAft>
                      </a:pPr>
                      <a:r>
                        <a:rPr lang="en-GB" sz="1400" kern="1200" dirty="0">
                          <a:solidFill>
                            <a:schemeClr val="dk1"/>
                          </a:solidFill>
                          <a:effectLst/>
                          <a:latin typeface="Arial" panose="020B0604020202020204" pitchFamily="34" charset="0"/>
                          <a:ea typeface="+mn-ea"/>
                          <a:cs typeface="Arial" panose="020B0604020202020204" pitchFamily="34" charset="0"/>
                        </a:rPr>
                        <a:t>Excellent evaluation of the underlying concepts and principles. </a:t>
                      </a:r>
                    </a:p>
                    <a:p>
                      <a:pPr>
                        <a:lnSpc>
                          <a:spcPct val="107000"/>
                        </a:lnSpc>
                        <a:spcAft>
                          <a:spcPts val="600"/>
                        </a:spcAft>
                      </a:pPr>
                      <a:r>
                        <a:rPr lang="en-GB" sz="1400" kern="1200" dirty="0">
                          <a:solidFill>
                            <a:schemeClr val="dk1"/>
                          </a:solidFill>
                          <a:effectLst/>
                          <a:latin typeface="Arial" panose="020B0604020202020204" pitchFamily="34" charset="0"/>
                          <a:ea typeface="+mn-ea"/>
                          <a:cs typeface="Arial" panose="020B0604020202020204" pitchFamily="34" charset="0"/>
                        </a:rPr>
                        <a:t>Can interpret qualitative and quantitative data accurately and with some insight.</a:t>
                      </a:r>
                    </a:p>
                    <a:p>
                      <a:pPr>
                        <a:lnSpc>
                          <a:spcPct val="107000"/>
                        </a:lnSpc>
                        <a:spcAft>
                          <a:spcPts val="600"/>
                        </a:spcAft>
                      </a:pPr>
                      <a:r>
                        <a:rPr lang="en-GB" sz="1400" kern="1200" dirty="0">
                          <a:solidFill>
                            <a:schemeClr val="dk1"/>
                          </a:solidFill>
                          <a:effectLst/>
                          <a:latin typeface="Arial" panose="020B0604020202020204" pitchFamily="34" charset="0"/>
                          <a:ea typeface="+mn-ea"/>
                          <a:cs typeface="Arial" panose="020B0604020202020204" pitchFamily="34" charset="0"/>
                        </a:rPr>
                        <a:t> Excellent ability to devise arguments using evidence and make appropriate and valid judgements. </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249732251"/>
                  </a:ext>
                </a:extLst>
              </a:tr>
            </a:tbl>
          </a:graphicData>
        </a:graphic>
      </p:graphicFrame>
    </p:spTree>
    <p:extLst>
      <p:ext uri="{BB962C8B-B14F-4D97-AF65-F5344CB8AC3E}">
        <p14:creationId xmlns:p14="http://schemas.microsoft.com/office/powerpoint/2010/main" val="22142104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571ABDD2-DE98-14BA-62C7-56285711FB49}"/>
              </a:ext>
            </a:extLst>
          </p:cNvPr>
          <p:cNvGraphicFramePr>
            <a:graphicFrameLocks noGrp="1"/>
          </p:cNvGraphicFramePr>
          <p:nvPr/>
        </p:nvGraphicFramePr>
        <p:xfrm>
          <a:off x="377534" y="188640"/>
          <a:ext cx="8388931" cy="5683742"/>
        </p:xfrm>
        <a:graphic>
          <a:graphicData uri="http://schemas.openxmlformats.org/drawingml/2006/table">
            <a:tbl>
              <a:tblPr firstRow="1" firstCol="1" bandRow="1">
                <a:tableStyleId>{5C22544A-7EE6-4342-B048-85BDC9FD1C3A}</a:tableStyleId>
              </a:tblPr>
              <a:tblGrid>
                <a:gridCol w="1677015">
                  <a:extLst>
                    <a:ext uri="{9D8B030D-6E8A-4147-A177-3AD203B41FA5}">
                      <a16:colId xmlns:a16="http://schemas.microsoft.com/office/drawing/2014/main" val="1067558098"/>
                    </a:ext>
                  </a:extLst>
                </a:gridCol>
                <a:gridCol w="1677979">
                  <a:extLst>
                    <a:ext uri="{9D8B030D-6E8A-4147-A177-3AD203B41FA5}">
                      <a16:colId xmlns:a16="http://schemas.microsoft.com/office/drawing/2014/main" val="3074823691"/>
                    </a:ext>
                  </a:extLst>
                </a:gridCol>
                <a:gridCol w="1677979">
                  <a:extLst>
                    <a:ext uri="{9D8B030D-6E8A-4147-A177-3AD203B41FA5}">
                      <a16:colId xmlns:a16="http://schemas.microsoft.com/office/drawing/2014/main" val="1802376457"/>
                    </a:ext>
                  </a:extLst>
                </a:gridCol>
                <a:gridCol w="1677979">
                  <a:extLst>
                    <a:ext uri="{9D8B030D-6E8A-4147-A177-3AD203B41FA5}">
                      <a16:colId xmlns:a16="http://schemas.microsoft.com/office/drawing/2014/main" val="37479647"/>
                    </a:ext>
                  </a:extLst>
                </a:gridCol>
                <a:gridCol w="1677979">
                  <a:extLst>
                    <a:ext uri="{9D8B030D-6E8A-4147-A177-3AD203B41FA5}">
                      <a16:colId xmlns:a16="http://schemas.microsoft.com/office/drawing/2014/main" val="3052477996"/>
                    </a:ext>
                  </a:extLst>
                </a:gridCol>
              </a:tblGrid>
              <a:tr h="802531">
                <a:tc>
                  <a:txBody>
                    <a:bodyPr/>
                    <a:lstStyle/>
                    <a:p>
                      <a:pPr algn="ctr">
                        <a:lnSpc>
                          <a:spcPct val="107000"/>
                        </a:lnSpc>
                        <a:spcAft>
                          <a:spcPts val="800"/>
                        </a:spcAft>
                      </a:pPr>
                      <a:r>
                        <a:rPr lang="en-GB" sz="1400" dirty="0">
                          <a:effectLst/>
                          <a:latin typeface="Arial" panose="020B0604020202020204" pitchFamily="34" charset="0"/>
                          <a:ea typeface="Calibri" panose="020F0502020204030204" pitchFamily="34" charset="0"/>
                          <a:cs typeface="Arial" panose="020B0604020202020204" pitchFamily="34" charset="0"/>
                        </a:rPr>
                        <a:t>Level 4</a:t>
                      </a:r>
                    </a:p>
                  </a:txBody>
                  <a:tcPr marL="61335" marR="61335" marT="0" marB="0" anchor="ctr"/>
                </a:tc>
                <a:tc>
                  <a:txBody>
                    <a:bodyPr/>
                    <a:lstStyle/>
                    <a:p>
                      <a:pPr algn="ctr">
                        <a:lnSpc>
                          <a:spcPct val="107000"/>
                        </a:lnSpc>
                        <a:spcAft>
                          <a:spcPts val="800"/>
                        </a:spcAft>
                      </a:pPr>
                      <a:r>
                        <a:rPr lang="en-GB" sz="1400" dirty="0">
                          <a:effectLst/>
                          <a:latin typeface="Arial" panose="020B0604020202020204" pitchFamily="34" charset="0"/>
                          <a:cs typeface="Arial" panose="020B0604020202020204" pitchFamily="34" charset="0"/>
                        </a:rPr>
                        <a:t>SATISFACTORY</a:t>
                      </a:r>
                    </a:p>
                    <a:p>
                      <a:pPr algn="ctr">
                        <a:lnSpc>
                          <a:spcPct val="107000"/>
                        </a:lnSpc>
                        <a:spcAft>
                          <a:spcPts val="800"/>
                        </a:spcAft>
                      </a:pPr>
                      <a:r>
                        <a:rPr lang="en-GB" sz="1400" dirty="0">
                          <a:effectLst/>
                          <a:latin typeface="Arial" panose="020B0604020202020204" pitchFamily="34" charset="0"/>
                          <a:cs typeface="Arial" panose="020B0604020202020204" pitchFamily="34" charset="0"/>
                        </a:rPr>
                        <a:t>(3</a:t>
                      </a:r>
                      <a:r>
                        <a:rPr lang="en-GB" sz="1400" baseline="30000" dirty="0">
                          <a:effectLst/>
                          <a:latin typeface="Arial" panose="020B0604020202020204" pitchFamily="34" charset="0"/>
                          <a:cs typeface="Arial" panose="020B0604020202020204" pitchFamily="34" charset="0"/>
                        </a:rPr>
                        <a:t>rd</a:t>
                      </a:r>
                      <a:r>
                        <a:rPr lang="en-GB" sz="1400" dirty="0">
                          <a:effectLst/>
                          <a:latin typeface="Arial" panose="020B0604020202020204" pitchFamily="34" charset="0"/>
                          <a:cs typeface="Arial" panose="020B0604020202020204" pitchFamily="34" charset="0"/>
                        </a:rPr>
                        <a:t> / Pass)</a:t>
                      </a:r>
                      <a:br>
                        <a:rPr lang="en-GB" sz="1400" dirty="0">
                          <a:effectLst/>
                          <a:latin typeface="Arial" panose="020B0604020202020204" pitchFamily="34" charset="0"/>
                          <a:cs typeface="Arial" panose="020B0604020202020204" pitchFamily="34" charset="0"/>
                        </a:rPr>
                      </a:br>
                      <a:endParaRPr lang="en-GB" sz="1400" dirty="0">
                        <a:effectLst/>
                        <a:latin typeface="Arial" panose="020B0604020202020204" pitchFamily="34" charset="0"/>
                        <a:cs typeface="Arial" panose="020B0604020202020204" pitchFamily="34" charset="0"/>
                      </a:endParaRPr>
                    </a:p>
                  </a:txBody>
                  <a:tcPr marL="61335" marR="61335" marT="0" marB="0"/>
                </a:tc>
                <a:tc>
                  <a:txBody>
                    <a:bodyPr/>
                    <a:lstStyle/>
                    <a:p>
                      <a:pPr algn="ctr">
                        <a:lnSpc>
                          <a:spcPct val="107000"/>
                        </a:lnSpc>
                        <a:spcAft>
                          <a:spcPts val="800"/>
                        </a:spcAft>
                      </a:pPr>
                      <a:r>
                        <a:rPr lang="en-GB" sz="1400" dirty="0">
                          <a:effectLst/>
                          <a:latin typeface="Arial" panose="020B0604020202020204" pitchFamily="34" charset="0"/>
                          <a:cs typeface="Arial" panose="020B0604020202020204" pitchFamily="34" charset="0"/>
                        </a:rPr>
                        <a:t>GOOD</a:t>
                      </a:r>
                    </a:p>
                    <a:p>
                      <a:pPr algn="ctr">
                        <a:lnSpc>
                          <a:spcPct val="107000"/>
                        </a:lnSpc>
                        <a:spcAft>
                          <a:spcPts val="800"/>
                        </a:spcAft>
                      </a:pPr>
                      <a:r>
                        <a:rPr lang="en-GB" sz="1400" dirty="0">
                          <a:effectLst/>
                          <a:latin typeface="Arial" panose="020B0604020202020204" pitchFamily="34" charset="0"/>
                          <a:cs typeface="Arial" panose="020B0604020202020204" pitchFamily="34" charset="0"/>
                        </a:rPr>
                        <a:t>(2.2 / Pass)</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tc>
                <a:tc>
                  <a:txBody>
                    <a:bodyPr/>
                    <a:lstStyle/>
                    <a:p>
                      <a:pPr algn="ctr">
                        <a:lnSpc>
                          <a:spcPct val="107000"/>
                        </a:lnSpc>
                        <a:spcAft>
                          <a:spcPts val="800"/>
                        </a:spcAft>
                      </a:pPr>
                      <a:r>
                        <a:rPr lang="en-GB" sz="1400" dirty="0">
                          <a:effectLst/>
                          <a:latin typeface="Arial" panose="020B0604020202020204" pitchFamily="34" charset="0"/>
                          <a:cs typeface="Arial" panose="020B0604020202020204" pitchFamily="34" charset="0"/>
                        </a:rPr>
                        <a:t>VERY GOOD</a:t>
                      </a:r>
                    </a:p>
                    <a:p>
                      <a:pPr algn="ctr">
                        <a:lnSpc>
                          <a:spcPct val="107000"/>
                        </a:lnSpc>
                        <a:spcAft>
                          <a:spcPts val="800"/>
                        </a:spcAft>
                      </a:pPr>
                      <a:r>
                        <a:rPr lang="en-GB" sz="1400" dirty="0">
                          <a:effectLst/>
                          <a:latin typeface="Arial" panose="020B0604020202020204" pitchFamily="34" charset="0"/>
                          <a:cs typeface="Arial" panose="020B0604020202020204" pitchFamily="34" charset="0"/>
                        </a:rPr>
                        <a:t>(2.1 / Merit)</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tc>
                <a:tc>
                  <a:txBody>
                    <a:bodyPr/>
                    <a:lstStyle/>
                    <a:p>
                      <a:pPr algn="ctr">
                        <a:lnSpc>
                          <a:spcPct val="107000"/>
                        </a:lnSpc>
                        <a:spcAft>
                          <a:spcPts val="800"/>
                        </a:spcAft>
                      </a:pPr>
                      <a:r>
                        <a:rPr lang="en-GB" sz="1400" dirty="0">
                          <a:effectLst/>
                          <a:latin typeface="Arial" panose="020B0604020202020204" pitchFamily="34" charset="0"/>
                          <a:cs typeface="Arial" panose="020B0604020202020204" pitchFamily="34" charset="0"/>
                        </a:rPr>
                        <a:t>EXCELLENT</a:t>
                      </a:r>
                    </a:p>
                    <a:p>
                      <a:pPr algn="ctr">
                        <a:lnSpc>
                          <a:spcPct val="107000"/>
                        </a:lnSpc>
                        <a:spcAft>
                          <a:spcPts val="800"/>
                        </a:spcAft>
                      </a:pPr>
                      <a:r>
                        <a:rPr lang="en-GB" sz="1400" dirty="0">
                          <a:effectLst/>
                          <a:latin typeface="Arial" panose="020B0604020202020204" pitchFamily="34" charset="0"/>
                          <a:cs typeface="Arial" panose="020B0604020202020204" pitchFamily="34" charset="0"/>
                        </a:rPr>
                        <a:t>(1</a:t>
                      </a:r>
                      <a:r>
                        <a:rPr lang="en-GB" sz="1400" baseline="30000" dirty="0">
                          <a:effectLst/>
                          <a:latin typeface="Arial" panose="020B0604020202020204" pitchFamily="34" charset="0"/>
                          <a:cs typeface="Arial" panose="020B0604020202020204" pitchFamily="34" charset="0"/>
                        </a:rPr>
                        <a:t>st</a:t>
                      </a:r>
                      <a:r>
                        <a:rPr lang="en-GB" sz="1400" dirty="0">
                          <a:effectLst/>
                          <a:latin typeface="Arial" panose="020B0604020202020204" pitchFamily="34" charset="0"/>
                          <a:cs typeface="Arial" panose="020B0604020202020204" pitchFamily="34" charset="0"/>
                        </a:rPr>
                        <a:t> / Distinction)</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tc>
                <a:extLst>
                  <a:ext uri="{0D108BD9-81ED-4DB2-BD59-A6C34878D82A}">
                    <a16:rowId xmlns:a16="http://schemas.microsoft.com/office/drawing/2014/main" val="2893173336"/>
                  </a:ext>
                </a:extLst>
              </a:tr>
              <a:tr h="565621">
                <a:tc>
                  <a:txBody>
                    <a:bodyPr/>
                    <a:lstStyle/>
                    <a:p>
                      <a:pPr marL="108585" algn="l">
                        <a:lnSpc>
                          <a:spcPct val="107000"/>
                        </a:lnSpc>
                        <a:spcAft>
                          <a:spcPts val="800"/>
                        </a:spcAft>
                      </a:pPr>
                      <a:r>
                        <a:rPr lang="en-GB" sz="1400" dirty="0">
                          <a:effectLst/>
                          <a:latin typeface="Arial" panose="020B0604020202020204" pitchFamily="34" charset="0"/>
                          <a:cs typeface="Arial" panose="020B0604020202020204" pitchFamily="34" charset="0"/>
                        </a:rPr>
                        <a:t>Category</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tc>
                  <a:txBody>
                    <a:bodyPr/>
                    <a:lstStyle/>
                    <a:p>
                      <a:pPr algn="ctr">
                        <a:lnSpc>
                          <a:spcPct val="107000"/>
                        </a:lnSpc>
                        <a:spcAft>
                          <a:spcPts val="800"/>
                        </a:spcAft>
                      </a:pPr>
                      <a:r>
                        <a:rPr lang="en-GB" sz="1600" b="1" dirty="0">
                          <a:effectLst/>
                          <a:latin typeface="Arial" panose="020B0604020202020204" pitchFamily="34" charset="0"/>
                          <a:cs typeface="Arial" panose="020B0604020202020204" pitchFamily="34" charset="0"/>
                        </a:rPr>
                        <a:t>40-49%</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tc>
                  <a:txBody>
                    <a:bodyPr/>
                    <a:lstStyle/>
                    <a:p>
                      <a:pPr algn="ctr">
                        <a:lnSpc>
                          <a:spcPct val="107000"/>
                        </a:lnSpc>
                        <a:spcAft>
                          <a:spcPts val="800"/>
                        </a:spcAft>
                      </a:pPr>
                      <a:r>
                        <a:rPr lang="en-GB" sz="1600" b="1" dirty="0">
                          <a:effectLst/>
                          <a:latin typeface="Arial" panose="020B0604020202020204" pitchFamily="34" charset="0"/>
                          <a:cs typeface="Arial" panose="020B0604020202020204" pitchFamily="34" charset="0"/>
                        </a:rPr>
                        <a:t>50-59%</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tc>
                  <a:txBody>
                    <a:bodyPr/>
                    <a:lstStyle/>
                    <a:p>
                      <a:pPr algn="ctr">
                        <a:lnSpc>
                          <a:spcPct val="107000"/>
                        </a:lnSpc>
                        <a:spcAft>
                          <a:spcPts val="800"/>
                        </a:spcAft>
                      </a:pPr>
                      <a:r>
                        <a:rPr lang="en-GB" sz="1600" b="1" dirty="0">
                          <a:effectLst/>
                          <a:latin typeface="Arial" panose="020B0604020202020204" pitchFamily="34" charset="0"/>
                          <a:cs typeface="Arial" panose="020B0604020202020204" pitchFamily="34" charset="0"/>
                        </a:rPr>
                        <a:t>60-69%</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tc>
                  <a:txBody>
                    <a:bodyPr/>
                    <a:lstStyle/>
                    <a:p>
                      <a:pPr algn="ctr">
                        <a:lnSpc>
                          <a:spcPct val="107000"/>
                        </a:lnSpc>
                        <a:spcAft>
                          <a:spcPts val="800"/>
                        </a:spcAft>
                      </a:pPr>
                      <a:r>
                        <a:rPr lang="en-GB" sz="1600" b="1" dirty="0">
                          <a:effectLst/>
                          <a:latin typeface="Arial" panose="020B0604020202020204" pitchFamily="34" charset="0"/>
                          <a:cs typeface="Arial" panose="020B0604020202020204" pitchFamily="34" charset="0"/>
                        </a:rPr>
                        <a:t>70-84%</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extLst>
                  <a:ext uri="{0D108BD9-81ED-4DB2-BD59-A6C34878D82A}">
                    <a16:rowId xmlns:a16="http://schemas.microsoft.com/office/drawing/2014/main" val="2923622251"/>
                  </a:ext>
                </a:extLst>
              </a:tr>
              <a:tr h="4315590">
                <a:tc>
                  <a:txBody>
                    <a:bodyPr/>
                    <a:lstStyle/>
                    <a:p>
                      <a:r>
                        <a:rPr lang="en-GB" sz="1800" b="1" kern="1200" dirty="0">
                          <a:solidFill>
                            <a:schemeClr val="lt1"/>
                          </a:solidFill>
                          <a:effectLst/>
                          <a:latin typeface="+mn-lt"/>
                          <a:ea typeface="+mn-ea"/>
                          <a:cs typeface="+mn-cs"/>
                        </a:rPr>
                        <a:t>Practical skills</a:t>
                      </a:r>
                    </a:p>
                    <a:p>
                      <a:endParaRPr lang="en-GB" sz="1800" b="1" kern="1200" dirty="0">
                        <a:solidFill>
                          <a:schemeClr val="lt1"/>
                        </a:solidFill>
                        <a:effectLst/>
                        <a:latin typeface="+mn-lt"/>
                        <a:ea typeface="+mn-ea"/>
                        <a:cs typeface="+mn-cs"/>
                      </a:endParaRPr>
                    </a:p>
                    <a:p>
                      <a:r>
                        <a:rPr lang="en-GB" sz="1800" b="1" kern="1200" dirty="0">
                          <a:solidFill>
                            <a:schemeClr val="lt1"/>
                          </a:solidFill>
                          <a:effectLst/>
                          <a:latin typeface="+mn-lt"/>
                          <a:ea typeface="+mn-ea"/>
                          <a:cs typeface="+mn-cs"/>
                        </a:rPr>
                        <a:t>(Different approaches to solving problems in particular contexts.)</a:t>
                      </a:r>
                    </a:p>
                  </a:txBody>
                  <a:tcPr marL="61335" marR="61335" marT="0" marB="0"/>
                </a:tc>
                <a:tc>
                  <a:txBody>
                    <a:bodyPr/>
                    <a:lstStyle/>
                    <a:p>
                      <a:r>
                        <a:rPr lang="en-GB" sz="1400" kern="1200" dirty="0">
                          <a:solidFill>
                            <a:schemeClr val="dk1"/>
                          </a:solidFill>
                          <a:effectLst/>
                          <a:latin typeface="Arial" panose="020B0604020202020204" pitchFamily="34" charset="0"/>
                          <a:ea typeface="+mn-ea"/>
                          <a:cs typeface="Arial" panose="020B0604020202020204" pitchFamily="34" charset="0"/>
                        </a:rPr>
                        <a:t>An adequate awareness and mostly appropriate application of basic methods, materials, tools and/or techniques.</a:t>
                      </a:r>
                    </a:p>
                    <a:p>
                      <a:r>
                        <a:rPr lang="en-GB" sz="1400" kern="1200" dirty="0">
                          <a:solidFill>
                            <a:schemeClr val="dk1"/>
                          </a:solidFill>
                          <a:effectLst/>
                          <a:latin typeface="Arial" panose="020B0604020202020204" pitchFamily="34" charset="0"/>
                          <a:ea typeface="+mn-ea"/>
                          <a:cs typeface="Arial" panose="020B0604020202020204" pitchFamily="34" charset="0"/>
                        </a:rPr>
                        <a:t>Basic appreciation of the context of the application. </a:t>
                      </a:r>
                    </a:p>
                    <a:p>
                      <a:r>
                        <a:rPr lang="en-GB" sz="1400" kern="1200" dirty="0">
                          <a:solidFill>
                            <a:schemeClr val="dk1"/>
                          </a:solidFill>
                          <a:effectLst/>
                          <a:latin typeface="Arial" panose="020B0604020202020204" pitchFamily="34" charset="0"/>
                          <a:ea typeface="+mn-ea"/>
                          <a:cs typeface="Arial" panose="020B0604020202020204" pitchFamily="34" charset="0"/>
                        </a:rPr>
                        <a:t>Can identify problems in particular contexts and propose basic alternative approaches or solutions though there may be errors. </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r>
                        <a:rPr lang="en-GB" sz="1400" kern="1200" dirty="0">
                          <a:solidFill>
                            <a:schemeClr val="dk1"/>
                          </a:solidFill>
                          <a:effectLst/>
                          <a:latin typeface="Arial" panose="020B0604020202020204" pitchFamily="34" charset="0"/>
                          <a:ea typeface="+mn-ea"/>
                          <a:cs typeface="Arial" panose="020B0604020202020204" pitchFamily="34" charset="0"/>
                        </a:rPr>
                        <a:t>A good and appropriate application of basic methods, materials, tools and/or techniques.</a:t>
                      </a:r>
                    </a:p>
                    <a:p>
                      <a:r>
                        <a:rPr lang="en-GB" sz="1400" kern="1200" dirty="0">
                          <a:solidFill>
                            <a:schemeClr val="dk1"/>
                          </a:solidFill>
                          <a:effectLst/>
                          <a:latin typeface="Arial" panose="020B0604020202020204" pitchFamily="34" charset="0"/>
                          <a:ea typeface="+mn-ea"/>
                          <a:cs typeface="Arial" panose="020B0604020202020204" pitchFamily="34" charset="0"/>
                        </a:rPr>
                        <a:t>Clear appreciation of the context of the application. </a:t>
                      </a:r>
                    </a:p>
                    <a:p>
                      <a:r>
                        <a:rPr lang="en-GB" sz="1400" kern="1200" dirty="0">
                          <a:solidFill>
                            <a:schemeClr val="dk1"/>
                          </a:solidFill>
                          <a:effectLst/>
                          <a:latin typeface="Arial" panose="020B0604020202020204" pitchFamily="34" charset="0"/>
                          <a:ea typeface="+mn-ea"/>
                          <a:cs typeface="Arial" panose="020B0604020202020204" pitchFamily="34" charset="0"/>
                        </a:rPr>
                        <a:t>Good evidence of different approaches to problem-solving in particular contexts and proposes mostly appropriate solutions.. </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r>
                        <a:rPr lang="en-GB" sz="1400" kern="1200" dirty="0">
                          <a:solidFill>
                            <a:schemeClr val="dk1"/>
                          </a:solidFill>
                          <a:effectLst/>
                          <a:latin typeface="Arial" panose="020B0604020202020204" pitchFamily="34" charset="0"/>
                          <a:ea typeface="+mn-ea"/>
                          <a:cs typeface="Arial" panose="020B0604020202020204" pitchFamily="34" charset="0"/>
                        </a:rPr>
                        <a:t>A very good application of a range of basic methods, materials, tools and/or techniques.</a:t>
                      </a:r>
                    </a:p>
                    <a:p>
                      <a:r>
                        <a:rPr lang="en-GB" sz="1400" kern="1200" dirty="0">
                          <a:solidFill>
                            <a:schemeClr val="dk1"/>
                          </a:solidFill>
                          <a:effectLst/>
                          <a:latin typeface="Arial" panose="020B0604020202020204" pitchFamily="34" charset="0"/>
                          <a:ea typeface="+mn-ea"/>
                          <a:cs typeface="Arial" panose="020B0604020202020204" pitchFamily="34" charset="0"/>
                        </a:rPr>
                        <a:t>Very good consideration of the context of the application. Very good evidence of different approaches to problem-solving in particular contexts and proposes appropriate solutions.</a:t>
                      </a:r>
                      <a:r>
                        <a:rPr lang="en-GB" sz="1400" dirty="0">
                          <a:effectLst/>
                          <a:latin typeface="Arial" panose="020B0604020202020204" pitchFamily="34" charset="0"/>
                          <a:ea typeface="Calibri" panose="020F0502020204030204" pitchFamily="34" charset="0"/>
                          <a:cs typeface="Arial" panose="020B0604020202020204" pitchFamily="34" charset="0"/>
                        </a:rPr>
                        <a:t> </a:t>
                      </a:r>
                    </a:p>
                  </a:txBody>
                  <a:tcPr marL="68580" marR="68580" marT="0" marB="0"/>
                </a:tc>
                <a:tc>
                  <a:txBody>
                    <a:bodyPr/>
                    <a:lstStyle/>
                    <a:p>
                      <a:r>
                        <a:rPr lang="en-GB" sz="1400" kern="1200" dirty="0">
                          <a:solidFill>
                            <a:schemeClr val="dk1"/>
                          </a:solidFill>
                          <a:effectLst/>
                          <a:latin typeface="Arial" panose="020B0604020202020204" pitchFamily="34" charset="0"/>
                          <a:ea typeface="+mn-ea"/>
                          <a:cs typeface="Arial" panose="020B0604020202020204" pitchFamily="34" charset="0"/>
                        </a:rPr>
                        <a:t>An advanced application of a range of taught, basic methods, materials, tools and/or techniques.</a:t>
                      </a:r>
                    </a:p>
                    <a:p>
                      <a:r>
                        <a:rPr lang="en-GB" sz="1400" kern="1200" dirty="0">
                          <a:solidFill>
                            <a:schemeClr val="dk1"/>
                          </a:solidFill>
                          <a:effectLst/>
                          <a:latin typeface="Arial" panose="020B0604020202020204" pitchFamily="34" charset="0"/>
                          <a:ea typeface="+mn-ea"/>
                          <a:cs typeface="Arial" panose="020B0604020202020204" pitchFamily="34" charset="0"/>
                        </a:rPr>
                        <a:t>The context of the application is well considered, and insightful.</a:t>
                      </a:r>
                    </a:p>
                    <a:p>
                      <a:r>
                        <a:rPr lang="en-GB" sz="1400" kern="1200" dirty="0">
                          <a:solidFill>
                            <a:schemeClr val="dk1"/>
                          </a:solidFill>
                          <a:effectLst/>
                          <a:latin typeface="Arial" panose="020B0604020202020204" pitchFamily="34" charset="0"/>
                          <a:ea typeface="+mn-ea"/>
                          <a:cs typeface="Arial" panose="020B0604020202020204" pitchFamily="34" charset="0"/>
                        </a:rPr>
                        <a:t>Excellent evidence of different approaches to problem-solving in particular contexts and proposes appropriate solutions. </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249732251"/>
                  </a:ext>
                </a:extLst>
              </a:tr>
            </a:tbl>
          </a:graphicData>
        </a:graphic>
      </p:graphicFrame>
    </p:spTree>
    <p:extLst>
      <p:ext uri="{BB962C8B-B14F-4D97-AF65-F5344CB8AC3E}">
        <p14:creationId xmlns:p14="http://schemas.microsoft.com/office/powerpoint/2010/main" val="2713075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571ABDD2-DE98-14BA-62C7-56285711FB49}"/>
              </a:ext>
            </a:extLst>
          </p:cNvPr>
          <p:cNvGraphicFramePr>
            <a:graphicFrameLocks noGrp="1"/>
          </p:cNvGraphicFramePr>
          <p:nvPr/>
        </p:nvGraphicFramePr>
        <p:xfrm>
          <a:off x="377534" y="188640"/>
          <a:ext cx="8388931" cy="5683742"/>
        </p:xfrm>
        <a:graphic>
          <a:graphicData uri="http://schemas.openxmlformats.org/drawingml/2006/table">
            <a:tbl>
              <a:tblPr firstRow="1" firstCol="1" bandRow="1">
                <a:tableStyleId>{5C22544A-7EE6-4342-B048-85BDC9FD1C3A}</a:tableStyleId>
              </a:tblPr>
              <a:tblGrid>
                <a:gridCol w="1677015">
                  <a:extLst>
                    <a:ext uri="{9D8B030D-6E8A-4147-A177-3AD203B41FA5}">
                      <a16:colId xmlns:a16="http://schemas.microsoft.com/office/drawing/2014/main" val="1067558098"/>
                    </a:ext>
                  </a:extLst>
                </a:gridCol>
                <a:gridCol w="1677979">
                  <a:extLst>
                    <a:ext uri="{9D8B030D-6E8A-4147-A177-3AD203B41FA5}">
                      <a16:colId xmlns:a16="http://schemas.microsoft.com/office/drawing/2014/main" val="3074823691"/>
                    </a:ext>
                  </a:extLst>
                </a:gridCol>
                <a:gridCol w="1677979">
                  <a:extLst>
                    <a:ext uri="{9D8B030D-6E8A-4147-A177-3AD203B41FA5}">
                      <a16:colId xmlns:a16="http://schemas.microsoft.com/office/drawing/2014/main" val="1802376457"/>
                    </a:ext>
                  </a:extLst>
                </a:gridCol>
                <a:gridCol w="1677979">
                  <a:extLst>
                    <a:ext uri="{9D8B030D-6E8A-4147-A177-3AD203B41FA5}">
                      <a16:colId xmlns:a16="http://schemas.microsoft.com/office/drawing/2014/main" val="37479647"/>
                    </a:ext>
                  </a:extLst>
                </a:gridCol>
                <a:gridCol w="1677979">
                  <a:extLst>
                    <a:ext uri="{9D8B030D-6E8A-4147-A177-3AD203B41FA5}">
                      <a16:colId xmlns:a16="http://schemas.microsoft.com/office/drawing/2014/main" val="3052477996"/>
                    </a:ext>
                  </a:extLst>
                </a:gridCol>
              </a:tblGrid>
              <a:tr h="802531">
                <a:tc>
                  <a:txBody>
                    <a:bodyPr/>
                    <a:lstStyle/>
                    <a:p>
                      <a:pPr algn="ctr">
                        <a:lnSpc>
                          <a:spcPct val="107000"/>
                        </a:lnSpc>
                        <a:spcAft>
                          <a:spcPts val="800"/>
                        </a:spcAft>
                      </a:pPr>
                      <a:r>
                        <a:rPr lang="en-GB" sz="1400" dirty="0">
                          <a:effectLst/>
                          <a:latin typeface="Arial" panose="020B0604020202020204" pitchFamily="34" charset="0"/>
                          <a:ea typeface="Calibri" panose="020F0502020204030204" pitchFamily="34" charset="0"/>
                          <a:cs typeface="Arial" panose="020B0604020202020204" pitchFamily="34" charset="0"/>
                        </a:rPr>
                        <a:t>Level 4</a:t>
                      </a:r>
                    </a:p>
                  </a:txBody>
                  <a:tcPr marL="61335" marR="61335" marT="0" marB="0" anchor="ctr"/>
                </a:tc>
                <a:tc>
                  <a:txBody>
                    <a:bodyPr/>
                    <a:lstStyle/>
                    <a:p>
                      <a:pPr algn="ctr">
                        <a:lnSpc>
                          <a:spcPct val="107000"/>
                        </a:lnSpc>
                        <a:spcAft>
                          <a:spcPts val="800"/>
                        </a:spcAft>
                      </a:pPr>
                      <a:r>
                        <a:rPr lang="en-GB" sz="1400" dirty="0">
                          <a:effectLst/>
                          <a:latin typeface="Arial" panose="020B0604020202020204" pitchFamily="34" charset="0"/>
                          <a:cs typeface="Arial" panose="020B0604020202020204" pitchFamily="34" charset="0"/>
                        </a:rPr>
                        <a:t>SATISFACTORY</a:t>
                      </a:r>
                    </a:p>
                    <a:p>
                      <a:pPr algn="ctr">
                        <a:lnSpc>
                          <a:spcPct val="107000"/>
                        </a:lnSpc>
                        <a:spcAft>
                          <a:spcPts val="800"/>
                        </a:spcAft>
                      </a:pPr>
                      <a:r>
                        <a:rPr lang="en-GB" sz="1400" dirty="0">
                          <a:effectLst/>
                          <a:latin typeface="Arial" panose="020B0604020202020204" pitchFamily="34" charset="0"/>
                          <a:cs typeface="Arial" panose="020B0604020202020204" pitchFamily="34" charset="0"/>
                        </a:rPr>
                        <a:t>(3</a:t>
                      </a:r>
                      <a:r>
                        <a:rPr lang="en-GB" sz="1400" baseline="30000" dirty="0">
                          <a:effectLst/>
                          <a:latin typeface="Arial" panose="020B0604020202020204" pitchFamily="34" charset="0"/>
                          <a:cs typeface="Arial" panose="020B0604020202020204" pitchFamily="34" charset="0"/>
                        </a:rPr>
                        <a:t>rd</a:t>
                      </a:r>
                      <a:r>
                        <a:rPr lang="en-GB" sz="1400" dirty="0">
                          <a:effectLst/>
                          <a:latin typeface="Arial" panose="020B0604020202020204" pitchFamily="34" charset="0"/>
                          <a:cs typeface="Arial" panose="020B0604020202020204" pitchFamily="34" charset="0"/>
                        </a:rPr>
                        <a:t> / Pass)</a:t>
                      </a:r>
                      <a:br>
                        <a:rPr lang="en-GB" sz="1400" dirty="0">
                          <a:effectLst/>
                          <a:latin typeface="Arial" panose="020B0604020202020204" pitchFamily="34" charset="0"/>
                          <a:cs typeface="Arial" panose="020B0604020202020204" pitchFamily="34" charset="0"/>
                        </a:rPr>
                      </a:br>
                      <a:endParaRPr lang="en-GB" sz="1400" dirty="0">
                        <a:effectLst/>
                        <a:latin typeface="Arial" panose="020B0604020202020204" pitchFamily="34" charset="0"/>
                        <a:cs typeface="Arial" panose="020B0604020202020204" pitchFamily="34" charset="0"/>
                      </a:endParaRPr>
                    </a:p>
                  </a:txBody>
                  <a:tcPr marL="61335" marR="61335" marT="0" marB="0"/>
                </a:tc>
                <a:tc>
                  <a:txBody>
                    <a:bodyPr/>
                    <a:lstStyle/>
                    <a:p>
                      <a:pPr algn="ctr">
                        <a:lnSpc>
                          <a:spcPct val="107000"/>
                        </a:lnSpc>
                        <a:spcAft>
                          <a:spcPts val="800"/>
                        </a:spcAft>
                      </a:pPr>
                      <a:r>
                        <a:rPr lang="en-GB" sz="1400" dirty="0">
                          <a:effectLst/>
                          <a:latin typeface="Arial" panose="020B0604020202020204" pitchFamily="34" charset="0"/>
                          <a:cs typeface="Arial" panose="020B0604020202020204" pitchFamily="34" charset="0"/>
                        </a:rPr>
                        <a:t>GOOD</a:t>
                      </a:r>
                    </a:p>
                    <a:p>
                      <a:pPr algn="ctr">
                        <a:lnSpc>
                          <a:spcPct val="107000"/>
                        </a:lnSpc>
                        <a:spcAft>
                          <a:spcPts val="800"/>
                        </a:spcAft>
                      </a:pPr>
                      <a:r>
                        <a:rPr lang="en-GB" sz="1400" dirty="0">
                          <a:effectLst/>
                          <a:latin typeface="Arial" panose="020B0604020202020204" pitchFamily="34" charset="0"/>
                          <a:cs typeface="Arial" panose="020B0604020202020204" pitchFamily="34" charset="0"/>
                        </a:rPr>
                        <a:t>(2.2 / Pass)</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tc>
                <a:tc>
                  <a:txBody>
                    <a:bodyPr/>
                    <a:lstStyle/>
                    <a:p>
                      <a:pPr algn="ctr">
                        <a:lnSpc>
                          <a:spcPct val="107000"/>
                        </a:lnSpc>
                        <a:spcAft>
                          <a:spcPts val="800"/>
                        </a:spcAft>
                      </a:pPr>
                      <a:r>
                        <a:rPr lang="en-GB" sz="1400" dirty="0">
                          <a:effectLst/>
                          <a:latin typeface="Arial" panose="020B0604020202020204" pitchFamily="34" charset="0"/>
                          <a:cs typeface="Arial" panose="020B0604020202020204" pitchFamily="34" charset="0"/>
                        </a:rPr>
                        <a:t>VERY GOOD</a:t>
                      </a:r>
                    </a:p>
                    <a:p>
                      <a:pPr algn="ctr">
                        <a:lnSpc>
                          <a:spcPct val="107000"/>
                        </a:lnSpc>
                        <a:spcAft>
                          <a:spcPts val="800"/>
                        </a:spcAft>
                      </a:pPr>
                      <a:r>
                        <a:rPr lang="en-GB" sz="1400" dirty="0">
                          <a:effectLst/>
                          <a:latin typeface="Arial" panose="020B0604020202020204" pitchFamily="34" charset="0"/>
                          <a:cs typeface="Arial" panose="020B0604020202020204" pitchFamily="34" charset="0"/>
                        </a:rPr>
                        <a:t>(2.1 / Merit)</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tc>
                <a:tc>
                  <a:txBody>
                    <a:bodyPr/>
                    <a:lstStyle/>
                    <a:p>
                      <a:pPr algn="ctr">
                        <a:lnSpc>
                          <a:spcPct val="107000"/>
                        </a:lnSpc>
                        <a:spcAft>
                          <a:spcPts val="800"/>
                        </a:spcAft>
                      </a:pPr>
                      <a:r>
                        <a:rPr lang="en-GB" sz="1400" dirty="0">
                          <a:effectLst/>
                          <a:latin typeface="Arial" panose="020B0604020202020204" pitchFamily="34" charset="0"/>
                          <a:cs typeface="Arial" panose="020B0604020202020204" pitchFamily="34" charset="0"/>
                        </a:rPr>
                        <a:t>EXCELLENT</a:t>
                      </a:r>
                    </a:p>
                    <a:p>
                      <a:pPr algn="ctr">
                        <a:lnSpc>
                          <a:spcPct val="107000"/>
                        </a:lnSpc>
                        <a:spcAft>
                          <a:spcPts val="800"/>
                        </a:spcAft>
                      </a:pPr>
                      <a:r>
                        <a:rPr lang="en-GB" sz="1400" dirty="0">
                          <a:effectLst/>
                          <a:latin typeface="Arial" panose="020B0604020202020204" pitchFamily="34" charset="0"/>
                          <a:cs typeface="Arial" panose="020B0604020202020204" pitchFamily="34" charset="0"/>
                        </a:rPr>
                        <a:t>(1</a:t>
                      </a:r>
                      <a:r>
                        <a:rPr lang="en-GB" sz="1400" baseline="30000" dirty="0">
                          <a:effectLst/>
                          <a:latin typeface="Arial" panose="020B0604020202020204" pitchFamily="34" charset="0"/>
                          <a:cs typeface="Arial" panose="020B0604020202020204" pitchFamily="34" charset="0"/>
                        </a:rPr>
                        <a:t>st</a:t>
                      </a:r>
                      <a:r>
                        <a:rPr lang="en-GB" sz="1400" dirty="0">
                          <a:effectLst/>
                          <a:latin typeface="Arial" panose="020B0604020202020204" pitchFamily="34" charset="0"/>
                          <a:cs typeface="Arial" panose="020B0604020202020204" pitchFamily="34" charset="0"/>
                        </a:rPr>
                        <a:t> / Distinction)</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tc>
                <a:extLst>
                  <a:ext uri="{0D108BD9-81ED-4DB2-BD59-A6C34878D82A}">
                    <a16:rowId xmlns:a16="http://schemas.microsoft.com/office/drawing/2014/main" val="2893173336"/>
                  </a:ext>
                </a:extLst>
              </a:tr>
              <a:tr h="565621">
                <a:tc>
                  <a:txBody>
                    <a:bodyPr/>
                    <a:lstStyle/>
                    <a:p>
                      <a:pPr marL="108585" algn="l">
                        <a:lnSpc>
                          <a:spcPct val="107000"/>
                        </a:lnSpc>
                        <a:spcAft>
                          <a:spcPts val="800"/>
                        </a:spcAft>
                      </a:pPr>
                      <a:r>
                        <a:rPr lang="en-GB" sz="1400" dirty="0">
                          <a:effectLst/>
                          <a:latin typeface="Arial" panose="020B0604020202020204" pitchFamily="34" charset="0"/>
                          <a:cs typeface="Arial" panose="020B0604020202020204" pitchFamily="34" charset="0"/>
                        </a:rPr>
                        <a:t>Category</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tc>
                  <a:txBody>
                    <a:bodyPr/>
                    <a:lstStyle/>
                    <a:p>
                      <a:pPr algn="ctr">
                        <a:lnSpc>
                          <a:spcPct val="107000"/>
                        </a:lnSpc>
                        <a:spcAft>
                          <a:spcPts val="800"/>
                        </a:spcAft>
                      </a:pPr>
                      <a:r>
                        <a:rPr lang="en-GB" sz="1600" b="1" dirty="0">
                          <a:effectLst/>
                          <a:latin typeface="Arial" panose="020B0604020202020204" pitchFamily="34" charset="0"/>
                          <a:cs typeface="Arial" panose="020B0604020202020204" pitchFamily="34" charset="0"/>
                        </a:rPr>
                        <a:t>40-49%</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tc>
                  <a:txBody>
                    <a:bodyPr/>
                    <a:lstStyle/>
                    <a:p>
                      <a:pPr algn="ctr">
                        <a:lnSpc>
                          <a:spcPct val="107000"/>
                        </a:lnSpc>
                        <a:spcAft>
                          <a:spcPts val="800"/>
                        </a:spcAft>
                      </a:pPr>
                      <a:r>
                        <a:rPr lang="en-GB" sz="1600" b="1" dirty="0">
                          <a:effectLst/>
                          <a:latin typeface="Arial" panose="020B0604020202020204" pitchFamily="34" charset="0"/>
                          <a:cs typeface="Arial" panose="020B0604020202020204" pitchFamily="34" charset="0"/>
                        </a:rPr>
                        <a:t>50-59%</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tc>
                  <a:txBody>
                    <a:bodyPr/>
                    <a:lstStyle/>
                    <a:p>
                      <a:pPr algn="ctr">
                        <a:lnSpc>
                          <a:spcPct val="107000"/>
                        </a:lnSpc>
                        <a:spcAft>
                          <a:spcPts val="800"/>
                        </a:spcAft>
                      </a:pPr>
                      <a:r>
                        <a:rPr lang="en-GB" sz="1600" b="1" dirty="0">
                          <a:effectLst/>
                          <a:latin typeface="Arial" panose="020B0604020202020204" pitchFamily="34" charset="0"/>
                          <a:cs typeface="Arial" panose="020B0604020202020204" pitchFamily="34" charset="0"/>
                        </a:rPr>
                        <a:t>60-69%</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tc>
                  <a:txBody>
                    <a:bodyPr/>
                    <a:lstStyle/>
                    <a:p>
                      <a:pPr algn="ctr">
                        <a:lnSpc>
                          <a:spcPct val="107000"/>
                        </a:lnSpc>
                        <a:spcAft>
                          <a:spcPts val="800"/>
                        </a:spcAft>
                      </a:pPr>
                      <a:r>
                        <a:rPr lang="en-GB" sz="1600" b="1" dirty="0">
                          <a:effectLst/>
                          <a:latin typeface="Arial" panose="020B0604020202020204" pitchFamily="34" charset="0"/>
                          <a:cs typeface="Arial" panose="020B0604020202020204" pitchFamily="34" charset="0"/>
                        </a:rPr>
                        <a:t>70-84%</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extLst>
                  <a:ext uri="{0D108BD9-81ED-4DB2-BD59-A6C34878D82A}">
                    <a16:rowId xmlns:a16="http://schemas.microsoft.com/office/drawing/2014/main" val="2923622251"/>
                  </a:ext>
                </a:extLst>
              </a:tr>
              <a:tr h="4315590">
                <a:tc>
                  <a:txBody>
                    <a:bodyPr/>
                    <a:lstStyle/>
                    <a:p>
                      <a:r>
                        <a:rPr lang="en-GB" sz="1800" b="1" kern="1200" dirty="0">
                          <a:solidFill>
                            <a:schemeClr val="lt1"/>
                          </a:solidFill>
                          <a:effectLst/>
                          <a:latin typeface="+mn-lt"/>
                          <a:ea typeface="+mn-ea"/>
                          <a:cs typeface="+mn-cs"/>
                        </a:rPr>
                        <a:t>Transferable skills for life and professional practice</a:t>
                      </a:r>
                    </a:p>
                    <a:p>
                      <a:endParaRPr lang="en-GB" sz="1800" b="1" kern="1200" dirty="0">
                        <a:solidFill>
                          <a:schemeClr val="lt1"/>
                        </a:solidFill>
                        <a:effectLst/>
                        <a:latin typeface="+mn-lt"/>
                        <a:ea typeface="+mn-ea"/>
                        <a:cs typeface="+mn-cs"/>
                      </a:endParaRPr>
                    </a:p>
                    <a:p>
                      <a:r>
                        <a:rPr lang="en-GB" sz="1600" b="1" kern="1200" dirty="0">
                          <a:solidFill>
                            <a:schemeClr val="lt1"/>
                          </a:solidFill>
                          <a:effectLst/>
                          <a:latin typeface="+mn-lt"/>
                          <a:ea typeface="+mn-ea"/>
                          <a:cs typeface="+mn-cs"/>
                        </a:rPr>
                        <a:t>Demonstrate </a:t>
                      </a:r>
                    </a:p>
                    <a:p>
                      <a:r>
                        <a:rPr lang="en-GB" sz="1600" b="1" kern="1200" dirty="0">
                          <a:solidFill>
                            <a:schemeClr val="lt1"/>
                          </a:solidFill>
                          <a:effectLst/>
                          <a:latin typeface="+mn-lt"/>
                          <a:ea typeface="+mn-ea"/>
                          <a:cs typeface="+mn-cs"/>
                        </a:rPr>
                        <a:t>qualities needed for employment requiring the exercise of some personal responsibility</a:t>
                      </a:r>
                    </a:p>
                  </a:txBody>
                  <a:tcPr marL="61335" marR="61335" marT="0" marB="0"/>
                </a:tc>
                <a:tc>
                  <a:txBody>
                    <a:bodyPr/>
                    <a:lstStyle/>
                    <a:p>
                      <a:pPr>
                        <a:lnSpc>
                          <a:spcPct val="107000"/>
                        </a:lnSpc>
                        <a:spcAft>
                          <a:spcPts val="800"/>
                        </a:spcAft>
                      </a:pPr>
                      <a:r>
                        <a:rPr lang="en-GB" sz="1400" dirty="0">
                          <a:effectLst/>
                          <a:latin typeface="Arial" panose="020B0604020202020204" pitchFamily="34" charset="0"/>
                          <a:ea typeface="Calibri" panose="020F0502020204030204" pitchFamily="34" charset="0"/>
                          <a:cs typeface="Arial" panose="020B0604020202020204" pitchFamily="34" charset="0"/>
                        </a:rPr>
                        <a:t>Mostly ordered presentation and structure in which relevant ideas / concepts are reasonably expressed. Work may lack coherence and/or accuracy in places. Demonstrates the basic skills for employment with some areas of minor weakness.</a:t>
                      </a:r>
                    </a:p>
                  </a:txBody>
                  <a:tcPr marL="68580" marR="68580" marT="0" marB="0"/>
                </a:tc>
                <a:tc>
                  <a:txBody>
                    <a:bodyPr/>
                    <a:lstStyle/>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Mostly coherent, organised and accurate work and is for the most part clearly expressed. Can work effectively independently and/or as part of a team, with clear contribution to group activities.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400" dirty="0">
                          <a:effectLst/>
                          <a:latin typeface="Arial" panose="020B0604020202020204" pitchFamily="34" charset="0"/>
                          <a:ea typeface="Calibri" panose="020F0502020204030204" pitchFamily="34" charset="0"/>
                        </a:rPr>
                        <a:t>Demonstrates the skills for employment with some areas of strength and some of minor weakness.</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Work is accurate, coherent, fluent, well-structured and organised.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400" dirty="0">
                          <a:effectLst/>
                          <a:latin typeface="Arial" panose="020B0604020202020204" pitchFamily="34" charset="0"/>
                          <a:ea typeface="Calibri" panose="020F0502020204030204" pitchFamily="34" charset="0"/>
                        </a:rPr>
                        <a:t>Can work effectively independently and/or as part of a team, with very good contribution to group activities.</a:t>
                      </a:r>
                    </a:p>
                    <a:p>
                      <a:endParaRPr lang="en-GB" sz="1400" dirty="0">
                        <a:effectLst/>
                        <a:latin typeface="Arial" panose="020B0604020202020204" pitchFamily="34" charset="0"/>
                        <a:ea typeface="Calibri" panose="020F0502020204030204" pitchFamily="34" charset="0"/>
                      </a:endParaRPr>
                    </a:p>
                    <a:p>
                      <a:r>
                        <a:rPr lang="en-GB" sz="1400" dirty="0">
                          <a:effectLst/>
                          <a:latin typeface="Arial" panose="020B0604020202020204" pitchFamily="34" charset="0"/>
                          <a:ea typeface="Calibri" panose="020F0502020204030204" pitchFamily="34" charset="0"/>
                        </a:rPr>
                        <a:t>Demonstrates very good skills for employment with just occasional minor weakness.</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Work is coherent, very fluent and is presented professionally. Can work effectively independently and/or as part of a team, with an excellent contribution to group activities. Demonstrates excellent skills for </a:t>
                      </a:r>
                      <a:r>
                        <a:rPr lang="en-GB" sz="1400" dirty="0" err="1">
                          <a:effectLst/>
                          <a:latin typeface="Arial" panose="020B0604020202020204" pitchFamily="34" charset="0"/>
                          <a:ea typeface="Calibri" panose="020F0502020204030204" pitchFamily="34" charset="0"/>
                          <a:cs typeface="Times New Roman" panose="02020603050405020304" pitchFamily="18" charset="0"/>
                        </a:rPr>
                        <a:t>employment,with</a:t>
                      </a:r>
                      <a:r>
                        <a:rPr lang="en-GB" sz="1400" dirty="0">
                          <a:effectLst/>
                          <a:latin typeface="Arial" panose="020B0604020202020204" pitchFamily="34" charset="0"/>
                          <a:ea typeface="Calibri" panose="020F0502020204030204" pitchFamily="34" charset="0"/>
                          <a:cs typeface="Times New Roman" panose="02020603050405020304" pitchFamily="18" charset="0"/>
                        </a:rPr>
                        <a:t> an appetite for further development.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49732251"/>
                  </a:ext>
                </a:extLst>
              </a:tr>
            </a:tbl>
          </a:graphicData>
        </a:graphic>
      </p:graphicFrame>
    </p:spTree>
    <p:extLst>
      <p:ext uri="{BB962C8B-B14F-4D97-AF65-F5344CB8AC3E}">
        <p14:creationId xmlns:p14="http://schemas.microsoft.com/office/powerpoint/2010/main" val="7328463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556A5-0CBF-4E3D-BC2B-3B8B72568C58}"/>
              </a:ext>
            </a:extLst>
          </p:cNvPr>
          <p:cNvSpPr>
            <a:spLocks noGrp="1"/>
          </p:cNvSpPr>
          <p:nvPr>
            <p:ph type="title"/>
          </p:nvPr>
        </p:nvSpPr>
        <p:spPr/>
        <p:txBody>
          <a:bodyPr/>
          <a:lstStyle/>
          <a:p>
            <a:r>
              <a:rPr lang="en-GB" sz="4000" b="1" dirty="0"/>
              <a:t>Assessment Criteria</a:t>
            </a:r>
          </a:p>
        </p:txBody>
      </p:sp>
      <p:sp>
        <p:nvSpPr>
          <p:cNvPr id="7" name="TextBox 6">
            <a:extLst>
              <a:ext uri="{FF2B5EF4-FFF2-40B4-BE49-F238E27FC236}">
                <a16:creationId xmlns:a16="http://schemas.microsoft.com/office/drawing/2014/main" id="{58A994F7-A42D-1C42-D6C8-C926F81620CC}"/>
              </a:ext>
            </a:extLst>
          </p:cNvPr>
          <p:cNvSpPr txBox="1"/>
          <p:nvPr/>
        </p:nvSpPr>
        <p:spPr>
          <a:xfrm>
            <a:off x="376140" y="1490008"/>
            <a:ext cx="8532948" cy="1938992"/>
          </a:xfrm>
          <a:prstGeom prst="rect">
            <a:avLst/>
          </a:prstGeom>
          <a:noFill/>
        </p:spPr>
        <p:txBody>
          <a:bodyPr wrap="square">
            <a:spAutoFit/>
          </a:bodyPr>
          <a:lstStyle/>
          <a:p>
            <a:r>
              <a:rPr lang="en-GB" sz="2400" spc="-5" dirty="0">
                <a:ea typeface="Arial" panose="020B0604020202020204" pitchFamily="34" charset="0"/>
                <a:cs typeface="Arial" panose="020B0604020202020204" pitchFamily="34" charset="0"/>
              </a:rPr>
              <a:t>Th</a:t>
            </a:r>
            <a:r>
              <a:rPr lang="en-GB" sz="2400" spc="-5" dirty="0">
                <a:effectLst/>
                <a:ea typeface="Arial" panose="020B0604020202020204" pitchFamily="34" charset="0"/>
                <a:cs typeface="Arial" panose="020B0604020202020204" pitchFamily="34" charset="0"/>
              </a:rPr>
              <a:t>e Level 4 Generic Assessment Criteria in full can be found in the Module Information tile on the B</a:t>
            </a:r>
            <a:r>
              <a:rPr lang="en-GB" sz="2400" spc="-5" dirty="0">
                <a:ea typeface="Arial" panose="020B0604020202020204" pitchFamily="34" charset="0"/>
                <a:cs typeface="Arial" panose="020B0604020202020204" pitchFamily="34" charset="0"/>
              </a:rPr>
              <a:t>us</a:t>
            </a:r>
            <a:r>
              <a:rPr lang="en-GB" sz="2400" spc="-5" dirty="0">
                <a:effectLst/>
                <a:ea typeface="Arial" panose="020B0604020202020204" pitchFamily="34" charset="0"/>
                <a:cs typeface="Arial" panose="020B0604020202020204" pitchFamily="34" charset="0"/>
              </a:rPr>
              <a:t>iness </a:t>
            </a:r>
            <a:r>
              <a:rPr lang="en-GB" sz="2400" spc="-5" dirty="0">
                <a:ea typeface="Arial" panose="020B0604020202020204" pitchFamily="34" charset="0"/>
                <a:cs typeface="Arial" panose="020B0604020202020204" pitchFamily="34" charset="0"/>
              </a:rPr>
              <a:t>S</a:t>
            </a:r>
            <a:r>
              <a:rPr lang="en-GB" sz="2400" spc="-5" dirty="0">
                <a:effectLst/>
                <a:ea typeface="Arial" panose="020B0604020202020204" pitchFamily="34" charset="0"/>
                <a:cs typeface="Arial" panose="020B0604020202020204" pitchFamily="34" charset="0"/>
              </a:rPr>
              <a:t>kills </a:t>
            </a:r>
            <a:r>
              <a:rPr lang="en-GB" sz="2400" spc="-5" dirty="0">
                <a:ea typeface="Arial" panose="020B0604020202020204" pitchFamily="34" charset="0"/>
                <a:cs typeface="Arial" panose="020B0604020202020204" pitchFamily="34" charset="0"/>
              </a:rPr>
              <a:t>M</a:t>
            </a:r>
            <a:r>
              <a:rPr lang="en-GB" sz="2400" spc="-5" dirty="0">
                <a:effectLst/>
                <a:ea typeface="Arial" panose="020B0604020202020204" pitchFamily="34" charset="0"/>
                <a:cs typeface="Arial" panose="020B0604020202020204" pitchFamily="34" charset="0"/>
              </a:rPr>
              <a:t>oodle page.</a:t>
            </a:r>
          </a:p>
          <a:p>
            <a:endParaRPr lang="en-GB" sz="2400" spc="-5" dirty="0">
              <a:effectLst/>
              <a:latin typeface="Arial" panose="020B0604020202020204" pitchFamily="34" charset="0"/>
              <a:ea typeface="Arial" panose="020B0604020202020204" pitchFamily="34" charset="0"/>
              <a:cs typeface="Arial" panose="020B0604020202020204" pitchFamily="34" charset="0"/>
            </a:endParaRPr>
          </a:p>
          <a:p>
            <a:endParaRPr lang="en-GB" sz="2400" spc="-5" dirty="0">
              <a:latin typeface="Arial" panose="020B0604020202020204" pitchFamily="34" charset="0"/>
              <a:cs typeface="Arial" panose="020B0604020202020204" pitchFamily="34" charset="0"/>
            </a:endParaRPr>
          </a:p>
          <a:p>
            <a:endParaRPr lang="en-GB" sz="2400" spc="-5" dirty="0">
              <a:latin typeface="Arial" panose="020B0604020202020204" pitchFamily="34" charset="0"/>
              <a:cs typeface="Arial" panose="020B0604020202020204" pitchFamily="34" charset="0"/>
            </a:endParaRPr>
          </a:p>
        </p:txBody>
      </p:sp>
      <p:pic>
        <p:nvPicPr>
          <p:cNvPr id="4" name="Picture 3" descr="Logo&#10;&#10;Description automatically generated">
            <a:extLst>
              <a:ext uri="{FF2B5EF4-FFF2-40B4-BE49-F238E27FC236}">
                <a16:creationId xmlns:a16="http://schemas.microsoft.com/office/drawing/2014/main" id="{2F396EDE-3DA6-B532-A130-AB9E66315EE7}"/>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356860" y="3101393"/>
            <a:ext cx="8280438" cy="136311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0468568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A5847-52AC-4E5E-B36B-0F020CF4793A}"/>
              </a:ext>
            </a:extLst>
          </p:cNvPr>
          <p:cNvSpPr>
            <a:spLocks noGrp="1"/>
          </p:cNvSpPr>
          <p:nvPr>
            <p:ph type="title"/>
          </p:nvPr>
        </p:nvSpPr>
        <p:spPr/>
        <p:txBody>
          <a:bodyPr/>
          <a:lstStyle/>
          <a:p>
            <a:r>
              <a:rPr lang="en-GB" sz="4000" b="1" dirty="0"/>
              <a:t>Task Description (the instructions!)</a:t>
            </a:r>
          </a:p>
        </p:txBody>
      </p:sp>
      <p:sp>
        <p:nvSpPr>
          <p:cNvPr id="3" name="Content Placeholder 2">
            <a:extLst>
              <a:ext uri="{FF2B5EF4-FFF2-40B4-BE49-F238E27FC236}">
                <a16:creationId xmlns:a16="http://schemas.microsoft.com/office/drawing/2014/main" id="{BA98145F-2BB0-476A-86F0-00A5D67CFD7B}"/>
              </a:ext>
            </a:extLst>
          </p:cNvPr>
          <p:cNvSpPr>
            <a:spLocks noGrp="1"/>
          </p:cNvSpPr>
          <p:nvPr>
            <p:ph idx="1"/>
          </p:nvPr>
        </p:nvSpPr>
        <p:spPr>
          <a:xfrm>
            <a:off x="1061610" y="1808820"/>
            <a:ext cx="3456384" cy="3240360"/>
          </a:xfrm>
        </p:spPr>
        <p:txBody>
          <a:bodyPr/>
          <a:lstStyle/>
          <a:p>
            <a:pPr marL="0" indent="0">
              <a:buNone/>
            </a:pPr>
            <a:r>
              <a:rPr lang="en-GB" dirty="0"/>
              <a:t>This tells you what you </a:t>
            </a:r>
            <a:r>
              <a:rPr lang="en-GB" b="1" i="1" dirty="0"/>
              <a:t>must</a:t>
            </a:r>
            <a:r>
              <a:rPr lang="en-GB" dirty="0"/>
              <a:t> include in your assignment.</a:t>
            </a:r>
            <a:br>
              <a:rPr lang="en-GB" dirty="0"/>
            </a:br>
            <a:endParaRPr lang="en-GB" dirty="0"/>
          </a:p>
          <a:p>
            <a:pPr marL="0" indent="0">
              <a:buNone/>
            </a:pPr>
            <a:r>
              <a:rPr lang="en-GB" dirty="0"/>
              <a:t>If you do not adhere to the task description </a:t>
            </a:r>
            <a:r>
              <a:rPr lang="en-GB" b="1" dirty="0">
                <a:solidFill>
                  <a:srgbClr val="FF0000"/>
                </a:solidFill>
              </a:rPr>
              <a:t>you risk getting zero marks!! </a:t>
            </a:r>
          </a:p>
        </p:txBody>
      </p:sp>
      <p:pic>
        <p:nvPicPr>
          <p:cNvPr id="5" name="Graphic 4" descr="Crying face with solid fill with solid fill">
            <a:extLst>
              <a:ext uri="{FF2B5EF4-FFF2-40B4-BE49-F238E27FC236}">
                <a16:creationId xmlns:a16="http://schemas.microsoft.com/office/drawing/2014/main" id="{B8FBBC42-341E-2CA5-83DF-696DE80ED37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950954" y="1484784"/>
            <a:ext cx="3564396" cy="3564396"/>
          </a:xfrm>
          <a:prstGeom prst="rect">
            <a:avLst/>
          </a:prstGeom>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6805191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556A5-0CBF-4E3D-BC2B-3B8B72568C58}"/>
              </a:ext>
            </a:extLst>
          </p:cNvPr>
          <p:cNvSpPr>
            <a:spLocks noGrp="1"/>
          </p:cNvSpPr>
          <p:nvPr>
            <p:ph type="title"/>
          </p:nvPr>
        </p:nvSpPr>
        <p:spPr>
          <a:xfrm>
            <a:off x="628650" y="365125"/>
            <a:ext cx="7886700" cy="687611"/>
          </a:xfrm>
        </p:spPr>
        <p:txBody>
          <a:bodyPr/>
          <a:lstStyle/>
          <a:p>
            <a:r>
              <a:rPr lang="en-GB" sz="4000" b="1" dirty="0"/>
              <a:t>Learning Outcomes</a:t>
            </a:r>
          </a:p>
        </p:txBody>
      </p:sp>
      <p:sp>
        <p:nvSpPr>
          <p:cNvPr id="3" name="Content Placeholder 2">
            <a:extLst>
              <a:ext uri="{FF2B5EF4-FFF2-40B4-BE49-F238E27FC236}">
                <a16:creationId xmlns:a16="http://schemas.microsoft.com/office/drawing/2014/main" id="{FB318909-CCD7-4C24-9280-4B112F11E502}"/>
              </a:ext>
            </a:extLst>
          </p:cNvPr>
          <p:cNvSpPr>
            <a:spLocks noGrp="1"/>
          </p:cNvSpPr>
          <p:nvPr>
            <p:ph idx="1"/>
          </p:nvPr>
        </p:nvSpPr>
        <p:spPr>
          <a:xfrm>
            <a:off x="548096" y="1196752"/>
            <a:ext cx="8272375" cy="4464496"/>
          </a:xfrm>
        </p:spPr>
        <p:txBody>
          <a:bodyPr/>
          <a:lstStyle/>
          <a:p>
            <a:pPr marL="0" marR="343535" indent="0">
              <a:spcAft>
                <a:spcPts val="0"/>
              </a:spcAft>
              <a:buNone/>
            </a:pPr>
            <a:r>
              <a:rPr lang="en-GB" sz="2400" spc="15" dirty="0">
                <a:effectLst/>
                <a:ea typeface="Arial" panose="020B0604020202020204" pitchFamily="34" charset="0"/>
              </a:rPr>
              <a:t>T</a:t>
            </a:r>
            <a:r>
              <a:rPr lang="en-GB" sz="2400" dirty="0">
                <a:effectLst/>
                <a:ea typeface="Arial" panose="020B0604020202020204" pitchFamily="34" charset="0"/>
              </a:rPr>
              <a:t>he</a:t>
            </a:r>
            <a:r>
              <a:rPr lang="en-GB" sz="2400" spc="-20" dirty="0">
                <a:effectLst/>
                <a:ea typeface="Arial" panose="020B0604020202020204" pitchFamily="34" charset="0"/>
              </a:rPr>
              <a:t> </a:t>
            </a:r>
            <a:r>
              <a:rPr lang="en-GB" sz="2400" dirty="0">
                <a:effectLst/>
                <a:ea typeface="Arial" panose="020B0604020202020204" pitchFamily="34" charset="0"/>
              </a:rPr>
              <a:t>p</a:t>
            </a:r>
            <a:r>
              <a:rPr lang="en-GB" sz="2400" spc="-5" dirty="0">
                <a:effectLst/>
                <a:ea typeface="Arial" panose="020B0604020202020204" pitchFamily="34" charset="0"/>
              </a:rPr>
              <a:t>u</a:t>
            </a:r>
            <a:r>
              <a:rPr lang="en-GB" sz="2400" spc="5" dirty="0">
                <a:effectLst/>
                <a:ea typeface="Arial" panose="020B0604020202020204" pitchFamily="34" charset="0"/>
              </a:rPr>
              <a:t>r</a:t>
            </a:r>
            <a:r>
              <a:rPr lang="en-GB" sz="2400" dirty="0">
                <a:effectLst/>
                <a:ea typeface="Arial" panose="020B0604020202020204" pitchFamily="34" charset="0"/>
              </a:rPr>
              <a:t>p</a:t>
            </a:r>
            <a:r>
              <a:rPr lang="en-GB" sz="2400" spc="-5" dirty="0">
                <a:effectLst/>
                <a:ea typeface="Arial" panose="020B0604020202020204" pitchFamily="34" charset="0"/>
              </a:rPr>
              <a:t>o</a:t>
            </a:r>
            <a:r>
              <a:rPr lang="en-GB" sz="2400" spc="5" dirty="0">
                <a:effectLst/>
                <a:ea typeface="Arial" panose="020B0604020202020204" pitchFamily="34" charset="0"/>
              </a:rPr>
              <a:t>s</a:t>
            </a:r>
            <a:r>
              <a:rPr lang="en-GB" sz="2400" dirty="0">
                <a:effectLst/>
                <a:ea typeface="Arial" panose="020B0604020202020204" pitchFamily="34" charset="0"/>
              </a:rPr>
              <a:t>e</a:t>
            </a:r>
            <a:r>
              <a:rPr lang="en-GB" sz="2400" spc="-35" dirty="0">
                <a:effectLst/>
                <a:ea typeface="Arial" panose="020B0604020202020204" pitchFamily="34" charset="0"/>
              </a:rPr>
              <a:t> </a:t>
            </a:r>
            <a:r>
              <a:rPr lang="en-GB" sz="2400" spc="-5" dirty="0">
                <a:effectLst/>
                <a:ea typeface="Arial" panose="020B0604020202020204" pitchFamily="34" charset="0"/>
              </a:rPr>
              <a:t>o</a:t>
            </a:r>
            <a:r>
              <a:rPr lang="en-GB" sz="2400" dirty="0">
                <a:effectLst/>
                <a:ea typeface="Arial" panose="020B0604020202020204" pitchFamily="34" charset="0"/>
              </a:rPr>
              <a:t>f </a:t>
            </a:r>
            <a:r>
              <a:rPr lang="en-GB" sz="2400" spc="5" dirty="0">
                <a:effectLst/>
                <a:ea typeface="Arial" panose="020B0604020202020204" pitchFamily="34" charset="0"/>
              </a:rPr>
              <a:t>l</a:t>
            </a:r>
            <a:r>
              <a:rPr lang="en-GB" sz="2400" dirty="0">
                <a:effectLst/>
                <a:ea typeface="Arial" panose="020B0604020202020204" pitchFamily="34" charset="0"/>
              </a:rPr>
              <a:t>e</a:t>
            </a:r>
            <a:r>
              <a:rPr lang="en-GB" sz="2400" spc="-5" dirty="0">
                <a:effectLst/>
                <a:ea typeface="Arial" panose="020B0604020202020204" pitchFamily="34" charset="0"/>
              </a:rPr>
              <a:t>a</a:t>
            </a:r>
            <a:r>
              <a:rPr lang="en-GB" sz="2400" spc="5" dirty="0">
                <a:effectLst/>
                <a:ea typeface="Arial" panose="020B0604020202020204" pitchFamily="34" charset="0"/>
              </a:rPr>
              <a:t>r</a:t>
            </a:r>
            <a:r>
              <a:rPr lang="en-GB" sz="2400" spc="10" dirty="0">
                <a:effectLst/>
                <a:ea typeface="Arial" panose="020B0604020202020204" pitchFamily="34" charset="0"/>
              </a:rPr>
              <a:t>n</a:t>
            </a:r>
            <a:r>
              <a:rPr lang="en-GB" sz="2400" spc="-5" dirty="0">
                <a:effectLst/>
                <a:ea typeface="Arial" panose="020B0604020202020204" pitchFamily="34" charset="0"/>
              </a:rPr>
              <a:t>i</a:t>
            </a:r>
            <a:r>
              <a:rPr lang="en-GB" sz="2400" dirty="0">
                <a:effectLst/>
                <a:ea typeface="Arial" panose="020B0604020202020204" pitchFamily="34" charset="0"/>
              </a:rPr>
              <a:t>ng</a:t>
            </a:r>
            <a:r>
              <a:rPr lang="en-GB" sz="2400" spc="-30" dirty="0">
                <a:effectLst/>
                <a:ea typeface="Arial" panose="020B0604020202020204" pitchFamily="34" charset="0"/>
              </a:rPr>
              <a:t> </a:t>
            </a:r>
            <a:r>
              <a:rPr lang="en-GB" sz="2400" dirty="0">
                <a:effectLst/>
                <a:ea typeface="Arial" panose="020B0604020202020204" pitchFamily="34" charset="0"/>
              </a:rPr>
              <a:t>o</a:t>
            </a:r>
            <a:r>
              <a:rPr lang="en-GB" sz="2400" spc="-5" dirty="0">
                <a:effectLst/>
                <a:ea typeface="Arial" panose="020B0604020202020204" pitchFamily="34" charset="0"/>
              </a:rPr>
              <a:t>u</a:t>
            </a:r>
            <a:r>
              <a:rPr lang="en-GB" sz="2400" spc="10" dirty="0">
                <a:effectLst/>
                <a:ea typeface="Arial" panose="020B0604020202020204" pitchFamily="34" charset="0"/>
              </a:rPr>
              <a:t>t</a:t>
            </a:r>
            <a:r>
              <a:rPr lang="en-GB" sz="2400" spc="5" dirty="0">
                <a:effectLst/>
                <a:ea typeface="Arial" panose="020B0604020202020204" pitchFamily="34" charset="0"/>
              </a:rPr>
              <a:t>c</a:t>
            </a:r>
            <a:r>
              <a:rPr lang="en-GB" sz="2400" spc="-15" dirty="0">
                <a:effectLst/>
                <a:ea typeface="Arial" panose="020B0604020202020204" pitchFamily="34" charset="0"/>
              </a:rPr>
              <a:t>o</a:t>
            </a:r>
            <a:r>
              <a:rPr lang="en-GB" sz="2400" spc="20" dirty="0">
                <a:effectLst/>
                <a:ea typeface="Arial" panose="020B0604020202020204" pitchFamily="34" charset="0"/>
              </a:rPr>
              <a:t>m</a:t>
            </a:r>
            <a:r>
              <a:rPr lang="en-GB" sz="2400" dirty="0">
                <a:effectLst/>
                <a:ea typeface="Arial" panose="020B0604020202020204" pitchFamily="34" charset="0"/>
              </a:rPr>
              <a:t>es</a:t>
            </a:r>
            <a:r>
              <a:rPr lang="en-GB" sz="2400" spc="-40" dirty="0">
                <a:effectLst/>
                <a:ea typeface="Arial" panose="020B0604020202020204" pitchFamily="34" charset="0"/>
              </a:rPr>
              <a:t> </a:t>
            </a:r>
            <a:r>
              <a:rPr lang="en-GB" sz="2400" spc="-5" dirty="0">
                <a:effectLst/>
                <a:ea typeface="Arial" panose="020B0604020202020204" pitchFamily="34" charset="0"/>
              </a:rPr>
              <a:t>i</a:t>
            </a:r>
            <a:r>
              <a:rPr lang="en-GB" sz="2400" dirty="0">
                <a:effectLst/>
                <a:ea typeface="Arial" panose="020B0604020202020204" pitchFamily="34" charset="0"/>
              </a:rPr>
              <a:t>s to</a:t>
            </a:r>
            <a:r>
              <a:rPr lang="en-GB" sz="2400" spc="-15" dirty="0">
                <a:effectLst/>
                <a:ea typeface="Arial" panose="020B0604020202020204" pitchFamily="34" charset="0"/>
              </a:rPr>
              <a:t> </a:t>
            </a:r>
            <a:r>
              <a:rPr lang="en-GB" sz="2400" dirty="0">
                <a:effectLst/>
                <a:ea typeface="Arial" panose="020B0604020202020204" pitchFamily="34" charset="0"/>
              </a:rPr>
              <a:t>h</a:t>
            </a:r>
            <a:r>
              <a:rPr lang="en-GB" sz="2400" spc="5" dirty="0">
                <a:effectLst/>
                <a:ea typeface="Arial" panose="020B0604020202020204" pitchFamily="34" charset="0"/>
              </a:rPr>
              <a:t>e</a:t>
            </a:r>
            <a:r>
              <a:rPr lang="en-GB" sz="2400" spc="-5" dirty="0">
                <a:effectLst/>
                <a:ea typeface="Arial" panose="020B0604020202020204" pitchFamily="34" charset="0"/>
              </a:rPr>
              <a:t>l</a:t>
            </a:r>
            <a:r>
              <a:rPr lang="en-GB" sz="2400" dirty="0">
                <a:effectLst/>
                <a:ea typeface="Arial" panose="020B0604020202020204" pitchFamily="34" charset="0"/>
              </a:rPr>
              <a:t>p </a:t>
            </a:r>
            <a:r>
              <a:rPr lang="en-GB" sz="2400" spc="-20" dirty="0">
                <a:ea typeface="Arial" panose="020B0604020202020204" pitchFamily="34" charset="0"/>
              </a:rPr>
              <a:t>the student (you!) </a:t>
            </a:r>
            <a:r>
              <a:rPr lang="en-GB" sz="2400" spc="-5" dirty="0">
                <a:effectLst/>
                <a:ea typeface="Arial" panose="020B0604020202020204" pitchFamily="34" charset="0"/>
              </a:rPr>
              <a:t>t</a:t>
            </a:r>
            <a:r>
              <a:rPr lang="en-GB" sz="2400" dirty="0">
                <a:effectLst/>
                <a:ea typeface="Arial" panose="020B0604020202020204" pitchFamily="34" charset="0"/>
              </a:rPr>
              <a:t>o </a:t>
            </a:r>
            <a:r>
              <a:rPr lang="en-GB" sz="2400" spc="5" dirty="0">
                <a:effectLst/>
                <a:ea typeface="Arial" panose="020B0604020202020204" pitchFamily="34" charset="0"/>
              </a:rPr>
              <a:t>s</a:t>
            </a:r>
            <a:r>
              <a:rPr lang="en-GB" sz="2400" dirty="0">
                <a:effectLst/>
                <a:ea typeface="Arial" panose="020B0604020202020204" pitchFamily="34" charset="0"/>
              </a:rPr>
              <a:t>h</a:t>
            </a:r>
            <a:r>
              <a:rPr lang="en-GB" sz="2400" spc="5" dirty="0">
                <a:effectLst/>
                <a:ea typeface="Arial" panose="020B0604020202020204" pitchFamily="34" charset="0"/>
              </a:rPr>
              <a:t>ar</a:t>
            </a:r>
            <a:r>
              <a:rPr lang="en-GB" sz="2400" dirty="0">
                <a:effectLst/>
                <a:ea typeface="Arial" panose="020B0604020202020204" pitchFamily="34" charset="0"/>
              </a:rPr>
              <a:t>p</a:t>
            </a:r>
            <a:r>
              <a:rPr lang="en-GB" sz="2400" spc="-5" dirty="0">
                <a:effectLst/>
                <a:ea typeface="Arial" panose="020B0604020202020204" pitchFamily="34" charset="0"/>
              </a:rPr>
              <a:t>e</a:t>
            </a:r>
            <a:r>
              <a:rPr lang="en-GB" sz="2400" dirty="0">
                <a:effectLst/>
                <a:ea typeface="Arial" panose="020B0604020202020204" pitchFamily="34" charset="0"/>
              </a:rPr>
              <a:t>n</a:t>
            </a:r>
            <a:r>
              <a:rPr lang="en-GB" sz="2400" spc="-35" dirty="0">
                <a:effectLst/>
                <a:ea typeface="Arial" panose="020B0604020202020204" pitchFamily="34" charset="0"/>
              </a:rPr>
              <a:t> </a:t>
            </a:r>
            <a:r>
              <a:rPr lang="en-GB" sz="2400" spc="-5" dirty="0">
                <a:effectLst/>
                <a:ea typeface="Arial" panose="020B0604020202020204" pitchFamily="34" charset="0"/>
              </a:rPr>
              <a:t>t</a:t>
            </a:r>
            <a:r>
              <a:rPr lang="en-GB" sz="2400" spc="10" dirty="0">
                <a:effectLst/>
                <a:ea typeface="Arial" panose="020B0604020202020204" pitchFamily="34" charset="0"/>
              </a:rPr>
              <a:t>h</a:t>
            </a:r>
            <a:r>
              <a:rPr lang="en-GB" sz="2400" dirty="0">
                <a:effectLst/>
                <a:ea typeface="Arial" panose="020B0604020202020204" pitchFamily="34" charset="0"/>
              </a:rPr>
              <a:t>e</a:t>
            </a:r>
            <a:r>
              <a:rPr lang="en-GB" sz="2400" spc="-15" dirty="0">
                <a:effectLst/>
                <a:ea typeface="Arial" panose="020B0604020202020204" pitchFamily="34" charset="0"/>
              </a:rPr>
              <a:t> </a:t>
            </a:r>
            <a:r>
              <a:rPr lang="en-GB" sz="2400" spc="5" dirty="0">
                <a:effectLst/>
                <a:ea typeface="Arial" panose="020B0604020202020204" pitchFamily="34" charset="0"/>
              </a:rPr>
              <a:t>f</a:t>
            </a:r>
            <a:r>
              <a:rPr lang="en-GB" sz="2400" dirty="0">
                <a:effectLst/>
                <a:ea typeface="Arial" panose="020B0604020202020204" pitchFamily="34" charset="0"/>
              </a:rPr>
              <a:t>o</a:t>
            </a:r>
            <a:r>
              <a:rPr lang="en-GB" sz="2400" spc="5" dirty="0">
                <a:effectLst/>
                <a:ea typeface="Arial" panose="020B0604020202020204" pitchFamily="34" charset="0"/>
              </a:rPr>
              <a:t>c</a:t>
            </a:r>
            <a:r>
              <a:rPr lang="en-GB" sz="2400" dirty="0">
                <a:effectLst/>
                <a:ea typeface="Arial" panose="020B0604020202020204" pitchFamily="34" charset="0"/>
              </a:rPr>
              <a:t>us</a:t>
            </a:r>
            <a:r>
              <a:rPr lang="en-GB" sz="2400" spc="-20" dirty="0">
                <a:effectLst/>
                <a:ea typeface="Arial" panose="020B0604020202020204" pitchFamily="34" charset="0"/>
              </a:rPr>
              <a:t> </a:t>
            </a:r>
            <a:r>
              <a:rPr lang="en-GB" sz="2400" dirty="0">
                <a:effectLst/>
                <a:ea typeface="Arial" panose="020B0604020202020204" pitchFamily="34" charset="0"/>
              </a:rPr>
              <a:t>of</a:t>
            </a:r>
            <a:r>
              <a:rPr lang="en-GB" sz="2400" spc="5" dirty="0">
                <a:effectLst/>
                <a:ea typeface="Arial" panose="020B0604020202020204" pitchFamily="34" charset="0"/>
              </a:rPr>
              <a:t> </a:t>
            </a:r>
            <a:r>
              <a:rPr lang="en-GB" sz="2400" spc="-20" dirty="0">
                <a:effectLst/>
                <a:ea typeface="Arial" panose="020B0604020202020204" pitchFamily="34" charset="0"/>
              </a:rPr>
              <a:t>y</a:t>
            </a:r>
            <a:r>
              <a:rPr lang="en-GB" sz="2400" dirty="0">
                <a:effectLst/>
                <a:ea typeface="Arial" panose="020B0604020202020204" pitchFamily="34" charset="0"/>
              </a:rPr>
              <a:t>o</a:t>
            </a:r>
            <a:r>
              <a:rPr lang="en-GB" sz="2400" spc="-5" dirty="0">
                <a:effectLst/>
                <a:ea typeface="Arial" panose="020B0604020202020204" pitchFamily="34" charset="0"/>
              </a:rPr>
              <a:t>u</a:t>
            </a:r>
            <a:r>
              <a:rPr lang="en-GB" sz="2400" dirty="0">
                <a:effectLst/>
                <a:ea typeface="Arial" panose="020B0604020202020204" pitchFamily="34" charset="0"/>
              </a:rPr>
              <a:t>r</a:t>
            </a:r>
            <a:r>
              <a:rPr lang="en-GB" sz="2400" spc="-15" dirty="0">
                <a:effectLst/>
                <a:ea typeface="Arial" panose="020B0604020202020204" pitchFamily="34" charset="0"/>
              </a:rPr>
              <a:t> </a:t>
            </a:r>
            <a:r>
              <a:rPr lang="en-GB" sz="2400" spc="5" dirty="0">
                <a:effectLst/>
                <a:ea typeface="Arial" panose="020B0604020202020204" pitchFamily="34" charset="0"/>
              </a:rPr>
              <a:t>s</a:t>
            </a:r>
            <a:r>
              <a:rPr lang="en-GB" sz="2400" dirty="0">
                <a:effectLst/>
                <a:ea typeface="Arial" panose="020B0604020202020204" pitchFamily="34" charset="0"/>
              </a:rPr>
              <a:t>t</a:t>
            </a:r>
            <a:r>
              <a:rPr lang="en-GB" sz="2400" spc="10" dirty="0">
                <a:effectLst/>
                <a:ea typeface="Arial" panose="020B0604020202020204" pitchFamily="34" charset="0"/>
              </a:rPr>
              <a:t>ud</a:t>
            </a:r>
            <a:r>
              <a:rPr lang="en-GB" sz="2400" spc="-20" dirty="0">
                <a:effectLst/>
                <a:ea typeface="Arial" panose="020B0604020202020204" pitchFamily="34" charset="0"/>
              </a:rPr>
              <a:t>y</a:t>
            </a:r>
            <a:r>
              <a:rPr lang="en-GB" sz="2400" dirty="0">
                <a:effectLst/>
                <a:ea typeface="Arial" panose="020B0604020202020204" pitchFamily="34" charset="0"/>
              </a:rPr>
              <a:t>,</a:t>
            </a:r>
            <a:r>
              <a:rPr lang="en-GB" sz="2400" spc="-5" dirty="0">
                <a:effectLst/>
                <a:ea typeface="Arial" panose="020B0604020202020204" pitchFamily="34" charset="0"/>
              </a:rPr>
              <a:t> </a:t>
            </a:r>
            <a:r>
              <a:rPr lang="en-GB" sz="2400" dirty="0">
                <a:effectLst/>
                <a:ea typeface="Arial" panose="020B0604020202020204" pitchFamily="34" charset="0"/>
              </a:rPr>
              <a:t>to </a:t>
            </a:r>
            <a:r>
              <a:rPr lang="en-GB" sz="2400" spc="-5" dirty="0">
                <a:effectLst/>
                <a:ea typeface="Arial" panose="020B0604020202020204" pitchFamily="34" charset="0"/>
              </a:rPr>
              <a:t>i</a:t>
            </a:r>
            <a:r>
              <a:rPr lang="en-GB" sz="2400" dirty="0">
                <a:effectLst/>
                <a:ea typeface="Arial" panose="020B0604020202020204" pitchFamily="34" charset="0"/>
              </a:rPr>
              <a:t>d</a:t>
            </a:r>
            <a:r>
              <a:rPr lang="en-GB" sz="2400" spc="5" dirty="0">
                <a:effectLst/>
                <a:ea typeface="Arial" panose="020B0604020202020204" pitchFamily="34" charset="0"/>
              </a:rPr>
              <a:t>e</a:t>
            </a:r>
            <a:r>
              <a:rPr lang="en-GB" sz="2400" dirty="0">
                <a:effectLst/>
                <a:ea typeface="Arial" panose="020B0604020202020204" pitchFamily="34" charset="0"/>
              </a:rPr>
              <a:t>nt</a:t>
            </a:r>
            <a:r>
              <a:rPr lang="en-GB" sz="2400" spc="-10" dirty="0">
                <a:effectLst/>
                <a:ea typeface="Arial" panose="020B0604020202020204" pitchFamily="34" charset="0"/>
              </a:rPr>
              <a:t>i</a:t>
            </a:r>
            <a:r>
              <a:rPr lang="en-GB" sz="2400" spc="20" dirty="0">
                <a:effectLst/>
                <a:ea typeface="Arial" panose="020B0604020202020204" pitchFamily="34" charset="0"/>
              </a:rPr>
              <a:t>f</a:t>
            </a:r>
            <a:r>
              <a:rPr lang="en-GB" sz="2400" dirty="0">
                <a:effectLst/>
                <a:ea typeface="Arial" panose="020B0604020202020204" pitchFamily="34" charset="0"/>
              </a:rPr>
              <a:t>y</a:t>
            </a:r>
            <a:r>
              <a:rPr lang="en-GB" sz="2400" spc="-40" dirty="0">
                <a:effectLst/>
                <a:ea typeface="Arial" panose="020B0604020202020204" pitchFamily="34" charset="0"/>
              </a:rPr>
              <a:t> </a:t>
            </a:r>
            <a:r>
              <a:rPr lang="en-GB" sz="2400" spc="-5" dirty="0">
                <a:ea typeface="Arial" panose="020B0604020202020204" pitchFamily="34" charset="0"/>
              </a:rPr>
              <a:t>the</a:t>
            </a:r>
            <a:r>
              <a:rPr lang="en-GB" sz="2400" spc="-5" dirty="0">
                <a:effectLst/>
                <a:ea typeface="Arial" panose="020B0604020202020204" pitchFamily="34" charset="0"/>
              </a:rPr>
              <a:t> </a:t>
            </a:r>
            <a:r>
              <a:rPr lang="en-GB" sz="2400" spc="5" dirty="0">
                <a:effectLst/>
                <a:ea typeface="Arial" panose="020B0604020202020204" pitchFamily="34" charset="0"/>
              </a:rPr>
              <a:t>sc</a:t>
            </a:r>
            <a:r>
              <a:rPr lang="en-GB" sz="2400" dirty="0">
                <a:effectLst/>
                <a:ea typeface="Arial" panose="020B0604020202020204" pitchFamily="34" charset="0"/>
              </a:rPr>
              <a:t>o</a:t>
            </a:r>
            <a:r>
              <a:rPr lang="en-GB" sz="2400" spc="-5" dirty="0">
                <a:effectLst/>
                <a:ea typeface="Arial" panose="020B0604020202020204" pitchFamily="34" charset="0"/>
              </a:rPr>
              <a:t>p</a:t>
            </a:r>
            <a:r>
              <a:rPr lang="en-GB" sz="2400" dirty="0">
                <a:effectLst/>
                <a:ea typeface="Arial" panose="020B0604020202020204" pitchFamily="34" charset="0"/>
              </a:rPr>
              <a:t>e</a:t>
            </a:r>
            <a:r>
              <a:rPr lang="en-GB" sz="2400" spc="-15" dirty="0">
                <a:effectLst/>
                <a:ea typeface="Arial" panose="020B0604020202020204" pitchFamily="34" charset="0"/>
              </a:rPr>
              <a:t> </a:t>
            </a:r>
            <a:r>
              <a:rPr lang="en-GB" sz="2400" dirty="0">
                <a:effectLst/>
                <a:ea typeface="Arial" panose="020B0604020202020204" pitchFamily="34" charset="0"/>
              </a:rPr>
              <a:t>a</a:t>
            </a:r>
            <a:r>
              <a:rPr lang="en-GB" sz="2400" spc="-5" dirty="0">
                <a:effectLst/>
                <a:ea typeface="Arial" panose="020B0604020202020204" pitchFamily="34" charset="0"/>
              </a:rPr>
              <a:t>n</a:t>
            </a:r>
            <a:r>
              <a:rPr lang="en-GB" sz="2400" dirty="0">
                <a:effectLst/>
                <a:ea typeface="Arial" panose="020B0604020202020204" pitchFamily="34" charset="0"/>
              </a:rPr>
              <a:t>d</a:t>
            </a:r>
            <a:r>
              <a:rPr lang="en-GB" sz="2400" spc="-5" dirty="0">
                <a:effectLst/>
                <a:ea typeface="Arial" panose="020B0604020202020204" pitchFamily="34" charset="0"/>
              </a:rPr>
              <a:t> </a:t>
            </a:r>
            <a:r>
              <a:rPr lang="en-GB" sz="2400" dirty="0">
                <a:effectLst/>
                <a:ea typeface="Arial" panose="020B0604020202020204" pitchFamily="34" charset="0"/>
              </a:rPr>
              <a:t>b</a:t>
            </a:r>
            <a:r>
              <a:rPr lang="en-GB" sz="2400" spc="5" dirty="0">
                <a:effectLst/>
                <a:ea typeface="Arial" panose="020B0604020202020204" pitchFamily="34" charset="0"/>
              </a:rPr>
              <a:t>o</a:t>
            </a:r>
            <a:r>
              <a:rPr lang="en-GB" sz="2400" dirty="0">
                <a:effectLst/>
                <a:ea typeface="Arial" panose="020B0604020202020204" pitchFamily="34" charset="0"/>
              </a:rPr>
              <a:t>u</a:t>
            </a:r>
            <a:r>
              <a:rPr lang="en-GB" sz="2400" spc="5" dirty="0">
                <a:effectLst/>
                <a:ea typeface="Arial" panose="020B0604020202020204" pitchFamily="34" charset="0"/>
              </a:rPr>
              <a:t>n</a:t>
            </a:r>
            <a:r>
              <a:rPr lang="en-GB" sz="2400" dirty="0">
                <a:effectLst/>
                <a:ea typeface="Arial" panose="020B0604020202020204" pitchFamily="34" charset="0"/>
              </a:rPr>
              <a:t>d</a:t>
            </a:r>
            <a:r>
              <a:rPr lang="en-GB" sz="2400" spc="-5" dirty="0">
                <a:effectLst/>
                <a:ea typeface="Arial" panose="020B0604020202020204" pitchFamily="34" charset="0"/>
              </a:rPr>
              <a:t>a</a:t>
            </a:r>
            <a:r>
              <a:rPr lang="en-GB" sz="2400" spc="5" dirty="0">
                <a:effectLst/>
                <a:ea typeface="Arial" panose="020B0604020202020204" pitchFamily="34" charset="0"/>
              </a:rPr>
              <a:t>r</a:t>
            </a:r>
            <a:r>
              <a:rPr lang="en-GB" sz="2400" spc="-5" dirty="0">
                <a:effectLst/>
                <a:ea typeface="Arial" panose="020B0604020202020204" pitchFamily="34" charset="0"/>
              </a:rPr>
              <a:t>i</a:t>
            </a:r>
            <a:r>
              <a:rPr lang="en-GB" sz="2400" dirty="0">
                <a:effectLst/>
                <a:ea typeface="Arial" panose="020B0604020202020204" pitchFamily="34" charset="0"/>
              </a:rPr>
              <a:t>es</a:t>
            </a:r>
            <a:r>
              <a:rPr lang="en-GB" sz="2400" spc="-45" dirty="0">
                <a:effectLst/>
                <a:ea typeface="Arial" panose="020B0604020202020204" pitchFamily="34" charset="0"/>
              </a:rPr>
              <a:t> </a:t>
            </a:r>
            <a:r>
              <a:rPr lang="en-GB" sz="2400" spc="10" dirty="0">
                <a:effectLst/>
                <a:ea typeface="Arial" panose="020B0604020202020204" pitchFamily="34" charset="0"/>
              </a:rPr>
              <a:t>a</a:t>
            </a:r>
            <a:r>
              <a:rPr lang="en-GB" sz="2400" dirty="0">
                <a:effectLst/>
                <a:ea typeface="Arial" panose="020B0604020202020204" pitchFamily="34" charset="0"/>
              </a:rPr>
              <a:t>nd</a:t>
            </a:r>
            <a:r>
              <a:rPr lang="en-GB" sz="2400" spc="-20" dirty="0">
                <a:effectLst/>
                <a:ea typeface="Arial" panose="020B0604020202020204" pitchFamily="34" charset="0"/>
              </a:rPr>
              <a:t> </a:t>
            </a:r>
            <a:r>
              <a:rPr lang="en-GB" sz="2400" i="1" spc="10" dirty="0">
                <a:effectLst/>
                <a:ea typeface="Arial" panose="020B0604020202020204" pitchFamily="34" charset="0"/>
              </a:rPr>
              <a:t>t</a:t>
            </a:r>
            <a:r>
              <a:rPr lang="en-GB" sz="2400" i="1" dirty="0">
                <a:effectLst/>
                <a:ea typeface="Arial" panose="020B0604020202020204" pitchFamily="34" charset="0"/>
              </a:rPr>
              <a:t>o</a:t>
            </a:r>
            <a:r>
              <a:rPr lang="en-GB" sz="2400" i="1" spc="-10" dirty="0">
                <a:effectLst/>
                <a:ea typeface="Arial" panose="020B0604020202020204" pitchFamily="34" charset="0"/>
              </a:rPr>
              <a:t> </a:t>
            </a:r>
            <a:r>
              <a:rPr lang="en-GB" sz="2400" i="1" spc="-5" dirty="0">
                <a:effectLst/>
                <a:ea typeface="Arial" panose="020B0604020202020204" pitchFamily="34" charset="0"/>
              </a:rPr>
              <a:t>p</a:t>
            </a:r>
            <a:r>
              <a:rPr lang="en-GB" sz="2400" i="1" spc="5" dirty="0">
                <a:effectLst/>
                <a:ea typeface="Arial" panose="020B0604020202020204" pitchFamily="34" charset="0"/>
              </a:rPr>
              <a:t>r</a:t>
            </a:r>
            <a:r>
              <a:rPr lang="en-GB" sz="2400" i="1" spc="10" dirty="0">
                <a:effectLst/>
                <a:ea typeface="Arial" panose="020B0604020202020204" pitchFamily="34" charset="0"/>
              </a:rPr>
              <a:t>o</a:t>
            </a:r>
            <a:r>
              <a:rPr lang="en-GB" sz="2400" i="1" spc="5" dirty="0">
                <a:effectLst/>
                <a:ea typeface="Arial" panose="020B0604020202020204" pitchFamily="34" charset="0"/>
              </a:rPr>
              <a:t>v</a:t>
            </a:r>
            <a:r>
              <a:rPr lang="en-GB" sz="2400" i="1" spc="-5" dirty="0">
                <a:effectLst/>
                <a:ea typeface="Arial" panose="020B0604020202020204" pitchFamily="34" charset="0"/>
              </a:rPr>
              <a:t>i</a:t>
            </a:r>
            <a:r>
              <a:rPr lang="en-GB" sz="2400" i="1" dirty="0">
                <a:effectLst/>
                <a:ea typeface="Arial" panose="020B0604020202020204" pitchFamily="34" charset="0"/>
              </a:rPr>
              <a:t>de</a:t>
            </a:r>
            <a:r>
              <a:rPr lang="en-GB" sz="2400" i="1" spc="-30" dirty="0">
                <a:effectLst/>
                <a:ea typeface="Arial" panose="020B0604020202020204" pitchFamily="34" charset="0"/>
              </a:rPr>
              <a:t> </a:t>
            </a:r>
            <a:r>
              <a:rPr lang="en-GB" sz="2400" i="1" dirty="0">
                <a:effectLst/>
                <a:ea typeface="Arial" panose="020B0604020202020204" pitchFamily="34" charset="0"/>
              </a:rPr>
              <a:t>a</a:t>
            </a:r>
            <a:r>
              <a:rPr lang="en-GB" sz="2400" i="1" spc="-5" dirty="0">
                <a:effectLst/>
                <a:ea typeface="Arial" panose="020B0604020202020204" pitchFamily="34" charset="0"/>
              </a:rPr>
              <a:t> </a:t>
            </a:r>
            <a:r>
              <a:rPr lang="en-GB" sz="2400" i="1" dirty="0">
                <a:effectLst/>
                <a:ea typeface="Arial" panose="020B0604020202020204" pitchFamily="34" charset="0"/>
              </a:rPr>
              <a:t>c</a:t>
            </a:r>
            <a:r>
              <a:rPr lang="en-GB" sz="2400" i="1" spc="5" dirty="0">
                <a:effectLst/>
                <a:ea typeface="Arial" panose="020B0604020202020204" pitchFamily="34" charset="0"/>
              </a:rPr>
              <a:t>l</a:t>
            </a:r>
            <a:r>
              <a:rPr lang="en-GB" sz="2400" i="1" spc="10" dirty="0">
                <a:effectLst/>
                <a:ea typeface="Arial" panose="020B0604020202020204" pitchFamily="34" charset="0"/>
              </a:rPr>
              <a:t>e</a:t>
            </a:r>
            <a:r>
              <a:rPr lang="en-GB" sz="2400" i="1" dirty="0">
                <a:effectLst/>
                <a:ea typeface="Arial" panose="020B0604020202020204" pitchFamily="34" charset="0"/>
              </a:rPr>
              <a:t>ar</a:t>
            </a:r>
            <a:r>
              <a:rPr lang="en-GB" sz="2400" i="1" spc="-20" dirty="0">
                <a:effectLst/>
                <a:ea typeface="Arial" panose="020B0604020202020204" pitchFamily="34" charset="0"/>
              </a:rPr>
              <a:t> </a:t>
            </a:r>
            <a:r>
              <a:rPr lang="en-GB" sz="2400" i="1" dirty="0">
                <a:effectLst/>
                <a:ea typeface="Arial" panose="020B0604020202020204" pitchFamily="34" charset="0"/>
              </a:rPr>
              <a:t>ba</a:t>
            </a:r>
            <a:r>
              <a:rPr lang="en-GB" sz="2400" i="1" spc="5" dirty="0">
                <a:effectLst/>
                <a:ea typeface="Arial" panose="020B0604020202020204" pitchFamily="34" charset="0"/>
              </a:rPr>
              <a:t>s</a:t>
            </a:r>
            <a:r>
              <a:rPr lang="en-GB" sz="2400" i="1" spc="-5" dirty="0">
                <a:effectLst/>
                <a:ea typeface="Arial" panose="020B0604020202020204" pitchFamily="34" charset="0"/>
              </a:rPr>
              <a:t>i</a:t>
            </a:r>
            <a:r>
              <a:rPr lang="en-GB" sz="2400" i="1" dirty="0">
                <a:effectLst/>
                <a:ea typeface="Arial" panose="020B0604020202020204" pitchFamily="34" charset="0"/>
              </a:rPr>
              <a:t>s</a:t>
            </a:r>
            <a:r>
              <a:rPr lang="en-GB" sz="2400" i="1" spc="-20" dirty="0">
                <a:effectLst/>
                <a:ea typeface="Arial" panose="020B0604020202020204" pitchFamily="34" charset="0"/>
              </a:rPr>
              <a:t> </a:t>
            </a:r>
            <a:r>
              <a:rPr lang="en-GB" sz="2400" i="1" spc="10" dirty="0">
                <a:effectLst/>
                <a:ea typeface="Arial" panose="020B0604020202020204" pitchFamily="34" charset="0"/>
              </a:rPr>
              <a:t>f</a:t>
            </a:r>
            <a:r>
              <a:rPr lang="en-GB" sz="2400" i="1" dirty="0">
                <a:effectLst/>
                <a:ea typeface="Arial" panose="020B0604020202020204" pitchFamily="34" charset="0"/>
              </a:rPr>
              <a:t>or</a:t>
            </a:r>
            <a:r>
              <a:rPr lang="en-GB" sz="2400" i="1" spc="-10" dirty="0">
                <a:effectLst/>
                <a:ea typeface="Arial" panose="020B0604020202020204" pitchFamily="34" charset="0"/>
              </a:rPr>
              <a:t> </a:t>
            </a:r>
            <a:r>
              <a:rPr lang="en-GB" sz="2400" i="1" dirty="0">
                <a:effectLst/>
                <a:ea typeface="Arial" panose="020B0604020202020204" pitchFamily="34" charset="0"/>
              </a:rPr>
              <a:t>p</a:t>
            </a:r>
            <a:r>
              <a:rPr lang="en-GB" sz="2400" i="1" spc="5" dirty="0">
                <a:effectLst/>
                <a:ea typeface="Arial" panose="020B0604020202020204" pitchFamily="34" charset="0"/>
              </a:rPr>
              <a:t>l</a:t>
            </a:r>
            <a:r>
              <a:rPr lang="en-GB" sz="2400" i="1" dirty="0">
                <a:effectLst/>
                <a:ea typeface="Arial" panose="020B0604020202020204" pitchFamily="34" charset="0"/>
              </a:rPr>
              <a:t>a</a:t>
            </a:r>
            <a:r>
              <a:rPr lang="en-GB" sz="2400" i="1" spc="-5" dirty="0">
                <a:effectLst/>
                <a:ea typeface="Arial" panose="020B0604020202020204" pitchFamily="34" charset="0"/>
              </a:rPr>
              <a:t>n</a:t>
            </a:r>
            <a:r>
              <a:rPr lang="en-GB" sz="2400" i="1" spc="10" dirty="0">
                <a:effectLst/>
                <a:ea typeface="Arial" panose="020B0604020202020204" pitchFamily="34" charset="0"/>
              </a:rPr>
              <a:t>n</a:t>
            </a:r>
            <a:r>
              <a:rPr lang="en-GB" sz="2400" i="1" spc="-5" dirty="0">
                <a:effectLst/>
                <a:ea typeface="Arial" panose="020B0604020202020204" pitchFamily="34" charset="0"/>
              </a:rPr>
              <a:t>i</a:t>
            </a:r>
            <a:r>
              <a:rPr lang="en-GB" sz="2400" i="1" spc="10" dirty="0">
                <a:effectLst/>
                <a:ea typeface="Arial" panose="020B0604020202020204" pitchFamily="34" charset="0"/>
              </a:rPr>
              <a:t>n</a:t>
            </a:r>
            <a:r>
              <a:rPr lang="en-GB" sz="2400" i="1" dirty="0">
                <a:effectLst/>
                <a:ea typeface="Arial" panose="020B0604020202020204" pitchFamily="34" charset="0"/>
              </a:rPr>
              <a:t>g</a:t>
            </a:r>
            <a:r>
              <a:rPr lang="en-GB" sz="2400" i="1" spc="-30" dirty="0">
                <a:effectLst/>
                <a:ea typeface="Arial" panose="020B0604020202020204" pitchFamily="34" charset="0"/>
              </a:rPr>
              <a:t> </a:t>
            </a:r>
            <a:r>
              <a:rPr lang="en-GB" sz="2400" i="1" spc="-20" dirty="0">
                <a:effectLst/>
                <a:ea typeface="Arial" panose="020B0604020202020204" pitchFamily="34" charset="0"/>
              </a:rPr>
              <a:t>y</a:t>
            </a:r>
            <a:r>
              <a:rPr lang="en-GB" sz="2400" i="1" spc="10" dirty="0">
                <a:effectLst/>
                <a:ea typeface="Arial" panose="020B0604020202020204" pitchFamily="34" charset="0"/>
              </a:rPr>
              <a:t>o</a:t>
            </a:r>
            <a:r>
              <a:rPr lang="en-GB" sz="2400" i="1" dirty="0">
                <a:effectLst/>
                <a:ea typeface="Arial" panose="020B0604020202020204" pitchFamily="34" charset="0"/>
              </a:rPr>
              <a:t>ur</a:t>
            </a:r>
            <a:r>
              <a:rPr lang="en-GB" sz="2400" i="1" spc="-20" dirty="0">
                <a:effectLst/>
                <a:ea typeface="Arial" panose="020B0604020202020204" pitchFamily="34" charset="0"/>
              </a:rPr>
              <a:t> </a:t>
            </a:r>
            <a:r>
              <a:rPr lang="en-GB" sz="2400" i="1" spc="10" dirty="0">
                <a:effectLst/>
                <a:ea typeface="Arial" panose="020B0604020202020204" pitchFamily="34" charset="0"/>
              </a:rPr>
              <a:t>l</a:t>
            </a:r>
            <a:r>
              <a:rPr lang="en-GB" sz="2400" i="1" dirty="0">
                <a:effectLst/>
                <a:ea typeface="Arial" panose="020B0604020202020204" pitchFamily="34" charset="0"/>
              </a:rPr>
              <a:t>e</a:t>
            </a:r>
            <a:r>
              <a:rPr lang="en-GB" sz="2400" i="1" spc="-5" dirty="0">
                <a:effectLst/>
                <a:ea typeface="Arial" panose="020B0604020202020204" pitchFamily="34" charset="0"/>
              </a:rPr>
              <a:t>a</a:t>
            </a:r>
            <a:r>
              <a:rPr lang="en-GB" sz="2400" i="1" spc="5" dirty="0">
                <a:effectLst/>
                <a:ea typeface="Arial" panose="020B0604020202020204" pitchFamily="34" charset="0"/>
              </a:rPr>
              <a:t>r</a:t>
            </a:r>
            <a:r>
              <a:rPr lang="en-GB" sz="2400" i="1" dirty="0">
                <a:effectLst/>
                <a:ea typeface="Arial" panose="020B0604020202020204" pitchFamily="34" charset="0"/>
              </a:rPr>
              <a:t>n</a:t>
            </a:r>
            <a:r>
              <a:rPr lang="en-GB" sz="2400" i="1" spc="5" dirty="0">
                <a:effectLst/>
                <a:ea typeface="Arial" panose="020B0604020202020204" pitchFamily="34" charset="0"/>
              </a:rPr>
              <a:t>i</a:t>
            </a:r>
            <a:r>
              <a:rPr lang="en-GB" sz="2400" i="1" dirty="0">
                <a:effectLst/>
                <a:ea typeface="Arial" panose="020B0604020202020204" pitchFamily="34" charset="0"/>
              </a:rPr>
              <a:t>ng</a:t>
            </a:r>
            <a:r>
              <a:rPr lang="en-GB" sz="2400" i="1" spc="-30" dirty="0">
                <a:effectLst/>
                <a:ea typeface="Arial" panose="020B0604020202020204" pitchFamily="34" charset="0"/>
              </a:rPr>
              <a:t> </a:t>
            </a:r>
            <a:r>
              <a:rPr lang="en-GB" sz="2400" i="1" dirty="0">
                <a:effectLst/>
                <a:ea typeface="Arial" panose="020B0604020202020204" pitchFamily="34" charset="0"/>
              </a:rPr>
              <a:t>a</a:t>
            </a:r>
            <a:r>
              <a:rPr lang="en-GB" sz="2400" i="1" spc="5" dirty="0">
                <a:effectLst/>
                <a:ea typeface="Arial" panose="020B0604020202020204" pitchFamily="34" charset="0"/>
              </a:rPr>
              <a:t>c</a:t>
            </a:r>
            <a:r>
              <a:rPr lang="en-GB" sz="2400" i="1" dirty="0">
                <a:effectLst/>
                <a:ea typeface="Arial" panose="020B0604020202020204" pitchFamily="34" charset="0"/>
              </a:rPr>
              <a:t>t</a:t>
            </a:r>
            <a:r>
              <a:rPr lang="en-GB" sz="2400" i="1" spc="5" dirty="0">
                <a:effectLst/>
                <a:ea typeface="Arial" panose="020B0604020202020204" pitchFamily="34" charset="0"/>
              </a:rPr>
              <a:t>i</a:t>
            </a:r>
            <a:r>
              <a:rPr lang="en-GB" sz="2400" i="1" spc="-5" dirty="0">
                <a:effectLst/>
                <a:ea typeface="Arial" panose="020B0604020202020204" pitchFamily="34" charset="0"/>
              </a:rPr>
              <a:t>vi</a:t>
            </a:r>
            <a:r>
              <a:rPr lang="en-GB" sz="2400" i="1" spc="10" dirty="0">
                <a:effectLst/>
                <a:ea typeface="Arial" panose="020B0604020202020204" pitchFamily="34" charset="0"/>
              </a:rPr>
              <a:t>t</a:t>
            </a:r>
            <a:r>
              <a:rPr lang="en-GB" sz="2400" i="1" spc="-5" dirty="0">
                <a:effectLst/>
                <a:ea typeface="Arial" panose="020B0604020202020204" pitchFamily="34" charset="0"/>
              </a:rPr>
              <a:t>i</a:t>
            </a:r>
            <a:r>
              <a:rPr lang="en-GB" sz="2400" i="1" dirty="0">
                <a:effectLst/>
                <a:ea typeface="Arial" panose="020B0604020202020204" pitchFamily="34" charset="0"/>
              </a:rPr>
              <a:t>es</a:t>
            </a:r>
            <a:r>
              <a:rPr lang="en-GB" sz="2400" i="1" spc="-35" dirty="0">
                <a:effectLst/>
                <a:ea typeface="Arial" panose="020B0604020202020204" pitchFamily="34" charset="0"/>
              </a:rPr>
              <a:t> </a:t>
            </a:r>
            <a:r>
              <a:rPr lang="en-GB" sz="2400" i="1" spc="10" dirty="0">
                <a:effectLst/>
                <a:ea typeface="Arial" panose="020B0604020202020204" pitchFamily="34" charset="0"/>
              </a:rPr>
              <a:t>a</a:t>
            </a:r>
            <a:r>
              <a:rPr lang="en-GB" sz="2400" i="1" dirty="0">
                <a:effectLst/>
                <a:ea typeface="Arial" panose="020B0604020202020204" pitchFamily="34" charset="0"/>
              </a:rPr>
              <a:t>nd</a:t>
            </a:r>
            <a:r>
              <a:rPr lang="en-GB" sz="2400" i="1" spc="-20" dirty="0">
                <a:effectLst/>
                <a:ea typeface="Arial" panose="020B0604020202020204" pitchFamily="34" charset="0"/>
              </a:rPr>
              <a:t> </a:t>
            </a:r>
            <a:r>
              <a:rPr lang="en-GB" sz="2400" i="1" spc="10" dirty="0">
                <a:effectLst/>
                <a:ea typeface="Arial" panose="020B0604020202020204" pitchFamily="34" charset="0"/>
              </a:rPr>
              <a:t>t</a:t>
            </a:r>
            <a:r>
              <a:rPr lang="en-GB" sz="2400" i="1" dirty="0">
                <a:effectLst/>
                <a:ea typeface="Arial" panose="020B0604020202020204" pitchFamily="34" charset="0"/>
              </a:rPr>
              <a:t>h</a:t>
            </a:r>
            <a:r>
              <a:rPr lang="en-GB" sz="2400" i="1" spc="-5" dirty="0">
                <a:effectLst/>
                <a:ea typeface="Arial" panose="020B0604020202020204" pitchFamily="34" charset="0"/>
              </a:rPr>
              <a:t>ei</a:t>
            </a:r>
            <a:r>
              <a:rPr lang="en-GB" sz="2400" i="1" dirty="0">
                <a:effectLst/>
                <a:ea typeface="Arial" panose="020B0604020202020204" pitchFamily="34" charset="0"/>
              </a:rPr>
              <a:t>r a</a:t>
            </a:r>
            <a:r>
              <a:rPr lang="en-GB" sz="2400" i="1" spc="5" dirty="0">
                <a:effectLst/>
                <a:ea typeface="Arial" panose="020B0604020202020204" pitchFamily="34" charset="0"/>
              </a:rPr>
              <a:t>ss</a:t>
            </a:r>
            <a:r>
              <a:rPr lang="en-GB" sz="2400" i="1" dirty="0">
                <a:effectLst/>
                <a:ea typeface="Arial" panose="020B0604020202020204" pitchFamily="34" charset="0"/>
              </a:rPr>
              <a:t>e</a:t>
            </a:r>
            <a:r>
              <a:rPr lang="en-GB" sz="2400" i="1" spc="5" dirty="0">
                <a:effectLst/>
                <a:ea typeface="Arial" panose="020B0604020202020204" pitchFamily="34" charset="0"/>
              </a:rPr>
              <a:t>s</a:t>
            </a:r>
            <a:r>
              <a:rPr lang="en-GB" sz="2400" i="1" spc="-5" dirty="0">
                <a:effectLst/>
                <a:ea typeface="Arial" panose="020B0604020202020204" pitchFamily="34" charset="0"/>
              </a:rPr>
              <a:t>s</a:t>
            </a:r>
            <a:r>
              <a:rPr lang="en-GB" sz="2400" i="1" spc="20" dirty="0">
                <a:effectLst/>
                <a:ea typeface="Arial" panose="020B0604020202020204" pitchFamily="34" charset="0"/>
              </a:rPr>
              <a:t>m</a:t>
            </a:r>
            <a:r>
              <a:rPr lang="en-GB" sz="2400" i="1" dirty="0">
                <a:effectLst/>
                <a:ea typeface="Arial" panose="020B0604020202020204" pitchFamily="34" charset="0"/>
              </a:rPr>
              <a:t>e</a:t>
            </a:r>
            <a:r>
              <a:rPr lang="en-GB" sz="2400" i="1" spc="-5" dirty="0">
                <a:effectLst/>
                <a:ea typeface="Arial" panose="020B0604020202020204" pitchFamily="34" charset="0"/>
              </a:rPr>
              <a:t>n</a:t>
            </a:r>
            <a:r>
              <a:rPr lang="en-GB" sz="2400" i="1" dirty="0">
                <a:effectLst/>
                <a:ea typeface="Arial" panose="020B0604020202020204" pitchFamily="34" charset="0"/>
              </a:rPr>
              <a:t>t</a:t>
            </a:r>
            <a:r>
              <a:rPr lang="en-GB" sz="2400" dirty="0">
                <a:effectLst/>
                <a:ea typeface="Arial" panose="020B0604020202020204" pitchFamily="34" charset="0"/>
              </a:rPr>
              <a:t>.</a:t>
            </a:r>
            <a:r>
              <a:rPr lang="en-GB" sz="2400" spc="-50" dirty="0">
                <a:effectLst/>
                <a:ea typeface="Arial" panose="020B0604020202020204" pitchFamily="34" charset="0"/>
              </a:rPr>
              <a:t> </a:t>
            </a:r>
            <a:br>
              <a:rPr lang="en-GB" sz="2400" spc="-50" dirty="0">
                <a:effectLst/>
                <a:ea typeface="Arial" panose="020B0604020202020204" pitchFamily="34" charset="0"/>
              </a:rPr>
            </a:br>
            <a:endParaRPr lang="en-GB" sz="2400" spc="-50" dirty="0">
              <a:effectLst/>
              <a:ea typeface="Arial" panose="020B0604020202020204" pitchFamily="34" charset="0"/>
            </a:endParaRPr>
          </a:p>
          <a:p>
            <a:pPr marL="0" marR="343535" indent="0">
              <a:spcAft>
                <a:spcPts val="0"/>
              </a:spcAft>
              <a:buNone/>
            </a:pPr>
            <a:r>
              <a:rPr lang="en-GB" sz="2400" b="1" spc="15" dirty="0">
                <a:effectLst/>
                <a:ea typeface="Arial" panose="020B0604020202020204" pitchFamily="34" charset="0"/>
              </a:rPr>
              <a:t>T</a:t>
            </a:r>
            <a:r>
              <a:rPr lang="en-GB" sz="2400" b="1" dirty="0">
                <a:effectLst/>
                <a:ea typeface="Arial" panose="020B0604020202020204" pitchFamily="34" charset="0"/>
              </a:rPr>
              <a:t>h</a:t>
            </a:r>
            <a:r>
              <a:rPr lang="en-GB" sz="2400" b="1" spc="5" dirty="0">
                <a:effectLst/>
                <a:ea typeface="Arial" panose="020B0604020202020204" pitchFamily="34" charset="0"/>
              </a:rPr>
              <a:t>e</a:t>
            </a:r>
            <a:r>
              <a:rPr lang="en-GB" sz="2400" b="1" dirty="0">
                <a:effectLst/>
                <a:ea typeface="Arial" panose="020B0604020202020204" pitchFamily="34" charset="0"/>
              </a:rPr>
              <a:t>y</a:t>
            </a:r>
            <a:r>
              <a:rPr lang="en-GB" sz="2400" b="1" spc="-40" dirty="0">
                <a:effectLst/>
                <a:ea typeface="Arial" panose="020B0604020202020204" pitchFamily="34" charset="0"/>
              </a:rPr>
              <a:t> </a:t>
            </a:r>
            <a:r>
              <a:rPr lang="en-GB" sz="2400" b="1" spc="-5" dirty="0">
                <a:effectLst/>
                <a:ea typeface="Arial" panose="020B0604020202020204" pitchFamily="34" charset="0"/>
              </a:rPr>
              <a:t>i</a:t>
            </a:r>
            <a:r>
              <a:rPr lang="en-GB" sz="2400" b="1" spc="10" dirty="0">
                <a:effectLst/>
                <a:ea typeface="Arial" panose="020B0604020202020204" pitchFamily="34" charset="0"/>
              </a:rPr>
              <a:t>d</a:t>
            </a:r>
            <a:r>
              <a:rPr lang="en-GB" sz="2400" b="1" dirty="0">
                <a:effectLst/>
                <a:ea typeface="Arial" panose="020B0604020202020204" pitchFamily="34" charset="0"/>
              </a:rPr>
              <a:t>e</a:t>
            </a:r>
            <a:r>
              <a:rPr lang="en-GB" sz="2400" b="1" spc="-5" dirty="0">
                <a:effectLst/>
                <a:ea typeface="Arial" panose="020B0604020202020204" pitchFamily="34" charset="0"/>
              </a:rPr>
              <a:t>n</a:t>
            </a:r>
            <a:r>
              <a:rPr lang="en-GB" sz="2400" b="1" spc="10" dirty="0">
                <a:effectLst/>
                <a:ea typeface="Arial" panose="020B0604020202020204" pitchFamily="34" charset="0"/>
              </a:rPr>
              <a:t>t</a:t>
            </a:r>
            <a:r>
              <a:rPr lang="en-GB" sz="2400" b="1" dirty="0">
                <a:effectLst/>
                <a:ea typeface="Arial" panose="020B0604020202020204" pitchFamily="34" charset="0"/>
              </a:rPr>
              <a:t>i</a:t>
            </a:r>
            <a:r>
              <a:rPr lang="en-GB" sz="2400" b="1" spc="20" dirty="0">
                <a:effectLst/>
                <a:ea typeface="Arial" panose="020B0604020202020204" pitchFamily="34" charset="0"/>
              </a:rPr>
              <a:t>f</a:t>
            </a:r>
            <a:r>
              <a:rPr lang="en-GB" sz="2400" b="1" dirty="0">
                <a:effectLst/>
                <a:ea typeface="Arial" panose="020B0604020202020204" pitchFamily="34" charset="0"/>
              </a:rPr>
              <a:t>y</a:t>
            </a:r>
            <a:r>
              <a:rPr lang="en-GB" sz="2400" b="1" spc="-40" dirty="0">
                <a:effectLst/>
                <a:ea typeface="Arial" panose="020B0604020202020204" pitchFamily="34" charset="0"/>
              </a:rPr>
              <a:t> </a:t>
            </a:r>
            <a:r>
              <a:rPr lang="en-GB" sz="2400" b="1" spc="5" dirty="0">
                <a:effectLst/>
                <a:ea typeface="Arial" panose="020B0604020202020204" pitchFamily="34" charset="0"/>
              </a:rPr>
              <a:t>c</a:t>
            </a:r>
            <a:r>
              <a:rPr lang="en-GB" sz="2400" b="1" spc="-5" dirty="0">
                <a:effectLst/>
                <a:ea typeface="Arial" panose="020B0604020202020204" pitchFamily="34" charset="0"/>
              </a:rPr>
              <a:t>l</a:t>
            </a:r>
            <a:r>
              <a:rPr lang="en-GB" sz="2400" b="1" dirty="0">
                <a:effectLst/>
                <a:ea typeface="Arial" panose="020B0604020202020204" pitchFamily="34" charset="0"/>
              </a:rPr>
              <a:t>e</a:t>
            </a:r>
            <a:r>
              <a:rPr lang="en-GB" sz="2400" b="1" spc="-5" dirty="0">
                <a:effectLst/>
                <a:ea typeface="Arial" panose="020B0604020202020204" pitchFamily="34" charset="0"/>
              </a:rPr>
              <a:t>a</a:t>
            </a:r>
            <a:r>
              <a:rPr lang="en-GB" sz="2400" b="1" spc="5" dirty="0">
                <a:effectLst/>
                <a:ea typeface="Arial" panose="020B0604020202020204" pitchFamily="34" charset="0"/>
              </a:rPr>
              <a:t>r</a:t>
            </a:r>
            <a:r>
              <a:rPr lang="en-GB" sz="2400" b="1" dirty="0">
                <a:effectLst/>
                <a:ea typeface="Arial" panose="020B0604020202020204" pitchFamily="34" charset="0"/>
              </a:rPr>
              <a:t>,</a:t>
            </a:r>
            <a:r>
              <a:rPr lang="en-GB" sz="2400" b="1" spc="-25" dirty="0">
                <a:effectLst/>
                <a:ea typeface="Arial" panose="020B0604020202020204" pitchFamily="34" charset="0"/>
              </a:rPr>
              <a:t> </a:t>
            </a:r>
            <a:r>
              <a:rPr lang="en-GB" sz="2400" b="1" spc="20" dirty="0">
                <a:effectLst/>
                <a:ea typeface="Arial" panose="020B0604020202020204" pitchFamily="34" charset="0"/>
              </a:rPr>
              <a:t>measurable</a:t>
            </a:r>
            <a:r>
              <a:rPr lang="en-GB" sz="2400" b="1" dirty="0">
                <a:effectLst/>
                <a:ea typeface="Arial" panose="020B0604020202020204" pitchFamily="34" charset="0"/>
              </a:rPr>
              <a:t>,</a:t>
            </a:r>
            <a:r>
              <a:rPr lang="en-GB" sz="2400" b="1" spc="-65" dirty="0">
                <a:effectLst/>
                <a:ea typeface="Arial" panose="020B0604020202020204" pitchFamily="34" charset="0"/>
              </a:rPr>
              <a:t> </a:t>
            </a:r>
            <a:r>
              <a:rPr lang="en-GB" sz="2400" b="1" spc="10" dirty="0">
                <a:effectLst/>
                <a:ea typeface="Arial" panose="020B0604020202020204" pitchFamily="34" charset="0"/>
              </a:rPr>
              <a:t>a</a:t>
            </a:r>
            <a:r>
              <a:rPr lang="en-GB" sz="2400" b="1" dirty="0">
                <a:effectLst/>
                <a:ea typeface="Arial" panose="020B0604020202020204" pitchFamily="34" charset="0"/>
              </a:rPr>
              <a:t>nd</a:t>
            </a:r>
            <a:r>
              <a:rPr lang="en-GB" sz="2400" b="1" spc="-20" dirty="0">
                <a:effectLst/>
                <a:ea typeface="Arial" panose="020B0604020202020204" pitchFamily="34" charset="0"/>
              </a:rPr>
              <a:t> </a:t>
            </a:r>
            <a:r>
              <a:rPr lang="en-GB" sz="2400" b="1" spc="20" dirty="0">
                <a:effectLst/>
                <a:ea typeface="Arial" panose="020B0604020202020204" pitchFamily="34" charset="0"/>
              </a:rPr>
              <a:t>m</a:t>
            </a:r>
            <a:r>
              <a:rPr lang="en-GB" sz="2400" b="1" dirty="0">
                <a:effectLst/>
                <a:ea typeface="Arial" panose="020B0604020202020204" pitchFamily="34" charset="0"/>
              </a:rPr>
              <a:t>ut</a:t>
            </a:r>
            <a:r>
              <a:rPr lang="en-GB" sz="2400" b="1" spc="-5" dirty="0">
                <a:effectLst/>
                <a:ea typeface="Arial" panose="020B0604020202020204" pitchFamily="34" charset="0"/>
              </a:rPr>
              <a:t>u</a:t>
            </a:r>
            <a:r>
              <a:rPr lang="en-GB" sz="2400" b="1" spc="10" dirty="0">
                <a:effectLst/>
                <a:ea typeface="Arial" panose="020B0604020202020204" pitchFamily="34" charset="0"/>
              </a:rPr>
              <a:t>a</a:t>
            </a:r>
            <a:r>
              <a:rPr lang="en-GB" sz="2400" b="1" spc="-5" dirty="0">
                <a:effectLst/>
                <a:ea typeface="Arial" panose="020B0604020202020204" pitchFamily="34" charset="0"/>
              </a:rPr>
              <a:t>l</a:t>
            </a:r>
            <a:r>
              <a:rPr lang="en-GB" sz="2400" b="1" spc="20" dirty="0">
                <a:effectLst/>
                <a:ea typeface="Arial" panose="020B0604020202020204" pitchFamily="34" charset="0"/>
              </a:rPr>
              <a:t>l</a:t>
            </a:r>
            <a:r>
              <a:rPr lang="en-GB" sz="2400" b="1" dirty="0">
                <a:effectLst/>
                <a:ea typeface="Arial" panose="020B0604020202020204" pitchFamily="34" charset="0"/>
              </a:rPr>
              <a:t>y</a:t>
            </a:r>
            <a:r>
              <a:rPr lang="en-GB" sz="2400" b="1" spc="-55" dirty="0">
                <a:effectLst/>
                <a:ea typeface="Arial" panose="020B0604020202020204" pitchFamily="34" charset="0"/>
              </a:rPr>
              <a:t> </a:t>
            </a:r>
            <a:r>
              <a:rPr lang="en-GB" sz="2400" b="1" spc="10" dirty="0">
                <a:effectLst/>
                <a:ea typeface="Arial" panose="020B0604020202020204" pitchFamily="34" charset="0"/>
              </a:rPr>
              <a:t>u</a:t>
            </a:r>
            <a:r>
              <a:rPr lang="en-GB" sz="2400" b="1" dirty="0">
                <a:effectLst/>
                <a:ea typeface="Arial" panose="020B0604020202020204" pitchFamily="34" charset="0"/>
              </a:rPr>
              <a:t>n</a:t>
            </a:r>
            <a:r>
              <a:rPr lang="en-GB" sz="2400" b="1" spc="-5" dirty="0">
                <a:effectLst/>
                <a:ea typeface="Arial" panose="020B0604020202020204" pitchFamily="34" charset="0"/>
              </a:rPr>
              <a:t>d</a:t>
            </a:r>
            <a:r>
              <a:rPr lang="en-GB" sz="2400" b="1" dirty="0">
                <a:effectLst/>
                <a:ea typeface="Arial" panose="020B0604020202020204" pitchFamily="34" charset="0"/>
              </a:rPr>
              <a:t>er</a:t>
            </a:r>
            <a:r>
              <a:rPr lang="en-GB" sz="2400" b="1" spc="10" dirty="0">
                <a:effectLst/>
                <a:ea typeface="Arial" panose="020B0604020202020204" pitchFamily="34" charset="0"/>
              </a:rPr>
              <a:t>s</a:t>
            </a:r>
            <a:r>
              <a:rPr lang="en-GB" sz="2400" b="1" dirty="0">
                <a:effectLst/>
                <a:ea typeface="Arial" panose="020B0604020202020204" pitchFamily="34" charset="0"/>
              </a:rPr>
              <a:t>t</a:t>
            </a:r>
            <a:r>
              <a:rPr lang="en-GB" sz="2400" b="1" spc="10" dirty="0">
                <a:effectLst/>
                <a:ea typeface="Arial" panose="020B0604020202020204" pitchFamily="34" charset="0"/>
              </a:rPr>
              <a:t>o</a:t>
            </a:r>
            <a:r>
              <a:rPr lang="en-GB" sz="2400" b="1" dirty="0">
                <a:effectLst/>
                <a:ea typeface="Arial" panose="020B0604020202020204" pitchFamily="34" charset="0"/>
              </a:rPr>
              <a:t>od</a:t>
            </a:r>
            <a:r>
              <a:rPr lang="en-GB" sz="2400" b="1" spc="-55" dirty="0">
                <a:effectLst/>
                <a:ea typeface="Arial" panose="020B0604020202020204" pitchFamily="34" charset="0"/>
              </a:rPr>
              <a:t> </a:t>
            </a:r>
            <a:r>
              <a:rPr lang="en-GB" sz="2400" b="1" dirty="0">
                <a:effectLst/>
                <a:ea typeface="Arial" panose="020B0604020202020204" pitchFamily="34" charset="0"/>
              </a:rPr>
              <a:t>r</a:t>
            </a:r>
            <a:r>
              <a:rPr lang="en-GB" sz="2400" b="1" spc="10" dirty="0">
                <a:effectLst/>
                <a:ea typeface="Arial" panose="020B0604020202020204" pitchFamily="34" charset="0"/>
              </a:rPr>
              <a:t>e</a:t>
            </a:r>
            <a:r>
              <a:rPr lang="en-GB" sz="2400" b="1" dirty="0">
                <a:effectLst/>
                <a:ea typeface="Arial" panose="020B0604020202020204" pitchFamily="34" charset="0"/>
              </a:rPr>
              <a:t>q</a:t>
            </a:r>
            <a:r>
              <a:rPr lang="en-GB" sz="2400" b="1" spc="5" dirty="0">
                <a:effectLst/>
                <a:ea typeface="Arial" panose="020B0604020202020204" pitchFamily="34" charset="0"/>
              </a:rPr>
              <a:t>u</a:t>
            </a:r>
            <a:r>
              <a:rPr lang="en-GB" sz="2400" b="1" spc="-5" dirty="0">
                <a:effectLst/>
                <a:ea typeface="Arial" panose="020B0604020202020204" pitchFamily="34" charset="0"/>
              </a:rPr>
              <a:t>i</a:t>
            </a:r>
            <a:r>
              <a:rPr lang="en-GB" sz="2400" b="1" spc="5" dirty="0">
                <a:effectLst/>
                <a:ea typeface="Arial" panose="020B0604020202020204" pitchFamily="34" charset="0"/>
              </a:rPr>
              <a:t>r</a:t>
            </a:r>
            <a:r>
              <a:rPr lang="en-GB" sz="2400" b="1" spc="10" dirty="0">
                <a:effectLst/>
                <a:ea typeface="Arial" panose="020B0604020202020204" pitchFamily="34" charset="0"/>
              </a:rPr>
              <a:t>e</a:t>
            </a:r>
            <a:r>
              <a:rPr lang="en-GB" sz="2400" b="1" spc="20" dirty="0">
                <a:effectLst/>
                <a:ea typeface="Arial" panose="020B0604020202020204" pitchFamily="34" charset="0"/>
              </a:rPr>
              <a:t>m</a:t>
            </a:r>
            <a:r>
              <a:rPr lang="en-GB" sz="2400" b="1" dirty="0">
                <a:effectLst/>
                <a:ea typeface="Arial" panose="020B0604020202020204" pitchFamily="34" charset="0"/>
              </a:rPr>
              <a:t>e</a:t>
            </a:r>
            <a:r>
              <a:rPr lang="en-GB" sz="2400" b="1" spc="-5" dirty="0">
                <a:effectLst/>
                <a:ea typeface="Arial" panose="020B0604020202020204" pitchFamily="34" charset="0"/>
              </a:rPr>
              <a:t>n</a:t>
            </a:r>
            <a:r>
              <a:rPr lang="en-GB" sz="2400" b="1" dirty="0">
                <a:effectLst/>
                <a:ea typeface="Arial" panose="020B0604020202020204" pitchFamily="34" charset="0"/>
              </a:rPr>
              <a:t>ts</a:t>
            </a:r>
            <a:r>
              <a:rPr lang="en-GB" sz="2400" b="1" spc="-70" dirty="0">
                <a:effectLst/>
                <a:ea typeface="Arial" panose="020B0604020202020204" pitchFamily="34" charset="0"/>
              </a:rPr>
              <a:t> </a:t>
            </a:r>
            <a:r>
              <a:rPr lang="en-GB" sz="2400" b="1" spc="10" dirty="0">
                <a:effectLst/>
                <a:ea typeface="Arial" panose="020B0604020202020204" pitchFamily="34" charset="0"/>
              </a:rPr>
              <a:t>f</a:t>
            </a:r>
            <a:r>
              <a:rPr lang="en-GB" sz="2400" b="1" dirty="0">
                <a:effectLst/>
                <a:ea typeface="Arial" panose="020B0604020202020204" pitchFamily="34" charset="0"/>
              </a:rPr>
              <a:t>or</a:t>
            </a:r>
            <a:r>
              <a:rPr lang="en-GB" sz="2400" b="1" spc="5" dirty="0">
                <a:effectLst/>
                <a:ea typeface="Arial" panose="020B0604020202020204" pitchFamily="34" charset="0"/>
              </a:rPr>
              <a:t> </a:t>
            </a:r>
            <a:r>
              <a:rPr lang="en-GB" sz="2400" b="1" spc="-20" dirty="0">
                <a:effectLst/>
                <a:ea typeface="Arial" panose="020B0604020202020204" pitchFamily="34" charset="0"/>
              </a:rPr>
              <a:t>y</a:t>
            </a:r>
            <a:r>
              <a:rPr lang="en-GB" sz="2400" b="1" dirty="0">
                <a:effectLst/>
                <a:ea typeface="Arial" panose="020B0604020202020204" pitchFamily="34" charset="0"/>
              </a:rPr>
              <a:t>ou</a:t>
            </a:r>
            <a:r>
              <a:rPr lang="en-GB" sz="2400" b="1" spc="-20" dirty="0">
                <a:effectLst/>
                <a:ea typeface="Arial" panose="020B0604020202020204" pitchFamily="34" charset="0"/>
              </a:rPr>
              <a:t> </a:t>
            </a:r>
            <a:r>
              <a:rPr lang="en-GB" sz="2400" b="1" spc="10" dirty="0">
                <a:effectLst/>
                <a:ea typeface="Arial" panose="020B0604020202020204" pitchFamily="34" charset="0"/>
              </a:rPr>
              <a:t>a</a:t>
            </a:r>
            <a:r>
              <a:rPr lang="en-GB" sz="2400" b="1" dirty="0">
                <a:effectLst/>
                <a:ea typeface="Arial" panose="020B0604020202020204" pitchFamily="34" charset="0"/>
              </a:rPr>
              <a:t>nd</a:t>
            </a:r>
            <a:r>
              <a:rPr lang="en-GB" sz="2400" b="1" spc="5" dirty="0">
                <a:effectLst/>
                <a:ea typeface="Arial" panose="020B0604020202020204" pitchFamily="34" charset="0"/>
              </a:rPr>
              <a:t> </a:t>
            </a:r>
            <a:r>
              <a:rPr lang="en-GB" sz="2400" b="1" spc="-20" dirty="0">
                <a:effectLst/>
                <a:ea typeface="Arial" panose="020B0604020202020204" pitchFamily="34" charset="0"/>
              </a:rPr>
              <a:t>y</a:t>
            </a:r>
            <a:r>
              <a:rPr lang="en-GB" sz="2400" b="1" spc="10" dirty="0">
                <a:effectLst/>
                <a:ea typeface="Arial" panose="020B0604020202020204" pitchFamily="34" charset="0"/>
              </a:rPr>
              <a:t>o</a:t>
            </a:r>
            <a:r>
              <a:rPr lang="en-GB" sz="2400" b="1" dirty="0">
                <a:effectLst/>
                <a:ea typeface="Arial" panose="020B0604020202020204" pitchFamily="34" charset="0"/>
              </a:rPr>
              <a:t>ur tu</a:t>
            </a:r>
            <a:r>
              <a:rPr lang="en-GB" sz="2400" b="1" spc="-5" dirty="0">
                <a:effectLst/>
                <a:ea typeface="Arial" panose="020B0604020202020204" pitchFamily="34" charset="0"/>
              </a:rPr>
              <a:t>t</a:t>
            </a:r>
            <a:r>
              <a:rPr lang="en-GB" sz="2400" b="1" dirty="0">
                <a:effectLst/>
                <a:ea typeface="Arial" panose="020B0604020202020204" pitchFamily="34" charset="0"/>
              </a:rPr>
              <a:t>ors.</a:t>
            </a:r>
            <a:r>
              <a:rPr lang="en-GB" sz="2400" b="1" dirty="0">
                <a:effectLst/>
                <a:ea typeface="Times New Roman" panose="02020603050405020304" pitchFamily="18" charset="0"/>
              </a:rPr>
              <a:t> </a:t>
            </a:r>
            <a:br>
              <a:rPr lang="en-GB" sz="2400" b="1" dirty="0">
                <a:effectLst/>
                <a:ea typeface="Times New Roman" panose="02020603050405020304" pitchFamily="18" charset="0"/>
              </a:rPr>
            </a:br>
            <a:endParaRPr lang="en-GB" sz="2400" b="1" dirty="0">
              <a:effectLst/>
              <a:ea typeface="Times New Roman" panose="02020603050405020304" pitchFamily="18" charset="0"/>
            </a:endParaRPr>
          </a:p>
          <a:p>
            <a:pPr marL="0" indent="0">
              <a:buNone/>
            </a:pPr>
            <a:r>
              <a:rPr lang="en-GB" sz="2400" dirty="0">
                <a:effectLst/>
                <a:ea typeface="Arial" panose="020B0604020202020204" pitchFamily="34" charset="0"/>
              </a:rPr>
              <a:t>When tutors d</a:t>
            </a:r>
            <a:r>
              <a:rPr lang="en-GB" sz="2400" spc="5" dirty="0">
                <a:effectLst/>
                <a:ea typeface="Arial" panose="020B0604020202020204" pitchFamily="34" charset="0"/>
              </a:rPr>
              <a:t>e</a:t>
            </a:r>
            <a:r>
              <a:rPr lang="en-GB" sz="2400" spc="-5" dirty="0">
                <a:effectLst/>
                <a:ea typeface="Arial" panose="020B0604020202020204" pitchFamily="34" charset="0"/>
              </a:rPr>
              <a:t>v</a:t>
            </a:r>
            <a:r>
              <a:rPr lang="en-GB" sz="2400" spc="10" dirty="0">
                <a:effectLst/>
                <a:ea typeface="Arial" panose="020B0604020202020204" pitchFamily="34" charset="0"/>
              </a:rPr>
              <a:t>e</a:t>
            </a:r>
            <a:r>
              <a:rPr lang="en-GB" sz="2400" spc="-5" dirty="0">
                <a:effectLst/>
                <a:ea typeface="Arial" panose="020B0604020202020204" pitchFamily="34" charset="0"/>
              </a:rPr>
              <a:t>l</a:t>
            </a:r>
            <a:r>
              <a:rPr lang="en-GB" sz="2400" spc="10" dirty="0">
                <a:effectLst/>
                <a:ea typeface="Arial" panose="020B0604020202020204" pitchFamily="34" charset="0"/>
              </a:rPr>
              <a:t>o</a:t>
            </a:r>
            <a:r>
              <a:rPr lang="en-GB" sz="2400" dirty="0">
                <a:effectLst/>
                <a:ea typeface="Arial" panose="020B0604020202020204" pitchFamily="34" charset="0"/>
              </a:rPr>
              <a:t>p</a:t>
            </a:r>
            <a:r>
              <a:rPr lang="en-GB" sz="2400" spc="-50" dirty="0">
                <a:effectLst/>
                <a:ea typeface="Arial" panose="020B0604020202020204" pitchFamily="34" charset="0"/>
              </a:rPr>
              <a:t> </a:t>
            </a:r>
            <a:r>
              <a:rPr lang="en-GB" sz="2400" spc="-10" dirty="0">
                <a:effectLst/>
                <a:ea typeface="Arial" panose="020B0604020202020204" pitchFamily="34" charset="0"/>
              </a:rPr>
              <a:t>l</a:t>
            </a:r>
            <a:r>
              <a:rPr lang="en-GB" sz="2400" spc="10" dirty="0">
                <a:effectLst/>
                <a:ea typeface="Arial" panose="020B0604020202020204" pitchFamily="34" charset="0"/>
              </a:rPr>
              <a:t>e</a:t>
            </a:r>
            <a:r>
              <a:rPr lang="en-GB" sz="2400" dirty="0">
                <a:effectLst/>
                <a:ea typeface="Arial" panose="020B0604020202020204" pitchFamily="34" charset="0"/>
              </a:rPr>
              <a:t>arn</a:t>
            </a:r>
            <a:r>
              <a:rPr lang="en-GB" sz="2400" spc="5" dirty="0">
                <a:effectLst/>
                <a:ea typeface="Arial" panose="020B0604020202020204" pitchFamily="34" charset="0"/>
              </a:rPr>
              <a:t>i</a:t>
            </a:r>
            <a:r>
              <a:rPr lang="en-GB" sz="2400" dirty="0">
                <a:effectLst/>
                <a:ea typeface="Arial" panose="020B0604020202020204" pitchFamily="34" charset="0"/>
              </a:rPr>
              <a:t>ng</a:t>
            </a:r>
            <a:r>
              <a:rPr lang="en-GB" sz="2400" spc="-30" dirty="0">
                <a:effectLst/>
                <a:ea typeface="Arial" panose="020B0604020202020204" pitchFamily="34" charset="0"/>
              </a:rPr>
              <a:t> </a:t>
            </a:r>
            <a:r>
              <a:rPr lang="en-GB" sz="2400" dirty="0">
                <a:effectLst/>
                <a:ea typeface="Arial" panose="020B0604020202020204" pitchFamily="34" charset="0"/>
              </a:rPr>
              <a:t>o</a:t>
            </a:r>
            <a:r>
              <a:rPr lang="en-GB" sz="2400" spc="-5" dirty="0">
                <a:effectLst/>
                <a:ea typeface="Arial" panose="020B0604020202020204" pitchFamily="34" charset="0"/>
              </a:rPr>
              <a:t>u</a:t>
            </a:r>
            <a:r>
              <a:rPr lang="en-GB" sz="2400" dirty="0">
                <a:effectLst/>
                <a:ea typeface="Arial" panose="020B0604020202020204" pitchFamily="34" charset="0"/>
              </a:rPr>
              <a:t>t</a:t>
            </a:r>
            <a:r>
              <a:rPr lang="en-GB" sz="2400" spc="5" dirty="0">
                <a:effectLst/>
                <a:ea typeface="Arial" panose="020B0604020202020204" pitchFamily="34" charset="0"/>
              </a:rPr>
              <a:t>c</a:t>
            </a:r>
            <a:r>
              <a:rPr lang="en-GB" sz="2400" dirty="0">
                <a:effectLst/>
                <a:ea typeface="Arial" panose="020B0604020202020204" pitchFamily="34" charset="0"/>
              </a:rPr>
              <a:t>o</a:t>
            </a:r>
            <a:r>
              <a:rPr lang="en-GB" sz="2400" spc="20" dirty="0">
                <a:effectLst/>
                <a:ea typeface="Arial" panose="020B0604020202020204" pitchFamily="34" charset="0"/>
              </a:rPr>
              <a:t>m</a:t>
            </a:r>
            <a:r>
              <a:rPr lang="en-GB" sz="2400" dirty="0">
                <a:effectLst/>
                <a:ea typeface="Arial" panose="020B0604020202020204" pitchFamily="34" charset="0"/>
              </a:rPr>
              <a:t>es</a:t>
            </a:r>
            <a:r>
              <a:rPr lang="en-GB" sz="2400" spc="-40" dirty="0">
                <a:effectLst/>
                <a:ea typeface="Arial" panose="020B0604020202020204" pitchFamily="34" charset="0"/>
              </a:rPr>
              <a:t> </a:t>
            </a:r>
            <a:r>
              <a:rPr lang="en-GB" sz="2400" spc="10" dirty="0">
                <a:effectLst/>
                <a:ea typeface="Arial" panose="020B0604020202020204" pitchFamily="34" charset="0"/>
              </a:rPr>
              <a:t>f</a:t>
            </a:r>
            <a:r>
              <a:rPr lang="en-GB" sz="2400" dirty="0">
                <a:effectLst/>
                <a:ea typeface="Arial" panose="020B0604020202020204" pitchFamily="34" charset="0"/>
              </a:rPr>
              <a:t>or</a:t>
            </a:r>
            <a:r>
              <a:rPr lang="en-GB" sz="2400" spc="-10" dirty="0">
                <a:effectLst/>
                <a:ea typeface="Arial" panose="020B0604020202020204" pitchFamily="34" charset="0"/>
              </a:rPr>
              <a:t> </a:t>
            </a:r>
            <a:r>
              <a:rPr lang="en-GB" sz="2400" dirty="0">
                <a:effectLst/>
                <a:ea typeface="Arial" panose="020B0604020202020204" pitchFamily="34" charset="0"/>
              </a:rPr>
              <a:t>a</a:t>
            </a:r>
            <a:r>
              <a:rPr lang="en-GB" sz="2400" spc="-5" dirty="0">
                <a:effectLst/>
                <a:ea typeface="Arial" panose="020B0604020202020204" pitchFamily="34" charset="0"/>
              </a:rPr>
              <a:t> </a:t>
            </a:r>
            <a:r>
              <a:rPr lang="en-GB" sz="2400" spc="20" dirty="0">
                <a:effectLst/>
                <a:ea typeface="Arial" panose="020B0604020202020204" pitchFamily="34" charset="0"/>
              </a:rPr>
              <a:t>m</a:t>
            </a:r>
            <a:r>
              <a:rPr lang="en-GB" sz="2400" dirty="0">
                <a:effectLst/>
                <a:ea typeface="Arial" panose="020B0604020202020204" pitchFamily="34" charset="0"/>
              </a:rPr>
              <a:t>o</a:t>
            </a:r>
            <a:r>
              <a:rPr lang="en-GB" sz="2400" spc="-5" dirty="0">
                <a:effectLst/>
                <a:ea typeface="Arial" panose="020B0604020202020204" pitchFamily="34" charset="0"/>
              </a:rPr>
              <a:t>d</a:t>
            </a:r>
            <a:r>
              <a:rPr lang="en-GB" sz="2400" dirty="0">
                <a:effectLst/>
                <a:ea typeface="Arial" panose="020B0604020202020204" pitchFamily="34" charset="0"/>
              </a:rPr>
              <a:t>u</a:t>
            </a:r>
            <a:r>
              <a:rPr lang="en-GB" sz="2400" spc="-5" dirty="0">
                <a:effectLst/>
                <a:ea typeface="Arial" panose="020B0604020202020204" pitchFamily="34" charset="0"/>
              </a:rPr>
              <a:t>l</a:t>
            </a:r>
            <a:r>
              <a:rPr lang="en-GB" sz="2400" dirty="0">
                <a:effectLst/>
                <a:ea typeface="Arial" panose="020B0604020202020204" pitchFamily="34" charset="0"/>
              </a:rPr>
              <a:t>e, they will focus upon certain types of</a:t>
            </a:r>
            <a:r>
              <a:rPr lang="en-GB" sz="2400" spc="5" dirty="0">
                <a:effectLst/>
                <a:ea typeface="Arial" panose="020B0604020202020204" pitchFamily="34" charset="0"/>
              </a:rPr>
              <a:t> c</a:t>
            </a:r>
            <a:r>
              <a:rPr lang="en-GB" sz="2400" dirty="0">
                <a:effectLst/>
                <a:ea typeface="Arial" panose="020B0604020202020204" pitchFamily="34" charset="0"/>
              </a:rPr>
              <a:t>o</a:t>
            </a:r>
            <a:r>
              <a:rPr lang="en-GB" sz="2400" spc="-5" dirty="0">
                <a:effectLst/>
                <a:ea typeface="Arial" panose="020B0604020202020204" pitchFamily="34" charset="0"/>
              </a:rPr>
              <a:t>g</a:t>
            </a:r>
            <a:r>
              <a:rPr lang="en-GB" sz="2400" dirty="0">
                <a:effectLst/>
                <a:ea typeface="Arial" panose="020B0604020202020204" pitchFamily="34" charset="0"/>
              </a:rPr>
              <a:t>n</a:t>
            </a:r>
            <a:r>
              <a:rPr lang="en-GB" sz="2400" spc="-5" dirty="0">
                <a:effectLst/>
                <a:ea typeface="Arial" panose="020B0604020202020204" pitchFamily="34" charset="0"/>
              </a:rPr>
              <a:t>i</a:t>
            </a:r>
            <a:r>
              <a:rPr lang="en-GB" sz="2400" spc="10" dirty="0">
                <a:effectLst/>
                <a:ea typeface="Arial" panose="020B0604020202020204" pitchFamily="34" charset="0"/>
              </a:rPr>
              <a:t>t</a:t>
            </a:r>
            <a:r>
              <a:rPr lang="en-GB" sz="2400" spc="-5" dirty="0">
                <a:effectLst/>
                <a:ea typeface="Arial" panose="020B0604020202020204" pitchFamily="34" charset="0"/>
              </a:rPr>
              <a:t>i</a:t>
            </a:r>
            <a:r>
              <a:rPr lang="en-GB" sz="2400" spc="5" dirty="0">
                <a:effectLst/>
                <a:ea typeface="Arial" panose="020B0604020202020204" pitchFamily="34" charset="0"/>
              </a:rPr>
              <a:t>v</a:t>
            </a:r>
            <a:r>
              <a:rPr lang="en-GB" sz="2400" dirty="0">
                <a:effectLst/>
                <a:ea typeface="Arial" panose="020B0604020202020204" pitchFamily="34" charset="0"/>
              </a:rPr>
              <a:t>e</a:t>
            </a:r>
            <a:r>
              <a:rPr lang="en-GB" sz="2400" spc="-40" dirty="0">
                <a:effectLst/>
                <a:ea typeface="Arial" panose="020B0604020202020204" pitchFamily="34" charset="0"/>
              </a:rPr>
              <a:t> </a:t>
            </a:r>
            <a:r>
              <a:rPr lang="en-GB" sz="2400" spc="5" dirty="0">
                <a:effectLst/>
                <a:ea typeface="Arial" panose="020B0604020202020204" pitchFamily="34" charset="0"/>
              </a:rPr>
              <a:t>l</a:t>
            </a:r>
            <a:r>
              <a:rPr lang="en-GB" sz="2400" dirty="0">
                <a:effectLst/>
                <a:ea typeface="Arial" panose="020B0604020202020204" pitchFamily="34" charset="0"/>
              </a:rPr>
              <a:t>e</a:t>
            </a:r>
            <a:r>
              <a:rPr lang="en-GB" sz="2400" spc="-5" dirty="0">
                <a:effectLst/>
                <a:ea typeface="Arial" panose="020B0604020202020204" pitchFamily="34" charset="0"/>
              </a:rPr>
              <a:t>a</a:t>
            </a:r>
            <a:r>
              <a:rPr lang="en-GB" sz="2400" spc="5" dirty="0">
                <a:effectLst/>
                <a:ea typeface="Arial" panose="020B0604020202020204" pitchFamily="34" charset="0"/>
              </a:rPr>
              <a:t>r</a:t>
            </a:r>
            <a:r>
              <a:rPr lang="en-GB" sz="2400" spc="10" dirty="0">
                <a:effectLst/>
                <a:ea typeface="Arial" panose="020B0604020202020204" pitchFamily="34" charset="0"/>
              </a:rPr>
              <a:t>n</a:t>
            </a:r>
            <a:r>
              <a:rPr lang="en-GB" sz="2400" spc="-5" dirty="0">
                <a:effectLst/>
                <a:ea typeface="Arial" panose="020B0604020202020204" pitchFamily="34" charset="0"/>
              </a:rPr>
              <a:t>i</a:t>
            </a:r>
            <a:r>
              <a:rPr lang="en-GB" sz="2400" dirty="0">
                <a:effectLst/>
                <a:ea typeface="Arial" panose="020B0604020202020204" pitchFamily="34" charset="0"/>
              </a:rPr>
              <a:t>n</a:t>
            </a:r>
            <a:r>
              <a:rPr lang="en-GB" sz="2400" spc="-5" dirty="0">
                <a:effectLst/>
                <a:ea typeface="Arial" panose="020B0604020202020204" pitchFamily="34" charset="0"/>
              </a:rPr>
              <a:t>g</a:t>
            </a:r>
            <a:r>
              <a:rPr lang="en-GB" sz="2400" spc="-5" dirty="0">
                <a:ea typeface="Arial" panose="020B0604020202020204" pitchFamily="34" charset="0"/>
              </a:rPr>
              <a:t> and</a:t>
            </a:r>
            <a:r>
              <a:rPr lang="en-GB" sz="2400" spc="-5" dirty="0">
                <a:effectLst/>
                <a:ea typeface="Arial" panose="020B0604020202020204" pitchFamily="34" charset="0"/>
              </a:rPr>
              <a:t> i</a:t>
            </a:r>
            <a:r>
              <a:rPr lang="en-GB" sz="2400" spc="10" dirty="0">
                <a:effectLst/>
                <a:ea typeface="Arial" panose="020B0604020202020204" pitchFamily="34" charset="0"/>
              </a:rPr>
              <a:t>nt</a:t>
            </a:r>
            <a:r>
              <a:rPr lang="en-GB" sz="2400" dirty="0">
                <a:effectLst/>
                <a:ea typeface="Arial" panose="020B0604020202020204" pitchFamily="34" charset="0"/>
              </a:rPr>
              <a:t>e</a:t>
            </a:r>
            <a:r>
              <a:rPr lang="en-GB" sz="2400" spc="-5" dirty="0">
                <a:effectLst/>
                <a:ea typeface="Arial" panose="020B0604020202020204" pitchFamily="34" charset="0"/>
              </a:rPr>
              <a:t>l</a:t>
            </a:r>
            <a:r>
              <a:rPr lang="en-GB" sz="2400" spc="5" dirty="0">
                <a:effectLst/>
                <a:ea typeface="Arial" panose="020B0604020202020204" pitchFamily="34" charset="0"/>
              </a:rPr>
              <a:t>l</a:t>
            </a:r>
            <a:r>
              <a:rPr lang="en-GB" sz="2400" dirty="0">
                <a:effectLst/>
                <a:ea typeface="Arial" panose="020B0604020202020204" pitchFamily="34" charset="0"/>
              </a:rPr>
              <a:t>e</a:t>
            </a:r>
            <a:r>
              <a:rPr lang="en-GB" sz="2400" spc="5" dirty="0">
                <a:effectLst/>
                <a:ea typeface="Arial" panose="020B0604020202020204" pitchFamily="34" charset="0"/>
              </a:rPr>
              <a:t>c</a:t>
            </a:r>
            <a:r>
              <a:rPr lang="en-GB" sz="2400" dirty="0">
                <a:effectLst/>
                <a:ea typeface="Arial" panose="020B0604020202020204" pitchFamily="34" charset="0"/>
              </a:rPr>
              <a:t>tu</a:t>
            </a:r>
            <a:r>
              <a:rPr lang="en-GB" sz="2400" spc="5" dirty="0">
                <a:effectLst/>
                <a:ea typeface="Arial" panose="020B0604020202020204" pitchFamily="34" charset="0"/>
              </a:rPr>
              <a:t>a</a:t>
            </a:r>
            <a:r>
              <a:rPr lang="en-GB" sz="2400" dirty="0">
                <a:effectLst/>
                <a:ea typeface="Arial" panose="020B0604020202020204" pitchFamily="34" charset="0"/>
              </a:rPr>
              <a:t>l</a:t>
            </a:r>
            <a:r>
              <a:rPr lang="en-GB" sz="2400" spc="-50" dirty="0">
                <a:effectLst/>
                <a:ea typeface="Arial" panose="020B0604020202020204" pitchFamily="34" charset="0"/>
              </a:rPr>
              <a:t> </a:t>
            </a:r>
            <a:r>
              <a:rPr lang="en-GB" sz="2400" dirty="0">
                <a:effectLst/>
                <a:ea typeface="Arial" panose="020B0604020202020204" pitchFamily="34" charset="0"/>
              </a:rPr>
              <a:t>a</a:t>
            </a:r>
            <a:r>
              <a:rPr lang="en-GB" sz="2400" spc="5" dirty="0">
                <a:effectLst/>
                <a:ea typeface="Arial" panose="020B0604020202020204" pitchFamily="34" charset="0"/>
              </a:rPr>
              <a:t>n</a:t>
            </a:r>
            <a:r>
              <a:rPr lang="en-GB" sz="2400" dirty="0">
                <a:effectLst/>
                <a:ea typeface="Arial" panose="020B0604020202020204" pitchFamily="34" charset="0"/>
              </a:rPr>
              <a:t>d</a:t>
            </a:r>
            <a:r>
              <a:rPr lang="en-GB" sz="2400" spc="-15" dirty="0">
                <a:effectLst/>
                <a:ea typeface="Arial" panose="020B0604020202020204" pitchFamily="34" charset="0"/>
              </a:rPr>
              <a:t> </a:t>
            </a:r>
            <a:r>
              <a:rPr lang="en-GB" sz="2400" spc="-5" dirty="0">
                <a:effectLst/>
                <a:ea typeface="Arial" panose="020B0604020202020204" pitchFamily="34" charset="0"/>
              </a:rPr>
              <a:t>t</a:t>
            </a:r>
            <a:r>
              <a:rPr lang="en-GB" sz="2400" spc="5" dirty="0">
                <a:effectLst/>
                <a:ea typeface="Arial" panose="020B0604020202020204" pitchFamily="34" charset="0"/>
              </a:rPr>
              <a:t>r</a:t>
            </a:r>
            <a:r>
              <a:rPr lang="en-GB" sz="2400" dirty="0">
                <a:effectLst/>
                <a:ea typeface="Arial" panose="020B0604020202020204" pitchFamily="34" charset="0"/>
              </a:rPr>
              <a:t>a</a:t>
            </a:r>
            <a:r>
              <a:rPr lang="en-GB" sz="2400" spc="-5" dirty="0">
                <a:effectLst/>
                <a:ea typeface="Arial" panose="020B0604020202020204" pitchFamily="34" charset="0"/>
              </a:rPr>
              <a:t>n</a:t>
            </a:r>
            <a:r>
              <a:rPr lang="en-GB" sz="2400" spc="15" dirty="0">
                <a:effectLst/>
                <a:ea typeface="Arial" panose="020B0604020202020204" pitchFamily="34" charset="0"/>
              </a:rPr>
              <a:t>s</a:t>
            </a:r>
            <a:r>
              <a:rPr lang="en-GB" sz="2400" spc="10" dirty="0">
                <a:effectLst/>
                <a:ea typeface="Arial" panose="020B0604020202020204" pitchFamily="34" charset="0"/>
              </a:rPr>
              <a:t>f</a:t>
            </a:r>
            <a:r>
              <a:rPr lang="en-GB" sz="2400" dirty="0">
                <a:effectLst/>
                <a:ea typeface="Arial" panose="020B0604020202020204" pitchFamily="34" charset="0"/>
              </a:rPr>
              <a:t>erab</a:t>
            </a:r>
            <a:r>
              <a:rPr lang="en-GB" sz="2400" spc="-5" dirty="0">
                <a:effectLst/>
                <a:ea typeface="Arial" panose="020B0604020202020204" pitchFamily="34" charset="0"/>
              </a:rPr>
              <a:t>l</a:t>
            </a:r>
            <a:r>
              <a:rPr lang="en-GB" sz="2400" dirty="0">
                <a:effectLst/>
                <a:ea typeface="Arial" panose="020B0604020202020204" pitchFamily="34" charset="0"/>
              </a:rPr>
              <a:t>e</a:t>
            </a:r>
            <a:r>
              <a:rPr lang="en-GB" sz="2400" spc="-55" dirty="0">
                <a:effectLst/>
                <a:ea typeface="Arial" panose="020B0604020202020204" pitchFamily="34" charset="0"/>
              </a:rPr>
              <a:t> </a:t>
            </a:r>
            <a:r>
              <a:rPr lang="en-GB" sz="2400" dirty="0">
                <a:effectLst/>
                <a:ea typeface="Arial" panose="020B0604020202020204" pitchFamily="34" charset="0"/>
              </a:rPr>
              <a:t>s</a:t>
            </a:r>
            <a:r>
              <a:rPr lang="en-GB" sz="2400" spc="15" dirty="0">
                <a:effectLst/>
                <a:ea typeface="Arial" panose="020B0604020202020204" pitchFamily="34" charset="0"/>
              </a:rPr>
              <a:t>k</a:t>
            </a:r>
            <a:r>
              <a:rPr lang="en-GB" sz="2400" spc="-5" dirty="0">
                <a:effectLst/>
                <a:ea typeface="Arial" panose="020B0604020202020204" pitchFamily="34" charset="0"/>
              </a:rPr>
              <a:t>ill</a:t>
            </a:r>
            <a:r>
              <a:rPr lang="en-GB" sz="2400" dirty="0">
                <a:effectLst/>
                <a:ea typeface="Arial" panose="020B0604020202020204" pitchFamily="34" charset="0"/>
              </a:rPr>
              <a:t>s,</a:t>
            </a:r>
            <a:r>
              <a:rPr lang="en-GB" sz="2400" spc="-5" dirty="0">
                <a:effectLst/>
                <a:ea typeface="Arial" panose="020B0604020202020204" pitchFamily="34" charset="0"/>
              </a:rPr>
              <a:t> </a:t>
            </a:r>
            <a:r>
              <a:rPr lang="en-GB" sz="2400" spc="-10" dirty="0">
                <a:effectLst/>
                <a:ea typeface="Arial" panose="020B0604020202020204" pitchFamily="34" charset="0"/>
              </a:rPr>
              <a:t>w</a:t>
            </a:r>
            <a:r>
              <a:rPr lang="en-GB" sz="2400" spc="10" dirty="0">
                <a:effectLst/>
                <a:ea typeface="Arial" panose="020B0604020202020204" pitchFamily="34" charset="0"/>
              </a:rPr>
              <a:t>h</a:t>
            </a:r>
            <a:r>
              <a:rPr lang="en-GB" sz="2400" spc="-5" dirty="0">
                <a:effectLst/>
                <a:ea typeface="Arial" panose="020B0604020202020204" pitchFamily="34" charset="0"/>
              </a:rPr>
              <a:t>i</a:t>
            </a:r>
            <a:r>
              <a:rPr lang="en-GB" sz="2400" spc="5" dirty="0">
                <a:effectLst/>
                <a:ea typeface="Arial" panose="020B0604020202020204" pitchFamily="34" charset="0"/>
              </a:rPr>
              <a:t>c</a:t>
            </a:r>
            <a:r>
              <a:rPr lang="en-GB" sz="2400" dirty="0">
                <a:effectLst/>
                <a:ea typeface="Arial" panose="020B0604020202020204" pitchFamily="34" charset="0"/>
              </a:rPr>
              <a:t>h</a:t>
            </a:r>
            <a:r>
              <a:rPr lang="en-GB" sz="2400" spc="-5" dirty="0">
                <a:effectLst/>
                <a:ea typeface="Arial" panose="020B0604020202020204" pitchFamily="34" charset="0"/>
              </a:rPr>
              <a:t> we hope </a:t>
            </a:r>
            <a:r>
              <a:rPr lang="en-GB" sz="2400" spc="-20" dirty="0">
                <a:effectLst/>
                <a:ea typeface="Arial" panose="020B0604020202020204" pitchFamily="34" charset="0"/>
              </a:rPr>
              <a:t>y</a:t>
            </a:r>
            <a:r>
              <a:rPr lang="en-GB" sz="2400" dirty="0">
                <a:effectLst/>
                <a:ea typeface="Arial" panose="020B0604020202020204" pitchFamily="34" charset="0"/>
              </a:rPr>
              <a:t>ou</a:t>
            </a:r>
            <a:r>
              <a:rPr lang="en-GB" sz="2400" spc="-10" dirty="0">
                <a:effectLst/>
                <a:ea typeface="Arial" panose="020B0604020202020204" pitchFamily="34" charset="0"/>
              </a:rPr>
              <a:t> </a:t>
            </a:r>
            <a:r>
              <a:rPr lang="en-GB" sz="2400" dirty="0">
                <a:effectLst/>
                <a:ea typeface="Arial" panose="020B0604020202020204" pitchFamily="34" charset="0"/>
              </a:rPr>
              <a:t>w</a:t>
            </a:r>
            <a:r>
              <a:rPr lang="en-GB" sz="2400" spc="5" dirty="0">
                <a:effectLst/>
                <a:ea typeface="Arial" panose="020B0604020202020204" pitchFamily="34" charset="0"/>
              </a:rPr>
              <a:t>i</a:t>
            </a:r>
            <a:r>
              <a:rPr lang="en-GB" sz="2400" spc="-5" dirty="0">
                <a:effectLst/>
                <a:ea typeface="Arial" panose="020B0604020202020204" pitchFamily="34" charset="0"/>
              </a:rPr>
              <a:t>l</a:t>
            </a:r>
            <a:r>
              <a:rPr lang="en-GB" sz="2400" dirty="0">
                <a:effectLst/>
                <a:ea typeface="Arial" panose="020B0604020202020204" pitchFamily="34" charset="0"/>
              </a:rPr>
              <a:t>l</a:t>
            </a:r>
            <a:r>
              <a:rPr lang="en-GB" sz="2400" spc="-10" dirty="0">
                <a:effectLst/>
                <a:ea typeface="Arial" panose="020B0604020202020204" pitchFamily="34" charset="0"/>
              </a:rPr>
              <a:t> </a:t>
            </a:r>
            <a:r>
              <a:rPr lang="en-GB" sz="2400" dirty="0">
                <a:effectLst/>
                <a:ea typeface="Arial" panose="020B0604020202020204" pitchFamily="34" charset="0"/>
              </a:rPr>
              <a:t>e</a:t>
            </a:r>
            <a:r>
              <a:rPr lang="en-GB" sz="2400" spc="5" dirty="0">
                <a:effectLst/>
                <a:ea typeface="Arial" panose="020B0604020202020204" pitchFamily="34" charset="0"/>
              </a:rPr>
              <a:t>v</a:t>
            </a:r>
            <a:r>
              <a:rPr lang="en-GB" sz="2400" spc="-5" dirty="0">
                <a:effectLst/>
                <a:ea typeface="Arial" panose="020B0604020202020204" pitchFamily="34" charset="0"/>
              </a:rPr>
              <a:t>i</a:t>
            </a:r>
            <a:r>
              <a:rPr lang="en-GB" sz="2400" dirty="0">
                <a:effectLst/>
                <a:ea typeface="Arial" panose="020B0604020202020204" pitchFamily="34" charset="0"/>
              </a:rPr>
              <a:t>d</a:t>
            </a:r>
            <a:r>
              <a:rPr lang="en-GB" sz="2400" spc="5" dirty="0">
                <a:effectLst/>
                <a:ea typeface="Arial" panose="020B0604020202020204" pitchFamily="34" charset="0"/>
              </a:rPr>
              <a:t>e</a:t>
            </a:r>
            <a:r>
              <a:rPr lang="en-GB" sz="2400" dirty="0">
                <a:effectLst/>
                <a:ea typeface="Arial" panose="020B0604020202020204" pitchFamily="34" charset="0"/>
              </a:rPr>
              <a:t>n</a:t>
            </a:r>
            <a:r>
              <a:rPr lang="en-GB" sz="2400" spc="5" dirty="0">
                <a:effectLst/>
                <a:ea typeface="Arial" panose="020B0604020202020204" pitchFamily="34" charset="0"/>
              </a:rPr>
              <a:t>c</a:t>
            </a:r>
            <a:r>
              <a:rPr lang="en-GB" sz="2400" dirty="0">
                <a:effectLst/>
                <a:ea typeface="Arial" panose="020B0604020202020204" pitchFamily="34" charset="0"/>
              </a:rPr>
              <a:t>e</a:t>
            </a:r>
            <a:r>
              <a:rPr lang="en-GB" sz="2400" spc="-40" dirty="0">
                <a:effectLst/>
                <a:ea typeface="Arial" panose="020B0604020202020204" pitchFamily="34" charset="0"/>
              </a:rPr>
              <a:t> </a:t>
            </a:r>
            <a:r>
              <a:rPr lang="en-GB" sz="2400" spc="20" dirty="0">
                <a:effectLst/>
                <a:ea typeface="Arial" panose="020B0604020202020204" pitchFamily="34" charset="0"/>
              </a:rPr>
              <a:t>b</a:t>
            </a:r>
            <a:r>
              <a:rPr lang="en-GB" sz="2400" dirty="0">
                <a:effectLst/>
                <a:ea typeface="Arial" panose="020B0604020202020204" pitchFamily="34" charset="0"/>
              </a:rPr>
              <a:t>y</a:t>
            </a:r>
            <a:r>
              <a:rPr lang="en-GB" sz="2400" spc="-30" dirty="0">
                <a:effectLst/>
                <a:ea typeface="Arial" panose="020B0604020202020204" pitchFamily="34" charset="0"/>
              </a:rPr>
              <a:t> </a:t>
            </a:r>
            <a:r>
              <a:rPr lang="en-GB" sz="2400" dirty="0">
                <a:effectLst/>
                <a:ea typeface="Arial" panose="020B0604020202020204" pitchFamily="34" charset="0"/>
              </a:rPr>
              <a:t>t</a:t>
            </a:r>
            <a:r>
              <a:rPr lang="en-GB" sz="2400" spc="5" dirty="0">
                <a:effectLst/>
                <a:ea typeface="Arial" panose="020B0604020202020204" pitchFamily="34" charset="0"/>
              </a:rPr>
              <a:t>h</a:t>
            </a:r>
            <a:r>
              <a:rPr lang="en-GB" sz="2400" dirty="0">
                <a:effectLst/>
                <a:ea typeface="Arial" panose="020B0604020202020204" pitchFamily="34" charset="0"/>
              </a:rPr>
              <a:t>e</a:t>
            </a:r>
            <a:r>
              <a:rPr lang="en-GB" sz="2400" spc="-15" dirty="0">
                <a:effectLst/>
                <a:ea typeface="Arial" panose="020B0604020202020204" pitchFamily="34" charset="0"/>
              </a:rPr>
              <a:t> </a:t>
            </a:r>
            <a:r>
              <a:rPr lang="en-GB" sz="2400" spc="5" dirty="0">
                <a:effectLst/>
                <a:ea typeface="Arial" panose="020B0604020202020204" pitchFamily="34" charset="0"/>
              </a:rPr>
              <a:t>e</a:t>
            </a:r>
            <a:r>
              <a:rPr lang="en-GB" sz="2400" dirty="0">
                <a:effectLst/>
                <a:ea typeface="Arial" panose="020B0604020202020204" pitchFamily="34" charset="0"/>
              </a:rPr>
              <a:t>nd</a:t>
            </a:r>
            <a:r>
              <a:rPr lang="en-GB" sz="2400" spc="-20" dirty="0">
                <a:effectLst/>
                <a:ea typeface="Arial" panose="020B0604020202020204" pitchFamily="34" charset="0"/>
              </a:rPr>
              <a:t> </a:t>
            </a:r>
            <a:r>
              <a:rPr lang="en-GB" sz="2400" dirty="0">
                <a:effectLst/>
                <a:ea typeface="Arial" panose="020B0604020202020204" pitchFamily="34" charset="0"/>
              </a:rPr>
              <a:t>of e</a:t>
            </a:r>
            <a:r>
              <a:rPr lang="en-GB" sz="2400" spc="-5" dirty="0">
                <a:effectLst/>
                <a:ea typeface="Arial" panose="020B0604020202020204" pitchFamily="34" charset="0"/>
              </a:rPr>
              <a:t>a</a:t>
            </a:r>
            <a:r>
              <a:rPr lang="en-GB" sz="2400" spc="5" dirty="0">
                <a:effectLst/>
                <a:ea typeface="Arial" panose="020B0604020202020204" pitchFamily="34" charset="0"/>
              </a:rPr>
              <a:t>c</a:t>
            </a:r>
            <a:r>
              <a:rPr lang="en-GB" sz="2400" dirty="0">
                <a:effectLst/>
                <a:ea typeface="Arial" panose="020B0604020202020204" pitchFamily="34" charset="0"/>
              </a:rPr>
              <a:t>h</a:t>
            </a:r>
            <a:r>
              <a:rPr lang="en-GB" sz="2400" spc="-20" dirty="0">
                <a:effectLst/>
                <a:ea typeface="Arial" panose="020B0604020202020204" pitchFamily="34" charset="0"/>
              </a:rPr>
              <a:t> </a:t>
            </a:r>
            <a:r>
              <a:rPr lang="en-GB" sz="2400" spc="20" dirty="0">
                <a:effectLst/>
                <a:ea typeface="Arial" panose="020B0604020202020204" pitchFamily="34" charset="0"/>
              </a:rPr>
              <a:t>m</a:t>
            </a:r>
            <a:r>
              <a:rPr lang="en-GB" sz="2400" dirty="0">
                <a:effectLst/>
                <a:ea typeface="Arial" panose="020B0604020202020204" pitchFamily="34" charset="0"/>
              </a:rPr>
              <a:t>o</a:t>
            </a:r>
            <a:r>
              <a:rPr lang="en-GB" sz="2400" spc="-5" dirty="0">
                <a:effectLst/>
                <a:ea typeface="Arial" panose="020B0604020202020204" pitchFamily="34" charset="0"/>
              </a:rPr>
              <a:t>d</a:t>
            </a:r>
            <a:r>
              <a:rPr lang="en-GB" sz="2400" dirty="0">
                <a:effectLst/>
                <a:ea typeface="Arial" panose="020B0604020202020204" pitchFamily="34" charset="0"/>
              </a:rPr>
              <a:t>u</a:t>
            </a:r>
            <a:r>
              <a:rPr lang="en-GB" sz="2400" spc="-5" dirty="0">
                <a:effectLst/>
                <a:ea typeface="Arial" panose="020B0604020202020204" pitchFamily="34" charset="0"/>
              </a:rPr>
              <a:t>l</a:t>
            </a:r>
            <a:r>
              <a:rPr lang="en-GB" sz="2400" dirty="0">
                <a:effectLst/>
                <a:ea typeface="Arial" panose="020B0604020202020204" pitchFamily="34" charset="0"/>
              </a:rPr>
              <a:t>e. The next slide provides some examples.</a:t>
            </a:r>
            <a:endParaRPr lang="en-GB" sz="2400" dirty="0">
              <a:effectLst/>
              <a:ea typeface="Times New Roman" panose="02020603050405020304" pitchFamily="18" charset="0"/>
            </a:endParaRPr>
          </a:p>
          <a:p>
            <a:pPr marL="0" indent="0">
              <a:buNone/>
            </a:pPr>
            <a:endParaRPr lang="en-GB" sz="2400" dirty="0"/>
          </a:p>
        </p:txBody>
      </p:sp>
    </p:spTree>
    <p:extLst>
      <p:ext uri="{BB962C8B-B14F-4D97-AF65-F5344CB8AC3E}">
        <p14:creationId xmlns:p14="http://schemas.microsoft.com/office/powerpoint/2010/main" val="21452070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556A5-0CBF-4E3D-BC2B-3B8B72568C58}"/>
              </a:ext>
            </a:extLst>
          </p:cNvPr>
          <p:cNvSpPr>
            <a:spLocks noGrp="1"/>
          </p:cNvSpPr>
          <p:nvPr>
            <p:ph type="title"/>
          </p:nvPr>
        </p:nvSpPr>
        <p:spPr>
          <a:xfrm>
            <a:off x="628650" y="365125"/>
            <a:ext cx="7886700" cy="687611"/>
          </a:xfrm>
        </p:spPr>
        <p:txBody>
          <a:bodyPr/>
          <a:lstStyle/>
          <a:p>
            <a:r>
              <a:rPr lang="en-GB" sz="4000" b="1" dirty="0"/>
              <a:t>Cognitive Learning</a:t>
            </a:r>
          </a:p>
        </p:txBody>
      </p:sp>
      <p:graphicFrame>
        <p:nvGraphicFramePr>
          <p:cNvPr id="6" name="Content Placeholder 5">
            <a:extLst>
              <a:ext uri="{FF2B5EF4-FFF2-40B4-BE49-F238E27FC236}">
                <a16:creationId xmlns:a16="http://schemas.microsoft.com/office/drawing/2014/main" id="{1BF6B9C9-6F74-365B-0B5E-DEABFE82BE1B}"/>
              </a:ext>
            </a:extLst>
          </p:cNvPr>
          <p:cNvGraphicFramePr>
            <a:graphicFrameLocks noGrp="1"/>
          </p:cNvGraphicFramePr>
          <p:nvPr>
            <p:ph idx="1"/>
            <p:extLst>
              <p:ext uri="{D42A27DB-BD31-4B8C-83A1-F6EECF244321}">
                <p14:modId xmlns:p14="http://schemas.microsoft.com/office/powerpoint/2010/main" val="2859569138"/>
              </p:ext>
            </p:extLst>
          </p:nvPr>
        </p:nvGraphicFramePr>
        <p:xfrm>
          <a:off x="395536" y="1393210"/>
          <a:ext cx="8352928" cy="4071580"/>
        </p:xfrm>
        <a:graphic>
          <a:graphicData uri="http://schemas.openxmlformats.org/drawingml/2006/table">
            <a:tbl>
              <a:tblPr firstRow="1" firstCol="1" lastRow="1" lastCol="1" bandRow="1" bandCol="1">
                <a:tableStyleId>{BDBED569-4797-4DF1-A0F4-6AAB3CD982D8}</a:tableStyleId>
              </a:tblPr>
              <a:tblGrid>
                <a:gridCol w="2592288">
                  <a:extLst>
                    <a:ext uri="{9D8B030D-6E8A-4147-A177-3AD203B41FA5}">
                      <a16:colId xmlns:a16="http://schemas.microsoft.com/office/drawing/2014/main" val="2261320236"/>
                    </a:ext>
                  </a:extLst>
                </a:gridCol>
                <a:gridCol w="5760640">
                  <a:extLst>
                    <a:ext uri="{9D8B030D-6E8A-4147-A177-3AD203B41FA5}">
                      <a16:colId xmlns:a16="http://schemas.microsoft.com/office/drawing/2014/main" val="2698771266"/>
                    </a:ext>
                  </a:extLst>
                </a:gridCol>
              </a:tblGrid>
              <a:tr h="792088">
                <a:tc>
                  <a:txBody>
                    <a:bodyPr/>
                    <a:lstStyle/>
                    <a:p>
                      <a:pPr marL="64770">
                        <a:spcBef>
                          <a:spcPts val="485"/>
                        </a:spcBef>
                        <a:spcAft>
                          <a:spcPts val="0"/>
                        </a:spcAft>
                      </a:pPr>
                      <a:r>
                        <a:rPr lang="en-GB" sz="2400" dirty="0">
                          <a:effectLst/>
                        </a:rPr>
                        <a:t>Co</a:t>
                      </a:r>
                      <a:r>
                        <a:rPr lang="en-GB" sz="2400" spc="5" dirty="0">
                          <a:effectLst/>
                        </a:rPr>
                        <a:t>g</a:t>
                      </a:r>
                      <a:r>
                        <a:rPr lang="en-GB" sz="2400" dirty="0">
                          <a:effectLst/>
                        </a:rPr>
                        <a:t>niti</a:t>
                      </a:r>
                      <a:r>
                        <a:rPr lang="en-GB" sz="2400" spc="10" dirty="0">
                          <a:effectLst/>
                        </a:rPr>
                        <a:t>v</a:t>
                      </a:r>
                      <a:r>
                        <a:rPr lang="en-GB" sz="2400" dirty="0">
                          <a:effectLst/>
                        </a:rPr>
                        <a:t>e</a:t>
                      </a:r>
                      <a:r>
                        <a:rPr lang="en-GB" sz="2400" spc="-45" dirty="0">
                          <a:effectLst/>
                        </a:rPr>
                        <a:t> </a:t>
                      </a:r>
                      <a:r>
                        <a:rPr lang="en-GB" sz="2400" spc="-5" dirty="0">
                          <a:effectLst/>
                        </a:rPr>
                        <a:t>L</a:t>
                      </a:r>
                      <a:r>
                        <a:rPr lang="en-GB" sz="2400" dirty="0">
                          <a:effectLst/>
                        </a:rPr>
                        <a:t>e</a:t>
                      </a:r>
                      <a:r>
                        <a:rPr lang="en-GB" sz="2400" spc="-5" dirty="0">
                          <a:effectLst/>
                        </a:rPr>
                        <a:t>ar</a:t>
                      </a:r>
                      <a:r>
                        <a:rPr lang="en-GB" sz="2400" dirty="0">
                          <a:effectLst/>
                        </a:rPr>
                        <a:t>ning</a:t>
                      </a:r>
                      <a:endParaRPr lang="en-GB" sz="2400" dirty="0">
                        <a:effectLst/>
                        <a:latin typeface="Times New Roman" panose="02020603050405020304" pitchFamily="18" charset="0"/>
                        <a:ea typeface="Times New Roman" panose="02020603050405020304" pitchFamily="18" charset="0"/>
                      </a:endParaRPr>
                    </a:p>
                  </a:txBody>
                  <a:tcPr marL="0" marR="0" marT="0" marB="0" anchor="ctr"/>
                </a:tc>
                <a:tc>
                  <a:txBody>
                    <a:bodyPr/>
                    <a:lstStyle/>
                    <a:p>
                      <a:pPr marL="64770">
                        <a:spcBef>
                          <a:spcPts val="485"/>
                        </a:spcBef>
                        <a:spcAft>
                          <a:spcPts val="0"/>
                        </a:spcAft>
                      </a:pPr>
                      <a:r>
                        <a:rPr lang="en-GB" sz="2400" spc="5" dirty="0">
                          <a:effectLst/>
                        </a:rPr>
                        <a:t>Ke</a:t>
                      </a:r>
                      <a:r>
                        <a:rPr lang="en-GB" sz="2400" dirty="0">
                          <a:effectLst/>
                        </a:rPr>
                        <a:t>y</a:t>
                      </a:r>
                      <a:r>
                        <a:rPr lang="en-GB" sz="2400" spc="-30" dirty="0">
                          <a:effectLst/>
                        </a:rPr>
                        <a:t> </a:t>
                      </a:r>
                      <a:r>
                        <a:rPr lang="en-GB" sz="2400" spc="15" dirty="0">
                          <a:effectLst/>
                        </a:rPr>
                        <a:t>w</a:t>
                      </a:r>
                      <a:r>
                        <a:rPr lang="en-GB" sz="2400" dirty="0">
                          <a:effectLst/>
                        </a:rPr>
                        <a:t>o</a:t>
                      </a:r>
                      <a:r>
                        <a:rPr lang="en-GB" sz="2400" spc="-5" dirty="0">
                          <a:effectLst/>
                        </a:rPr>
                        <a:t>r</a:t>
                      </a:r>
                      <a:r>
                        <a:rPr lang="en-GB" sz="2400" dirty="0">
                          <a:effectLst/>
                        </a:rPr>
                        <a:t>ds</a:t>
                      </a:r>
                      <a:r>
                        <a:rPr lang="en-GB" sz="2400" spc="-30" dirty="0">
                          <a:effectLst/>
                        </a:rPr>
                        <a:t> </a:t>
                      </a:r>
                      <a:r>
                        <a:rPr lang="en-GB" sz="2400" spc="15" dirty="0">
                          <a:effectLst/>
                        </a:rPr>
                        <a:t>w</a:t>
                      </a:r>
                      <a:r>
                        <a:rPr lang="en-GB" sz="2400" dirty="0">
                          <a:effectLst/>
                        </a:rPr>
                        <a:t>hich</a:t>
                      </a:r>
                      <a:r>
                        <a:rPr lang="en-GB" sz="2400" spc="-30" dirty="0">
                          <a:effectLst/>
                        </a:rPr>
                        <a:t> </a:t>
                      </a:r>
                      <a:r>
                        <a:rPr lang="en-GB" sz="2400" dirty="0">
                          <a:effectLst/>
                        </a:rPr>
                        <a:t>m</a:t>
                      </a:r>
                      <a:r>
                        <a:rPr lang="en-GB" sz="2400" spc="10" dirty="0">
                          <a:effectLst/>
                        </a:rPr>
                        <a:t>a</a:t>
                      </a:r>
                      <a:r>
                        <a:rPr lang="en-GB" sz="2400" dirty="0">
                          <a:effectLst/>
                        </a:rPr>
                        <a:t>y</a:t>
                      </a:r>
                      <a:r>
                        <a:rPr lang="en-GB" sz="2400" spc="-35" dirty="0">
                          <a:effectLst/>
                        </a:rPr>
                        <a:t> </a:t>
                      </a:r>
                      <a:r>
                        <a:rPr lang="en-GB" sz="2400" dirty="0">
                          <a:effectLst/>
                        </a:rPr>
                        <a:t>be us</a:t>
                      </a:r>
                      <a:r>
                        <a:rPr lang="en-GB" sz="2400" spc="-5" dirty="0">
                          <a:effectLst/>
                        </a:rPr>
                        <a:t>e</a:t>
                      </a:r>
                      <a:r>
                        <a:rPr lang="en-GB" sz="2400" spc="5" dirty="0">
                          <a:effectLst/>
                        </a:rPr>
                        <a:t>f</a:t>
                      </a:r>
                      <a:r>
                        <a:rPr lang="en-GB" sz="2400" dirty="0">
                          <a:effectLst/>
                        </a:rPr>
                        <a:t>ul</a:t>
                      </a:r>
                      <a:endParaRPr lang="en-GB" sz="2400" dirty="0">
                        <a:effectLst/>
                        <a:latin typeface="Times New Roman" panose="02020603050405020304" pitchFamily="18" charset="0"/>
                        <a:ea typeface="Times New Roman" panose="02020603050405020304" pitchFamily="18" charset="0"/>
                      </a:endParaRPr>
                    </a:p>
                  </a:txBody>
                  <a:tcPr marL="0" marR="0" marT="0" marB="0" anchor="ctr"/>
                </a:tc>
                <a:extLst>
                  <a:ext uri="{0D108BD9-81ED-4DB2-BD59-A6C34878D82A}">
                    <a16:rowId xmlns:a16="http://schemas.microsoft.com/office/drawing/2014/main" val="2040197782"/>
                  </a:ext>
                </a:extLst>
              </a:tr>
              <a:tr h="661640">
                <a:tc>
                  <a:txBody>
                    <a:bodyPr/>
                    <a:lstStyle/>
                    <a:p>
                      <a:pPr>
                        <a:lnSpc>
                          <a:spcPts val="500"/>
                        </a:lnSpc>
                        <a:spcBef>
                          <a:spcPts val="45"/>
                        </a:spcBef>
                      </a:pPr>
                      <a:r>
                        <a:rPr lang="en-GB" sz="2000">
                          <a:effectLst/>
                        </a:rPr>
                        <a:t> </a:t>
                      </a:r>
                    </a:p>
                    <a:p>
                      <a:pPr marL="64770"/>
                      <a:r>
                        <a:rPr lang="en-GB" sz="2000" spc="15">
                          <a:effectLst/>
                        </a:rPr>
                        <a:t>k</a:t>
                      </a:r>
                      <a:r>
                        <a:rPr lang="en-GB" sz="2000">
                          <a:effectLst/>
                        </a:rPr>
                        <a:t>n</a:t>
                      </a:r>
                      <a:r>
                        <a:rPr lang="en-GB" sz="2000" spc="-5">
                          <a:effectLst/>
                        </a:rPr>
                        <a:t>o</a:t>
                      </a:r>
                      <a:r>
                        <a:rPr lang="en-GB" sz="2000" spc="-10">
                          <a:effectLst/>
                        </a:rPr>
                        <a:t>w</a:t>
                      </a:r>
                      <a:r>
                        <a:rPr lang="en-GB" sz="2000" spc="-5">
                          <a:effectLst/>
                        </a:rPr>
                        <a:t>l</a:t>
                      </a:r>
                      <a:r>
                        <a:rPr lang="en-GB" sz="2000" spc="10">
                          <a:effectLst/>
                        </a:rPr>
                        <a:t>e</a:t>
                      </a:r>
                      <a:r>
                        <a:rPr lang="en-GB" sz="2000">
                          <a:effectLst/>
                        </a:rPr>
                        <a:t>d</a:t>
                      </a:r>
                      <a:r>
                        <a:rPr lang="en-GB" sz="2000" spc="-5">
                          <a:effectLst/>
                        </a:rPr>
                        <a:t>g</a:t>
                      </a:r>
                      <a:r>
                        <a:rPr lang="en-GB" sz="2000">
                          <a:effectLst/>
                        </a:rPr>
                        <a:t>e</a:t>
                      </a:r>
                      <a:endParaRPr lang="en-GB" sz="200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tc>
                  <a:txBody>
                    <a:bodyPr/>
                    <a:lstStyle/>
                    <a:p>
                      <a:pPr>
                        <a:lnSpc>
                          <a:spcPts val="500"/>
                        </a:lnSpc>
                        <a:spcBef>
                          <a:spcPts val="35"/>
                        </a:spcBef>
                      </a:pPr>
                      <a:r>
                        <a:rPr lang="en-GB" sz="2000" dirty="0">
                          <a:effectLst/>
                        </a:rPr>
                        <a:t> </a:t>
                      </a:r>
                    </a:p>
                    <a:p>
                      <a:pPr marL="64770"/>
                      <a:r>
                        <a:rPr lang="en-GB" sz="2000" spc="5" dirty="0">
                          <a:effectLst/>
                        </a:rPr>
                        <a:t>s</a:t>
                      </a:r>
                      <a:r>
                        <a:rPr lang="en-GB" sz="2000" dirty="0">
                          <a:effectLst/>
                        </a:rPr>
                        <a:t>ta</a:t>
                      </a:r>
                      <a:r>
                        <a:rPr lang="en-GB" sz="2000" spc="-5" dirty="0">
                          <a:effectLst/>
                        </a:rPr>
                        <a:t>t</a:t>
                      </a:r>
                      <a:r>
                        <a:rPr lang="en-GB" sz="2000" dirty="0">
                          <a:effectLst/>
                        </a:rPr>
                        <a:t>e, </a:t>
                      </a:r>
                      <a:r>
                        <a:rPr lang="en-GB" sz="2000" spc="260" dirty="0">
                          <a:effectLst/>
                        </a:rPr>
                        <a:t> </a:t>
                      </a:r>
                      <a:r>
                        <a:rPr lang="en-GB" sz="2000" spc="-5" dirty="0">
                          <a:effectLst/>
                        </a:rPr>
                        <a:t>li</a:t>
                      </a:r>
                      <a:r>
                        <a:rPr lang="en-GB" sz="2000" spc="5" dirty="0">
                          <a:effectLst/>
                        </a:rPr>
                        <a:t>s</a:t>
                      </a:r>
                      <a:r>
                        <a:rPr lang="en-GB" sz="2000" dirty="0">
                          <a:effectLst/>
                        </a:rPr>
                        <a:t>t,  </a:t>
                      </a:r>
                      <a:r>
                        <a:rPr lang="en-GB" sz="2000" spc="270" dirty="0">
                          <a:effectLst/>
                        </a:rPr>
                        <a:t> </a:t>
                      </a:r>
                      <a:r>
                        <a:rPr lang="en-GB" sz="2000" spc="5" dirty="0">
                          <a:effectLst/>
                        </a:rPr>
                        <a:t>n</a:t>
                      </a:r>
                      <a:r>
                        <a:rPr lang="en-GB" sz="2000" dirty="0">
                          <a:effectLst/>
                        </a:rPr>
                        <a:t>a</a:t>
                      </a:r>
                      <a:r>
                        <a:rPr lang="en-GB" sz="2000" spc="-5" dirty="0">
                          <a:effectLst/>
                        </a:rPr>
                        <a:t>m</a:t>
                      </a:r>
                      <a:r>
                        <a:rPr lang="en-GB" sz="2000" spc="10" dirty="0">
                          <a:effectLst/>
                        </a:rPr>
                        <a:t>e</a:t>
                      </a:r>
                      <a:r>
                        <a:rPr lang="en-GB" sz="2000" dirty="0">
                          <a:effectLst/>
                        </a:rPr>
                        <a:t>,  </a:t>
                      </a:r>
                      <a:r>
                        <a:rPr lang="en-GB" sz="2000" spc="245" dirty="0">
                          <a:effectLst/>
                        </a:rPr>
                        <a:t> </a:t>
                      </a:r>
                      <a:r>
                        <a:rPr lang="en-GB" sz="2000" dirty="0">
                          <a:effectLst/>
                        </a:rPr>
                        <a:t>re</a:t>
                      </a:r>
                      <a:r>
                        <a:rPr lang="en-GB" sz="2000" spc="5" dirty="0">
                          <a:effectLst/>
                        </a:rPr>
                        <a:t>c</a:t>
                      </a:r>
                      <a:r>
                        <a:rPr lang="en-GB" sz="2000" dirty="0">
                          <a:effectLst/>
                        </a:rPr>
                        <a:t>o</a:t>
                      </a:r>
                      <a:r>
                        <a:rPr lang="en-GB" sz="2000" spc="15" dirty="0">
                          <a:effectLst/>
                        </a:rPr>
                        <a:t>r</a:t>
                      </a:r>
                      <a:r>
                        <a:rPr lang="en-GB" sz="2000" dirty="0">
                          <a:effectLst/>
                        </a:rPr>
                        <a:t>d,  </a:t>
                      </a:r>
                      <a:r>
                        <a:rPr lang="en-GB" sz="2000" spc="250" dirty="0">
                          <a:effectLst/>
                        </a:rPr>
                        <a:t> </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extLst>
                  <a:ext uri="{0D108BD9-81ED-4DB2-BD59-A6C34878D82A}">
                    <a16:rowId xmlns:a16="http://schemas.microsoft.com/office/drawing/2014/main" val="2858198513"/>
                  </a:ext>
                </a:extLst>
              </a:tr>
              <a:tr h="654463">
                <a:tc>
                  <a:txBody>
                    <a:bodyPr/>
                    <a:lstStyle/>
                    <a:p>
                      <a:pPr>
                        <a:lnSpc>
                          <a:spcPts val="500"/>
                        </a:lnSpc>
                        <a:spcBef>
                          <a:spcPts val="20"/>
                        </a:spcBef>
                      </a:pPr>
                      <a:r>
                        <a:rPr lang="en-GB" sz="2000">
                          <a:effectLst/>
                        </a:rPr>
                        <a:t> </a:t>
                      </a:r>
                    </a:p>
                    <a:p>
                      <a:pPr marL="64770"/>
                      <a:r>
                        <a:rPr lang="en-GB" sz="2000">
                          <a:effectLst/>
                        </a:rPr>
                        <a:t>u</a:t>
                      </a:r>
                      <a:r>
                        <a:rPr lang="en-GB" sz="2000" spc="-5">
                          <a:effectLst/>
                        </a:rPr>
                        <a:t>n</a:t>
                      </a:r>
                      <a:r>
                        <a:rPr lang="en-GB" sz="2000">
                          <a:effectLst/>
                        </a:rPr>
                        <a:t>d</a:t>
                      </a:r>
                      <a:r>
                        <a:rPr lang="en-GB" sz="2000" spc="-5">
                          <a:effectLst/>
                        </a:rPr>
                        <a:t>e</a:t>
                      </a:r>
                      <a:r>
                        <a:rPr lang="en-GB" sz="2000" spc="5">
                          <a:effectLst/>
                        </a:rPr>
                        <a:t>rs</a:t>
                      </a:r>
                      <a:r>
                        <a:rPr lang="en-GB" sz="2000">
                          <a:effectLst/>
                        </a:rPr>
                        <a:t>t</a:t>
                      </a:r>
                      <a:r>
                        <a:rPr lang="en-GB" sz="2000" spc="10">
                          <a:effectLst/>
                        </a:rPr>
                        <a:t>a</a:t>
                      </a:r>
                      <a:r>
                        <a:rPr lang="en-GB" sz="2000">
                          <a:effectLst/>
                        </a:rPr>
                        <a:t>n</a:t>
                      </a:r>
                      <a:r>
                        <a:rPr lang="en-GB" sz="2000" spc="5">
                          <a:effectLst/>
                        </a:rPr>
                        <a:t>d</a:t>
                      </a:r>
                      <a:r>
                        <a:rPr lang="en-GB" sz="2000" spc="-5">
                          <a:effectLst/>
                        </a:rPr>
                        <a:t>i</a:t>
                      </a:r>
                      <a:r>
                        <a:rPr lang="en-GB" sz="2000">
                          <a:effectLst/>
                        </a:rPr>
                        <a:t>ng</a:t>
                      </a:r>
                      <a:endParaRPr lang="en-GB" sz="200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tc>
                  <a:txBody>
                    <a:bodyPr/>
                    <a:lstStyle/>
                    <a:p>
                      <a:pPr>
                        <a:lnSpc>
                          <a:spcPts val="500"/>
                        </a:lnSpc>
                        <a:spcBef>
                          <a:spcPts val="10"/>
                        </a:spcBef>
                      </a:pPr>
                      <a:r>
                        <a:rPr lang="en-GB" sz="2000" dirty="0">
                          <a:effectLst/>
                        </a:rPr>
                        <a:t> </a:t>
                      </a:r>
                    </a:p>
                    <a:p>
                      <a:pPr marL="64770"/>
                      <a:r>
                        <a:rPr lang="en-GB" sz="2000" spc="-5" dirty="0">
                          <a:effectLst/>
                        </a:rPr>
                        <a:t>i</a:t>
                      </a:r>
                      <a:r>
                        <a:rPr lang="en-GB" sz="2000" dirty="0">
                          <a:effectLst/>
                        </a:rPr>
                        <a:t>d</a:t>
                      </a:r>
                      <a:r>
                        <a:rPr lang="en-GB" sz="2000" spc="5" dirty="0">
                          <a:effectLst/>
                        </a:rPr>
                        <a:t>e</a:t>
                      </a:r>
                      <a:r>
                        <a:rPr lang="en-GB" sz="2000" dirty="0">
                          <a:effectLst/>
                        </a:rPr>
                        <a:t>nt</a:t>
                      </a:r>
                      <a:r>
                        <a:rPr lang="en-GB" sz="2000" spc="-10" dirty="0">
                          <a:effectLst/>
                        </a:rPr>
                        <a:t>i</a:t>
                      </a:r>
                      <a:r>
                        <a:rPr lang="en-GB" sz="2000" dirty="0">
                          <a:effectLst/>
                        </a:rPr>
                        <a:t>f</a:t>
                      </a:r>
                      <a:r>
                        <a:rPr lang="en-GB" sz="2000" spc="5" dirty="0">
                          <a:effectLst/>
                        </a:rPr>
                        <a:t>y</a:t>
                      </a:r>
                      <a:r>
                        <a:rPr lang="en-GB" sz="2000" dirty="0">
                          <a:effectLst/>
                        </a:rPr>
                        <a:t>, </a:t>
                      </a:r>
                      <a:r>
                        <a:rPr lang="en-GB" sz="2000" spc="250" dirty="0">
                          <a:effectLst/>
                        </a:rPr>
                        <a:t> </a:t>
                      </a:r>
                      <a:r>
                        <a:rPr lang="en-GB" sz="2000" spc="5" dirty="0">
                          <a:effectLst/>
                        </a:rPr>
                        <a:t>d</a:t>
                      </a:r>
                      <a:r>
                        <a:rPr lang="en-GB" sz="2000" spc="-5" dirty="0">
                          <a:effectLst/>
                        </a:rPr>
                        <a:t>i</a:t>
                      </a:r>
                      <a:r>
                        <a:rPr lang="en-GB" sz="2000" spc="5" dirty="0">
                          <a:effectLst/>
                        </a:rPr>
                        <a:t>sc</a:t>
                      </a:r>
                      <a:r>
                        <a:rPr lang="en-GB" sz="2000" dirty="0">
                          <a:effectLst/>
                        </a:rPr>
                        <a:t>u</a:t>
                      </a:r>
                      <a:r>
                        <a:rPr lang="en-GB" sz="2000" spc="5" dirty="0">
                          <a:effectLst/>
                        </a:rPr>
                        <a:t>ss</a:t>
                      </a:r>
                      <a:r>
                        <a:rPr lang="en-GB" sz="2000" dirty="0">
                          <a:effectLst/>
                        </a:rPr>
                        <a:t>, </a:t>
                      </a:r>
                      <a:r>
                        <a:rPr lang="en-GB" sz="2000" spc="235" dirty="0">
                          <a:effectLst/>
                        </a:rPr>
                        <a:t> </a:t>
                      </a:r>
                      <a:r>
                        <a:rPr lang="en-GB" sz="2000" dirty="0">
                          <a:effectLst/>
                        </a:rPr>
                        <a:t>e</a:t>
                      </a:r>
                      <a:r>
                        <a:rPr lang="en-GB" sz="2000" spc="5" dirty="0">
                          <a:effectLst/>
                        </a:rPr>
                        <a:t>x</a:t>
                      </a:r>
                      <a:r>
                        <a:rPr lang="en-GB" sz="2000" dirty="0">
                          <a:effectLst/>
                        </a:rPr>
                        <a:t>p</a:t>
                      </a:r>
                      <a:r>
                        <a:rPr lang="en-GB" sz="2000" spc="-5" dirty="0">
                          <a:effectLst/>
                        </a:rPr>
                        <a:t>l</a:t>
                      </a:r>
                      <a:r>
                        <a:rPr lang="en-GB" sz="2000" spc="10" dirty="0">
                          <a:effectLst/>
                        </a:rPr>
                        <a:t>a</a:t>
                      </a:r>
                      <a:r>
                        <a:rPr lang="en-GB" sz="2000" spc="-5" dirty="0">
                          <a:effectLst/>
                        </a:rPr>
                        <a:t>i</a:t>
                      </a:r>
                      <a:r>
                        <a:rPr lang="en-GB" sz="2000" dirty="0">
                          <a:effectLst/>
                        </a:rPr>
                        <a:t>n, </a:t>
                      </a:r>
                      <a:r>
                        <a:rPr lang="en-GB" sz="2000" spc="250" dirty="0">
                          <a:effectLst/>
                        </a:rPr>
                        <a:t> </a:t>
                      </a:r>
                      <a:r>
                        <a:rPr lang="en-GB" sz="2000" dirty="0">
                          <a:effectLst/>
                        </a:rPr>
                        <a:t>c</a:t>
                      </a:r>
                      <a:r>
                        <a:rPr lang="en-GB" sz="2000" spc="-5" dirty="0">
                          <a:effectLst/>
                        </a:rPr>
                        <a:t>l</a:t>
                      </a:r>
                      <a:r>
                        <a:rPr lang="en-GB" sz="2000" dirty="0">
                          <a:effectLst/>
                        </a:rPr>
                        <a:t>ari</a:t>
                      </a:r>
                      <a:r>
                        <a:rPr lang="en-GB" sz="2000" spc="-5" dirty="0">
                          <a:effectLst/>
                        </a:rPr>
                        <a:t>f</a:t>
                      </a:r>
                      <a:r>
                        <a:rPr lang="en-GB" sz="2000" spc="5" dirty="0">
                          <a:effectLst/>
                        </a:rPr>
                        <a:t>y</a:t>
                      </a:r>
                      <a:r>
                        <a:rPr lang="en-GB" sz="2000" dirty="0">
                          <a:effectLst/>
                        </a:rPr>
                        <a:t>, </a:t>
                      </a:r>
                      <a:r>
                        <a:rPr lang="en-GB" sz="2000" spc="260" dirty="0">
                          <a:effectLst/>
                        </a:rPr>
                        <a:t> </a:t>
                      </a:r>
                      <a:r>
                        <a:rPr lang="en-GB" sz="2000" dirty="0">
                          <a:effectLst/>
                        </a:rPr>
                        <a:t>re</a:t>
                      </a:r>
                      <a:r>
                        <a:rPr lang="en-GB" sz="2000" spc="5" dirty="0">
                          <a:effectLst/>
                        </a:rPr>
                        <a:t>c</a:t>
                      </a:r>
                      <a:r>
                        <a:rPr lang="en-GB" sz="2000" dirty="0">
                          <a:effectLst/>
                        </a:rPr>
                        <a:t>o</a:t>
                      </a:r>
                      <a:r>
                        <a:rPr lang="en-GB" sz="2000" spc="5" dirty="0">
                          <a:effectLst/>
                        </a:rPr>
                        <a:t>g</a:t>
                      </a:r>
                      <a:r>
                        <a:rPr lang="en-GB" sz="2000" dirty="0">
                          <a:effectLst/>
                        </a:rPr>
                        <a:t>n</a:t>
                      </a:r>
                      <a:r>
                        <a:rPr lang="en-GB" sz="2000" spc="-5" dirty="0">
                          <a:effectLst/>
                        </a:rPr>
                        <a:t>i</a:t>
                      </a:r>
                      <a:r>
                        <a:rPr lang="en-GB" sz="2000" spc="5" dirty="0">
                          <a:effectLst/>
                        </a:rPr>
                        <a:t>s</a:t>
                      </a:r>
                      <a:r>
                        <a:rPr lang="en-GB" sz="2000" dirty="0">
                          <a:effectLst/>
                        </a:rPr>
                        <a:t>e</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extLst>
                  <a:ext uri="{0D108BD9-81ED-4DB2-BD59-A6C34878D82A}">
                    <a16:rowId xmlns:a16="http://schemas.microsoft.com/office/drawing/2014/main" val="1140002379"/>
                  </a:ext>
                </a:extLst>
              </a:tr>
              <a:tr h="654463">
                <a:tc>
                  <a:txBody>
                    <a:bodyPr/>
                    <a:lstStyle/>
                    <a:p>
                      <a:pPr>
                        <a:lnSpc>
                          <a:spcPts val="500"/>
                        </a:lnSpc>
                        <a:spcBef>
                          <a:spcPts val="20"/>
                        </a:spcBef>
                      </a:pPr>
                      <a:r>
                        <a:rPr lang="en-GB" sz="2000">
                          <a:effectLst/>
                        </a:rPr>
                        <a:t> </a:t>
                      </a:r>
                    </a:p>
                    <a:p>
                      <a:pPr marL="64770"/>
                      <a:r>
                        <a:rPr lang="en-GB" sz="2000">
                          <a:effectLst/>
                        </a:rPr>
                        <a:t>a</a:t>
                      </a:r>
                      <a:r>
                        <a:rPr lang="en-GB" sz="2000" spc="-5">
                          <a:effectLst/>
                        </a:rPr>
                        <a:t>p</a:t>
                      </a:r>
                      <a:r>
                        <a:rPr lang="en-GB" sz="2000" spc="10">
                          <a:effectLst/>
                        </a:rPr>
                        <a:t>p</a:t>
                      </a:r>
                      <a:r>
                        <a:rPr lang="en-GB" sz="2000" spc="-5">
                          <a:effectLst/>
                        </a:rPr>
                        <a:t>li</a:t>
                      </a:r>
                      <a:r>
                        <a:rPr lang="en-GB" sz="2000" spc="5">
                          <a:effectLst/>
                        </a:rPr>
                        <a:t>c</a:t>
                      </a:r>
                      <a:r>
                        <a:rPr lang="en-GB" sz="2000">
                          <a:effectLst/>
                        </a:rPr>
                        <a:t>a</a:t>
                      </a:r>
                      <a:r>
                        <a:rPr lang="en-GB" sz="2000" spc="10">
                          <a:effectLst/>
                        </a:rPr>
                        <a:t>t</a:t>
                      </a:r>
                      <a:r>
                        <a:rPr lang="en-GB" sz="2000" spc="-5">
                          <a:effectLst/>
                        </a:rPr>
                        <a:t>i</a:t>
                      </a:r>
                      <a:r>
                        <a:rPr lang="en-GB" sz="2000">
                          <a:effectLst/>
                        </a:rPr>
                        <a:t>on</a:t>
                      </a:r>
                      <a:endParaRPr lang="en-GB" sz="200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tc>
                  <a:txBody>
                    <a:bodyPr/>
                    <a:lstStyle/>
                    <a:p>
                      <a:pPr>
                        <a:lnSpc>
                          <a:spcPts val="500"/>
                        </a:lnSpc>
                        <a:spcBef>
                          <a:spcPts val="10"/>
                        </a:spcBef>
                      </a:pPr>
                      <a:r>
                        <a:rPr lang="en-GB" sz="2000" dirty="0">
                          <a:effectLst/>
                        </a:rPr>
                        <a:t> </a:t>
                      </a:r>
                    </a:p>
                    <a:p>
                      <a:pPr marL="64770"/>
                      <a:r>
                        <a:rPr lang="en-GB" sz="2000" dirty="0">
                          <a:effectLst/>
                        </a:rPr>
                        <a:t>a</a:t>
                      </a:r>
                      <a:r>
                        <a:rPr lang="en-GB" sz="2000" spc="-5" dirty="0">
                          <a:effectLst/>
                        </a:rPr>
                        <a:t>p</a:t>
                      </a:r>
                      <a:r>
                        <a:rPr lang="en-GB" sz="2000" spc="10" dirty="0">
                          <a:effectLst/>
                        </a:rPr>
                        <a:t>p</a:t>
                      </a:r>
                      <a:r>
                        <a:rPr lang="en-GB" sz="2000" dirty="0">
                          <a:effectLst/>
                        </a:rPr>
                        <a:t>l</a:t>
                      </a:r>
                      <a:r>
                        <a:rPr lang="en-GB" sz="2000" spc="5" dirty="0">
                          <a:effectLst/>
                        </a:rPr>
                        <a:t>y</a:t>
                      </a:r>
                      <a:r>
                        <a:rPr lang="en-GB" sz="2000" dirty="0">
                          <a:effectLst/>
                        </a:rPr>
                        <a:t>,</a:t>
                      </a:r>
                      <a:r>
                        <a:rPr lang="en-GB" sz="2000" spc="-25" dirty="0">
                          <a:effectLst/>
                        </a:rPr>
                        <a:t> </a:t>
                      </a:r>
                      <a:r>
                        <a:rPr lang="en-GB" sz="2000" spc="5" dirty="0">
                          <a:effectLst/>
                        </a:rPr>
                        <a:t>i</a:t>
                      </a:r>
                      <a:r>
                        <a:rPr lang="en-GB" sz="2000" spc="-5" dirty="0">
                          <a:effectLst/>
                        </a:rPr>
                        <a:t>ll</a:t>
                      </a:r>
                      <a:r>
                        <a:rPr lang="en-GB" sz="2000" dirty="0">
                          <a:effectLst/>
                        </a:rPr>
                        <a:t>u</a:t>
                      </a:r>
                      <a:r>
                        <a:rPr lang="en-GB" sz="2000" spc="5" dirty="0">
                          <a:effectLst/>
                        </a:rPr>
                        <a:t>s</a:t>
                      </a:r>
                      <a:r>
                        <a:rPr lang="en-GB" sz="2000" dirty="0">
                          <a:effectLst/>
                        </a:rPr>
                        <a:t>tr</a:t>
                      </a:r>
                      <a:r>
                        <a:rPr lang="en-GB" sz="2000" spc="10" dirty="0">
                          <a:effectLst/>
                        </a:rPr>
                        <a:t>a</a:t>
                      </a:r>
                      <a:r>
                        <a:rPr lang="en-GB" sz="2000" dirty="0">
                          <a:effectLst/>
                        </a:rPr>
                        <a:t>te,</a:t>
                      </a:r>
                      <a:r>
                        <a:rPr lang="en-GB" sz="2000" spc="-35" dirty="0">
                          <a:effectLst/>
                        </a:rPr>
                        <a:t> </a:t>
                      </a:r>
                      <a:r>
                        <a:rPr lang="en-GB" sz="2000" spc="-5" dirty="0">
                          <a:effectLst/>
                        </a:rPr>
                        <a:t>d</a:t>
                      </a:r>
                      <a:r>
                        <a:rPr lang="en-GB" sz="2000" dirty="0">
                          <a:effectLst/>
                        </a:rPr>
                        <a:t>e</a:t>
                      </a:r>
                      <a:r>
                        <a:rPr lang="en-GB" sz="2000" spc="-5" dirty="0">
                          <a:effectLst/>
                        </a:rPr>
                        <a:t>m</a:t>
                      </a:r>
                      <a:r>
                        <a:rPr lang="en-GB" sz="2000" spc="10" dirty="0">
                          <a:effectLst/>
                        </a:rPr>
                        <a:t>o</a:t>
                      </a:r>
                      <a:r>
                        <a:rPr lang="en-GB" sz="2000" dirty="0">
                          <a:effectLst/>
                        </a:rPr>
                        <a:t>n</a:t>
                      </a:r>
                      <a:r>
                        <a:rPr lang="en-GB" sz="2000" spc="5" dirty="0">
                          <a:effectLst/>
                        </a:rPr>
                        <a:t>s</a:t>
                      </a:r>
                      <a:r>
                        <a:rPr lang="en-GB" sz="2000" dirty="0">
                          <a:effectLst/>
                        </a:rPr>
                        <a:t>trat</a:t>
                      </a:r>
                      <a:r>
                        <a:rPr lang="en-GB" sz="2000" spc="-5" dirty="0">
                          <a:effectLst/>
                        </a:rPr>
                        <a:t>e</a:t>
                      </a:r>
                      <a:r>
                        <a:rPr lang="en-GB" sz="2000" dirty="0">
                          <a:effectLst/>
                        </a:rPr>
                        <a:t>,</a:t>
                      </a:r>
                      <a:r>
                        <a:rPr lang="en-GB" sz="2000" spc="-50" dirty="0">
                          <a:effectLst/>
                        </a:rPr>
                        <a:t> </a:t>
                      </a:r>
                      <a:r>
                        <a:rPr lang="en-GB" sz="2000" dirty="0">
                          <a:effectLst/>
                        </a:rPr>
                        <a:t>e</a:t>
                      </a:r>
                      <a:r>
                        <a:rPr lang="en-GB" sz="2000" spc="5" dirty="0">
                          <a:effectLst/>
                        </a:rPr>
                        <a:t>m</a:t>
                      </a:r>
                      <a:r>
                        <a:rPr lang="en-GB" sz="2000" dirty="0">
                          <a:effectLst/>
                        </a:rPr>
                        <a:t>p</a:t>
                      </a:r>
                      <a:r>
                        <a:rPr lang="en-GB" sz="2000" spc="5" dirty="0">
                          <a:effectLst/>
                        </a:rPr>
                        <a:t>l</a:t>
                      </a:r>
                      <a:r>
                        <a:rPr lang="en-GB" sz="2000" dirty="0">
                          <a:effectLst/>
                        </a:rPr>
                        <a:t>oy</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extLst>
                  <a:ext uri="{0D108BD9-81ED-4DB2-BD59-A6C34878D82A}">
                    <a16:rowId xmlns:a16="http://schemas.microsoft.com/office/drawing/2014/main" val="427125732"/>
                  </a:ext>
                </a:extLst>
              </a:tr>
              <a:tr h="654463">
                <a:tc>
                  <a:txBody>
                    <a:bodyPr/>
                    <a:lstStyle/>
                    <a:p>
                      <a:pPr>
                        <a:lnSpc>
                          <a:spcPts val="500"/>
                        </a:lnSpc>
                        <a:spcBef>
                          <a:spcPts val="20"/>
                        </a:spcBef>
                      </a:pPr>
                      <a:r>
                        <a:rPr lang="en-GB" sz="2000">
                          <a:effectLst/>
                        </a:rPr>
                        <a:t> </a:t>
                      </a:r>
                    </a:p>
                    <a:p>
                      <a:pPr marL="64770"/>
                      <a:r>
                        <a:rPr lang="en-GB" sz="2000">
                          <a:effectLst/>
                        </a:rPr>
                        <a:t>a</a:t>
                      </a:r>
                      <a:r>
                        <a:rPr lang="en-GB" sz="2000" spc="-5">
                          <a:effectLst/>
                        </a:rPr>
                        <a:t>n</a:t>
                      </a:r>
                      <a:r>
                        <a:rPr lang="en-GB" sz="2000" spc="10">
                          <a:effectLst/>
                        </a:rPr>
                        <a:t>a</a:t>
                      </a:r>
                      <a:r>
                        <a:rPr lang="en-GB" sz="2000" spc="5">
                          <a:effectLst/>
                        </a:rPr>
                        <a:t>l</a:t>
                      </a:r>
                      <a:r>
                        <a:rPr lang="en-GB" sz="2000" spc="-20">
                          <a:effectLst/>
                        </a:rPr>
                        <a:t>y</a:t>
                      </a:r>
                      <a:r>
                        <a:rPr lang="en-GB" sz="2000" spc="5">
                          <a:effectLst/>
                        </a:rPr>
                        <a:t>s</a:t>
                      </a:r>
                      <a:r>
                        <a:rPr lang="en-GB" sz="2000" spc="-5">
                          <a:effectLst/>
                        </a:rPr>
                        <a:t>i</a:t>
                      </a:r>
                      <a:r>
                        <a:rPr lang="en-GB" sz="2000">
                          <a:effectLst/>
                        </a:rPr>
                        <a:t>s</a:t>
                      </a:r>
                      <a:endParaRPr lang="en-GB" sz="200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tc>
                  <a:txBody>
                    <a:bodyPr/>
                    <a:lstStyle/>
                    <a:p>
                      <a:pPr>
                        <a:lnSpc>
                          <a:spcPts val="500"/>
                        </a:lnSpc>
                        <a:spcBef>
                          <a:spcPts val="10"/>
                        </a:spcBef>
                      </a:pPr>
                      <a:r>
                        <a:rPr lang="en-GB" sz="2000">
                          <a:effectLst/>
                        </a:rPr>
                        <a:t> </a:t>
                      </a:r>
                    </a:p>
                    <a:p>
                      <a:pPr marL="64770"/>
                      <a:r>
                        <a:rPr lang="en-GB" sz="2000">
                          <a:effectLst/>
                        </a:rPr>
                        <a:t>a</a:t>
                      </a:r>
                      <a:r>
                        <a:rPr lang="en-GB" sz="2000" spc="-5">
                          <a:effectLst/>
                        </a:rPr>
                        <a:t>n</a:t>
                      </a:r>
                      <a:r>
                        <a:rPr lang="en-GB" sz="2000" spc="10">
                          <a:effectLst/>
                        </a:rPr>
                        <a:t>a</a:t>
                      </a:r>
                      <a:r>
                        <a:rPr lang="en-GB" sz="2000" spc="-5">
                          <a:effectLst/>
                        </a:rPr>
                        <a:t>l</a:t>
                      </a:r>
                      <a:r>
                        <a:rPr lang="en-GB" sz="2000" spc="5">
                          <a:effectLst/>
                        </a:rPr>
                        <a:t>ys</a:t>
                      </a:r>
                      <a:r>
                        <a:rPr lang="en-GB" sz="2000">
                          <a:effectLst/>
                        </a:rPr>
                        <a:t>e,</a:t>
                      </a:r>
                      <a:r>
                        <a:rPr lang="en-GB" sz="2000" spc="-40">
                          <a:effectLst/>
                        </a:rPr>
                        <a:t> </a:t>
                      </a:r>
                      <a:r>
                        <a:rPr lang="en-GB" sz="2000">
                          <a:effectLst/>
                        </a:rPr>
                        <a:t>e</a:t>
                      </a:r>
                      <a:r>
                        <a:rPr lang="en-GB" sz="2000" spc="5">
                          <a:effectLst/>
                        </a:rPr>
                        <a:t>x</a:t>
                      </a:r>
                      <a:r>
                        <a:rPr lang="en-GB" sz="2000">
                          <a:effectLst/>
                        </a:rPr>
                        <a:t>a</a:t>
                      </a:r>
                      <a:r>
                        <a:rPr lang="en-GB" sz="2000" spc="10">
                          <a:effectLst/>
                        </a:rPr>
                        <a:t>m</a:t>
                      </a:r>
                      <a:r>
                        <a:rPr lang="en-GB" sz="2000" spc="-5">
                          <a:effectLst/>
                        </a:rPr>
                        <a:t>i</a:t>
                      </a:r>
                      <a:r>
                        <a:rPr lang="en-GB" sz="2000" spc="10">
                          <a:effectLst/>
                        </a:rPr>
                        <a:t>n</a:t>
                      </a:r>
                      <a:r>
                        <a:rPr lang="en-GB" sz="2000">
                          <a:effectLst/>
                        </a:rPr>
                        <a:t>e,</a:t>
                      </a:r>
                      <a:r>
                        <a:rPr lang="en-GB" sz="2000" spc="-45">
                          <a:effectLst/>
                        </a:rPr>
                        <a:t> </a:t>
                      </a:r>
                      <a:r>
                        <a:rPr lang="en-GB" sz="2000" spc="5">
                          <a:effectLst/>
                        </a:rPr>
                        <a:t>c</a:t>
                      </a:r>
                      <a:r>
                        <a:rPr lang="en-GB" sz="2000">
                          <a:effectLst/>
                        </a:rPr>
                        <a:t>o</a:t>
                      </a:r>
                      <a:r>
                        <a:rPr lang="en-GB" sz="2000" spc="10">
                          <a:effectLst/>
                        </a:rPr>
                        <a:t>m</a:t>
                      </a:r>
                      <a:r>
                        <a:rPr lang="en-GB" sz="2000">
                          <a:effectLst/>
                        </a:rPr>
                        <a:t>p</a:t>
                      </a:r>
                      <a:r>
                        <a:rPr lang="en-GB" sz="2000" spc="-5">
                          <a:effectLst/>
                        </a:rPr>
                        <a:t>a</a:t>
                      </a:r>
                      <a:r>
                        <a:rPr lang="en-GB" sz="2000" spc="5">
                          <a:effectLst/>
                        </a:rPr>
                        <a:t>r</a:t>
                      </a:r>
                      <a:r>
                        <a:rPr lang="en-GB" sz="2000" spc="10">
                          <a:effectLst/>
                        </a:rPr>
                        <a:t>e</a:t>
                      </a:r>
                      <a:r>
                        <a:rPr lang="en-GB" sz="2000">
                          <a:effectLst/>
                        </a:rPr>
                        <a:t>,</a:t>
                      </a:r>
                      <a:r>
                        <a:rPr lang="en-GB" sz="2000" spc="-40">
                          <a:effectLst/>
                        </a:rPr>
                        <a:t> </a:t>
                      </a:r>
                      <a:r>
                        <a:rPr lang="en-GB" sz="2000" spc="-5">
                          <a:effectLst/>
                        </a:rPr>
                        <a:t>a</a:t>
                      </a:r>
                      <a:r>
                        <a:rPr lang="en-GB" sz="2000">
                          <a:effectLst/>
                        </a:rPr>
                        <a:t>p</a:t>
                      </a:r>
                      <a:r>
                        <a:rPr lang="en-GB" sz="2000" spc="-5">
                          <a:effectLst/>
                        </a:rPr>
                        <a:t>p</a:t>
                      </a:r>
                      <a:r>
                        <a:rPr lang="en-GB" sz="2000" spc="5">
                          <a:effectLst/>
                        </a:rPr>
                        <a:t>r</a:t>
                      </a:r>
                      <a:r>
                        <a:rPr lang="en-GB" sz="2000" spc="10">
                          <a:effectLst/>
                        </a:rPr>
                        <a:t>a</a:t>
                      </a:r>
                      <a:r>
                        <a:rPr lang="en-GB" sz="2000" spc="-5">
                          <a:effectLst/>
                        </a:rPr>
                        <a:t>i</a:t>
                      </a:r>
                      <a:r>
                        <a:rPr lang="en-GB" sz="2000" spc="5">
                          <a:effectLst/>
                        </a:rPr>
                        <a:t>s</a:t>
                      </a:r>
                      <a:r>
                        <a:rPr lang="en-GB" sz="2000">
                          <a:effectLst/>
                        </a:rPr>
                        <a:t>e,</a:t>
                      </a:r>
                      <a:r>
                        <a:rPr lang="en-GB" sz="2000" spc="-45">
                          <a:effectLst/>
                        </a:rPr>
                        <a:t> </a:t>
                      </a:r>
                      <a:r>
                        <a:rPr lang="en-GB" sz="2000" spc="5">
                          <a:effectLst/>
                        </a:rPr>
                        <a:t>cr</a:t>
                      </a:r>
                      <a:r>
                        <a:rPr lang="en-GB" sz="2000" spc="-5">
                          <a:effectLst/>
                        </a:rPr>
                        <a:t>i</a:t>
                      </a:r>
                      <a:r>
                        <a:rPr lang="en-GB" sz="2000" spc="10">
                          <a:effectLst/>
                        </a:rPr>
                        <a:t>t</a:t>
                      </a:r>
                      <a:r>
                        <a:rPr lang="en-GB" sz="2000" spc="-5">
                          <a:effectLst/>
                        </a:rPr>
                        <a:t>i</a:t>
                      </a:r>
                      <a:r>
                        <a:rPr lang="en-GB" sz="2000" spc="5">
                          <a:effectLst/>
                        </a:rPr>
                        <a:t>c</a:t>
                      </a:r>
                      <a:r>
                        <a:rPr lang="en-GB" sz="2000" spc="-5">
                          <a:effectLst/>
                        </a:rPr>
                        <a:t>i</a:t>
                      </a:r>
                      <a:r>
                        <a:rPr lang="en-GB" sz="2000" spc="5">
                          <a:effectLst/>
                        </a:rPr>
                        <a:t>s</a:t>
                      </a:r>
                      <a:r>
                        <a:rPr lang="en-GB" sz="2000">
                          <a:effectLst/>
                        </a:rPr>
                        <a:t>e</a:t>
                      </a:r>
                      <a:endParaRPr lang="en-GB" sz="200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extLst>
                  <a:ext uri="{0D108BD9-81ED-4DB2-BD59-A6C34878D82A}">
                    <a16:rowId xmlns:a16="http://schemas.microsoft.com/office/drawing/2014/main" val="2975909288"/>
                  </a:ext>
                </a:extLst>
              </a:tr>
              <a:tr h="654463">
                <a:tc>
                  <a:txBody>
                    <a:bodyPr/>
                    <a:lstStyle/>
                    <a:p>
                      <a:pPr>
                        <a:lnSpc>
                          <a:spcPts val="500"/>
                        </a:lnSpc>
                        <a:spcBef>
                          <a:spcPts val="20"/>
                        </a:spcBef>
                      </a:pPr>
                      <a:r>
                        <a:rPr lang="en-GB" sz="2000" dirty="0">
                          <a:effectLst/>
                        </a:rPr>
                        <a:t> </a:t>
                      </a:r>
                    </a:p>
                    <a:p>
                      <a:pPr marL="64770"/>
                      <a:r>
                        <a:rPr lang="en-GB" sz="2000" dirty="0">
                          <a:effectLst/>
                        </a:rPr>
                        <a:t>e</a:t>
                      </a:r>
                      <a:r>
                        <a:rPr lang="en-GB" sz="2000" spc="-10" dirty="0">
                          <a:effectLst/>
                        </a:rPr>
                        <a:t>v</a:t>
                      </a:r>
                      <a:r>
                        <a:rPr lang="en-GB" sz="2000" spc="10" dirty="0">
                          <a:effectLst/>
                        </a:rPr>
                        <a:t>a</a:t>
                      </a:r>
                      <a:r>
                        <a:rPr lang="en-GB" sz="2000" spc="-5" dirty="0">
                          <a:effectLst/>
                        </a:rPr>
                        <a:t>l</a:t>
                      </a:r>
                      <a:r>
                        <a:rPr lang="en-GB" sz="2000" spc="10" dirty="0">
                          <a:effectLst/>
                        </a:rPr>
                        <a:t>u</a:t>
                      </a:r>
                      <a:r>
                        <a:rPr lang="en-GB" sz="2000" dirty="0">
                          <a:effectLst/>
                        </a:rPr>
                        <a:t>at</a:t>
                      </a:r>
                      <a:r>
                        <a:rPr lang="en-GB" sz="2000" spc="5" dirty="0">
                          <a:effectLst/>
                        </a:rPr>
                        <a:t>i</a:t>
                      </a:r>
                      <a:r>
                        <a:rPr lang="en-GB" sz="2000" dirty="0">
                          <a:effectLst/>
                        </a:rPr>
                        <a:t>on</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tc>
                  <a:txBody>
                    <a:bodyPr/>
                    <a:lstStyle/>
                    <a:p>
                      <a:pPr>
                        <a:lnSpc>
                          <a:spcPts val="500"/>
                        </a:lnSpc>
                        <a:spcBef>
                          <a:spcPts val="10"/>
                        </a:spcBef>
                      </a:pPr>
                      <a:r>
                        <a:rPr lang="en-GB" sz="2000" dirty="0">
                          <a:effectLst/>
                        </a:rPr>
                        <a:t> </a:t>
                      </a:r>
                    </a:p>
                    <a:p>
                      <a:pPr marL="64770"/>
                      <a:r>
                        <a:rPr lang="en-GB" sz="2000" dirty="0">
                          <a:effectLst/>
                        </a:rPr>
                        <a:t>e</a:t>
                      </a:r>
                      <a:r>
                        <a:rPr lang="en-GB" sz="2000" spc="5" dirty="0">
                          <a:effectLst/>
                        </a:rPr>
                        <a:t>v</a:t>
                      </a:r>
                      <a:r>
                        <a:rPr lang="en-GB" sz="2000" dirty="0">
                          <a:effectLst/>
                        </a:rPr>
                        <a:t>a</a:t>
                      </a:r>
                      <a:r>
                        <a:rPr lang="en-GB" sz="2000" spc="-5" dirty="0">
                          <a:effectLst/>
                        </a:rPr>
                        <a:t>l</a:t>
                      </a:r>
                      <a:r>
                        <a:rPr lang="en-GB" sz="2000" spc="10" dirty="0">
                          <a:effectLst/>
                        </a:rPr>
                        <a:t>u</a:t>
                      </a:r>
                      <a:r>
                        <a:rPr lang="en-GB" sz="2000" dirty="0">
                          <a:effectLst/>
                        </a:rPr>
                        <a:t>at</a:t>
                      </a:r>
                      <a:r>
                        <a:rPr lang="en-GB" sz="2000" spc="-5" dirty="0">
                          <a:effectLst/>
                        </a:rPr>
                        <a:t>e</a:t>
                      </a:r>
                      <a:r>
                        <a:rPr lang="en-GB" sz="2000" dirty="0">
                          <a:effectLst/>
                        </a:rPr>
                        <a:t>,</a:t>
                      </a:r>
                      <a:r>
                        <a:rPr lang="en-GB" sz="2000" spc="-30" dirty="0">
                          <a:effectLst/>
                        </a:rPr>
                        <a:t> </a:t>
                      </a:r>
                      <a:r>
                        <a:rPr lang="en-GB" sz="2000" dirty="0">
                          <a:effectLst/>
                        </a:rPr>
                        <a:t>a</a:t>
                      </a:r>
                      <a:r>
                        <a:rPr lang="en-GB" sz="2000" spc="5" dirty="0">
                          <a:effectLst/>
                        </a:rPr>
                        <a:t>ss</a:t>
                      </a:r>
                      <a:r>
                        <a:rPr lang="en-GB" sz="2000" dirty="0">
                          <a:effectLst/>
                        </a:rPr>
                        <a:t>e</a:t>
                      </a:r>
                      <a:r>
                        <a:rPr lang="en-GB" sz="2000" spc="5" dirty="0">
                          <a:effectLst/>
                        </a:rPr>
                        <a:t>ss</a:t>
                      </a:r>
                      <a:r>
                        <a:rPr lang="en-GB" sz="2000" dirty="0">
                          <a:effectLst/>
                        </a:rPr>
                        <a:t>,</a:t>
                      </a:r>
                      <a:r>
                        <a:rPr lang="en-GB" sz="2000" spc="-40" dirty="0">
                          <a:effectLst/>
                        </a:rPr>
                        <a:t> </a:t>
                      </a:r>
                      <a:r>
                        <a:rPr lang="en-GB" sz="2000" spc="5" dirty="0">
                          <a:effectLst/>
                        </a:rPr>
                        <a:t>c</a:t>
                      </a:r>
                      <a:r>
                        <a:rPr lang="en-GB" sz="2000" spc="10" dirty="0">
                          <a:effectLst/>
                        </a:rPr>
                        <a:t>o</a:t>
                      </a:r>
                      <a:r>
                        <a:rPr lang="en-GB" sz="2000" dirty="0">
                          <a:effectLst/>
                        </a:rPr>
                        <a:t>m</a:t>
                      </a:r>
                      <a:r>
                        <a:rPr lang="en-GB" sz="2000" spc="-5" dirty="0">
                          <a:effectLst/>
                        </a:rPr>
                        <a:t>p</a:t>
                      </a:r>
                      <a:r>
                        <a:rPr lang="en-GB" sz="2000" dirty="0">
                          <a:effectLst/>
                        </a:rPr>
                        <a:t>a</a:t>
                      </a:r>
                      <a:r>
                        <a:rPr lang="en-GB" sz="2000" spc="15" dirty="0">
                          <a:effectLst/>
                        </a:rPr>
                        <a:t>r</a:t>
                      </a:r>
                      <a:r>
                        <a:rPr lang="en-GB" sz="2000" dirty="0">
                          <a:effectLst/>
                        </a:rPr>
                        <a:t>e,</a:t>
                      </a:r>
                      <a:r>
                        <a:rPr lang="en-GB" sz="2000" spc="-45" dirty="0">
                          <a:effectLst/>
                        </a:rPr>
                        <a:t> </a:t>
                      </a:r>
                      <a:r>
                        <a:rPr lang="en-GB" sz="2000" spc="5" dirty="0">
                          <a:effectLst/>
                        </a:rPr>
                        <a:t>j</a:t>
                      </a:r>
                      <a:r>
                        <a:rPr lang="en-GB" sz="2000" dirty="0">
                          <a:effectLst/>
                        </a:rPr>
                        <a:t>u</a:t>
                      </a:r>
                      <a:r>
                        <a:rPr lang="en-GB" sz="2000" spc="-5" dirty="0">
                          <a:effectLst/>
                        </a:rPr>
                        <a:t>d</a:t>
                      </a:r>
                      <a:r>
                        <a:rPr lang="en-GB" sz="2000" spc="10" dirty="0">
                          <a:effectLst/>
                        </a:rPr>
                        <a:t>g</a:t>
                      </a:r>
                      <a:r>
                        <a:rPr lang="en-GB" sz="2000" dirty="0">
                          <a:effectLst/>
                        </a:rPr>
                        <a:t>e</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extLst>
                  <a:ext uri="{0D108BD9-81ED-4DB2-BD59-A6C34878D82A}">
                    <a16:rowId xmlns:a16="http://schemas.microsoft.com/office/drawing/2014/main" val="3413425340"/>
                  </a:ext>
                </a:extLst>
              </a:tr>
            </a:tbl>
          </a:graphicData>
        </a:graphic>
      </p:graphicFrame>
    </p:spTree>
    <p:extLst>
      <p:ext uri="{BB962C8B-B14F-4D97-AF65-F5344CB8AC3E}">
        <p14:creationId xmlns:p14="http://schemas.microsoft.com/office/powerpoint/2010/main" val="24156203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556A5-0CBF-4E3D-BC2B-3B8B72568C58}"/>
              </a:ext>
            </a:extLst>
          </p:cNvPr>
          <p:cNvSpPr>
            <a:spLocks noGrp="1"/>
          </p:cNvSpPr>
          <p:nvPr>
            <p:ph type="title"/>
          </p:nvPr>
        </p:nvSpPr>
        <p:spPr>
          <a:xfrm>
            <a:off x="628650" y="365125"/>
            <a:ext cx="7886700" cy="687611"/>
          </a:xfrm>
        </p:spPr>
        <p:txBody>
          <a:bodyPr/>
          <a:lstStyle/>
          <a:p>
            <a:r>
              <a:rPr lang="en-GB" sz="4000" b="1" dirty="0"/>
              <a:t>Intellectual Skills</a:t>
            </a:r>
          </a:p>
        </p:txBody>
      </p:sp>
      <p:graphicFrame>
        <p:nvGraphicFramePr>
          <p:cNvPr id="6" name="Content Placeholder 5">
            <a:extLst>
              <a:ext uri="{FF2B5EF4-FFF2-40B4-BE49-F238E27FC236}">
                <a16:creationId xmlns:a16="http://schemas.microsoft.com/office/drawing/2014/main" id="{1BF6B9C9-6F74-365B-0B5E-DEABFE82BE1B}"/>
              </a:ext>
            </a:extLst>
          </p:cNvPr>
          <p:cNvGraphicFramePr>
            <a:graphicFrameLocks noGrp="1"/>
          </p:cNvGraphicFramePr>
          <p:nvPr>
            <p:ph idx="1"/>
            <p:extLst>
              <p:ext uri="{D42A27DB-BD31-4B8C-83A1-F6EECF244321}">
                <p14:modId xmlns:p14="http://schemas.microsoft.com/office/powerpoint/2010/main" val="776013492"/>
              </p:ext>
            </p:extLst>
          </p:nvPr>
        </p:nvGraphicFramePr>
        <p:xfrm>
          <a:off x="395536" y="1711123"/>
          <a:ext cx="8352928" cy="3740554"/>
        </p:xfrm>
        <a:graphic>
          <a:graphicData uri="http://schemas.openxmlformats.org/drawingml/2006/table">
            <a:tbl>
              <a:tblPr firstRow="1" firstCol="1" lastRow="1" lastCol="1" bandRow="1" bandCol="1">
                <a:tableStyleId>{BDBED569-4797-4DF1-A0F4-6AAB3CD982D8}</a:tableStyleId>
              </a:tblPr>
              <a:tblGrid>
                <a:gridCol w="2592288">
                  <a:extLst>
                    <a:ext uri="{9D8B030D-6E8A-4147-A177-3AD203B41FA5}">
                      <a16:colId xmlns:a16="http://schemas.microsoft.com/office/drawing/2014/main" val="2261320236"/>
                    </a:ext>
                  </a:extLst>
                </a:gridCol>
                <a:gridCol w="5760640">
                  <a:extLst>
                    <a:ext uri="{9D8B030D-6E8A-4147-A177-3AD203B41FA5}">
                      <a16:colId xmlns:a16="http://schemas.microsoft.com/office/drawing/2014/main" val="2698771266"/>
                    </a:ext>
                  </a:extLst>
                </a:gridCol>
              </a:tblGrid>
              <a:tr h="792088">
                <a:tc>
                  <a:txBody>
                    <a:bodyPr/>
                    <a:lstStyle/>
                    <a:p>
                      <a:pPr marL="64770">
                        <a:spcBef>
                          <a:spcPts val="485"/>
                        </a:spcBef>
                        <a:spcAft>
                          <a:spcPts val="0"/>
                        </a:spcAft>
                      </a:pPr>
                      <a:r>
                        <a:rPr lang="en-GB" sz="2400" dirty="0">
                          <a:effectLst/>
                        </a:rPr>
                        <a:t>Intellectual Skills</a:t>
                      </a:r>
                      <a:endParaRPr lang="en-GB" sz="2400" dirty="0">
                        <a:effectLst/>
                        <a:latin typeface="Times New Roman" panose="02020603050405020304" pitchFamily="18" charset="0"/>
                        <a:ea typeface="Times New Roman" panose="02020603050405020304" pitchFamily="18" charset="0"/>
                      </a:endParaRPr>
                    </a:p>
                  </a:txBody>
                  <a:tcPr marL="0" marR="0" marT="0" marB="0" anchor="ctr"/>
                </a:tc>
                <a:tc>
                  <a:txBody>
                    <a:bodyPr/>
                    <a:lstStyle/>
                    <a:p>
                      <a:pPr marL="64770">
                        <a:spcBef>
                          <a:spcPts val="485"/>
                        </a:spcBef>
                        <a:spcAft>
                          <a:spcPts val="0"/>
                        </a:spcAft>
                      </a:pPr>
                      <a:r>
                        <a:rPr lang="en-GB" sz="2400" spc="5" dirty="0">
                          <a:effectLst/>
                        </a:rPr>
                        <a:t>Ke</a:t>
                      </a:r>
                      <a:r>
                        <a:rPr lang="en-GB" sz="2400" dirty="0">
                          <a:effectLst/>
                        </a:rPr>
                        <a:t>y</a:t>
                      </a:r>
                      <a:r>
                        <a:rPr lang="en-GB" sz="2400" spc="-30" dirty="0">
                          <a:effectLst/>
                        </a:rPr>
                        <a:t> </a:t>
                      </a:r>
                      <a:r>
                        <a:rPr lang="en-GB" sz="2400" spc="15" dirty="0">
                          <a:effectLst/>
                        </a:rPr>
                        <a:t>w</a:t>
                      </a:r>
                      <a:r>
                        <a:rPr lang="en-GB" sz="2400" dirty="0">
                          <a:effectLst/>
                        </a:rPr>
                        <a:t>o</a:t>
                      </a:r>
                      <a:r>
                        <a:rPr lang="en-GB" sz="2400" spc="-5" dirty="0">
                          <a:effectLst/>
                        </a:rPr>
                        <a:t>r</a:t>
                      </a:r>
                      <a:r>
                        <a:rPr lang="en-GB" sz="2400" dirty="0">
                          <a:effectLst/>
                        </a:rPr>
                        <a:t>ds</a:t>
                      </a:r>
                      <a:r>
                        <a:rPr lang="en-GB" sz="2400" spc="-30" dirty="0">
                          <a:effectLst/>
                        </a:rPr>
                        <a:t> </a:t>
                      </a:r>
                      <a:r>
                        <a:rPr lang="en-GB" sz="2400" spc="15" dirty="0">
                          <a:effectLst/>
                        </a:rPr>
                        <a:t>w</a:t>
                      </a:r>
                      <a:r>
                        <a:rPr lang="en-GB" sz="2400" dirty="0">
                          <a:effectLst/>
                        </a:rPr>
                        <a:t>hich</a:t>
                      </a:r>
                      <a:r>
                        <a:rPr lang="en-GB" sz="2400" spc="-30" dirty="0">
                          <a:effectLst/>
                        </a:rPr>
                        <a:t> </a:t>
                      </a:r>
                      <a:r>
                        <a:rPr lang="en-GB" sz="2400" dirty="0">
                          <a:effectLst/>
                        </a:rPr>
                        <a:t>m</a:t>
                      </a:r>
                      <a:r>
                        <a:rPr lang="en-GB" sz="2400" spc="10" dirty="0">
                          <a:effectLst/>
                        </a:rPr>
                        <a:t>a</a:t>
                      </a:r>
                      <a:r>
                        <a:rPr lang="en-GB" sz="2400" dirty="0">
                          <a:effectLst/>
                        </a:rPr>
                        <a:t>y</a:t>
                      </a:r>
                      <a:r>
                        <a:rPr lang="en-GB" sz="2400" spc="-35" dirty="0">
                          <a:effectLst/>
                        </a:rPr>
                        <a:t> </a:t>
                      </a:r>
                      <a:r>
                        <a:rPr lang="en-GB" sz="2400" dirty="0">
                          <a:effectLst/>
                        </a:rPr>
                        <a:t>be us</a:t>
                      </a:r>
                      <a:r>
                        <a:rPr lang="en-GB" sz="2400" spc="-5" dirty="0">
                          <a:effectLst/>
                        </a:rPr>
                        <a:t>e</a:t>
                      </a:r>
                      <a:r>
                        <a:rPr lang="en-GB" sz="2400" spc="5" dirty="0">
                          <a:effectLst/>
                        </a:rPr>
                        <a:t>f</a:t>
                      </a:r>
                      <a:r>
                        <a:rPr lang="en-GB" sz="2400" dirty="0">
                          <a:effectLst/>
                        </a:rPr>
                        <a:t>ul</a:t>
                      </a:r>
                      <a:endParaRPr lang="en-GB" sz="2400" dirty="0">
                        <a:effectLst/>
                        <a:latin typeface="Times New Roman" panose="02020603050405020304" pitchFamily="18" charset="0"/>
                        <a:ea typeface="Times New Roman" panose="02020603050405020304" pitchFamily="18" charset="0"/>
                      </a:endParaRPr>
                    </a:p>
                  </a:txBody>
                  <a:tcPr marL="0" marR="0" marT="0" marB="0" anchor="ctr"/>
                </a:tc>
                <a:extLst>
                  <a:ext uri="{0D108BD9-81ED-4DB2-BD59-A6C34878D82A}">
                    <a16:rowId xmlns:a16="http://schemas.microsoft.com/office/drawing/2014/main" val="2040197782"/>
                  </a:ext>
                </a:extLst>
              </a:tr>
              <a:tr h="661640">
                <a:tc>
                  <a:txBody>
                    <a:bodyPr/>
                    <a:lstStyle/>
                    <a:p>
                      <a:pPr>
                        <a:lnSpc>
                          <a:spcPts val="500"/>
                        </a:lnSpc>
                        <a:spcBef>
                          <a:spcPts val="45"/>
                        </a:spcBef>
                      </a:pPr>
                      <a:r>
                        <a:rPr lang="en-GB" sz="2000">
                          <a:effectLst/>
                        </a:rPr>
                        <a:t> </a:t>
                      </a:r>
                    </a:p>
                    <a:p>
                      <a:pPr marL="64770"/>
                      <a:r>
                        <a:rPr lang="en-GB" sz="2000" spc="-5">
                          <a:effectLst/>
                        </a:rPr>
                        <a:t>i</a:t>
                      </a:r>
                      <a:r>
                        <a:rPr lang="en-GB" sz="2000">
                          <a:effectLst/>
                        </a:rPr>
                        <a:t>nt</a:t>
                      </a:r>
                      <a:r>
                        <a:rPr lang="en-GB" sz="2000" spc="5">
                          <a:effectLst/>
                        </a:rPr>
                        <a:t>e</a:t>
                      </a:r>
                      <a:r>
                        <a:rPr lang="en-GB" sz="2000" spc="-5">
                          <a:effectLst/>
                        </a:rPr>
                        <a:t>l</a:t>
                      </a:r>
                      <a:r>
                        <a:rPr lang="en-GB" sz="2000" spc="5">
                          <a:effectLst/>
                        </a:rPr>
                        <a:t>l</a:t>
                      </a:r>
                      <a:r>
                        <a:rPr lang="en-GB" sz="2000">
                          <a:effectLst/>
                        </a:rPr>
                        <a:t>e</a:t>
                      </a:r>
                      <a:r>
                        <a:rPr lang="en-GB" sz="2000" spc="5">
                          <a:effectLst/>
                        </a:rPr>
                        <a:t>c</a:t>
                      </a:r>
                      <a:r>
                        <a:rPr lang="en-GB" sz="2000">
                          <a:effectLst/>
                        </a:rPr>
                        <a:t>tu</a:t>
                      </a:r>
                      <a:r>
                        <a:rPr lang="en-GB" sz="2000" spc="5">
                          <a:effectLst/>
                        </a:rPr>
                        <a:t>a</a:t>
                      </a:r>
                      <a:r>
                        <a:rPr lang="en-GB" sz="2000">
                          <a:effectLst/>
                        </a:rPr>
                        <a:t>l</a:t>
                      </a:r>
                      <a:r>
                        <a:rPr lang="en-GB" sz="2000" spc="-50">
                          <a:effectLst/>
                        </a:rPr>
                        <a:t> </a:t>
                      </a:r>
                      <a:r>
                        <a:rPr lang="en-GB" sz="2000" spc="5">
                          <a:effectLst/>
                        </a:rPr>
                        <a:t>c</a:t>
                      </a:r>
                      <a:r>
                        <a:rPr lang="en-GB" sz="2000">
                          <a:effectLst/>
                        </a:rPr>
                        <a:t>ur</a:t>
                      </a:r>
                      <a:r>
                        <a:rPr lang="en-GB" sz="2000" spc="10">
                          <a:effectLst/>
                        </a:rPr>
                        <a:t>i</a:t>
                      </a:r>
                      <a:r>
                        <a:rPr lang="en-GB" sz="2000">
                          <a:effectLst/>
                        </a:rPr>
                        <a:t>o</a:t>
                      </a:r>
                      <a:r>
                        <a:rPr lang="en-GB" sz="2000" spc="5">
                          <a:effectLst/>
                        </a:rPr>
                        <a:t>s</a:t>
                      </a:r>
                      <a:r>
                        <a:rPr lang="en-GB" sz="2000" spc="-5">
                          <a:effectLst/>
                        </a:rPr>
                        <a:t>i</a:t>
                      </a:r>
                      <a:r>
                        <a:rPr lang="en-GB" sz="2000" spc="20">
                          <a:effectLst/>
                        </a:rPr>
                        <a:t>t</a:t>
                      </a:r>
                      <a:r>
                        <a:rPr lang="en-GB" sz="2000">
                          <a:effectLst/>
                        </a:rPr>
                        <a:t>y</a:t>
                      </a:r>
                      <a:endParaRPr lang="en-GB" sz="200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tc>
                  <a:txBody>
                    <a:bodyPr/>
                    <a:lstStyle/>
                    <a:p>
                      <a:pPr>
                        <a:lnSpc>
                          <a:spcPts val="500"/>
                        </a:lnSpc>
                        <a:spcBef>
                          <a:spcPts val="35"/>
                        </a:spcBef>
                      </a:pPr>
                      <a:r>
                        <a:rPr lang="en-GB" sz="2000" dirty="0">
                          <a:effectLst/>
                        </a:rPr>
                        <a:t> </a:t>
                      </a:r>
                    </a:p>
                    <a:p>
                      <a:pPr marL="64770"/>
                      <a:r>
                        <a:rPr lang="en-GB" sz="2000" b="1" kern="1200" dirty="0">
                          <a:solidFill>
                            <a:schemeClr val="tx1"/>
                          </a:solidFill>
                          <a:effectLst/>
                        </a:rPr>
                        <a:t>enquire, investigate, research, question, initiate, seek</a:t>
                      </a:r>
                      <a:endParaRPr lang="en-GB" sz="2000" i="0" dirty="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extLst>
                  <a:ext uri="{0D108BD9-81ED-4DB2-BD59-A6C34878D82A}">
                    <a16:rowId xmlns:a16="http://schemas.microsoft.com/office/drawing/2014/main" val="2858198513"/>
                  </a:ext>
                </a:extLst>
              </a:tr>
              <a:tr h="654463">
                <a:tc>
                  <a:txBody>
                    <a:bodyPr/>
                    <a:lstStyle/>
                    <a:p>
                      <a:pPr>
                        <a:lnSpc>
                          <a:spcPts val="500"/>
                        </a:lnSpc>
                        <a:spcBef>
                          <a:spcPts val="20"/>
                        </a:spcBef>
                      </a:pPr>
                      <a:r>
                        <a:rPr lang="en-GB" sz="2000">
                          <a:effectLst/>
                        </a:rPr>
                        <a:t> </a:t>
                      </a:r>
                    </a:p>
                    <a:p>
                      <a:pPr marL="64770"/>
                      <a:r>
                        <a:rPr lang="en-GB" sz="2000" spc="5">
                          <a:effectLst/>
                        </a:rPr>
                        <a:t>cr</a:t>
                      </a:r>
                      <a:r>
                        <a:rPr lang="en-GB" sz="2000">
                          <a:effectLst/>
                        </a:rPr>
                        <a:t>e</a:t>
                      </a:r>
                      <a:r>
                        <a:rPr lang="en-GB" sz="2000" spc="-5">
                          <a:effectLst/>
                        </a:rPr>
                        <a:t>a</a:t>
                      </a:r>
                      <a:r>
                        <a:rPr lang="en-GB" sz="2000">
                          <a:effectLst/>
                        </a:rPr>
                        <a:t>t</a:t>
                      </a:r>
                      <a:r>
                        <a:rPr lang="en-GB" sz="2000" spc="-5">
                          <a:effectLst/>
                        </a:rPr>
                        <a:t>i</a:t>
                      </a:r>
                      <a:r>
                        <a:rPr lang="en-GB" sz="2000" spc="5">
                          <a:effectLst/>
                        </a:rPr>
                        <a:t>v</a:t>
                      </a:r>
                      <a:r>
                        <a:rPr lang="en-GB" sz="2000" spc="-5">
                          <a:effectLst/>
                        </a:rPr>
                        <a:t>i</a:t>
                      </a:r>
                      <a:r>
                        <a:rPr lang="en-GB" sz="2000" spc="20">
                          <a:effectLst/>
                        </a:rPr>
                        <a:t>t</a:t>
                      </a:r>
                      <a:r>
                        <a:rPr lang="en-GB" sz="2000">
                          <a:effectLst/>
                        </a:rPr>
                        <a:t>y</a:t>
                      </a:r>
                      <a:endParaRPr lang="en-GB" sz="200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tc>
                  <a:txBody>
                    <a:bodyPr/>
                    <a:lstStyle/>
                    <a:p>
                      <a:pPr>
                        <a:lnSpc>
                          <a:spcPts val="500"/>
                        </a:lnSpc>
                        <a:spcBef>
                          <a:spcPts val="10"/>
                        </a:spcBef>
                      </a:pPr>
                      <a:r>
                        <a:rPr lang="en-GB" sz="2000" dirty="0">
                          <a:effectLst/>
                        </a:rPr>
                        <a:t> </a:t>
                      </a:r>
                    </a:p>
                    <a:p>
                      <a:pPr marL="64770"/>
                      <a:r>
                        <a:rPr lang="en-GB" sz="2000" b="1" kern="1200" dirty="0">
                          <a:solidFill>
                            <a:schemeClr val="tx1"/>
                          </a:solidFill>
                          <a:effectLst/>
                        </a:rPr>
                        <a:t>originate, invent, imagine, create, solve</a:t>
                      </a:r>
                      <a:endParaRPr lang="en-GB" sz="2000" i="0" dirty="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extLst>
                  <a:ext uri="{0D108BD9-81ED-4DB2-BD59-A6C34878D82A}">
                    <a16:rowId xmlns:a16="http://schemas.microsoft.com/office/drawing/2014/main" val="1140002379"/>
                  </a:ext>
                </a:extLst>
              </a:tr>
              <a:tr h="654463">
                <a:tc>
                  <a:txBody>
                    <a:bodyPr/>
                    <a:lstStyle/>
                    <a:p>
                      <a:pPr>
                        <a:lnSpc>
                          <a:spcPts val="500"/>
                        </a:lnSpc>
                        <a:spcBef>
                          <a:spcPts val="35"/>
                        </a:spcBef>
                      </a:pPr>
                      <a:r>
                        <a:rPr lang="en-GB" sz="2000">
                          <a:effectLst/>
                        </a:rPr>
                        <a:t> </a:t>
                      </a:r>
                    </a:p>
                    <a:p>
                      <a:pPr marL="64770"/>
                      <a:r>
                        <a:rPr lang="en-GB" sz="2000">
                          <a:effectLst/>
                        </a:rPr>
                        <a:t>a</a:t>
                      </a:r>
                      <a:r>
                        <a:rPr lang="en-GB" sz="2000" spc="-5">
                          <a:effectLst/>
                        </a:rPr>
                        <a:t>e</a:t>
                      </a:r>
                      <a:r>
                        <a:rPr lang="en-GB" sz="2000" spc="5">
                          <a:effectLst/>
                        </a:rPr>
                        <a:t>s</a:t>
                      </a:r>
                      <a:r>
                        <a:rPr lang="en-GB" sz="2000">
                          <a:effectLst/>
                        </a:rPr>
                        <a:t>th</a:t>
                      </a:r>
                      <a:r>
                        <a:rPr lang="en-GB" sz="2000" spc="-5">
                          <a:effectLst/>
                        </a:rPr>
                        <a:t>e</a:t>
                      </a:r>
                      <a:r>
                        <a:rPr lang="en-GB" sz="2000" spc="10">
                          <a:effectLst/>
                        </a:rPr>
                        <a:t>t</a:t>
                      </a:r>
                      <a:r>
                        <a:rPr lang="en-GB" sz="2000" spc="-5">
                          <a:effectLst/>
                        </a:rPr>
                        <a:t>i</a:t>
                      </a:r>
                      <a:r>
                        <a:rPr lang="en-GB" sz="2000">
                          <a:effectLst/>
                        </a:rPr>
                        <a:t>c</a:t>
                      </a:r>
                      <a:r>
                        <a:rPr lang="en-GB" sz="2000" spc="-35">
                          <a:effectLst/>
                        </a:rPr>
                        <a:t> </a:t>
                      </a:r>
                      <a:r>
                        <a:rPr lang="en-GB" sz="2000" spc="10">
                          <a:effectLst/>
                        </a:rPr>
                        <a:t>a</a:t>
                      </a:r>
                      <a:r>
                        <a:rPr lang="en-GB" sz="2000">
                          <a:effectLst/>
                        </a:rPr>
                        <a:t>ware</a:t>
                      </a:r>
                      <a:r>
                        <a:rPr lang="en-GB" sz="2000" spc="-5">
                          <a:effectLst/>
                        </a:rPr>
                        <a:t>n</a:t>
                      </a:r>
                      <a:r>
                        <a:rPr lang="en-GB" sz="2000">
                          <a:effectLst/>
                        </a:rPr>
                        <a:t>e</a:t>
                      </a:r>
                      <a:r>
                        <a:rPr lang="en-GB" sz="2000" spc="5">
                          <a:effectLst/>
                        </a:rPr>
                        <a:t>s</a:t>
                      </a:r>
                      <a:r>
                        <a:rPr lang="en-GB" sz="2000">
                          <a:effectLst/>
                        </a:rPr>
                        <a:t>s</a:t>
                      </a:r>
                      <a:endParaRPr lang="en-GB" sz="200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tc>
                  <a:txBody>
                    <a:bodyPr/>
                    <a:lstStyle/>
                    <a:p>
                      <a:pPr>
                        <a:lnSpc>
                          <a:spcPts val="500"/>
                        </a:lnSpc>
                        <a:spcBef>
                          <a:spcPts val="10"/>
                        </a:spcBef>
                      </a:pPr>
                      <a:r>
                        <a:rPr lang="en-GB" sz="2000" dirty="0">
                          <a:effectLst/>
                        </a:rPr>
                        <a:t> </a:t>
                      </a:r>
                    </a:p>
                    <a:p>
                      <a:pPr marL="64770"/>
                      <a:r>
                        <a:rPr lang="en-GB" sz="2000" b="1" kern="1200" dirty="0">
                          <a:solidFill>
                            <a:schemeClr val="tx1"/>
                          </a:solidFill>
                          <a:effectLst/>
                        </a:rPr>
                        <a:t>recognise, reflect, discover, value, perceive, reveal</a:t>
                      </a:r>
                      <a:endParaRPr lang="en-GB" sz="2000" i="0" dirty="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extLst>
                  <a:ext uri="{0D108BD9-81ED-4DB2-BD59-A6C34878D82A}">
                    <a16:rowId xmlns:a16="http://schemas.microsoft.com/office/drawing/2014/main" val="427125732"/>
                  </a:ext>
                </a:extLst>
              </a:tr>
              <a:tr h="654463">
                <a:tc>
                  <a:txBody>
                    <a:bodyPr/>
                    <a:lstStyle/>
                    <a:p>
                      <a:pPr>
                        <a:lnSpc>
                          <a:spcPts val="500"/>
                        </a:lnSpc>
                        <a:spcBef>
                          <a:spcPts val="35"/>
                        </a:spcBef>
                      </a:pPr>
                      <a:r>
                        <a:rPr lang="en-GB" sz="2000" dirty="0">
                          <a:effectLst/>
                        </a:rPr>
                        <a:t> </a:t>
                      </a:r>
                    </a:p>
                    <a:p>
                      <a:pPr marL="64770"/>
                      <a:r>
                        <a:rPr lang="en-GB" sz="2000" dirty="0">
                          <a:effectLst/>
                        </a:rPr>
                        <a:t>art</a:t>
                      </a:r>
                      <a:r>
                        <a:rPr lang="en-GB" sz="2000" spc="-5" dirty="0">
                          <a:effectLst/>
                        </a:rPr>
                        <a:t>i</a:t>
                      </a:r>
                      <a:r>
                        <a:rPr lang="en-GB" sz="2000" spc="5" dirty="0">
                          <a:effectLst/>
                        </a:rPr>
                        <a:t>c</a:t>
                      </a:r>
                      <a:r>
                        <a:rPr lang="en-GB" sz="2000" dirty="0">
                          <a:effectLst/>
                        </a:rPr>
                        <a:t>u</a:t>
                      </a:r>
                      <a:r>
                        <a:rPr lang="en-GB" sz="2000" spc="5" dirty="0">
                          <a:effectLst/>
                        </a:rPr>
                        <a:t>l</a:t>
                      </a:r>
                      <a:r>
                        <a:rPr lang="en-GB" sz="2000" dirty="0">
                          <a:effectLst/>
                        </a:rPr>
                        <a:t>at</a:t>
                      </a:r>
                      <a:r>
                        <a:rPr lang="en-GB" sz="2000" spc="5" dirty="0">
                          <a:effectLst/>
                        </a:rPr>
                        <a:t>i</a:t>
                      </a:r>
                      <a:r>
                        <a:rPr lang="en-GB" sz="2000" dirty="0">
                          <a:effectLst/>
                        </a:rPr>
                        <a:t>on</a:t>
                      </a:r>
                    </a:p>
                    <a:p>
                      <a:pPr marL="64770"/>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marL="64770"/>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tc>
                  <a:txBody>
                    <a:bodyPr/>
                    <a:lstStyle/>
                    <a:p>
                      <a:pPr>
                        <a:lnSpc>
                          <a:spcPts val="500"/>
                        </a:lnSpc>
                        <a:spcBef>
                          <a:spcPts val="10"/>
                        </a:spcBef>
                      </a:pPr>
                      <a:r>
                        <a:rPr lang="en-GB" sz="2000" dirty="0">
                          <a:effectLst/>
                        </a:rPr>
                        <a:t> </a:t>
                      </a:r>
                    </a:p>
                    <a:p>
                      <a:pPr marL="64770"/>
                      <a:r>
                        <a:rPr lang="en-GB" sz="2000" b="1" kern="1200" dirty="0">
                          <a:solidFill>
                            <a:schemeClr val="tx1"/>
                          </a:solidFill>
                          <a:effectLst/>
                        </a:rPr>
                        <a:t>make distinctions, achieve coherence, </a:t>
                      </a:r>
                      <a:br>
                        <a:rPr lang="en-GB" sz="2000" b="1" kern="1200" dirty="0">
                          <a:solidFill>
                            <a:schemeClr val="tx1"/>
                          </a:solidFill>
                          <a:effectLst/>
                        </a:rPr>
                      </a:br>
                      <a:r>
                        <a:rPr lang="en-GB" sz="2000" b="1" kern="1200" dirty="0">
                          <a:solidFill>
                            <a:schemeClr val="tx1"/>
                          </a:solidFill>
                          <a:effectLst/>
                        </a:rPr>
                        <a:t>express abstract concepts, display ideas</a:t>
                      </a:r>
                      <a:endParaRPr lang="en-GB" sz="2000" i="0" dirty="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extLst>
                  <a:ext uri="{0D108BD9-81ED-4DB2-BD59-A6C34878D82A}">
                    <a16:rowId xmlns:a16="http://schemas.microsoft.com/office/drawing/2014/main" val="2975909288"/>
                  </a:ext>
                </a:extLst>
              </a:tr>
            </a:tbl>
          </a:graphicData>
        </a:graphic>
      </p:graphicFrame>
    </p:spTree>
    <p:extLst>
      <p:ext uri="{BB962C8B-B14F-4D97-AF65-F5344CB8AC3E}">
        <p14:creationId xmlns:p14="http://schemas.microsoft.com/office/powerpoint/2010/main" val="11980348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556A5-0CBF-4E3D-BC2B-3B8B72568C58}"/>
              </a:ext>
            </a:extLst>
          </p:cNvPr>
          <p:cNvSpPr>
            <a:spLocks noGrp="1"/>
          </p:cNvSpPr>
          <p:nvPr>
            <p:ph type="title"/>
          </p:nvPr>
        </p:nvSpPr>
        <p:spPr>
          <a:xfrm>
            <a:off x="628650" y="365125"/>
            <a:ext cx="7886700" cy="687611"/>
          </a:xfrm>
        </p:spPr>
        <p:txBody>
          <a:bodyPr/>
          <a:lstStyle/>
          <a:p>
            <a:r>
              <a:rPr lang="en-GB" sz="4000" b="1" dirty="0"/>
              <a:t>Transferable Skills</a:t>
            </a:r>
          </a:p>
        </p:txBody>
      </p:sp>
      <p:graphicFrame>
        <p:nvGraphicFramePr>
          <p:cNvPr id="6" name="Content Placeholder 5">
            <a:extLst>
              <a:ext uri="{FF2B5EF4-FFF2-40B4-BE49-F238E27FC236}">
                <a16:creationId xmlns:a16="http://schemas.microsoft.com/office/drawing/2014/main" id="{1BF6B9C9-6F74-365B-0B5E-DEABFE82BE1B}"/>
              </a:ext>
            </a:extLst>
          </p:cNvPr>
          <p:cNvGraphicFramePr>
            <a:graphicFrameLocks noGrp="1"/>
          </p:cNvGraphicFramePr>
          <p:nvPr>
            <p:ph idx="1"/>
            <p:extLst>
              <p:ext uri="{D42A27DB-BD31-4B8C-83A1-F6EECF244321}">
                <p14:modId xmlns:p14="http://schemas.microsoft.com/office/powerpoint/2010/main" val="3512592836"/>
              </p:ext>
            </p:extLst>
          </p:nvPr>
        </p:nvGraphicFramePr>
        <p:xfrm>
          <a:off x="395536" y="1711123"/>
          <a:ext cx="8352928" cy="3725788"/>
        </p:xfrm>
        <a:graphic>
          <a:graphicData uri="http://schemas.openxmlformats.org/drawingml/2006/table">
            <a:tbl>
              <a:tblPr firstRow="1" firstCol="1" lastRow="1" lastCol="1" bandRow="1" bandCol="1">
                <a:tableStyleId>{BDBED569-4797-4DF1-A0F4-6AAB3CD982D8}</a:tableStyleId>
              </a:tblPr>
              <a:tblGrid>
                <a:gridCol w="2592288">
                  <a:extLst>
                    <a:ext uri="{9D8B030D-6E8A-4147-A177-3AD203B41FA5}">
                      <a16:colId xmlns:a16="http://schemas.microsoft.com/office/drawing/2014/main" val="2261320236"/>
                    </a:ext>
                  </a:extLst>
                </a:gridCol>
                <a:gridCol w="5760640">
                  <a:extLst>
                    <a:ext uri="{9D8B030D-6E8A-4147-A177-3AD203B41FA5}">
                      <a16:colId xmlns:a16="http://schemas.microsoft.com/office/drawing/2014/main" val="2698771266"/>
                    </a:ext>
                  </a:extLst>
                </a:gridCol>
              </a:tblGrid>
              <a:tr h="792088">
                <a:tc>
                  <a:txBody>
                    <a:bodyPr/>
                    <a:lstStyle/>
                    <a:p>
                      <a:pPr marL="64770">
                        <a:spcBef>
                          <a:spcPts val="485"/>
                        </a:spcBef>
                        <a:spcAft>
                          <a:spcPts val="0"/>
                        </a:spcAft>
                      </a:pPr>
                      <a:r>
                        <a:rPr lang="en-GB" sz="2400" dirty="0">
                          <a:effectLst/>
                        </a:rPr>
                        <a:t>Transferable Skills</a:t>
                      </a:r>
                      <a:endParaRPr lang="en-GB" sz="2400" dirty="0">
                        <a:effectLst/>
                        <a:latin typeface="Times New Roman" panose="02020603050405020304" pitchFamily="18" charset="0"/>
                        <a:ea typeface="Times New Roman" panose="02020603050405020304" pitchFamily="18" charset="0"/>
                      </a:endParaRPr>
                    </a:p>
                  </a:txBody>
                  <a:tcPr marL="0" marR="0" marT="0" marB="0" anchor="ctr"/>
                </a:tc>
                <a:tc>
                  <a:txBody>
                    <a:bodyPr/>
                    <a:lstStyle/>
                    <a:p>
                      <a:pPr marL="64770">
                        <a:spcBef>
                          <a:spcPts val="485"/>
                        </a:spcBef>
                        <a:spcAft>
                          <a:spcPts val="0"/>
                        </a:spcAft>
                      </a:pPr>
                      <a:r>
                        <a:rPr lang="en-GB" sz="2400" spc="5" dirty="0">
                          <a:effectLst/>
                        </a:rPr>
                        <a:t>Ke</a:t>
                      </a:r>
                      <a:r>
                        <a:rPr lang="en-GB" sz="2400" dirty="0">
                          <a:effectLst/>
                        </a:rPr>
                        <a:t>y</a:t>
                      </a:r>
                      <a:r>
                        <a:rPr lang="en-GB" sz="2400" spc="-30" dirty="0">
                          <a:effectLst/>
                        </a:rPr>
                        <a:t> </a:t>
                      </a:r>
                      <a:r>
                        <a:rPr lang="en-GB" sz="2400" spc="15" dirty="0">
                          <a:effectLst/>
                        </a:rPr>
                        <a:t>w</a:t>
                      </a:r>
                      <a:r>
                        <a:rPr lang="en-GB" sz="2400" dirty="0">
                          <a:effectLst/>
                        </a:rPr>
                        <a:t>o</a:t>
                      </a:r>
                      <a:r>
                        <a:rPr lang="en-GB" sz="2400" spc="-5" dirty="0">
                          <a:effectLst/>
                        </a:rPr>
                        <a:t>r</a:t>
                      </a:r>
                      <a:r>
                        <a:rPr lang="en-GB" sz="2400" dirty="0">
                          <a:effectLst/>
                        </a:rPr>
                        <a:t>ds</a:t>
                      </a:r>
                      <a:r>
                        <a:rPr lang="en-GB" sz="2400" spc="-30" dirty="0">
                          <a:effectLst/>
                        </a:rPr>
                        <a:t> </a:t>
                      </a:r>
                      <a:r>
                        <a:rPr lang="en-GB" sz="2400" spc="15" dirty="0">
                          <a:effectLst/>
                        </a:rPr>
                        <a:t>w</a:t>
                      </a:r>
                      <a:r>
                        <a:rPr lang="en-GB" sz="2400" dirty="0">
                          <a:effectLst/>
                        </a:rPr>
                        <a:t>hich</a:t>
                      </a:r>
                      <a:r>
                        <a:rPr lang="en-GB" sz="2400" spc="-30" dirty="0">
                          <a:effectLst/>
                        </a:rPr>
                        <a:t> </a:t>
                      </a:r>
                      <a:r>
                        <a:rPr lang="en-GB" sz="2400" dirty="0">
                          <a:effectLst/>
                        </a:rPr>
                        <a:t>m</a:t>
                      </a:r>
                      <a:r>
                        <a:rPr lang="en-GB" sz="2400" spc="10" dirty="0">
                          <a:effectLst/>
                        </a:rPr>
                        <a:t>a</a:t>
                      </a:r>
                      <a:r>
                        <a:rPr lang="en-GB" sz="2400" dirty="0">
                          <a:effectLst/>
                        </a:rPr>
                        <a:t>y</a:t>
                      </a:r>
                      <a:r>
                        <a:rPr lang="en-GB" sz="2400" spc="-35" dirty="0">
                          <a:effectLst/>
                        </a:rPr>
                        <a:t> </a:t>
                      </a:r>
                      <a:r>
                        <a:rPr lang="en-GB" sz="2400" dirty="0">
                          <a:effectLst/>
                        </a:rPr>
                        <a:t>be us</a:t>
                      </a:r>
                      <a:r>
                        <a:rPr lang="en-GB" sz="2400" spc="-5" dirty="0">
                          <a:effectLst/>
                        </a:rPr>
                        <a:t>e</a:t>
                      </a:r>
                      <a:r>
                        <a:rPr lang="en-GB" sz="2400" spc="5" dirty="0">
                          <a:effectLst/>
                        </a:rPr>
                        <a:t>f</a:t>
                      </a:r>
                      <a:r>
                        <a:rPr lang="en-GB" sz="2400" dirty="0">
                          <a:effectLst/>
                        </a:rPr>
                        <a:t>ul</a:t>
                      </a:r>
                      <a:endParaRPr lang="en-GB" sz="2400" dirty="0">
                        <a:effectLst/>
                        <a:latin typeface="Times New Roman" panose="02020603050405020304" pitchFamily="18" charset="0"/>
                        <a:ea typeface="Times New Roman" panose="02020603050405020304" pitchFamily="18" charset="0"/>
                      </a:endParaRPr>
                    </a:p>
                  </a:txBody>
                  <a:tcPr marL="0" marR="0" marT="0" marB="0" anchor="ctr"/>
                </a:tc>
                <a:extLst>
                  <a:ext uri="{0D108BD9-81ED-4DB2-BD59-A6C34878D82A}">
                    <a16:rowId xmlns:a16="http://schemas.microsoft.com/office/drawing/2014/main" val="2040197782"/>
                  </a:ext>
                </a:extLst>
              </a:tr>
              <a:tr h="661640">
                <a:tc>
                  <a:txBody>
                    <a:bodyPr/>
                    <a:lstStyle/>
                    <a:p>
                      <a:pPr>
                        <a:lnSpc>
                          <a:spcPts val="500"/>
                        </a:lnSpc>
                        <a:spcBef>
                          <a:spcPts val="45"/>
                        </a:spcBef>
                      </a:pPr>
                      <a:r>
                        <a:rPr lang="en-GB" sz="2000" dirty="0">
                          <a:effectLst/>
                        </a:rPr>
                        <a:t> </a:t>
                      </a:r>
                    </a:p>
                    <a:p>
                      <a:pPr marL="64770"/>
                      <a:r>
                        <a:rPr lang="en-GB" sz="2000" spc="-5" dirty="0">
                          <a:effectLst/>
                        </a:rPr>
                        <a:t>Communicate</a:t>
                      </a:r>
                    </a:p>
                    <a:p>
                      <a:pPr marL="64770"/>
                      <a:endParaRPr lang="en-GB" sz="2000" spc="-5" dirty="0">
                        <a:effectLst/>
                        <a:latin typeface="Arial" panose="020B0604020202020204" pitchFamily="34" charset="0"/>
                        <a:ea typeface="Times New Roman" panose="02020603050405020304" pitchFamily="18" charset="0"/>
                        <a:cs typeface="Arial" panose="020B0604020202020204" pitchFamily="34" charset="0"/>
                      </a:endParaRPr>
                    </a:p>
                    <a:p>
                      <a:pPr marL="64770"/>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tc>
                  <a:txBody>
                    <a:bodyPr/>
                    <a:lstStyle/>
                    <a:p>
                      <a:pPr>
                        <a:lnSpc>
                          <a:spcPts val="500"/>
                        </a:lnSpc>
                        <a:spcBef>
                          <a:spcPts val="35"/>
                        </a:spcBef>
                      </a:pPr>
                      <a:r>
                        <a:rPr lang="en-GB" sz="2000" dirty="0">
                          <a:effectLst/>
                        </a:rPr>
                        <a:t> </a:t>
                      </a:r>
                    </a:p>
                    <a:p>
                      <a:r>
                        <a:rPr lang="en-GB" sz="1800" b="1" i="0" kern="1200" dirty="0">
                          <a:solidFill>
                            <a:schemeClr val="tx1"/>
                          </a:solidFill>
                          <a:effectLst/>
                          <a:latin typeface="Arial" panose="020B0604020202020204" pitchFamily="34" charset="0"/>
                          <a:ea typeface="+mn-ea"/>
                          <a:cs typeface="Arial" panose="020B0604020202020204" pitchFamily="34" charset="0"/>
                        </a:rPr>
                        <a:t>express, articulate, advocate, argue,</a:t>
                      </a:r>
                    </a:p>
                    <a:p>
                      <a:r>
                        <a:rPr lang="en-GB" sz="1800" b="1" i="0" kern="1200" dirty="0">
                          <a:solidFill>
                            <a:schemeClr val="tx1"/>
                          </a:solidFill>
                          <a:effectLst/>
                          <a:latin typeface="Arial" panose="020B0604020202020204" pitchFamily="34" charset="0"/>
                          <a:ea typeface="+mn-ea"/>
                          <a:cs typeface="Arial" panose="020B0604020202020204" pitchFamily="34" charset="0"/>
                        </a:rPr>
                        <a:t>present, justify, question, defend, examine, explain</a:t>
                      </a:r>
                      <a:endParaRPr lang="en-GB" sz="2000" i="0" dirty="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extLst>
                  <a:ext uri="{0D108BD9-81ED-4DB2-BD59-A6C34878D82A}">
                    <a16:rowId xmlns:a16="http://schemas.microsoft.com/office/drawing/2014/main" val="2858198513"/>
                  </a:ext>
                </a:extLst>
              </a:tr>
              <a:tr h="654463">
                <a:tc>
                  <a:txBody>
                    <a:bodyPr/>
                    <a:lstStyle/>
                    <a:p>
                      <a:pPr>
                        <a:lnSpc>
                          <a:spcPts val="500"/>
                        </a:lnSpc>
                        <a:spcBef>
                          <a:spcPts val="20"/>
                        </a:spcBef>
                      </a:pPr>
                      <a:r>
                        <a:rPr lang="en-GB" sz="2000" dirty="0">
                          <a:effectLst/>
                        </a:rPr>
                        <a:t> </a:t>
                      </a:r>
                    </a:p>
                    <a:p>
                      <a:pPr marL="64770"/>
                      <a:r>
                        <a:rPr lang="en-GB" sz="2000" spc="5" dirty="0">
                          <a:effectLst/>
                        </a:rPr>
                        <a:t>co-operate</a:t>
                      </a:r>
                    </a:p>
                    <a:p>
                      <a:pPr marL="64770"/>
                      <a:endParaRPr lang="en-GB" sz="2000" spc="5" dirty="0">
                        <a:effectLst/>
                        <a:latin typeface="Arial" panose="020B0604020202020204" pitchFamily="34" charset="0"/>
                        <a:ea typeface="Times New Roman" panose="02020603050405020304" pitchFamily="18" charset="0"/>
                        <a:cs typeface="Arial" panose="020B0604020202020204" pitchFamily="34" charset="0"/>
                      </a:endParaRPr>
                    </a:p>
                    <a:p>
                      <a:pPr marL="64770"/>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tc>
                  <a:txBody>
                    <a:bodyPr/>
                    <a:lstStyle/>
                    <a:p>
                      <a:pPr>
                        <a:lnSpc>
                          <a:spcPts val="500"/>
                        </a:lnSpc>
                        <a:spcBef>
                          <a:spcPts val="10"/>
                        </a:spcBef>
                      </a:pPr>
                      <a:r>
                        <a:rPr lang="en-GB" sz="2000" dirty="0">
                          <a:effectLst/>
                        </a:rPr>
                        <a:t> </a:t>
                      </a:r>
                    </a:p>
                    <a:p>
                      <a:pPr marL="64770"/>
                      <a:r>
                        <a:rPr lang="en-GB" sz="1800" b="1" i="0" kern="1200" dirty="0">
                          <a:solidFill>
                            <a:schemeClr val="tx1"/>
                          </a:solidFill>
                          <a:effectLst/>
                          <a:latin typeface="Arial" panose="020B0604020202020204" pitchFamily="34" charset="0"/>
                          <a:ea typeface="+mn-ea"/>
                          <a:cs typeface="Arial" panose="020B0604020202020204" pitchFamily="34" charset="0"/>
                        </a:rPr>
                        <a:t>co-operate, interact, establish rapport, collaborate, listen, respond, participate</a:t>
                      </a:r>
                      <a:endParaRPr lang="en-GB" sz="2000" i="0" dirty="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extLst>
                  <a:ext uri="{0D108BD9-81ED-4DB2-BD59-A6C34878D82A}">
                    <a16:rowId xmlns:a16="http://schemas.microsoft.com/office/drawing/2014/main" val="1140002379"/>
                  </a:ext>
                </a:extLst>
              </a:tr>
              <a:tr h="654463">
                <a:tc>
                  <a:txBody>
                    <a:bodyPr/>
                    <a:lstStyle/>
                    <a:p>
                      <a:pPr>
                        <a:lnSpc>
                          <a:spcPts val="500"/>
                        </a:lnSpc>
                        <a:spcBef>
                          <a:spcPts val="35"/>
                        </a:spcBef>
                      </a:pPr>
                      <a:r>
                        <a:rPr lang="en-GB" sz="2000" dirty="0">
                          <a:effectLst/>
                        </a:rPr>
                        <a:t> </a:t>
                      </a:r>
                    </a:p>
                    <a:p>
                      <a:pPr marL="64770"/>
                      <a:r>
                        <a:rPr lang="en-GB" sz="2000" dirty="0">
                          <a:effectLst/>
                        </a:rPr>
                        <a:t>Organise</a:t>
                      </a:r>
                    </a:p>
                    <a:p>
                      <a:pPr marL="64770"/>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marL="64770"/>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tc>
                  <a:txBody>
                    <a:bodyPr/>
                    <a:lstStyle/>
                    <a:p>
                      <a:pPr>
                        <a:lnSpc>
                          <a:spcPts val="500"/>
                        </a:lnSpc>
                        <a:spcBef>
                          <a:spcPts val="10"/>
                        </a:spcBef>
                      </a:pPr>
                      <a:r>
                        <a:rPr lang="en-GB" sz="2000" dirty="0">
                          <a:effectLst/>
                        </a:rPr>
                        <a:t> </a:t>
                      </a:r>
                    </a:p>
                    <a:p>
                      <a:pPr marL="64770"/>
                      <a:r>
                        <a:rPr lang="en-GB" sz="1800" b="1" i="0" kern="1200" dirty="0">
                          <a:solidFill>
                            <a:schemeClr val="tx1"/>
                          </a:solidFill>
                          <a:effectLst/>
                          <a:latin typeface="Arial" panose="020B0604020202020204" pitchFamily="34" charset="0"/>
                          <a:ea typeface="+mn-ea"/>
                          <a:cs typeface="Arial" panose="020B0604020202020204" pitchFamily="34" charset="0"/>
                        </a:rPr>
                        <a:t>direct, co-ordinate, arbitrate, guide, initiate, lead</a:t>
                      </a:r>
                      <a:endParaRPr lang="en-GB" sz="2000" i="0" dirty="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extLst>
                  <a:ext uri="{0D108BD9-81ED-4DB2-BD59-A6C34878D82A}">
                    <a16:rowId xmlns:a16="http://schemas.microsoft.com/office/drawing/2014/main" val="427125732"/>
                  </a:ext>
                </a:extLst>
              </a:tr>
            </a:tbl>
          </a:graphicData>
        </a:graphic>
      </p:graphicFrame>
    </p:spTree>
    <p:extLst>
      <p:ext uri="{BB962C8B-B14F-4D97-AF65-F5344CB8AC3E}">
        <p14:creationId xmlns:p14="http://schemas.microsoft.com/office/powerpoint/2010/main" val="2613112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BC5EE-A20E-4F23-A129-30228D670CBF}"/>
              </a:ext>
            </a:extLst>
          </p:cNvPr>
          <p:cNvSpPr>
            <a:spLocks noGrp="1"/>
          </p:cNvSpPr>
          <p:nvPr>
            <p:ph type="title"/>
          </p:nvPr>
        </p:nvSpPr>
        <p:spPr>
          <a:xfrm>
            <a:off x="628650" y="2118146"/>
            <a:ext cx="7886700" cy="1325563"/>
          </a:xfrm>
        </p:spPr>
        <p:txBody>
          <a:bodyPr/>
          <a:lstStyle/>
          <a:p>
            <a:r>
              <a:rPr lang="en-GB" sz="4000" b="1" dirty="0"/>
              <a:t>Part 3 - It’s all about the Research!</a:t>
            </a:r>
          </a:p>
        </p:txBody>
      </p:sp>
      <p:sp>
        <p:nvSpPr>
          <p:cNvPr id="4" name="Arrow: Right 3">
            <a:extLst>
              <a:ext uri="{FF2B5EF4-FFF2-40B4-BE49-F238E27FC236}">
                <a16:creationId xmlns:a16="http://schemas.microsoft.com/office/drawing/2014/main" id="{9B946B91-AD02-48D6-BAB2-D6ED53E3823D}"/>
              </a:ext>
            </a:extLst>
          </p:cNvPr>
          <p:cNvSpPr/>
          <p:nvPr/>
        </p:nvSpPr>
        <p:spPr>
          <a:xfrm>
            <a:off x="4355976" y="4077072"/>
            <a:ext cx="3024336" cy="50405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360028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C8CB1-544B-41EF-8C71-6631F7E0A552}"/>
              </a:ext>
            </a:extLst>
          </p:cNvPr>
          <p:cNvSpPr>
            <a:spLocks noGrp="1"/>
          </p:cNvSpPr>
          <p:nvPr>
            <p:ph type="title"/>
          </p:nvPr>
        </p:nvSpPr>
        <p:spPr/>
        <p:txBody>
          <a:bodyPr/>
          <a:lstStyle/>
          <a:p>
            <a:r>
              <a:rPr lang="en-GB" sz="4000" b="1" dirty="0"/>
              <a:t>It’s all about the Research!</a:t>
            </a:r>
          </a:p>
        </p:txBody>
      </p:sp>
      <p:sp>
        <p:nvSpPr>
          <p:cNvPr id="3" name="Content Placeholder 2">
            <a:extLst>
              <a:ext uri="{FF2B5EF4-FFF2-40B4-BE49-F238E27FC236}">
                <a16:creationId xmlns:a16="http://schemas.microsoft.com/office/drawing/2014/main" id="{B8F99E73-A82E-4787-A54B-E42FC3A089F7}"/>
              </a:ext>
            </a:extLst>
          </p:cNvPr>
          <p:cNvSpPr>
            <a:spLocks noGrp="1"/>
          </p:cNvSpPr>
          <p:nvPr>
            <p:ph idx="1"/>
          </p:nvPr>
        </p:nvSpPr>
        <p:spPr>
          <a:xfrm>
            <a:off x="628650" y="1825625"/>
            <a:ext cx="7886700" cy="3475583"/>
          </a:xfrm>
        </p:spPr>
        <p:txBody>
          <a:bodyPr/>
          <a:lstStyle/>
          <a:p>
            <a:pPr marL="0" indent="0">
              <a:buNone/>
            </a:pPr>
            <a:r>
              <a:rPr lang="en-GB" sz="2400" dirty="0"/>
              <a:t>During your time at university, you will be expected to </a:t>
            </a:r>
            <a:r>
              <a:rPr lang="en-GB" sz="2400" dirty="0">
                <a:effectLst/>
                <a:latin typeface="Calibri" panose="020F0502020204030204" pitchFamily="34" charset="0"/>
                <a:ea typeface="Calibri" panose="020F0502020204030204" pitchFamily="34" charset="0"/>
                <a:cs typeface="Calibri" panose="020F0502020204030204" pitchFamily="34" charset="0"/>
              </a:rPr>
              <a:t>evaluate and use information appropriately, which involves a significant amount of research! </a:t>
            </a:r>
          </a:p>
          <a:p>
            <a:pPr marL="0" indent="0">
              <a:buNone/>
            </a:pPr>
            <a:endParaRPr lang="en-GB" sz="2400" dirty="0">
              <a:effectLst/>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2400" dirty="0"/>
              <a:t>However, it is important to note that research is a process of enquiry and investigation. It is not just about collecting interesting facts. </a:t>
            </a:r>
          </a:p>
          <a:p>
            <a:endParaRPr lang="en-GB" sz="2400" dirty="0"/>
          </a:p>
          <a:p>
            <a:endParaRPr lang="en-GB" sz="2400" dirty="0">
              <a:effectLst/>
              <a:latin typeface="Calibri" panose="020F0502020204030204" pitchFamily="34" charset="0"/>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84348437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8E9D5-4CDC-4E1C-B63A-2D13A9FF6A74}"/>
              </a:ext>
            </a:extLst>
          </p:cNvPr>
          <p:cNvSpPr>
            <a:spLocks noGrp="1"/>
          </p:cNvSpPr>
          <p:nvPr>
            <p:ph type="title"/>
          </p:nvPr>
        </p:nvSpPr>
        <p:spPr/>
        <p:txBody>
          <a:bodyPr/>
          <a:lstStyle/>
          <a:p>
            <a:r>
              <a:rPr lang="en-GB" sz="4000" b="1" dirty="0"/>
              <a:t>The Purpose of Research </a:t>
            </a:r>
          </a:p>
        </p:txBody>
      </p:sp>
      <p:sp>
        <p:nvSpPr>
          <p:cNvPr id="3" name="Content Placeholder 2">
            <a:extLst>
              <a:ext uri="{FF2B5EF4-FFF2-40B4-BE49-F238E27FC236}">
                <a16:creationId xmlns:a16="http://schemas.microsoft.com/office/drawing/2014/main" id="{B5506254-96EE-419E-A311-4AF8C6850912}"/>
              </a:ext>
            </a:extLst>
          </p:cNvPr>
          <p:cNvSpPr>
            <a:spLocks noGrp="1"/>
          </p:cNvSpPr>
          <p:nvPr>
            <p:ph idx="1"/>
          </p:nvPr>
        </p:nvSpPr>
        <p:spPr/>
        <p:txBody>
          <a:bodyPr/>
          <a:lstStyle/>
          <a:p>
            <a:pPr marL="0" indent="0">
              <a:buNone/>
            </a:pPr>
            <a:r>
              <a:rPr lang="en-GB" sz="2400" dirty="0"/>
              <a:t>Key Attributes:</a:t>
            </a:r>
          </a:p>
          <a:p>
            <a:r>
              <a:rPr lang="en-GB" sz="2400" dirty="0"/>
              <a:t>To review and synthesise existing knowledge</a:t>
            </a:r>
          </a:p>
          <a:p>
            <a:r>
              <a:rPr lang="en-GB" sz="2400" dirty="0"/>
              <a:t>To investigate an existing situation or problem</a:t>
            </a:r>
          </a:p>
          <a:p>
            <a:r>
              <a:rPr lang="en-GB" sz="2400" dirty="0"/>
              <a:t>To explore and analyse more general issues</a:t>
            </a:r>
          </a:p>
          <a:p>
            <a:r>
              <a:rPr lang="en-GB" sz="2400" dirty="0"/>
              <a:t>To provide solutions to a problem</a:t>
            </a:r>
          </a:p>
          <a:p>
            <a:r>
              <a:rPr lang="en-GB" sz="2400" dirty="0"/>
              <a:t>To generate new knowledge</a:t>
            </a:r>
          </a:p>
          <a:p>
            <a:pPr marL="0" indent="0" algn="r">
              <a:buNone/>
            </a:pPr>
            <a:r>
              <a:rPr lang="en-GB" sz="2400" dirty="0"/>
              <a:t>(Saunders, Lewis and Thornhill, 2018)</a:t>
            </a:r>
          </a:p>
          <a:p>
            <a:endParaRPr lang="en-GB" dirty="0"/>
          </a:p>
        </p:txBody>
      </p:sp>
    </p:spTree>
    <p:extLst>
      <p:ext uri="{BB962C8B-B14F-4D97-AF65-F5344CB8AC3E}">
        <p14:creationId xmlns:p14="http://schemas.microsoft.com/office/powerpoint/2010/main" val="31222669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1B3A3-3D18-42E9-91CE-B2B04305F13D}"/>
              </a:ext>
            </a:extLst>
          </p:cNvPr>
          <p:cNvSpPr>
            <a:spLocks noGrp="1"/>
          </p:cNvSpPr>
          <p:nvPr>
            <p:ph type="title"/>
          </p:nvPr>
        </p:nvSpPr>
        <p:spPr>
          <a:xfrm>
            <a:off x="692113" y="404664"/>
            <a:ext cx="7759774" cy="1047651"/>
          </a:xfrm>
        </p:spPr>
        <p:txBody>
          <a:bodyPr/>
          <a:lstStyle/>
          <a:p>
            <a:r>
              <a:rPr lang="en-GB" sz="4000" b="1" dirty="0"/>
              <a:t>Academic Writing – It’s all about the Research!</a:t>
            </a:r>
          </a:p>
        </p:txBody>
      </p:sp>
      <p:sp>
        <p:nvSpPr>
          <p:cNvPr id="3" name="Content Placeholder 2">
            <a:extLst>
              <a:ext uri="{FF2B5EF4-FFF2-40B4-BE49-F238E27FC236}">
                <a16:creationId xmlns:a16="http://schemas.microsoft.com/office/drawing/2014/main" id="{88DC9D3A-31D4-4A01-949C-9B697538D760}"/>
              </a:ext>
            </a:extLst>
          </p:cNvPr>
          <p:cNvSpPr>
            <a:spLocks noGrp="1"/>
          </p:cNvSpPr>
          <p:nvPr>
            <p:ph idx="1"/>
          </p:nvPr>
        </p:nvSpPr>
        <p:spPr>
          <a:xfrm>
            <a:off x="692113" y="2348880"/>
            <a:ext cx="7488832" cy="2304256"/>
          </a:xfrm>
        </p:spPr>
        <p:txBody>
          <a:bodyPr/>
          <a:lstStyle/>
          <a:p>
            <a:pPr marL="0" indent="0">
              <a:lnSpc>
                <a:spcPct val="107000"/>
              </a:lnSpc>
              <a:spcAft>
                <a:spcPts val="600"/>
              </a:spcAft>
              <a:buNone/>
            </a:pPr>
            <a:r>
              <a:rPr lang="en-GB" sz="2400" dirty="0">
                <a:effectLst/>
                <a:ea typeface="Calibri" panose="020F0502020204030204" pitchFamily="34" charset="0"/>
                <a:cs typeface="Calibri" panose="020F0502020204030204" pitchFamily="34" charset="0"/>
              </a:rPr>
              <a:t>When writing for academic purposes, you will be expected to research and </a:t>
            </a:r>
            <a:r>
              <a:rPr lang="en-GB" sz="2400" b="1" dirty="0">
                <a:effectLst/>
                <a:ea typeface="Calibri" panose="020F0502020204030204" pitchFamily="34" charset="0"/>
                <a:cs typeface="Calibri" panose="020F0502020204030204" pitchFamily="34" charset="0"/>
              </a:rPr>
              <a:t>incorporate a variety of scholarly sources</a:t>
            </a:r>
            <a:r>
              <a:rPr lang="en-GB" sz="2400" dirty="0">
                <a:effectLst/>
                <a:ea typeface="Calibri" panose="020F0502020204030204" pitchFamily="34" charset="0"/>
                <a:cs typeface="Calibri" panose="020F0502020204030204" pitchFamily="34" charset="0"/>
              </a:rPr>
              <a:t> to support an argument or hypothesis, or to address a research question.</a:t>
            </a:r>
            <a:endParaRPr lang="en-GB" sz="24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996079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1B3A3-3D18-42E9-91CE-B2B04305F13D}"/>
              </a:ext>
            </a:extLst>
          </p:cNvPr>
          <p:cNvSpPr>
            <a:spLocks noGrp="1"/>
          </p:cNvSpPr>
          <p:nvPr>
            <p:ph type="title"/>
          </p:nvPr>
        </p:nvSpPr>
        <p:spPr>
          <a:xfrm>
            <a:off x="692113" y="293117"/>
            <a:ext cx="7759774" cy="1047651"/>
          </a:xfrm>
        </p:spPr>
        <p:txBody>
          <a:bodyPr/>
          <a:lstStyle/>
          <a:p>
            <a:r>
              <a:rPr lang="en-GB" sz="4000" b="1" dirty="0"/>
              <a:t>Academic Writing – It’s all about the Research!</a:t>
            </a:r>
          </a:p>
        </p:txBody>
      </p:sp>
      <p:sp>
        <p:nvSpPr>
          <p:cNvPr id="3" name="Content Placeholder 2">
            <a:extLst>
              <a:ext uri="{FF2B5EF4-FFF2-40B4-BE49-F238E27FC236}">
                <a16:creationId xmlns:a16="http://schemas.microsoft.com/office/drawing/2014/main" id="{88DC9D3A-31D4-4A01-949C-9B697538D760}"/>
              </a:ext>
            </a:extLst>
          </p:cNvPr>
          <p:cNvSpPr>
            <a:spLocks noGrp="1"/>
          </p:cNvSpPr>
          <p:nvPr>
            <p:ph idx="1"/>
          </p:nvPr>
        </p:nvSpPr>
        <p:spPr>
          <a:xfrm>
            <a:off x="467544" y="2132856"/>
            <a:ext cx="8586042" cy="3384376"/>
          </a:xfrm>
        </p:spPr>
        <p:txBody>
          <a:bodyPr/>
          <a:lstStyle/>
          <a:p>
            <a:pPr marL="0" indent="0">
              <a:lnSpc>
                <a:spcPct val="107000"/>
              </a:lnSpc>
              <a:spcAft>
                <a:spcPts val="600"/>
              </a:spcAft>
              <a:buNone/>
            </a:pPr>
            <a:r>
              <a:rPr lang="en-GB" sz="2400" dirty="0">
                <a:effectLst/>
                <a:ea typeface="Calibri" panose="020F0502020204030204" pitchFamily="34" charset="0"/>
                <a:cs typeface="Calibri" panose="020F0502020204030204" pitchFamily="34" charset="0"/>
              </a:rPr>
              <a:t>This demonstrates that you have:</a:t>
            </a:r>
            <a:endParaRPr lang="en-GB" sz="2400" dirty="0">
              <a:effectLst/>
              <a:ea typeface="Calibri" panose="020F0502020204030204" pitchFamily="34" charset="0"/>
              <a:cs typeface="Times New Roman" panose="02020603050405020304" pitchFamily="18" charset="0"/>
            </a:endParaRPr>
          </a:p>
          <a:p>
            <a:pPr lvl="0">
              <a:lnSpc>
                <a:spcPct val="107000"/>
              </a:lnSpc>
              <a:spcAft>
                <a:spcPts val="600"/>
              </a:spcAft>
            </a:pPr>
            <a:r>
              <a:rPr lang="en-GB" sz="2400" dirty="0">
                <a:effectLst/>
                <a:ea typeface="Calibri" panose="020F0502020204030204" pitchFamily="34" charset="0"/>
                <a:cs typeface="Calibri" panose="020F0502020204030204" pitchFamily="34" charset="0"/>
              </a:rPr>
              <a:t>Carried out independent student research - </a:t>
            </a:r>
            <a:r>
              <a:rPr lang="en-GB" sz="2400" b="1" dirty="0">
                <a:effectLst/>
                <a:ea typeface="Calibri" panose="020F0502020204030204" pitchFamily="34" charset="0"/>
                <a:cs typeface="Calibri" panose="020F0502020204030204" pitchFamily="34" charset="0"/>
              </a:rPr>
              <a:t>lectures alone are not enough!</a:t>
            </a:r>
            <a:endParaRPr lang="en-GB" sz="2400" b="1" dirty="0">
              <a:effectLst/>
              <a:ea typeface="Calibri" panose="020F0502020204030204" pitchFamily="34" charset="0"/>
              <a:cs typeface="Times New Roman" panose="02020603050405020304" pitchFamily="18" charset="0"/>
            </a:endParaRPr>
          </a:p>
          <a:p>
            <a:pPr lvl="0">
              <a:lnSpc>
                <a:spcPct val="107000"/>
              </a:lnSpc>
              <a:spcAft>
                <a:spcPts val="600"/>
              </a:spcAft>
            </a:pPr>
            <a:r>
              <a:rPr lang="en-GB" sz="2400" dirty="0">
                <a:effectLst/>
                <a:ea typeface="Calibri" panose="020F0502020204030204" pitchFamily="34" charset="0"/>
                <a:cs typeface="Calibri" panose="020F0502020204030204" pitchFamily="34" charset="0"/>
              </a:rPr>
              <a:t>Engaged with academic sources in your subjects, such as peer-reviewed journal articles and books.</a:t>
            </a:r>
            <a:endParaRPr lang="en-GB" sz="2400" dirty="0">
              <a:effectLst/>
              <a:ea typeface="Calibri" panose="020F0502020204030204" pitchFamily="34" charset="0"/>
              <a:cs typeface="Times New Roman" panose="02020603050405020304" pitchFamily="18" charset="0"/>
            </a:endParaRPr>
          </a:p>
          <a:p>
            <a:r>
              <a:rPr lang="en-GB" sz="2400" dirty="0">
                <a:effectLst/>
                <a:ea typeface="Calibri" panose="020F0502020204030204" pitchFamily="34" charset="0"/>
              </a:rPr>
              <a:t>Read a range of opinions on a subject before forming your own.</a:t>
            </a:r>
            <a:endParaRPr lang="en-GB" sz="2400" dirty="0"/>
          </a:p>
        </p:txBody>
      </p:sp>
    </p:spTree>
    <p:extLst>
      <p:ext uri="{BB962C8B-B14F-4D97-AF65-F5344CB8AC3E}">
        <p14:creationId xmlns:p14="http://schemas.microsoft.com/office/powerpoint/2010/main" val="246531464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DD6F8-844B-461B-9BCF-A42BB89EF092}"/>
              </a:ext>
            </a:extLst>
          </p:cNvPr>
          <p:cNvSpPr>
            <a:spLocks noGrp="1"/>
          </p:cNvSpPr>
          <p:nvPr>
            <p:ph type="title"/>
          </p:nvPr>
        </p:nvSpPr>
        <p:spPr>
          <a:xfrm>
            <a:off x="628650" y="365125"/>
            <a:ext cx="7886700" cy="975643"/>
          </a:xfrm>
        </p:spPr>
        <p:txBody>
          <a:bodyPr/>
          <a:lstStyle/>
          <a:p>
            <a:r>
              <a:rPr lang="en-GB" b="1" dirty="0"/>
              <a:t>Academic Writing</a:t>
            </a:r>
            <a:br>
              <a:rPr lang="en-GB" sz="33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8E298B73-3AB1-4AE2-8BBB-688375DA275F}"/>
              </a:ext>
            </a:extLst>
          </p:cNvPr>
          <p:cNvSpPr>
            <a:spLocks noGrp="1"/>
          </p:cNvSpPr>
          <p:nvPr>
            <p:ph idx="1"/>
          </p:nvPr>
        </p:nvSpPr>
        <p:spPr>
          <a:xfrm>
            <a:off x="628650" y="1124744"/>
            <a:ext cx="7975798" cy="4824536"/>
          </a:xfrm>
        </p:spPr>
        <p:txBody>
          <a:bodyPr/>
          <a:lstStyle/>
          <a:p>
            <a:pPr>
              <a:lnSpc>
                <a:spcPct val="107000"/>
              </a:lnSpc>
              <a:spcAft>
                <a:spcPts val="600"/>
              </a:spcAft>
            </a:pPr>
            <a:r>
              <a:rPr lang="en-GB" sz="2400" dirty="0">
                <a:latin typeface="Calibri" panose="020F0502020204030204" pitchFamily="34" charset="0"/>
                <a:ea typeface="Calibri" panose="020F0502020204030204" pitchFamily="34" charset="0"/>
                <a:cs typeface="Calibri" panose="020F0502020204030204" pitchFamily="34" charset="0"/>
              </a:rPr>
              <a:t>When</a:t>
            </a:r>
            <a:r>
              <a:rPr lang="en-GB" sz="2400" dirty="0">
                <a:effectLst/>
                <a:latin typeface="Calibri" panose="020F0502020204030204" pitchFamily="34" charset="0"/>
                <a:ea typeface="Calibri" panose="020F0502020204030204" pitchFamily="34" charset="0"/>
                <a:cs typeface="Calibri" panose="020F0502020204030204" pitchFamily="34" charset="0"/>
              </a:rPr>
              <a:t> writing an academic piece for university, you need to show that you have read what other professionals in the field and established academics have found as a result of their reliable and unbiased research.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600"/>
              </a:spcAft>
            </a:pPr>
            <a:r>
              <a:rPr lang="en-GB" sz="2400" dirty="0">
                <a:effectLst/>
                <a:latin typeface="Calibri" panose="020F0502020204030204" pitchFamily="34" charset="0"/>
                <a:ea typeface="Calibri" panose="020F0502020204030204" pitchFamily="34" charset="0"/>
                <a:cs typeface="Calibri" panose="020F0502020204030204" pitchFamily="34" charset="0"/>
              </a:rPr>
              <a:t>This may mean that you pool together information from several sources that agree on a topic and integrate this into your writing, being careful not to change their meaning, content or message. </a:t>
            </a:r>
          </a:p>
          <a:p>
            <a:pPr>
              <a:lnSpc>
                <a:spcPct val="107000"/>
              </a:lnSpc>
              <a:spcAft>
                <a:spcPts val="600"/>
              </a:spcAft>
            </a:pPr>
            <a:r>
              <a:rPr lang="en-GB" sz="2400" dirty="0">
                <a:effectLst/>
                <a:latin typeface="Calibri" panose="020F0502020204030204" pitchFamily="34" charset="0"/>
                <a:ea typeface="Calibri" panose="020F0502020204030204" pitchFamily="34" charset="0"/>
                <a:cs typeface="Calibri" panose="020F0502020204030204" pitchFamily="34" charset="0"/>
              </a:rPr>
              <a:t>In doing this, you support your ideas and, possibly draw attention to something that may not have been noticed before or is particularly significant in the context.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60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6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56440531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E9B33-9284-4B81-81AE-0923E2E64B6E}"/>
              </a:ext>
            </a:extLst>
          </p:cNvPr>
          <p:cNvSpPr>
            <a:spLocks noGrp="1"/>
          </p:cNvSpPr>
          <p:nvPr>
            <p:ph type="title"/>
          </p:nvPr>
        </p:nvSpPr>
        <p:spPr>
          <a:xfrm>
            <a:off x="789756" y="365125"/>
            <a:ext cx="7725594" cy="975643"/>
          </a:xfrm>
        </p:spPr>
        <p:txBody>
          <a:bodyPr/>
          <a:lstStyle/>
          <a:p>
            <a:r>
              <a:rPr lang="en-GB" b="1" dirty="0"/>
              <a:t>Drawing Conclusions</a:t>
            </a:r>
            <a:endParaRPr lang="en-GB" dirty="0"/>
          </a:p>
        </p:txBody>
      </p:sp>
      <p:sp>
        <p:nvSpPr>
          <p:cNvPr id="3" name="Content Placeholder 2">
            <a:extLst>
              <a:ext uri="{FF2B5EF4-FFF2-40B4-BE49-F238E27FC236}">
                <a16:creationId xmlns:a16="http://schemas.microsoft.com/office/drawing/2014/main" id="{A49689BB-2532-4168-8217-1BC9EA07F9F4}"/>
              </a:ext>
            </a:extLst>
          </p:cNvPr>
          <p:cNvSpPr>
            <a:spLocks noGrp="1"/>
          </p:cNvSpPr>
          <p:nvPr>
            <p:ph idx="1"/>
          </p:nvPr>
        </p:nvSpPr>
        <p:spPr>
          <a:xfrm>
            <a:off x="789756" y="1556792"/>
            <a:ext cx="7886700" cy="3528392"/>
          </a:xfrm>
        </p:spPr>
        <p:txBody>
          <a:bodyPr/>
          <a:lstStyle/>
          <a:p>
            <a:pPr marL="0" indent="0">
              <a:buNone/>
            </a:pPr>
            <a:r>
              <a:rPr lang="en-GB" sz="2400" b="1" dirty="0">
                <a:effectLst/>
                <a:ea typeface="Calibri" panose="020F0502020204030204" pitchFamily="34" charset="0"/>
                <a:cs typeface="Calibri" panose="020F0502020204030204" pitchFamily="34" charset="0"/>
              </a:rPr>
              <a:t>However, do be careful not just to offer the ideas of others without drawing them together and stating what significance they hold for your argument.</a:t>
            </a:r>
            <a:br>
              <a:rPr lang="en-GB" sz="2400" b="1" dirty="0">
                <a:effectLst/>
                <a:ea typeface="Calibri" panose="020F0502020204030204" pitchFamily="34" charset="0"/>
                <a:cs typeface="Calibri" panose="020F0502020204030204" pitchFamily="34" charset="0"/>
              </a:rPr>
            </a:br>
            <a:endParaRPr lang="en-GB" sz="2400" b="1" dirty="0">
              <a:effectLst/>
              <a:ea typeface="Calibri" panose="020F0502020204030204" pitchFamily="34" charset="0"/>
              <a:cs typeface="Times New Roman" panose="02020603050405020304" pitchFamily="18" charset="0"/>
            </a:endParaRPr>
          </a:p>
          <a:p>
            <a:pPr marL="0" indent="0">
              <a:buNone/>
            </a:pPr>
            <a:r>
              <a:rPr lang="en-GB" sz="2400" b="1" dirty="0"/>
              <a:t>And…</a:t>
            </a:r>
          </a:p>
          <a:p>
            <a:r>
              <a:rPr lang="en-GB" sz="2400" dirty="0"/>
              <a:t>Always </a:t>
            </a:r>
            <a:r>
              <a:rPr lang="en-GB" sz="2400" b="1" dirty="0"/>
              <a:t>acknowledge</a:t>
            </a:r>
            <a:r>
              <a:rPr lang="en-GB" sz="2400" dirty="0"/>
              <a:t> the ideas of others within you work</a:t>
            </a:r>
          </a:p>
          <a:p>
            <a:r>
              <a:rPr lang="en-GB" sz="2400" b="1" dirty="0"/>
              <a:t>Paraphrase - </a:t>
            </a:r>
            <a:r>
              <a:rPr lang="en-GB" sz="2400" dirty="0">
                <a:cs typeface="Calibri" panose="020F0502020204030204" pitchFamily="34" charset="0"/>
              </a:rPr>
              <a:t>The</a:t>
            </a:r>
            <a:r>
              <a:rPr lang="en-GB" sz="2400" dirty="0">
                <a:effectLst/>
                <a:ea typeface="Calibri" panose="020F0502020204030204" pitchFamily="34" charset="0"/>
                <a:cs typeface="Calibri" panose="020F0502020204030204" pitchFamily="34" charset="0"/>
              </a:rPr>
              <a:t> ability to integrate a range of sources by putting your findings into your own words.  </a:t>
            </a:r>
            <a:endParaRPr lang="en-GB" sz="2400" dirty="0">
              <a:effectLst/>
              <a:ea typeface="Calibri" panose="020F0502020204030204" pitchFamily="34" charset="0"/>
              <a:cs typeface="Times New Roman" panose="02020603050405020304" pitchFamily="18" charset="0"/>
            </a:endParaRPr>
          </a:p>
          <a:p>
            <a:pPr marL="0" indent="0">
              <a:buNone/>
            </a:pPr>
            <a:r>
              <a:rPr lang="en-GB" sz="2400" b="1" dirty="0"/>
              <a:t>…We will discuss this in more detail during week 3</a:t>
            </a:r>
          </a:p>
          <a:p>
            <a:pPr marL="0" indent="0">
              <a:buNone/>
            </a:pPr>
            <a:endParaRPr lang="en-GB" sz="2000" b="1" dirty="0"/>
          </a:p>
        </p:txBody>
      </p:sp>
    </p:spTree>
    <p:extLst>
      <p:ext uri="{BB962C8B-B14F-4D97-AF65-F5344CB8AC3E}">
        <p14:creationId xmlns:p14="http://schemas.microsoft.com/office/powerpoint/2010/main" val="17988460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EAB68-EA1E-4285-8EEB-8C3921D5C31A}"/>
              </a:ext>
            </a:extLst>
          </p:cNvPr>
          <p:cNvSpPr>
            <a:spLocks noGrp="1"/>
          </p:cNvSpPr>
          <p:nvPr>
            <p:ph type="title"/>
          </p:nvPr>
        </p:nvSpPr>
        <p:spPr>
          <a:xfrm>
            <a:off x="533400" y="548680"/>
            <a:ext cx="7886700" cy="764381"/>
          </a:xfrm>
        </p:spPr>
        <p:txBody>
          <a:bodyPr/>
          <a:lstStyle/>
          <a:p>
            <a:r>
              <a:rPr lang="en-GB" sz="4000" b="1" dirty="0"/>
              <a:t>Let’s Summarise…</a:t>
            </a:r>
          </a:p>
        </p:txBody>
      </p:sp>
      <p:sp>
        <p:nvSpPr>
          <p:cNvPr id="3" name="Content Placeholder 2">
            <a:extLst>
              <a:ext uri="{FF2B5EF4-FFF2-40B4-BE49-F238E27FC236}">
                <a16:creationId xmlns:a16="http://schemas.microsoft.com/office/drawing/2014/main" id="{EB887EA1-27D0-4224-9310-1D36F632233B}"/>
              </a:ext>
            </a:extLst>
          </p:cNvPr>
          <p:cNvSpPr>
            <a:spLocks noGrp="1"/>
          </p:cNvSpPr>
          <p:nvPr>
            <p:ph idx="1"/>
          </p:nvPr>
        </p:nvSpPr>
        <p:spPr>
          <a:xfrm>
            <a:off x="912354" y="1324447"/>
            <a:ext cx="7128792" cy="4291979"/>
          </a:xfrm>
        </p:spPr>
        <p:txBody>
          <a:bodyPr/>
          <a:lstStyle/>
          <a:p>
            <a:pPr marL="0" indent="0">
              <a:lnSpc>
                <a:spcPct val="107000"/>
              </a:lnSpc>
              <a:spcAft>
                <a:spcPts val="600"/>
              </a:spcAft>
              <a:buNone/>
            </a:pPr>
            <a:r>
              <a:rPr lang="en-US" sz="2400" b="1" dirty="0">
                <a:effectLst/>
                <a:latin typeface="Calibri" panose="020F0502020204030204" pitchFamily="34" charset="0"/>
                <a:ea typeface="Calibri" panose="020F0502020204030204" pitchFamily="34" charset="0"/>
                <a:cs typeface="Calibri" panose="020F0502020204030204" pitchFamily="34" charset="0"/>
              </a:rPr>
              <a:t>How to find reliable information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600"/>
              </a:spcAft>
              <a:buNone/>
            </a:pPr>
            <a:r>
              <a:rPr lang="en-GB" sz="2400" dirty="0">
                <a:effectLst/>
                <a:latin typeface="Calibri" panose="020F0502020204030204" pitchFamily="34" charset="0"/>
                <a:ea typeface="Calibri" panose="020F0502020204030204" pitchFamily="34" charset="0"/>
                <a:cs typeface="Calibri" panose="020F0502020204030204" pitchFamily="34" charset="0"/>
              </a:rPr>
              <a:t>The ability to evaluate information and choose credible, academic resources in your studies at university is critical for your success on your programme of study.</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600"/>
              </a:spcAft>
              <a:buNone/>
            </a:pPr>
            <a:r>
              <a:rPr lang="en-GB" sz="2400" dirty="0">
                <a:effectLst/>
                <a:latin typeface="Calibri" panose="020F0502020204030204" pitchFamily="34" charset="0"/>
                <a:ea typeface="Calibri" panose="020F0502020204030204" pitchFamily="34" charset="0"/>
                <a:cs typeface="Calibri" panose="020F0502020204030204" pitchFamily="34" charset="0"/>
              </a:rPr>
              <a:t>How to find and utilise these resources can make all the difference to your grades.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600"/>
              </a:spcAft>
            </a:pPr>
            <a:r>
              <a:rPr lang="en-GB" sz="2400" b="1" dirty="0">
                <a:effectLst/>
                <a:latin typeface="Calibri" panose="020F0502020204030204" pitchFamily="34" charset="0"/>
                <a:ea typeface="Calibri" panose="020F0502020204030204" pitchFamily="34" charset="0"/>
                <a:cs typeface="Calibri" panose="020F0502020204030204" pitchFamily="34" charset="0"/>
              </a:rPr>
              <a:t>Scenario</a:t>
            </a:r>
            <a:r>
              <a:rPr lang="en-GB" sz="2400" dirty="0">
                <a:effectLst/>
                <a:latin typeface="Calibri" panose="020F0502020204030204" pitchFamily="34" charset="0"/>
                <a:ea typeface="Calibri" panose="020F0502020204030204" pitchFamily="34" charset="0"/>
                <a:cs typeface="Calibri" panose="020F0502020204030204" pitchFamily="34" charset="0"/>
              </a:rPr>
              <a:t>: you have been set an assessment, where do you begin searching for information?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600"/>
              </a:spcAft>
              <a:buNone/>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04485517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8BD62-61B6-47BD-85A1-76E61D61B2BF}"/>
              </a:ext>
            </a:extLst>
          </p:cNvPr>
          <p:cNvSpPr>
            <a:spLocks noGrp="1"/>
          </p:cNvSpPr>
          <p:nvPr>
            <p:ph type="title"/>
          </p:nvPr>
        </p:nvSpPr>
        <p:spPr>
          <a:xfrm>
            <a:off x="539552" y="471489"/>
            <a:ext cx="7886700" cy="659606"/>
          </a:xfrm>
        </p:spPr>
        <p:txBody>
          <a:bodyPr/>
          <a:lstStyle/>
          <a:p>
            <a:r>
              <a:rPr lang="en-GB" sz="4000" b="1" dirty="0"/>
              <a:t>Let’s Summarise…</a:t>
            </a:r>
          </a:p>
        </p:txBody>
      </p:sp>
      <p:sp>
        <p:nvSpPr>
          <p:cNvPr id="3" name="Content Placeholder 2">
            <a:extLst>
              <a:ext uri="{FF2B5EF4-FFF2-40B4-BE49-F238E27FC236}">
                <a16:creationId xmlns:a16="http://schemas.microsoft.com/office/drawing/2014/main" id="{01A66E66-B762-4E06-9544-33F06EF3BF9B}"/>
              </a:ext>
            </a:extLst>
          </p:cNvPr>
          <p:cNvSpPr>
            <a:spLocks noGrp="1"/>
          </p:cNvSpPr>
          <p:nvPr>
            <p:ph idx="1"/>
          </p:nvPr>
        </p:nvSpPr>
        <p:spPr>
          <a:xfrm>
            <a:off x="755577" y="1628800"/>
            <a:ext cx="7670676" cy="3528392"/>
          </a:xfrm>
        </p:spPr>
        <p:txBody>
          <a:bodyPr/>
          <a:lstStyle/>
          <a:p>
            <a:pPr marL="0" indent="0">
              <a:lnSpc>
                <a:spcPct val="107000"/>
              </a:lnSpc>
              <a:spcBef>
                <a:spcPts val="150"/>
              </a:spcBef>
              <a:buNone/>
            </a:pPr>
            <a:r>
              <a:rPr lang="en-GB" sz="2400" b="1" dirty="0">
                <a:effectLst/>
                <a:ea typeface="Times New Roman" panose="02020603050405020304" pitchFamily="18" charset="0"/>
                <a:cs typeface="Times New Roman" panose="02020603050405020304" pitchFamily="18" charset="0"/>
              </a:rPr>
              <a:t>You picked an internet search engine (Google, </a:t>
            </a:r>
            <a:r>
              <a:rPr lang="en-GB" sz="2400" b="1" dirty="0">
                <a:ea typeface="Times New Roman" panose="02020603050405020304" pitchFamily="18" charset="0"/>
                <a:cs typeface="Times New Roman" panose="02020603050405020304" pitchFamily="18" charset="0"/>
              </a:rPr>
              <a:t>B</a:t>
            </a:r>
            <a:r>
              <a:rPr lang="en-GB" sz="2400" b="1" dirty="0">
                <a:effectLst/>
                <a:ea typeface="Times New Roman" panose="02020603050405020304" pitchFamily="18" charset="0"/>
                <a:cs typeface="Times New Roman" panose="02020603050405020304" pitchFamily="18" charset="0"/>
              </a:rPr>
              <a:t>ing etc.)</a:t>
            </a:r>
          </a:p>
          <a:p>
            <a:pPr>
              <a:lnSpc>
                <a:spcPct val="107000"/>
              </a:lnSpc>
              <a:spcAft>
                <a:spcPts val="600"/>
              </a:spcAft>
            </a:pPr>
            <a:r>
              <a:rPr lang="en-GB" sz="2400" dirty="0">
                <a:effectLst/>
                <a:ea typeface="Calibri" panose="020F0502020204030204" pitchFamily="34" charset="0"/>
                <a:cs typeface="Calibri" panose="020F0502020204030204" pitchFamily="34" charset="0"/>
              </a:rPr>
              <a:t>Search engines are familiar, easy to use and will return a lot of hits. </a:t>
            </a:r>
            <a:endParaRPr lang="en-GB" sz="2400" dirty="0">
              <a:effectLst/>
              <a:ea typeface="Calibri" panose="020F0502020204030204" pitchFamily="34" charset="0"/>
              <a:cs typeface="Times New Roman" panose="02020603050405020304" pitchFamily="18" charset="0"/>
            </a:endParaRPr>
          </a:p>
          <a:p>
            <a:pPr>
              <a:lnSpc>
                <a:spcPct val="107000"/>
              </a:lnSpc>
              <a:spcAft>
                <a:spcPts val="600"/>
              </a:spcAft>
            </a:pPr>
            <a:r>
              <a:rPr lang="en-GB" sz="2400" dirty="0">
                <a:effectLst/>
                <a:ea typeface="Calibri" panose="020F0502020204030204" pitchFamily="34" charset="0"/>
                <a:cs typeface="Calibri" panose="020F0502020204030204" pitchFamily="34" charset="0"/>
              </a:rPr>
              <a:t>However, you must be able to distinguish academic information and be aware that it is largely free content - you will not have access to the information subscribed to by the library on your behalf.</a:t>
            </a:r>
            <a:endParaRPr lang="en-GB" sz="2400" dirty="0">
              <a:effectLs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35164830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8BD62-61B6-47BD-85A1-76E61D61B2BF}"/>
              </a:ext>
            </a:extLst>
          </p:cNvPr>
          <p:cNvSpPr>
            <a:spLocks noGrp="1"/>
          </p:cNvSpPr>
          <p:nvPr>
            <p:ph type="title"/>
          </p:nvPr>
        </p:nvSpPr>
        <p:spPr>
          <a:xfrm>
            <a:off x="539552" y="471489"/>
            <a:ext cx="7886700" cy="659606"/>
          </a:xfrm>
        </p:spPr>
        <p:txBody>
          <a:bodyPr/>
          <a:lstStyle/>
          <a:p>
            <a:r>
              <a:rPr lang="en-GB" sz="4000" b="1" dirty="0"/>
              <a:t>Let’s Summarise…</a:t>
            </a:r>
          </a:p>
        </p:txBody>
      </p:sp>
      <p:sp>
        <p:nvSpPr>
          <p:cNvPr id="3" name="Content Placeholder 2">
            <a:extLst>
              <a:ext uri="{FF2B5EF4-FFF2-40B4-BE49-F238E27FC236}">
                <a16:creationId xmlns:a16="http://schemas.microsoft.com/office/drawing/2014/main" id="{01A66E66-B762-4E06-9544-33F06EF3BF9B}"/>
              </a:ext>
            </a:extLst>
          </p:cNvPr>
          <p:cNvSpPr>
            <a:spLocks noGrp="1"/>
          </p:cNvSpPr>
          <p:nvPr>
            <p:ph idx="1"/>
          </p:nvPr>
        </p:nvSpPr>
        <p:spPr>
          <a:xfrm>
            <a:off x="611560" y="1844824"/>
            <a:ext cx="7517457" cy="2873969"/>
          </a:xfrm>
        </p:spPr>
        <p:txBody>
          <a:bodyPr/>
          <a:lstStyle/>
          <a:p>
            <a:pPr marL="0" indent="0">
              <a:lnSpc>
                <a:spcPct val="107000"/>
              </a:lnSpc>
              <a:spcBef>
                <a:spcPts val="150"/>
              </a:spcBef>
              <a:buNone/>
            </a:pPr>
            <a:r>
              <a:rPr lang="en-GB" sz="2400" b="1" dirty="0">
                <a:effectLst/>
                <a:ea typeface="Times New Roman" panose="02020603050405020304" pitchFamily="18" charset="0"/>
                <a:cs typeface="Times New Roman" panose="02020603050405020304" pitchFamily="18" charset="0"/>
              </a:rPr>
              <a:t>You picked Moodle</a:t>
            </a:r>
          </a:p>
          <a:p>
            <a:pPr>
              <a:lnSpc>
                <a:spcPct val="107000"/>
              </a:lnSpc>
              <a:spcAft>
                <a:spcPts val="600"/>
              </a:spcAft>
            </a:pPr>
            <a:r>
              <a:rPr lang="en-GB" sz="2400" dirty="0">
                <a:effectLst/>
                <a:ea typeface="Calibri" panose="020F0502020204030204" pitchFamily="34" charset="0"/>
                <a:cs typeface="Calibri" panose="020F0502020204030204" pitchFamily="34" charset="0"/>
              </a:rPr>
              <a:t>This is a good place to start your search!</a:t>
            </a:r>
            <a:endParaRPr lang="en-GB" sz="2400" dirty="0">
              <a:effectLst/>
              <a:ea typeface="Calibri" panose="020F0502020204030204" pitchFamily="34" charset="0"/>
              <a:cs typeface="Times New Roman" panose="02020603050405020304" pitchFamily="18" charset="0"/>
            </a:endParaRPr>
          </a:p>
          <a:p>
            <a:pPr>
              <a:lnSpc>
                <a:spcPct val="107000"/>
              </a:lnSpc>
              <a:spcAft>
                <a:spcPts val="600"/>
              </a:spcAft>
            </a:pPr>
            <a:r>
              <a:rPr lang="en-GB" sz="2400" dirty="0">
                <a:effectLst/>
                <a:ea typeface="Calibri" panose="020F0502020204030204" pitchFamily="34" charset="0"/>
                <a:cs typeface="Calibri" panose="020F0502020204030204" pitchFamily="34" charset="0"/>
              </a:rPr>
              <a:t>You will find resources recommended by your lecturer here. This will include a resources list of reading and materials for each module produced by your lecturers. </a:t>
            </a:r>
            <a:endParaRPr lang="en-GB" sz="2400" dirty="0">
              <a:effectLs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59039708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7968F-C906-4AEC-A412-A660B06BE238}"/>
              </a:ext>
            </a:extLst>
          </p:cNvPr>
          <p:cNvSpPr>
            <a:spLocks noGrp="1"/>
          </p:cNvSpPr>
          <p:nvPr>
            <p:ph type="title"/>
          </p:nvPr>
        </p:nvSpPr>
        <p:spPr/>
        <p:txBody>
          <a:bodyPr/>
          <a:lstStyle/>
          <a:p>
            <a:r>
              <a:rPr lang="en-GB" sz="4000" b="1" dirty="0"/>
              <a:t>Let’s Summarise…</a:t>
            </a:r>
          </a:p>
        </p:txBody>
      </p:sp>
      <p:sp>
        <p:nvSpPr>
          <p:cNvPr id="3" name="Content Placeholder 2">
            <a:extLst>
              <a:ext uri="{FF2B5EF4-FFF2-40B4-BE49-F238E27FC236}">
                <a16:creationId xmlns:a16="http://schemas.microsoft.com/office/drawing/2014/main" id="{6E5DA10F-2C09-4B31-900F-3998CD9BE3EF}"/>
              </a:ext>
            </a:extLst>
          </p:cNvPr>
          <p:cNvSpPr>
            <a:spLocks noGrp="1"/>
          </p:cNvSpPr>
          <p:nvPr>
            <p:ph idx="1"/>
          </p:nvPr>
        </p:nvSpPr>
        <p:spPr>
          <a:xfrm>
            <a:off x="593764" y="1253331"/>
            <a:ext cx="7886700" cy="4351338"/>
          </a:xfrm>
        </p:spPr>
        <p:txBody>
          <a:bodyPr/>
          <a:lstStyle/>
          <a:p>
            <a:pPr marL="0" indent="0">
              <a:lnSpc>
                <a:spcPct val="107000"/>
              </a:lnSpc>
              <a:spcBef>
                <a:spcPts val="150"/>
              </a:spcBef>
              <a:buNone/>
            </a:pPr>
            <a:r>
              <a:rPr lang="en-GB" sz="2400" b="1" dirty="0">
                <a:effectLst/>
                <a:ea typeface="Times New Roman" panose="02020603050405020304" pitchFamily="18" charset="0"/>
                <a:cs typeface="Times New Roman" panose="02020603050405020304" pitchFamily="18" charset="0"/>
              </a:rPr>
              <a:t>You picked the Library</a:t>
            </a:r>
          </a:p>
          <a:p>
            <a:pPr>
              <a:lnSpc>
                <a:spcPct val="107000"/>
              </a:lnSpc>
              <a:spcAft>
                <a:spcPts val="600"/>
              </a:spcAft>
            </a:pPr>
            <a:r>
              <a:rPr lang="en-GB" sz="2400" dirty="0">
                <a:effectLst/>
                <a:ea typeface="Calibri" panose="020F0502020204030204" pitchFamily="34" charset="0"/>
                <a:cs typeface="Calibri" panose="020F0502020204030204" pitchFamily="34" charset="0"/>
              </a:rPr>
              <a:t>Here you will find the materials on your resource list and develop your search skills to research more thoroughly into your chosen subject. </a:t>
            </a:r>
            <a:endParaRPr lang="en-GB" sz="2400" dirty="0">
              <a:effectLst/>
              <a:ea typeface="Calibri" panose="020F0502020204030204" pitchFamily="34" charset="0"/>
              <a:cs typeface="Times New Roman" panose="02020603050405020304" pitchFamily="18" charset="0"/>
            </a:endParaRPr>
          </a:p>
          <a:p>
            <a:pPr>
              <a:lnSpc>
                <a:spcPct val="107000"/>
              </a:lnSpc>
              <a:spcAft>
                <a:spcPts val="600"/>
              </a:spcAft>
            </a:pPr>
            <a:r>
              <a:rPr lang="en-GB" sz="2400" dirty="0">
                <a:effectLst/>
                <a:ea typeface="Calibri" panose="020F0502020204030204" pitchFamily="34" charset="0"/>
                <a:cs typeface="Calibri" panose="020F0502020204030204" pitchFamily="34" charset="0"/>
              </a:rPr>
              <a:t>You can access materials subscribed to by the library which are academically credible, up-to-date and in your subject area.</a:t>
            </a:r>
            <a:endParaRPr lang="en-GB" sz="2400" dirty="0">
              <a:effectLst/>
              <a:ea typeface="Calibri" panose="020F0502020204030204" pitchFamily="34" charset="0"/>
              <a:cs typeface="Times New Roman" panose="02020603050405020304" pitchFamily="18" charset="0"/>
            </a:endParaRPr>
          </a:p>
          <a:p>
            <a:pPr marL="0" indent="0">
              <a:buNone/>
            </a:pPr>
            <a:r>
              <a:rPr lang="en-US" sz="2400" b="1" dirty="0">
                <a:effectLst/>
                <a:ea typeface="Calibri" panose="020F0502020204030204" pitchFamily="34" charset="0"/>
                <a:cs typeface="Calibri" panose="020F0502020204030204" pitchFamily="34" charset="0"/>
              </a:rPr>
              <a:t>All have their benefits</a:t>
            </a:r>
            <a:r>
              <a:rPr lang="en-US" sz="2400" b="1" dirty="0">
                <a:ea typeface="Calibri" panose="020F0502020204030204" pitchFamily="34" charset="0"/>
                <a:cs typeface="Calibri" panose="020F0502020204030204" pitchFamily="34" charset="0"/>
              </a:rPr>
              <a:t> - </a:t>
            </a:r>
            <a:r>
              <a:rPr lang="en-US" sz="2400" b="1" dirty="0">
                <a:effectLst/>
                <a:ea typeface="Calibri" panose="020F0502020204030204" pitchFamily="34" charset="0"/>
                <a:cs typeface="Calibri" panose="020F0502020204030204" pitchFamily="34" charset="0"/>
              </a:rPr>
              <a:t>and it is recommended that you use a variety of methods to search for information. </a:t>
            </a:r>
            <a:endParaRPr lang="en-GB" sz="2400" b="1" dirty="0">
              <a:effectLst/>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40768502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8B711-2751-4CD4-AA8A-3AAF53BD55C7}"/>
              </a:ext>
            </a:extLst>
          </p:cNvPr>
          <p:cNvSpPr>
            <a:spLocks noGrp="1"/>
          </p:cNvSpPr>
          <p:nvPr>
            <p:ph type="title"/>
          </p:nvPr>
        </p:nvSpPr>
        <p:spPr/>
        <p:txBody>
          <a:bodyPr/>
          <a:lstStyle/>
          <a:p>
            <a:r>
              <a:rPr lang="en-GB" sz="4000" b="1" dirty="0"/>
              <a:t>Let’s Test Our Knowledge </a:t>
            </a:r>
          </a:p>
        </p:txBody>
      </p:sp>
      <p:sp>
        <p:nvSpPr>
          <p:cNvPr id="3" name="Content Placeholder 2">
            <a:extLst>
              <a:ext uri="{FF2B5EF4-FFF2-40B4-BE49-F238E27FC236}">
                <a16:creationId xmlns:a16="http://schemas.microsoft.com/office/drawing/2014/main" id="{43C37842-4389-48B6-BC87-DE230A42D760}"/>
              </a:ext>
            </a:extLst>
          </p:cNvPr>
          <p:cNvSpPr>
            <a:spLocks noGrp="1"/>
          </p:cNvSpPr>
          <p:nvPr>
            <p:ph idx="1"/>
          </p:nvPr>
        </p:nvSpPr>
        <p:spPr/>
        <p:txBody>
          <a:bodyPr/>
          <a:lstStyle/>
          <a:p>
            <a:pPr marL="0" indent="0">
              <a:lnSpc>
                <a:spcPct val="107000"/>
              </a:lnSpc>
              <a:spcAft>
                <a:spcPts val="800"/>
              </a:spcAft>
              <a:buNone/>
            </a:pPr>
            <a:r>
              <a:rPr lang="en-GB" sz="2800" b="1" dirty="0">
                <a:effectLst/>
                <a:latin typeface="Calibri" panose="020F0502020204030204" pitchFamily="34" charset="0"/>
                <a:ea typeface="Calibri" panose="020F0502020204030204" pitchFamily="34" charset="0"/>
                <a:cs typeface="Calibri" panose="020F0502020204030204" pitchFamily="34" charset="0"/>
              </a:rPr>
              <a:t>For in-depth research help, you should contact the Library’s:</a:t>
            </a:r>
          </a:p>
          <a:p>
            <a:pPr>
              <a:lnSpc>
                <a:spcPct val="107000"/>
              </a:lnSpc>
              <a:spcAft>
                <a:spcPts val="800"/>
              </a:spcAft>
            </a:pPr>
            <a:r>
              <a:rPr lang="en-GB" dirty="0">
                <a:latin typeface="Calibri" panose="020F0502020204030204" pitchFamily="34" charset="0"/>
                <a:ea typeface="Calibri" panose="020F0502020204030204" pitchFamily="34" charset="0"/>
                <a:cs typeface="Calibri" panose="020F0502020204030204" pitchFamily="34" charset="0"/>
              </a:rPr>
              <a:t>Academic ------- Librarians</a:t>
            </a:r>
            <a:endParaRPr lang="en-GB" sz="2800" dirty="0">
              <a:effectLst/>
              <a:latin typeface="Calibri" panose="020F0502020204030204" pitchFamily="34" charset="0"/>
              <a:ea typeface="Calibri" panose="020F0502020204030204" pitchFamily="34" charset="0"/>
              <a:cs typeface="Calibri" panose="020F0502020204030204" pitchFamily="34" charset="0"/>
            </a:endParaRPr>
          </a:p>
          <a:p>
            <a:pPr marL="0" indent="0">
              <a:lnSpc>
                <a:spcPct val="107000"/>
              </a:lnSpc>
              <a:spcAft>
                <a:spcPts val="800"/>
              </a:spcAft>
              <a:buNone/>
            </a:pP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26127701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84E31-E5D6-4B15-B407-0EF11A83F9D7}"/>
              </a:ext>
            </a:extLst>
          </p:cNvPr>
          <p:cNvSpPr>
            <a:spLocks noGrp="1"/>
          </p:cNvSpPr>
          <p:nvPr>
            <p:ph type="title"/>
          </p:nvPr>
        </p:nvSpPr>
        <p:spPr>
          <a:xfrm>
            <a:off x="498005" y="300848"/>
            <a:ext cx="7797602" cy="888205"/>
          </a:xfrm>
        </p:spPr>
        <p:txBody>
          <a:bodyPr/>
          <a:lstStyle/>
          <a:p>
            <a:r>
              <a:rPr lang="en-GB" sz="4000" b="1" dirty="0"/>
              <a:t>Let’s Test Our Knowledge</a:t>
            </a:r>
          </a:p>
        </p:txBody>
      </p:sp>
      <p:sp>
        <p:nvSpPr>
          <p:cNvPr id="3" name="Content Placeholder 2">
            <a:extLst>
              <a:ext uri="{FF2B5EF4-FFF2-40B4-BE49-F238E27FC236}">
                <a16:creationId xmlns:a16="http://schemas.microsoft.com/office/drawing/2014/main" id="{A56B63E5-5D18-455C-AFE4-AB8FDFA1C1DD}"/>
              </a:ext>
            </a:extLst>
          </p:cNvPr>
          <p:cNvSpPr>
            <a:spLocks noGrp="1"/>
          </p:cNvSpPr>
          <p:nvPr>
            <p:ph idx="1"/>
          </p:nvPr>
        </p:nvSpPr>
        <p:spPr>
          <a:xfrm>
            <a:off x="498005" y="1222157"/>
            <a:ext cx="8030716" cy="3903862"/>
          </a:xfrm>
        </p:spPr>
        <p:txBody>
          <a:bodyPr/>
          <a:lstStyle/>
          <a:p>
            <a:pPr marL="0" indent="0">
              <a:lnSpc>
                <a:spcPct val="107000"/>
              </a:lnSpc>
              <a:spcAft>
                <a:spcPts val="800"/>
              </a:spcAft>
              <a:buNone/>
            </a:pPr>
            <a:r>
              <a:rPr lang="en-GB" sz="2400" b="1" dirty="0">
                <a:latin typeface="Calibri" panose="020F0502020204030204" pitchFamily="34" charset="0"/>
                <a:ea typeface="Calibri" panose="020F0502020204030204" pitchFamily="34" charset="0"/>
                <a:cs typeface="Calibri" panose="020F0502020204030204" pitchFamily="34" charset="0"/>
              </a:rPr>
              <a:t>Which of the following is correct:</a:t>
            </a:r>
            <a:br>
              <a:rPr lang="en-GB" sz="2400" b="1" dirty="0">
                <a:latin typeface="Calibri" panose="020F0502020204030204" pitchFamily="34" charset="0"/>
                <a:ea typeface="Calibri" panose="020F0502020204030204" pitchFamily="34" charset="0"/>
                <a:cs typeface="Calibri" panose="020F0502020204030204" pitchFamily="34" charset="0"/>
              </a:rPr>
            </a:br>
            <a:endParaRPr lang="en-GB" sz="2400" b="1" dirty="0">
              <a:effectLst/>
              <a:latin typeface="Calibri" panose="020F0502020204030204" pitchFamily="34" charset="0"/>
              <a:ea typeface="Calibri" panose="020F0502020204030204" pitchFamily="34" charset="0"/>
              <a:cs typeface="Calibri" panose="020F0502020204030204" pitchFamily="34" charset="0"/>
            </a:endParaRPr>
          </a:p>
          <a:p>
            <a:pPr marL="0" indent="0">
              <a:lnSpc>
                <a:spcPct val="107000"/>
              </a:lnSpc>
              <a:spcAft>
                <a:spcPts val="800"/>
              </a:spcAft>
              <a:buNone/>
            </a:pPr>
            <a:r>
              <a:rPr lang="en-GB" sz="2400" b="1" dirty="0">
                <a:latin typeface="Calibri" panose="020F0502020204030204" pitchFamily="34" charset="0"/>
                <a:ea typeface="Calibri" panose="020F0502020204030204" pitchFamily="34" charset="0"/>
                <a:cs typeface="Calibri" panose="020F0502020204030204" pitchFamily="34" charset="0"/>
              </a:rPr>
              <a:t>Academic Liaison Librarians</a:t>
            </a:r>
            <a:r>
              <a:rPr lang="en-GB" sz="2400" b="1" dirty="0">
                <a:effectLst/>
                <a:latin typeface="Calibri" panose="020F0502020204030204" pitchFamily="34" charset="0"/>
                <a:ea typeface="Calibri" panose="020F0502020204030204" pitchFamily="34" charset="0"/>
                <a:cs typeface="Calibri" panose="020F0502020204030204" pitchFamily="34" charset="0"/>
              </a:rPr>
              <a:t> will be able to help you with: </a:t>
            </a:r>
            <a:endParaRPr lang="en-GB" sz="2400" b="1"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2400" dirty="0">
                <a:effectLst/>
                <a:latin typeface="Calibri" panose="020F0502020204030204" pitchFamily="34" charset="0"/>
                <a:ea typeface="Calibri" panose="020F0502020204030204" pitchFamily="34" charset="0"/>
                <a:cs typeface="Calibri" panose="020F0502020204030204" pitchFamily="34" charset="0"/>
              </a:rPr>
              <a:t>Finding, using, and evaluating information sources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2400" dirty="0">
                <a:effectLst/>
                <a:latin typeface="Calibri" panose="020F0502020204030204" pitchFamily="34" charset="0"/>
                <a:ea typeface="Calibri" panose="020F0502020204030204" pitchFamily="34" charset="0"/>
                <a:cs typeface="Calibri" panose="020F0502020204030204" pitchFamily="34" charset="0"/>
              </a:rPr>
              <a:t>Referencing</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2400" dirty="0">
                <a:effectLst/>
                <a:latin typeface="Calibri" panose="020F0502020204030204" pitchFamily="34" charset="0"/>
                <a:ea typeface="Calibri" panose="020F0502020204030204" pitchFamily="34" charset="0"/>
                <a:cs typeface="Calibri" panose="020F0502020204030204" pitchFamily="34" charset="0"/>
              </a:rPr>
              <a:t>Locating accessible resources.</a:t>
            </a:r>
          </a:p>
          <a:p>
            <a:pPr marL="342900" lvl="0" indent="-342900">
              <a:lnSpc>
                <a:spcPct val="107000"/>
              </a:lnSpc>
              <a:spcAft>
                <a:spcPts val="800"/>
              </a:spcAft>
              <a:buFont typeface="Symbol" panose="05050102010706020507" pitchFamily="18" charset="2"/>
              <a:buChar char=""/>
            </a:pPr>
            <a:r>
              <a:rPr lang="en-GB" sz="2400" dirty="0">
                <a:latin typeface="Calibri" panose="020F0502020204030204" pitchFamily="34" charset="0"/>
                <a:ea typeface="Calibri" panose="020F0502020204030204" pitchFamily="34" charset="0"/>
                <a:cs typeface="Calibri" panose="020F0502020204030204" pitchFamily="34" charset="0"/>
              </a:rPr>
              <a:t>All of the Above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60570644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B12A4-3DE3-428D-AAD3-0102F8DC1977}"/>
              </a:ext>
            </a:extLst>
          </p:cNvPr>
          <p:cNvSpPr>
            <a:spLocks noGrp="1"/>
          </p:cNvSpPr>
          <p:nvPr>
            <p:ph type="title"/>
          </p:nvPr>
        </p:nvSpPr>
        <p:spPr>
          <a:xfrm>
            <a:off x="539552" y="332656"/>
            <a:ext cx="7886700" cy="1325563"/>
          </a:xfrm>
        </p:spPr>
        <p:txBody>
          <a:bodyPr/>
          <a:lstStyle/>
          <a:p>
            <a:r>
              <a:rPr lang="en-GB" sz="4000" b="1" dirty="0"/>
              <a:t>Let’s Test Our Knowledge</a:t>
            </a:r>
          </a:p>
        </p:txBody>
      </p:sp>
      <p:sp>
        <p:nvSpPr>
          <p:cNvPr id="3" name="Content Placeholder 2">
            <a:extLst>
              <a:ext uri="{FF2B5EF4-FFF2-40B4-BE49-F238E27FC236}">
                <a16:creationId xmlns:a16="http://schemas.microsoft.com/office/drawing/2014/main" id="{D4C04119-4230-4467-AD86-43239D9EE944}"/>
              </a:ext>
            </a:extLst>
          </p:cNvPr>
          <p:cNvSpPr>
            <a:spLocks noGrp="1"/>
          </p:cNvSpPr>
          <p:nvPr>
            <p:ph idx="1"/>
          </p:nvPr>
        </p:nvSpPr>
        <p:spPr>
          <a:xfrm>
            <a:off x="539552" y="1412776"/>
            <a:ext cx="7886700" cy="4351338"/>
          </a:xfrm>
        </p:spPr>
        <p:txBody>
          <a:bodyPr/>
          <a:lstStyle/>
          <a:p>
            <a:pPr marL="0" indent="0">
              <a:lnSpc>
                <a:spcPct val="100000"/>
              </a:lnSpc>
              <a:spcAft>
                <a:spcPts val="600"/>
              </a:spcAft>
              <a:buNone/>
            </a:pPr>
            <a:r>
              <a:rPr lang="en-GB" sz="2400" b="1" dirty="0">
                <a:ea typeface="Calibri" panose="020F0502020204030204" pitchFamily="34" charset="0"/>
                <a:cs typeface="Calibri" panose="020F0502020204030204" pitchFamily="34" charset="0"/>
              </a:rPr>
              <a:t>Which one of the following is the correct answer?</a:t>
            </a:r>
            <a:br>
              <a:rPr lang="en-GB" sz="2400" b="1" dirty="0">
                <a:ea typeface="Calibri" panose="020F0502020204030204" pitchFamily="34" charset="0"/>
                <a:cs typeface="Calibri" panose="020F0502020204030204" pitchFamily="34" charset="0"/>
              </a:rPr>
            </a:br>
            <a:endParaRPr lang="en-GB" sz="2400" b="1" dirty="0">
              <a:effectLst/>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400" b="1" dirty="0">
                <a:effectLst/>
                <a:latin typeface="Calibri" panose="020F0502020204030204" pitchFamily="34" charset="0"/>
                <a:ea typeface="Calibri" panose="020F0502020204030204" pitchFamily="34" charset="0"/>
                <a:cs typeface="Calibri" panose="020F0502020204030204" pitchFamily="34" charset="0"/>
              </a:rPr>
              <a:t>What is a database?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400" dirty="0"/>
              <a:t>In research terminology, a database is any digital resource of information.</a:t>
            </a:r>
          </a:p>
          <a:p>
            <a:r>
              <a:rPr lang="en-GB" sz="2400" dirty="0"/>
              <a:t>In research terminology, a database is any digital resource of information on Google.</a:t>
            </a:r>
          </a:p>
          <a:p>
            <a:r>
              <a:rPr lang="en-GB" sz="2400" dirty="0"/>
              <a:t>A database is a searchable online collection of textbooks</a:t>
            </a:r>
          </a:p>
          <a:p>
            <a:r>
              <a:rPr lang="en-GB" sz="2400" dirty="0"/>
              <a:t>A database is where you can report unreliable information</a:t>
            </a:r>
          </a:p>
        </p:txBody>
      </p:sp>
    </p:spTree>
    <p:extLst>
      <p:ext uri="{BB962C8B-B14F-4D97-AF65-F5344CB8AC3E}">
        <p14:creationId xmlns:p14="http://schemas.microsoft.com/office/powerpoint/2010/main" val="396618733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22F6C-FAEC-4243-A313-F35BF37D7D88}"/>
              </a:ext>
            </a:extLst>
          </p:cNvPr>
          <p:cNvSpPr>
            <a:spLocks noGrp="1"/>
          </p:cNvSpPr>
          <p:nvPr>
            <p:ph type="title"/>
          </p:nvPr>
        </p:nvSpPr>
        <p:spPr>
          <a:xfrm>
            <a:off x="714375" y="332656"/>
            <a:ext cx="7715250" cy="678656"/>
          </a:xfrm>
        </p:spPr>
        <p:txBody>
          <a:bodyPr/>
          <a:lstStyle/>
          <a:p>
            <a:r>
              <a:rPr lang="en-GB" sz="4000" b="1" dirty="0"/>
              <a:t>Let’s Test Our Knowledge…</a:t>
            </a:r>
          </a:p>
        </p:txBody>
      </p:sp>
      <p:sp>
        <p:nvSpPr>
          <p:cNvPr id="3" name="Content Placeholder 2">
            <a:extLst>
              <a:ext uri="{FF2B5EF4-FFF2-40B4-BE49-F238E27FC236}">
                <a16:creationId xmlns:a16="http://schemas.microsoft.com/office/drawing/2014/main" id="{0C73B86F-4BC6-4CBC-AB95-DCAAE19ADFEA}"/>
              </a:ext>
            </a:extLst>
          </p:cNvPr>
          <p:cNvSpPr>
            <a:spLocks noGrp="1"/>
          </p:cNvSpPr>
          <p:nvPr>
            <p:ph idx="1"/>
          </p:nvPr>
        </p:nvSpPr>
        <p:spPr>
          <a:xfrm>
            <a:off x="827584" y="1340768"/>
            <a:ext cx="7715249" cy="4649936"/>
          </a:xfrm>
        </p:spPr>
        <p:txBody>
          <a:bodyPr/>
          <a:lstStyle/>
          <a:p>
            <a:pPr marL="0" indent="0">
              <a:lnSpc>
                <a:spcPct val="100000"/>
              </a:lnSpc>
              <a:spcAft>
                <a:spcPts val="600"/>
              </a:spcAft>
              <a:buNone/>
            </a:pPr>
            <a:r>
              <a:rPr lang="en-GB" sz="2400" b="1" dirty="0">
                <a:ea typeface="Calibri" panose="020F0502020204030204" pitchFamily="34" charset="0"/>
                <a:cs typeface="Calibri" panose="020F0502020204030204" pitchFamily="34" charset="0"/>
              </a:rPr>
              <a:t>Which one of the following is the correct answer?</a:t>
            </a:r>
            <a:br>
              <a:rPr lang="en-GB" sz="2400" b="1" dirty="0">
                <a:ea typeface="Calibri" panose="020F0502020204030204" pitchFamily="34" charset="0"/>
                <a:cs typeface="Calibri" panose="020F0502020204030204" pitchFamily="34" charset="0"/>
              </a:rPr>
            </a:br>
            <a:endParaRPr lang="en-GB" sz="2400" b="1" dirty="0">
              <a:effectLst/>
              <a:ea typeface="Calibri" panose="020F0502020204030204" pitchFamily="34" charset="0"/>
              <a:cs typeface="Times New Roman" panose="02020603050405020304" pitchFamily="18" charset="0"/>
            </a:endParaRPr>
          </a:p>
          <a:p>
            <a:pPr marL="0" indent="0">
              <a:lnSpc>
                <a:spcPct val="100000"/>
              </a:lnSpc>
              <a:spcAft>
                <a:spcPts val="600"/>
              </a:spcAft>
              <a:buNone/>
            </a:pPr>
            <a:r>
              <a:rPr lang="en-GB" sz="2400" b="1" dirty="0">
                <a:effectLst/>
                <a:ea typeface="Calibri" panose="020F0502020204030204" pitchFamily="34" charset="0"/>
                <a:cs typeface="Calibri" panose="020F0502020204030204" pitchFamily="34" charset="0"/>
              </a:rPr>
              <a:t>1. You come across a really interesting piece of information but how do you know that it is not fake news? </a:t>
            </a:r>
          </a:p>
          <a:p>
            <a:pPr>
              <a:lnSpc>
                <a:spcPct val="100000"/>
              </a:lnSpc>
              <a:spcAft>
                <a:spcPts val="600"/>
              </a:spcAft>
            </a:pPr>
            <a:r>
              <a:rPr lang="en-GB" sz="2400" dirty="0">
                <a:effectLst/>
                <a:ea typeface="Calibri" panose="020F0502020204030204" pitchFamily="34" charset="0"/>
                <a:cs typeface="Calibri" panose="020F0502020204030204" pitchFamily="34" charset="0"/>
              </a:rPr>
              <a:t>You heard it somewhere else already</a:t>
            </a:r>
            <a:endParaRPr lang="en-GB" sz="2400" dirty="0">
              <a:effectLst/>
              <a:ea typeface="Calibri" panose="020F0502020204030204" pitchFamily="34" charset="0"/>
              <a:cs typeface="Times New Roman" panose="02020603050405020304" pitchFamily="18" charset="0"/>
            </a:endParaRPr>
          </a:p>
          <a:p>
            <a:pPr lvl="0">
              <a:lnSpc>
                <a:spcPct val="100000"/>
              </a:lnSpc>
              <a:spcAft>
                <a:spcPts val="600"/>
              </a:spcAft>
            </a:pPr>
            <a:r>
              <a:rPr lang="en-GB" sz="2400" dirty="0">
                <a:effectLst/>
                <a:ea typeface="Calibri" panose="020F0502020204030204" pitchFamily="34" charset="0"/>
                <a:cs typeface="Calibri" panose="020F0502020204030204" pitchFamily="34" charset="0"/>
              </a:rPr>
              <a:t>Your friend tells you</a:t>
            </a:r>
            <a:endParaRPr lang="en-GB" sz="2400" dirty="0">
              <a:effectLst/>
              <a:ea typeface="Calibri" panose="020F0502020204030204" pitchFamily="34" charset="0"/>
              <a:cs typeface="Times New Roman" panose="02020603050405020304" pitchFamily="18" charset="0"/>
            </a:endParaRPr>
          </a:p>
          <a:p>
            <a:pPr lvl="0">
              <a:lnSpc>
                <a:spcPct val="100000"/>
              </a:lnSpc>
              <a:spcAft>
                <a:spcPts val="600"/>
              </a:spcAft>
            </a:pPr>
            <a:r>
              <a:rPr lang="en-GB" sz="2400" dirty="0">
                <a:effectLst/>
                <a:ea typeface="Calibri" panose="020F0502020204030204" pitchFamily="34" charset="0"/>
                <a:cs typeface="Calibri" panose="020F0502020204030204" pitchFamily="34" charset="0"/>
              </a:rPr>
              <a:t>You agree with the content</a:t>
            </a:r>
            <a:endParaRPr lang="en-GB" sz="2400" dirty="0">
              <a:effectLst/>
              <a:ea typeface="Calibri" panose="020F0502020204030204" pitchFamily="34" charset="0"/>
              <a:cs typeface="Times New Roman" panose="02020603050405020304" pitchFamily="18" charset="0"/>
            </a:endParaRPr>
          </a:p>
          <a:p>
            <a:pPr lvl="0">
              <a:lnSpc>
                <a:spcPct val="100000"/>
              </a:lnSpc>
              <a:spcAft>
                <a:spcPts val="600"/>
              </a:spcAft>
            </a:pPr>
            <a:r>
              <a:rPr lang="en-GB" sz="2400" dirty="0">
                <a:effectLst/>
                <a:ea typeface="Calibri" panose="020F0502020204030204" pitchFamily="34" charset="0"/>
                <a:cs typeface="Calibri" panose="020F0502020204030204" pitchFamily="34" charset="0"/>
              </a:rPr>
              <a:t>You have evaluated it using the CRAAP test</a:t>
            </a:r>
            <a:r>
              <a:rPr lang="en-GB" sz="2400" b="1" dirty="0">
                <a:effectLst/>
                <a:ea typeface="Calibri" panose="020F0502020204030204" pitchFamily="34" charset="0"/>
                <a:cs typeface="Calibri" panose="020F0502020204030204" pitchFamily="34" charset="0"/>
              </a:rPr>
              <a:t> </a:t>
            </a:r>
            <a:endParaRPr lang="en-GB" sz="2400" b="1" dirty="0">
              <a:ea typeface="Calibri" panose="020F0502020204030204" pitchFamily="34" charset="0"/>
              <a:cs typeface="Times New Roman" panose="02020603050405020304" pitchFamily="18" charset="0"/>
            </a:endParaRPr>
          </a:p>
          <a:p>
            <a:pPr marL="0" lvl="0" indent="0">
              <a:lnSpc>
                <a:spcPct val="100000"/>
              </a:lnSpc>
              <a:spcAft>
                <a:spcPts val="600"/>
              </a:spcAft>
              <a:buNone/>
            </a:pPr>
            <a:endParaRPr lang="en-GB" sz="2400" dirty="0">
              <a:effectLst/>
              <a:ea typeface="Calibri" panose="020F0502020204030204" pitchFamily="34" charset="0"/>
              <a:cs typeface="Times New Roman" panose="02020603050405020304" pitchFamily="18" charset="0"/>
            </a:endParaRPr>
          </a:p>
          <a:p>
            <a:pPr marL="0" indent="0">
              <a:lnSpc>
                <a:spcPct val="100000"/>
              </a:lnSpc>
              <a:spcAft>
                <a:spcPts val="600"/>
              </a:spcAft>
              <a:buNone/>
            </a:pPr>
            <a:endParaRPr lang="en-GB" sz="2400" dirty="0">
              <a:effectLs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05331497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9BB02-AC53-4B9D-AA60-283396B14ACA}"/>
              </a:ext>
            </a:extLst>
          </p:cNvPr>
          <p:cNvSpPr>
            <a:spLocks noGrp="1"/>
          </p:cNvSpPr>
          <p:nvPr>
            <p:ph type="title"/>
          </p:nvPr>
        </p:nvSpPr>
        <p:spPr>
          <a:xfrm>
            <a:off x="628650" y="404664"/>
            <a:ext cx="7886700" cy="812006"/>
          </a:xfrm>
        </p:spPr>
        <p:txBody>
          <a:bodyPr/>
          <a:lstStyle/>
          <a:p>
            <a:r>
              <a:rPr lang="en-GB" sz="4000" b="1" dirty="0"/>
              <a:t>Let’s Test Our Knowledge…</a:t>
            </a:r>
          </a:p>
        </p:txBody>
      </p:sp>
      <p:sp>
        <p:nvSpPr>
          <p:cNvPr id="3" name="Content Placeholder 2">
            <a:extLst>
              <a:ext uri="{FF2B5EF4-FFF2-40B4-BE49-F238E27FC236}">
                <a16:creationId xmlns:a16="http://schemas.microsoft.com/office/drawing/2014/main" id="{037B4020-7726-4820-90DB-7EE51605F088}"/>
              </a:ext>
            </a:extLst>
          </p:cNvPr>
          <p:cNvSpPr>
            <a:spLocks noGrp="1"/>
          </p:cNvSpPr>
          <p:nvPr>
            <p:ph idx="1"/>
          </p:nvPr>
        </p:nvSpPr>
        <p:spPr>
          <a:xfrm>
            <a:off x="634864" y="1700808"/>
            <a:ext cx="7681552" cy="3004418"/>
          </a:xfrm>
        </p:spPr>
        <p:txBody>
          <a:bodyPr/>
          <a:lstStyle/>
          <a:p>
            <a:pPr marL="0" lvl="0" indent="0">
              <a:lnSpc>
                <a:spcPct val="100000"/>
              </a:lnSpc>
              <a:spcAft>
                <a:spcPts val="600"/>
              </a:spcAft>
              <a:buNone/>
            </a:pPr>
            <a:r>
              <a:rPr lang="en-GB" sz="2400" b="1" dirty="0">
                <a:effectLst/>
                <a:ea typeface="Calibri" panose="020F0502020204030204" pitchFamily="34" charset="0"/>
                <a:cs typeface="Times New Roman" panose="02020603050405020304" pitchFamily="18" charset="0"/>
              </a:rPr>
              <a:t>2. </a:t>
            </a:r>
            <a:r>
              <a:rPr lang="en-GB" sz="2400" b="1" dirty="0">
                <a:effectLst/>
                <a:ea typeface="Calibri" panose="020F0502020204030204" pitchFamily="34" charset="0"/>
                <a:cs typeface="Calibri" panose="020F0502020204030204" pitchFamily="34" charset="0"/>
              </a:rPr>
              <a:t>The source you are looking at contains publisher information and contacts are clearly visible. </a:t>
            </a:r>
            <a:br>
              <a:rPr lang="en-GB" sz="2400" b="1" dirty="0">
                <a:effectLst/>
                <a:ea typeface="Calibri" panose="020F0502020204030204" pitchFamily="34" charset="0"/>
                <a:cs typeface="Calibri" panose="020F0502020204030204" pitchFamily="34" charset="0"/>
              </a:rPr>
            </a:br>
            <a:r>
              <a:rPr lang="en-GB" sz="2400" b="1" dirty="0">
                <a:effectLst/>
                <a:ea typeface="Calibri" panose="020F0502020204030204" pitchFamily="34" charset="0"/>
                <a:cs typeface="Calibri" panose="020F0502020204030204" pitchFamily="34" charset="0"/>
              </a:rPr>
              <a:t>Does this indicate that the content is more likely to be:</a:t>
            </a:r>
            <a:br>
              <a:rPr lang="en-GB" sz="2400" b="1" dirty="0">
                <a:effectLst/>
                <a:ea typeface="Calibri" panose="020F0502020204030204" pitchFamily="34" charset="0"/>
                <a:cs typeface="Calibri" panose="020F0502020204030204" pitchFamily="34" charset="0"/>
              </a:rPr>
            </a:br>
            <a:endParaRPr lang="en-GB" sz="2400" b="1" dirty="0">
              <a:effectLst/>
              <a:ea typeface="Calibri" panose="020F0502020204030204" pitchFamily="34" charset="0"/>
              <a:cs typeface="Times New Roman" panose="02020603050405020304" pitchFamily="18" charset="0"/>
            </a:endParaRPr>
          </a:p>
          <a:p>
            <a:pPr lvl="0">
              <a:lnSpc>
                <a:spcPct val="100000"/>
              </a:lnSpc>
              <a:spcAft>
                <a:spcPts val="600"/>
              </a:spcAft>
            </a:pPr>
            <a:r>
              <a:rPr lang="en-GB" sz="2400" dirty="0">
                <a:effectLst/>
                <a:ea typeface="Calibri" panose="020F0502020204030204" pitchFamily="34" charset="0"/>
                <a:cs typeface="Calibri" panose="020F0502020204030204" pitchFamily="34" charset="0"/>
              </a:rPr>
              <a:t>Credible</a:t>
            </a:r>
          </a:p>
          <a:p>
            <a:pPr>
              <a:lnSpc>
                <a:spcPct val="100000"/>
              </a:lnSpc>
              <a:spcAft>
                <a:spcPts val="600"/>
              </a:spcAft>
            </a:pPr>
            <a:r>
              <a:rPr lang="en-GB" sz="2400" dirty="0">
                <a:effectLst/>
                <a:ea typeface="Calibri" panose="020F0502020204030204" pitchFamily="34" charset="0"/>
                <a:cs typeface="Calibri" panose="020F0502020204030204" pitchFamily="34" charset="0"/>
              </a:rPr>
              <a:t>Questionable</a:t>
            </a:r>
            <a:r>
              <a:rPr lang="en-GB" sz="2400" dirty="0">
                <a:effectLst/>
                <a:highlight>
                  <a:srgbClr val="00FF00"/>
                </a:highlight>
                <a:ea typeface="Calibri" panose="020F0502020204030204" pitchFamily="34" charset="0"/>
                <a:cs typeface="Calibri" panose="020F0502020204030204" pitchFamily="34" charset="0"/>
              </a:rPr>
              <a:t> </a:t>
            </a:r>
            <a:endParaRPr lang="en-GB" sz="2400" dirty="0">
              <a:effectLst/>
              <a:ea typeface="Calibri" panose="020F0502020204030204" pitchFamily="34" charset="0"/>
              <a:cs typeface="Times New Roman" panose="02020603050405020304" pitchFamily="18" charset="0"/>
            </a:endParaRPr>
          </a:p>
          <a:p>
            <a:pPr>
              <a:lnSpc>
                <a:spcPct val="107000"/>
              </a:lnSpc>
              <a:spcAft>
                <a:spcPts val="600"/>
              </a:spcAft>
            </a:pPr>
            <a:endParaRPr lang="en-GB" sz="13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600"/>
              </a:spcAft>
            </a:pPr>
            <a:endParaRPr lang="en-GB" sz="135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21258860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9BB02-AC53-4B9D-AA60-283396B14ACA}"/>
              </a:ext>
            </a:extLst>
          </p:cNvPr>
          <p:cNvSpPr>
            <a:spLocks noGrp="1"/>
          </p:cNvSpPr>
          <p:nvPr>
            <p:ph type="title"/>
          </p:nvPr>
        </p:nvSpPr>
        <p:spPr>
          <a:xfrm>
            <a:off x="628650" y="476672"/>
            <a:ext cx="7886700" cy="812006"/>
          </a:xfrm>
        </p:spPr>
        <p:txBody>
          <a:bodyPr/>
          <a:lstStyle/>
          <a:p>
            <a:r>
              <a:rPr lang="en-GB" sz="4000" b="1" dirty="0"/>
              <a:t>Let’s Test Our Knowledge…</a:t>
            </a:r>
          </a:p>
        </p:txBody>
      </p:sp>
      <p:sp>
        <p:nvSpPr>
          <p:cNvPr id="3" name="Content Placeholder 2">
            <a:extLst>
              <a:ext uri="{FF2B5EF4-FFF2-40B4-BE49-F238E27FC236}">
                <a16:creationId xmlns:a16="http://schemas.microsoft.com/office/drawing/2014/main" id="{037B4020-7726-4820-90DB-7EE51605F088}"/>
              </a:ext>
            </a:extLst>
          </p:cNvPr>
          <p:cNvSpPr>
            <a:spLocks noGrp="1"/>
          </p:cNvSpPr>
          <p:nvPr>
            <p:ph idx="1"/>
          </p:nvPr>
        </p:nvSpPr>
        <p:spPr>
          <a:xfrm>
            <a:off x="755576" y="1602755"/>
            <a:ext cx="7368410" cy="3652490"/>
          </a:xfrm>
        </p:spPr>
        <p:txBody>
          <a:bodyPr/>
          <a:lstStyle/>
          <a:p>
            <a:pPr marL="0" indent="0">
              <a:lnSpc>
                <a:spcPct val="100000"/>
              </a:lnSpc>
              <a:spcAft>
                <a:spcPts val="600"/>
              </a:spcAft>
              <a:buNone/>
            </a:pPr>
            <a:r>
              <a:rPr lang="en-GB" sz="2400" b="1" dirty="0">
                <a:effectLst/>
                <a:ea typeface="Calibri" panose="020F0502020204030204" pitchFamily="34" charset="0"/>
                <a:cs typeface="Calibri" panose="020F0502020204030204" pitchFamily="34" charset="0"/>
              </a:rPr>
              <a:t>3.The source you are looking at contains a lot of visuals and advertisements. </a:t>
            </a:r>
          </a:p>
          <a:p>
            <a:pPr marL="0" indent="0">
              <a:lnSpc>
                <a:spcPct val="100000"/>
              </a:lnSpc>
              <a:spcAft>
                <a:spcPts val="600"/>
              </a:spcAft>
              <a:buNone/>
            </a:pPr>
            <a:r>
              <a:rPr lang="en-GB" sz="2400" b="1" dirty="0">
                <a:effectLst/>
                <a:ea typeface="Calibri" panose="020F0502020204030204" pitchFamily="34" charset="0"/>
                <a:cs typeface="Calibri" panose="020F0502020204030204" pitchFamily="34" charset="0"/>
              </a:rPr>
              <a:t>Does this indicate that the content is more likely to be:</a:t>
            </a:r>
            <a:endParaRPr lang="en-GB" sz="2400" b="1" dirty="0">
              <a:effectLst/>
              <a:ea typeface="Calibri" panose="020F0502020204030204" pitchFamily="34" charset="0"/>
              <a:cs typeface="Times New Roman" panose="02020603050405020304" pitchFamily="18" charset="0"/>
            </a:endParaRPr>
          </a:p>
          <a:p>
            <a:pPr lvl="0">
              <a:lnSpc>
                <a:spcPct val="100000"/>
              </a:lnSpc>
              <a:spcAft>
                <a:spcPts val="600"/>
              </a:spcAft>
            </a:pPr>
            <a:r>
              <a:rPr lang="en-GB" sz="2400" dirty="0">
                <a:effectLst/>
                <a:ea typeface="Calibri" panose="020F0502020204030204" pitchFamily="34" charset="0"/>
                <a:cs typeface="Calibri" panose="020F0502020204030204" pitchFamily="34" charset="0"/>
              </a:rPr>
              <a:t>Credible</a:t>
            </a:r>
            <a:endParaRPr lang="en-GB" sz="2400" dirty="0">
              <a:effectLst/>
              <a:ea typeface="Calibri" panose="020F0502020204030204" pitchFamily="34" charset="0"/>
              <a:cs typeface="Times New Roman" panose="02020603050405020304" pitchFamily="18" charset="0"/>
            </a:endParaRPr>
          </a:p>
          <a:p>
            <a:pPr lvl="0">
              <a:lnSpc>
                <a:spcPct val="100000"/>
              </a:lnSpc>
              <a:spcAft>
                <a:spcPts val="600"/>
              </a:spcAft>
            </a:pPr>
            <a:r>
              <a:rPr lang="en-GB" sz="2400" dirty="0">
                <a:effectLst/>
                <a:ea typeface="Calibri" panose="020F0502020204030204" pitchFamily="34" charset="0"/>
                <a:cs typeface="Calibri" panose="020F0502020204030204" pitchFamily="34" charset="0"/>
              </a:rPr>
              <a:t>Questionable</a:t>
            </a:r>
            <a:r>
              <a:rPr lang="en-GB" sz="2400" dirty="0">
                <a:effectLst/>
                <a:highlight>
                  <a:srgbClr val="00FF00"/>
                </a:highlight>
                <a:ea typeface="Calibri" panose="020F0502020204030204" pitchFamily="34" charset="0"/>
                <a:cs typeface="Calibri" panose="020F0502020204030204" pitchFamily="34" charset="0"/>
              </a:rPr>
              <a:t> </a:t>
            </a:r>
            <a:endParaRPr lang="en-GB" sz="2400" dirty="0">
              <a:effectLst/>
              <a:ea typeface="Calibri" panose="020F0502020204030204" pitchFamily="34" charset="0"/>
              <a:cs typeface="Times New Roman" panose="02020603050405020304" pitchFamily="18" charset="0"/>
            </a:endParaRPr>
          </a:p>
          <a:p>
            <a:pPr lvl="0">
              <a:lnSpc>
                <a:spcPct val="100000"/>
              </a:lnSpc>
              <a:spcAft>
                <a:spcPts val="600"/>
              </a:spcAft>
            </a:pPr>
            <a:r>
              <a:rPr lang="en-GB" sz="2400" dirty="0">
                <a:effectLst/>
                <a:ea typeface="Calibri" panose="020F0502020204030204" pitchFamily="34" charset="0"/>
                <a:cs typeface="Calibri" panose="020F0502020204030204" pitchFamily="34" charset="0"/>
              </a:rPr>
              <a:t>It is current</a:t>
            </a:r>
            <a:endParaRPr lang="en-GB" sz="2400" dirty="0">
              <a:effectLst/>
              <a:ea typeface="Calibri" panose="020F0502020204030204" pitchFamily="34" charset="0"/>
              <a:cs typeface="Times New Roman" panose="02020603050405020304" pitchFamily="18" charset="0"/>
            </a:endParaRPr>
          </a:p>
          <a:p>
            <a:pPr>
              <a:lnSpc>
                <a:spcPct val="107000"/>
              </a:lnSpc>
              <a:spcAft>
                <a:spcPts val="600"/>
              </a:spcAft>
            </a:pPr>
            <a:endParaRPr lang="en-GB" sz="13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600"/>
              </a:spcAft>
            </a:pPr>
            <a:endParaRPr lang="en-GB" sz="135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21412012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9BB02-AC53-4B9D-AA60-283396B14ACA}"/>
              </a:ext>
            </a:extLst>
          </p:cNvPr>
          <p:cNvSpPr>
            <a:spLocks noGrp="1"/>
          </p:cNvSpPr>
          <p:nvPr>
            <p:ph type="title"/>
          </p:nvPr>
        </p:nvSpPr>
        <p:spPr>
          <a:xfrm>
            <a:off x="827584" y="332656"/>
            <a:ext cx="7886700" cy="812006"/>
          </a:xfrm>
        </p:spPr>
        <p:txBody>
          <a:bodyPr/>
          <a:lstStyle/>
          <a:p>
            <a:r>
              <a:rPr lang="en-GB" sz="4000" b="1" dirty="0"/>
              <a:t>Let’s Test Our Knowledge…</a:t>
            </a:r>
          </a:p>
        </p:txBody>
      </p:sp>
      <p:sp>
        <p:nvSpPr>
          <p:cNvPr id="3" name="Content Placeholder 2">
            <a:extLst>
              <a:ext uri="{FF2B5EF4-FFF2-40B4-BE49-F238E27FC236}">
                <a16:creationId xmlns:a16="http://schemas.microsoft.com/office/drawing/2014/main" id="{037B4020-7726-4820-90DB-7EE51605F088}"/>
              </a:ext>
            </a:extLst>
          </p:cNvPr>
          <p:cNvSpPr>
            <a:spLocks noGrp="1"/>
          </p:cNvSpPr>
          <p:nvPr>
            <p:ph idx="1"/>
          </p:nvPr>
        </p:nvSpPr>
        <p:spPr>
          <a:xfrm>
            <a:off x="899592" y="1340768"/>
            <a:ext cx="6192688" cy="3528392"/>
          </a:xfrm>
        </p:spPr>
        <p:txBody>
          <a:bodyPr/>
          <a:lstStyle/>
          <a:p>
            <a:pPr marL="0" indent="0">
              <a:lnSpc>
                <a:spcPct val="100000"/>
              </a:lnSpc>
              <a:spcAft>
                <a:spcPts val="600"/>
              </a:spcAft>
              <a:buNone/>
            </a:pPr>
            <a:r>
              <a:rPr lang="en-GB" sz="2400" b="1" dirty="0">
                <a:effectLst/>
                <a:ea typeface="Calibri" panose="020F0502020204030204" pitchFamily="34" charset="0"/>
                <a:cs typeface="Calibri" panose="020F0502020204030204" pitchFamily="34" charset="0"/>
              </a:rPr>
              <a:t>How do you decide if information is credible? </a:t>
            </a:r>
          </a:p>
          <a:p>
            <a:pPr marL="0" indent="0">
              <a:lnSpc>
                <a:spcPct val="100000"/>
              </a:lnSpc>
              <a:spcAft>
                <a:spcPts val="600"/>
              </a:spcAft>
              <a:buNone/>
            </a:pPr>
            <a:r>
              <a:rPr lang="en-GB" sz="2400" b="1" dirty="0">
                <a:effectLst/>
                <a:ea typeface="Calibri" panose="020F0502020204030204" pitchFamily="34" charset="0"/>
                <a:cs typeface="Calibri" panose="020F0502020204030204" pitchFamily="34" charset="0"/>
              </a:rPr>
              <a:t>Which one of these is </a:t>
            </a:r>
            <a:r>
              <a:rPr lang="en-GB" sz="2400" b="1" i="1" dirty="0">
                <a:effectLst/>
                <a:ea typeface="Calibri" panose="020F0502020204030204" pitchFamily="34" charset="0"/>
                <a:cs typeface="Calibri" panose="020F0502020204030204" pitchFamily="34" charset="0"/>
              </a:rPr>
              <a:t>incorrect</a:t>
            </a:r>
            <a:r>
              <a:rPr lang="en-GB" sz="2400" b="1" dirty="0">
                <a:effectLst/>
                <a:ea typeface="Calibri" panose="020F0502020204030204" pitchFamily="34" charset="0"/>
                <a:cs typeface="Calibri" panose="020F0502020204030204" pitchFamily="34" charset="0"/>
              </a:rPr>
              <a:t>?</a:t>
            </a:r>
            <a:endParaRPr lang="en-GB" sz="2400" b="1" dirty="0">
              <a:effectLst/>
              <a:ea typeface="Calibri" panose="020F0502020204030204" pitchFamily="34" charset="0"/>
              <a:cs typeface="Times New Roman" panose="02020603050405020304" pitchFamily="18" charset="0"/>
            </a:endParaRPr>
          </a:p>
          <a:p>
            <a:pPr lvl="0">
              <a:lnSpc>
                <a:spcPct val="100000"/>
              </a:lnSpc>
              <a:spcAft>
                <a:spcPts val="600"/>
              </a:spcAft>
            </a:pPr>
            <a:r>
              <a:rPr lang="en-GB" sz="2400" dirty="0">
                <a:effectLst/>
                <a:ea typeface="Calibri" panose="020F0502020204030204" pitchFamily="34" charset="0"/>
                <a:cs typeface="Calibri" panose="020F0502020204030204" pitchFamily="34" charset="0"/>
              </a:rPr>
              <a:t>It is not biased</a:t>
            </a:r>
            <a:endParaRPr lang="en-GB" sz="2400" dirty="0">
              <a:effectLst/>
              <a:ea typeface="Calibri" panose="020F0502020204030204" pitchFamily="34" charset="0"/>
              <a:cs typeface="Times New Roman" panose="02020603050405020304" pitchFamily="18" charset="0"/>
            </a:endParaRPr>
          </a:p>
          <a:p>
            <a:pPr lvl="0">
              <a:lnSpc>
                <a:spcPct val="100000"/>
              </a:lnSpc>
              <a:spcAft>
                <a:spcPts val="600"/>
              </a:spcAft>
            </a:pPr>
            <a:r>
              <a:rPr lang="en-GB" sz="2400" dirty="0">
                <a:effectLst/>
                <a:ea typeface="Calibri" panose="020F0502020204030204" pitchFamily="34" charset="0"/>
                <a:cs typeface="Calibri" panose="020F0502020204030204" pitchFamily="34" charset="0"/>
              </a:rPr>
              <a:t>It sounds convincing</a:t>
            </a:r>
            <a:endParaRPr lang="en-GB" sz="2400" dirty="0">
              <a:effectLst/>
              <a:ea typeface="Calibri" panose="020F0502020204030204" pitchFamily="34" charset="0"/>
              <a:cs typeface="Times New Roman" panose="02020603050405020304" pitchFamily="18" charset="0"/>
            </a:endParaRPr>
          </a:p>
          <a:p>
            <a:pPr lvl="0">
              <a:lnSpc>
                <a:spcPct val="100000"/>
              </a:lnSpc>
              <a:spcAft>
                <a:spcPts val="600"/>
              </a:spcAft>
            </a:pPr>
            <a:r>
              <a:rPr lang="en-GB" sz="2400" dirty="0">
                <a:effectLst/>
                <a:ea typeface="Calibri" panose="020F0502020204030204" pitchFamily="34" charset="0"/>
                <a:cs typeface="Calibri" panose="020F0502020204030204" pitchFamily="34" charset="0"/>
              </a:rPr>
              <a:t>It has been written by an expert</a:t>
            </a:r>
            <a:endParaRPr lang="en-GB" sz="2400" dirty="0">
              <a:effectLst/>
              <a:ea typeface="Calibri" panose="020F0502020204030204" pitchFamily="34" charset="0"/>
              <a:cs typeface="Times New Roman" panose="02020603050405020304" pitchFamily="18" charset="0"/>
            </a:endParaRPr>
          </a:p>
          <a:p>
            <a:pPr lvl="0">
              <a:lnSpc>
                <a:spcPct val="100000"/>
              </a:lnSpc>
              <a:spcAft>
                <a:spcPts val="600"/>
              </a:spcAft>
            </a:pPr>
            <a:r>
              <a:rPr lang="en-GB" sz="2400" dirty="0">
                <a:effectLst/>
                <a:ea typeface="Calibri" panose="020F0502020204030204" pitchFamily="34" charset="0"/>
                <a:cs typeface="Calibri" panose="020F0502020204030204" pitchFamily="34" charset="0"/>
              </a:rPr>
              <a:t>It is current</a:t>
            </a:r>
            <a:endParaRPr lang="en-GB" sz="2400" dirty="0">
              <a:effectLst/>
              <a:ea typeface="Calibri" panose="020F0502020204030204" pitchFamily="34" charset="0"/>
              <a:cs typeface="Times New Roman" panose="02020603050405020304" pitchFamily="18" charset="0"/>
            </a:endParaRPr>
          </a:p>
          <a:p>
            <a:pPr>
              <a:lnSpc>
                <a:spcPct val="107000"/>
              </a:lnSpc>
              <a:spcAft>
                <a:spcPts val="600"/>
              </a:spcAft>
            </a:pPr>
            <a:endParaRPr lang="en-GB" sz="13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600"/>
              </a:spcAft>
            </a:pPr>
            <a:endParaRPr lang="en-GB" sz="135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68077417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2B552-42F7-47E7-A017-DBD8A0BEDDD5}"/>
              </a:ext>
            </a:extLst>
          </p:cNvPr>
          <p:cNvSpPr>
            <a:spLocks noGrp="1"/>
          </p:cNvSpPr>
          <p:nvPr>
            <p:ph type="title"/>
          </p:nvPr>
        </p:nvSpPr>
        <p:spPr/>
        <p:txBody>
          <a:bodyPr/>
          <a:lstStyle/>
          <a:p>
            <a:r>
              <a:rPr lang="en-GB" sz="4000" b="1" dirty="0"/>
              <a:t>Group Task: Research</a:t>
            </a:r>
          </a:p>
        </p:txBody>
      </p:sp>
      <p:sp>
        <p:nvSpPr>
          <p:cNvPr id="3" name="Content Placeholder 2">
            <a:extLst>
              <a:ext uri="{FF2B5EF4-FFF2-40B4-BE49-F238E27FC236}">
                <a16:creationId xmlns:a16="http://schemas.microsoft.com/office/drawing/2014/main" id="{6452062B-6D01-42AE-BF7F-C45456F1203E}"/>
              </a:ext>
            </a:extLst>
          </p:cNvPr>
          <p:cNvSpPr>
            <a:spLocks noGrp="1"/>
          </p:cNvSpPr>
          <p:nvPr>
            <p:ph idx="1"/>
          </p:nvPr>
        </p:nvSpPr>
        <p:spPr>
          <a:xfrm>
            <a:off x="755576" y="1556792"/>
            <a:ext cx="7886700" cy="3240360"/>
          </a:xfrm>
        </p:spPr>
        <p:txBody>
          <a:bodyPr/>
          <a:lstStyle/>
          <a:p>
            <a:pPr marL="0" indent="0">
              <a:buNone/>
            </a:pPr>
            <a:r>
              <a:rPr lang="en-GB" sz="2400" dirty="0"/>
              <a:t>You have already been introduced to credible sources when exploring the library. </a:t>
            </a:r>
            <a:br>
              <a:rPr lang="en-GB" sz="2400" dirty="0"/>
            </a:br>
            <a:r>
              <a:rPr lang="en-GB" sz="2400" dirty="0"/>
              <a:t>Now let’s take some time to research using the internet.</a:t>
            </a:r>
            <a:br>
              <a:rPr lang="en-GB" sz="2400" dirty="0"/>
            </a:br>
            <a:endParaRPr lang="en-GB" sz="2400" dirty="0"/>
          </a:p>
          <a:p>
            <a:pPr marL="0" indent="0">
              <a:buNone/>
            </a:pPr>
            <a:r>
              <a:rPr lang="en-GB" sz="2400" dirty="0"/>
              <a:t>Your research topic is:</a:t>
            </a:r>
          </a:p>
          <a:p>
            <a:pPr marL="0" indent="0">
              <a:buNone/>
            </a:pPr>
            <a:r>
              <a:rPr lang="en-GB" sz="2400" dirty="0"/>
              <a:t> ‘</a:t>
            </a:r>
            <a:r>
              <a:rPr lang="en-GB" sz="2400" i="1" dirty="0"/>
              <a:t>Staff shortages within the hospitality industry</a:t>
            </a:r>
            <a:r>
              <a:rPr lang="en-GB" sz="2400" dirty="0"/>
              <a:t>’.</a:t>
            </a:r>
          </a:p>
          <a:p>
            <a:pPr marL="0" indent="0">
              <a:buNone/>
            </a:pPr>
            <a:endParaRPr lang="en-GB" sz="2400" dirty="0"/>
          </a:p>
          <a:p>
            <a:pPr marL="0" indent="0">
              <a:buNone/>
            </a:pPr>
            <a:r>
              <a:rPr lang="en-GB" sz="2400" dirty="0"/>
              <a:t>How do you know your research is credible?</a:t>
            </a:r>
          </a:p>
          <a:p>
            <a:pPr marL="0" indent="0">
              <a:buNone/>
            </a:pPr>
            <a:endParaRPr lang="en-GB" dirty="0"/>
          </a:p>
        </p:txBody>
      </p:sp>
    </p:spTree>
    <p:extLst>
      <p:ext uri="{BB962C8B-B14F-4D97-AF65-F5344CB8AC3E}">
        <p14:creationId xmlns:p14="http://schemas.microsoft.com/office/powerpoint/2010/main" val="227527792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55D73-73FE-4DA0-AE28-B487AF46DC7B}"/>
              </a:ext>
            </a:extLst>
          </p:cNvPr>
          <p:cNvSpPr>
            <a:spLocks noGrp="1"/>
          </p:cNvSpPr>
          <p:nvPr>
            <p:ph type="title"/>
          </p:nvPr>
        </p:nvSpPr>
        <p:spPr/>
        <p:txBody>
          <a:bodyPr/>
          <a:lstStyle/>
          <a:p>
            <a:r>
              <a:rPr lang="en-GB" sz="4000" b="1" dirty="0"/>
              <a:t>Going Forward</a:t>
            </a:r>
          </a:p>
        </p:txBody>
      </p:sp>
      <p:sp>
        <p:nvSpPr>
          <p:cNvPr id="3" name="Content Placeholder 2">
            <a:extLst>
              <a:ext uri="{FF2B5EF4-FFF2-40B4-BE49-F238E27FC236}">
                <a16:creationId xmlns:a16="http://schemas.microsoft.com/office/drawing/2014/main" id="{DE3184A5-E9E6-468C-9AA3-A3E8B572B9D9}"/>
              </a:ext>
            </a:extLst>
          </p:cNvPr>
          <p:cNvSpPr>
            <a:spLocks noGrp="1"/>
          </p:cNvSpPr>
          <p:nvPr>
            <p:ph idx="1"/>
          </p:nvPr>
        </p:nvSpPr>
        <p:spPr>
          <a:xfrm>
            <a:off x="628650" y="1844824"/>
            <a:ext cx="7886700" cy="2823741"/>
          </a:xfrm>
        </p:spPr>
        <p:txBody>
          <a:bodyPr/>
          <a:lstStyle/>
          <a:p>
            <a:r>
              <a:rPr lang="en-GB" sz="2400" dirty="0"/>
              <a:t>In preparation for your written assignments, you will be given the opportunity to research topics as a group during class. </a:t>
            </a:r>
          </a:p>
          <a:p>
            <a:r>
              <a:rPr lang="en-GB" sz="2400" dirty="0"/>
              <a:t>It is important that you take part in these activities. </a:t>
            </a:r>
          </a:p>
          <a:p>
            <a:r>
              <a:rPr lang="en-GB" sz="2400" dirty="0"/>
              <a:t>They will help you understand the concept of research, while evaluating the credibility of your findings in real time.</a:t>
            </a:r>
          </a:p>
          <a:p>
            <a:endParaRPr lang="en-GB" dirty="0"/>
          </a:p>
        </p:txBody>
      </p:sp>
    </p:spTree>
    <p:extLst>
      <p:ext uri="{BB962C8B-B14F-4D97-AF65-F5344CB8AC3E}">
        <p14:creationId xmlns:p14="http://schemas.microsoft.com/office/powerpoint/2010/main" val="97581411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9F19D-B6E3-4933-A889-7B6BB35DA023}"/>
              </a:ext>
            </a:extLst>
          </p:cNvPr>
          <p:cNvSpPr>
            <a:spLocks noGrp="1"/>
          </p:cNvSpPr>
          <p:nvPr>
            <p:ph type="title"/>
          </p:nvPr>
        </p:nvSpPr>
        <p:spPr>
          <a:xfrm>
            <a:off x="628650" y="365125"/>
            <a:ext cx="7886700" cy="975643"/>
          </a:xfrm>
        </p:spPr>
        <p:txBody>
          <a:bodyPr/>
          <a:lstStyle/>
          <a:p>
            <a:r>
              <a:rPr lang="en-GB" sz="4000" b="1" dirty="0"/>
              <a:t>Task 1</a:t>
            </a:r>
          </a:p>
        </p:txBody>
      </p:sp>
      <p:sp>
        <p:nvSpPr>
          <p:cNvPr id="3" name="Content Placeholder 2">
            <a:extLst>
              <a:ext uri="{FF2B5EF4-FFF2-40B4-BE49-F238E27FC236}">
                <a16:creationId xmlns:a16="http://schemas.microsoft.com/office/drawing/2014/main" id="{BE1DFB12-5B13-48D4-BB17-3CBE89F6CEB7}"/>
              </a:ext>
            </a:extLst>
          </p:cNvPr>
          <p:cNvSpPr>
            <a:spLocks noGrp="1"/>
          </p:cNvSpPr>
          <p:nvPr>
            <p:ph idx="1"/>
          </p:nvPr>
        </p:nvSpPr>
        <p:spPr>
          <a:xfrm>
            <a:off x="539552" y="1052736"/>
            <a:ext cx="8352928" cy="4824536"/>
          </a:xfrm>
        </p:spPr>
        <p:txBody>
          <a:bodyPr/>
          <a:lstStyle/>
          <a:p>
            <a:pPr marL="0" indent="0">
              <a:buNone/>
            </a:pPr>
            <a:r>
              <a:rPr lang="en-GB" sz="2400" dirty="0">
                <a:effectLst/>
                <a:latin typeface="Calibri" panose="020F0502020204030204" pitchFamily="34" charset="0"/>
                <a:ea typeface="Calibri" panose="020F0502020204030204" pitchFamily="34" charset="0"/>
              </a:rPr>
              <a:t>You are </a:t>
            </a:r>
            <a:r>
              <a:rPr lang="en-GB" sz="2400" dirty="0">
                <a:latin typeface="Calibri" panose="020F0502020204030204" pitchFamily="34" charset="0"/>
                <a:ea typeface="Calibri" panose="020F0502020204030204" pitchFamily="34" charset="0"/>
              </a:rPr>
              <a:t>now ready to take the i</a:t>
            </a:r>
            <a:r>
              <a:rPr lang="en-GB" sz="2400" dirty="0">
                <a:effectLst/>
                <a:latin typeface="Calibri" panose="020F0502020204030204" pitchFamily="34" charset="0"/>
                <a:ea typeface="Calibri" panose="020F0502020204030204" pitchFamily="34" charset="0"/>
              </a:rPr>
              <a:t>n-class test on </a:t>
            </a:r>
            <a:r>
              <a:rPr lang="en-GB" sz="2400" dirty="0">
                <a:latin typeface="Calibri" panose="020F0502020204030204" pitchFamily="34" charset="0"/>
                <a:ea typeface="Calibri" panose="020F0502020204030204" pitchFamily="34" charset="0"/>
              </a:rPr>
              <a:t>Library Resources and Research:</a:t>
            </a:r>
            <a:endParaRPr lang="en-GB" sz="2400" dirty="0">
              <a:effectLst/>
              <a:latin typeface="Calibri" panose="020F0502020204030204" pitchFamily="34" charset="0"/>
              <a:ea typeface="Calibri" panose="020F0502020204030204" pitchFamily="34" charset="0"/>
            </a:endParaRPr>
          </a:p>
          <a:p>
            <a:pPr marL="0" indent="0">
              <a:lnSpc>
                <a:spcPct val="115000"/>
              </a:lnSpc>
              <a:spcAft>
                <a:spcPts val="1000"/>
              </a:spcAft>
              <a:buNone/>
              <a:tabLst>
                <a:tab pos="2590800" algn="l"/>
              </a:tabLst>
            </a:pPr>
            <a:r>
              <a:rPr lang="en-US" sz="2400" dirty="0">
                <a:effectLst/>
                <a:latin typeface="Calibri" panose="020F0502020204030204" pitchFamily="34" charset="0"/>
                <a:ea typeface="Calibri" panose="020F0502020204030204" pitchFamily="34" charset="0"/>
              </a:rPr>
              <a:t>Complete the in-class online test provided via Microsoft Forms. Your Tutor will show you where to access it.</a:t>
            </a:r>
          </a:p>
          <a:p>
            <a:pPr marL="0" indent="0">
              <a:lnSpc>
                <a:spcPct val="115000"/>
              </a:lnSpc>
              <a:spcAft>
                <a:spcPts val="1000"/>
              </a:spcAft>
              <a:buNone/>
              <a:tabLst>
                <a:tab pos="2590800" algn="l"/>
              </a:tabLst>
            </a:pPr>
            <a:r>
              <a:rPr lang="en-US" sz="2400" dirty="0">
                <a:effectLst/>
                <a:latin typeface="Calibri" panose="020F0502020204030204" pitchFamily="34" charset="0"/>
                <a:ea typeface="Calibri" panose="020F0502020204030204" pitchFamily="34" charset="0"/>
              </a:rPr>
              <a:t>The test is based on </a:t>
            </a:r>
            <a:r>
              <a:rPr lang="en-GB" sz="2400" dirty="0">
                <a:latin typeface="Calibri" panose="020F0502020204030204" pitchFamily="34" charset="0"/>
                <a:ea typeface="Calibri" panose="020F0502020204030204" pitchFamily="34" charset="0"/>
              </a:rPr>
              <a:t>Library Resources and Research</a:t>
            </a:r>
            <a:r>
              <a:rPr lang="en-US" sz="2400" dirty="0">
                <a:effectLst/>
                <a:latin typeface="Calibri" panose="020F0502020204030204" pitchFamily="34" charset="0"/>
                <a:ea typeface="Calibri" panose="020F0502020204030204" pitchFamily="34" charset="0"/>
              </a:rPr>
              <a:t>. </a:t>
            </a:r>
          </a:p>
          <a:p>
            <a:pPr marL="0" indent="0">
              <a:lnSpc>
                <a:spcPct val="115000"/>
              </a:lnSpc>
              <a:spcAft>
                <a:spcPts val="1000"/>
              </a:spcAft>
              <a:buNone/>
              <a:tabLst>
                <a:tab pos="2590800" algn="l"/>
              </a:tabLst>
            </a:pPr>
            <a:r>
              <a:rPr lang="en-GB" sz="2400" dirty="0">
                <a:effectLst/>
                <a:latin typeface="Calibri" panose="020F0502020204030204" pitchFamily="34" charset="0"/>
                <a:ea typeface="Calibri" panose="020F0502020204030204" pitchFamily="34" charset="0"/>
              </a:rPr>
              <a:t>You must be logged in with your student account to access the test.</a:t>
            </a:r>
            <a:br>
              <a:rPr lang="en-GB" sz="2400" dirty="0">
                <a:effectLst/>
                <a:latin typeface="Calibri" panose="020F0502020204030204" pitchFamily="34" charset="0"/>
                <a:ea typeface="Calibri" panose="020F0502020204030204" pitchFamily="34" charset="0"/>
              </a:rPr>
            </a:br>
            <a:r>
              <a:rPr lang="en-GB" sz="2400" dirty="0">
                <a:effectLst/>
                <a:latin typeface="Calibri" panose="020F0502020204030204" pitchFamily="34" charset="0"/>
                <a:ea typeface="Calibri" panose="020F0502020204030204" pitchFamily="34" charset="0"/>
              </a:rPr>
              <a:t>To pass the test, at least 40% of the answers must be correct.</a:t>
            </a:r>
            <a:br>
              <a:rPr lang="en-GB" sz="2400" dirty="0">
                <a:effectLst/>
                <a:latin typeface="Calibri" panose="020F0502020204030204" pitchFamily="34" charset="0"/>
                <a:ea typeface="Calibri" panose="020F0502020204030204" pitchFamily="34" charset="0"/>
              </a:rPr>
            </a:br>
            <a:r>
              <a:rPr lang="en-GB" sz="2400" dirty="0">
                <a:effectLst/>
                <a:latin typeface="Calibri" panose="020F0502020204030204" pitchFamily="34" charset="0"/>
                <a:ea typeface="Calibri" panose="020F0502020204030204" pitchFamily="34" charset="0"/>
              </a:rPr>
              <a:t>You can access your result immediately after submitting the test.</a:t>
            </a:r>
          </a:p>
          <a:p>
            <a:endParaRPr lang="en-GB" dirty="0"/>
          </a:p>
        </p:txBody>
      </p:sp>
    </p:spTree>
    <p:extLst>
      <p:ext uri="{BB962C8B-B14F-4D97-AF65-F5344CB8AC3E}">
        <p14:creationId xmlns:p14="http://schemas.microsoft.com/office/powerpoint/2010/main" val="84033747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6226" y="417834"/>
            <a:ext cx="7886700" cy="662781"/>
          </a:xfrm>
        </p:spPr>
        <p:txBody>
          <a:bodyPr/>
          <a:lstStyle/>
          <a:p>
            <a:r>
              <a:rPr lang="en-GB" sz="4000" b="1" dirty="0"/>
              <a:t>Preparation for Week 3</a:t>
            </a:r>
            <a:br>
              <a:rPr lang="en-GB" dirty="0"/>
            </a:br>
            <a:endParaRPr lang="en-GB" dirty="0"/>
          </a:p>
        </p:txBody>
      </p:sp>
      <p:sp>
        <p:nvSpPr>
          <p:cNvPr id="3" name="Content Placeholder 2"/>
          <p:cNvSpPr>
            <a:spLocks noGrp="1"/>
          </p:cNvSpPr>
          <p:nvPr>
            <p:ph idx="1"/>
          </p:nvPr>
        </p:nvSpPr>
        <p:spPr>
          <a:xfrm>
            <a:off x="628650" y="1483243"/>
            <a:ext cx="7886700" cy="4046187"/>
          </a:xfrm>
        </p:spPr>
        <p:txBody>
          <a:bodyPr/>
          <a:lstStyle/>
          <a:p>
            <a:pPr marL="0" indent="0">
              <a:buNone/>
            </a:pPr>
            <a:r>
              <a:rPr lang="en-GB" sz="2400" dirty="0"/>
              <a:t>1. Have a go at the library’s new </a:t>
            </a:r>
            <a:r>
              <a:rPr lang="en-GB" sz="2400" dirty="0">
                <a:hlinkClick r:id="rId2"/>
              </a:rPr>
              <a:t>Cite Them Right tutorial </a:t>
            </a:r>
            <a:r>
              <a:rPr lang="en-GB" sz="2400" dirty="0"/>
              <a:t>to prepare yourselves for the next session on referencing.</a:t>
            </a:r>
            <a:br>
              <a:rPr lang="en-GB" sz="2400" dirty="0"/>
            </a:br>
            <a:endParaRPr lang="en-GB" sz="2400" dirty="0"/>
          </a:p>
          <a:p>
            <a:pPr marL="0" indent="0">
              <a:buNone/>
            </a:pPr>
            <a:r>
              <a:rPr lang="en-GB" sz="2400" dirty="0"/>
              <a:t>2. Have a look at the </a:t>
            </a:r>
            <a:r>
              <a:rPr lang="en-GB" sz="2400" dirty="0">
                <a:hlinkClick r:id="rId3"/>
              </a:rPr>
              <a:t>Getting Started Guides for Hospitality and Tourism </a:t>
            </a:r>
            <a:r>
              <a:rPr lang="en-GB" sz="2400" dirty="0"/>
              <a:t>resources</a:t>
            </a:r>
          </a:p>
          <a:p>
            <a:pPr marL="0" indent="0">
              <a:buNone/>
            </a:pPr>
            <a:br>
              <a:rPr lang="en-GB" sz="2400" dirty="0"/>
            </a:br>
            <a:r>
              <a:rPr lang="en-GB" sz="2400" dirty="0"/>
              <a:t>When you click on the links above, you will be asked to login to the library first with your student email and password before being redirected.</a:t>
            </a:r>
            <a:br>
              <a:rPr lang="en-GB" sz="2400" dirty="0"/>
            </a:br>
            <a:endParaRPr lang="en-GB" sz="2400" dirty="0"/>
          </a:p>
        </p:txBody>
      </p:sp>
    </p:spTree>
    <p:extLst>
      <p:ext uri="{BB962C8B-B14F-4D97-AF65-F5344CB8AC3E}">
        <p14:creationId xmlns:p14="http://schemas.microsoft.com/office/powerpoint/2010/main" val="225323917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Graphical user interface, application, Teams&#10;&#10;Description automatically generated">
            <a:extLst>
              <a:ext uri="{FF2B5EF4-FFF2-40B4-BE49-F238E27FC236}">
                <a16:creationId xmlns:a16="http://schemas.microsoft.com/office/drawing/2014/main" id="{99FED544-83C1-8FC1-A2B6-5D526BFBC1F0}"/>
              </a:ext>
            </a:extLst>
          </p:cNvPr>
          <p:cNvPicPr>
            <a:picLocks noChangeAspect="1"/>
          </p:cNvPicPr>
          <p:nvPr/>
        </p:nvPicPr>
        <p:blipFill rotWithShape="1">
          <a:blip r:embed="rId2"/>
          <a:srcRect l="3439" t="52655" r="3909"/>
          <a:stretch/>
        </p:blipFill>
        <p:spPr>
          <a:xfrm>
            <a:off x="436879" y="76200"/>
            <a:ext cx="8026401" cy="2377440"/>
          </a:xfrm>
          <a:prstGeom prst="rect">
            <a:avLst/>
          </a:prstGeom>
        </p:spPr>
      </p:pic>
      <p:pic>
        <p:nvPicPr>
          <p:cNvPr id="10" name="Picture 9" descr="Graphical user interface, website&#10;&#10;Description automatically generated">
            <a:extLst>
              <a:ext uri="{FF2B5EF4-FFF2-40B4-BE49-F238E27FC236}">
                <a16:creationId xmlns:a16="http://schemas.microsoft.com/office/drawing/2014/main" id="{C599AD4E-B213-A5E0-8A9F-7F1C4EB87955}"/>
              </a:ext>
            </a:extLst>
          </p:cNvPr>
          <p:cNvPicPr>
            <a:picLocks noChangeAspect="1"/>
          </p:cNvPicPr>
          <p:nvPr/>
        </p:nvPicPr>
        <p:blipFill rotWithShape="1">
          <a:blip r:embed="rId3">
            <a:extLst>
              <a:ext uri="{BEBA8EAE-BF5A-486C-A8C5-ECC9F3942E4B}">
                <a14:imgProps xmlns:a14="http://schemas.microsoft.com/office/drawing/2010/main">
                  <a14:imgLayer r:embed="rId4">
                    <a14:imgEffect>
                      <a14:sharpenSoften amount="25000"/>
                    </a14:imgEffect>
                  </a14:imgLayer>
                </a14:imgProps>
              </a:ext>
            </a:extLst>
          </a:blip>
          <a:srcRect l="1842" t="15921" r="4731"/>
          <a:stretch/>
        </p:blipFill>
        <p:spPr>
          <a:xfrm>
            <a:off x="436879" y="2536414"/>
            <a:ext cx="8026402" cy="346073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8834732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276872"/>
            <a:ext cx="7886700" cy="1325563"/>
          </a:xfrm>
        </p:spPr>
        <p:txBody>
          <a:bodyPr/>
          <a:lstStyle/>
          <a:p>
            <a:pPr algn="ctr"/>
            <a:r>
              <a:rPr lang="en-GB" b="1" dirty="0"/>
              <a:t>Any questions?</a:t>
            </a:r>
          </a:p>
        </p:txBody>
      </p:sp>
    </p:spTree>
    <p:extLst>
      <p:ext uri="{BB962C8B-B14F-4D97-AF65-F5344CB8AC3E}">
        <p14:creationId xmlns:p14="http://schemas.microsoft.com/office/powerpoint/2010/main" val="73458568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81BA4BF-5CBD-4CB2-BCAF-FD8E92598930}"/>
              </a:ext>
            </a:extLst>
          </p:cNvPr>
          <p:cNvSpPr>
            <a:spLocks noGrp="1"/>
          </p:cNvSpPr>
          <p:nvPr>
            <p:ph type="title"/>
          </p:nvPr>
        </p:nvSpPr>
        <p:spPr/>
        <p:txBody>
          <a:bodyPr/>
          <a:lstStyle/>
          <a:p>
            <a:r>
              <a:rPr lang="en-GB" sz="4000" b="1" dirty="0"/>
              <a:t>References</a:t>
            </a:r>
          </a:p>
        </p:txBody>
      </p:sp>
      <p:sp>
        <p:nvSpPr>
          <p:cNvPr id="4" name="Content Placeholder 3">
            <a:extLst>
              <a:ext uri="{FF2B5EF4-FFF2-40B4-BE49-F238E27FC236}">
                <a16:creationId xmlns:a16="http://schemas.microsoft.com/office/drawing/2014/main" id="{643C173E-2D5C-4CA1-9D25-8A757B0C2196}"/>
              </a:ext>
            </a:extLst>
          </p:cNvPr>
          <p:cNvSpPr>
            <a:spLocks noGrp="1"/>
          </p:cNvSpPr>
          <p:nvPr>
            <p:ph idx="1"/>
          </p:nvPr>
        </p:nvSpPr>
        <p:spPr/>
        <p:txBody>
          <a:bodyPr/>
          <a:lstStyle/>
          <a:p>
            <a:r>
              <a:rPr lang="en-GB" sz="2000" dirty="0"/>
              <a:t>IFL (2019) </a:t>
            </a:r>
            <a:r>
              <a:rPr lang="en-GB" sz="2000" i="1" dirty="0"/>
              <a:t>How to spot fake news. </a:t>
            </a:r>
            <a:r>
              <a:rPr lang="en-GB" sz="2000" dirty="0"/>
              <a:t>Available at: </a:t>
            </a:r>
            <a:r>
              <a:rPr lang="en-GB" sz="2000" dirty="0">
                <a:hlinkClick r:id="rId2"/>
              </a:rPr>
              <a:t>https://www.ifla.org/wp-content/uploads/2019/05/assets/hq/topics/info-society/images/how_to_spot_fake_news.pdf</a:t>
            </a:r>
            <a:r>
              <a:rPr lang="en-GB" sz="2000" dirty="0"/>
              <a:t> (Accessed: 16 August, 2022).</a:t>
            </a:r>
          </a:p>
          <a:p>
            <a:r>
              <a:rPr lang="en-GB" sz="2000" dirty="0"/>
              <a:t>Saunders, M.N.K., Lewis, P. and Thornhill, A. (2019) </a:t>
            </a:r>
            <a:r>
              <a:rPr lang="en-GB" sz="2000" i="1" dirty="0"/>
              <a:t>Research methods for business students</a:t>
            </a:r>
            <a:r>
              <a:rPr lang="en-GB" sz="2000" dirty="0"/>
              <a:t>. Eighth Edition. New York: Pearson.</a:t>
            </a:r>
          </a:p>
        </p:txBody>
      </p:sp>
    </p:spTree>
    <p:extLst>
      <p:ext uri="{BB962C8B-B14F-4D97-AF65-F5344CB8AC3E}">
        <p14:creationId xmlns:p14="http://schemas.microsoft.com/office/powerpoint/2010/main" val="1532688880"/>
      </p:ext>
    </p:extLst>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E587D3B0-61D3-48E1-9596-B3BD58B38C39}" vid="{E5CD4A3E-B5FB-4854-95DD-47572E89C563}"/>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1_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1_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1_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1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 ds:uri="http://purl.org/dc/dcmitype/"/>
  </ds:schemaRefs>
</ds:datastoreItem>
</file>

<file path=customXml/itemProps2.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Theme1</Template>
  <TotalTime>0</TotalTime>
  <Words>3526</Words>
  <Application>Microsoft Office PowerPoint</Application>
  <PresentationFormat>On-screen Show (4:3)</PresentationFormat>
  <Paragraphs>380</Paragraphs>
  <Slides>52</Slides>
  <Notes>0</Notes>
  <HiddenSlides>0</HiddenSlides>
  <MMClips>0</MMClips>
  <ScaleCrop>false</ScaleCrop>
  <HeadingPairs>
    <vt:vector size="6" baseType="variant">
      <vt:variant>
        <vt:lpstr>Fonts Used</vt:lpstr>
      </vt:variant>
      <vt:variant>
        <vt:i4>5</vt:i4>
      </vt:variant>
      <vt:variant>
        <vt:lpstr>Theme</vt:lpstr>
      </vt:variant>
      <vt:variant>
        <vt:i4>21</vt:i4>
      </vt:variant>
      <vt:variant>
        <vt:lpstr>Slide Titles</vt:lpstr>
      </vt:variant>
      <vt:variant>
        <vt:i4>52</vt:i4>
      </vt:variant>
    </vt:vector>
  </HeadingPairs>
  <TitlesOfParts>
    <vt:vector size="78" baseType="lpstr">
      <vt:lpstr>Arial</vt:lpstr>
      <vt:lpstr>Calibri</vt:lpstr>
      <vt:lpstr>Calibri Light</vt:lpstr>
      <vt:lpstr>Symbol</vt:lpstr>
      <vt:lpstr>Times New Roman</vt:lpstr>
      <vt:lpstr>Theme1</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1_Title Slide 1</vt:lpstr>
      <vt:lpstr>1_Title Slide 2</vt:lpstr>
      <vt:lpstr>1_Title Slide 3</vt:lpstr>
      <vt:lpstr>1_Title Slide 4</vt:lpstr>
      <vt:lpstr>1_Text 2</vt:lpstr>
      <vt:lpstr>Business Skills   Week 2:  Becoming an Independent Learner  Library Resources, Assessment and Research       </vt:lpstr>
      <vt:lpstr>Week 2 Learning Outcomes:</vt:lpstr>
      <vt:lpstr>Part 1: Recap on Preparation for Week 2</vt:lpstr>
      <vt:lpstr>So, how did it go? Let’s recap on some key points…</vt:lpstr>
      <vt:lpstr>What is a Database?</vt:lpstr>
      <vt:lpstr>What is a Database?</vt:lpstr>
      <vt:lpstr>Evaluating Information…</vt:lpstr>
      <vt:lpstr>Evaluation Information - The CRAAP Test</vt:lpstr>
      <vt:lpstr>The CRAAP Test</vt:lpstr>
      <vt:lpstr>IFLA: 8 Simple Steps!</vt:lpstr>
      <vt:lpstr>PowerPoint Presentation</vt:lpstr>
      <vt:lpstr>Finding Help – General Enquiries</vt:lpstr>
      <vt:lpstr>Academic Liaison Librarians</vt:lpstr>
      <vt:lpstr>Part 2: What is Assessment Criteria? </vt:lpstr>
      <vt:lpstr>Assessment Criteria</vt:lpstr>
      <vt:lpstr>Assessment Criteria</vt:lpstr>
      <vt:lpstr>PowerPoint Presentation</vt:lpstr>
      <vt:lpstr>PowerPoint Presentation</vt:lpstr>
      <vt:lpstr>PowerPoint Presentation</vt:lpstr>
      <vt:lpstr>PowerPoint Presentation</vt:lpstr>
      <vt:lpstr>PowerPoint Presentation</vt:lpstr>
      <vt:lpstr>Assessment Criteria</vt:lpstr>
      <vt:lpstr>Task Description (the instructions!)</vt:lpstr>
      <vt:lpstr>Learning Outcomes</vt:lpstr>
      <vt:lpstr>Cognitive Learning</vt:lpstr>
      <vt:lpstr>Intellectual Skills</vt:lpstr>
      <vt:lpstr>Transferable Skills</vt:lpstr>
      <vt:lpstr>Part 3 - It’s all about the Research!</vt:lpstr>
      <vt:lpstr>It’s all about the Research!</vt:lpstr>
      <vt:lpstr>The Purpose of Research </vt:lpstr>
      <vt:lpstr>Academic Writing – It’s all about the Research!</vt:lpstr>
      <vt:lpstr>Academic Writing – It’s all about the Research!</vt:lpstr>
      <vt:lpstr>Academic Writing </vt:lpstr>
      <vt:lpstr>Drawing Conclusions</vt:lpstr>
      <vt:lpstr>Let’s Summarise…</vt:lpstr>
      <vt:lpstr>Let’s Summarise…</vt:lpstr>
      <vt:lpstr>Let’s Summarise…</vt:lpstr>
      <vt:lpstr>Let’s Summarise…</vt:lpstr>
      <vt:lpstr>Let’s Test Our Knowledge </vt:lpstr>
      <vt:lpstr>Let’s Test Our Knowledge</vt:lpstr>
      <vt:lpstr>Let’s Test Our Knowledge</vt:lpstr>
      <vt:lpstr>Let’s Test Our Knowledge…</vt:lpstr>
      <vt:lpstr>Let’s Test Our Knowledge…</vt:lpstr>
      <vt:lpstr>Let’s Test Our Knowledge…</vt:lpstr>
      <vt:lpstr>Let’s Test Our Knowledge…</vt:lpstr>
      <vt:lpstr>Group Task: Research</vt:lpstr>
      <vt:lpstr>Going Forward</vt:lpstr>
      <vt:lpstr>Task 1</vt:lpstr>
      <vt:lpstr>Preparation for Week 3 </vt:lpstr>
      <vt:lpstr>PowerPoint Presentation</vt:lpstr>
      <vt:lpstr>Any 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 Week 2 Library Resources, Assessment and Research</dc:title>
  <dc:creator>Deborah Lloyd</dc:creator>
  <cp:lastModifiedBy>Deborah Lloyd</cp:lastModifiedBy>
  <cp:revision>91</cp:revision>
  <cp:lastPrinted>2020-09-16T11:34:26Z</cp:lastPrinted>
  <dcterms:created xsi:type="dcterms:W3CDTF">2015-04-14T15:21:28Z</dcterms:created>
  <dcterms:modified xsi:type="dcterms:W3CDTF">2023-01-12T16:10:41Z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