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86" r:id="rId2"/>
    <p:sldMasterId id="2147483698" r:id="rId3"/>
    <p:sldMasterId id="2147483710" r:id="rId4"/>
    <p:sldMasterId id="2147483722" r:id="rId5"/>
    <p:sldMasterId id="2147483752" r:id="rId6"/>
  </p:sldMasterIdLst>
  <p:notesMasterIdLst>
    <p:notesMasterId r:id="rId20"/>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 Id="rId5" Type="http://schemas.openxmlformats.org/officeDocument/2006/relationships/image" Target="../media/image24.sv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 Id="rId5" Type="http://schemas.openxmlformats.org/officeDocument/2006/relationships/image" Target="../media/image24.sv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E68A43-882B-4D9F-ACDA-ECFDD555CDC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B257935-7028-491B-8D3C-3B611EFDE39A}">
      <dgm:prSet/>
      <dgm:spPr/>
      <dgm:t>
        <a:bodyPr/>
        <a:lstStyle/>
        <a:p>
          <a:pPr algn="just"/>
          <a:r>
            <a:rPr lang="en-US">
              <a:latin typeface="Arial" panose="020B0604020202020204" pitchFamily="34" charset="0"/>
              <a:cs typeface="Arial" panose="020B0604020202020204" pitchFamily="34" charset="0"/>
            </a:rPr>
            <a:t>Collaborative learning has both benefits and limitations </a:t>
          </a:r>
        </a:p>
      </dgm:t>
    </dgm:pt>
    <dgm:pt modelId="{E87DAFF0-554F-4FFE-8815-EB690AEC0121}" type="parTrans" cxnId="{8F1A186E-0B1E-4464-B83B-01EA24EDB6EB}">
      <dgm:prSet/>
      <dgm:spPr/>
      <dgm:t>
        <a:bodyPr/>
        <a:lstStyle/>
        <a:p>
          <a:pPr algn="just"/>
          <a:endParaRPr lang="en-US">
            <a:latin typeface="Arial" panose="020B0604020202020204" pitchFamily="34" charset="0"/>
            <a:cs typeface="Arial" panose="020B0604020202020204" pitchFamily="34" charset="0"/>
          </a:endParaRPr>
        </a:p>
      </dgm:t>
    </dgm:pt>
    <dgm:pt modelId="{D9CFFE2B-75C1-467F-A03D-63507844E0FF}" type="sibTrans" cxnId="{8F1A186E-0B1E-4464-B83B-01EA24EDB6EB}">
      <dgm:prSet/>
      <dgm:spPr/>
      <dgm:t>
        <a:bodyPr/>
        <a:lstStyle/>
        <a:p>
          <a:pPr algn="just"/>
          <a:endParaRPr lang="en-US">
            <a:latin typeface="Arial" panose="020B0604020202020204" pitchFamily="34" charset="0"/>
            <a:cs typeface="Arial" panose="020B0604020202020204" pitchFamily="34" charset="0"/>
          </a:endParaRPr>
        </a:p>
      </dgm:t>
    </dgm:pt>
    <dgm:pt modelId="{CBCDBFDB-7971-4131-A814-B36F07364250}">
      <dgm:prSet/>
      <dgm:spPr/>
      <dgm:t>
        <a:bodyPr/>
        <a:lstStyle/>
        <a:p>
          <a:pPr algn="just"/>
          <a:r>
            <a:rPr lang="en-US">
              <a:latin typeface="Arial" panose="020B0604020202020204" pitchFamily="34" charset="0"/>
              <a:cs typeface="Arial" panose="020B0604020202020204" pitchFamily="34" charset="0"/>
            </a:rPr>
            <a:t>Success depends on management and communication </a:t>
          </a:r>
        </a:p>
      </dgm:t>
    </dgm:pt>
    <dgm:pt modelId="{C6B90D95-38F0-4737-ACC0-1E26493A1E5B}" type="parTrans" cxnId="{0A3BEE91-8FB3-42F9-A602-C39E05726C40}">
      <dgm:prSet/>
      <dgm:spPr/>
      <dgm:t>
        <a:bodyPr/>
        <a:lstStyle/>
        <a:p>
          <a:pPr algn="just"/>
          <a:endParaRPr lang="en-US">
            <a:latin typeface="Arial" panose="020B0604020202020204" pitchFamily="34" charset="0"/>
            <a:cs typeface="Arial" panose="020B0604020202020204" pitchFamily="34" charset="0"/>
          </a:endParaRPr>
        </a:p>
      </dgm:t>
    </dgm:pt>
    <dgm:pt modelId="{4EDDE3A1-007D-451D-9686-AE48196B4DC1}" type="sibTrans" cxnId="{0A3BEE91-8FB3-42F9-A602-C39E05726C40}">
      <dgm:prSet/>
      <dgm:spPr/>
      <dgm:t>
        <a:bodyPr/>
        <a:lstStyle/>
        <a:p>
          <a:pPr algn="just"/>
          <a:endParaRPr lang="en-US">
            <a:latin typeface="Arial" panose="020B0604020202020204" pitchFamily="34" charset="0"/>
            <a:cs typeface="Arial" panose="020B0604020202020204" pitchFamily="34" charset="0"/>
          </a:endParaRPr>
        </a:p>
      </dgm:t>
    </dgm:pt>
    <dgm:pt modelId="{6F9C8EE1-FCAB-4582-ACF0-288017982D82}">
      <dgm:prSet/>
      <dgm:spPr/>
      <dgm:t>
        <a:bodyPr/>
        <a:lstStyle/>
        <a:p>
          <a:pPr algn="just"/>
          <a:r>
            <a:rPr lang="en-US">
              <a:latin typeface="Arial" panose="020B0604020202020204" pitchFamily="34" charset="0"/>
              <a:cs typeface="Arial" panose="020B0604020202020204" pitchFamily="34" charset="0"/>
            </a:rPr>
            <a:t>Strong leadership improves team performance </a:t>
          </a:r>
        </a:p>
      </dgm:t>
    </dgm:pt>
    <dgm:pt modelId="{E5BBB563-29F7-48FA-838A-C6815050795B}" type="parTrans" cxnId="{3D0A5D73-01E9-44A5-85B2-AFD304BD4E91}">
      <dgm:prSet/>
      <dgm:spPr/>
      <dgm:t>
        <a:bodyPr/>
        <a:lstStyle/>
        <a:p>
          <a:pPr algn="just"/>
          <a:endParaRPr lang="en-US">
            <a:latin typeface="Arial" panose="020B0604020202020204" pitchFamily="34" charset="0"/>
            <a:cs typeface="Arial" panose="020B0604020202020204" pitchFamily="34" charset="0"/>
          </a:endParaRPr>
        </a:p>
      </dgm:t>
    </dgm:pt>
    <dgm:pt modelId="{02635F45-14D3-4355-B3C1-BB6822796C0E}" type="sibTrans" cxnId="{3D0A5D73-01E9-44A5-85B2-AFD304BD4E91}">
      <dgm:prSet/>
      <dgm:spPr/>
      <dgm:t>
        <a:bodyPr/>
        <a:lstStyle/>
        <a:p>
          <a:pPr algn="just"/>
          <a:endParaRPr lang="en-US">
            <a:latin typeface="Arial" panose="020B0604020202020204" pitchFamily="34" charset="0"/>
            <a:cs typeface="Arial" panose="020B0604020202020204" pitchFamily="34" charset="0"/>
          </a:endParaRPr>
        </a:p>
      </dgm:t>
    </dgm:pt>
    <dgm:pt modelId="{20C80AE4-8BDA-4272-ACC2-780AE63F6F02}">
      <dgm:prSet/>
      <dgm:spPr/>
      <dgm:t>
        <a:bodyPr/>
        <a:lstStyle/>
        <a:p>
          <a:pPr algn="just"/>
          <a:r>
            <a:rPr lang="en-US">
              <a:latin typeface="Arial" panose="020B0604020202020204" pitchFamily="34" charset="0"/>
              <a:cs typeface="Arial" panose="020B0604020202020204" pitchFamily="34" charset="0"/>
            </a:rPr>
            <a:t>Cultural understanding reduces barriers (Taras et al., 2019) </a:t>
          </a:r>
        </a:p>
      </dgm:t>
    </dgm:pt>
    <dgm:pt modelId="{D5868CC0-376A-49A9-8C82-D41ABD0096D5}" type="parTrans" cxnId="{C3305501-4564-46D1-8980-95BEA0E137A8}">
      <dgm:prSet/>
      <dgm:spPr/>
      <dgm:t>
        <a:bodyPr/>
        <a:lstStyle/>
        <a:p>
          <a:pPr algn="just"/>
          <a:endParaRPr lang="en-US">
            <a:latin typeface="Arial" panose="020B0604020202020204" pitchFamily="34" charset="0"/>
            <a:cs typeface="Arial" panose="020B0604020202020204" pitchFamily="34" charset="0"/>
          </a:endParaRPr>
        </a:p>
      </dgm:t>
    </dgm:pt>
    <dgm:pt modelId="{E896CE83-26EF-48E6-A217-6A81E3D43AF0}" type="sibTrans" cxnId="{C3305501-4564-46D1-8980-95BEA0E137A8}">
      <dgm:prSet/>
      <dgm:spPr/>
      <dgm:t>
        <a:bodyPr/>
        <a:lstStyle/>
        <a:p>
          <a:pPr algn="just"/>
          <a:endParaRPr lang="en-US">
            <a:latin typeface="Arial" panose="020B0604020202020204" pitchFamily="34" charset="0"/>
            <a:cs typeface="Arial" panose="020B0604020202020204" pitchFamily="34" charset="0"/>
          </a:endParaRPr>
        </a:p>
      </dgm:t>
    </dgm:pt>
    <dgm:pt modelId="{32A1648D-FB2E-46F2-A26E-B208B87429A1}">
      <dgm:prSet/>
      <dgm:spPr/>
      <dgm:t>
        <a:bodyPr/>
        <a:lstStyle/>
        <a:p>
          <a:pPr algn="just"/>
          <a:r>
            <a:rPr lang="en-US">
              <a:latin typeface="Arial" panose="020B0604020202020204" pitchFamily="34" charset="0"/>
              <a:cs typeface="Arial" panose="020B0604020202020204" pitchFamily="34" charset="0"/>
            </a:rPr>
            <a:t>Organisations must balance advantages and challenges carefully</a:t>
          </a:r>
        </a:p>
      </dgm:t>
    </dgm:pt>
    <dgm:pt modelId="{695CC2A9-7DE5-46CB-A74F-0AD43DF3F4B1}" type="parTrans" cxnId="{C7A845F9-E6C0-436C-924D-B9715AA6D9E8}">
      <dgm:prSet/>
      <dgm:spPr/>
      <dgm:t>
        <a:bodyPr/>
        <a:lstStyle/>
        <a:p>
          <a:pPr algn="just"/>
          <a:endParaRPr lang="en-US">
            <a:latin typeface="Arial" panose="020B0604020202020204" pitchFamily="34" charset="0"/>
            <a:cs typeface="Arial" panose="020B0604020202020204" pitchFamily="34" charset="0"/>
          </a:endParaRPr>
        </a:p>
      </dgm:t>
    </dgm:pt>
    <dgm:pt modelId="{43093415-2044-40EF-BD99-578FD47DA5D5}" type="sibTrans" cxnId="{C7A845F9-E6C0-436C-924D-B9715AA6D9E8}">
      <dgm:prSet/>
      <dgm:spPr/>
      <dgm:t>
        <a:bodyPr/>
        <a:lstStyle/>
        <a:p>
          <a:pPr algn="just"/>
          <a:endParaRPr lang="en-US">
            <a:latin typeface="Arial" panose="020B0604020202020204" pitchFamily="34" charset="0"/>
            <a:cs typeface="Arial" panose="020B0604020202020204" pitchFamily="34" charset="0"/>
          </a:endParaRPr>
        </a:p>
      </dgm:t>
    </dgm:pt>
    <dgm:pt modelId="{275734A9-75D2-4639-9C1F-3D586E42045E}" type="pres">
      <dgm:prSet presAssocID="{8BE68A43-882B-4D9F-ACDA-ECFDD555CDC1}" presName="root" presStyleCnt="0">
        <dgm:presLayoutVars>
          <dgm:dir/>
          <dgm:resizeHandles val="exact"/>
        </dgm:presLayoutVars>
      </dgm:prSet>
      <dgm:spPr/>
    </dgm:pt>
    <dgm:pt modelId="{7AE37C75-AEB7-49F1-8CC3-9D7C4E23FDC0}" type="pres">
      <dgm:prSet presAssocID="{4B257935-7028-491B-8D3C-3B611EFDE39A}" presName="compNode" presStyleCnt="0"/>
      <dgm:spPr/>
    </dgm:pt>
    <dgm:pt modelId="{70DB1EB3-81C9-4870-9D01-38BE467C2AFD}" type="pres">
      <dgm:prSet presAssocID="{4B257935-7028-491B-8D3C-3B611EFDE39A}" presName="bgRect" presStyleLbl="bgShp" presStyleIdx="0" presStyleCnt="5"/>
      <dgm:spPr/>
    </dgm:pt>
    <dgm:pt modelId="{410AA7C2-F38D-4597-8F6E-D9CE0BB064BB}" type="pres">
      <dgm:prSet presAssocID="{4B257935-7028-491B-8D3C-3B611EFDE39A}" presName="iconRect" presStyleLbl="node1" presStyleIdx="0" presStyleCnt="5"/>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B0C72CD2-7F50-4D88-B439-D354C27903E7}" type="pres">
      <dgm:prSet presAssocID="{4B257935-7028-491B-8D3C-3B611EFDE39A}" presName="spaceRect" presStyleCnt="0"/>
      <dgm:spPr/>
    </dgm:pt>
    <dgm:pt modelId="{24BF16DE-3D26-4C2B-8970-4BF4542273BF}" type="pres">
      <dgm:prSet presAssocID="{4B257935-7028-491B-8D3C-3B611EFDE39A}" presName="parTx" presStyleLbl="revTx" presStyleIdx="0" presStyleCnt="5">
        <dgm:presLayoutVars>
          <dgm:chMax val="0"/>
          <dgm:chPref val="0"/>
        </dgm:presLayoutVars>
      </dgm:prSet>
      <dgm:spPr/>
    </dgm:pt>
    <dgm:pt modelId="{ED7D8E3A-BC34-4DEB-80B4-9A64B873BE6E}" type="pres">
      <dgm:prSet presAssocID="{D9CFFE2B-75C1-467F-A03D-63507844E0FF}" presName="sibTrans" presStyleCnt="0"/>
      <dgm:spPr/>
    </dgm:pt>
    <dgm:pt modelId="{76EB8307-4BB4-4426-81C7-99CE804D4964}" type="pres">
      <dgm:prSet presAssocID="{CBCDBFDB-7971-4131-A814-B36F07364250}" presName="compNode" presStyleCnt="0"/>
      <dgm:spPr/>
    </dgm:pt>
    <dgm:pt modelId="{0AD2956E-C5D3-446A-8869-6AE21E4E4E93}" type="pres">
      <dgm:prSet presAssocID="{CBCDBFDB-7971-4131-A814-B36F07364250}" presName="bgRect" presStyleLbl="bgShp" presStyleIdx="1" presStyleCnt="5"/>
      <dgm:spPr/>
    </dgm:pt>
    <dgm:pt modelId="{4AFF38A3-1E08-4C77-BD93-F1E8EBB653AE}" type="pres">
      <dgm:prSet presAssocID="{CBCDBFDB-7971-4131-A814-B36F07364250}" presName="iconRect" presStyleLbl="node1" presStyleIdx="1" presStyleCnt="5"/>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3466286-B159-4DA6-9D68-7CF66CA77E42}" type="pres">
      <dgm:prSet presAssocID="{CBCDBFDB-7971-4131-A814-B36F07364250}" presName="spaceRect" presStyleCnt="0"/>
      <dgm:spPr/>
    </dgm:pt>
    <dgm:pt modelId="{7EBD66AD-3AE6-44FE-B37F-56699F14FD75}" type="pres">
      <dgm:prSet presAssocID="{CBCDBFDB-7971-4131-A814-B36F07364250}" presName="parTx" presStyleLbl="revTx" presStyleIdx="1" presStyleCnt="5">
        <dgm:presLayoutVars>
          <dgm:chMax val="0"/>
          <dgm:chPref val="0"/>
        </dgm:presLayoutVars>
      </dgm:prSet>
      <dgm:spPr/>
    </dgm:pt>
    <dgm:pt modelId="{CB1673EC-1D4D-489D-9A6B-E537D4A55EA9}" type="pres">
      <dgm:prSet presAssocID="{4EDDE3A1-007D-451D-9686-AE48196B4DC1}" presName="sibTrans" presStyleCnt="0"/>
      <dgm:spPr/>
    </dgm:pt>
    <dgm:pt modelId="{867CED6D-D39C-457F-B6C9-23DB78607586}" type="pres">
      <dgm:prSet presAssocID="{6F9C8EE1-FCAB-4582-ACF0-288017982D82}" presName="compNode" presStyleCnt="0"/>
      <dgm:spPr/>
    </dgm:pt>
    <dgm:pt modelId="{6A966567-3019-4C91-895D-412F1E059B2A}" type="pres">
      <dgm:prSet presAssocID="{6F9C8EE1-FCAB-4582-ACF0-288017982D82}" presName="bgRect" presStyleLbl="bgShp" presStyleIdx="2" presStyleCnt="5"/>
      <dgm:spPr/>
    </dgm:pt>
    <dgm:pt modelId="{A56D7935-150E-49EB-A32D-3F87CBB9FC4E}" type="pres">
      <dgm:prSet presAssocID="{6F9C8EE1-FCAB-4582-ACF0-288017982D8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9AAC0827-C10E-4ABF-BF73-4EB85F71AAD4}" type="pres">
      <dgm:prSet presAssocID="{6F9C8EE1-FCAB-4582-ACF0-288017982D82}" presName="spaceRect" presStyleCnt="0"/>
      <dgm:spPr/>
    </dgm:pt>
    <dgm:pt modelId="{84ECB3F4-AD71-4BB5-8454-AE78DD661E87}" type="pres">
      <dgm:prSet presAssocID="{6F9C8EE1-FCAB-4582-ACF0-288017982D82}" presName="parTx" presStyleLbl="revTx" presStyleIdx="2" presStyleCnt="5">
        <dgm:presLayoutVars>
          <dgm:chMax val="0"/>
          <dgm:chPref val="0"/>
        </dgm:presLayoutVars>
      </dgm:prSet>
      <dgm:spPr/>
    </dgm:pt>
    <dgm:pt modelId="{C814A1B1-1F9C-4905-9D7F-0FA0EDC1B96E}" type="pres">
      <dgm:prSet presAssocID="{02635F45-14D3-4355-B3C1-BB6822796C0E}" presName="sibTrans" presStyleCnt="0"/>
      <dgm:spPr/>
    </dgm:pt>
    <dgm:pt modelId="{3340DCC2-AD0E-4792-A15D-4F891008B342}" type="pres">
      <dgm:prSet presAssocID="{20C80AE4-8BDA-4272-ACC2-780AE63F6F02}" presName="compNode" presStyleCnt="0"/>
      <dgm:spPr/>
    </dgm:pt>
    <dgm:pt modelId="{C3EC0E47-C44B-4934-8002-E094DDA190CA}" type="pres">
      <dgm:prSet presAssocID="{20C80AE4-8BDA-4272-ACC2-780AE63F6F02}" presName="bgRect" presStyleLbl="bgShp" presStyleIdx="3" presStyleCnt="5"/>
      <dgm:spPr/>
    </dgm:pt>
    <dgm:pt modelId="{37FA091B-913D-4ACC-85CE-9FA7A067F191}" type="pres">
      <dgm:prSet presAssocID="{20C80AE4-8BDA-4272-ACC2-780AE63F6F0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22770556-F185-49E8-A421-544444BD4CC8}" type="pres">
      <dgm:prSet presAssocID="{20C80AE4-8BDA-4272-ACC2-780AE63F6F02}" presName="spaceRect" presStyleCnt="0"/>
      <dgm:spPr/>
    </dgm:pt>
    <dgm:pt modelId="{608BD1B1-1564-4555-9598-E699631C9B4B}" type="pres">
      <dgm:prSet presAssocID="{20C80AE4-8BDA-4272-ACC2-780AE63F6F02}" presName="parTx" presStyleLbl="revTx" presStyleIdx="3" presStyleCnt="5">
        <dgm:presLayoutVars>
          <dgm:chMax val="0"/>
          <dgm:chPref val="0"/>
        </dgm:presLayoutVars>
      </dgm:prSet>
      <dgm:spPr/>
    </dgm:pt>
    <dgm:pt modelId="{0CC01FAD-FA5D-47E9-9A58-AA986B4C29DD}" type="pres">
      <dgm:prSet presAssocID="{E896CE83-26EF-48E6-A217-6A81E3D43AF0}" presName="sibTrans" presStyleCnt="0"/>
      <dgm:spPr/>
    </dgm:pt>
    <dgm:pt modelId="{1027B7CA-65ED-4093-A7F8-4CA7FA7779B2}" type="pres">
      <dgm:prSet presAssocID="{32A1648D-FB2E-46F2-A26E-B208B87429A1}" presName="compNode" presStyleCnt="0"/>
      <dgm:spPr/>
    </dgm:pt>
    <dgm:pt modelId="{BFD98F5E-76B8-4789-A14C-0F25C5DBEF23}" type="pres">
      <dgm:prSet presAssocID="{32A1648D-FB2E-46F2-A26E-B208B87429A1}" presName="bgRect" presStyleLbl="bgShp" presStyleIdx="4" presStyleCnt="5"/>
      <dgm:spPr/>
    </dgm:pt>
    <dgm:pt modelId="{D2672508-3BF8-4C82-885F-DF3609E8CBE2}" type="pres">
      <dgm:prSet presAssocID="{32A1648D-FB2E-46F2-A26E-B208B87429A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cales of Justice"/>
        </a:ext>
      </dgm:extLst>
    </dgm:pt>
    <dgm:pt modelId="{2A0DBD43-1D55-4D6D-9010-6F8C85B801BD}" type="pres">
      <dgm:prSet presAssocID="{32A1648D-FB2E-46F2-A26E-B208B87429A1}" presName="spaceRect" presStyleCnt="0"/>
      <dgm:spPr/>
    </dgm:pt>
    <dgm:pt modelId="{4585D458-0CFA-42F0-8199-16EAA05DF570}" type="pres">
      <dgm:prSet presAssocID="{32A1648D-FB2E-46F2-A26E-B208B87429A1}" presName="parTx" presStyleLbl="revTx" presStyleIdx="4" presStyleCnt="5">
        <dgm:presLayoutVars>
          <dgm:chMax val="0"/>
          <dgm:chPref val="0"/>
        </dgm:presLayoutVars>
      </dgm:prSet>
      <dgm:spPr/>
    </dgm:pt>
  </dgm:ptLst>
  <dgm:cxnLst>
    <dgm:cxn modelId="{C3305501-4564-46D1-8980-95BEA0E137A8}" srcId="{8BE68A43-882B-4D9F-ACDA-ECFDD555CDC1}" destId="{20C80AE4-8BDA-4272-ACC2-780AE63F6F02}" srcOrd="3" destOrd="0" parTransId="{D5868CC0-376A-49A9-8C82-D41ABD0096D5}" sibTransId="{E896CE83-26EF-48E6-A217-6A81E3D43AF0}"/>
    <dgm:cxn modelId="{332B223D-DACC-4DC0-B4B1-B1DF49BD630D}" type="presOf" srcId="{8BE68A43-882B-4D9F-ACDA-ECFDD555CDC1}" destId="{275734A9-75D2-4639-9C1F-3D586E42045E}" srcOrd="0" destOrd="0" presId="urn:microsoft.com/office/officeart/2018/2/layout/IconVerticalSolidList"/>
    <dgm:cxn modelId="{8F1A186E-0B1E-4464-B83B-01EA24EDB6EB}" srcId="{8BE68A43-882B-4D9F-ACDA-ECFDD555CDC1}" destId="{4B257935-7028-491B-8D3C-3B611EFDE39A}" srcOrd="0" destOrd="0" parTransId="{E87DAFF0-554F-4FFE-8815-EB690AEC0121}" sibTransId="{D9CFFE2B-75C1-467F-A03D-63507844E0FF}"/>
    <dgm:cxn modelId="{00320F73-733B-4562-AE4D-51A8D9446E99}" type="presOf" srcId="{4B257935-7028-491B-8D3C-3B611EFDE39A}" destId="{24BF16DE-3D26-4C2B-8970-4BF4542273BF}" srcOrd="0" destOrd="0" presId="urn:microsoft.com/office/officeart/2018/2/layout/IconVerticalSolidList"/>
    <dgm:cxn modelId="{3D0A5D73-01E9-44A5-85B2-AFD304BD4E91}" srcId="{8BE68A43-882B-4D9F-ACDA-ECFDD555CDC1}" destId="{6F9C8EE1-FCAB-4582-ACF0-288017982D82}" srcOrd="2" destOrd="0" parTransId="{E5BBB563-29F7-48FA-838A-C6815050795B}" sibTransId="{02635F45-14D3-4355-B3C1-BB6822796C0E}"/>
    <dgm:cxn modelId="{A0B7887D-8C29-4BA4-B58A-2AD73CE67824}" type="presOf" srcId="{CBCDBFDB-7971-4131-A814-B36F07364250}" destId="{7EBD66AD-3AE6-44FE-B37F-56699F14FD75}" srcOrd="0" destOrd="0" presId="urn:microsoft.com/office/officeart/2018/2/layout/IconVerticalSolidList"/>
    <dgm:cxn modelId="{0A3BEE91-8FB3-42F9-A602-C39E05726C40}" srcId="{8BE68A43-882B-4D9F-ACDA-ECFDD555CDC1}" destId="{CBCDBFDB-7971-4131-A814-B36F07364250}" srcOrd="1" destOrd="0" parTransId="{C6B90D95-38F0-4737-ACC0-1E26493A1E5B}" sibTransId="{4EDDE3A1-007D-451D-9686-AE48196B4DC1}"/>
    <dgm:cxn modelId="{44553393-0993-40E4-AB85-DBD8142079E4}" type="presOf" srcId="{32A1648D-FB2E-46F2-A26E-B208B87429A1}" destId="{4585D458-0CFA-42F0-8199-16EAA05DF570}" srcOrd="0" destOrd="0" presId="urn:microsoft.com/office/officeart/2018/2/layout/IconVerticalSolidList"/>
    <dgm:cxn modelId="{B1C1A794-A39B-410C-8F4E-B5398D3C0531}" type="presOf" srcId="{20C80AE4-8BDA-4272-ACC2-780AE63F6F02}" destId="{608BD1B1-1564-4555-9598-E699631C9B4B}" srcOrd="0" destOrd="0" presId="urn:microsoft.com/office/officeart/2018/2/layout/IconVerticalSolidList"/>
    <dgm:cxn modelId="{3869479A-65B3-46A3-9F1B-CE9EB1B49160}" type="presOf" srcId="{6F9C8EE1-FCAB-4582-ACF0-288017982D82}" destId="{84ECB3F4-AD71-4BB5-8454-AE78DD661E87}" srcOrd="0" destOrd="0" presId="urn:microsoft.com/office/officeart/2018/2/layout/IconVerticalSolidList"/>
    <dgm:cxn modelId="{C7A845F9-E6C0-436C-924D-B9715AA6D9E8}" srcId="{8BE68A43-882B-4D9F-ACDA-ECFDD555CDC1}" destId="{32A1648D-FB2E-46F2-A26E-B208B87429A1}" srcOrd="4" destOrd="0" parTransId="{695CC2A9-7DE5-46CB-A74F-0AD43DF3F4B1}" sibTransId="{43093415-2044-40EF-BD99-578FD47DA5D5}"/>
    <dgm:cxn modelId="{5CC5BA98-FEAE-46AA-A005-90D1CCBC895F}" type="presParOf" srcId="{275734A9-75D2-4639-9C1F-3D586E42045E}" destId="{7AE37C75-AEB7-49F1-8CC3-9D7C4E23FDC0}" srcOrd="0" destOrd="0" presId="urn:microsoft.com/office/officeart/2018/2/layout/IconVerticalSolidList"/>
    <dgm:cxn modelId="{C6A2F586-65D2-473C-BD2B-286D55068060}" type="presParOf" srcId="{7AE37C75-AEB7-49F1-8CC3-9D7C4E23FDC0}" destId="{70DB1EB3-81C9-4870-9D01-38BE467C2AFD}" srcOrd="0" destOrd="0" presId="urn:microsoft.com/office/officeart/2018/2/layout/IconVerticalSolidList"/>
    <dgm:cxn modelId="{C078E3BB-D9C0-46B8-8159-5159EA6FA303}" type="presParOf" srcId="{7AE37C75-AEB7-49F1-8CC3-9D7C4E23FDC0}" destId="{410AA7C2-F38D-4597-8F6E-D9CE0BB064BB}" srcOrd="1" destOrd="0" presId="urn:microsoft.com/office/officeart/2018/2/layout/IconVerticalSolidList"/>
    <dgm:cxn modelId="{030F62AA-450F-495F-BCB9-551D7FCC6E3C}" type="presParOf" srcId="{7AE37C75-AEB7-49F1-8CC3-9D7C4E23FDC0}" destId="{B0C72CD2-7F50-4D88-B439-D354C27903E7}" srcOrd="2" destOrd="0" presId="urn:microsoft.com/office/officeart/2018/2/layout/IconVerticalSolidList"/>
    <dgm:cxn modelId="{831AC68D-3D06-490B-A74B-3EBB5BAA6479}" type="presParOf" srcId="{7AE37C75-AEB7-49F1-8CC3-9D7C4E23FDC0}" destId="{24BF16DE-3D26-4C2B-8970-4BF4542273BF}" srcOrd="3" destOrd="0" presId="urn:microsoft.com/office/officeart/2018/2/layout/IconVerticalSolidList"/>
    <dgm:cxn modelId="{0A515476-7A46-406A-94C7-D8C2A15F2532}" type="presParOf" srcId="{275734A9-75D2-4639-9C1F-3D586E42045E}" destId="{ED7D8E3A-BC34-4DEB-80B4-9A64B873BE6E}" srcOrd="1" destOrd="0" presId="urn:microsoft.com/office/officeart/2018/2/layout/IconVerticalSolidList"/>
    <dgm:cxn modelId="{F31BCE1D-55EE-4540-B97D-B4E7DB3469F0}" type="presParOf" srcId="{275734A9-75D2-4639-9C1F-3D586E42045E}" destId="{76EB8307-4BB4-4426-81C7-99CE804D4964}" srcOrd="2" destOrd="0" presId="urn:microsoft.com/office/officeart/2018/2/layout/IconVerticalSolidList"/>
    <dgm:cxn modelId="{4E7D8DC6-1D29-40F2-95B8-246C311D97CE}" type="presParOf" srcId="{76EB8307-4BB4-4426-81C7-99CE804D4964}" destId="{0AD2956E-C5D3-446A-8869-6AE21E4E4E93}" srcOrd="0" destOrd="0" presId="urn:microsoft.com/office/officeart/2018/2/layout/IconVerticalSolidList"/>
    <dgm:cxn modelId="{99D09BA9-2C0C-4A08-B4E0-408C753C6C2F}" type="presParOf" srcId="{76EB8307-4BB4-4426-81C7-99CE804D4964}" destId="{4AFF38A3-1E08-4C77-BD93-F1E8EBB653AE}" srcOrd="1" destOrd="0" presId="urn:microsoft.com/office/officeart/2018/2/layout/IconVerticalSolidList"/>
    <dgm:cxn modelId="{CAEFC1F3-0379-424B-81D9-8E8B52DF3A41}" type="presParOf" srcId="{76EB8307-4BB4-4426-81C7-99CE804D4964}" destId="{53466286-B159-4DA6-9D68-7CF66CA77E42}" srcOrd="2" destOrd="0" presId="urn:microsoft.com/office/officeart/2018/2/layout/IconVerticalSolidList"/>
    <dgm:cxn modelId="{C64344BA-33C8-4B8E-93B8-182101E7D40D}" type="presParOf" srcId="{76EB8307-4BB4-4426-81C7-99CE804D4964}" destId="{7EBD66AD-3AE6-44FE-B37F-56699F14FD75}" srcOrd="3" destOrd="0" presId="urn:microsoft.com/office/officeart/2018/2/layout/IconVerticalSolidList"/>
    <dgm:cxn modelId="{819F0AFA-FF87-4A82-BE58-EC866D054AFC}" type="presParOf" srcId="{275734A9-75D2-4639-9C1F-3D586E42045E}" destId="{CB1673EC-1D4D-489D-9A6B-E537D4A55EA9}" srcOrd="3" destOrd="0" presId="urn:microsoft.com/office/officeart/2018/2/layout/IconVerticalSolidList"/>
    <dgm:cxn modelId="{BA944845-AD5B-4E4F-B898-0685427EDF1E}" type="presParOf" srcId="{275734A9-75D2-4639-9C1F-3D586E42045E}" destId="{867CED6D-D39C-457F-B6C9-23DB78607586}" srcOrd="4" destOrd="0" presId="urn:microsoft.com/office/officeart/2018/2/layout/IconVerticalSolidList"/>
    <dgm:cxn modelId="{2D687023-3B14-4F84-9125-A60A182A39B2}" type="presParOf" srcId="{867CED6D-D39C-457F-B6C9-23DB78607586}" destId="{6A966567-3019-4C91-895D-412F1E059B2A}" srcOrd="0" destOrd="0" presId="urn:microsoft.com/office/officeart/2018/2/layout/IconVerticalSolidList"/>
    <dgm:cxn modelId="{D4935066-271A-48E4-A2A8-432FBEADAAE9}" type="presParOf" srcId="{867CED6D-D39C-457F-B6C9-23DB78607586}" destId="{A56D7935-150E-49EB-A32D-3F87CBB9FC4E}" srcOrd="1" destOrd="0" presId="urn:microsoft.com/office/officeart/2018/2/layout/IconVerticalSolidList"/>
    <dgm:cxn modelId="{C4CFCEBF-30AD-4549-9AD3-A240AD4F5ED1}" type="presParOf" srcId="{867CED6D-D39C-457F-B6C9-23DB78607586}" destId="{9AAC0827-C10E-4ABF-BF73-4EB85F71AAD4}" srcOrd="2" destOrd="0" presId="urn:microsoft.com/office/officeart/2018/2/layout/IconVerticalSolidList"/>
    <dgm:cxn modelId="{C9E10686-30E4-40A4-AC48-D005D9A3004B}" type="presParOf" srcId="{867CED6D-D39C-457F-B6C9-23DB78607586}" destId="{84ECB3F4-AD71-4BB5-8454-AE78DD661E87}" srcOrd="3" destOrd="0" presId="urn:microsoft.com/office/officeart/2018/2/layout/IconVerticalSolidList"/>
    <dgm:cxn modelId="{8AC8665E-8633-4B15-A7CE-281814A40674}" type="presParOf" srcId="{275734A9-75D2-4639-9C1F-3D586E42045E}" destId="{C814A1B1-1F9C-4905-9D7F-0FA0EDC1B96E}" srcOrd="5" destOrd="0" presId="urn:microsoft.com/office/officeart/2018/2/layout/IconVerticalSolidList"/>
    <dgm:cxn modelId="{AEDB7718-108F-4541-8DF4-7893B7BFD7A4}" type="presParOf" srcId="{275734A9-75D2-4639-9C1F-3D586E42045E}" destId="{3340DCC2-AD0E-4792-A15D-4F891008B342}" srcOrd="6" destOrd="0" presId="urn:microsoft.com/office/officeart/2018/2/layout/IconVerticalSolidList"/>
    <dgm:cxn modelId="{81269A7D-C18F-480C-8959-CCA0C858CE9E}" type="presParOf" srcId="{3340DCC2-AD0E-4792-A15D-4F891008B342}" destId="{C3EC0E47-C44B-4934-8002-E094DDA190CA}" srcOrd="0" destOrd="0" presId="urn:microsoft.com/office/officeart/2018/2/layout/IconVerticalSolidList"/>
    <dgm:cxn modelId="{C7A39E9D-5BA3-4536-8E53-AFCBCB28CFD6}" type="presParOf" srcId="{3340DCC2-AD0E-4792-A15D-4F891008B342}" destId="{37FA091B-913D-4ACC-85CE-9FA7A067F191}" srcOrd="1" destOrd="0" presId="urn:microsoft.com/office/officeart/2018/2/layout/IconVerticalSolidList"/>
    <dgm:cxn modelId="{8F55AEE3-95B0-4796-A9EB-8521543F7A8F}" type="presParOf" srcId="{3340DCC2-AD0E-4792-A15D-4F891008B342}" destId="{22770556-F185-49E8-A421-544444BD4CC8}" srcOrd="2" destOrd="0" presId="urn:microsoft.com/office/officeart/2018/2/layout/IconVerticalSolidList"/>
    <dgm:cxn modelId="{A0FCAC68-DECA-402C-AB51-C9DACD1FE885}" type="presParOf" srcId="{3340DCC2-AD0E-4792-A15D-4F891008B342}" destId="{608BD1B1-1564-4555-9598-E699631C9B4B}" srcOrd="3" destOrd="0" presId="urn:microsoft.com/office/officeart/2018/2/layout/IconVerticalSolidList"/>
    <dgm:cxn modelId="{038A289B-8332-48A6-8371-610CF30D1A39}" type="presParOf" srcId="{275734A9-75D2-4639-9C1F-3D586E42045E}" destId="{0CC01FAD-FA5D-47E9-9A58-AA986B4C29DD}" srcOrd="7" destOrd="0" presId="urn:microsoft.com/office/officeart/2018/2/layout/IconVerticalSolidList"/>
    <dgm:cxn modelId="{1F69E8D6-CA23-4B24-887F-AFD192B33F0B}" type="presParOf" srcId="{275734A9-75D2-4639-9C1F-3D586E42045E}" destId="{1027B7CA-65ED-4093-A7F8-4CA7FA7779B2}" srcOrd="8" destOrd="0" presId="urn:microsoft.com/office/officeart/2018/2/layout/IconVerticalSolidList"/>
    <dgm:cxn modelId="{1067BE68-38DD-40C3-9E9A-799FBA11D453}" type="presParOf" srcId="{1027B7CA-65ED-4093-A7F8-4CA7FA7779B2}" destId="{BFD98F5E-76B8-4789-A14C-0F25C5DBEF23}" srcOrd="0" destOrd="0" presId="urn:microsoft.com/office/officeart/2018/2/layout/IconVerticalSolidList"/>
    <dgm:cxn modelId="{B1D689C5-EC57-4350-BDAF-50708AE73765}" type="presParOf" srcId="{1027B7CA-65ED-4093-A7F8-4CA7FA7779B2}" destId="{D2672508-3BF8-4C82-885F-DF3609E8CBE2}" srcOrd="1" destOrd="0" presId="urn:microsoft.com/office/officeart/2018/2/layout/IconVerticalSolidList"/>
    <dgm:cxn modelId="{1FE6A0FE-5FFD-4DDE-A414-E0EE8869AF46}" type="presParOf" srcId="{1027B7CA-65ED-4093-A7F8-4CA7FA7779B2}" destId="{2A0DBD43-1D55-4D6D-9010-6F8C85B801BD}" srcOrd="2" destOrd="0" presId="urn:microsoft.com/office/officeart/2018/2/layout/IconVerticalSolidList"/>
    <dgm:cxn modelId="{CAC2E223-4683-48E6-94BA-ADEDC623E1F1}" type="presParOf" srcId="{1027B7CA-65ED-4093-A7F8-4CA7FA7779B2}" destId="{4585D458-0CFA-42F0-8199-16EAA05DF5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B1EB3-81C9-4870-9D01-38BE467C2AFD}">
      <dsp:nvSpPr>
        <dsp:cNvPr id="0" name=""/>
        <dsp:cNvSpPr/>
      </dsp:nvSpPr>
      <dsp:spPr>
        <a:xfrm>
          <a:off x="0" y="408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0AA7C2-F38D-4597-8F6E-D9CE0BB064BB}">
      <dsp:nvSpPr>
        <dsp:cNvPr id="0" name=""/>
        <dsp:cNvSpPr/>
      </dsp:nvSpPr>
      <dsp:spPr>
        <a:xfrm>
          <a:off x="263303" y="199931"/>
          <a:ext cx="478733" cy="478733"/>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BF16DE-3D26-4C2B-8970-4BF4542273BF}">
      <dsp:nvSpPr>
        <dsp:cNvPr id="0" name=""/>
        <dsp:cNvSpPr/>
      </dsp:nvSpPr>
      <dsp:spPr>
        <a:xfrm>
          <a:off x="1005339" y="408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just" defTabSz="844550">
            <a:lnSpc>
              <a:spcPct val="90000"/>
            </a:lnSpc>
            <a:spcBef>
              <a:spcPct val="0"/>
            </a:spcBef>
            <a:spcAft>
              <a:spcPct val="35000"/>
            </a:spcAft>
            <a:buNone/>
          </a:pPr>
          <a:r>
            <a:rPr lang="en-US" sz="1900" kern="1200">
              <a:latin typeface="Arial" panose="020B0604020202020204" pitchFamily="34" charset="0"/>
              <a:cs typeface="Arial" panose="020B0604020202020204" pitchFamily="34" charset="0"/>
            </a:rPr>
            <a:t>Collaborative learning has both benefits and limitations </a:t>
          </a:r>
        </a:p>
      </dsp:txBody>
      <dsp:txXfrm>
        <a:off x="1005339" y="4086"/>
        <a:ext cx="4900841" cy="870424"/>
      </dsp:txXfrm>
    </dsp:sp>
    <dsp:sp modelId="{0AD2956E-C5D3-446A-8869-6AE21E4E4E93}">
      <dsp:nvSpPr>
        <dsp:cNvPr id="0" name=""/>
        <dsp:cNvSpPr/>
      </dsp:nvSpPr>
      <dsp:spPr>
        <a:xfrm>
          <a:off x="0" y="109211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FF38A3-1E08-4C77-BD93-F1E8EBB653AE}">
      <dsp:nvSpPr>
        <dsp:cNvPr id="0" name=""/>
        <dsp:cNvSpPr/>
      </dsp:nvSpPr>
      <dsp:spPr>
        <a:xfrm>
          <a:off x="263303" y="1287962"/>
          <a:ext cx="478733" cy="478733"/>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BD66AD-3AE6-44FE-B37F-56699F14FD75}">
      <dsp:nvSpPr>
        <dsp:cNvPr id="0" name=""/>
        <dsp:cNvSpPr/>
      </dsp:nvSpPr>
      <dsp:spPr>
        <a:xfrm>
          <a:off x="1005339" y="109211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just" defTabSz="844550">
            <a:lnSpc>
              <a:spcPct val="90000"/>
            </a:lnSpc>
            <a:spcBef>
              <a:spcPct val="0"/>
            </a:spcBef>
            <a:spcAft>
              <a:spcPct val="35000"/>
            </a:spcAft>
            <a:buNone/>
          </a:pPr>
          <a:r>
            <a:rPr lang="en-US" sz="1900" kern="1200">
              <a:latin typeface="Arial" panose="020B0604020202020204" pitchFamily="34" charset="0"/>
              <a:cs typeface="Arial" panose="020B0604020202020204" pitchFamily="34" charset="0"/>
            </a:rPr>
            <a:t>Success depends on management and communication </a:t>
          </a:r>
        </a:p>
      </dsp:txBody>
      <dsp:txXfrm>
        <a:off x="1005339" y="1092116"/>
        <a:ext cx="4900841" cy="870424"/>
      </dsp:txXfrm>
    </dsp:sp>
    <dsp:sp modelId="{6A966567-3019-4C91-895D-412F1E059B2A}">
      <dsp:nvSpPr>
        <dsp:cNvPr id="0" name=""/>
        <dsp:cNvSpPr/>
      </dsp:nvSpPr>
      <dsp:spPr>
        <a:xfrm>
          <a:off x="0" y="218014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6D7935-150E-49EB-A32D-3F87CBB9FC4E}">
      <dsp:nvSpPr>
        <dsp:cNvPr id="0" name=""/>
        <dsp:cNvSpPr/>
      </dsp:nvSpPr>
      <dsp:spPr>
        <a:xfrm>
          <a:off x="263303" y="2375992"/>
          <a:ext cx="478733" cy="4787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ECB3F4-AD71-4BB5-8454-AE78DD661E87}">
      <dsp:nvSpPr>
        <dsp:cNvPr id="0" name=""/>
        <dsp:cNvSpPr/>
      </dsp:nvSpPr>
      <dsp:spPr>
        <a:xfrm>
          <a:off x="1005339" y="218014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just" defTabSz="844550">
            <a:lnSpc>
              <a:spcPct val="90000"/>
            </a:lnSpc>
            <a:spcBef>
              <a:spcPct val="0"/>
            </a:spcBef>
            <a:spcAft>
              <a:spcPct val="35000"/>
            </a:spcAft>
            <a:buNone/>
          </a:pPr>
          <a:r>
            <a:rPr lang="en-US" sz="1900" kern="1200">
              <a:latin typeface="Arial" panose="020B0604020202020204" pitchFamily="34" charset="0"/>
              <a:cs typeface="Arial" panose="020B0604020202020204" pitchFamily="34" charset="0"/>
            </a:rPr>
            <a:t>Strong leadership improves team performance </a:t>
          </a:r>
        </a:p>
      </dsp:txBody>
      <dsp:txXfrm>
        <a:off x="1005339" y="2180146"/>
        <a:ext cx="4900841" cy="870424"/>
      </dsp:txXfrm>
    </dsp:sp>
    <dsp:sp modelId="{C3EC0E47-C44B-4934-8002-E094DDA190CA}">
      <dsp:nvSpPr>
        <dsp:cNvPr id="0" name=""/>
        <dsp:cNvSpPr/>
      </dsp:nvSpPr>
      <dsp:spPr>
        <a:xfrm>
          <a:off x="0" y="3268177"/>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A091B-913D-4ACC-85CE-9FA7A067F191}">
      <dsp:nvSpPr>
        <dsp:cNvPr id="0" name=""/>
        <dsp:cNvSpPr/>
      </dsp:nvSpPr>
      <dsp:spPr>
        <a:xfrm>
          <a:off x="263303" y="3464022"/>
          <a:ext cx="478733" cy="4787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8BD1B1-1564-4555-9598-E699631C9B4B}">
      <dsp:nvSpPr>
        <dsp:cNvPr id="0" name=""/>
        <dsp:cNvSpPr/>
      </dsp:nvSpPr>
      <dsp:spPr>
        <a:xfrm>
          <a:off x="1005339" y="326817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just" defTabSz="844550">
            <a:lnSpc>
              <a:spcPct val="90000"/>
            </a:lnSpc>
            <a:spcBef>
              <a:spcPct val="0"/>
            </a:spcBef>
            <a:spcAft>
              <a:spcPct val="35000"/>
            </a:spcAft>
            <a:buNone/>
          </a:pPr>
          <a:r>
            <a:rPr lang="en-US" sz="1900" kern="1200">
              <a:latin typeface="Arial" panose="020B0604020202020204" pitchFamily="34" charset="0"/>
              <a:cs typeface="Arial" panose="020B0604020202020204" pitchFamily="34" charset="0"/>
            </a:rPr>
            <a:t>Cultural understanding reduces barriers (Taras et al., 2019) </a:t>
          </a:r>
        </a:p>
      </dsp:txBody>
      <dsp:txXfrm>
        <a:off x="1005339" y="3268177"/>
        <a:ext cx="4900841" cy="870424"/>
      </dsp:txXfrm>
    </dsp:sp>
    <dsp:sp modelId="{BFD98F5E-76B8-4789-A14C-0F25C5DBEF23}">
      <dsp:nvSpPr>
        <dsp:cNvPr id="0" name=""/>
        <dsp:cNvSpPr/>
      </dsp:nvSpPr>
      <dsp:spPr>
        <a:xfrm>
          <a:off x="0" y="4356207"/>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72508-3BF8-4C82-885F-DF3609E8CBE2}">
      <dsp:nvSpPr>
        <dsp:cNvPr id="0" name=""/>
        <dsp:cNvSpPr/>
      </dsp:nvSpPr>
      <dsp:spPr>
        <a:xfrm>
          <a:off x="263303" y="4552052"/>
          <a:ext cx="478733" cy="4787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85D458-0CFA-42F0-8199-16EAA05DF570}">
      <dsp:nvSpPr>
        <dsp:cNvPr id="0" name=""/>
        <dsp:cNvSpPr/>
      </dsp:nvSpPr>
      <dsp:spPr>
        <a:xfrm>
          <a:off x="1005339" y="435620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just" defTabSz="844550">
            <a:lnSpc>
              <a:spcPct val="90000"/>
            </a:lnSpc>
            <a:spcBef>
              <a:spcPct val="0"/>
            </a:spcBef>
            <a:spcAft>
              <a:spcPct val="35000"/>
            </a:spcAft>
            <a:buNone/>
          </a:pPr>
          <a:r>
            <a:rPr lang="en-US" sz="1900" kern="1200">
              <a:latin typeface="Arial" panose="020B0604020202020204" pitchFamily="34" charset="0"/>
              <a:cs typeface="Arial" panose="020B0604020202020204" pitchFamily="34" charset="0"/>
            </a:rPr>
            <a:t>Organisations must balance advantages and challenges carefully</a:t>
          </a:r>
        </a:p>
      </dsp:txBody>
      <dsp:txXfrm>
        <a:off x="1005339" y="4356207"/>
        <a:ext cx="4900841" cy="87042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25EE73-D209-493C-8B9F-0A7878B5432C}" type="datetimeFigureOut">
              <a:rPr lang="en-GB" smtClean="0"/>
              <a:t>28/04/2026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471018-4052-44AD-BC89-62E6A0018E76}" type="slidenum">
              <a:rPr lang="en-GB" smtClean="0"/>
              <a:t>‹#›</a:t>
            </a:fld>
            <a:endParaRPr lang="en-GB"/>
          </a:p>
        </p:txBody>
      </p:sp>
    </p:spTree>
    <p:extLst>
      <p:ext uri="{BB962C8B-B14F-4D97-AF65-F5344CB8AC3E}">
        <p14:creationId xmlns:p14="http://schemas.microsoft.com/office/powerpoint/2010/main" val="1621293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eidesign.net/how-to-drive-collaborative-learning-in-the-modern-workplace/" TargetMode="External"/><Relationship Id="rId13" Type="http://schemas.openxmlformats.org/officeDocument/2006/relationships/hyperlink" Target="https://doi.org/10.1057/s41267-020-00331-z" TargetMode="External"/><Relationship Id="rId18" Type="http://schemas.openxmlformats.org/officeDocument/2006/relationships/hyperlink" Target="https://doi.org/10.1108/tpm-03-2019-0025" TargetMode="External"/><Relationship Id="rId3" Type="http://schemas.openxmlformats.org/officeDocument/2006/relationships/hyperlink" Target="https://www.acaciaconnection.com/newsletter/the-art-of-managing-conflict-at-work/" TargetMode="External"/><Relationship Id="rId7" Type="http://schemas.openxmlformats.org/officeDocument/2006/relationships/hyperlink" Target="https://www.hsm360.com/en/blog-en/what-is-google-workspace-and-how-can-it-help-teams-collaborate-even-better/" TargetMode="External"/><Relationship Id="rId12" Type="http://schemas.openxmlformats.org/officeDocument/2006/relationships/hyperlink" Target="https://doi.org/10.5465/annals.2017.0020" TargetMode="External"/><Relationship Id="rId17" Type="http://schemas.openxmlformats.org/officeDocument/2006/relationships/hyperlink" Target="https://doi.org/10.1016/j.intman.2019.100689" TargetMode="External"/><Relationship Id="rId2" Type="http://schemas.openxmlformats.org/officeDocument/2006/relationships/slide" Target="../slides/slide13.xml"/><Relationship Id="rId16" Type="http://schemas.openxmlformats.org/officeDocument/2006/relationships/hyperlink" Target="https://link.springer.com/article/10.1007/s42452-020-2801-5" TargetMode="External"/><Relationship Id="rId1" Type="http://schemas.openxmlformats.org/officeDocument/2006/relationships/notesMaster" Target="../notesMasters/notesMaster1.xml"/><Relationship Id="rId6" Type="http://schemas.openxmlformats.org/officeDocument/2006/relationships/hyperlink" Target="https://www.woxday.com/blog/5-tactics-to-boost-team-participation-in-meetings" TargetMode="External"/><Relationship Id="rId11" Type="http://schemas.openxmlformats.org/officeDocument/2006/relationships/hyperlink" Target="https://www.pymnts.com/artificial-intelligence-2/2024/apple-and-meta-reportedly-pursuing-ai-collaboration/" TargetMode="External"/><Relationship Id="rId5" Type="http://schemas.openxmlformats.org/officeDocument/2006/relationships/hyperlink" Target="https://servelearn.co/blog/the-future-of-collaborative-learning/" TargetMode="External"/><Relationship Id="rId15" Type="http://schemas.openxmlformats.org/officeDocument/2006/relationships/hyperlink" Target="https://doi.org/10.1016/j.jbusres.2019.04.040" TargetMode="External"/><Relationship Id="rId10" Type="http://schemas.openxmlformats.org/officeDocument/2006/relationships/hyperlink" Target="https://doi.org/10.1016/j.intman.2020.100809" TargetMode="External"/><Relationship Id="rId19" Type="http://schemas.openxmlformats.org/officeDocument/2006/relationships/hyperlink" Target="https://trackolap.com/blog/how-to-overcome-time-management-challenges-in-the-office" TargetMode="External"/><Relationship Id="rId4" Type="http://schemas.openxmlformats.org/officeDocument/2006/relationships/hyperlink" Target="https://doi.org/10.1177/03063070251346893" TargetMode="External"/><Relationship Id="rId9" Type="http://schemas.openxmlformats.org/officeDocument/2006/relationships/hyperlink" Target="https://doi.org/10.1108/md-01-2017-0052" TargetMode="External"/><Relationship Id="rId14" Type="http://schemas.openxmlformats.org/officeDocument/2006/relationships/hyperlink" Target="https://doi.org/10.18103/mra.v11i6.403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B471018-4052-44AD-BC89-62E6A0018E76}" type="slidenum">
              <a:rPr lang="en-GB" smtClean="0"/>
              <a:t>1</a:t>
            </a:fld>
            <a:endParaRPr lang="en-GB"/>
          </a:p>
        </p:txBody>
      </p:sp>
    </p:spTree>
    <p:extLst>
      <p:ext uri="{BB962C8B-B14F-4D97-AF65-F5344CB8AC3E}">
        <p14:creationId xmlns:p14="http://schemas.microsoft.com/office/powerpoint/2010/main" val="365421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is described as the process of individuals cooperating to acquire common knowledge. It entails active participation, communication and group problem solving. Collaborative learning is a concept used in business to enable employees to become better at what they do and become accustomed to it more quickly. Modern organisations depend on teamwork to address the intricate global business issues. Virtual work environments have augmented the demand for efficient collaboration practices (Raghuram et al., 2019). This presentation compares the advantages and disadvantages of collaborative learning in international business. It also discusses the impact of collaboration on performance, innovation and the outcome of communication.</a:t>
            </a:r>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2</a:t>
            </a:fld>
            <a:endParaRPr lang="en-GB"/>
          </a:p>
        </p:txBody>
      </p:sp>
    </p:spTree>
    <p:extLst>
      <p:ext uri="{BB962C8B-B14F-4D97-AF65-F5344CB8AC3E}">
        <p14:creationId xmlns:p14="http://schemas.microsoft.com/office/powerpoint/2010/main" val="1328174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is a process where individuals learn through group interaction. The members exchange knowledge, ideas, and experiences to accomplish shared learning objectives. It is common in the education systems and contemporary workplaces. The sharing of knowledge enhances comprehension in the team and overall performance results (Liu et al., 2019). Learning is also supported by organisational memory based on shared experiences and stored experiences (Aragao et al., 2025). Collaboration also provides employees with hands-on skills that will aid in professional growth in the long run.</a:t>
            </a:r>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3</a:t>
            </a:fld>
            <a:endParaRPr lang="en-GB"/>
          </a:p>
        </p:txBody>
      </p:sp>
    </p:spTree>
    <p:extLst>
      <p:ext uri="{BB962C8B-B14F-4D97-AF65-F5344CB8AC3E}">
        <p14:creationId xmlns:p14="http://schemas.microsoft.com/office/powerpoint/2010/main" val="766675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Global businesses depend on teamwork across different countries and cultural backgrounds. Communication among employees should be effective, and co-workers should work together to realise organisational goals. Cultural intelligence enhances communication and facilitates collaboration in virtual teams around the world (Presbitero, 2021). Teamwork can assist organisations to be competitive in the global business, which is quite dynamic. Various teams can introduce varying ideas, which enhance the quality of decision-making. However, diversity also creates challenges that require careful management and understanding (Taras et al., 2019).</a:t>
            </a:r>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4</a:t>
            </a:fld>
            <a:endParaRPr lang="en-GB"/>
          </a:p>
        </p:txBody>
      </p:sp>
    </p:spTree>
    <p:extLst>
      <p:ext uri="{BB962C8B-B14F-4D97-AF65-F5344CB8AC3E}">
        <p14:creationId xmlns:p14="http://schemas.microsoft.com/office/powerpoint/2010/main" val="2221137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enhances knowledge exchange among workers in organisational teams. Employees share information and get to know each other's skills and experiences. The practice of knowledge sharing has a direct positive impact on both the team performance and the organisational performance (Singh et al., 2019). As the employees work together, they gain more knowledge and improved problem-solving skills. In illustration, Google promotes collaboration in order to exchange ideas and enhance innovation. This kind of collaboration promotes lifelong learning and assists employees in adjusting to new environments. </a:t>
            </a:r>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5</a:t>
            </a:fld>
            <a:endParaRPr lang="en-GB"/>
          </a:p>
        </p:txBody>
      </p:sp>
    </p:spTree>
    <p:extLst>
      <p:ext uri="{BB962C8B-B14F-4D97-AF65-F5344CB8AC3E}">
        <p14:creationId xmlns:p14="http://schemas.microsoft.com/office/powerpoint/2010/main" val="877879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facilitates innovation because it brings together the ideas of various team members. Multicultural views enable teams to come up with innovative ways of solving complex business challenges. Multinational companies and research groups can enhance innovation with the help of cross-border collaboration (Seo et al., 2020). Employees are able to discuss problems from various perspectives and make superior decisions. Apple applies teamwork in product development to facilitate creativity and innovation. Collaboration, therefore, is relevant when it comes to enhancing the performance of organisational innovation. </a:t>
            </a:r>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6</a:t>
            </a:fld>
            <a:endParaRPr lang="en-GB"/>
          </a:p>
        </p:txBody>
      </p:sp>
    </p:spTree>
    <p:extLst>
      <p:ext uri="{BB962C8B-B14F-4D97-AF65-F5344CB8AC3E}">
        <p14:creationId xmlns:p14="http://schemas.microsoft.com/office/powerpoint/2010/main" val="3372825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strengthens teamwork and improves communication among employees. It assists in developing trust and good relationships within organisational teams. Good communication enhances process and performance outcomes of teams (Presbitero, 2021). Teamwork in virtual teams depends particularly on effective communication. Remote working environments are also facilitated using digital tools such as Microsoft Teams. Effective communication assists the teams in preventing misunderstandings and enhances coordination in international business environments.</a:t>
            </a:r>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7</a:t>
            </a:fld>
            <a:endParaRPr lang="en-GB"/>
          </a:p>
        </p:txBody>
      </p:sp>
    </p:spTree>
    <p:extLst>
      <p:ext uri="{BB962C8B-B14F-4D97-AF65-F5344CB8AC3E}">
        <p14:creationId xmlns:p14="http://schemas.microsoft.com/office/powerpoint/2010/main" val="2361571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may create unequal participation among group members. Some make more contributions, and others make fewer contributions to group activities. Peer feedback may affect motivation and enhance the level of participation in a team (</a:t>
            </a:r>
            <a:r>
              <a:rPr lang="en-GB" sz="1200" kern="1200" dirty="0" err="1">
                <a:solidFill>
                  <a:schemeClr val="tx1"/>
                </a:solidFill>
                <a:effectLst/>
                <a:latin typeface="+mn-lt"/>
                <a:ea typeface="+mn-ea"/>
                <a:cs typeface="+mn-cs"/>
              </a:rPr>
              <a:t>Tavoletti</a:t>
            </a:r>
            <a:r>
              <a:rPr lang="en-GB" sz="1200" kern="1200" dirty="0">
                <a:solidFill>
                  <a:schemeClr val="tx1"/>
                </a:solidFill>
                <a:effectLst/>
                <a:latin typeface="+mn-lt"/>
                <a:ea typeface="+mn-ea"/>
                <a:cs typeface="+mn-cs"/>
              </a:rPr>
              <a:t> et al., 2019). Nevertheless, the disproportionate work can decrease the overall team performance and learning. Decision-making can be dominated by the senior members, and this inhibits the sharing of different ideas. Thus, it requires good management so that there is balanced involvement in the collaborative environments.</a:t>
            </a:r>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8</a:t>
            </a:fld>
            <a:endParaRPr lang="en-GB"/>
          </a:p>
        </p:txBody>
      </p:sp>
    </p:spTree>
    <p:extLst>
      <p:ext uri="{BB962C8B-B14F-4D97-AF65-F5344CB8AC3E}">
        <p14:creationId xmlns:p14="http://schemas.microsoft.com/office/powerpoint/2010/main" val="567494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can lead to conflict and miscommunication within teams. Cultural differences and language barriers often create misunderstandings in global teams. Virtual teams face communication challenges that affect trust and performance outcomes (Smith and Ruiz, 2020). Cultural intelligence can reduce conflict and improve communication effectiveness among team members (</a:t>
            </a:r>
            <a:r>
              <a:rPr lang="en-GB" sz="1200" kern="1200" dirty="0" err="1">
                <a:solidFill>
                  <a:schemeClr val="tx1"/>
                </a:solidFill>
                <a:effectLst/>
                <a:latin typeface="+mn-lt"/>
                <a:ea typeface="+mn-ea"/>
                <a:cs typeface="+mn-cs"/>
              </a:rPr>
              <a:t>Shagerdi</a:t>
            </a:r>
            <a:r>
              <a:rPr lang="en-GB" sz="1200" kern="1200" dirty="0">
                <a:solidFill>
                  <a:schemeClr val="tx1"/>
                </a:solidFill>
                <a:effectLst/>
                <a:latin typeface="+mn-lt"/>
                <a:ea typeface="+mn-ea"/>
                <a:cs typeface="+mn-cs"/>
              </a:rPr>
              <a:t> et al., 2023). However, without proper management, these issues may reduce collaboration efficiency and team productivity.</a:t>
            </a:r>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9</a:t>
            </a:fld>
            <a:endParaRPr lang="en-GB"/>
          </a:p>
        </p:txBody>
      </p:sp>
    </p:spTree>
    <p:extLst>
      <p:ext uri="{BB962C8B-B14F-4D97-AF65-F5344CB8AC3E}">
        <p14:creationId xmlns:p14="http://schemas.microsoft.com/office/powerpoint/2010/main" val="1227182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can lead to conflict and miscommunication within teams. The problem of misunderstanding in global teams is caused by cultural differences and a language barrier. There are communication issues that impact virtual teams and result in a lack of trust and performance (Smith and Ruiz, 2020). Cultural intelligence has the power to lessen the conflict and enhance effective communication between members of the team (</a:t>
            </a:r>
            <a:r>
              <a:rPr lang="en-GB" sz="1200" kern="1200" dirty="0" err="1">
                <a:solidFill>
                  <a:schemeClr val="tx1"/>
                </a:solidFill>
                <a:effectLst/>
                <a:latin typeface="+mn-lt"/>
                <a:ea typeface="+mn-ea"/>
                <a:cs typeface="+mn-cs"/>
              </a:rPr>
              <a:t>Shagerdi</a:t>
            </a:r>
            <a:r>
              <a:rPr lang="en-GB" sz="1200" kern="1200" dirty="0">
                <a:solidFill>
                  <a:schemeClr val="tx1"/>
                </a:solidFill>
                <a:effectLst/>
                <a:latin typeface="+mn-lt"/>
                <a:ea typeface="+mn-ea"/>
                <a:cs typeface="+mn-cs"/>
              </a:rPr>
              <a:t> et al., 2023). Nevertheless, these problems can lower the efficiency of collaboration and the productivity of the team without the management of these issues. </a:t>
            </a:r>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10</a:t>
            </a:fld>
            <a:endParaRPr lang="en-GB"/>
          </a:p>
        </p:txBody>
      </p:sp>
    </p:spTree>
    <p:extLst>
      <p:ext uri="{BB962C8B-B14F-4D97-AF65-F5344CB8AC3E}">
        <p14:creationId xmlns:p14="http://schemas.microsoft.com/office/powerpoint/2010/main" val="24924193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offers many benefits, but it also presents several challenges. Management, communication and structure of organisation determine the effectiveness of collaboration. Effective leadership assists teams in resolving conflicts and enhancing performance results. The cultural knowledge enhances collaboration and minimises the communication barriers within international contexts (Taras et al., 2019). Organisations need to strike a balance between the benefits of collaboration and the possible risks to be successful. Collaborative learning results can be enhanced with the help of effective systems and roles.</a:t>
            </a:r>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11</a:t>
            </a:fld>
            <a:endParaRPr lang="en-GB"/>
          </a:p>
        </p:txBody>
      </p:sp>
    </p:spTree>
    <p:extLst>
      <p:ext uri="{BB962C8B-B14F-4D97-AF65-F5344CB8AC3E}">
        <p14:creationId xmlns:p14="http://schemas.microsoft.com/office/powerpoint/2010/main" val="36081422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is an important approach in modern global business environments. It enhances knowledge sharing, innovation, and teamwork within organisations. Nevertheless, there are issues like conflict, unequal participation, and coordination. These limitations can be minimised through proper management and effective communication. Organisations should embrace teamwork to perform better and attain business objectives. Altogether, team learning is still useful in organisational success in the context of global business.</a:t>
            </a:r>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12</a:t>
            </a:fld>
            <a:endParaRPr lang="en-GB"/>
          </a:p>
        </p:txBody>
      </p:sp>
    </p:spTree>
    <p:extLst>
      <p:ext uri="{BB962C8B-B14F-4D97-AF65-F5344CB8AC3E}">
        <p14:creationId xmlns:p14="http://schemas.microsoft.com/office/powerpoint/2010/main" val="31393465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Acacia Connection. (2023). </a:t>
            </a:r>
            <a:r>
              <a:rPr lang="en-US" i="1" dirty="0"/>
              <a:t>Tip sheet - Art of managing conflict at work</a:t>
            </a:r>
            <a:r>
              <a:rPr lang="en-US" dirty="0"/>
              <a:t>. </a:t>
            </a:r>
            <a:r>
              <a:rPr lang="en-US" dirty="0">
                <a:hlinkClick r:id="rId3"/>
              </a:rPr>
              <a:t>https://www.acaciaconnection.com/newsletter/the-art-of-managing-conflict-at-work/</a:t>
            </a:r>
            <a:endParaRPr lang="en-US" dirty="0"/>
          </a:p>
          <a:p>
            <a:r>
              <a:rPr lang="en-US" dirty="0"/>
              <a:t>Aragao, H., Pérez-Nordtvedt, L., </a:t>
            </a:r>
            <a:r>
              <a:rPr lang="en-US" dirty="0" err="1"/>
              <a:t>Malibari</a:t>
            </a:r>
            <a:r>
              <a:rPr lang="en-US" dirty="0"/>
              <a:t>, M., &amp; Alotaibi, J. (2025). Organizational memory in virtual work settings: The optimal media choice. </a:t>
            </a:r>
            <a:r>
              <a:rPr lang="en-US" i="1" dirty="0"/>
              <a:t>Journal of General Management</a:t>
            </a:r>
            <a:r>
              <a:rPr lang="en-US" dirty="0"/>
              <a:t>. </a:t>
            </a:r>
            <a:r>
              <a:rPr lang="en-US" dirty="0">
                <a:hlinkClick r:id="rId4"/>
              </a:rPr>
              <a:t>https://doi.org/10.1177/03063070251346893</a:t>
            </a:r>
            <a:endParaRPr lang="en-US" dirty="0"/>
          </a:p>
          <a:p>
            <a:r>
              <a:rPr lang="en-US" dirty="0"/>
              <a:t>Barton, T. (2020). </a:t>
            </a:r>
            <a:r>
              <a:rPr lang="en-US" i="1" dirty="0"/>
              <a:t>The future of collaborative learning</a:t>
            </a:r>
            <a:r>
              <a:rPr lang="en-US" dirty="0"/>
              <a:t>. </a:t>
            </a:r>
            <a:r>
              <a:rPr lang="en-US" dirty="0">
                <a:hlinkClick r:id="rId5"/>
              </a:rPr>
              <a:t>https://servelearn.co/blog/the-future-of-collaborative-learning/</a:t>
            </a:r>
            <a:endParaRPr lang="en-US" dirty="0"/>
          </a:p>
          <a:p>
            <a:r>
              <a:rPr lang="en-US" dirty="0"/>
              <a:t>Hunter, I. (2023). </a:t>
            </a:r>
            <a:r>
              <a:rPr lang="en-US" i="1" dirty="0"/>
              <a:t>5 tactics to boost team participation in meetings</a:t>
            </a:r>
            <a:r>
              <a:rPr lang="en-US" dirty="0"/>
              <a:t>. </a:t>
            </a:r>
            <a:r>
              <a:rPr lang="en-US" dirty="0">
                <a:hlinkClick r:id="rId6"/>
              </a:rPr>
              <a:t>https://www.woxday.com/blog/5-tactics-to-boost-team-participation-in-meetings</a:t>
            </a:r>
            <a:endParaRPr lang="en-US" dirty="0"/>
          </a:p>
          <a:p>
            <a:r>
              <a:rPr lang="en-US" dirty="0"/>
              <a:t>Jelena </a:t>
            </a:r>
            <a:r>
              <a:rPr lang="en-US" dirty="0" err="1"/>
              <a:t>Mihovec</a:t>
            </a:r>
            <a:r>
              <a:rPr lang="en-US" dirty="0"/>
              <a:t>, M. (2024). </a:t>
            </a:r>
            <a:r>
              <a:rPr lang="en-US" i="1" dirty="0"/>
              <a:t>What is Google Workspace and how can it help teams collaborate even better?</a:t>
            </a:r>
            <a:r>
              <a:rPr lang="en-US" dirty="0"/>
              <a:t> </a:t>
            </a:r>
            <a:r>
              <a:rPr lang="en-US" dirty="0">
                <a:hlinkClick r:id="rId7"/>
              </a:rPr>
              <a:t>https://www.hsm360.com/en/blog-en/what-is-google-workspace-and-how-can-it-help-teams-collaborate-even-better/</a:t>
            </a:r>
            <a:endParaRPr lang="en-US" dirty="0"/>
          </a:p>
          <a:p>
            <a:r>
              <a:rPr lang="en-US" dirty="0"/>
              <a:t>Liberate. (2024). </a:t>
            </a:r>
            <a:r>
              <a:rPr lang="en-US" i="1" dirty="0"/>
              <a:t>How to drive collaborative learning in the modern workplace</a:t>
            </a:r>
            <a:r>
              <a:rPr lang="en-US" dirty="0"/>
              <a:t>. </a:t>
            </a:r>
            <a:r>
              <a:rPr lang="en-US" dirty="0">
                <a:hlinkClick r:id="rId8"/>
              </a:rPr>
              <a:t>https://www.eidesign.net/how-to-drive-collaborative-learning-in-the-modern-workplace/</a:t>
            </a:r>
            <a:endParaRPr lang="en-US" dirty="0"/>
          </a:p>
          <a:p>
            <a:r>
              <a:rPr lang="en-US" dirty="0"/>
              <a:t>Liu, M.-L., Lin, C.-P., Joe, S.-W., &amp; Chen, K.-J. (2019). Modeling knowledge sharing and team performance. </a:t>
            </a:r>
            <a:r>
              <a:rPr lang="en-US" i="1" dirty="0"/>
              <a:t>Management Decision, 57</a:t>
            </a:r>
            <a:r>
              <a:rPr lang="en-US" dirty="0"/>
              <a:t>(7), 1472–1495. </a:t>
            </a:r>
            <a:r>
              <a:rPr lang="en-US" dirty="0">
                <a:hlinkClick r:id="rId9"/>
              </a:rPr>
              <a:t>https://doi.org/10.1108/md-01-2017-0052</a:t>
            </a:r>
            <a:endParaRPr lang="en-US" dirty="0"/>
          </a:p>
          <a:p>
            <a:r>
              <a:rPr lang="en-US" dirty="0"/>
              <a:t>Presbitero, A. (2021). Communication accommodation within global virtual team: The influence of cultural intelligence and the impact on interpersonal process effectiveness. </a:t>
            </a:r>
            <a:r>
              <a:rPr lang="en-US" i="1" dirty="0"/>
              <a:t>Journal of International Management, 27</a:t>
            </a:r>
            <a:r>
              <a:rPr lang="en-US" dirty="0"/>
              <a:t>(1), 100809. </a:t>
            </a:r>
            <a:r>
              <a:rPr lang="en-US" dirty="0">
                <a:hlinkClick r:id="rId10"/>
              </a:rPr>
              <a:t>https://doi.org/10.1016/j.intman.2020.100809</a:t>
            </a:r>
            <a:endParaRPr lang="en-US" dirty="0"/>
          </a:p>
          <a:p>
            <a:r>
              <a:rPr lang="en-US" dirty="0"/>
              <a:t>PYMNTS. (2024). </a:t>
            </a:r>
            <a:r>
              <a:rPr lang="en-US" i="1" dirty="0"/>
              <a:t>Apple and Meta reportedly pursuing AI collaboration</a:t>
            </a:r>
            <a:r>
              <a:rPr lang="en-US" dirty="0"/>
              <a:t>. </a:t>
            </a:r>
            <a:r>
              <a:rPr lang="en-US" dirty="0">
                <a:hlinkClick r:id="rId11"/>
              </a:rPr>
              <a:t>https://www.pymnts.com/artificial-intelligence-2/2024/apple-and-meta-reportedly-pursuing-ai-collaboration/</a:t>
            </a:r>
            <a:endParaRPr lang="en-US" dirty="0"/>
          </a:p>
          <a:p>
            <a:r>
              <a:rPr lang="en-US" dirty="0"/>
              <a:t>Raghuram, S., Hill, N. S., Gibbs, J. L., &amp; Maruping, L. M. (2019). Virtual work: Bridging research clusters. </a:t>
            </a:r>
            <a:r>
              <a:rPr lang="en-US" i="1" dirty="0"/>
              <a:t>Academy of Management Annals, 13</a:t>
            </a:r>
            <a:r>
              <a:rPr lang="en-US" dirty="0"/>
              <a:t>(1), 308–341. </a:t>
            </a:r>
            <a:r>
              <a:rPr lang="en-US" dirty="0">
                <a:hlinkClick r:id="rId12"/>
              </a:rPr>
              <a:t>https://doi.org/10.5465/annals.2017.0020</a:t>
            </a:r>
            <a:endParaRPr lang="en-US" dirty="0"/>
          </a:p>
          <a:p>
            <a:r>
              <a:rPr lang="en-US" dirty="0"/>
              <a:t>Seo, E., Kang, H., &amp; Song, J. (2020). Blending talents for innovation: Team composition for cross-border R&amp;D collaboration within multinational corporations. </a:t>
            </a:r>
            <a:r>
              <a:rPr lang="en-US" i="1" dirty="0"/>
              <a:t>Journal of International Business Studies, 51</a:t>
            </a:r>
            <a:r>
              <a:rPr lang="en-US" dirty="0"/>
              <a:t>(5), 851–885. </a:t>
            </a:r>
            <a:r>
              <a:rPr lang="en-US" dirty="0">
                <a:hlinkClick r:id="rId13"/>
              </a:rPr>
              <a:t>https://doi.org/10.1057/s41267-020-00331-z</a:t>
            </a:r>
            <a:endParaRPr lang="en-US" dirty="0"/>
          </a:p>
          <a:p>
            <a:r>
              <a:rPr lang="en-US" dirty="0" err="1"/>
              <a:t>Shagerdi</a:t>
            </a:r>
            <a:r>
              <a:rPr lang="en-US" dirty="0"/>
              <a:t>, A. G., Hoshyar, V., </a:t>
            </a:r>
            <a:r>
              <a:rPr lang="en-US" dirty="0" err="1"/>
              <a:t>Nejati</a:t>
            </a:r>
            <a:r>
              <a:rPr lang="en-US" dirty="0"/>
              <a:t>, S. A., </a:t>
            </a:r>
            <a:r>
              <a:rPr lang="en-US" dirty="0" err="1"/>
              <a:t>Behboodi</a:t>
            </a:r>
            <a:r>
              <a:rPr lang="en-US" dirty="0"/>
              <a:t>, O., &amp; </a:t>
            </a:r>
            <a:r>
              <a:rPr lang="en-US" dirty="0" err="1"/>
              <a:t>Javaherifar</a:t>
            </a:r>
            <a:r>
              <a:rPr lang="en-US" dirty="0"/>
              <a:t>, I. (2023). Investigating the effect of cultural intelligence and emotional labor on job satisfaction. </a:t>
            </a:r>
            <a:r>
              <a:rPr lang="en-US" i="1" dirty="0"/>
              <a:t>Medical Research Archives, 11</a:t>
            </a:r>
            <a:r>
              <a:rPr lang="en-US" dirty="0"/>
              <a:t>(6). </a:t>
            </a:r>
            <a:r>
              <a:rPr lang="en-US" dirty="0">
                <a:hlinkClick r:id="rId14"/>
              </a:rPr>
              <a:t>https://doi.org/10.18103/mra.v11i6.4030</a:t>
            </a:r>
            <a:endParaRPr lang="en-US" dirty="0"/>
          </a:p>
          <a:p>
            <a:r>
              <a:rPr lang="en-US" dirty="0"/>
              <a:t>Singh, S. K., Gupta, S., Busso, D., &amp; Kamboj, S. (2019). Top management knowledge value, knowledge sharing practices, open innovation and organizational performance. </a:t>
            </a:r>
            <a:r>
              <a:rPr lang="en-US" i="1" dirty="0"/>
              <a:t>Journal of Business Research, 128</a:t>
            </a:r>
            <a:r>
              <a:rPr lang="en-US" dirty="0"/>
              <a:t>, 788–798. </a:t>
            </a:r>
            <a:r>
              <a:rPr lang="en-US" dirty="0">
                <a:hlinkClick r:id="rId15"/>
              </a:rPr>
              <a:t>https://doi.org/10.1016/j.jbusres.2019.04.040</a:t>
            </a:r>
            <a:endParaRPr lang="en-US" dirty="0"/>
          </a:p>
          <a:p>
            <a:r>
              <a:rPr lang="en-US" dirty="0"/>
              <a:t>Smith, S. M., &amp; Ruiz, J. (2020). Challenges and barriers in virtual teams: A literature review. </a:t>
            </a:r>
            <a:r>
              <a:rPr lang="en-US" i="1" dirty="0"/>
              <a:t>SN Applied Sciences, 2</a:t>
            </a:r>
            <a:r>
              <a:rPr lang="en-US" dirty="0"/>
              <a:t>(6), 1–33. </a:t>
            </a:r>
            <a:r>
              <a:rPr lang="en-US" dirty="0">
                <a:hlinkClick r:id="rId16"/>
              </a:rPr>
              <a:t>https://link.springer.com/article/10.1007/s42452-020-2801-5</a:t>
            </a:r>
            <a:endParaRPr lang="en-US" dirty="0"/>
          </a:p>
          <a:p>
            <a:r>
              <a:rPr lang="en-US" dirty="0"/>
              <a:t>Taras, V., Baack, D., </a:t>
            </a:r>
            <a:r>
              <a:rPr lang="en-US" dirty="0" err="1"/>
              <a:t>Caprar</a:t>
            </a:r>
            <a:r>
              <a:rPr lang="en-US" dirty="0"/>
              <a:t>, D., Dow, D., Froese, F., Jimenez, A., &amp; Magnusson, P. (2019). Diverse effects of diversity: Disaggregating effects of diversity in global virtual teams. </a:t>
            </a:r>
            <a:r>
              <a:rPr lang="en-US" i="1" dirty="0"/>
              <a:t>Journal of International Management, 25</a:t>
            </a:r>
            <a:r>
              <a:rPr lang="en-US" dirty="0"/>
              <a:t>(4), 100689. </a:t>
            </a:r>
            <a:r>
              <a:rPr lang="en-US" dirty="0">
                <a:hlinkClick r:id="rId17"/>
              </a:rPr>
              <a:t>https://doi.org/10.1016/j.intman.2019.100689</a:t>
            </a:r>
            <a:endParaRPr lang="en-US" dirty="0"/>
          </a:p>
          <a:p>
            <a:r>
              <a:rPr lang="en-US" dirty="0" err="1"/>
              <a:t>Tavoletti</a:t>
            </a:r>
            <a:r>
              <a:rPr lang="en-US" dirty="0"/>
              <a:t>, E., Stephens, R. D., &amp; Dong, L. (2019). The impact of peer evaluation on team effort, productivity, motivation and performance in global virtual teams. </a:t>
            </a:r>
            <a:r>
              <a:rPr lang="en-US" i="1" dirty="0"/>
              <a:t>Team Performance Management: An International Journal, 25</a:t>
            </a:r>
            <a:r>
              <a:rPr lang="en-US" dirty="0"/>
              <a:t>(5/6), 334–347. </a:t>
            </a:r>
            <a:r>
              <a:rPr lang="en-US" dirty="0">
                <a:hlinkClick r:id="rId18"/>
              </a:rPr>
              <a:t>https://doi.org/10.1108/tpm-03-2019-0025</a:t>
            </a:r>
            <a:endParaRPr lang="en-US" dirty="0"/>
          </a:p>
          <a:p>
            <a:r>
              <a:rPr lang="en-US" dirty="0" err="1"/>
              <a:t>Trackolap</a:t>
            </a:r>
            <a:r>
              <a:rPr lang="en-US" dirty="0"/>
              <a:t>. (2021). </a:t>
            </a:r>
            <a:r>
              <a:rPr lang="en-US" i="1" dirty="0"/>
              <a:t>How to overcome time management challenges in the office</a:t>
            </a:r>
            <a:r>
              <a:rPr lang="en-US" dirty="0"/>
              <a:t>. </a:t>
            </a:r>
            <a:r>
              <a:rPr lang="en-US" dirty="0">
                <a:hlinkClick r:id="rId19"/>
              </a:rPr>
              <a:t>https://trackolap.com/blog/how-to-overcome-time-management-challenges-in-the-office</a:t>
            </a:r>
            <a:endParaRPr lang="en-US" dirty="0"/>
          </a:p>
          <a:p>
            <a:endParaRPr lang="en-GB" dirty="0"/>
          </a:p>
        </p:txBody>
      </p:sp>
      <p:sp>
        <p:nvSpPr>
          <p:cNvPr id="4" name="Slide Number Placeholder 3"/>
          <p:cNvSpPr>
            <a:spLocks noGrp="1"/>
          </p:cNvSpPr>
          <p:nvPr>
            <p:ph type="sldNum" sz="quarter" idx="5"/>
          </p:nvPr>
        </p:nvSpPr>
        <p:spPr/>
        <p:txBody>
          <a:bodyPr/>
          <a:lstStyle/>
          <a:p>
            <a:fld id="{BB471018-4052-44AD-BC89-62E6A0018E76}" type="slidenum">
              <a:rPr lang="en-GB" smtClean="0"/>
              <a:t>13</a:t>
            </a:fld>
            <a:endParaRPr lang="en-GB"/>
          </a:p>
        </p:txBody>
      </p:sp>
    </p:spTree>
    <p:extLst>
      <p:ext uri="{BB962C8B-B14F-4D97-AF65-F5344CB8AC3E}">
        <p14:creationId xmlns:p14="http://schemas.microsoft.com/office/powerpoint/2010/main" val="4195255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31865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78231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9494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85398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4/28/2026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96243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4/28/2026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9608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4/28/2026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80095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27982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10561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17459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12201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96493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055266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6097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068825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4/28/2026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624743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4/28/2026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067490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4/28/2026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476287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441940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2830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441501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05529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154209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370485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972314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330082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E80C50CD-E178-4744-9B35-B2F624D6C5E9}" type="datetimeFigureOut">
              <a:rPr lang="en-US" smtClean="0"/>
              <a:t>4/28/2026</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194006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4/28/2026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148509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E80C50CD-E178-4744-9B35-B2F624D6C5E9}" type="datetimeFigureOut">
              <a:rPr lang="en-US" smtClean="0"/>
              <a:t>4/28/2026</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139953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382615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868505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753652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643571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148CC95F-0247-41B6-91CF-DC97C76A7088}" type="slidenum">
              <a:rPr lang="en-US" smtClean="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3425415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3079055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GB"/>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374401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7211448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GB"/>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4/28/2026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7244000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4/28/2026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724539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4/28/2026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8488985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377314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187935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885219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336718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cstate="email">
              <a:alphaModFix amt="45000"/>
              <a:duotone>
                <a:schemeClr val="accent1">
                  <a:shade val="45000"/>
                  <a:satMod val="135000"/>
                </a:schemeClr>
                <a:prstClr val="white"/>
              </a:duotone>
              <a:extLst>
                <a:ext uri="{28A0092B-C50C-407E-A947-70E740481C1C}">
                  <a14:useLocalDpi xmlns:a14="http://schemas.microsoft.com/office/drawing/2010/main"/>
                </a:ext>
              </a:extLst>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E80C50CD-E178-4744-9B35-B2F624D6C5E9}" type="datetimeFigureOut">
              <a:rPr lang="en-US" smtClean="0"/>
              <a:t>4/28/2026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148CC95F-0247-41B6-91CF-DC97C76A7088}" type="slidenum">
              <a:rPr lang="en-US" smtClean="0"/>
              <a:t>‹#›</a:t>
            </a:fld>
            <a:endParaRPr lang="en-US"/>
          </a:p>
        </p:txBody>
      </p:sp>
    </p:spTree>
    <p:extLst>
      <p:ext uri="{BB962C8B-B14F-4D97-AF65-F5344CB8AC3E}">
        <p14:creationId xmlns:p14="http://schemas.microsoft.com/office/powerpoint/2010/main" val="1856148995"/>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4/28/2026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6704085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cstate="email">
              <a:alphaModFix amt="45000"/>
              <a:duotone>
                <a:schemeClr val="accent2">
                  <a:shade val="45000"/>
                  <a:satMod val="135000"/>
                </a:schemeClr>
                <a:prstClr val="white"/>
              </a:duotone>
              <a:extLst>
                <a:ext uri="{28A0092B-C50C-407E-A947-70E740481C1C}">
                  <a14:useLocalDpi xmlns:a14="http://schemas.microsoft.com/office/drawing/2010/main"/>
                </a:ext>
              </a:extLst>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96775872"/>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0326146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4/28/2026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466426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4/28/2026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9307849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4/28/2026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3996242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E80C50CD-E178-4744-9B35-B2F624D6C5E9}" type="datetimeFigureOut">
              <a:rPr lang="en-US" smtClean="0"/>
              <a:t>4/28/2026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148CC95F-0247-41B6-91CF-DC97C76A7088}"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2602241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148CC95F-0247-41B6-91CF-DC97C76A7088}"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7035575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5767774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1060416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GB"/>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4360762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5907776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6648403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6646570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4/28/2026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6544575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4/28/2026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1534517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4/28/2026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1098403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8276934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3940479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4/28/2026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4699272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4/28/2026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26937717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4/28/2026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8305087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4/28/2026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0830313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80C50CD-E178-4744-9B35-B2F624D6C5E9}" type="datetimeFigureOut">
              <a:rPr lang="en-US" smtClean="0"/>
              <a:pPr/>
              <a:t>4/28/2026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411746163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80C50CD-E178-4744-9B35-B2F624D6C5E9}" type="datetimeFigureOut">
              <a:rPr lang="en-US" smtClean="0"/>
              <a:pPr/>
              <a:t>4/28/2026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414143565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5164362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48953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theme" Target="../theme/theme6.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slideLayout" Target="../slideLayouts/slideLayout72.xml"/><Relationship Id="rId2" Type="http://schemas.openxmlformats.org/officeDocument/2006/relationships/slideLayout" Target="../slideLayouts/slideLayout57.xml"/><Relationship Id="rId16" Type="http://schemas.openxmlformats.org/officeDocument/2006/relationships/slideLayout" Target="../slideLayouts/slideLayout71.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slideLayout" Target="../slideLayouts/slideLayout7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4/28/2026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452749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80C50CD-E178-4744-9B35-B2F624D6C5E9}" type="datetimeFigureOut">
              <a:rPr lang="en-US" smtClean="0"/>
              <a:pPr/>
              <a:t>4/28/2026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48CC95F-0247-41B6-91CF-DC97C76A7088}"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322862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E80C50CD-E178-4744-9B35-B2F624D6C5E9}" type="datetimeFigureOut">
              <a:rPr lang="en-US" smtClean="0"/>
              <a:pPr/>
              <a:t>4/28/2026</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3519384777"/>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E80C50CD-E178-4744-9B35-B2F624D6C5E9}" type="datetimeFigureOut">
              <a:rPr lang="en-US" smtClean="0"/>
              <a:pPr/>
              <a:t>4/28/2026</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1976398815"/>
      </p:ext>
    </p:extLst>
  </p:cSld>
  <p:clrMap bg1="dk1" tx1="lt1" bg2="dk2" tx2="lt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E80C50CD-E178-4744-9B35-B2F624D6C5E9}" type="datetimeFigureOut">
              <a:rPr lang="en-US" smtClean="0"/>
              <a:pPr/>
              <a:t>4/28/2026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1116967404"/>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E80C50CD-E178-4744-9B35-B2F624D6C5E9}" type="datetimeFigureOut">
              <a:rPr lang="en-US" smtClean="0"/>
              <a:pPr/>
              <a:t>4/28/2026</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2261805391"/>
      </p:ext>
    </p:extLst>
  </p:cSld>
  <p:clrMap bg1="dk1" tx1="lt1" bg2="dk2"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 id="2147483769"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4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2.xml"/><Relationship Id="rId1" Type="http://schemas.openxmlformats.org/officeDocument/2006/relationships/slideLayout" Target="../slideLayouts/slideLayout57.xml"/><Relationship Id="rId5" Type="http://schemas.openxmlformats.org/officeDocument/2006/relationships/image" Target="../media/image28.png"/><Relationship Id="rId4" Type="http://schemas.openxmlformats.org/officeDocument/2006/relationships/image" Target="../media/image27.jpeg"/></Relationships>
</file>

<file path=ppt/slides/_rels/slide13.xml.rels><?xml version="1.0" encoding="UTF-8" standalone="yes"?>
<Relationships xmlns="http://schemas.openxmlformats.org/package/2006/relationships"><Relationship Id="rId8" Type="http://schemas.openxmlformats.org/officeDocument/2006/relationships/hyperlink" Target="https://www.eidesign.net/how-to-drive-collaborative-learning-in-the-modern-workplace/" TargetMode="External"/><Relationship Id="rId13" Type="http://schemas.openxmlformats.org/officeDocument/2006/relationships/hyperlink" Target="https://doi.org/10.1057/s41267-020-00331-z" TargetMode="External"/><Relationship Id="rId18" Type="http://schemas.openxmlformats.org/officeDocument/2006/relationships/hyperlink" Target="https://doi.org/10.1108/tpm-03-2019-0025" TargetMode="External"/><Relationship Id="rId3" Type="http://schemas.openxmlformats.org/officeDocument/2006/relationships/hyperlink" Target="https://www.acaciaconnection.com/newsletter/the-art-of-managing-conflict-at-work/" TargetMode="External"/><Relationship Id="rId7" Type="http://schemas.openxmlformats.org/officeDocument/2006/relationships/hyperlink" Target="https://www.hsm360.com/en/blog-en/what-is-google-workspace-and-how-can-it-help-teams-collaborate-even-better/" TargetMode="External"/><Relationship Id="rId12" Type="http://schemas.openxmlformats.org/officeDocument/2006/relationships/hyperlink" Target="https://doi.org/10.5465/annals.2017.0020" TargetMode="External"/><Relationship Id="rId17" Type="http://schemas.openxmlformats.org/officeDocument/2006/relationships/hyperlink" Target="https://doi.org/10.1016/j.intman.2019.100689" TargetMode="External"/><Relationship Id="rId2" Type="http://schemas.openxmlformats.org/officeDocument/2006/relationships/notesSlide" Target="../notesSlides/notesSlide13.xml"/><Relationship Id="rId16" Type="http://schemas.openxmlformats.org/officeDocument/2006/relationships/hyperlink" Target="https://link.springer.com/article/10.1007/s42452-020-2801-5" TargetMode="External"/><Relationship Id="rId1" Type="http://schemas.openxmlformats.org/officeDocument/2006/relationships/slideLayout" Target="../slideLayouts/slideLayout2.xml"/><Relationship Id="rId6" Type="http://schemas.openxmlformats.org/officeDocument/2006/relationships/hyperlink" Target="https://www.woxday.com/blog/5-tactics-to-boost-team-participation-in-meetings" TargetMode="External"/><Relationship Id="rId11" Type="http://schemas.openxmlformats.org/officeDocument/2006/relationships/hyperlink" Target="https://www.pymnts.com/artificial-intelligence-2/2024/apple-and-meta-reportedly-pursuing-ai-collaboration/" TargetMode="External"/><Relationship Id="rId5" Type="http://schemas.openxmlformats.org/officeDocument/2006/relationships/hyperlink" Target="https://servelearn.co/blog/the-future-of-collaborative-learning/" TargetMode="External"/><Relationship Id="rId15" Type="http://schemas.openxmlformats.org/officeDocument/2006/relationships/hyperlink" Target="https://doi.org/10.1016/j.jbusres.2019.04.040" TargetMode="External"/><Relationship Id="rId10" Type="http://schemas.openxmlformats.org/officeDocument/2006/relationships/hyperlink" Target="https://doi.org/10.1016/j.intman.2020.100809" TargetMode="External"/><Relationship Id="rId19" Type="http://schemas.openxmlformats.org/officeDocument/2006/relationships/hyperlink" Target="https://trackolap.com/blog/how-to-overcome-time-management-challenges-in-the-office" TargetMode="External"/><Relationship Id="rId4" Type="http://schemas.openxmlformats.org/officeDocument/2006/relationships/hyperlink" Target="https://doi.org/10.1177/03063070251346893" TargetMode="External"/><Relationship Id="rId9" Type="http://schemas.openxmlformats.org/officeDocument/2006/relationships/hyperlink" Target="https://doi.org/10.1108/md-01-2017-0052" TargetMode="External"/><Relationship Id="rId14" Type="http://schemas.openxmlformats.org/officeDocument/2006/relationships/hyperlink" Target="https://doi.org/10.18103/mra.v11i6.40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9E43FD16-520B-B8F8-5C19-F9E804BDE876}"/>
              </a:ext>
            </a:extLst>
          </p:cNvPr>
          <p:cNvSpPr>
            <a:spLocks noGrp="1"/>
          </p:cNvSpPr>
          <p:nvPr>
            <p:ph type="ctrTitle"/>
          </p:nvPr>
        </p:nvSpPr>
        <p:spPr>
          <a:xfrm>
            <a:off x="517869" y="1000768"/>
            <a:ext cx="3566452" cy="3871546"/>
          </a:xfrm>
        </p:spPr>
        <p:txBody>
          <a:bodyPr anchor="b">
            <a:normAutofit fontScale="90000"/>
          </a:bodyPr>
          <a:lstStyle/>
          <a:p>
            <a:pPr>
              <a:lnSpc>
                <a:spcPct val="90000"/>
              </a:lnSpc>
            </a:pPr>
            <a:r>
              <a:rPr lang="en-US" sz="3600" b="1" dirty="0">
                <a:latin typeface="Arial" panose="020B0604020202020204" pitchFamily="34" charset="0"/>
                <a:cs typeface="Arial" panose="020B0604020202020204" pitchFamily="34" charset="0"/>
              </a:rPr>
              <a:t>The Role of Collaborative Learning in Global Business</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Student </a:t>
            </a:r>
            <a:r>
              <a:rPr lang="en-US" sz="3600" b="1" dirty="0" err="1">
                <a:latin typeface="Arial" panose="020B0604020202020204" pitchFamily="34" charset="0"/>
                <a:cs typeface="Arial" panose="020B0604020202020204" pitchFamily="34" charset="0"/>
              </a:rPr>
              <a:t>name:Andreea</a:t>
            </a:r>
            <a:r>
              <a:rPr lang="en-US" sz="3600" b="1" dirty="0">
                <a:latin typeface="Arial" panose="020B0604020202020204" pitchFamily="34" charset="0"/>
                <a:cs typeface="Arial" panose="020B0604020202020204" pitchFamily="34" charset="0"/>
              </a:rPr>
              <a:t> </a:t>
            </a:r>
            <a:r>
              <a:rPr lang="en-US" sz="3600" b="1" dirty="0" err="1">
                <a:latin typeface="Arial" panose="020B0604020202020204" pitchFamily="34" charset="0"/>
                <a:cs typeface="Arial" panose="020B0604020202020204" pitchFamily="34" charset="0"/>
              </a:rPr>
              <a:t>Patrasc</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Student id:251612</a:t>
            </a:r>
            <a:endParaRPr lang="en-GB" sz="3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E73D97F-B249-C5C1-0CEE-1DF8D693468B}"/>
              </a:ext>
            </a:extLst>
          </p:cNvPr>
          <p:cNvSpPr>
            <a:spLocks noGrp="1"/>
          </p:cNvSpPr>
          <p:nvPr>
            <p:ph type="subTitle" idx="1"/>
          </p:nvPr>
        </p:nvSpPr>
        <p:spPr>
          <a:xfrm>
            <a:off x="517868" y="4214945"/>
            <a:ext cx="3566453" cy="1741871"/>
          </a:xfrm>
        </p:spPr>
        <p:txBody>
          <a:bodyPr anchor="t">
            <a:normAutofit/>
          </a:bodyPr>
          <a:lstStyle/>
          <a:p>
            <a:pPr algn="just"/>
            <a:br>
              <a:rPr lang="en-US" sz="1800" b="1" dirty="0">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BD0C058D-27D4-3139-E199-E2C11099B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40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E94E0531-D614-3CB6-996E-FF0184A33A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40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02189" y="1165459"/>
            <a:ext cx="6745001" cy="3549115"/>
          </a:xfrm>
          <a:prstGeom prst="rect">
            <a:avLst/>
          </a:prstGeom>
        </p:spPr>
      </p:pic>
    </p:spTree>
    <p:extLst>
      <p:ext uri="{BB962C8B-B14F-4D97-AF65-F5344CB8AC3E}">
        <p14:creationId xmlns:p14="http://schemas.microsoft.com/office/powerpoint/2010/main" val="3569259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762B71F6-FF26-F557-C713-1086551B753F}"/>
              </a:ext>
            </a:extLst>
          </p:cNvPr>
          <p:cNvSpPr>
            <a:spLocks noGrp="1"/>
          </p:cNvSpPr>
          <p:nvPr>
            <p:ph type="title"/>
          </p:nvPr>
        </p:nvSpPr>
        <p:spPr>
          <a:xfrm>
            <a:off x="544461" y="4990795"/>
            <a:ext cx="5242560" cy="1010478"/>
          </a:xfrm>
        </p:spPr>
        <p:txBody>
          <a:bodyPr>
            <a:normAutofit/>
          </a:bodyPr>
          <a:lstStyle/>
          <a:p>
            <a:pPr algn="r"/>
            <a:r>
              <a:rPr lang="en-US" sz="4400" b="1" dirty="0">
                <a:solidFill>
                  <a:srgbClr val="FFFFFF"/>
                </a:solidFill>
                <a:latin typeface="Arial" panose="020B0604020202020204" pitchFamily="34" charset="0"/>
                <a:cs typeface="Arial" panose="020B0604020202020204" pitchFamily="34" charset="0"/>
              </a:rPr>
              <a:t>Introduction</a:t>
            </a:r>
            <a:endParaRPr lang="en-GB" sz="4400" b="1" dirty="0">
              <a:solidFill>
                <a:srgbClr val="FFFFFF"/>
              </a:solidFill>
              <a:latin typeface="Arial" panose="020B0604020202020204" pitchFamily="34" charset="0"/>
              <a:cs typeface="Arial" panose="020B0604020202020204" pitchFamily="34" charset="0"/>
            </a:endParaRPr>
          </a:p>
        </p:txBody>
      </p:sp>
      <p:pic>
        <p:nvPicPr>
          <p:cNvPr id="4" name="Picture 3" descr="A group of people giving each other a high five&#10;&#10;AI-generated content may be incorrect.">
            <a:extLst>
              <a:ext uri="{FF2B5EF4-FFF2-40B4-BE49-F238E27FC236}">
                <a16:creationId xmlns:a16="http://schemas.microsoft.com/office/drawing/2014/main" id="{65E25107-4F80-26BD-FD20-013ADB628E88}"/>
              </a:ext>
            </a:extLst>
          </p:cNvPr>
          <p:cNvPicPr>
            <a:picLocks noChangeAspect="1"/>
          </p:cNvPicPr>
          <p:nvPr/>
        </p:nvPicPr>
        <p:blipFill>
          <a:blip r:embed="rId5" cstate="email">
            <a:extLst>
              <a:ext uri="{28A0092B-C50C-407E-A947-70E740481C1C}">
                <a14:useLocalDpi xmlns:a14="http://schemas.microsoft.com/office/drawing/2010/main"/>
              </a:ext>
            </a:extLst>
          </a:blip>
          <a:srcRect r="-1" b="-1"/>
          <a:stretch>
            <a:fillRect/>
          </a:stretch>
        </p:blipFill>
        <p:spPr>
          <a:xfrm>
            <a:off x="684942" y="682111"/>
            <a:ext cx="5006861" cy="3432740"/>
          </a:xfrm>
          <a:prstGeom prst="rect">
            <a:avLst/>
          </a:prstGeom>
        </p:spPr>
      </p:pic>
      <p:sp>
        <p:nvSpPr>
          <p:cNvPr id="11" name="Rectangle 10">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8B51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3ED755-1228-BAD4-6A4B-FF150E1C08C0}"/>
              </a:ext>
            </a:extLst>
          </p:cNvPr>
          <p:cNvSpPr>
            <a:spLocks noGrp="1"/>
          </p:cNvSpPr>
          <p:nvPr>
            <p:ph idx="1"/>
          </p:nvPr>
        </p:nvSpPr>
        <p:spPr>
          <a:xfrm>
            <a:off x="6661065" y="321732"/>
            <a:ext cx="4724573" cy="4825455"/>
          </a:xfrm>
        </p:spPr>
        <p:txBody>
          <a:bodyPr anchor="ctr">
            <a:normAutofit lnSpcReduction="10000"/>
          </a:bodyPr>
          <a:lstStyle/>
          <a:p>
            <a:pPr marL="280988" indent="-280988" algn="just">
              <a:buFont typeface="Arial" panose="020B0604020202020204" pitchFamily="34" charset="0"/>
              <a:buChar char="•"/>
            </a:pPr>
            <a:r>
              <a:rPr lang="en-US" sz="2000" b="1" dirty="0">
                <a:solidFill>
                  <a:srgbClr val="FFFFFF"/>
                </a:solidFill>
                <a:latin typeface="Arial" panose="020B0604020202020204" pitchFamily="34" charset="0"/>
                <a:cs typeface="Arial" panose="020B0604020202020204" pitchFamily="34" charset="0"/>
              </a:rPr>
              <a:t>Collaborative learning means people learn together through group interaction </a:t>
            </a:r>
          </a:p>
          <a:p>
            <a:pPr marL="280988" indent="-280988" algn="just">
              <a:buFont typeface="Arial" panose="020B0604020202020204" pitchFamily="34" charset="0"/>
              <a:buChar char="•"/>
            </a:pPr>
            <a:r>
              <a:rPr lang="en-US" sz="2000" b="1" dirty="0">
                <a:solidFill>
                  <a:srgbClr val="FFFFFF"/>
                </a:solidFill>
                <a:latin typeface="Arial" panose="020B0604020202020204" pitchFamily="34" charset="0"/>
                <a:cs typeface="Arial" panose="020B0604020202020204" pitchFamily="34" charset="0"/>
              </a:rPr>
              <a:t>It involves sharing knowledge, ideas, and experiences among team members </a:t>
            </a:r>
          </a:p>
          <a:p>
            <a:pPr marL="280988" indent="-280988" algn="just">
              <a:buFont typeface="Arial" panose="020B0604020202020204" pitchFamily="34" charset="0"/>
              <a:buChar char="•"/>
            </a:pPr>
            <a:r>
              <a:rPr lang="en-US" sz="2000" b="1" dirty="0">
                <a:solidFill>
                  <a:srgbClr val="FFFFFF"/>
                </a:solidFill>
                <a:latin typeface="Arial" panose="020B0604020202020204" pitchFamily="34" charset="0"/>
                <a:cs typeface="Arial" panose="020B0604020202020204" pitchFamily="34" charset="0"/>
              </a:rPr>
              <a:t>It is important in business for improving skills and teamwork </a:t>
            </a:r>
          </a:p>
          <a:p>
            <a:pPr marL="280988" indent="-280988" algn="just">
              <a:buFont typeface="Arial" panose="020B0604020202020204" pitchFamily="34" charset="0"/>
              <a:buChar char="•"/>
            </a:pPr>
            <a:r>
              <a:rPr lang="en-US" sz="2000" b="1" dirty="0">
                <a:solidFill>
                  <a:srgbClr val="FFFFFF"/>
                </a:solidFill>
                <a:latin typeface="Arial" panose="020B0604020202020204" pitchFamily="34" charset="0"/>
                <a:cs typeface="Arial" panose="020B0604020202020204" pitchFamily="34" charset="0"/>
              </a:rPr>
              <a:t>Virtual work increases the need for collaboration in </a:t>
            </a:r>
            <a:r>
              <a:rPr lang="en-US" sz="2000" b="1" dirty="0" err="1">
                <a:solidFill>
                  <a:srgbClr val="FFFFFF"/>
                </a:solidFill>
                <a:latin typeface="Arial" panose="020B0604020202020204" pitchFamily="34" charset="0"/>
                <a:cs typeface="Arial" panose="020B0604020202020204" pitchFamily="34" charset="0"/>
              </a:rPr>
              <a:t>organisations</a:t>
            </a:r>
            <a:r>
              <a:rPr lang="en-US" sz="2000" b="1" dirty="0">
                <a:solidFill>
                  <a:srgbClr val="FFFFFF"/>
                </a:solidFill>
                <a:latin typeface="Arial" panose="020B0604020202020204" pitchFamily="34" charset="0"/>
                <a:cs typeface="Arial" panose="020B0604020202020204" pitchFamily="34" charset="0"/>
              </a:rPr>
              <a:t> (Raghuram et al., 2019) </a:t>
            </a:r>
          </a:p>
          <a:p>
            <a:pPr marL="280988" indent="-280988" algn="just">
              <a:buFont typeface="Arial" panose="020B0604020202020204" pitchFamily="34" charset="0"/>
              <a:buChar char="•"/>
            </a:pPr>
            <a:r>
              <a:rPr lang="en-US" sz="2000" b="1" dirty="0">
                <a:solidFill>
                  <a:srgbClr val="FFFFFF"/>
                </a:solidFill>
                <a:latin typeface="Arial" panose="020B0604020202020204" pitchFamily="34" charset="0"/>
                <a:cs typeface="Arial" panose="020B0604020202020204" pitchFamily="34" charset="0"/>
              </a:rPr>
              <a:t>This presentation evaluates benefits and limitations of collaborative learning in global business</a:t>
            </a:r>
          </a:p>
        </p:txBody>
      </p:sp>
      <p:sp>
        <p:nvSpPr>
          <p:cNvPr id="6" name="TextBox 5">
            <a:extLst>
              <a:ext uri="{FF2B5EF4-FFF2-40B4-BE49-F238E27FC236}">
                <a16:creationId xmlns:a16="http://schemas.microsoft.com/office/drawing/2014/main" id="{CFF5C709-B28B-B7EC-D553-F60FCC4E0AC6}"/>
              </a:ext>
            </a:extLst>
          </p:cNvPr>
          <p:cNvSpPr txBox="1"/>
          <p:nvPr/>
        </p:nvSpPr>
        <p:spPr>
          <a:xfrm>
            <a:off x="2311639" y="4074570"/>
            <a:ext cx="1753466" cy="307777"/>
          </a:xfrm>
          <a:prstGeom prst="rect">
            <a:avLst/>
          </a:prstGeom>
          <a:noFill/>
        </p:spPr>
        <p:txBody>
          <a:bodyPr wrap="square">
            <a:spAutoFit/>
          </a:bodyPr>
          <a:lstStyle/>
          <a:p>
            <a:pPr algn="ctr"/>
            <a:r>
              <a:rPr lang="en-GB" sz="1400" b="1" dirty="0">
                <a:latin typeface="Arial" panose="020B0604020202020204" pitchFamily="34" charset="0"/>
                <a:cs typeface="Arial" panose="020B0604020202020204" pitchFamily="34" charset="0"/>
              </a:rPr>
              <a:t>(Liberate, 2024)</a:t>
            </a:r>
          </a:p>
        </p:txBody>
      </p:sp>
      <p:pic>
        <p:nvPicPr>
          <p:cNvPr id="5" name="WhatsApp Video 2026-04-28 at 19.53.3900000l">
            <a:hlinkClick r:id="" action="ppaction://media"/>
            <a:extLst>
              <a:ext uri="{FF2B5EF4-FFF2-40B4-BE49-F238E27FC236}">
                <a16:creationId xmlns:a16="http://schemas.microsoft.com/office/drawing/2014/main" id="{CA69EC04-5D54-2827-A829-1F0F6FDBBA9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0256972" y="4640679"/>
            <a:ext cx="1128666" cy="2006518"/>
          </a:xfrm>
          <a:prstGeom prst="rect">
            <a:avLst/>
          </a:prstGeom>
        </p:spPr>
      </p:pic>
    </p:spTree>
    <p:extLst>
      <p:ext uri="{BB962C8B-B14F-4D97-AF65-F5344CB8AC3E}">
        <p14:creationId xmlns:p14="http://schemas.microsoft.com/office/powerpoint/2010/main" val="1981651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902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latin typeface="Arial" panose="020B0604020202020204" pitchFamily="34" charset="0"/>
              <a:cs typeface="Arial" panose="020B0604020202020204" pitchFamily="34" charset="0"/>
            </a:endParaRPr>
          </a:p>
        </p:txBody>
      </p:sp>
      <p:grpSp>
        <p:nvGrpSpPr>
          <p:cNvPr id="7" name="Group 6">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13"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14"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15"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16"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17"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18"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19"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20"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21"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22"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23"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24"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25"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26"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27"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28"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29"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30"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31"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sp>
          <p:nvSpPr>
            <p:cNvPr id="32"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endParaRPr lang="en-US">
                <a:latin typeface="Arial" panose="020B0604020202020204" pitchFamily="34" charset="0"/>
                <a:cs typeface="Arial" panose="020B0604020202020204" pitchFamily="34" charset="0"/>
              </a:endParaRPr>
            </a:p>
          </p:txBody>
        </p:sp>
      </p:grpSp>
      <p:sp>
        <p:nvSpPr>
          <p:cNvPr id="2" name="Title 1">
            <a:extLst>
              <a:ext uri="{FF2B5EF4-FFF2-40B4-BE49-F238E27FC236}">
                <a16:creationId xmlns:a16="http://schemas.microsoft.com/office/drawing/2014/main" id="{50C59B3A-F6A8-8433-129F-96B1771D110D}"/>
              </a:ext>
            </a:extLst>
          </p:cNvPr>
          <p:cNvSpPr>
            <a:spLocks noGrp="1"/>
          </p:cNvSpPr>
          <p:nvPr>
            <p:ph type="title"/>
          </p:nvPr>
        </p:nvSpPr>
        <p:spPr>
          <a:xfrm>
            <a:off x="7269686" y="795527"/>
            <a:ext cx="4123738" cy="1433323"/>
          </a:xfrm>
        </p:spPr>
        <p:txBody>
          <a:bodyPr>
            <a:normAutofit/>
          </a:bodyPr>
          <a:lstStyle/>
          <a:p>
            <a:r>
              <a:rPr lang="en-US" sz="2800" b="1" dirty="0">
                <a:solidFill>
                  <a:schemeClr val="tx1"/>
                </a:solidFill>
                <a:latin typeface="Arial" panose="020B0604020202020204" pitchFamily="34" charset="0"/>
                <a:cs typeface="Arial" panose="020B0604020202020204" pitchFamily="34" charset="0"/>
              </a:rPr>
              <a:t>What is Collaborative Learning?</a:t>
            </a:r>
            <a:endParaRPr lang="en-GB" sz="2800" dirty="0">
              <a:solidFill>
                <a:schemeClr val="tx1"/>
              </a:solidFill>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D19C5A"/>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latin typeface="Arial" panose="020B0604020202020204" pitchFamily="34" charset="0"/>
              <a:cs typeface="Arial" panose="020B0604020202020204" pitchFamily="34" charset="0"/>
            </a:endParaRPr>
          </a:p>
        </p:txBody>
      </p:sp>
      <p:pic>
        <p:nvPicPr>
          <p:cNvPr id="4" name="Picture 3" descr="A group of people sitting around a table&#10;&#10;AI-generated content may be incorrect.">
            <a:extLst>
              <a:ext uri="{FF2B5EF4-FFF2-40B4-BE49-F238E27FC236}">
                <a16:creationId xmlns:a16="http://schemas.microsoft.com/office/drawing/2014/main" id="{FE57137E-A14E-D90D-3761-99551EC8F869}"/>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1474091" y="901756"/>
            <a:ext cx="4715312" cy="4111569"/>
          </a:xfrm>
          <a:prstGeom prst="rect">
            <a:avLst/>
          </a:prstGeom>
          <a:ln w="12700">
            <a:noFill/>
          </a:ln>
        </p:spPr>
      </p:pic>
      <p:sp>
        <p:nvSpPr>
          <p:cNvPr id="3" name="Content Placeholder 2">
            <a:extLst>
              <a:ext uri="{FF2B5EF4-FFF2-40B4-BE49-F238E27FC236}">
                <a16:creationId xmlns:a16="http://schemas.microsoft.com/office/drawing/2014/main" id="{5AF511EA-0E45-9E63-BCBA-CEC47E7C585F}"/>
              </a:ext>
            </a:extLst>
          </p:cNvPr>
          <p:cNvSpPr>
            <a:spLocks noGrp="1"/>
          </p:cNvSpPr>
          <p:nvPr>
            <p:ph idx="1"/>
          </p:nvPr>
        </p:nvSpPr>
        <p:spPr>
          <a:xfrm>
            <a:off x="7293817" y="2338388"/>
            <a:ext cx="4099607" cy="3678237"/>
          </a:xfrm>
        </p:spPr>
        <p:txBody>
          <a:bodyPr>
            <a:noAutofit/>
          </a:bodyPr>
          <a:lstStyle/>
          <a:p>
            <a:pPr algn="just">
              <a:lnSpc>
                <a:spcPct val="110000"/>
              </a:lnSpc>
              <a:buClr>
                <a:srgbClr val="D19C5A"/>
              </a:buClr>
            </a:pPr>
            <a:r>
              <a:rPr lang="en-US" sz="1600" dirty="0">
                <a:latin typeface="Arial" panose="020B0604020202020204" pitchFamily="34" charset="0"/>
                <a:cs typeface="Arial" panose="020B0604020202020204" pitchFamily="34" charset="0"/>
              </a:rPr>
              <a:t>Learning happens through group interaction and shared understanding </a:t>
            </a:r>
          </a:p>
          <a:p>
            <a:pPr algn="just">
              <a:lnSpc>
                <a:spcPct val="110000"/>
              </a:lnSpc>
              <a:buClr>
                <a:srgbClr val="D19C5A"/>
              </a:buClr>
            </a:pPr>
            <a:r>
              <a:rPr lang="en-US" sz="1600" dirty="0">
                <a:latin typeface="Arial" panose="020B0604020202020204" pitchFamily="34" charset="0"/>
                <a:cs typeface="Arial" panose="020B0604020202020204" pitchFamily="34" charset="0"/>
              </a:rPr>
              <a:t>Team members share knowledge, skills, and experiences </a:t>
            </a:r>
          </a:p>
          <a:p>
            <a:pPr algn="just">
              <a:lnSpc>
                <a:spcPct val="110000"/>
              </a:lnSpc>
              <a:buClr>
                <a:srgbClr val="D19C5A"/>
              </a:buClr>
            </a:pPr>
            <a:r>
              <a:rPr lang="en-US" sz="1600" dirty="0">
                <a:latin typeface="Arial" panose="020B0604020202020204" pitchFamily="34" charset="0"/>
                <a:cs typeface="Arial" panose="020B0604020202020204" pitchFamily="34" charset="0"/>
              </a:rPr>
              <a:t>Used in education and workplace environments </a:t>
            </a:r>
          </a:p>
          <a:p>
            <a:pPr algn="just">
              <a:lnSpc>
                <a:spcPct val="110000"/>
              </a:lnSpc>
              <a:buClr>
                <a:srgbClr val="D19C5A"/>
              </a:buClr>
            </a:pPr>
            <a:r>
              <a:rPr lang="en-US" sz="1600" dirty="0">
                <a:latin typeface="Arial" panose="020B0604020202020204" pitchFamily="34" charset="0"/>
                <a:cs typeface="Arial" panose="020B0604020202020204" pitchFamily="34" charset="0"/>
              </a:rPr>
              <a:t>Improves team performance through knowledge sharing (Liu et al., 2019) </a:t>
            </a:r>
          </a:p>
          <a:p>
            <a:pPr algn="just">
              <a:lnSpc>
                <a:spcPct val="110000"/>
              </a:lnSpc>
              <a:buClr>
                <a:srgbClr val="D19C5A"/>
              </a:buClr>
            </a:pPr>
            <a:r>
              <a:rPr lang="en-US" sz="1600" dirty="0">
                <a:latin typeface="Arial" panose="020B0604020202020204" pitchFamily="34" charset="0"/>
                <a:cs typeface="Arial" panose="020B0604020202020204" pitchFamily="34" charset="0"/>
              </a:rPr>
              <a:t>Organisational memory supports learning through shared knowledge (Aragao et al., 2025)</a:t>
            </a:r>
            <a:endParaRPr lang="en-GB" sz="16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8B103CE-877C-769C-2284-E7C2BED9ED5D}"/>
              </a:ext>
            </a:extLst>
          </p:cNvPr>
          <p:cNvSpPr txBox="1"/>
          <p:nvPr/>
        </p:nvSpPr>
        <p:spPr>
          <a:xfrm>
            <a:off x="2835431" y="5081584"/>
            <a:ext cx="1658782" cy="338554"/>
          </a:xfrm>
          <a:prstGeom prst="rect">
            <a:avLst/>
          </a:prstGeom>
          <a:noFill/>
        </p:spPr>
        <p:txBody>
          <a:bodyPr wrap="square">
            <a:spAutoFit/>
          </a:bodyPr>
          <a:lstStyle/>
          <a:p>
            <a:pPr algn="just"/>
            <a:r>
              <a:rPr lang="en-GB" sz="1600" b="1" dirty="0">
                <a:latin typeface="Arial" panose="020B0604020202020204" pitchFamily="34" charset="0"/>
                <a:cs typeface="Arial" panose="020B0604020202020204" pitchFamily="34" charset="0"/>
              </a:rPr>
              <a:t>(Barton, 2020)</a:t>
            </a:r>
          </a:p>
        </p:txBody>
      </p:sp>
    </p:spTree>
    <p:extLst>
      <p:ext uri="{BB962C8B-B14F-4D97-AF65-F5344CB8AC3E}">
        <p14:creationId xmlns:p14="http://schemas.microsoft.com/office/powerpoint/2010/main" val="1152181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C0AD34-689A-4954-B857-28A56A031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2EF251E5-B061-410C-B249-58C6857613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5820E53A-A780-41CF-9B04-52B707A568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3" name="Freeform 6">
              <a:extLst>
                <a:ext uri="{FF2B5EF4-FFF2-40B4-BE49-F238E27FC236}">
                  <a16:creationId xmlns:a16="http://schemas.microsoft.com/office/drawing/2014/main" id="{9A337230-F2D4-4984-B33B-BD5732CA7F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4" name="Freeform 7">
              <a:extLst>
                <a:ext uri="{FF2B5EF4-FFF2-40B4-BE49-F238E27FC236}">
                  <a16:creationId xmlns:a16="http://schemas.microsoft.com/office/drawing/2014/main" id="{150374BA-0847-4D86-BDAD-B3616B48A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5" name="Freeform 8">
              <a:extLst>
                <a:ext uri="{FF2B5EF4-FFF2-40B4-BE49-F238E27FC236}">
                  <a16:creationId xmlns:a16="http://schemas.microsoft.com/office/drawing/2014/main" id="{756B05EF-64B2-4E1A-BEE2-2C91CEE4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6" name="Freeform 9">
              <a:extLst>
                <a:ext uri="{FF2B5EF4-FFF2-40B4-BE49-F238E27FC236}">
                  <a16:creationId xmlns:a16="http://schemas.microsoft.com/office/drawing/2014/main" id="{8EAC8528-3758-4668-AC4F-7A1ED80AA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7" name="Freeform 10">
              <a:extLst>
                <a:ext uri="{FF2B5EF4-FFF2-40B4-BE49-F238E27FC236}">
                  <a16:creationId xmlns:a16="http://schemas.microsoft.com/office/drawing/2014/main" id="{9C60E31E-3A6D-4751-A2B9-6D6BBD3F42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8" name="Freeform 11">
              <a:extLst>
                <a:ext uri="{FF2B5EF4-FFF2-40B4-BE49-F238E27FC236}">
                  <a16:creationId xmlns:a16="http://schemas.microsoft.com/office/drawing/2014/main" id="{BDA3DA6A-3268-4B0F-AEE7-DAA73B1F39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9" name="Freeform 12">
              <a:extLst>
                <a:ext uri="{FF2B5EF4-FFF2-40B4-BE49-F238E27FC236}">
                  <a16:creationId xmlns:a16="http://schemas.microsoft.com/office/drawing/2014/main" id="{2998BF04-8D3F-4A2A-99F5-4CA4E8CEA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0" name="Freeform 13">
              <a:extLst>
                <a:ext uri="{FF2B5EF4-FFF2-40B4-BE49-F238E27FC236}">
                  <a16:creationId xmlns:a16="http://schemas.microsoft.com/office/drawing/2014/main" id="{0634B53A-D297-4948-A6D6-F6A97EA30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1" name="Freeform 14">
              <a:extLst>
                <a:ext uri="{FF2B5EF4-FFF2-40B4-BE49-F238E27FC236}">
                  <a16:creationId xmlns:a16="http://schemas.microsoft.com/office/drawing/2014/main" id="{4E8DB691-0BA0-400D-800A-75BC377428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2" name="Freeform 15">
              <a:extLst>
                <a:ext uri="{FF2B5EF4-FFF2-40B4-BE49-F238E27FC236}">
                  <a16:creationId xmlns:a16="http://schemas.microsoft.com/office/drawing/2014/main" id="{AFAFDDA3-AC41-4CF2-94B8-57BB1C5E5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3" name="Freeform 16">
              <a:extLst>
                <a:ext uri="{FF2B5EF4-FFF2-40B4-BE49-F238E27FC236}">
                  <a16:creationId xmlns:a16="http://schemas.microsoft.com/office/drawing/2014/main" id="{4A15B2B0-A771-4DFA-9D23-CB066DAE7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4" name="Freeform 17">
              <a:extLst>
                <a:ext uri="{FF2B5EF4-FFF2-40B4-BE49-F238E27FC236}">
                  <a16:creationId xmlns:a16="http://schemas.microsoft.com/office/drawing/2014/main" id="{6181A0C3-EE79-45C0-B2F7-3EFDF30C92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5" name="Freeform 18">
              <a:extLst>
                <a:ext uri="{FF2B5EF4-FFF2-40B4-BE49-F238E27FC236}">
                  <a16:creationId xmlns:a16="http://schemas.microsoft.com/office/drawing/2014/main" id="{15E0117B-FD22-48B9-9C77-A8B559036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6" name="Freeform 19">
              <a:extLst>
                <a:ext uri="{FF2B5EF4-FFF2-40B4-BE49-F238E27FC236}">
                  <a16:creationId xmlns:a16="http://schemas.microsoft.com/office/drawing/2014/main" id="{8E85FCEE-A313-4486-8C87-02810F693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7" name="Freeform 20">
              <a:extLst>
                <a:ext uri="{FF2B5EF4-FFF2-40B4-BE49-F238E27FC236}">
                  <a16:creationId xmlns:a16="http://schemas.microsoft.com/office/drawing/2014/main" id="{1C675BF2-101E-485B-8567-6DAC3E2E5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8" name="Freeform 21">
              <a:extLst>
                <a:ext uri="{FF2B5EF4-FFF2-40B4-BE49-F238E27FC236}">
                  <a16:creationId xmlns:a16="http://schemas.microsoft.com/office/drawing/2014/main" id="{FB45911A-8248-42F7-B3EB-A00DB57200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9" name="Freeform 22">
              <a:extLst>
                <a:ext uri="{FF2B5EF4-FFF2-40B4-BE49-F238E27FC236}">
                  <a16:creationId xmlns:a16="http://schemas.microsoft.com/office/drawing/2014/main" id="{5BB462F8-D1E7-49F8-BC68-C084D693D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30" name="Freeform 23">
              <a:extLst>
                <a:ext uri="{FF2B5EF4-FFF2-40B4-BE49-F238E27FC236}">
                  <a16:creationId xmlns:a16="http://schemas.microsoft.com/office/drawing/2014/main" id="{A42670A7-31BD-4399-A52B-58F7DC2CD8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31" name="Freeform 24">
              <a:extLst>
                <a:ext uri="{FF2B5EF4-FFF2-40B4-BE49-F238E27FC236}">
                  <a16:creationId xmlns:a16="http://schemas.microsoft.com/office/drawing/2014/main" id="{9A3D52C0-9637-4872-BE90-954269A97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32" name="Freeform 25">
              <a:extLst>
                <a:ext uri="{FF2B5EF4-FFF2-40B4-BE49-F238E27FC236}">
                  <a16:creationId xmlns:a16="http://schemas.microsoft.com/office/drawing/2014/main" id="{3C8A97F0-11E5-4091-BFF3-12036C2E2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grpSp>
      <p:pic>
        <p:nvPicPr>
          <p:cNvPr id="4" name="Picture 3" descr="A globe on a table&#10;&#10;AI-generated content may be incorrect.">
            <a:extLst>
              <a:ext uri="{FF2B5EF4-FFF2-40B4-BE49-F238E27FC236}">
                <a16:creationId xmlns:a16="http://schemas.microsoft.com/office/drawing/2014/main" id="{8EF4F46B-72C1-16BC-48C3-6F19AA1C84B1}"/>
              </a:ext>
            </a:extLst>
          </p:cNvPr>
          <p:cNvPicPr>
            <a:picLocks noChangeAspect="1"/>
          </p:cNvPicPr>
          <p:nvPr/>
        </p:nvPicPr>
        <p:blipFill>
          <a:blip r:embed="rId3" cstate="email">
            <a:extLst>
              <a:ext uri="{28A0092B-C50C-407E-A947-70E740481C1C}">
                <a14:useLocalDpi xmlns:a14="http://schemas.microsoft.com/office/drawing/2010/main"/>
              </a:ext>
            </a:extLst>
          </a:blip>
          <a:srcRect t="15728" r="-1" b="-1"/>
          <a:stretch>
            <a:fillRect/>
          </a:stretch>
        </p:blipFill>
        <p:spPr>
          <a:xfrm>
            <a:off x="20" y="227"/>
            <a:ext cx="12191675" cy="6858000"/>
          </a:xfrm>
          <a:prstGeom prst="rect">
            <a:avLst/>
          </a:prstGeom>
        </p:spPr>
      </p:pic>
      <p:sp>
        <p:nvSpPr>
          <p:cNvPr id="34" name="Rectangle 33">
            <a:extLst>
              <a:ext uri="{FF2B5EF4-FFF2-40B4-BE49-F238E27FC236}">
                <a16:creationId xmlns:a16="http://schemas.microsoft.com/office/drawing/2014/main" id="{0D46847E-DF7B-4BE5-BA10-97AFF961C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4042" y="1186483"/>
            <a:ext cx="8843596" cy="50541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
        <p:nvSpPr>
          <p:cNvPr id="36" name="Rectangle 35">
            <a:extLst>
              <a:ext uri="{FF2B5EF4-FFF2-40B4-BE49-F238E27FC236}">
                <a16:creationId xmlns:a16="http://schemas.microsoft.com/office/drawing/2014/main" id="{227E50E2-800F-4574-8926-D1DB68914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9293" y="1776933"/>
            <a:ext cx="8845667" cy="3536419"/>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E6675F51-0AF0-B5D0-C4B2-11974F2AE3C0}"/>
              </a:ext>
            </a:extLst>
          </p:cNvPr>
          <p:cNvSpPr>
            <a:spLocks noGrp="1"/>
          </p:cNvSpPr>
          <p:nvPr>
            <p:ph type="title"/>
          </p:nvPr>
        </p:nvSpPr>
        <p:spPr>
          <a:xfrm>
            <a:off x="2077181" y="2358391"/>
            <a:ext cx="2714952" cy="2453676"/>
          </a:xfrm>
        </p:spPr>
        <p:txBody>
          <a:bodyPr>
            <a:normAutofit/>
          </a:bodyPr>
          <a:lstStyle/>
          <a:p>
            <a:r>
              <a:rPr lang="en-US" sz="3200" b="1" dirty="0">
                <a:latin typeface="Arial" panose="020B0604020202020204" pitchFamily="34" charset="0"/>
                <a:cs typeface="Arial" panose="020B0604020202020204" pitchFamily="34" charset="0"/>
              </a:rPr>
              <a:t>Importance in Global Business</a:t>
            </a:r>
            <a:br>
              <a:rPr lang="en-US"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17A4547-3F23-87B6-0BCE-F17BB01F8DB5}"/>
              </a:ext>
            </a:extLst>
          </p:cNvPr>
          <p:cNvSpPr>
            <a:spLocks noGrp="1"/>
          </p:cNvSpPr>
          <p:nvPr>
            <p:ph idx="1"/>
          </p:nvPr>
        </p:nvSpPr>
        <p:spPr>
          <a:xfrm>
            <a:off x="5112160" y="1862274"/>
            <a:ext cx="5315742" cy="3368347"/>
          </a:xfrm>
        </p:spPr>
        <p:txBody>
          <a:bodyPr>
            <a:normAutofit/>
          </a:bodyPr>
          <a:lstStyle/>
          <a:p>
            <a:pPr>
              <a:lnSpc>
                <a:spcPct val="110000"/>
              </a:lnSpc>
            </a:pPr>
            <a:r>
              <a:rPr lang="en-US" sz="1500" dirty="0">
                <a:solidFill>
                  <a:srgbClr val="FFFFFE"/>
                </a:solidFill>
                <a:latin typeface="Arial" panose="020B0604020202020204" pitchFamily="34" charset="0"/>
                <a:cs typeface="Arial" panose="020B0604020202020204" pitchFamily="34" charset="0"/>
              </a:rPr>
              <a:t>Global teams work across countries and different cultures </a:t>
            </a:r>
          </a:p>
          <a:p>
            <a:pPr>
              <a:lnSpc>
                <a:spcPct val="110000"/>
              </a:lnSpc>
            </a:pPr>
            <a:r>
              <a:rPr lang="en-US" sz="1500" dirty="0">
                <a:solidFill>
                  <a:srgbClr val="FFFFFE"/>
                </a:solidFill>
                <a:latin typeface="Arial" panose="020B0604020202020204" pitchFamily="34" charset="0"/>
                <a:cs typeface="Arial" panose="020B0604020202020204" pitchFamily="34" charset="0"/>
              </a:rPr>
              <a:t>Communication and collaboration are essential for success </a:t>
            </a:r>
          </a:p>
          <a:p>
            <a:pPr>
              <a:lnSpc>
                <a:spcPct val="110000"/>
              </a:lnSpc>
            </a:pPr>
            <a:r>
              <a:rPr lang="en-US" sz="1500" dirty="0">
                <a:solidFill>
                  <a:srgbClr val="FFFFFE"/>
                </a:solidFill>
                <a:latin typeface="Arial" panose="020B0604020202020204" pitchFamily="34" charset="0"/>
                <a:cs typeface="Arial" panose="020B0604020202020204" pitchFamily="34" charset="0"/>
              </a:rPr>
              <a:t>Cultural intelligence improves teamwork in global settings (</a:t>
            </a:r>
            <a:r>
              <a:rPr lang="en-US" sz="1500" dirty="0" err="1">
                <a:solidFill>
                  <a:srgbClr val="FFFFFE"/>
                </a:solidFill>
                <a:latin typeface="Arial" panose="020B0604020202020204" pitchFamily="34" charset="0"/>
                <a:cs typeface="Arial" panose="020B0604020202020204" pitchFamily="34" charset="0"/>
              </a:rPr>
              <a:t>Presbitero</a:t>
            </a:r>
            <a:r>
              <a:rPr lang="en-US" sz="1500" dirty="0">
                <a:solidFill>
                  <a:srgbClr val="FFFFFE"/>
                </a:solidFill>
                <a:latin typeface="Arial" panose="020B0604020202020204" pitchFamily="34" charset="0"/>
                <a:cs typeface="Arial" panose="020B0604020202020204" pitchFamily="34" charset="0"/>
              </a:rPr>
              <a:t>, 2021) </a:t>
            </a:r>
          </a:p>
          <a:p>
            <a:pPr>
              <a:lnSpc>
                <a:spcPct val="110000"/>
              </a:lnSpc>
            </a:pPr>
            <a:r>
              <a:rPr lang="en-US" sz="1500" dirty="0">
                <a:solidFill>
                  <a:srgbClr val="FFFFFE"/>
                </a:solidFill>
                <a:latin typeface="Arial" panose="020B0604020202020204" pitchFamily="34" charset="0"/>
                <a:cs typeface="Arial" panose="020B0604020202020204" pitchFamily="34" charset="0"/>
              </a:rPr>
              <a:t>Collaboration helps organisations stay competitive in global markets </a:t>
            </a:r>
          </a:p>
          <a:p>
            <a:pPr>
              <a:lnSpc>
                <a:spcPct val="110000"/>
              </a:lnSpc>
            </a:pPr>
            <a:r>
              <a:rPr lang="en-US" sz="1500" dirty="0">
                <a:solidFill>
                  <a:srgbClr val="FFFFFE"/>
                </a:solidFill>
                <a:latin typeface="Arial" panose="020B0604020202020204" pitchFamily="34" charset="0"/>
                <a:cs typeface="Arial" panose="020B0604020202020204" pitchFamily="34" charset="0"/>
              </a:rPr>
              <a:t>Diversity improves decision making but needs proper management (</a:t>
            </a:r>
            <a:r>
              <a:rPr lang="en-US" sz="1500" dirty="0" err="1">
                <a:solidFill>
                  <a:srgbClr val="FFFFFE"/>
                </a:solidFill>
                <a:latin typeface="Arial" panose="020B0604020202020204" pitchFamily="34" charset="0"/>
                <a:cs typeface="Arial" panose="020B0604020202020204" pitchFamily="34" charset="0"/>
              </a:rPr>
              <a:t>Taras</a:t>
            </a:r>
            <a:r>
              <a:rPr lang="en-US" sz="1500" dirty="0">
                <a:solidFill>
                  <a:srgbClr val="FFFFFE"/>
                </a:solidFill>
                <a:latin typeface="Arial" panose="020B0604020202020204" pitchFamily="34" charset="0"/>
                <a:cs typeface="Arial" panose="020B0604020202020204" pitchFamily="34" charset="0"/>
              </a:rPr>
              <a:t> et al., 2019)</a:t>
            </a:r>
            <a:endParaRPr lang="en-GB" sz="1500" dirty="0">
              <a:solidFill>
                <a:srgbClr val="FFFFFE"/>
              </a:solidFill>
              <a:latin typeface="Arial" panose="020B0604020202020204" pitchFamily="34" charset="0"/>
              <a:cs typeface="Arial" panose="020B0604020202020204" pitchFamily="34" charset="0"/>
            </a:endParaRPr>
          </a:p>
        </p:txBody>
      </p:sp>
      <p:sp>
        <p:nvSpPr>
          <p:cNvPr id="38" name="Isosceles Triangle 39">
            <a:extLst>
              <a:ext uri="{FF2B5EF4-FFF2-40B4-BE49-F238E27FC236}">
                <a16:creationId xmlns:a16="http://schemas.microsoft.com/office/drawing/2014/main" id="{7DC56226-648F-4399-93F6-94D24B604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947493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FDD11-08A5-13BD-C64A-F75E09856459}"/>
              </a:ext>
            </a:extLst>
          </p:cNvPr>
          <p:cNvSpPr>
            <a:spLocks noGrp="1"/>
          </p:cNvSpPr>
          <p:nvPr>
            <p:ph type="title"/>
          </p:nvPr>
        </p:nvSpPr>
        <p:spPr>
          <a:xfrm>
            <a:off x="668740" y="641063"/>
            <a:ext cx="3525938" cy="5572924"/>
          </a:xfrm>
        </p:spPr>
        <p:txBody>
          <a:bodyPr anchor="t">
            <a:normAutofit/>
          </a:bodyPr>
          <a:lstStyle/>
          <a:p>
            <a:pPr algn="ctr"/>
            <a:r>
              <a:rPr lang="en-US" sz="4000" b="1" dirty="0">
                <a:latin typeface="Arial" panose="020B0604020202020204" pitchFamily="34" charset="0"/>
                <a:cs typeface="Arial" panose="020B0604020202020204" pitchFamily="34" charset="0"/>
              </a:rPr>
              <a:t>Benefit 1: Knowledge Sharing</a:t>
            </a:r>
            <a:br>
              <a:rPr lang="en-US" sz="4000" b="1"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83D064-EB95-D6CC-7237-46BC66379FFE}"/>
              </a:ext>
            </a:extLst>
          </p:cNvPr>
          <p:cNvSpPr>
            <a:spLocks noGrp="1"/>
          </p:cNvSpPr>
          <p:nvPr>
            <p:ph idx="1"/>
          </p:nvPr>
        </p:nvSpPr>
        <p:spPr>
          <a:xfrm>
            <a:off x="4705894" y="641064"/>
            <a:ext cx="6286571" cy="3458988"/>
          </a:xfrm>
        </p:spPr>
        <p:txBody>
          <a:bodyPr>
            <a:normAutofit/>
          </a:bodyPr>
          <a:lstStyle/>
          <a:p>
            <a:pPr algn="just"/>
            <a:r>
              <a:rPr lang="en-US" sz="1600" dirty="0">
                <a:latin typeface="Arial" panose="020B0604020202020204" pitchFamily="34" charset="0"/>
                <a:cs typeface="Arial" panose="020B0604020202020204" pitchFamily="34" charset="0"/>
              </a:rPr>
              <a:t>Employees learn from each other through collaboration </a:t>
            </a:r>
          </a:p>
          <a:p>
            <a:pPr algn="just"/>
            <a:r>
              <a:rPr lang="en-US" sz="1600" dirty="0">
                <a:latin typeface="Arial" panose="020B0604020202020204" pitchFamily="34" charset="0"/>
                <a:cs typeface="Arial" panose="020B0604020202020204" pitchFamily="34" charset="0"/>
              </a:rPr>
              <a:t>Sharing knowledge improves skills and team performance </a:t>
            </a:r>
          </a:p>
          <a:p>
            <a:pPr algn="just"/>
            <a:r>
              <a:rPr lang="en-US" sz="1600" dirty="0">
                <a:latin typeface="Arial" panose="020B0604020202020204" pitchFamily="34" charset="0"/>
                <a:cs typeface="Arial" panose="020B0604020202020204" pitchFamily="34" charset="0"/>
              </a:rPr>
              <a:t>Knowledge sharing improves organisational outcomes (Singh et al., 2019) </a:t>
            </a:r>
          </a:p>
          <a:p>
            <a:pPr algn="just"/>
            <a:r>
              <a:rPr lang="en-US" sz="1600" dirty="0">
                <a:latin typeface="Arial" panose="020B0604020202020204" pitchFamily="34" charset="0"/>
                <a:cs typeface="Arial" panose="020B0604020202020204" pitchFamily="34" charset="0"/>
              </a:rPr>
              <a:t>Helps employees adapt to changes and new challenges </a:t>
            </a:r>
          </a:p>
          <a:p>
            <a:pPr algn="just"/>
            <a:r>
              <a:rPr lang="en-US" sz="1600" dirty="0">
                <a:latin typeface="Arial" panose="020B0604020202020204" pitchFamily="34" charset="0"/>
                <a:cs typeface="Arial" panose="020B0604020202020204" pitchFamily="34" charset="0"/>
              </a:rPr>
              <a:t>Example: Google uses teamwork to improve knowledge sharing and innovation</a:t>
            </a:r>
          </a:p>
          <a:p>
            <a:pPr algn="just"/>
            <a:endParaRPr lang="en-GB" sz="1600" dirty="0">
              <a:latin typeface="Arial" panose="020B0604020202020204" pitchFamily="34" charset="0"/>
              <a:cs typeface="Arial" panose="020B0604020202020204" pitchFamily="34" charset="0"/>
            </a:endParaRPr>
          </a:p>
        </p:txBody>
      </p:sp>
      <p:pic>
        <p:nvPicPr>
          <p:cNvPr id="4" name="Picture 3" descr="A group of people working on a project&#10;&#10;AI-generated content may be incorrect.">
            <a:extLst>
              <a:ext uri="{FF2B5EF4-FFF2-40B4-BE49-F238E27FC236}">
                <a16:creationId xmlns:a16="http://schemas.microsoft.com/office/drawing/2014/main" id="{C2C4C314-B173-4EE4-C04D-A21073496B82}"/>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3054840" y="3504472"/>
            <a:ext cx="4731968" cy="2873678"/>
          </a:xfrm>
          <a:prstGeom prst="rect">
            <a:avLst/>
          </a:prstGeom>
        </p:spPr>
      </p:pic>
      <p:sp>
        <p:nvSpPr>
          <p:cNvPr id="6" name="TextBox 5">
            <a:extLst>
              <a:ext uri="{FF2B5EF4-FFF2-40B4-BE49-F238E27FC236}">
                <a16:creationId xmlns:a16="http://schemas.microsoft.com/office/drawing/2014/main" id="{7A42102E-1A91-3844-BDFA-54CC3010F367}"/>
              </a:ext>
            </a:extLst>
          </p:cNvPr>
          <p:cNvSpPr txBox="1"/>
          <p:nvPr/>
        </p:nvSpPr>
        <p:spPr>
          <a:xfrm>
            <a:off x="3696882" y="6378150"/>
            <a:ext cx="3119870" cy="261610"/>
          </a:xfrm>
          <a:prstGeom prst="rect">
            <a:avLst/>
          </a:prstGeom>
          <a:noFill/>
        </p:spPr>
        <p:txBody>
          <a:bodyPr wrap="square">
            <a:spAutoFit/>
          </a:bodyPr>
          <a:lstStyle/>
          <a:p>
            <a:pPr algn="ctr"/>
            <a:r>
              <a:rPr lang="en-GB" sz="1050" b="1" dirty="0">
                <a:latin typeface="Arial" panose="020B0604020202020204" pitchFamily="34" charset="0"/>
                <a:cs typeface="Arial" panose="020B0604020202020204" pitchFamily="34" charset="0"/>
              </a:rPr>
              <a:t>(Jelena </a:t>
            </a:r>
            <a:r>
              <a:rPr lang="en-GB" sz="1050" b="1" dirty="0" err="1">
                <a:latin typeface="Arial" panose="020B0604020202020204" pitchFamily="34" charset="0"/>
                <a:cs typeface="Arial" panose="020B0604020202020204" pitchFamily="34" charset="0"/>
              </a:rPr>
              <a:t>Mihovec</a:t>
            </a:r>
            <a:r>
              <a:rPr lang="en-GB" sz="1050" b="1" dirty="0">
                <a:latin typeface="Arial" panose="020B0604020202020204" pitchFamily="34" charset="0"/>
                <a:cs typeface="Arial" panose="020B0604020202020204" pitchFamily="34" charset="0"/>
              </a:rPr>
              <a:t>, Marketing Manager, 2024)</a:t>
            </a:r>
          </a:p>
        </p:txBody>
      </p:sp>
    </p:spTree>
    <p:extLst>
      <p:ext uri="{BB962C8B-B14F-4D97-AF65-F5344CB8AC3E}">
        <p14:creationId xmlns:p14="http://schemas.microsoft.com/office/powerpoint/2010/main" val="3778650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0A818-DE85-403A-2C44-BCC0A12B3099}"/>
              </a:ext>
            </a:extLst>
          </p:cNvPr>
          <p:cNvSpPr>
            <a:spLocks noGrp="1"/>
          </p:cNvSpPr>
          <p:nvPr>
            <p:ph type="title"/>
          </p:nvPr>
        </p:nvSpPr>
        <p:spPr>
          <a:xfrm>
            <a:off x="718874" y="677863"/>
            <a:ext cx="4534047" cy="1325562"/>
          </a:xfrm>
        </p:spPr>
        <p:txBody>
          <a:bodyPr>
            <a:normAutofit/>
          </a:bodyPr>
          <a:lstStyle/>
          <a:p>
            <a:pPr algn="ctr"/>
            <a:r>
              <a:rPr lang="en-US" sz="2800" b="1" dirty="0">
                <a:latin typeface="Arial" panose="020B0604020202020204" pitchFamily="34" charset="0"/>
                <a:cs typeface="Arial" panose="020B0604020202020204" pitchFamily="34" charset="0"/>
              </a:rPr>
              <a:t>Benefit 2: Innovation &amp; Problem Solving</a:t>
            </a:r>
            <a:br>
              <a:rPr lang="en-US" sz="2800" b="1"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86BE3D7-7B71-AF87-1842-3439AADFF3F8}"/>
              </a:ext>
            </a:extLst>
          </p:cNvPr>
          <p:cNvSpPr>
            <a:spLocks noGrp="1"/>
          </p:cNvSpPr>
          <p:nvPr>
            <p:ph idx="1"/>
          </p:nvPr>
        </p:nvSpPr>
        <p:spPr>
          <a:xfrm>
            <a:off x="718874" y="2325158"/>
            <a:ext cx="4534048" cy="3854979"/>
          </a:xfrm>
        </p:spPr>
        <p:txBody>
          <a:bodyPr>
            <a:normAutofit/>
          </a:bodyPr>
          <a:lstStyle/>
          <a:p>
            <a:pPr algn="just"/>
            <a:r>
              <a:rPr lang="en-US" sz="1600" dirty="0">
                <a:latin typeface="Arial" panose="020B0604020202020204" pitchFamily="34" charset="0"/>
                <a:cs typeface="Arial" panose="020B0604020202020204" pitchFamily="34" charset="0"/>
              </a:rPr>
              <a:t>Different ideas help create better solutions in teams </a:t>
            </a:r>
          </a:p>
          <a:p>
            <a:pPr algn="just"/>
            <a:r>
              <a:rPr lang="en-US" sz="1600" dirty="0">
                <a:latin typeface="Arial" panose="020B0604020202020204" pitchFamily="34" charset="0"/>
                <a:cs typeface="Arial" panose="020B0604020202020204" pitchFamily="34" charset="0"/>
              </a:rPr>
              <a:t>Collaboration supports creativity and innovation </a:t>
            </a:r>
          </a:p>
          <a:p>
            <a:pPr algn="just"/>
            <a:r>
              <a:rPr lang="en-US" sz="1600" dirty="0">
                <a:latin typeface="Arial" panose="020B0604020202020204" pitchFamily="34" charset="0"/>
                <a:cs typeface="Arial" panose="020B0604020202020204" pitchFamily="34" charset="0"/>
              </a:rPr>
              <a:t>Cross-border teamwork improves innovation outcomes (Seo et al., 2020) </a:t>
            </a:r>
          </a:p>
          <a:p>
            <a:pPr algn="just"/>
            <a:r>
              <a:rPr lang="en-US" sz="1600" dirty="0">
                <a:latin typeface="Arial" panose="020B0604020202020204" pitchFamily="34" charset="0"/>
                <a:cs typeface="Arial" panose="020B0604020202020204" pitchFamily="34" charset="0"/>
              </a:rPr>
              <a:t>Employees </a:t>
            </a:r>
            <a:r>
              <a:rPr lang="en-US" sz="1600" dirty="0" err="1">
                <a:latin typeface="Arial" panose="020B0604020202020204" pitchFamily="34" charset="0"/>
                <a:cs typeface="Arial" panose="020B0604020202020204" pitchFamily="34" charset="0"/>
              </a:rPr>
              <a:t>analyse</a:t>
            </a:r>
            <a:r>
              <a:rPr lang="en-US" sz="1600" dirty="0">
                <a:latin typeface="Arial" panose="020B0604020202020204" pitchFamily="34" charset="0"/>
                <a:cs typeface="Arial" panose="020B0604020202020204" pitchFamily="34" charset="0"/>
              </a:rPr>
              <a:t> problems from different perspectives </a:t>
            </a:r>
          </a:p>
          <a:p>
            <a:pPr algn="just"/>
            <a:r>
              <a:rPr lang="en-US" sz="1600" dirty="0">
                <a:latin typeface="Arial" panose="020B0604020202020204" pitchFamily="34" charset="0"/>
                <a:cs typeface="Arial" panose="020B0604020202020204" pitchFamily="34" charset="0"/>
              </a:rPr>
              <a:t>Example: Apple uses collaborative teams for product development </a:t>
            </a:r>
          </a:p>
          <a:p>
            <a:pPr algn="just"/>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799E180-BA20-EB23-2A6B-17D4386C8DD4}"/>
              </a:ext>
            </a:extLst>
          </p:cNvPr>
          <p:cNvPicPr>
            <a:picLocks noChangeAspect="1"/>
          </p:cNvPicPr>
          <p:nvPr/>
        </p:nvPicPr>
        <p:blipFill>
          <a:blip r:embed="rId3"/>
          <a:stretch>
            <a:fillRect/>
          </a:stretch>
        </p:blipFill>
        <p:spPr>
          <a:xfrm>
            <a:off x="6096000" y="2124075"/>
            <a:ext cx="4352925" cy="2609850"/>
          </a:xfrm>
          <a:prstGeom prst="rect">
            <a:avLst/>
          </a:prstGeom>
        </p:spPr>
      </p:pic>
      <p:sp>
        <p:nvSpPr>
          <p:cNvPr id="7" name="TextBox 6">
            <a:extLst>
              <a:ext uri="{FF2B5EF4-FFF2-40B4-BE49-F238E27FC236}">
                <a16:creationId xmlns:a16="http://schemas.microsoft.com/office/drawing/2014/main" id="{3220F1EC-5B00-76E9-7F5E-AD826FCC8F1F}"/>
              </a:ext>
            </a:extLst>
          </p:cNvPr>
          <p:cNvSpPr txBox="1"/>
          <p:nvPr/>
        </p:nvSpPr>
        <p:spPr>
          <a:xfrm>
            <a:off x="7429382" y="4842859"/>
            <a:ext cx="1686159" cy="261610"/>
          </a:xfrm>
          <a:prstGeom prst="rect">
            <a:avLst/>
          </a:prstGeom>
          <a:noFill/>
        </p:spPr>
        <p:txBody>
          <a:bodyPr wrap="square">
            <a:spAutoFit/>
          </a:bodyPr>
          <a:lstStyle/>
          <a:p>
            <a:pPr algn="ctr"/>
            <a:r>
              <a:rPr lang="en-GB" sz="1100" b="1" dirty="0">
                <a:latin typeface="Arial" panose="020B0604020202020204" pitchFamily="34" charset="0"/>
                <a:cs typeface="Arial" panose="020B0604020202020204" pitchFamily="34" charset="0"/>
              </a:rPr>
              <a:t>(PYMNTS, 2024)</a:t>
            </a:r>
          </a:p>
        </p:txBody>
      </p:sp>
    </p:spTree>
    <p:extLst>
      <p:ext uri="{BB962C8B-B14F-4D97-AF65-F5344CB8AC3E}">
        <p14:creationId xmlns:p14="http://schemas.microsoft.com/office/powerpoint/2010/main" val="3088942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sitting at a table with laptops&#10;&#10;AI-generated content may be incorrect.">
            <a:extLst>
              <a:ext uri="{FF2B5EF4-FFF2-40B4-BE49-F238E27FC236}">
                <a16:creationId xmlns:a16="http://schemas.microsoft.com/office/drawing/2014/main" id="{A1397CAB-390B-BFB9-8FF6-5B625E8E3E46}"/>
              </a:ext>
            </a:extLst>
          </p:cNvPr>
          <p:cNvPicPr>
            <a:picLocks noChangeAspect="1"/>
          </p:cNvPicPr>
          <p:nvPr/>
        </p:nvPicPr>
        <p:blipFill>
          <a:blip r:embed="rId3" cstate="email">
            <a:duotone>
              <a:prstClr val="black"/>
              <a:schemeClr val="tx2">
                <a:tint val="45000"/>
                <a:satMod val="400000"/>
              </a:schemeClr>
            </a:duotone>
            <a:extLst>
              <a:ext uri="{28A0092B-C50C-407E-A947-70E740481C1C}">
                <a14:useLocalDpi xmlns:a14="http://schemas.microsoft.com/office/drawing/2010/main"/>
              </a:ext>
            </a:extLst>
          </a:blip>
          <a:srcRect b="-1"/>
          <a:stretch>
            <a:fillRect/>
          </a:stretch>
        </p:blipFill>
        <p:spPr>
          <a:xfrm>
            <a:off x="20" y="10"/>
            <a:ext cx="11292820" cy="6857990"/>
          </a:xfrm>
          <a:prstGeom prst="rect">
            <a:avLst/>
          </a:prstGeom>
        </p:spPr>
      </p:pic>
      <p:sp>
        <p:nvSpPr>
          <p:cNvPr id="11" name="Rectangle 10">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481" y="0"/>
            <a:ext cx="7737169" cy="6858000"/>
          </a:xfrm>
          <a:prstGeom prst="rect">
            <a:avLst/>
          </a:prstGeom>
          <a:solidFill>
            <a:schemeClr val="tx1">
              <a:lumMod val="95000"/>
              <a:lumOff val="5000"/>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65695E13-68D9-449D-9615-028CE0B64886}"/>
              </a:ext>
            </a:extLst>
          </p:cNvPr>
          <p:cNvSpPr>
            <a:spLocks noGrp="1"/>
          </p:cNvSpPr>
          <p:nvPr>
            <p:ph type="title"/>
          </p:nvPr>
        </p:nvSpPr>
        <p:spPr>
          <a:xfrm>
            <a:off x="4050889" y="365757"/>
            <a:ext cx="6784259" cy="1872825"/>
          </a:xfrm>
        </p:spPr>
        <p:txBody>
          <a:bodyPr>
            <a:noAutofit/>
          </a:bodyPr>
          <a:lstStyle/>
          <a:p>
            <a:pPr algn="ctr"/>
            <a:r>
              <a:rPr lang="en-US" sz="3600" b="1" dirty="0">
                <a:solidFill>
                  <a:schemeClr val="bg1"/>
                </a:solidFill>
                <a:latin typeface="Arial" panose="020B0604020202020204" pitchFamily="34" charset="0"/>
                <a:cs typeface="Arial" panose="020B0604020202020204" pitchFamily="34" charset="0"/>
              </a:rPr>
              <a:t>Benefit 3: Teamwork &amp; Communication</a:t>
            </a:r>
            <a:br>
              <a:rPr lang="en-US" sz="3600" b="1" dirty="0">
                <a:solidFill>
                  <a:schemeClr val="bg1"/>
                </a:solidFill>
                <a:latin typeface="Arial" panose="020B0604020202020204" pitchFamily="34" charset="0"/>
                <a:cs typeface="Arial" panose="020B0604020202020204" pitchFamily="34" charset="0"/>
              </a:rPr>
            </a:br>
            <a:endParaRPr lang="en-GB" sz="36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E55756-11EF-56A0-8B94-5E21B0DAFAA3}"/>
              </a:ext>
            </a:extLst>
          </p:cNvPr>
          <p:cNvSpPr>
            <a:spLocks noGrp="1"/>
          </p:cNvSpPr>
          <p:nvPr>
            <p:ph idx="1"/>
          </p:nvPr>
        </p:nvSpPr>
        <p:spPr>
          <a:xfrm>
            <a:off x="4050889" y="2238582"/>
            <a:ext cx="6784259" cy="3638871"/>
          </a:xfrm>
        </p:spPr>
        <p:txBody>
          <a:bodyPr>
            <a:normAutofit/>
          </a:bodyPr>
          <a:lstStyle/>
          <a:p>
            <a:pPr algn="just"/>
            <a:r>
              <a:rPr lang="en-US" sz="1600" dirty="0">
                <a:solidFill>
                  <a:schemeClr val="bg1"/>
                </a:solidFill>
                <a:latin typeface="Arial" panose="020B0604020202020204" pitchFamily="34" charset="0"/>
                <a:cs typeface="Arial" panose="020B0604020202020204" pitchFamily="34" charset="0"/>
              </a:rPr>
              <a:t>Collaborative learning improves teamwork and relationships </a:t>
            </a:r>
          </a:p>
          <a:p>
            <a:pPr algn="just"/>
            <a:r>
              <a:rPr lang="en-US" sz="1600" dirty="0">
                <a:solidFill>
                  <a:schemeClr val="bg1"/>
                </a:solidFill>
                <a:latin typeface="Arial" panose="020B0604020202020204" pitchFamily="34" charset="0"/>
                <a:cs typeface="Arial" panose="020B0604020202020204" pitchFamily="34" charset="0"/>
              </a:rPr>
              <a:t>Builds trust among team members </a:t>
            </a:r>
          </a:p>
          <a:p>
            <a:pPr algn="just"/>
            <a:r>
              <a:rPr lang="en-US" sz="1600" dirty="0">
                <a:solidFill>
                  <a:schemeClr val="bg1"/>
                </a:solidFill>
                <a:latin typeface="Arial" panose="020B0604020202020204" pitchFamily="34" charset="0"/>
                <a:cs typeface="Arial" panose="020B0604020202020204" pitchFamily="34" charset="0"/>
              </a:rPr>
              <a:t>Communication improves team performance (</a:t>
            </a:r>
            <a:r>
              <a:rPr lang="en-US" sz="1600" dirty="0" err="1">
                <a:solidFill>
                  <a:schemeClr val="bg1"/>
                </a:solidFill>
                <a:latin typeface="Arial" panose="020B0604020202020204" pitchFamily="34" charset="0"/>
                <a:cs typeface="Arial" panose="020B0604020202020204" pitchFamily="34" charset="0"/>
              </a:rPr>
              <a:t>Presbitero</a:t>
            </a:r>
            <a:r>
              <a:rPr lang="en-US" sz="1600" dirty="0">
                <a:solidFill>
                  <a:schemeClr val="bg1"/>
                </a:solidFill>
                <a:latin typeface="Arial" panose="020B0604020202020204" pitchFamily="34" charset="0"/>
                <a:cs typeface="Arial" panose="020B0604020202020204" pitchFamily="34" charset="0"/>
              </a:rPr>
              <a:t>, 2021) </a:t>
            </a:r>
          </a:p>
          <a:p>
            <a:pPr algn="just"/>
            <a:r>
              <a:rPr lang="en-US" sz="1600" dirty="0">
                <a:solidFill>
                  <a:schemeClr val="bg1"/>
                </a:solidFill>
                <a:latin typeface="Arial" panose="020B0604020202020204" pitchFamily="34" charset="0"/>
                <a:cs typeface="Arial" panose="020B0604020202020204" pitchFamily="34" charset="0"/>
              </a:rPr>
              <a:t>Important for remote and virtual teams </a:t>
            </a:r>
          </a:p>
          <a:p>
            <a:pPr algn="just"/>
            <a:r>
              <a:rPr lang="en-US" sz="1600" dirty="0">
                <a:solidFill>
                  <a:schemeClr val="bg1"/>
                </a:solidFill>
                <a:latin typeface="Arial" panose="020B0604020202020204" pitchFamily="34" charset="0"/>
                <a:cs typeface="Arial" panose="020B0604020202020204" pitchFamily="34" charset="0"/>
              </a:rPr>
              <a:t>Digital tools support communication in global work environments</a:t>
            </a:r>
          </a:p>
          <a:p>
            <a:pPr algn="just"/>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5168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solidFill>
                <a:schemeClr val="tx1"/>
              </a:solidFill>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3"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4"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5"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6"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7"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8"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9"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0"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1"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2"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3"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4"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5"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6"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7"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8"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9"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30"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31"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32"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grpSp>
      <p:sp>
        <p:nvSpPr>
          <p:cNvPr id="2" name="Title 1">
            <a:extLst>
              <a:ext uri="{FF2B5EF4-FFF2-40B4-BE49-F238E27FC236}">
                <a16:creationId xmlns:a16="http://schemas.microsoft.com/office/drawing/2014/main" id="{951DE249-6536-79A0-9383-0E045FC2AE74}"/>
              </a:ext>
            </a:extLst>
          </p:cNvPr>
          <p:cNvSpPr>
            <a:spLocks noGrp="1"/>
          </p:cNvSpPr>
          <p:nvPr>
            <p:ph type="title"/>
          </p:nvPr>
        </p:nvSpPr>
        <p:spPr>
          <a:xfrm>
            <a:off x="904877" y="795527"/>
            <a:ext cx="10488547" cy="1190912"/>
          </a:xfrm>
        </p:spPr>
        <p:txBody>
          <a:bodyPr>
            <a:normAutofit/>
          </a:bodyPr>
          <a:lstStyle/>
          <a:p>
            <a:r>
              <a:rPr lang="en-US" sz="2800" b="1">
                <a:solidFill>
                  <a:schemeClr val="tx1"/>
                </a:solidFill>
                <a:latin typeface="Arial" panose="020B0604020202020204" pitchFamily="34" charset="0"/>
                <a:cs typeface="Arial" panose="020B0604020202020204" pitchFamily="34" charset="0"/>
              </a:rPr>
              <a:t>Limitation 1: Unequal Participation</a:t>
            </a:r>
            <a:br>
              <a:rPr lang="en-US" sz="2800" b="1">
                <a:solidFill>
                  <a:schemeClr val="tx1"/>
                </a:solidFill>
                <a:latin typeface="Arial" panose="020B0604020202020204" pitchFamily="34" charset="0"/>
                <a:cs typeface="Arial" panose="020B0604020202020204" pitchFamily="34" charset="0"/>
              </a:rPr>
            </a:br>
            <a:endParaRPr lang="en-GB" sz="2800" b="1">
              <a:solidFill>
                <a:schemeClr val="tx1"/>
              </a:solidFill>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2DDC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solidFill>
                <a:schemeClr val="tx1"/>
              </a:solidFill>
              <a:latin typeface="Arial" panose="020B0604020202020204" pitchFamily="34" charset="0"/>
              <a:cs typeface="Arial" panose="020B0604020202020204" pitchFamily="34" charset="0"/>
            </a:endParaRPr>
          </a:p>
        </p:txBody>
      </p:sp>
      <p:pic>
        <p:nvPicPr>
          <p:cNvPr id="4" name="Picture 3" descr="A group of people around a table with laptops&#10;&#10;AI-generated content may be incorrect.">
            <a:extLst>
              <a:ext uri="{FF2B5EF4-FFF2-40B4-BE49-F238E27FC236}">
                <a16:creationId xmlns:a16="http://schemas.microsoft.com/office/drawing/2014/main" id="{6B822CDA-67D4-1BE8-8660-239E68663C85}"/>
              </a:ext>
            </a:extLst>
          </p:cNvPr>
          <p:cNvPicPr>
            <a:picLocks noChangeAspect="1"/>
          </p:cNvPicPr>
          <p:nvPr/>
        </p:nvPicPr>
        <p:blipFill>
          <a:blip r:embed="rId3" cstate="email">
            <a:extLst>
              <a:ext uri="{28A0092B-C50C-407E-A947-70E740481C1C}">
                <a14:useLocalDpi xmlns:a14="http://schemas.microsoft.com/office/drawing/2010/main"/>
              </a:ext>
            </a:extLst>
          </a:blip>
          <a:srcRect b="-4"/>
          <a:stretch>
            <a:fillRect/>
          </a:stretch>
        </p:blipFill>
        <p:spPr>
          <a:xfrm>
            <a:off x="1103257" y="2416047"/>
            <a:ext cx="4626864" cy="3346704"/>
          </a:xfrm>
          <a:prstGeom prst="rect">
            <a:avLst/>
          </a:prstGeom>
          <a:ln w="12700">
            <a:noFill/>
          </a:ln>
        </p:spPr>
      </p:pic>
      <p:sp>
        <p:nvSpPr>
          <p:cNvPr id="3" name="Content Placeholder 2">
            <a:extLst>
              <a:ext uri="{FF2B5EF4-FFF2-40B4-BE49-F238E27FC236}">
                <a16:creationId xmlns:a16="http://schemas.microsoft.com/office/drawing/2014/main" id="{E4E74A5C-07D5-6AA4-494D-A740554D7E3D}"/>
              </a:ext>
            </a:extLst>
          </p:cNvPr>
          <p:cNvSpPr>
            <a:spLocks noGrp="1"/>
          </p:cNvSpPr>
          <p:nvPr>
            <p:ph idx="1"/>
          </p:nvPr>
        </p:nvSpPr>
        <p:spPr>
          <a:xfrm>
            <a:off x="6380703" y="2228850"/>
            <a:ext cx="5028928" cy="3699669"/>
          </a:xfrm>
        </p:spPr>
        <p:txBody>
          <a:bodyPr>
            <a:normAutofit/>
          </a:bodyPr>
          <a:lstStyle/>
          <a:p>
            <a:pPr algn="just">
              <a:buClr>
                <a:srgbClr val="2DDCFF"/>
              </a:buClr>
            </a:pPr>
            <a:r>
              <a:rPr lang="en-US" b="1" dirty="0">
                <a:latin typeface="Arial" panose="020B0604020202020204" pitchFamily="34" charset="0"/>
                <a:cs typeface="Arial" panose="020B0604020202020204" pitchFamily="34" charset="0"/>
              </a:rPr>
              <a:t>Some members dominate group activities </a:t>
            </a:r>
          </a:p>
          <a:p>
            <a:pPr algn="just">
              <a:buClr>
                <a:srgbClr val="2DDCFF"/>
              </a:buClr>
            </a:pPr>
            <a:r>
              <a:rPr lang="en-US" b="1" dirty="0">
                <a:latin typeface="Arial" panose="020B0604020202020204" pitchFamily="34" charset="0"/>
                <a:cs typeface="Arial" panose="020B0604020202020204" pitchFamily="34" charset="0"/>
              </a:rPr>
              <a:t>Other members contribute less in team tasks </a:t>
            </a:r>
          </a:p>
          <a:p>
            <a:pPr algn="just">
              <a:buClr>
                <a:srgbClr val="2DDCFF"/>
              </a:buClr>
            </a:pPr>
            <a:r>
              <a:rPr lang="en-US" b="1" dirty="0">
                <a:latin typeface="Arial" panose="020B0604020202020204" pitchFamily="34" charset="0"/>
                <a:cs typeface="Arial" panose="020B0604020202020204" pitchFamily="34" charset="0"/>
              </a:rPr>
              <a:t>Unequal participation reduces team effectiveness </a:t>
            </a:r>
          </a:p>
          <a:p>
            <a:pPr algn="just">
              <a:buClr>
                <a:srgbClr val="2DDCFF"/>
              </a:buClr>
            </a:pPr>
            <a:r>
              <a:rPr lang="en-US" b="1" dirty="0">
                <a:latin typeface="Arial" panose="020B0604020202020204" pitchFamily="34" charset="0"/>
                <a:cs typeface="Arial" panose="020B0604020202020204" pitchFamily="34" charset="0"/>
              </a:rPr>
              <a:t>Peer evaluation improves motivation and effort (</a:t>
            </a:r>
            <a:r>
              <a:rPr lang="en-US" b="1" dirty="0" err="1">
                <a:latin typeface="Arial" panose="020B0604020202020204" pitchFamily="34" charset="0"/>
                <a:cs typeface="Arial" panose="020B0604020202020204" pitchFamily="34" charset="0"/>
              </a:rPr>
              <a:t>Tavoletti</a:t>
            </a:r>
            <a:r>
              <a:rPr lang="en-US" b="1" dirty="0">
                <a:latin typeface="Arial" panose="020B0604020202020204" pitchFamily="34" charset="0"/>
                <a:cs typeface="Arial" panose="020B0604020202020204" pitchFamily="34" charset="0"/>
              </a:rPr>
              <a:t> et al., 2019) </a:t>
            </a:r>
          </a:p>
          <a:p>
            <a:pPr algn="just">
              <a:buClr>
                <a:srgbClr val="2DDCFF"/>
              </a:buClr>
            </a:pPr>
            <a:r>
              <a:rPr lang="en-US" b="1" dirty="0">
                <a:latin typeface="Arial" panose="020B0604020202020204" pitchFamily="34" charset="0"/>
                <a:cs typeface="Arial" panose="020B0604020202020204" pitchFamily="34" charset="0"/>
              </a:rPr>
              <a:t>Proper management is needed to ensure balanced participation</a:t>
            </a:r>
          </a:p>
          <a:p>
            <a:pPr algn="just">
              <a:buClr>
                <a:srgbClr val="2DDCFF"/>
              </a:buClr>
            </a:pPr>
            <a:endParaRPr lang="en-GB" b="1" dirty="0">
              <a:latin typeface="Arial" panose="020B0604020202020204" pitchFamily="34" charset="0"/>
              <a:cs typeface="Arial" panose="020B0604020202020204" pitchFamily="34" charset="0"/>
            </a:endParaRPr>
          </a:p>
        </p:txBody>
      </p:sp>
      <p:sp>
        <p:nvSpPr>
          <p:cNvPr id="5" name="Rectangle 1">
            <a:extLst>
              <a:ext uri="{FF2B5EF4-FFF2-40B4-BE49-F238E27FC236}">
                <a16:creationId xmlns:a16="http://schemas.microsoft.com/office/drawing/2014/main" id="{7ED3BDB4-CE84-6EAF-6106-234198C3B64A}"/>
              </a:ext>
            </a:extLst>
          </p:cNvPr>
          <p:cNvSpPr>
            <a:spLocks noChangeArrowheads="1"/>
          </p:cNvSpPr>
          <p:nvPr/>
        </p:nvSpPr>
        <p:spPr bwMode="auto">
          <a:xfrm>
            <a:off x="2719777" y="5617419"/>
            <a:ext cx="1103313"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effectLst/>
                <a:latin typeface="Arial" panose="020B0604020202020204" pitchFamily="34" charset="0"/>
                <a:cs typeface="Arial" panose="020B0604020202020204" pitchFamily="34" charset="0"/>
              </a:rPr>
              <a:t>(Hunter, 2023)</a:t>
            </a:r>
            <a:endParaRPr kumimoji="0" lang="en-US" altLang="en-US" sz="1600" b="1" i="0" u="none" strike="noStrike" cap="none" normalizeH="0" baseline="0" dirty="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3762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3"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4"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5"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6"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7"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8"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19"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0"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1"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2"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3"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4"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5"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6"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7"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8"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29"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30"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31"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sp>
          <p:nvSpPr>
            <p:cNvPr id="32"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Arial" panose="020B0604020202020204" pitchFamily="34" charset="0"/>
                <a:cs typeface="Arial" panose="020B0604020202020204" pitchFamily="34" charset="0"/>
              </a:endParaRPr>
            </a:p>
          </p:txBody>
        </p:sp>
      </p:grpSp>
      <p:sp>
        <p:nvSpPr>
          <p:cNvPr id="2" name="Title 1">
            <a:extLst>
              <a:ext uri="{FF2B5EF4-FFF2-40B4-BE49-F238E27FC236}">
                <a16:creationId xmlns:a16="http://schemas.microsoft.com/office/drawing/2014/main" id="{C6A30108-E285-A2DE-1E97-8D8519B8FF2A}"/>
              </a:ext>
            </a:extLst>
          </p:cNvPr>
          <p:cNvSpPr>
            <a:spLocks noGrp="1"/>
          </p:cNvSpPr>
          <p:nvPr>
            <p:ph type="title"/>
          </p:nvPr>
        </p:nvSpPr>
        <p:spPr>
          <a:xfrm>
            <a:off x="904877" y="795527"/>
            <a:ext cx="10488547" cy="1190912"/>
          </a:xfrm>
        </p:spPr>
        <p:txBody>
          <a:bodyPr>
            <a:normAutofit/>
          </a:bodyPr>
          <a:lstStyle/>
          <a:p>
            <a:r>
              <a:rPr lang="en-US" sz="2800" b="1" dirty="0">
                <a:solidFill>
                  <a:schemeClr val="tx1"/>
                </a:solidFill>
                <a:latin typeface="Arial" panose="020B0604020202020204" pitchFamily="34" charset="0"/>
                <a:cs typeface="Arial" panose="020B0604020202020204" pitchFamily="34" charset="0"/>
              </a:rPr>
              <a:t>Limitation 2: Conflict &amp; Miscommunication</a:t>
            </a:r>
            <a:endParaRPr lang="en-GB" sz="2800" dirty="0">
              <a:solidFill>
                <a:schemeClr val="tx1"/>
              </a:solidFill>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BC986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Arial" panose="020B0604020202020204" pitchFamily="34" charset="0"/>
              <a:cs typeface="Arial" panose="020B0604020202020204" pitchFamily="34" charset="0"/>
            </a:endParaRPr>
          </a:p>
        </p:txBody>
      </p:sp>
      <p:pic>
        <p:nvPicPr>
          <p:cNvPr id="4" name="Picture 3" descr="A group of people sitting at a table with a computer&#10;&#10;AI-generated content may be incorrect.">
            <a:extLst>
              <a:ext uri="{FF2B5EF4-FFF2-40B4-BE49-F238E27FC236}">
                <a16:creationId xmlns:a16="http://schemas.microsoft.com/office/drawing/2014/main" id="{66A5696D-9941-8B8F-FB31-B939844AD5AF}"/>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1103257" y="2416047"/>
            <a:ext cx="4626864" cy="3346704"/>
          </a:xfrm>
          <a:prstGeom prst="rect">
            <a:avLst/>
          </a:prstGeom>
          <a:ln w="12700">
            <a:noFill/>
          </a:ln>
        </p:spPr>
      </p:pic>
      <p:sp>
        <p:nvSpPr>
          <p:cNvPr id="3" name="Content Placeholder 2">
            <a:extLst>
              <a:ext uri="{FF2B5EF4-FFF2-40B4-BE49-F238E27FC236}">
                <a16:creationId xmlns:a16="http://schemas.microsoft.com/office/drawing/2014/main" id="{1AFB3BFE-06F5-FDFE-EEAC-4D5337FC80E1}"/>
              </a:ext>
            </a:extLst>
          </p:cNvPr>
          <p:cNvSpPr>
            <a:spLocks noGrp="1"/>
          </p:cNvSpPr>
          <p:nvPr>
            <p:ph idx="1"/>
          </p:nvPr>
        </p:nvSpPr>
        <p:spPr>
          <a:xfrm>
            <a:off x="6380703" y="2228850"/>
            <a:ext cx="5028928" cy="3699669"/>
          </a:xfrm>
        </p:spPr>
        <p:txBody>
          <a:bodyPr>
            <a:normAutofit lnSpcReduction="10000"/>
          </a:bodyPr>
          <a:lstStyle/>
          <a:p>
            <a:pPr algn="just">
              <a:lnSpc>
                <a:spcPct val="110000"/>
              </a:lnSpc>
              <a:buClr>
                <a:srgbClr val="BC986C"/>
              </a:buClr>
            </a:pPr>
            <a:r>
              <a:rPr lang="en-US" b="1" dirty="0">
                <a:latin typeface="Arial" panose="020B0604020202020204" pitchFamily="34" charset="0"/>
                <a:cs typeface="Arial" panose="020B0604020202020204" pitchFamily="34" charset="0"/>
              </a:rPr>
              <a:t>Cultural differences can create misunderstandings in teams </a:t>
            </a:r>
          </a:p>
          <a:p>
            <a:pPr algn="just">
              <a:lnSpc>
                <a:spcPct val="110000"/>
              </a:lnSpc>
              <a:buClr>
                <a:srgbClr val="BC986C"/>
              </a:buClr>
            </a:pPr>
            <a:r>
              <a:rPr lang="en-US" b="1" dirty="0">
                <a:latin typeface="Arial" panose="020B0604020202020204" pitchFamily="34" charset="0"/>
                <a:cs typeface="Arial" panose="020B0604020202020204" pitchFamily="34" charset="0"/>
              </a:rPr>
              <a:t>Language barriers affect communication quality </a:t>
            </a:r>
          </a:p>
          <a:p>
            <a:pPr algn="just">
              <a:lnSpc>
                <a:spcPct val="110000"/>
              </a:lnSpc>
              <a:buClr>
                <a:srgbClr val="BC986C"/>
              </a:buClr>
            </a:pPr>
            <a:r>
              <a:rPr lang="en-US" b="1" dirty="0">
                <a:latin typeface="Arial" panose="020B0604020202020204" pitchFamily="34" charset="0"/>
                <a:cs typeface="Arial" panose="020B0604020202020204" pitchFamily="34" charset="0"/>
              </a:rPr>
              <a:t>Virtual teams face communication challenges (Smith and Ruiz, 2020) </a:t>
            </a:r>
          </a:p>
          <a:p>
            <a:pPr algn="just">
              <a:lnSpc>
                <a:spcPct val="110000"/>
              </a:lnSpc>
              <a:buClr>
                <a:srgbClr val="BC986C"/>
              </a:buClr>
            </a:pPr>
            <a:r>
              <a:rPr lang="en-US" b="1" dirty="0">
                <a:latin typeface="Arial" panose="020B0604020202020204" pitchFamily="34" charset="0"/>
                <a:cs typeface="Arial" panose="020B0604020202020204" pitchFamily="34" charset="0"/>
              </a:rPr>
              <a:t>Cultural intelligence reduces conflict and improves interaction (</a:t>
            </a:r>
            <a:r>
              <a:rPr lang="en-US" b="1" dirty="0" err="1">
                <a:latin typeface="Arial" panose="020B0604020202020204" pitchFamily="34" charset="0"/>
                <a:cs typeface="Arial" panose="020B0604020202020204" pitchFamily="34" charset="0"/>
              </a:rPr>
              <a:t>Shagerdi</a:t>
            </a:r>
            <a:r>
              <a:rPr lang="en-US" b="1" dirty="0">
                <a:latin typeface="Arial" panose="020B0604020202020204" pitchFamily="34" charset="0"/>
                <a:cs typeface="Arial" panose="020B0604020202020204" pitchFamily="34" charset="0"/>
              </a:rPr>
              <a:t> et al., 2023) </a:t>
            </a:r>
          </a:p>
          <a:p>
            <a:pPr algn="just">
              <a:lnSpc>
                <a:spcPct val="110000"/>
              </a:lnSpc>
              <a:buClr>
                <a:srgbClr val="BC986C"/>
              </a:buClr>
            </a:pPr>
            <a:r>
              <a:rPr lang="en-US" b="1" dirty="0">
                <a:latin typeface="Arial" panose="020B0604020202020204" pitchFamily="34" charset="0"/>
                <a:cs typeface="Arial" panose="020B0604020202020204" pitchFamily="34" charset="0"/>
              </a:rPr>
              <a:t>Poor communication reduces team performance and trust</a:t>
            </a:r>
            <a:endParaRPr lang="en-GB"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BC8C996-30DA-B3CB-B68C-DA640B4AC152}"/>
              </a:ext>
            </a:extLst>
          </p:cNvPr>
          <p:cNvSpPr txBox="1"/>
          <p:nvPr/>
        </p:nvSpPr>
        <p:spPr>
          <a:xfrm>
            <a:off x="2204217" y="5707135"/>
            <a:ext cx="2179693"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(Acacia Connection, 2023)</a:t>
            </a:r>
          </a:p>
        </p:txBody>
      </p:sp>
    </p:spTree>
    <p:extLst>
      <p:ext uri="{BB962C8B-B14F-4D97-AF65-F5344CB8AC3E}">
        <p14:creationId xmlns:p14="http://schemas.microsoft.com/office/powerpoint/2010/main" val="677300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solidFill>
                <a:schemeClr val="tx1"/>
              </a:solidFill>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3"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4"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5"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6"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7"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8"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19"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0"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1"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2"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3"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4"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5"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6"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7"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8"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29"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30"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31"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sp>
          <p:nvSpPr>
            <p:cNvPr id="32"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b="1">
                <a:latin typeface="Arial" panose="020B0604020202020204" pitchFamily="34" charset="0"/>
                <a:cs typeface="Arial" panose="020B0604020202020204" pitchFamily="34" charset="0"/>
              </a:endParaRPr>
            </a:p>
          </p:txBody>
        </p:sp>
      </p:grpSp>
      <p:sp>
        <p:nvSpPr>
          <p:cNvPr id="2" name="Title 1">
            <a:extLst>
              <a:ext uri="{FF2B5EF4-FFF2-40B4-BE49-F238E27FC236}">
                <a16:creationId xmlns:a16="http://schemas.microsoft.com/office/drawing/2014/main" id="{F744C4C0-6130-531A-E182-2A346D6CDDA4}"/>
              </a:ext>
            </a:extLst>
          </p:cNvPr>
          <p:cNvSpPr>
            <a:spLocks noGrp="1"/>
          </p:cNvSpPr>
          <p:nvPr>
            <p:ph type="title"/>
          </p:nvPr>
        </p:nvSpPr>
        <p:spPr>
          <a:xfrm>
            <a:off x="904877" y="795527"/>
            <a:ext cx="10488547" cy="1190912"/>
          </a:xfrm>
        </p:spPr>
        <p:txBody>
          <a:bodyPr>
            <a:normAutofit/>
          </a:bodyPr>
          <a:lstStyle/>
          <a:p>
            <a:r>
              <a:rPr lang="en-US" sz="2800" b="1">
                <a:solidFill>
                  <a:schemeClr val="tx1"/>
                </a:solidFill>
                <a:latin typeface="Arial" panose="020B0604020202020204" pitchFamily="34" charset="0"/>
                <a:cs typeface="Arial" panose="020B0604020202020204" pitchFamily="34" charset="0"/>
              </a:rPr>
              <a:t>Limitation 3: Time &amp; Coordination Issues</a:t>
            </a:r>
            <a:br>
              <a:rPr lang="en-US" sz="2800" b="1">
                <a:solidFill>
                  <a:schemeClr val="tx1"/>
                </a:solidFill>
                <a:latin typeface="Arial" panose="020B0604020202020204" pitchFamily="34" charset="0"/>
                <a:cs typeface="Arial" panose="020B0604020202020204" pitchFamily="34" charset="0"/>
              </a:rPr>
            </a:br>
            <a:endParaRPr lang="en-GB" sz="2800" b="1">
              <a:solidFill>
                <a:schemeClr val="tx1"/>
              </a:solidFill>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FE795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solidFill>
                <a:schemeClr val="tx1"/>
              </a:solidFill>
              <a:latin typeface="Arial" panose="020B0604020202020204" pitchFamily="34" charset="0"/>
              <a:cs typeface="Arial" panose="020B0604020202020204" pitchFamily="34" charset="0"/>
            </a:endParaRPr>
          </a:p>
        </p:txBody>
      </p:sp>
      <p:pic>
        <p:nvPicPr>
          <p:cNvPr id="4" name="Picture 3" descr="A cartoon of people standing next to a clock&#10;&#10;AI-generated content may be incorrect.">
            <a:extLst>
              <a:ext uri="{FF2B5EF4-FFF2-40B4-BE49-F238E27FC236}">
                <a16:creationId xmlns:a16="http://schemas.microsoft.com/office/drawing/2014/main" id="{05AC39CC-1A37-1BA8-1078-7CF69286B72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03257" y="2545183"/>
            <a:ext cx="4626864" cy="3088431"/>
          </a:xfrm>
          <a:prstGeom prst="rect">
            <a:avLst/>
          </a:prstGeom>
          <a:ln w="12700">
            <a:noFill/>
          </a:ln>
        </p:spPr>
      </p:pic>
      <p:sp>
        <p:nvSpPr>
          <p:cNvPr id="3" name="Content Placeholder 2">
            <a:extLst>
              <a:ext uri="{FF2B5EF4-FFF2-40B4-BE49-F238E27FC236}">
                <a16:creationId xmlns:a16="http://schemas.microsoft.com/office/drawing/2014/main" id="{43D9E703-48E3-D631-EE99-59C3E1155F0B}"/>
              </a:ext>
            </a:extLst>
          </p:cNvPr>
          <p:cNvSpPr>
            <a:spLocks noGrp="1"/>
          </p:cNvSpPr>
          <p:nvPr>
            <p:ph idx="1"/>
          </p:nvPr>
        </p:nvSpPr>
        <p:spPr>
          <a:xfrm>
            <a:off x="6380703" y="2228850"/>
            <a:ext cx="5028928" cy="3699669"/>
          </a:xfrm>
        </p:spPr>
        <p:txBody>
          <a:bodyPr>
            <a:normAutofit/>
          </a:bodyPr>
          <a:lstStyle/>
          <a:p>
            <a:pPr algn="just">
              <a:lnSpc>
                <a:spcPct val="110000"/>
              </a:lnSpc>
              <a:buClr>
                <a:srgbClr val="FE7957"/>
              </a:buClr>
            </a:pPr>
            <a:r>
              <a:rPr lang="en-US" b="1" dirty="0">
                <a:latin typeface="Arial" panose="020B0604020202020204" pitchFamily="34" charset="0"/>
                <a:cs typeface="Arial" panose="020B0604020202020204" pitchFamily="34" charset="0"/>
              </a:rPr>
              <a:t>Difficult to manage schedules in global teams </a:t>
            </a:r>
          </a:p>
          <a:p>
            <a:pPr algn="just">
              <a:lnSpc>
                <a:spcPct val="110000"/>
              </a:lnSpc>
              <a:buClr>
                <a:srgbClr val="FE7957"/>
              </a:buClr>
            </a:pPr>
            <a:r>
              <a:rPr lang="en-US" b="1" dirty="0">
                <a:latin typeface="Arial" panose="020B0604020202020204" pitchFamily="34" charset="0"/>
                <a:cs typeface="Arial" panose="020B0604020202020204" pitchFamily="34" charset="0"/>
              </a:rPr>
              <a:t>Different time zones create coordination problems </a:t>
            </a:r>
          </a:p>
          <a:p>
            <a:pPr algn="just">
              <a:lnSpc>
                <a:spcPct val="110000"/>
              </a:lnSpc>
              <a:buClr>
                <a:srgbClr val="FE7957"/>
              </a:buClr>
            </a:pPr>
            <a:r>
              <a:rPr lang="en-US" b="1" dirty="0">
                <a:latin typeface="Arial" panose="020B0604020202020204" pitchFamily="34" charset="0"/>
                <a:cs typeface="Arial" panose="020B0604020202020204" pitchFamily="34" charset="0"/>
              </a:rPr>
              <a:t>Virtual work slows decision making processes (Raghuram et al., 2019) </a:t>
            </a:r>
          </a:p>
          <a:p>
            <a:pPr algn="just">
              <a:lnSpc>
                <a:spcPct val="110000"/>
              </a:lnSpc>
              <a:buClr>
                <a:srgbClr val="FE7957"/>
              </a:buClr>
            </a:pPr>
            <a:r>
              <a:rPr lang="en-US" b="1" dirty="0">
                <a:latin typeface="Arial" panose="020B0604020202020204" pitchFamily="34" charset="0"/>
                <a:cs typeface="Arial" panose="020B0604020202020204" pitchFamily="34" charset="0"/>
              </a:rPr>
              <a:t>Communication delays affect task completion time </a:t>
            </a:r>
          </a:p>
          <a:p>
            <a:pPr algn="just">
              <a:lnSpc>
                <a:spcPct val="110000"/>
              </a:lnSpc>
              <a:buClr>
                <a:srgbClr val="FE7957"/>
              </a:buClr>
            </a:pPr>
            <a:r>
              <a:rPr lang="en-US" b="1" dirty="0">
                <a:latin typeface="Arial" panose="020B0604020202020204" pitchFamily="34" charset="0"/>
                <a:cs typeface="Arial" panose="020B0604020202020204" pitchFamily="34" charset="0"/>
              </a:rPr>
              <a:t>Clear structure is needed to improve coordination</a:t>
            </a:r>
            <a:endParaRPr lang="en-GB"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417611F-96E5-0139-5070-9E4BECAFA7FC}"/>
              </a:ext>
            </a:extLst>
          </p:cNvPr>
          <p:cNvSpPr txBox="1"/>
          <p:nvPr/>
        </p:nvSpPr>
        <p:spPr>
          <a:xfrm>
            <a:off x="2712735" y="5591026"/>
            <a:ext cx="2167804" cy="261610"/>
          </a:xfrm>
          <a:prstGeom prst="rect">
            <a:avLst/>
          </a:prstGeom>
          <a:noFill/>
        </p:spPr>
        <p:txBody>
          <a:bodyPr wrap="square">
            <a:spAutoFit/>
          </a:bodyPr>
          <a:lstStyle/>
          <a:p>
            <a:r>
              <a:rPr lang="en-GB" sz="1100" b="1" dirty="0">
                <a:latin typeface="Arial" panose="020B0604020202020204" pitchFamily="34" charset="0"/>
                <a:cs typeface="Arial" panose="020B0604020202020204" pitchFamily="34" charset="0"/>
              </a:rPr>
              <a:t>(</a:t>
            </a:r>
            <a:r>
              <a:rPr lang="en-GB" sz="1100" b="1" dirty="0" err="1">
                <a:latin typeface="Arial" panose="020B0604020202020204" pitchFamily="34" charset="0"/>
                <a:cs typeface="Arial" panose="020B0604020202020204" pitchFamily="34" charset="0"/>
              </a:rPr>
              <a:t>Trackolap</a:t>
            </a:r>
            <a:r>
              <a:rPr lang="en-GB" sz="1100" b="1" dirty="0">
                <a:latin typeface="Arial" panose="020B0604020202020204" pitchFamily="34" charset="0"/>
                <a:cs typeface="Arial" panose="020B0604020202020204" pitchFamily="34" charset="0"/>
              </a:rPr>
              <a:t>, 2021)</a:t>
            </a:r>
          </a:p>
        </p:txBody>
      </p:sp>
    </p:spTree>
    <p:extLst>
      <p:ext uri="{BB962C8B-B14F-4D97-AF65-F5344CB8AC3E}">
        <p14:creationId xmlns:p14="http://schemas.microsoft.com/office/powerpoint/2010/main" val="4219357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6926EB6-1CC9-9DED-EF97-B15566A8A887}"/>
              </a:ext>
            </a:extLst>
          </p:cNvPr>
          <p:cNvSpPr>
            <a:spLocks noGrp="1"/>
          </p:cNvSpPr>
          <p:nvPr>
            <p:ph type="title"/>
          </p:nvPr>
        </p:nvSpPr>
        <p:spPr>
          <a:xfrm>
            <a:off x="573409" y="559477"/>
            <a:ext cx="3765200" cy="5709931"/>
          </a:xfrm>
        </p:spPr>
        <p:txBody>
          <a:bodyPr>
            <a:normAutofit/>
          </a:bodyPr>
          <a:lstStyle/>
          <a:p>
            <a:pPr algn="ctr"/>
            <a:r>
              <a:rPr lang="en-US" b="1" dirty="0">
                <a:latin typeface="Arial" panose="020B0604020202020204" pitchFamily="34" charset="0"/>
                <a:cs typeface="Arial" panose="020B0604020202020204" pitchFamily="34" charset="0"/>
              </a:rPr>
              <a:t>Critical Evaluation</a:t>
            </a:r>
            <a:br>
              <a:rPr lang="en-US"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graphicFrame>
        <p:nvGraphicFramePr>
          <p:cNvPr id="7" name="Content Placeholder 2">
            <a:extLst>
              <a:ext uri="{FF2B5EF4-FFF2-40B4-BE49-F238E27FC236}">
                <a16:creationId xmlns:a16="http://schemas.microsoft.com/office/drawing/2014/main" id="{F0316D9B-380C-BFBD-6E91-1FDBE44C7A18}"/>
              </a:ext>
            </a:extLst>
          </p:cNvPr>
          <p:cNvGraphicFramePr>
            <a:graphicFrameLocks noGrp="1"/>
          </p:cNvGraphicFramePr>
          <p:nvPr>
            <p:ph idx="1"/>
            <p:extLst>
              <p:ext uri="{D42A27DB-BD31-4B8C-83A1-F6EECF244321}">
                <p14:modId xmlns:p14="http://schemas.microsoft.com/office/powerpoint/2010/main" val="324625698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5287976" y="559477"/>
            <a:ext cx="6325288" cy="5709931"/>
          </a:xfrm>
          <a:prstGeom prst="rect">
            <a:avLst/>
          </a:prstGeom>
        </p:spPr>
      </p:pic>
    </p:spTree>
    <p:extLst>
      <p:ext uri="{BB962C8B-B14F-4D97-AF65-F5344CB8AC3E}">
        <p14:creationId xmlns:p14="http://schemas.microsoft.com/office/powerpoint/2010/main" val="2814431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cstate="email">
            <a:duotone>
              <a:schemeClr val="bg2">
                <a:shade val="80000"/>
                <a:lumMod val="80000"/>
              </a:schemeClr>
              <a:schemeClr val="bg2">
                <a:tint val="98000"/>
              </a:schemeClr>
            </a:duotone>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Hands-on top of each other">
            <a:extLst>
              <a:ext uri="{FF2B5EF4-FFF2-40B4-BE49-F238E27FC236}">
                <a16:creationId xmlns:a16="http://schemas.microsoft.com/office/drawing/2014/main" id="{9DB5E8FF-DF57-7E36-37EE-52490DFF21B2}"/>
              </a:ext>
            </a:extLst>
          </p:cNvPr>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8622" y="10"/>
            <a:ext cx="6096000" cy="6857990"/>
          </a:xfrm>
          <a:prstGeom prst="rect">
            <a:avLst/>
          </a:prstGeom>
        </p:spPr>
      </p:pic>
      <p:pic>
        <p:nvPicPr>
          <p:cNvPr id="10" name="Picture 9">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cstate="email">
            <a:extLst>
              <a:ext uri="{28A0092B-C50C-407E-A947-70E740481C1C}">
                <a14:useLocalDpi xmlns:a14="http://schemas.microsoft.com/office/drawing/2010/main"/>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9B513278-7E44-9426-7997-327C60810987}"/>
              </a:ext>
            </a:extLst>
          </p:cNvPr>
          <p:cNvSpPr>
            <a:spLocks noGrp="1"/>
          </p:cNvSpPr>
          <p:nvPr>
            <p:ph type="title"/>
          </p:nvPr>
        </p:nvSpPr>
        <p:spPr>
          <a:xfrm>
            <a:off x="6900493" y="609600"/>
            <a:ext cx="4403596" cy="970450"/>
          </a:xfrm>
        </p:spPr>
        <p:txBody>
          <a:bodyPr anchor="b">
            <a:normAutofit/>
          </a:bodyPr>
          <a:lstStyle/>
          <a:p>
            <a:pPr>
              <a:lnSpc>
                <a:spcPct val="90000"/>
              </a:lnSpc>
            </a:pPr>
            <a:r>
              <a:rPr lang="en-US" sz="3200" b="1" dirty="0">
                <a:solidFill>
                  <a:schemeClr val="tx1"/>
                </a:solidFill>
                <a:latin typeface="Arial" panose="020B0604020202020204" pitchFamily="34" charset="0"/>
                <a:cs typeface="Arial" panose="020B0604020202020204" pitchFamily="34" charset="0"/>
              </a:rPr>
              <a:t>Conclusion</a:t>
            </a:r>
            <a:endParaRPr lang="en-GB" sz="32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CB4CE65-008E-21B1-C8D0-5B70D3E174FC}"/>
              </a:ext>
            </a:extLst>
          </p:cNvPr>
          <p:cNvSpPr>
            <a:spLocks noGrp="1"/>
          </p:cNvSpPr>
          <p:nvPr>
            <p:ph idx="1"/>
          </p:nvPr>
        </p:nvSpPr>
        <p:spPr>
          <a:xfrm>
            <a:off x="6900493" y="1732449"/>
            <a:ext cx="4403596" cy="4058751"/>
          </a:xfrm>
        </p:spPr>
        <p:txBody>
          <a:bodyPr anchor="t">
            <a:normAutofit/>
          </a:bodyPr>
          <a:lstStyle/>
          <a:p>
            <a:pPr algn="just"/>
            <a:r>
              <a:rPr lang="en-US" sz="1800" dirty="0">
                <a:solidFill>
                  <a:schemeClr val="tx1"/>
                </a:solidFill>
                <a:latin typeface="Arial" panose="020B0604020202020204" pitchFamily="34" charset="0"/>
                <a:cs typeface="Arial" panose="020B0604020202020204" pitchFamily="34" charset="0"/>
              </a:rPr>
              <a:t>Collaborative learning is important in global business environments </a:t>
            </a:r>
          </a:p>
          <a:p>
            <a:pPr algn="just"/>
            <a:r>
              <a:rPr lang="en-US" sz="1800" dirty="0">
                <a:solidFill>
                  <a:schemeClr val="tx1"/>
                </a:solidFill>
                <a:latin typeface="Arial" panose="020B0604020202020204" pitchFamily="34" charset="0"/>
                <a:cs typeface="Arial" panose="020B0604020202020204" pitchFamily="34" charset="0"/>
              </a:rPr>
              <a:t>It improves knowledge sharing, innovation, and teamwork </a:t>
            </a:r>
          </a:p>
          <a:p>
            <a:pPr algn="just"/>
            <a:r>
              <a:rPr lang="en-US" sz="1800" dirty="0">
                <a:solidFill>
                  <a:schemeClr val="tx1"/>
                </a:solidFill>
                <a:latin typeface="Arial" panose="020B0604020202020204" pitchFamily="34" charset="0"/>
                <a:cs typeface="Arial" panose="020B0604020202020204" pitchFamily="34" charset="0"/>
              </a:rPr>
              <a:t>However, challenges such as conflict and coordination exist </a:t>
            </a:r>
          </a:p>
          <a:p>
            <a:pPr algn="just"/>
            <a:r>
              <a:rPr lang="en-US" sz="1800" dirty="0">
                <a:solidFill>
                  <a:schemeClr val="tx1"/>
                </a:solidFill>
                <a:latin typeface="Arial" panose="020B0604020202020204" pitchFamily="34" charset="0"/>
                <a:cs typeface="Arial" panose="020B0604020202020204" pitchFamily="34" charset="0"/>
              </a:rPr>
              <a:t>Proper management helps reduce these problems </a:t>
            </a:r>
          </a:p>
          <a:p>
            <a:pPr algn="just"/>
            <a:r>
              <a:rPr lang="en-US" sz="1800" dirty="0">
                <a:solidFill>
                  <a:schemeClr val="tx1"/>
                </a:solidFill>
                <a:latin typeface="Arial" panose="020B0604020202020204" pitchFamily="34" charset="0"/>
                <a:cs typeface="Arial" panose="020B0604020202020204" pitchFamily="34" charset="0"/>
              </a:rPr>
              <a:t>Collaborative learning supports long-term organisational success</a:t>
            </a:r>
          </a:p>
          <a:p>
            <a:pPr algn="just"/>
            <a:endParaRPr lang="en-GB"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3591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ABDA4C-062F-4E88-A079-2279A6477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98D7CE9F-448B-91C0-2949-2105783CBF95}"/>
              </a:ext>
            </a:extLst>
          </p:cNvPr>
          <p:cNvSpPr>
            <a:spLocks noGrp="1"/>
          </p:cNvSpPr>
          <p:nvPr>
            <p:ph type="title"/>
          </p:nvPr>
        </p:nvSpPr>
        <p:spPr>
          <a:xfrm>
            <a:off x="517870" y="552666"/>
            <a:ext cx="11365992" cy="611401"/>
          </a:xfrm>
        </p:spPr>
        <p:txBody>
          <a:bodyPr>
            <a:normAutofit fontScale="90000"/>
          </a:bodyPr>
          <a:lstStyle/>
          <a:p>
            <a:r>
              <a:rPr lang="en-US" altLang="en-US" b="1" dirty="0">
                <a:ln>
                  <a:noFill/>
                </a:ln>
                <a:effectLst/>
                <a:latin typeface="Arial" panose="020B0604020202020204" pitchFamily="34" charset="0"/>
                <a:cs typeface="Arial" panose="020B0604020202020204" pitchFamily="34" charset="0"/>
              </a:rPr>
              <a:t>Reference list</a:t>
            </a:r>
            <a:br>
              <a:rPr lang="en-US" altLang="en-US" b="1" dirty="0">
                <a:ln>
                  <a:noFill/>
                </a:ln>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E74037C7-D9CD-F2E6-41A8-F2165990A038}"/>
              </a:ext>
            </a:extLst>
          </p:cNvPr>
          <p:cNvSpPr>
            <a:spLocks noGrp="1" noChangeArrowheads="1"/>
          </p:cNvSpPr>
          <p:nvPr>
            <p:ph idx="1"/>
          </p:nvPr>
        </p:nvSpPr>
        <p:spPr bwMode="auto">
          <a:xfrm>
            <a:off x="652474" y="1400530"/>
            <a:ext cx="10939758" cy="44840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0" compatLnSpc="1">
            <a:prstTxWarp prst="textNoShape">
              <a:avLst/>
            </a:prstTxWarp>
            <a:noAutofit/>
          </a:bodyPr>
          <a:lstStyle/>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Acacia Connection. (2023). </a:t>
            </a:r>
            <a:r>
              <a:rPr lang="en-US" sz="900" i="1" dirty="0">
                <a:latin typeface="Arial" panose="020B0604020202020204" pitchFamily="34" charset="0"/>
                <a:cs typeface="Arial" panose="020B0604020202020204" pitchFamily="34" charset="0"/>
              </a:rPr>
              <a:t>Tip sheet - Art of managing conflict at work</a:t>
            </a:r>
            <a:r>
              <a:rPr lang="en-US" sz="9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hlinkClick r:id="rId3"/>
              </a:rPr>
              <a:t>https://www.acaciaconnection.com/newsletter/the-art-of-managing-conflict-at-work/</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Aragao, H., Pérez-Nordtvedt, L., </a:t>
            </a:r>
            <a:r>
              <a:rPr lang="en-US" sz="900" dirty="0" err="1">
                <a:latin typeface="Arial" panose="020B0604020202020204" pitchFamily="34" charset="0"/>
                <a:cs typeface="Arial" panose="020B0604020202020204" pitchFamily="34" charset="0"/>
              </a:rPr>
              <a:t>Malibari</a:t>
            </a:r>
            <a:r>
              <a:rPr lang="en-US" sz="900" dirty="0">
                <a:latin typeface="Arial" panose="020B0604020202020204" pitchFamily="34" charset="0"/>
                <a:cs typeface="Arial" panose="020B0604020202020204" pitchFamily="34" charset="0"/>
              </a:rPr>
              <a:t>, M., &amp; Alotaibi, J. (2025). Organizational memory in virtual work settings: The optimal media choice. </a:t>
            </a:r>
            <a:r>
              <a:rPr lang="en-US" sz="900" i="1" dirty="0">
                <a:latin typeface="Arial" panose="020B0604020202020204" pitchFamily="34" charset="0"/>
                <a:cs typeface="Arial" panose="020B0604020202020204" pitchFamily="34" charset="0"/>
              </a:rPr>
              <a:t>Journal of General Management</a:t>
            </a:r>
            <a:r>
              <a:rPr lang="en-US" sz="9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hlinkClick r:id="rId4"/>
              </a:rPr>
              <a:t>https://doi.org/10.1177/03063070251346893</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Barton, T. (2020). </a:t>
            </a:r>
            <a:r>
              <a:rPr lang="en-US" sz="900" i="1" dirty="0">
                <a:latin typeface="Arial" panose="020B0604020202020204" pitchFamily="34" charset="0"/>
                <a:cs typeface="Arial" panose="020B0604020202020204" pitchFamily="34" charset="0"/>
              </a:rPr>
              <a:t>The future of collaborative learning</a:t>
            </a:r>
            <a:r>
              <a:rPr lang="en-US" sz="9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hlinkClick r:id="rId5"/>
              </a:rPr>
              <a:t>https://servelearn.co/blog/the-future-of-collaborative-learning/</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Hunter, I. (2023). </a:t>
            </a:r>
            <a:r>
              <a:rPr lang="en-US" sz="900" i="1" dirty="0">
                <a:latin typeface="Arial" panose="020B0604020202020204" pitchFamily="34" charset="0"/>
                <a:cs typeface="Arial" panose="020B0604020202020204" pitchFamily="34" charset="0"/>
              </a:rPr>
              <a:t>5 tactics to boost team participation in meetings</a:t>
            </a:r>
            <a:r>
              <a:rPr lang="en-US" sz="9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hlinkClick r:id="rId6"/>
              </a:rPr>
              <a:t>https://www.woxday.com/blog/5-tactics-to-boost-team-participation-in-meetings</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Jelena </a:t>
            </a:r>
            <a:r>
              <a:rPr lang="en-US" sz="900" dirty="0" err="1">
                <a:latin typeface="Arial" panose="020B0604020202020204" pitchFamily="34" charset="0"/>
                <a:cs typeface="Arial" panose="020B0604020202020204" pitchFamily="34" charset="0"/>
              </a:rPr>
              <a:t>Mihovec</a:t>
            </a:r>
            <a:r>
              <a:rPr lang="en-US" sz="900" dirty="0">
                <a:latin typeface="Arial" panose="020B0604020202020204" pitchFamily="34" charset="0"/>
                <a:cs typeface="Arial" panose="020B0604020202020204" pitchFamily="34" charset="0"/>
              </a:rPr>
              <a:t>, M. (2024). </a:t>
            </a:r>
            <a:r>
              <a:rPr lang="en-US" sz="900" i="1" dirty="0">
                <a:latin typeface="Arial" panose="020B0604020202020204" pitchFamily="34" charset="0"/>
                <a:cs typeface="Arial" panose="020B0604020202020204" pitchFamily="34" charset="0"/>
              </a:rPr>
              <a:t>What is Google Workspace and how can it help teams collaborate even better?</a:t>
            </a:r>
            <a:r>
              <a:rPr lang="en-US" sz="9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hlinkClick r:id="rId7"/>
              </a:rPr>
              <a:t>https://www.hsm360.com/en/blog-en/what-is-google-workspace-and-how-can-it-help-teams-collaborate-even-better/</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Liberate. (2024). </a:t>
            </a:r>
            <a:r>
              <a:rPr lang="en-US" sz="900" i="1" dirty="0">
                <a:latin typeface="Arial" panose="020B0604020202020204" pitchFamily="34" charset="0"/>
                <a:cs typeface="Arial" panose="020B0604020202020204" pitchFamily="34" charset="0"/>
              </a:rPr>
              <a:t>How to drive collaborative learning in the modern workplace</a:t>
            </a:r>
            <a:r>
              <a:rPr lang="en-US" sz="9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hlinkClick r:id="rId8"/>
              </a:rPr>
              <a:t>https://www.eidesign.net/how-to-drive-collaborative-learning-in-the-modern-workplace/</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Liu, M.-L., Lin, C.-P., Joe, S.-W., &amp; Chen, K.-J. (2019). Modeling knowledge sharing and team performance. </a:t>
            </a:r>
            <a:r>
              <a:rPr lang="en-US" sz="900" i="1" dirty="0">
                <a:latin typeface="Arial" panose="020B0604020202020204" pitchFamily="34" charset="0"/>
                <a:cs typeface="Arial" panose="020B0604020202020204" pitchFamily="34" charset="0"/>
              </a:rPr>
              <a:t>Management Decision, 57</a:t>
            </a:r>
            <a:r>
              <a:rPr lang="en-US" sz="900" dirty="0">
                <a:latin typeface="Arial" panose="020B0604020202020204" pitchFamily="34" charset="0"/>
                <a:cs typeface="Arial" panose="020B0604020202020204" pitchFamily="34" charset="0"/>
              </a:rPr>
              <a:t>(7), 1472–1495. </a:t>
            </a:r>
            <a:r>
              <a:rPr lang="en-US" sz="900" dirty="0">
                <a:latin typeface="Arial" panose="020B0604020202020204" pitchFamily="34" charset="0"/>
                <a:cs typeface="Arial" panose="020B0604020202020204" pitchFamily="34" charset="0"/>
                <a:hlinkClick r:id="rId9"/>
              </a:rPr>
              <a:t>https://doi.org/10.1108/md-01-2017-0052</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Presbitero, A. (2021). Communication accommodation within global virtual team: The influence of cultural intelligence and the impact on interpersonal process effectiveness. </a:t>
            </a:r>
            <a:r>
              <a:rPr lang="en-US" sz="900" i="1" dirty="0">
                <a:latin typeface="Arial" panose="020B0604020202020204" pitchFamily="34" charset="0"/>
                <a:cs typeface="Arial" panose="020B0604020202020204" pitchFamily="34" charset="0"/>
              </a:rPr>
              <a:t>Journal of International Management, 27</a:t>
            </a:r>
            <a:r>
              <a:rPr lang="en-US" sz="900" dirty="0">
                <a:latin typeface="Arial" panose="020B0604020202020204" pitchFamily="34" charset="0"/>
                <a:cs typeface="Arial" panose="020B0604020202020204" pitchFamily="34" charset="0"/>
              </a:rPr>
              <a:t>(1), 100809. </a:t>
            </a:r>
            <a:r>
              <a:rPr lang="en-US" sz="900" dirty="0">
                <a:latin typeface="Arial" panose="020B0604020202020204" pitchFamily="34" charset="0"/>
                <a:cs typeface="Arial" panose="020B0604020202020204" pitchFamily="34" charset="0"/>
                <a:hlinkClick r:id="rId10"/>
              </a:rPr>
              <a:t>https://doi.org/10.1016/j.intman.2020.100809</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PYMNTS. (2024). </a:t>
            </a:r>
            <a:r>
              <a:rPr lang="en-US" sz="900" i="1" dirty="0">
                <a:latin typeface="Arial" panose="020B0604020202020204" pitchFamily="34" charset="0"/>
                <a:cs typeface="Arial" panose="020B0604020202020204" pitchFamily="34" charset="0"/>
              </a:rPr>
              <a:t>Apple and Meta reportedly pursuing AI collaboration</a:t>
            </a:r>
            <a:r>
              <a:rPr lang="en-US" sz="9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hlinkClick r:id="rId11"/>
              </a:rPr>
              <a:t>https://www.pymnts.com/artificial-intelligence-2/2024/apple-and-meta-reportedly-pursuing-ai-collaboration/</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Raghuram, S., Hill, N. S., Gibbs, J. L., &amp; Maruping, L. M. (2019). Virtual work: Bridging research clusters. </a:t>
            </a:r>
            <a:r>
              <a:rPr lang="en-US" sz="900" i="1" dirty="0">
                <a:latin typeface="Arial" panose="020B0604020202020204" pitchFamily="34" charset="0"/>
                <a:cs typeface="Arial" panose="020B0604020202020204" pitchFamily="34" charset="0"/>
              </a:rPr>
              <a:t>Academy of Management Annals, 13</a:t>
            </a:r>
            <a:r>
              <a:rPr lang="en-US" sz="900" dirty="0">
                <a:latin typeface="Arial" panose="020B0604020202020204" pitchFamily="34" charset="0"/>
                <a:cs typeface="Arial" panose="020B0604020202020204" pitchFamily="34" charset="0"/>
              </a:rPr>
              <a:t>(1), 308–341. </a:t>
            </a:r>
            <a:r>
              <a:rPr lang="en-US" sz="900" dirty="0">
                <a:latin typeface="Arial" panose="020B0604020202020204" pitchFamily="34" charset="0"/>
                <a:cs typeface="Arial" panose="020B0604020202020204" pitchFamily="34" charset="0"/>
                <a:hlinkClick r:id="rId12"/>
              </a:rPr>
              <a:t>https://doi.org/10.5465/annals.2017.0020</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Seo, E., Kang, H., &amp; Song, J. (2020). Blending talents for innovation: Team composition for cross-border R&amp;D collaboration within multinational corporations. </a:t>
            </a:r>
            <a:r>
              <a:rPr lang="en-US" sz="900" i="1" dirty="0">
                <a:latin typeface="Arial" panose="020B0604020202020204" pitchFamily="34" charset="0"/>
                <a:cs typeface="Arial" panose="020B0604020202020204" pitchFamily="34" charset="0"/>
              </a:rPr>
              <a:t>Journal of International Business Studies, 51</a:t>
            </a:r>
            <a:r>
              <a:rPr lang="en-US" sz="900" dirty="0">
                <a:latin typeface="Arial" panose="020B0604020202020204" pitchFamily="34" charset="0"/>
                <a:cs typeface="Arial" panose="020B0604020202020204" pitchFamily="34" charset="0"/>
              </a:rPr>
              <a:t>(5), 851–885. </a:t>
            </a:r>
            <a:r>
              <a:rPr lang="en-US" sz="900" dirty="0">
                <a:latin typeface="Arial" panose="020B0604020202020204" pitchFamily="34" charset="0"/>
                <a:cs typeface="Arial" panose="020B0604020202020204" pitchFamily="34" charset="0"/>
                <a:hlinkClick r:id="rId13"/>
              </a:rPr>
              <a:t>https://doi.org/10.1057/s41267-020-00331-z</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err="1">
                <a:latin typeface="Arial" panose="020B0604020202020204" pitchFamily="34" charset="0"/>
                <a:cs typeface="Arial" panose="020B0604020202020204" pitchFamily="34" charset="0"/>
              </a:rPr>
              <a:t>Shagerdi</a:t>
            </a:r>
            <a:r>
              <a:rPr lang="en-US" sz="900" dirty="0">
                <a:latin typeface="Arial" panose="020B0604020202020204" pitchFamily="34" charset="0"/>
                <a:cs typeface="Arial" panose="020B0604020202020204" pitchFamily="34" charset="0"/>
              </a:rPr>
              <a:t>, A. G., Hoshyar, V., </a:t>
            </a:r>
            <a:r>
              <a:rPr lang="en-US" sz="900" dirty="0" err="1">
                <a:latin typeface="Arial" panose="020B0604020202020204" pitchFamily="34" charset="0"/>
                <a:cs typeface="Arial" panose="020B0604020202020204" pitchFamily="34" charset="0"/>
              </a:rPr>
              <a:t>Nejati</a:t>
            </a:r>
            <a:r>
              <a:rPr lang="en-US" sz="900" dirty="0">
                <a:latin typeface="Arial" panose="020B0604020202020204" pitchFamily="34" charset="0"/>
                <a:cs typeface="Arial" panose="020B0604020202020204" pitchFamily="34" charset="0"/>
              </a:rPr>
              <a:t>, S. A., </a:t>
            </a:r>
            <a:r>
              <a:rPr lang="en-US" sz="900" dirty="0" err="1">
                <a:latin typeface="Arial" panose="020B0604020202020204" pitchFamily="34" charset="0"/>
                <a:cs typeface="Arial" panose="020B0604020202020204" pitchFamily="34" charset="0"/>
              </a:rPr>
              <a:t>Behboodi</a:t>
            </a:r>
            <a:r>
              <a:rPr lang="en-US" sz="900" dirty="0">
                <a:latin typeface="Arial" panose="020B0604020202020204" pitchFamily="34" charset="0"/>
                <a:cs typeface="Arial" panose="020B0604020202020204" pitchFamily="34" charset="0"/>
              </a:rPr>
              <a:t>, O., &amp; </a:t>
            </a:r>
            <a:r>
              <a:rPr lang="en-US" sz="900" dirty="0" err="1">
                <a:latin typeface="Arial" panose="020B0604020202020204" pitchFamily="34" charset="0"/>
                <a:cs typeface="Arial" panose="020B0604020202020204" pitchFamily="34" charset="0"/>
              </a:rPr>
              <a:t>Javaherifar</a:t>
            </a:r>
            <a:r>
              <a:rPr lang="en-US" sz="900" dirty="0">
                <a:latin typeface="Arial" panose="020B0604020202020204" pitchFamily="34" charset="0"/>
                <a:cs typeface="Arial" panose="020B0604020202020204" pitchFamily="34" charset="0"/>
              </a:rPr>
              <a:t>, I. (2023). Investigating the effect of cultural intelligence and emotional labor on job satisfaction. </a:t>
            </a:r>
            <a:r>
              <a:rPr lang="en-US" sz="900" i="1" dirty="0">
                <a:latin typeface="Arial" panose="020B0604020202020204" pitchFamily="34" charset="0"/>
                <a:cs typeface="Arial" panose="020B0604020202020204" pitchFamily="34" charset="0"/>
              </a:rPr>
              <a:t>Medical Research Archives, 11</a:t>
            </a:r>
            <a:r>
              <a:rPr lang="en-US" sz="900" dirty="0">
                <a:latin typeface="Arial" panose="020B0604020202020204" pitchFamily="34" charset="0"/>
                <a:cs typeface="Arial" panose="020B0604020202020204" pitchFamily="34" charset="0"/>
              </a:rPr>
              <a:t>(6). </a:t>
            </a:r>
            <a:r>
              <a:rPr lang="en-US" sz="900" dirty="0">
                <a:latin typeface="Arial" panose="020B0604020202020204" pitchFamily="34" charset="0"/>
                <a:cs typeface="Arial" panose="020B0604020202020204" pitchFamily="34" charset="0"/>
                <a:hlinkClick r:id="rId14"/>
              </a:rPr>
              <a:t>https://doi.org/10.18103/mra.v11i6.4030</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Singh, S. K., Gupta, S., Busso, D., &amp; Kamboj, S. (2019). Top management knowledge value, knowledge sharing practices, open innovation and organizational performance. </a:t>
            </a:r>
            <a:r>
              <a:rPr lang="en-US" sz="900" i="1" dirty="0">
                <a:latin typeface="Arial" panose="020B0604020202020204" pitchFamily="34" charset="0"/>
                <a:cs typeface="Arial" panose="020B0604020202020204" pitchFamily="34" charset="0"/>
              </a:rPr>
              <a:t>Journal of Business Research, 128</a:t>
            </a:r>
            <a:r>
              <a:rPr lang="en-US" sz="900" dirty="0">
                <a:latin typeface="Arial" panose="020B0604020202020204" pitchFamily="34" charset="0"/>
                <a:cs typeface="Arial" panose="020B0604020202020204" pitchFamily="34" charset="0"/>
              </a:rPr>
              <a:t>, 788–798. </a:t>
            </a:r>
            <a:r>
              <a:rPr lang="en-US" sz="900" dirty="0">
                <a:latin typeface="Arial" panose="020B0604020202020204" pitchFamily="34" charset="0"/>
                <a:cs typeface="Arial" panose="020B0604020202020204" pitchFamily="34" charset="0"/>
                <a:hlinkClick r:id="rId15"/>
              </a:rPr>
              <a:t>https://doi.org/10.1016/j.jbusres.2019.04.040</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Smith, S. M., &amp; Ruiz, J. (2020). Challenges and barriers in virtual teams: A literature review. </a:t>
            </a:r>
            <a:r>
              <a:rPr lang="en-US" sz="900" i="1" dirty="0">
                <a:latin typeface="Arial" panose="020B0604020202020204" pitchFamily="34" charset="0"/>
                <a:cs typeface="Arial" panose="020B0604020202020204" pitchFamily="34" charset="0"/>
              </a:rPr>
              <a:t>SN Applied Sciences, 2</a:t>
            </a:r>
            <a:r>
              <a:rPr lang="en-US" sz="900" dirty="0">
                <a:latin typeface="Arial" panose="020B0604020202020204" pitchFamily="34" charset="0"/>
                <a:cs typeface="Arial" panose="020B0604020202020204" pitchFamily="34" charset="0"/>
              </a:rPr>
              <a:t>(6), 1–33. </a:t>
            </a:r>
            <a:r>
              <a:rPr lang="en-US" sz="900" dirty="0">
                <a:latin typeface="Arial" panose="020B0604020202020204" pitchFamily="34" charset="0"/>
                <a:cs typeface="Arial" panose="020B0604020202020204" pitchFamily="34" charset="0"/>
                <a:hlinkClick r:id="rId16"/>
              </a:rPr>
              <a:t>https://link.springer.com/article/10.1007/s42452-020-2801-5</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a:latin typeface="Arial" panose="020B0604020202020204" pitchFamily="34" charset="0"/>
                <a:cs typeface="Arial" panose="020B0604020202020204" pitchFamily="34" charset="0"/>
              </a:rPr>
              <a:t>Taras, V., Baack, D., </a:t>
            </a:r>
            <a:r>
              <a:rPr lang="en-US" sz="900" dirty="0" err="1">
                <a:latin typeface="Arial" panose="020B0604020202020204" pitchFamily="34" charset="0"/>
                <a:cs typeface="Arial" panose="020B0604020202020204" pitchFamily="34" charset="0"/>
              </a:rPr>
              <a:t>Caprar</a:t>
            </a:r>
            <a:r>
              <a:rPr lang="en-US" sz="900" dirty="0">
                <a:latin typeface="Arial" panose="020B0604020202020204" pitchFamily="34" charset="0"/>
                <a:cs typeface="Arial" panose="020B0604020202020204" pitchFamily="34" charset="0"/>
              </a:rPr>
              <a:t>, D., Dow, D., Froese, F., Jimenez, A., &amp; Magnusson, P. (2019). Diverse effects of diversity: Disaggregating effects of diversity in global virtual teams. </a:t>
            </a:r>
            <a:r>
              <a:rPr lang="en-US" sz="900" i="1" dirty="0">
                <a:latin typeface="Arial" panose="020B0604020202020204" pitchFamily="34" charset="0"/>
                <a:cs typeface="Arial" panose="020B0604020202020204" pitchFamily="34" charset="0"/>
              </a:rPr>
              <a:t>Journal of International Management, 25</a:t>
            </a:r>
            <a:r>
              <a:rPr lang="en-US" sz="900" dirty="0">
                <a:latin typeface="Arial" panose="020B0604020202020204" pitchFamily="34" charset="0"/>
                <a:cs typeface="Arial" panose="020B0604020202020204" pitchFamily="34" charset="0"/>
              </a:rPr>
              <a:t>(4), 100689. </a:t>
            </a:r>
            <a:r>
              <a:rPr lang="en-US" sz="900" dirty="0">
                <a:latin typeface="Arial" panose="020B0604020202020204" pitchFamily="34" charset="0"/>
                <a:cs typeface="Arial" panose="020B0604020202020204" pitchFamily="34" charset="0"/>
                <a:hlinkClick r:id="rId17"/>
              </a:rPr>
              <a:t>https://doi.org/10.1016/j.intman.2019.100689</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err="1">
                <a:latin typeface="Arial" panose="020B0604020202020204" pitchFamily="34" charset="0"/>
                <a:cs typeface="Arial" panose="020B0604020202020204" pitchFamily="34" charset="0"/>
              </a:rPr>
              <a:t>Tavoletti</a:t>
            </a:r>
            <a:r>
              <a:rPr lang="en-US" sz="900" dirty="0">
                <a:latin typeface="Arial" panose="020B0604020202020204" pitchFamily="34" charset="0"/>
                <a:cs typeface="Arial" panose="020B0604020202020204" pitchFamily="34" charset="0"/>
              </a:rPr>
              <a:t>, E., Stephens, R. D., &amp; Dong, L. (2019). The impact of peer evaluation on team effort, productivity, motivation and performance in global virtual teams. </a:t>
            </a:r>
            <a:r>
              <a:rPr lang="en-US" sz="900" i="1" dirty="0">
                <a:latin typeface="Arial" panose="020B0604020202020204" pitchFamily="34" charset="0"/>
                <a:cs typeface="Arial" panose="020B0604020202020204" pitchFamily="34" charset="0"/>
              </a:rPr>
              <a:t>Team Performance Management: An International Journal, 25</a:t>
            </a:r>
            <a:r>
              <a:rPr lang="en-US" sz="900" dirty="0">
                <a:latin typeface="Arial" panose="020B0604020202020204" pitchFamily="34" charset="0"/>
                <a:cs typeface="Arial" panose="020B0604020202020204" pitchFamily="34" charset="0"/>
              </a:rPr>
              <a:t>(5/6), 334–347. </a:t>
            </a:r>
            <a:r>
              <a:rPr lang="en-US" sz="900" dirty="0">
                <a:latin typeface="Arial" panose="020B0604020202020204" pitchFamily="34" charset="0"/>
                <a:cs typeface="Arial" panose="020B0604020202020204" pitchFamily="34" charset="0"/>
                <a:hlinkClick r:id="rId18"/>
              </a:rPr>
              <a:t>https://doi.org/10.1108/tpm-03-2019-0025</a:t>
            </a:r>
            <a:endParaRPr lang="en-US" sz="900" dirty="0">
              <a:latin typeface="Arial" panose="020B0604020202020204" pitchFamily="34" charset="0"/>
              <a:cs typeface="Arial" panose="020B0604020202020204" pitchFamily="34" charset="0"/>
            </a:endParaRPr>
          </a:p>
          <a:p>
            <a:pPr>
              <a:lnSpc>
                <a:spcPct val="100000"/>
              </a:lnSpc>
              <a:spcBef>
                <a:spcPts val="200"/>
              </a:spcBef>
              <a:spcAft>
                <a:spcPts val="200"/>
              </a:spcAft>
            </a:pPr>
            <a:r>
              <a:rPr lang="en-US" sz="900" dirty="0" err="1">
                <a:latin typeface="Arial" panose="020B0604020202020204" pitchFamily="34" charset="0"/>
                <a:cs typeface="Arial" panose="020B0604020202020204" pitchFamily="34" charset="0"/>
              </a:rPr>
              <a:t>Trackolap</a:t>
            </a:r>
            <a:r>
              <a:rPr lang="en-US" sz="900" dirty="0">
                <a:latin typeface="Arial" panose="020B0604020202020204" pitchFamily="34" charset="0"/>
                <a:cs typeface="Arial" panose="020B0604020202020204" pitchFamily="34" charset="0"/>
              </a:rPr>
              <a:t>. (2021). </a:t>
            </a:r>
            <a:r>
              <a:rPr lang="en-US" sz="900" i="1" dirty="0">
                <a:latin typeface="Arial" panose="020B0604020202020204" pitchFamily="34" charset="0"/>
                <a:cs typeface="Arial" panose="020B0604020202020204" pitchFamily="34" charset="0"/>
              </a:rPr>
              <a:t>How to overcome time management challenges in the office</a:t>
            </a:r>
            <a:r>
              <a:rPr lang="en-US" sz="9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hlinkClick r:id="rId19"/>
              </a:rPr>
              <a:t>https://trackolap.com/blog/how-to-overcome-time-management-challenges-in-the-office</a:t>
            </a:r>
            <a:endParaRPr lang="en-US"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97201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2.jpeg"/></Relationships>
</file>

<file path=ppt/theme/_rels/theme6.xml.rels><?xml version="1.0" encoding="UTF-8" standalone="yes"?>
<Relationships xmlns="http://schemas.openxmlformats.org/package/2006/relationships"><Relationship Id="rId1" Type="http://schemas.openxmlformats.org/officeDocument/2006/relationships/image" Target="../media/image4.jpeg"/></Relationships>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Atlas">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4.xml><?xml version="1.0" encoding="utf-8"?>
<a:theme xmlns:a="http://schemas.openxmlformats.org/drawingml/2006/main" name="View">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5.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6.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56</TotalTime>
  <Words>3074</Words>
  <Application>Microsoft Office PowerPoint</Application>
  <PresentationFormat>Widescreen</PresentationFormat>
  <Paragraphs>134</Paragraphs>
  <Slides>13</Slides>
  <Notes>13</Notes>
  <HiddenSlides>0</HiddenSlides>
  <MMClips>1</MMClips>
  <ScaleCrop>false</ScaleCrop>
  <HeadingPairs>
    <vt:vector size="6" baseType="variant">
      <vt:variant>
        <vt:lpstr>Fonts Used</vt:lpstr>
      </vt:variant>
      <vt:variant>
        <vt:i4>14</vt:i4>
      </vt:variant>
      <vt:variant>
        <vt:lpstr>Theme</vt:lpstr>
      </vt:variant>
      <vt:variant>
        <vt:i4>6</vt:i4>
      </vt:variant>
      <vt:variant>
        <vt:lpstr>Slide Titles</vt:lpstr>
      </vt:variant>
      <vt:variant>
        <vt:i4>13</vt:i4>
      </vt:variant>
    </vt:vector>
  </HeadingPairs>
  <TitlesOfParts>
    <vt:vector size="33" baseType="lpstr">
      <vt:lpstr>Aptos</vt:lpstr>
      <vt:lpstr>Arial</vt:lpstr>
      <vt:lpstr>Bierstadt</vt:lpstr>
      <vt:lpstr>Calibri Light</vt:lpstr>
      <vt:lpstr>Calisto MT</vt:lpstr>
      <vt:lpstr>Century Gothic</vt:lpstr>
      <vt:lpstr>Century Schoolbook</vt:lpstr>
      <vt:lpstr>Garamond</vt:lpstr>
      <vt:lpstr>Rockwell</vt:lpstr>
      <vt:lpstr>Tw Cen MT</vt:lpstr>
      <vt:lpstr>Tw Cen MT Condensed</vt:lpstr>
      <vt:lpstr>Wingdings</vt:lpstr>
      <vt:lpstr>Wingdings 2</vt:lpstr>
      <vt:lpstr>Wingdings 3</vt:lpstr>
      <vt:lpstr>GestaltVTI</vt:lpstr>
      <vt:lpstr>Integral</vt:lpstr>
      <vt:lpstr>Atlas</vt:lpstr>
      <vt:lpstr>View</vt:lpstr>
      <vt:lpstr>Savon</vt:lpstr>
      <vt:lpstr>Slate</vt:lpstr>
      <vt:lpstr>The Role of Collaborative Learning in Global Business Student name:Andreea Patrasc Student id:251612</vt:lpstr>
      <vt:lpstr>Introduction</vt:lpstr>
      <vt:lpstr>What is Collaborative Learning?</vt:lpstr>
      <vt:lpstr>Importance in Global Business </vt:lpstr>
      <vt:lpstr>Benefit 1: Knowledge Sharing </vt:lpstr>
      <vt:lpstr>Benefit 2: Innovation &amp; Problem Solving </vt:lpstr>
      <vt:lpstr>Benefit 3: Teamwork &amp; Communication </vt:lpstr>
      <vt:lpstr>Limitation 1: Unequal Participation </vt:lpstr>
      <vt:lpstr>Limitation 2: Conflict &amp; Miscommunication</vt:lpstr>
      <vt:lpstr>Limitation 3: Time &amp; Coordination Issues </vt:lpstr>
      <vt:lpstr>Critical Evaluation </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Collaborative Learning in Global Business</dc:title>
  <dc:creator>balan bianca</dc:creator>
  <cp:lastModifiedBy>Lidia Antonache (2025569)</cp:lastModifiedBy>
  <cp:revision>1</cp:revision>
  <dcterms:created xsi:type="dcterms:W3CDTF">2026-04-04T20:50:44Z</dcterms:created>
  <dcterms:modified xsi:type="dcterms:W3CDTF">2026-04-28T19:02:34Z</dcterms:modified>
</cp:coreProperties>
</file>