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1" r:id="rId6"/>
    <p:sldId id="268" r:id="rId7"/>
    <p:sldId id="279" r:id="rId8"/>
    <p:sldId id="269" r:id="rId9"/>
    <p:sldId id="278" r:id="rId10"/>
    <p:sldId id="262" r:id="rId11"/>
    <p:sldId id="271" r:id="rId12"/>
    <p:sldId id="272" r:id="rId13"/>
    <p:sldId id="263" r:id="rId14"/>
    <p:sldId id="273" r:id="rId15"/>
    <p:sldId id="274" r:id="rId16"/>
    <p:sldId id="264" r:id="rId17"/>
    <p:sldId id="265" r:id="rId18"/>
    <p:sldId id="266" r:id="rId19"/>
    <p:sldId id="275" r:id="rId20"/>
    <p:sldId id="267" r:id="rId21"/>
    <p:sldId id="276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ster Mason" userId="900107b4fbb17bba" providerId="LiveId" clId="{366D7C4F-4851-4B82-8DD2-5E9A7F8A6162}"/>
    <pc:docChg chg="custSel modSld">
      <pc:chgData name="Lester Mason" userId="900107b4fbb17bba" providerId="LiveId" clId="{366D7C4F-4851-4B82-8DD2-5E9A7F8A6162}" dt="2022-05-04T09:26:34.694" v="71" actId="20577"/>
      <pc:docMkLst>
        <pc:docMk/>
      </pc:docMkLst>
      <pc:sldChg chg="modSp mod">
        <pc:chgData name="Lester Mason" userId="900107b4fbb17bba" providerId="LiveId" clId="{366D7C4F-4851-4B82-8DD2-5E9A7F8A6162}" dt="2022-05-04T09:26:34.694" v="71" actId="20577"/>
        <pc:sldMkLst>
          <pc:docMk/>
          <pc:sldMk cId="0" sldId="256"/>
        </pc:sldMkLst>
        <pc:spChg chg="mod">
          <ac:chgData name="Lester Mason" userId="900107b4fbb17bba" providerId="LiveId" clId="{366D7C4F-4851-4B82-8DD2-5E9A7F8A6162}" dt="2022-05-04T09:26:34.694" v="71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  <pc:docChgLst>
    <pc:chgData name="Lester Mason" userId="900107b4fbb17bba" providerId="LiveId" clId="{39078A4F-A488-4F4F-8227-83AE889D2C44}"/>
    <pc:docChg chg="modSld">
      <pc:chgData name="Lester Mason" userId="900107b4fbb17bba" providerId="LiveId" clId="{39078A4F-A488-4F4F-8227-83AE889D2C44}" dt="2021-04-27T07:14:20.110" v="3" actId="14100"/>
      <pc:docMkLst>
        <pc:docMk/>
      </pc:docMkLst>
      <pc:sldChg chg="modSp mod">
        <pc:chgData name="Lester Mason" userId="900107b4fbb17bba" providerId="LiveId" clId="{39078A4F-A488-4F4F-8227-83AE889D2C44}" dt="2021-04-27T07:14:20.110" v="3" actId="14100"/>
        <pc:sldMkLst>
          <pc:docMk/>
          <pc:sldMk cId="0" sldId="257"/>
        </pc:sldMkLst>
        <pc:picChg chg="mod">
          <ac:chgData name="Lester Mason" userId="900107b4fbb17bba" providerId="LiveId" clId="{39078A4F-A488-4F4F-8227-83AE889D2C44}" dt="2021-04-27T07:14:20.110" v="3" actId="14100"/>
          <ac:picMkLst>
            <pc:docMk/>
            <pc:sldMk cId="0" sldId="257"/>
            <ac:picMk id="3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6B7C5B9-31B9-4440-9A5E-CCC171DA3BFC}" type="datetime1">
              <a:rPr lang="en-GB" smtClean="0"/>
              <a:pPr lvl="0"/>
              <a:t>04/05/2022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942B9F4-2B59-461F-B73F-2196BD6AC44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7D756EB-74E6-45C2-BAEB-465A59434129}" type="datetime1">
              <a:rPr lang="en-GB" smtClean="0"/>
              <a:pPr lvl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2BB253C-FC6B-404C-8941-4FD042E41BD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4184963-73FC-4C06-A5F7-1A45F13077E0}" type="datetime1">
              <a:rPr lang="en-GB" smtClean="0"/>
              <a:pPr lvl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CA66BC01-6811-489D-ADB2-0E0AA4E737F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5077C5D-CCE3-4DD3-AA81-98C6ACFFA575}" type="datetime1">
              <a:rPr lang="en-GB" smtClean="0"/>
              <a:pPr lvl="0"/>
              <a:t>04/05/2022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528E527-DA12-490E-B327-9C51C501C2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664557D-1ED8-4CCF-9BEE-4251FEB165B2}" type="datetime1">
              <a:rPr lang="en-GB" smtClean="0"/>
              <a:pPr lvl="0"/>
              <a:t>04/05/2022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D6C19D6-0586-4707-BBAF-48F5E4BC3C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148F049-BA99-4128-B904-FF7C379AC94B}" type="datetime1">
              <a:rPr lang="en-GB" smtClean="0"/>
              <a:pPr lvl="0"/>
              <a:t>04/05/2022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C46B60B-A42A-4E59-BDAC-BF25FC552C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0DC2484-F5AF-4581-90A2-9BF116E6F901}" type="datetime1">
              <a:rPr lang="en-GB" smtClean="0"/>
              <a:pPr lvl="0"/>
              <a:t>04/05/2022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076F169-CEA6-4110-B74E-1CFF13E20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39D2553-2BB5-4217-98AE-C675BDB284AC}" type="datetime1">
              <a:rPr lang="en-GB" smtClean="0"/>
              <a:pPr lvl="0"/>
              <a:t>04/05/2022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AC60834-2A69-4B69-821D-9674B880203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A6ACDB6-3D0F-46BF-91B9-8B335399664D}" type="datetime1">
              <a:rPr lang="en-GB" smtClean="0"/>
              <a:pPr lvl="0"/>
              <a:t>04/05/2022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720E8EB-CA60-48B0-84F1-D448BD3465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F04355E-A4C9-4EB4-AACE-BCAACFA11FEB}" type="datetime1">
              <a:rPr lang="en-GB" smtClean="0"/>
              <a:pPr lvl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04556DB-12A8-4BB0-B71C-993D6F8247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63BC848-0168-4DBE-9232-98DDF30BAAD3}" type="datetime1">
              <a:rPr lang="en-GB" smtClean="0"/>
              <a:pPr lvl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62DE3D4-751B-43E6-B65D-D5833EFDB6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DDC24ED7-100B-45BE-B093-FBE3BED9C9E9}" type="datetime1">
              <a:rPr lang="en-GB" smtClean="0"/>
              <a:pPr lvl="0"/>
              <a:t>04/05/2022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0FFCD149-47B5-493C-A202-BD8CD7CD14A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dirty="0"/>
              <a:t>HPHE 5013 6013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 dirty="0"/>
              <a:t>Dark Tourism / Difficult Heritage</a:t>
            </a:r>
          </a:p>
          <a:p>
            <a:pPr lvl="0"/>
            <a:r>
              <a:rPr lang="en-GB" dirty="0"/>
              <a:t>Also HPHI 5023 6023 – Politics and Warfare in </a:t>
            </a:r>
            <a:r>
              <a:rPr lang="en-GB"/>
              <a:t>the Modern Age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Monumental - Churchill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55576" y="1988840"/>
            <a:ext cx="3384375" cy="3600399"/>
          </a:xfrm>
        </p:spPr>
      </p:pic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158846" y="1600200"/>
            <a:ext cx="3017308" cy="4525963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21467" y="1600200"/>
            <a:ext cx="2510066" cy="4525963"/>
          </a:xfrm>
        </p:spPr>
      </p:pic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158846" y="1600200"/>
            <a:ext cx="3017308" cy="4525963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79874" y="1600200"/>
            <a:ext cx="3393251" cy="4525963"/>
          </a:xfrm>
        </p:spPr>
      </p:pic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4009" y="2276874"/>
            <a:ext cx="4038603" cy="3096341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300"/>
              <a:t>Churchill – ‘the enigma of a war hero’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4648196" y="1600200"/>
            <a:ext cx="4038603" cy="4525959"/>
          </a:xfrm>
        </p:spPr>
        <p:txBody>
          <a:bodyPr>
            <a:normAutofit/>
          </a:bodyPr>
          <a:lstStyle/>
          <a:p>
            <a:pPr lvl="0"/>
            <a:r>
              <a:rPr lang="en-GB"/>
              <a:t>D.J. Taylor article – </a:t>
            </a:r>
            <a:r>
              <a:rPr lang="en-GB" i="1"/>
              <a:t>The Independent </a:t>
            </a:r>
            <a:r>
              <a:rPr lang="en-GB"/>
              <a:t>25th January 2015</a:t>
            </a:r>
          </a:p>
          <a:p>
            <a:pPr lvl="0"/>
            <a:r>
              <a:rPr lang="en-GB"/>
              <a:t>Critic; Novelist; Biographer</a:t>
            </a:r>
          </a:p>
          <a:p>
            <a:pPr lvl="0"/>
            <a:r>
              <a:rPr lang="en-GB"/>
              <a:t>Whitbread Prize for Orwell biography </a:t>
            </a:r>
          </a:p>
          <a:p>
            <a:pPr lvl="0"/>
            <a:r>
              <a:rPr lang="en-GB"/>
              <a:t>Has also written for the </a:t>
            </a:r>
            <a:r>
              <a:rPr lang="en-GB" i="1"/>
              <a:t>Guardian</a:t>
            </a:r>
            <a:r>
              <a:rPr lang="en-GB"/>
              <a:t> and the </a:t>
            </a:r>
            <a:r>
              <a:rPr lang="en-GB" i="1"/>
              <a:t>Telegraph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51524" y="1772820"/>
            <a:ext cx="4248476" cy="432047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7624" y="1844824"/>
            <a:ext cx="2808312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16832"/>
            <a:ext cx="2592287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024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Tonypandy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88840"/>
            <a:ext cx="6192688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5149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Sidney Street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916832"/>
            <a:ext cx="4968551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275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6840760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7399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‘prosecuting council’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1. A.C. Benson (1862-1925) – Essayist and Poet: 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On Churchill: ‘a horrid little fellow’ (Summer of 1915). He deemed him a ‘warmonger… as if he were on fire within’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Context –The Dardanelles and Gallipoli (Churchill’s venture in the East!)</a:t>
            </a:r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endParaRPr lang="en-GB" sz="240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364089" y="1700811"/>
            <a:ext cx="2880323" cy="4248476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Gallipoli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84784"/>
            <a:ext cx="6408711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97735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Churchill’s Great War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3" y="2204864"/>
            <a:ext cx="4896544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5353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‘the prosecuting council’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4648196" y="1600200"/>
            <a:ext cx="4038603" cy="4525959"/>
          </a:xfrm>
        </p:spPr>
        <p:txBody>
          <a:bodyPr/>
          <a:lstStyle/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2. Margot Asquith (1864-1945)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Wife of P.M. Herbert Asquith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On Churchil (1915) – (Context – war going badly, schisms within Liberal Party ; loss of Asquith as leader among some.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"Winston's vanity is septic..“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"a dangerous maniac, so poor in character and judgment, so insolent and childish, I hardly even think him a danger".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: "He has not merely bad judgment, but he has none. What a strange being! He really likes war. He would be quite damped if he were told now 'The war is over.' He has no imagination of the heart."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899595" y="1916829"/>
            <a:ext cx="3240359" cy="446449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Chancellor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6192687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8068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Wilderness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44824"/>
            <a:ext cx="3384375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839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Orwell on Churchill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>
              <a:lnSpc>
                <a:spcPct val="90000"/>
              </a:lnSpc>
            </a:pPr>
            <a:r>
              <a:rPr lang="en-GB" dirty="0"/>
              <a:t>‘I have no wish to praise him, I would gladly shoot him when the war is won’</a:t>
            </a:r>
          </a:p>
          <a:p>
            <a:pPr lvl="0">
              <a:lnSpc>
                <a:spcPct val="90000"/>
              </a:lnSpc>
            </a:pPr>
            <a:r>
              <a:rPr lang="en-GB" dirty="0"/>
              <a:t>Saw Churchill ‘posing as a democrat’</a:t>
            </a:r>
          </a:p>
          <a:p>
            <a:pPr lvl="0">
              <a:lnSpc>
                <a:spcPct val="90000"/>
              </a:lnSpc>
            </a:pPr>
            <a:endParaRPr lang="en-GB" dirty="0"/>
          </a:p>
          <a:p>
            <a:pPr lvl="0">
              <a:lnSpc>
                <a:spcPct val="90000"/>
              </a:lnSpc>
            </a:pPr>
            <a:r>
              <a:rPr lang="en-GB" dirty="0"/>
              <a:t>What Churchill And Orwell Had In Common: Both Could Say, 'My Side Is Wrong‘ (Steve </a:t>
            </a:r>
            <a:r>
              <a:rPr lang="en-GB" dirty="0" err="1"/>
              <a:t>Inskeep</a:t>
            </a:r>
            <a:r>
              <a:rPr lang="en-GB" dirty="0"/>
              <a:t>)</a:t>
            </a:r>
          </a:p>
          <a:p>
            <a:pPr lvl="0">
              <a:lnSpc>
                <a:spcPct val="90000"/>
              </a:lnSpc>
            </a:pPr>
            <a:endParaRPr lang="en-GB" dirty="0"/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44009" y="1556793"/>
            <a:ext cx="2016224" cy="3528395"/>
          </a:xfrm>
        </p:spPr>
      </p:pic>
      <p:pic>
        <p:nvPicPr>
          <p:cNvPr id="5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228179" y="3284982"/>
            <a:ext cx="2376260" cy="3168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‘Teleological’ man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601" y="1916832"/>
            <a:ext cx="3096344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D.J. Taylor talks of the ‘teleological gloss’ surrounding Churchill – based on his life story since WWII, and the ‘refashioning’ of his previous life through the </a:t>
            </a:r>
            <a:r>
              <a:rPr lang="en-GB" dirty="0" err="1"/>
              <a:t>Churchillian</a:t>
            </a:r>
            <a:r>
              <a:rPr lang="en-GB" dirty="0"/>
              <a:t> legend – reinvented as a champion of freedom</a:t>
            </a:r>
          </a:p>
          <a:p>
            <a:r>
              <a:rPr lang="en-GB" b="1" dirty="0"/>
              <a:t>Question</a:t>
            </a:r>
            <a:r>
              <a:rPr lang="en-GB" dirty="0"/>
              <a:t> – had he died in 1939, what would have been his legacy?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9772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Paradox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1. ‘Champion of freedom’ vs ‘posing as a democrat</a:t>
            </a:r>
          </a:p>
          <a:p>
            <a:r>
              <a:rPr lang="en-GB" dirty="0"/>
              <a:t>2. ‘The last Great Englishman’ vs half-American with ‘un-English swagger’</a:t>
            </a:r>
          </a:p>
          <a:p>
            <a:r>
              <a:rPr lang="en-GB" dirty="0"/>
              <a:t>3.‘Insider’ (Duke’s Grandson / father was Chancellor) vs bold and evasive ‘outsider’.</a:t>
            </a:r>
          </a:p>
          <a:p>
            <a:r>
              <a:rPr lang="en-GB" dirty="0"/>
              <a:t>4. A political ‘anachronism’ against the ‘safety-first ‘of Baldwin et al</a:t>
            </a:r>
          </a:p>
          <a:p>
            <a:r>
              <a:rPr lang="en-GB" dirty="0"/>
              <a:t>5. ‘Style over substance’ attraction – the Cavalier!</a:t>
            </a:r>
          </a:p>
        </p:txBody>
      </p:sp>
    </p:spTree>
    <p:extLst>
      <p:ext uri="{BB962C8B-B14F-4D97-AF65-F5344CB8AC3E}">
        <p14:creationId xmlns:p14="http://schemas.microsoft.com/office/powerpoint/2010/main" val="41362072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Wartime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1" y="1988840"/>
            <a:ext cx="3312368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86283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‘Lens of History’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National unity? – Arthur Seaton in </a:t>
            </a:r>
            <a:r>
              <a:rPr lang="en-GB" i="1" dirty="0"/>
              <a:t>Saturday Night Sunday Morning </a:t>
            </a:r>
            <a:r>
              <a:rPr lang="en-GB" dirty="0"/>
              <a:t>(Alan </a:t>
            </a:r>
            <a:r>
              <a:rPr lang="en-GB" dirty="0" err="1"/>
              <a:t>Sillitoe</a:t>
            </a:r>
            <a:r>
              <a:rPr lang="en-GB" dirty="0"/>
              <a:t>) – Churchill Speech ‘as if it mattered’ </a:t>
            </a:r>
          </a:p>
          <a:p>
            <a:r>
              <a:rPr lang="en-GB" dirty="0"/>
              <a:t>1945 Election and ‘all that’</a:t>
            </a:r>
          </a:p>
          <a:p>
            <a:r>
              <a:rPr lang="en-GB" dirty="0"/>
              <a:t>Churchill as guarantor of liberal freedoms – supreme irony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1916832"/>
            <a:ext cx="324036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02732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Honour</a:t>
            </a: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88840"/>
            <a:ext cx="6408712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31161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Homage?</a:t>
            </a:r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88840"/>
            <a:ext cx="5328591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19841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188</TotalTime>
  <Words>501</Words>
  <Application>Microsoft Office PowerPoint</Application>
  <PresentationFormat>On-screen Show (4:3)</PresentationFormat>
  <Paragraphs>52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Book Antiqua</vt:lpstr>
      <vt:lpstr>Lucida Sans</vt:lpstr>
      <vt:lpstr>Wingdings</vt:lpstr>
      <vt:lpstr>Wingdings 2</vt:lpstr>
      <vt:lpstr>Wingdings 3</vt:lpstr>
      <vt:lpstr>Apex</vt:lpstr>
      <vt:lpstr>HPHE 5013 6013</vt:lpstr>
      <vt:lpstr>The Monumental - Churchill</vt:lpstr>
      <vt:lpstr>PowerPoint Presentation</vt:lpstr>
      <vt:lpstr>PowerPoint Presentation</vt:lpstr>
      <vt:lpstr>Churchill – ‘the enigma of a war hero’</vt:lpstr>
      <vt:lpstr>PowerPoint Presentation</vt:lpstr>
      <vt:lpstr>Tonypandy</vt:lpstr>
      <vt:lpstr>Sidney Street</vt:lpstr>
      <vt:lpstr>PowerPoint Presentation</vt:lpstr>
      <vt:lpstr>The ‘prosecuting council’</vt:lpstr>
      <vt:lpstr>Gallipoli</vt:lpstr>
      <vt:lpstr>Churchill’s Great War</vt:lpstr>
      <vt:lpstr>‘the prosecuting council’</vt:lpstr>
      <vt:lpstr>Chancellor</vt:lpstr>
      <vt:lpstr>Wilderness</vt:lpstr>
      <vt:lpstr>Orwell on Churchill</vt:lpstr>
      <vt:lpstr>The ‘Teleological’ man</vt:lpstr>
      <vt:lpstr>Paradox</vt:lpstr>
      <vt:lpstr>Wartime</vt:lpstr>
      <vt:lpstr>The ‘Lens of History’</vt:lpstr>
      <vt:lpstr>Honour</vt:lpstr>
      <vt:lpstr>Homage?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Hphe 5013 6013</dc:title>
  <dc:creator>Lester Mason</dc:creator>
  <cp:lastModifiedBy>Lester Mason</cp:lastModifiedBy>
  <cp:revision>17</cp:revision>
  <cp:lastPrinted>2021-01-12T12:30:08Z</cp:lastPrinted>
  <dcterms:created xsi:type="dcterms:W3CDTF">2021-01-05T11:17:30Z</dcterms:created>
  <dcterms:modified xsi:type="dcterms:W3CDTF">2022-05-04T09:26:38Z</dcterms:modified>
</cp:coreProperties>
</file>