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4"/>
  </p:notesMasterIdLst>
  <p:sldIdLst>
    <p:sldId id="621" r:id="rId4"/>
    <p:sldId id="717" r:id="rId5"/>
    <p:sldId id="257" r:id="rId6"/>
    <p:sldId id="259" r:id="rId7"/>
    <p:sldId id="721" r:id="rId8"/>
    <p:sldId id="258" r:id="rId9"/>
    <p:sldId id="623" r:id="rId10"/>
    <p:sldId id="656" r:id="rId11"/>
    <p:sldId id="709" r:id="rId12"/>
    <p:sldId id="657" r:id="rId13"/>
    <p:sldId id="710" r:id="rId14"/>
    <p:sldId id="722" r:id="rId15"/>
    <p:sldId id="659" r:id="rId16"/>
    <p:sldId id="719" r:id="rId17"/>
    <p:sldId id="711" r:id="rId18"/>
    <p:sldId id="622" r:id="rId19"/>
    <p:sldId id="260" r:id="rId20"/>
    <p:sldId id="712" r:id="rId21"/>
    <p:sldId id="713" r:id="rId22"/>
    <p:sldId id="661" r:id="rId23"/>
    <p:sldId id="714" r:id="rId24"/>
    <p:sldId id="715" r:id="rId25"/>
    <p:sldId id="261" r:id="rId26"/>
    <p:sldId id="262" r:id="rId27"/>
    <p:sldId id="263" r:id="rId28"/>
    <p:sldId id="268" r:id="rId29"/>
    <p:sldId id="269" r:id="rId30"/>
    <p:sldId id="270" r:id="rId31"/>
    <p:sldId id="271" r:id="rId32"/>
    <p:sldId id="716" r:id="rId3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301" autoAdjust="0"/>
    <p:restoredTop sz="88701" autoAdjust="0"/>
  </p:normalViewPr>
  <p:slideViewPr>
    <p:cSldViewPr>
      <p:cViewPr varScale="1">
        <p:scale>
          <a:sx n="101" d="100"/>
          <a:sy n="101" d="100"/>
        </p:scale>
        <p:origin x="1512" y="10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28/02/2024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28/02/2024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28/02/2024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28/02/2024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28/02/2024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28/02/2024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28/02/2024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28/02/2024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28/02/2024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28/02/2024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28/02/2024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28/02/2024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28/02/2024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28/02/2024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28/02/2024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28/02/2024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28/02/2024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28/02/2024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28/02/2024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28/02/2024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28/02/2024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28/02/2024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28/02/2024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28/02/2024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28/02/2024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28/02/2024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28/02/2024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28/02/2024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28/02/2024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28/02/2024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28/02/2024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28/02/2024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28/02/2024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28/02/2024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28/02/2024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28/02/2024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28/02/2024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RTFP186r_pM&amp;ab_channel=SmrtEnglish" TargetMode="External"/><Relationship Id="rId2" Type="http://schemas.openxmlformats.org/officeDocument/2006/relationships/hyperlink" Target="https://www.youtube.com/watch?v=ANV1Oe6bN3E&amp;ab_channel=SmrtEnglish"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r>
              <a:rPr lang="en-GB" sz="3200" b="1">
                <a:solidFill>
                  <a:schemeClr val="bg1"/>
                </a:solidFill>
                <a:effectLst>
                  <a:outerShdw blurRad="38100" dist="38100" dir="2700000" algn="tl">
                    <a:srgbClr val="000000">
                      <a:alpha val="43137"/>
                    </a:srgbClr>
                  </a:outerShdw>
                </a:effectLst>
              </a:rPr>
              <a:t>LCHS4001</a:t>
            </a:r>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and Employability Skills (ACE) </a:t>
            </a:r>
          </a:p>
          <a:p>
            <a:pPr eaLnBrk="1" hangingPunct="1"/>
            <a:endParaRPr lang="en-GB" altLang="en-US" sz="3200" dirty="0">
              <a:effectLst>
                <a:outerShdw blurRad="38100" dist="38100" dir="2700000" algn="tl">
                  <a:srgbClr val="000000">
                    <a:alpha val="43137"/>
                  </a:srgbClr>
                </a:outerShdw>
              </a:effectLst>
            </a:endParaRPr>
          </a:p>
          <a:p>
            <a:pPr eaLnBrk="1" hangingPunct="1"/>
            <a:r>
              <a:rPr lang="en-GB" sz="3200" b="1" dirty="0">
                <a:solidFill>
                  <a:srgbClr val="FFFF00"/>
                </a:solidFill>
                <a:effectLst>
                  <a:outerShdw blurRad="38100" dist="38100" dir="2700000" algn="tl">
                    <a:srgbClr val="000000">
                      <a:alpha val="43137"/>
                    </a:srgbClr>
                  </a:outerShdw>
                </a:effectLst>
              </a:rPr>
              <a:t>Sentence structure</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28/02/2024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93C37-B7A8-444B-A95E-244181D9BDFA}"/>
              </a:ext>
            </a:extLst>
          </p:cNvPr>
          <p:cNvSpPr>
            <a:spLocks noGrp="1"/>
          </p:cNvSpPr>
          <p:nvPr>
            <p:ph type="title"/>
          </p:nvPr>
        </p:nvSpPr>
        <p:spPr/>
        <p:txBody>
          <a:bodyPr/>
          <a:lstStyle/>
          <a:p>
            <a:r>
              <a:rPr lang="en-GB" b="1" dirty="0"/>
              <a:t>Aims </a:t>
            </a:r>
          </a:p>
        </p:txBody>
      </p:sp>
      <p:sp>
        <p:nvSpPr>
          <p:cNvPr id="3" name="Content Placeholder 2">
            <a:extLst>
              <a:ext uri="{FF2B5EF4-FFF2-40B4-BE49-F238E27FC236}">
                <a16:creationId xmlns:a16="http://schemas.microsoft.com/office/drawing/2014/main" id="{486B0623-1C93-43D5-8E1B-7B7FDB312D84}"/>
              </a:ext>
            </a:extLst>
          </p:cNvPr>
          <p:cNvSpPr>
            <a:spLocks noGrp="1"/>
          </p:cNvSpPr>
          <p:nvPr>
            <p:ph idx="1"/>
          </p:nvPr>
        </p:nvSpPr>
        <p:spPr>
          <a:xfrm>
            <a:off x="457200" y="1417638"/>
            <a:ext cx="8363272" cy="4099594"/>
          </a:xfrm>
        </p:spPr>
        <p:txBody>
          <a:bodyPr/>
          <a:lstStyle/>
          <a:p>
            <a:r>
              <a:rPr lang="en-GB" dirty="0"/>
              <a:t>To introduce the key sentence types </a:t>
            </a:r>
          </a:p>
          <a:p>
            <a:pPr marL="0" indent="0">
              <a:buNone/>
            </a:pPr>
            <a:endParaRPr lang="en-GB" dirty="0"/>
          </a:p>
          <a:p>
            <a:r>
              <a:rPr lang="en-GB" dirty="0"/>
              <a:t>To look at common errors in sentence structures</a:t>
            </a:r>
          </a:p>
          <a:p>
            <a:pPr marL="0" indent="0">
              <a:buNone/>
            </a:pPr>
            <a:endParaRPr lang="en-GB" dirty="0"/>
          </a:p>
          <a:p>
            <a:r>
              <a:rPr lang="en-GB" dirty="0"/>
              <a:t>To complete a number of exercises</a:t>
            </a:r>
          </a:p>
        </p:txBody>
      </p:sp>
      <p:sp>
        <p:nvSpPr>
          <p:cNvPr id="4" name="Date Placeholder 3">
            <a:extLst>
              <a:ext uri="{FF2B5EF4-FFF2-40B4-BE49-F238E27FC236}">
                <a16:creationId xmlns:a16="http://schemas.microsoft.com/office/drawing/2014/main" id="{37368B31-0851-4E7F-B9AF-9D4A8EB116C3}"/>
              </a:ext>
            </a:extLst>
          </p:cNvPr>
          <p:cNvSpPr>
            <a:spLocks noGrp="1"/>
          </p:cNvSpPr>
          <p:nvPr>
            <p:ph type="dt" sz="half" idx="10"/>
          </p:nvPr>
        </p:nvSpPr>
        <p:spPr/>
        <p:txBody>
          <a:bodyPr/>
          <a:lstStyle/>
          <a:p>
            <a:pPr>
              <a:defRPr/>
            </a:pPr>
            <a:fld id="{88CDF714-6E5E-4674-9BCB-7577AC040E7A}" type="datetime1">
              <a:rPr lang="en-GB" smtClean="0"/>
              <a:pPr>
                <a:defRPr/>
              </a:pPr>
              <a:t>28/02/2024</a:t>
            </a:fld>
            <a:endParaRPr lang="en-GB" dirty="0"/>
          </a:p>
        </p:txBody>
      </p:sp>
    </p:spTree>
    <p:extLst>
      <p:ext uri="{BB962C8B-B14F-4D97-AF65-F5344CB8AC3E}">
        <p14:creationId xmlns:p14="http://schemas.microsoft.com/office/powerpoint/2010/main" val="815734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a sentence?</a:t>
            </a:r>
          </a:p>
        </p:txBody>
      </p:sp>
      <p:sp>
        <p:nvSpPr>
          <p:cNvPr id="3" name="Content Placeholder 2"/>
          <p:cNvSpPr>
            <a:spLocks noGrp="1"/>
          </p:cNvSpPr>
          <p:nvPr>
            <p:ph idx="1"/>
          </p:nvPr>
        </p:nvSpPr>
        <p:spPr>
          <a:xfrm>
            <a:off x="333872" y="1304764"/>
            <a:ext cx="8352928" cy="4248472"/>
          </a:xfrm>
        </p:spPr>
        <p:txBody>
          <a:bodyPr/>
          <a:lstStyle/>
          <a:p>
            <a:r>
              <a:rPr lang="en-GB" sz="2800" dirty="0"/>
              <a:t>A sentence is a group of words giving a complete thought. </a:t>
            </a:r>
          </a:p>
          <a:p>
            <a:endParaRPr lang="en-GB" sz="2800" dirty="0"/>
          </a:p>
          <a:p>
            <a:r>
              <a:rPr lang="en-GB" sz="2800" dirty="0"/>
              <a:t>A sentence must have a subject and a verb. </a:t>
            </a:r>
          </a:p>
          <a:p>
            <a:pPr marL="0" indent="0">
              <a:buNone/>
            </a:pPr>
            <a:endParaRPr lang="en-GB" sz="2800" dirty="0"/>
          </a:p>
          <a:p>
            <a:pPr marL="0" indent="0">
              <a:buNone/>
            </a:pPr>
            <a:r>
              <a:rPr lang="en-GB" sz="2800" dirty="0"/>
              <a:t>- </a:t>
            </a:r>
            <a:r>
              <a:rPr lang="en-GB" sz="2800" dirty="0">
                <a:highlight>
                  <a:srgbClr val="FFFF00"/>
                </a:highlight>
              </a:rPr>
              <a:t>The results of the study </a:t>
            </a:r>
            <a:r>
              <a:rPr lang="en-GB" sz="2800" dirty="0">
                <a:highlight>
                  <a:srgbClr val="00FF00"/>
                </a:highlight>
              </a:rPr>
              <a:t>confirmed</a:t>
            </a:r>
            <a:r>
              <a:rPr lang="en-GB" sz="2800" dirty="0"/>
              <a:t> the writer’s hypothesis. </a:t>
            </a:r>
          </a:p>
          <a:p>
            <a:pPr marL="0" indent="0">
              <a:buNone/>
            </a:pP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Four sentence types</a:t>
            </a:r>
          </a:p>
        </p:txBody>
      </p:sp>
      <p:sp>
        <p:nvSpPr>
          <p:cNvPr id="3" name="Content Placeholder 2"/>
          <p:cNvSpPr>
            <a:spLocks noGrp="1"/>
          </p:cNvSpPr>
          <p:nvPr>
            <p:ph idx="1"/>
          </p:nvPr>
        </p:nvSpPr>
        <p:spPr>
          <a:xfrm>
            <a:off x="457200" y="1470818"/>
            <a:ext cx="8229600" cy="3916363"/>
          </a:xfrm>
        </p:spPr>
        <p:txBody>
          <a:bodyPr/>
          <a:lstStyle/>
          <a:p>
            <a:r>
              <a:rPr lang="en-GB" dirty="0"/>
              <a:t>Simple</a:t>
            </a:r>
          </a:p>
          <a:p>
            <a:r>
              <a:rPr lang="en-GB" dirty="0"/>
              <a:t>Compound</a:t>
            </a:r>
          </a:p>
          <a:p>
            <a:r>
              <a:rPr lang="en-GB" dirty="0"/>
              <a:t>Complex</a:t>
            </a:r>
          </a:p>
          <a:p>
            <a:r>
              <a:rPr lang="en-GB" dirty="0"/>
              <a:t>Complex-compound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Four sentence types</a:t>
            </a:r>
          </a:p>
        </p:txBody>
      </p:sp>
      <p:sp>
        <p:nvSpPr>
          <p:cNvPr id="3" name="Content Placeholder 2"/>
          <p:cNvSpPr>
            <a:spLocks noGrp="1"/>
          </p:cNvSpPr>
          <p:nvPr>
            <p:ph idx="1"/>
          </p:nvPr>
        </p:nvSpPr>
        <p:spPr>
          <a:xfrm>
            <a:off x="434570" y="1628800"/>
            <a:ext cx="8229600" cy="3916363"/>
          </a:xfrm>
        </p:spPr>
        <p:txBody>
          <a:bodyPr/>
          <a:lstStyle/>
          <a:p>
            <a:r>
              <a:rPr lang="en-GB" b="1" dirty="0"/>
              <a:t>Simple</a:t>
            </a:r>
          </a:p>
          <a:p>
            <a:r>
              <a:rPr lang="en-GB" b="1" dirty="0"/>
              <a:t>Compound</a:t>
            </a:r>
          </a:p>
          <a:p>
            <a:r>
              <a:rPr lang="en-GB" b="1" dirty="0"/>
              <a:t>Complex</a:t>
            </a:r>
          </a:p>
          <a:p>
            <a:r>
              <a:rPr lang="en-GB" dirty="0"/>
              <a:t>Complex-compound</a:t>
            </a:r>
          </a:p>
        </p:txBody>
      </p:sp>
    </p:spTree>
    <p:extLst>
      <p:ext uri="{BB962C8B-B14F-4D97-AF65-F5344CB8AC3E}">
        <p14:creationId xmlns:p14="http://schemas.microsoft.com/office/powerpoint/2010/main" val="3529638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Simple sentence - examples</a:t>
            </a:r>
          </a:p>
        </p:txBody>
      </p:sp>
      <p:sp>
        <p:nvSpPr>
          <p:cNvPr id="3" name="Content Placeholder 2"/>
          <p:cNvSpPr>
            <a:spLocks noGrp="1"/>
          </p:cNvSpPr>
          <p:nvPr>
            <p:ph idx="1"/>
          </p:nvPr>
        </p:nvSpPr>
        <p:spPr>
          <a:xfrm>
            <a:off x="439713" y="1470818"/>
            <a:ext cx="8229600" cy="3916363"/>
          </a:xfrm>
        </p:spPr>
        <p:txBody>
          <a:bodyPr/>
          <a:lstStyle/>
          <a:p>
            <a:pPr lvl="1">
              <a:buFont typeface="Arial" panose="020B0604020202020204" pitchFamily="34" charset="0"/>
              <a:buChar char="•"/>
            </a:pPr>
            <a:r>
              <a:rPr lang="en-GB" dirty="0"/>
              <a:t>A simple sentence contains only one independent clause. </a:t>
            </a:r>
          </a:p>
          <a:p>
            <a:pPr marL="457200" lvl="1" indent="0">
              <a:buNone/>
            </a:pPr>
            <a:endParaRPr lang="en-GB" dirty="0"/>
          </a:p>
          <a:p>
            <a:pPr lvl="1"/>
            <a:r>
              <a:rPr lang="en-GB" b="1" dirty="0"/>
              <a:t>Tony</a:t>
            </a:r>
            <a:r>
              <a:rPr lang="en-GB" dirty="0"/>
              <a:t> flew to Toronto. </a:t>
            </a:r>
          </a:p>
          <a:p>
            <a:pPr lvl="1"/>
            <a:r>
              <a:rPr lang="en-GB" b="1" dirty="0"/>
              <a:t>Tony</a:t>
            </a:r>
            <a:r>
              <a:rPr lang="en-GB" dirty="0"/>
              <a:t> and </a:t>
            </a:r>
            <a:r>
              <a:rPr lang="en-GB" b="1" dirty="0"/>
              <a:t>Janet</a:t>
            </a:r>
            <a:r>
              <a:rPr lang="en-GB" dirty="0"/>
              <a:t> flew to Toronto. </a:t>
            </a:r>
          </a:p>
          <a:p>
            <a:pPr lvl="1"/>
            <a:r>
              <a:rPr lang="en-GB" b="1" dirty="0"/>
              <a:t>She</a:t>
            </a:r>
            <a:r>
              <a:rPr lang="en-GB" dirty="0"/>
              <a:t> completed her assignment.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More simple sentence examples</a:t>
            </a:r>
          </a:p>
        </p:txBody>
      </p:sp>
      <p:sp>
        <p:nvSpPr>
          <p:cNvPr id="3" name="Content Placeholder 2"/>
          <p:cNvSpPr>
            <a:spLocks noGrp="1"/>
          </p:cNvSpPr>
          <p:nvPr>
            <p:ph idx="1"/>
          </p:nvPr>
        </p:nvSpPr>
        <p:spPr/>
        <p:txBody>
          <a:bodyPr/>
          <a:lstStyle/>
          <a:p>
            <a:pPr marL="342000" indent="-342000">
              <a:spcBef>
                <a:spcPts val="0"/>
              </a:spcBef>
            </a:pPr>
            <a:r>
              <a:rPr lang="en-GB" b="1" dirty="0">
                <a:solidFill>
                  <a:srgbClr val="FF0000"/>
                </a:solidFill>
                <a:latin typeface="Calibri" panose="020F0502020204030204" pitchFamily="34" charset="0"/>
                <a:cs typeface="Calibri" panose="020F0502020204030204" pitchFamily="34" charset="0"/>
              </a:rPr>
              <a:t>Maria</a:t>
            </a:r>
            <a:r>
              <a:rPr lang="en-GB" b="1" dirty="0">
                <a:latin typeface="Calibri" panose="020F0502020204030204" pitchFamily="34" charset="0"/>
                <a:cs typeface="Calibri" panose="020F0502020204030204" pitchFamily="34" charset="0"/>
              </a:rPr>
              <a:t> </a:t>
            </a:r>
            <a:r>
              <a:rPr lang="en-GB" b="1" dirty="0">
                <a:solidFill>
                  <a:srgbClr val="7030A0"/>
                </a:solidFill>
                <a:latin typeface="Calibri" panose="020F0502020204030204" pitchFamily="34" charset="0"/>
                <a:cs typeface="Calibri" panose="020F0502020204030204" pitchFamily="34" charset="0"/>
              </a:rPr>
              <a:t>finished </a:t>
            </a:r>
            <a:r>
              <a:rPr lang="en-GB" b="1" dirty="0">
                <a:solidFill>
                  <a:srgbClr val="00B0F0"/>
                </a:solidFill>
                <a:latin typeface="Calibri" panose="020F0502020204030204" pitchFamily="34" charset="0"/>
                <a:cs typeface="Calibri" panose="020F0502020204030204" pitchFamily="34" charset="0"/>
              </a:rPr>
              <a:t>her assignment</a:t>
            </a:r>
            <a:r>
              <a:rPr lang="en-GB" b="1" dirty="0">
                <a:latin typeface="Calibri" panose="020F0502020204030204" pitchFamily="34" charset="0"/>
                <a:cs typeface="Calibri" panose="020F0502020204030204" pitchFamily="34" charset="0"/>
              </a:rPr>
              <a:t>.</a:t>
            </a:r>
          </a:p>
          <a:p>
            <a:pPr marL="342000" indent="0">
              <a:spcBef>
                <a:spcPts val="0"/>
              </a:spcBef>
              <a:buNone/>
            </a:pP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subject</a:t>
            </a:r>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verb</a:t>
            </a:r>
            <a:r>
              <a:rPr lang="en-GB" dirty="0">
                <a:latin typeface="Calibri" panose="020F0502020204030204" pitchFamily="34" charset="0"/>
                <a:cs typeface="Calibri" panose="020F0502020204030204" pitchFamily="34" charset="0"/>
              </a:rPr>
              <a:t>/</a:t>
            </a:r>
            <a:r>
              <a:rPr lang="en-GB" dirty="0">
                <a:solidFill>
                  <a:srgbClr val="00B0F0"/>
                </a:solidFill>
                <a:latin typeface="Calibri" panose="020F0502020204030204" pitchFamily="34" charset="0"/>
                <a:cs typeface="Calibri" panose="020F0502020204030204" pitchFamily="34" charset="0"/>
              </a:rPr>
              <a:t>object</a:t>
            </a:r>
            <a:r>
              <a:rPr lang="en-GB" dirty="0">
                <a:latin typeface="Calibri" panose="020F0502020204030204" pitchFamily="34" charset="0"/>
                <a:cs typeface="Calibri" panose="020F0502020204030204" pitchFamily="34" charset="0"/>
              </a:rPr>
              <a:t>)</a:t>
            </a:r>
          </a:p>
          <a:p>
            <a:pPr marL="342000" indent="0">
              <a:spcBef>
                <a:spcPts val="0"/>
              </a:spcBef>
              <a:buNone/>
            </a:pPr>
            <a:endParaRPr lang="en-GB" dirty="0">
              <a:latin typeface="Calibri" panose="020F0502020204030204" pitchFamily="34" charset="0"/>
              <a:cs typeface="Calibri" panose="020F0502020204030204" pitchFamily="34" charset="0"/>
            </a:endParaRPr>
          </a:p>
          <a:p>
            <a:pPr marL="342000" indent="0">
              <a:spcBef>
                <a:spcPts val="0"/>
              </a:spcBef>
              <a:buNone/>
            </a:pPr>
            <a:endParaRPr lang="en-GB" dirty="0">
              <a:latin typeface="Calibri" panose="020F0502020204030204" pitchFamily="34" charset="0"/>
              <a:cs typeface="Calibri" panose="020F0502020204030204" pitchFamily="34" charset="0"/>
            </a:endParaRPr>
          </a:p>
          <a:p>
            <a:pPr marL="342000" indent="-342000">
              <a:spcBef>
                <a:spcPts val="0"/>
              </a:spcBef>
            </a:pPr>
            <a:r>
              <a:rPr lang="en-GB" b="1" dirty="0">
                <a:solidFill>
                  <a:srgbClr val="FF0000"/>
                </a:solidFill>
                <a:latin typeface="Calibri" panose="020F0502020204030204" pitchFamily="34" charset="0"/>
                <a:cs typeface="Calibri" panose="020F0502020204030204" pitchFamily="34" charset="0"/>
              </a:rPr>
              <a:t>Sentences</a:t>
            </a:r>
            <a:r>
              <a:rPr lang="en-GB" b="1" dirty="0">
                <a:latin typeface="Calibri" panose="020F0502020204030204" pitchFamily="34" charset="0"/>
                <a:cs typeface="Calibri" panose="020F0502020204030204" pitchFamily="34" charset="0"/>
              </a:rPr>
              <a:t> </a:t>
            </a:r>
            <a:r>
              <a:rPr lang="en-GB" b="1" dirty="0">
                <a:solidFill>
                  <a:srgbClr val="7030A0"/>
                </a:solidFill>
                <a:latin typeface="Calibri" panose="020F0502020204030204" pitchFamily="34" charset="0"/>
                <a:cs typeface="Calibri" panose="020F0502020204030204" pitchFamily="34" charset="0"/>
              </a:rPr>
              <a:t>must contain </a:t>
            </a:r>
            <a:r>
              <a:rPr lang="en-GB" b="1" dirty="0">
                <a:solidFill>
                  <a:srgbClr val="00B0F0"/>
                </a:solidFill>
                <a:latin typeface="Calibri" panose="020F0502020204030204" pitchFamily="34" charset="0"/>
                <a:cs typeface="Calibri" panose="020F0502020204030204" pitchFamily="34" charset="0"/>
              </a:rPr>
              <a:t>one or more clauses</a:t>
            </a:r>
            <a:r>
              <a:rPr lang="en-GB" b="1" dirty="0">
                <a:latin typeface="Calibri" panose="020F0502020204030204" pitchFamily="34" charset="0"/>
                <a:cs typeface="Calibri" panose="020F0502020204030204" pitchFamily="34" charset="0"/>
              </a:rPr>
              <a:t>.</a:t>
            </a:r>
          </a:p>
          <a:p>
            <a:pPr marL="342000" indent="0">
              <a:spcBef>
                <a:spcPts val="0"/>
              </a:spcBef>
              <a:buNone/>
            </a:pP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subject</a:t>
            </a:r>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verb</a:t>
            </a:r>
            <a:r>
              <a:rPr lang="en-GB" dirty="0">
                <a:latin typeface="Calibri" panose="020F0502020204030204" pitchFamily="34" charset="0"/>
                <a:cs typeface="Calibri" panose="020F0502020204030204" pitchFamily="34" charset="0"/>
              </a:rPr>
              <a:t>/</a:t>
            </a:r>
            <a:r>
              <a:rPr lang="en-GB" dirty="0">
                <a:solidFill>
                  <a:srgbClr val="00B0F0"/>
                </a:solidFill>
                <a:latin typeface="Calibri" panose="020F0502020204030204" pitchFamily="34" charset="0"/>
                <a:cs typeface="Calibri" panose="020F0502020204030204" pitchFamily="34" charset="0"/>
              </a:rPr>
              <a:t>object</a:t>
            </a:r>
            <a:r>
              <a:rPr lang="en-GB" dirty="0">
                <a:latin typeface="Calibri" panose="020F0502020204030204" pitchFamily="34" charset="0"/>
                <a:cs typeface="Calibri" panose="020F0502020204030204" pitchFamily="34" charset="0"/>
              </a:rPr>
              <a:t>)</a:t>
            </a:r>
          </a:p>
          <a:p>
            <a:pPr marL="0" indent="0">
              <a:spcBef>
                <a:spcPts val="0"/>
              </a:spcBef>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sz="4000" b="1" dirty="0">
                <a:latin typeface="Calibri" panose="020F0502020204030204" pitchFamily="34" charset="0"/>
                <a:cs typeface="Calibri" panose="020F0502020204030204" pitchFamily="34" charset="0"/>
              </a:rPr>
              <a:t>Compound sentences </a:t>
            </a:r>
          </a:p>
        </p:txBody>
      </p:sp>
      <p:sp>
        <p:nvSpPr>
          <p:cNvPr id="3" name="Content Placeholder 2"/>
          <p:cNvSpPr>
            <a:spLocks noGrp="1"/>
          </p:cNvSpPr>
          <p:nvPr>
            <p:ph idx="1"/>
          </p:nvPr>
        </p:nvSpPr>
        <p:spPr>
          <a:xfrm>
            <a:off x="323528" y="1052736"/>
            <a:ext cx="8712968" cy="4680520"/>
          </a:xfrm>
        </p:spPr>
        <p:txBody>
          <a:bodyPr/>
          <a:lstStyle/>
          <a:p>
            <a:pPr>
              <a:spcBef>
                <a:spcPts val="0"/>
              </a:spcBef>
            </a:pPr>
            <a:r>
              <a:rPr lang="en-GB" sz="2800" dirty="0">
                <a:latin typeface="Calibri" panose="020F0502020204030204" pitchFamily="34" charset="0"/>
                <a:cs typeface="Calibri" panose="020F0502020204030204" pitchFamily="34" charset="0"/>
              </a:rPr>
              <a:t>Compound sentences contain two or more separate pieces of information and they are connected by a </a:t>
            </a:r>
            <a:r>
              <a:rPr lang="en-GB" sz="2800" dirty="0">
                <a:highlight>
                  <a:srgbClr val="00FF00"/>
                </a:highlight>
                <a:latin typeface="Calibri" panose="020F0502020204030204" pitchFamily="34" charset="0"/>
                <a:cs typeface="Calibri" panose="020F0502020204030204" pitchFamily="34" charset="0"/>
              </a:rPr>
              <a:t>coordinating conjunction</a:t>
            </a:r>
            <a:r>
              <a:rPr lang="en-GB" sz="2800" dirty="0">
                <a:latin typeface="Calibri" panose="020F0502020204030204" pitchFamily="34" charset="0"/>
                <a:cs typeface="Calibri" panose="020F0502020204030204" pitchFamily="34" charset="0"/>
              </a:rPr>
              <a:t>. </a:t>
            </a:r>
          </a:p>
          <a:p>
            <a:pPr marL="0" indent="0">
              <a:spcBef>
                <a:spcPts val="0"/>
              </a:spcBef>
              <a:buNone/>
            </a:pPr>
            <a:endParaRPr lang="en-GB" sz="2800" dirty="0">
              <a:latin typeface="Calibri" panose="020F0502020204030204" pitchFamily="34" charset="0"/>
              <a:cs typeface="Calibri" panose="020F0502020204030204" pitchFamily="34" charset="0"/>
            </a:endParaRPr>
          </a:p>
          <a:p>
            <a:pPr>
              <a:spcBef>
                <a:spcPts val="0"/>
              </a:spcBef>
            </a:pPr>
            <a:r>
              <a:rPr lang="en-GB" sz="2800" dirty="0">
                <a:latin typeface="Calibri" panose="020F0502020204030204" pitchFamily="34" charset="0"/>
                <a:cs typeface="Calibri" panose="020F0502020204030204" pitchFamily="34" charset="0"/>
              </a:rPr>
              <a:t>Compound sentences can be linked by: either </a:t>
            </a:r>
          </a:p>
          <a:p>
            <a:pPr marL="514350" indent="-514350">
              <a:spcBef>
                <a:spcPts val="0"/>
              </a:spcBef>
              <a:buAutoNum type="alphaLcParenR"/>
            </a:pPr>
            <a:r>
              <a:rPr lang="en-GB" sz="2800" b="1" dirty="0">
                <a:latin typeface="Calibri" panose="020F0502020204030204" pitchFamily="34" charset="0"/>
                <a:cs typeface="Calibri" panose="020F0502020204030204" pitchFamily="34" charset="0"/>
              </a:rPr>
              <a:t>strong punctuation</a:t>
            </a:r>
            <a:r>
              <a:rPr lang="en-GB" sz="2800" dirty="0">
                <a:latin typeface="Calibri" panose="020F0502020204030204" pitchFamily="34" charset="0"/>
                <a:cs typeface="Calibri" panose="020F0502020204030204" pitchFamily="34" charset="0"/>
              </a:rPr>
              <a:t> (semi-colons) or </a:t>
            </a:r>
          </a:p>
          <a:p>
            <a:pPr marL="514350" indent="-514350">
              <a:spcBef>
                <a:spcPts val="0"/>
              </a:spcBef>
              <a:buAutoNum type="alphaLcParenR"/>
            </a:pPr>
            <a:r>
              <a:rPr lang="en-GB" sz="2800" b="1" dirty="0">
                <a:latin typeface="Calibri" panose="020F0502020204030204" pitchFamily="34" charset="0"/>
                <a:cs typeface="Calibri" panose="020F0502020204030204" pitchFamily="34" charset="0"/>
              </a:rPr>
              <a:t>a</a:t>
            </a:r>
            <a:r>
              <a:rPr lang="en-GB" sz="2800" dirty="0">
                <a:latin typeface="Calibri" panose="020F0502020204030204" pitchFamily="34" charset="0"/>
                <a:cs typeface="Calibri" panose="020F0502020204030204" pitchFamily="34" charset="0"/>
              </a:rPr>
              <a:t> </a:t>
            </a:r>
            <a:r>
              <a:rPr lang="en-GB" sz="2800" b="1" dirty="0">
                <a:latin typeface="Calibri" panose="020F0502020204030204" pitchFamily="34" charset="0"/>
                <a:cs typeface="Calibri" panose="020F0502020204030204" pitchFamily="34" charset="0"/>
              </a:rPr>
              <a:t>conjunction</a:t>
            </a:r>
            <a:r>
              <a:rPr lang="en-GB" sz="2800" dirty="0">
                <a:latin typeface="Calibri" panose="020F0502020204030204" pitchFamily="34" charset="0"/>
                <a:cs typeface="Calibri" panose="020F0502020204030204" pitchFamily="34" charset="0"/>
              </a:rPr>
              <a:t> (which often has a comma before it).</a:t>
            </a:r>
          </a:p>
          <a:p>
            <a:pPr marL="514350" indent="-514350">
              <a:spcBef>
                <a:spcPts val="0"/>
              </a:spcBef>
              <a:buAutoNum type="alphaLcParenR"/>
            </a:pPr>
            <a:r>
              <a:rPr lang="en-GB" sz="2800" b="1" dirty="0">
                <a:latin typeface="Calibri" panose="020F0502020204030204" pitchFamily="34" charset="0"/>
                <a:cs typeface="Calibri" panose="020F0502020204030204" pitchFamily="34" charset="0"/>
              </a:rPr>
              <a:t>A semi-colon, conjunctive adverb</a:t>
            </a:r>
            <a:r>
              <a:rPr lang="en-GB" sz="2800" dirty="0">
                <a:latin typeface="Calibri" panose="020F0502020204030204" pitchFamily="34" charset="0"/>
                <a:cs typeface="Calibri" panose="020F0502020204030204" pitchFamily="34" charset="0"/>
              </a:rPr>
              <a:t> (e.g., therefore, however)</a:t>
            </a:r>
          </a:p>
          <a:p>
            <a:pPr>
              <a:spcBef>
                <a:spcPts val="0"/>
              </a:spcBef>
            </a:pPr>
            <a:r>
              <a:rPr lang="en-GB" sz="2800" dirty="0">
                <a:latin typeface="Calibri" panose="020F0502020204030204" pitchFamily="34" charset="0"/>
                <a:cs typeface="Calibri" panose="020F0502020204030204" pitchFamily="34" charset="0"/>
              </a:rPr>
              <a:t>A conjunction is a type of linking word (e.g., but)</a:t>
            </a:r>
          </a:p>
          <a:p>
            <a:pPr>
              <a:spcBef>
                <a:spcPts val="0"/>
              </a:spcBef>
            </a:pPr>
            <a:endParaRPr lang="en-GB" sz="2800" dirty="0">
              <a:latin typeface="Calibri" panose="020F0502020204030204" pitchFamily="34" charset="0"/>
              <a:cs typeface="Calibri" panose="020F0502020204030204" pitchFamily="34" charset="0"/>
            </a:endParaRPr>
          </a:p>
          <a:p>
            <a:pPr marL="0" indent="0">
              <a:spcBef>
                <a:spcPts val="0"/>
              </a:spcBef>
              <a:buNone/>
            </a:pPr>
            <a:endParaRPr lang="en-GB" sz="2800" dirty="0">
              <a:latin typeface="Calibri" panose="020F0502020204030204" pitchFamily="34" charset="0"/>
              <a:cs typeface="Calibri" panose="020F0502020204030204" pitchFamily="34" charset="0"/>
            </a:endParaRPr>
          </a:p>
          <a:p>
            <a:pPr marL="0" indent="0">
              <a:spcBef>
                <a:spcPts val="0"/>
              </a:spcBef>
              <a:buNone/>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2039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96075-64E1-EF55-DF80-E2731590B453}"/>
              </a:ext>
            </a:extLst>
          </p:cNvPr>
          <p:cNvSpPr>
            <a:spLocks noGrp="1"/>
          </p:cNvSpPr>
          <p:nvPr>
            <p:ph type="title"/>
          </p:nvPr>
        </p:nvSpPr>
        <p:spPr/>
        <p:txBody>
          <a:bodyPr/>
          <a:lstStyle/>
          <a:p>
            <a:r>
              <a:rPr lang="en-GB" sz="4000" b="1" dirty="0"/>
              <a:t>Compound sentences – Examples </a:t>
            </a:r>
          </a:p>
        </p:txBody>
      </p:sp>
      <p:sp>
        <p:nvSpPr>
          <p:cNvPr id="3" name="Content Placeholder 2">
            <a:extLst>
              <a:ext uri="{FF2B5EF4-FFF2-40B4-BE49-F238E27FC236}">
                <a16:creationId xmlns:a16="http://schemas.microsoft.com/office/drawing/2014/main" id="{510CA8D6-8DAE-BA9E-BBAE-900DFC8BF4A3}"/>
              </a:ext>
            </a:extLst>
          </p:cNvPr>
          <p:cNvSpPr>
            <a:spLocks noGrp="1"/>
          </p:cNvSpPr>
          <p:nvPr>
            <p:ph idx="1"/>
          </p:nvPr>
        </p:nvSpPr>
        <p:spPr>
          <a:xfrm>
            <a:off x="234498" y="1484784"/>
            <a:ext cx="8893175" cy="4315618"/>
          </a:xfrm>
        </p:spPr>
        <p:txBody>
          <a:bodyPr/>
          <a:lstStyle/>
          <a:p>
            <a:r>
              <a:rPr lang="en-GB" sz="2400" dirty="0"/>
              <a:t>A promotion at work can come with the stress of added responsibilities</a:t>
            </a:r>
            <a:r>
              <a:rPr lang="en-GB" sz="2400" b="1" dirty="0"/>
              <a:t>, but </a:t>
            </a:r>
            <a:r>
              <a:rPr lang="en-GB" sz="2400" dirty="0"/>
              <a:t>it can also be very rewarding. </a:t>
            </a:r>
          </a:p>
          <a:p>
            <a:pPr marL="0" indent="0">
              <a:buNone/>
            </a:pPr>
            <a:endParaRPr lang="en-GB" sz="2400" dirty="0"/>
          </a:p>
          <a:p>
            <a:r>
              <a:rPr lang="en-GB" sz="2400" dirty="0"/>
              <a:t>The storm was very destructive</a:t>
            </a:r>
            <a:r>
              <a:rPr lang="en-GB" sz="2400" b="1" dirty="0"/>
              <a:t>;</a:t>
            </a:r>
            <a:r>
              <a:rPr lang="en-GB" sz="2400" dirty="0"/>
              <a:t> many people lost their homes. </a:t>
            </a:r>
          </a:p>
          <a:p>
            <a:endParaRPr lang="en-GB" sz="2400" dirty="0"/>
          </a:p>
          <a:p>
            <a:r>
              <a:rPr lang="en-GB" sz="2400" dirty="0"/>
              <a:t>Maria passed the exam</a:t>
            </a:r>
            <a:r>
              <a:rPr lang="en-GB" sz="2400" b="1" dirty="0"/>
              <a:t>; however</a:t>
            </a:r>
            <a:r>
              <a:rPr lang="en-GB" sz="2400" dirty="0"/>
              <a:t>, she was not completely satisfied with her test results. </a:t>
            </a:r>
          </a:p>
          <a:p>
            <a:endParaRPr lang="en-GB" sz="2400" dirty="0"/>
          </a:p>
        </p:txBody>
      </p:sp>
      <p:sp>
        <p:nvSpPr>
          <p:cNvPr id="4" name="Date Placeholder 3">
            <a:extLst>
              <a:ext uri="{FF2B5EF4-FFF2-40B4-BE49-F238E27FC236}">
                <a16:creationId xmlns:a16="http://schemas.microsoft.com/office/drawing/2014/main" id="{A14E3CF9-C37B-DCFF-F816-5D012772D0BE}"/>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88CDF714-6E5E-4674-9BCB-7577AC040E7A}" type="datetime1">
              <a:rPr kumimoji="0" lang="en-GB" sz="1050" b="0" i="0" u="none" strike="noStrike" kern="1200" cap="none" spc="0" normalizeH="0" baseline="0" noProof="0" smtClean="0">
                <a:ln>
                  <a:noFill/>
                </a:ln>
                <a:solidFill>
                  <a:srgbClr val="000000">
                    <a:tint val="75000"/>
                  </a:srgb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28/02/2024</a:t>
            </a:fld>
            <a:endParaRPr kumimoji="0" lang="en-GB" sz="1050" b="0" i="0" u="none" strike="noStrike" kern="1200" cap="none" spc="0" normalizeH="0" baseline="0" noProof="0" dirty="0">
              <a:ln>
                <a:noFill/>
              </a:ln>
              <a:solidFill>
                <a:srgbClr val="000000">
                  <a:tint val="75000"/>
                </a:srgbClr>
              </a:solidFill>
              <a:effectLst/>
              <a:uLnTx/>
              <a:uFillTx/>
              <a:latin typeface="Myriad Pro"/>
              <a:ea typeface="+mn-ea"/>
              <a:cs typeface="+mn-cs"/>
            </a:endParaRPr>
          </a:p>
        </p:txBody>
      </p:sp>
    </p:spTree>
    <p:extLst>
      <p:ext uri="{BB962C8B-B14F-4D97-AF65-F5344CB8AC3E}">
        <p14:creationId xmlns:p14="http://schemas.microsoft.com/office/powerpoint/2010/main" val="1041975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Coordinating conjunctions</a:t>
            </a:r>
          </a:p>
        </p:txBody>
      </p:sp>
      <p:sp>
        <p:nvSpPr>
          <p:cNvPr id="3" name="Content Placeholder 2"/>
          <p:cNvSpPr>
            <a:spLocks noGrp="1"/>
          </p:cNvSpPr>
          <p:nvPr>
            <p:ph idx="1"/>
          </p:nvPr>
        </p:nvSpPr>
        <p:spPr>
          <a:xfrm>
            <a:off x="457200" y="1556792"/>
            <a:ext cx="8229600" cy="3959771"/>
          </a:xfrm>
        </p:spPr>
        <p:txBody>
          <a:bodyPr/>
          <a:lstStyle/>
          <a:p>
            <a:pPr marL="0" indent="0">
              <a:spcBef>
                <a:spcPts val="0"/>
              </a:spcBef>
              <a:spcAft>
                <a:spcPts val="600"/>
              </a:spcAft>
              <a:buNone/>
            </a:pPr>
            <a:r>
              <a:rPr lang="en-GB" sz="2400" dirty="0">
                <a:latin typeface="Calibri" panose="020F0502020204030204" pitchFamily="34" charset="0"/>
                <a:cs typeface="Calibri" panose="020F0502020204030204" pitchFamily="34" charset="0"/>
              </a:rPr>
              <a:t>Compound sentences  may contain any of the following linking words:</a:t>
            </a:r>
          </a:p>
          <a:p>
            <a:pPr marL="0" indent="0">
              <a:spcBef>
                <a:spcPts val="0"/>
              </a:spcBef>
              <a:spcAft>
                <a:spcPts val="600"/>
              </a:spcAft>
              <a:buNone/>
            </a:pPr>
            <a:endParaRPr lang="en-GB" sz="2400" dirty="0">
              <a:latin typeface="Calibri" panose="020F0502020204030204" pitchFamily="34" charset="0"/>
              <a:cs typeface="Calibri" panose="020F0502020204030204" pitchFamily="34" charset="0"/>
            </a:endParaRPr>
          </a:p>
          <a:p>
            <a:pPr marL="0" indent="0">
              <a:spcBef>
                <a:spcPts val="0"/>
              </a:spcBef>
              <a:spcAft>
                <a:spcPts val="600"/>
              </a:spcAft>
              <a:buNone/>
            </a:pPr>
            <a:endParaRPr lang="en-GB" sz="2400" dirty="0">
              <a:latin typeface="Calibri" panose="020F0502020204030204" pitchFamily="34" charset="0"/>
              <a:cs typeface="Calibri" panose="020F0502020204030204" pitchFamily="34" charset="0"/>
            </a:endParaRPr>
          </a:p>
          <a:p>
            <a:pPr marL="0" indent="0">
              <a:spcBef>
                <a:spcPts val="0"/>
              </a:spcBef>
              <a:spcAft>
                <a:spcPts val="600"/>
              </a:spcAft>
              <a:buNone/>
            </a:pPr>
            <a:r>
              <a:rPr lang="en-GB" sz="2800" b="1" dirty="0">
                <a:latin typeface="Calibri" panose="020F0502020204030204" pitchFamily="34" charset="0"/>
                <a:cs typeface="Calibri" panose="020F0502020204030204" pitchFamily="34" charset="0"/>
              </a:rPr>
              <a:t>and, but, yet, so, or, nor, for</a:t>
            </a:r>
          </a:p>
          <a:p>
            <a:pPr marL="0" indent="0">
              <a:spcBef>
                <a:spcPts val="0"/>
              </a:spcBef>
              <a:spcAft>
                <a:spcPts val="600"/>
              </a:spcAft>
              <a:buNone/>
            </a:pPr>
            <a:endParaRPr lang="en-GB" sz="24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64839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Complex sentences 1</a:t>
            </a:r>
          </a:p>
        </p:txBody>
      </p:sp>
      <p:sp>
        <p:nvSpPr>
          <p:cNvPr id="3" name="Content Placeholder 2"/>
          <p:cNvSpPr>
            <a:spLocks noGrp="1"/>
          </p:cNvSpPr>
          <p:nvPr>
            <p:ph idx="1"/>
          </p:nvPr>
        </p:nvSpPr>
        <p:spPr>
          <a:xfrm>
            <a:off x="457200" y="1470818"/>
            <a:ext cx="8507288" cy="3916363"/>
          </a:xfrm>
        </p:spPr>
        <p:txBody>
          <a:bodyPr/>
          <a:lstStyle/>
          <a:p>
            <a:pPr marL="0" indent="0">
              <a:spcBef>
                <a:spcPts val="0"/>
              </a:spcBef>
              <a:buNone/>
            </a:pPr>
            <a:r>
              <a:rPr lang="en-GB" sz="2800" dirty="0">
                <a:latin typeface="Calibri" panose="020F0502020204030204" pitchFamily="34" charset="0"/>
                <a:cs typeface="Calibri" panose="020F0502020204030204" pitchFamily="34" charset="0"/>
              </a:rPr>
              <a:t>These contain an </a:t>
            </a:r>
            <a:r>
              <a:rPr lang="en-GB" sz="2800" b="1" dirty="0">
                <a:solidFill>
                  <a:srgbClr val="00B050"/>
                </a:solidFill>
                <a:latin typeface="Calibri" panose="020F0502020204030204" pitchFamily="34" charset="0"/>
                <a:cs typeface="Calibri" panose="020F0502020204030204" pitchFamily="34" charset="0"/>
              </a:rPr>
              <a:t>independent (main)</a:t>
            </a:r>
            <a:r>
              <a:rPr lang="en-GB" sz="2800" dirty="0">
                <a:latin typeface="Calibri" panose="020F0502020204030204" pitchFamily="34" charset="0"/>
                <a:cs typeface="Calibri" panose="020F0502020204030204" pitchFamily="34" charset="0"/>
              </a:rPr>
              <a:t> clause and a </a:t>
            </a:r>
            <a:r>
              <a:rPr lang="en-GB" sz="2800" b="1" dirty="0">
                <a:solidFill>
                  <a:srgbClr val="002060"/>
                </a:solidFill>
                <a:latin typeface="Calibri" panose="020F0502020204030204" pitchFamily="34" charset="0"/>
                <a:cs typeface="Calibri" panose="020F0502020204030204" pitchFamily="34" charset="0"/>
              </a:rPr>
              <a:t>dependent (subordinate </a:t>
            </a:r>
            <a:r>
              <a:rPr lang="en-GB" sz="2800" dirty="0">
                <a:solidFill>
                  <a:srgbClr val="002060"/>
                </a:solidFill>
                <a:latin typeface="Calibri" panose="020F0502020204030204" pitchFamily="34" charset="0"/>
                <a:cs typeface="Calibri" panose="020F0502020204030204" pitchFamily="34" charset="0"/>
              </a:rPr>
              <a:t>or</a:t>
            </a:r>
            <a:r>
              <a:rPr lang="en-GB" sz="2800" b="1" dirty="0">
                <a:solidFill>
                  <a:srgbClr val="002060"/>
                </a:solidFill>
                <a:latin typeface="Calibri" panose="020F0502020204030204" pitchFamily="34" charset="0"/>
                <a:cs typeface="Calibri" panose="020F0502020204030204" pitchFamily="34" charset="0"/>
              </a:rPr>
              <a:t> relative)</a:t>
            </a:r>
            <a:r>
              <a:rPr lang="en-GB" sz="2800" dirty="0">
                <a:latin typeface="Calibri" panose="020F0502020204030204" pitchFamily="34" charset="0"/>
                <a:cs typeface="Calibri" panose="020F0502020204030204" pitchFamily="34" charset="0"/>
              </a:rPr>
              <a:t> clause. These must be linked by a </a:t>
            </a:r>
            <a:r>
              <a:rPr lang="en-GB" sz="2800" b="1" dirty="0">
                <a:latin typeface="Calibri" panose="020F0502020204030204" pitchFamily="34" charset="0"/>
                <a:cs typeface="Calibri" panose="020F0502020204030204" pitchFamily="34" charset="0"/>
              </a:rPr>
              <a:t>subordinating conjunction</a:t>
            </a:r>
            <a:r>
              <a:rPr lang="en-GB" sz="2800" dirty="0">
                <a:latin typeface="Calibri" panose="020F0502020204030204" pitchFamily="34" charset="0"/>
                <a:cs typeface="Calibri" panose="020F0502020204030204" pitchFamily="34" charset="0"/>
              </a:rPr>
              <a:t>.</a:t>
            </a:r>
          </a:p>
          <a:p>
            <a:pPr marL="0" indent="0">
              <a:spcBef>
                <a:spcPts val="0"/>
              </a:spcBef>
              <a:buNone/>
            </a:pPr>
            <a:endParaRPr lang="en-GB" sz="2800" dirty="0">
              <a:latin typeface="Calibri" panose="020F0502020204030204" pitchFamily="34" charset="0"/>
              <a:cs typeface="Calibri" panose="020F0502020204030204" pitchFamily="34" charset="0"/>
            </a:endParaRPr>
          </a:p>
          <a:p>
            <a:pPr>
              <a:spcBef>
                <a:spcPts val="0"/>
              </a:spcBef>
            </a:pPr>
            <a:r>
              <a:rPr lang="en-GB" sz="2800" b="1" dirty="0">
                <a:solidFill>
                  <a:srgbClr val="00B050"/>
                </a:solidFill>
                <a:latin typeface="Calibri" panose="020F0502020204030204" pitchFamily="34" charset="0"/>
                <a:cs typeface="Calibri" panose="020F0502020204030204" pitchFamily="34" charset="0"/>
              </a:rPr>
              <a:t>The company was hesitant to hire Kevin</a:t>
            </a:r>
            <a:r>
              <a:rPr lang="en-GB" sz="2800" b="1" dirty="0">
                <a:solidFill>
                  <a:srgbClr val="FF0000"/>
                </a:solidFill>
                <a:latin typeface="Calibri" panose="020F0502020204030204" pitchFamily="34" charset="0"/>
                <a:cs typeface="Calibri" panose="020F0502020204030204" pitchFamily="34" charset="0"/>
              </a:rPr>
              <a:t> because</a:t>
            </a:r>
            <a:r>
              <a:rPr lang="en-GB" sz="2800" b="1" dirty="0">
                <a:solidFill>
                  <a:srgbClr val="002060"/>
                </a:solidFill>
                <a:latin typeface="Calibri" panose="020F0502020204030204" pitchFamily="34" charset="0"/>
                <a:cs typeface="Calibri" panose="020F0502020204030204" pitchFamily="34" charset="0"/>
              </a:rPr>
              <a:t> he had limited experience. </a:t>
            </a:r>
            <a:endParaRPr lang="en-GB" sz="2800" b="1" dirty="0">
              <a:latin typeface="Calibri" panose="020F0502020204030204" pitchFamily="34" charset="0"/>
              <a:cs typeface="Calibri" panose="020F0502020204030204" pitchFamily="34" charset="0"/>
            </a:endParaRPr>
          </a:p>
          <a:p>
            <a:pPr marL="342000" indent="0">
              <a:spcBef>
                <a:spcPts val="0"/>
              </a:spcBef>
              <a:buNone/>
            </a:pPr>
            <a:r>
              <a:rPr lang="en-GB" sz="2800" b="1" dirty="0">
                <a:latin typeface="Calibri" panose="020F0502020204030204" pitchFamily="34" charset="0"/>
                <a:cs typeface="Calibri" panose="020F0502020204030204" pitchFamily="34" charset="0"/>
              </a:rPr>
              <a:t>(</a:t>
            </a:r>
            <a:r>
              <a:rPr lang="en-GB" sz="2800" b="1" dirty="0">
                <a:solidFill>
                  <a:srgbClr val="00B050"/>
                </a:solidFill>
                <a:latin typeface="Calibri" panose="020F0502020204030204" pitchFamily="34" charset="0"/>
                <a:cs typeface="Calibri" panose="020F0502020204030204" pitchFamily="34" charset="0"/>
              </a:rPr>
              <a:t>subject/verb/object</a:t>
            </a:r>
            <a:r>
              <a:rPr lang="en-GB" sz="2800" b="1" dirty="0">
                <a:latin typeface="Calibri" panose="020F0502020204030204" pitchFamily="34" charset="0"/>
                <a:cs typeface="Calibri" panose="020F0502020204030204" pitchFamily="34" charset="0"/>
              </a:rPr>
              <a:t>//</a:t>
            </a:r>
            <a:r>
              <a:rPr lang="en-GB" sz="2800" b="1" dirty="0">
                <a:solidFill>
                  <a:srgbClr val="FF0000"/>
                </a:solidFill>
                <a:latin typeface="Calibri" panose="020F0502020204030204" pitchFamily="34" charset="0"/>
                <a:cs typeface="Calibri" panose="020F0502020204030204" pitchFamily="34" charset="0"/>
              </a:rPr>
              <a:t>subordinating conjunction</a:t>
            </a:r>
            <a:r>
              <a:rPr lang="en-GB" sz="2800" b="1" dirty="0">
                <a:latin typeface="Calibri" panose="020F0502020204030204" pitchFamily="34" charset="0"/>
                <a:cs typeface="Calibri" panose="020F0502020204030204" pitchFamily="34" charset="0"/>
              </a:rPr>
              <a:t>/</a:t>
            </a:r>
            <a:r>
              <a:rPr lang="en-GB" sz="2800" b="1" dirty="0">
                <a:solidFill>
                  <a:srgbClr val="002060"/>
                </a:solidFill>
                <a:latin typeface="Calibri" panose="020F0502020204030204" pitchFamily="34" charset="0"/>
                <a:cs typeface="Calibri" panose="020F0502020204030204" pitchFamily="34" charset="0"/>
              </a:rPr>
              <a:t>subject/verb/object</a:t>
            </a:r>
            <a:r>
              <a:rPr lang="en-GB" sz="2800" b="1" dirty="0">
                <a:latin typeface="Calibri" panose="020F0502020204030204" pitchFamily="34" charset="0"/>
                <a:cs typeface="Calibri" panose="020F0502020204030204" pitchFamily="34" charset="0"/>
              </a:rPr>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46AB3-19DB-E5A3-4D21-5265CD2D3462}"/>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What is the difference between these two sentences</a:t>
            </a:r>
          </a:p>
        </p:txBody>
      </p:sp>
      <p:sp>
        <p:nvSpPr>
          <p:cNvPr id="3" name="Content Placeholder 2">
            <a:extLst>
              <a:ext uri="{FF2B5EF4-FFF2-40B4-BE49-F238E27FC236}">
                <a16:creationId xmlns:a16="http://schemas.microsoft.com/office/drawing/2014/main" id="{6003512F-23BD-8C5A-7855-6D72A309AFB5}"/>
              </a:ext>
            </a:extLst>
          </p:cNvPr>
          <p:cNvSpPr>
            <a:spLocks noGrp="1"/>
          </p:cNvSpPr>
          <p:nvPr>
            <p:ph idx="1"/>
          </p:nvPr>
        </p:nvSpPr>
        <p:spPr>
          <a:xfrm>
            <a:off x="457200" y="1700809"/>
            <a:ext cx="8435280" cy="3888432"/>
          </a:xfrm>
        </p:spPr>
        <p:txBody>
          <a:bodyPr/>
          <a:lstStyle/>
          <a:p>
            <a:r>
              <a:rPr lang="en-GB" sz="3600" b="1"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Even though </a:t>
            </a:r>
            <a:r>
              <a:rPr lang="en-GB" sz="36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 would rather go to the</a:t>
            </a:r>
            <a:r>
              <a:rPr lang="en-GB" sz="3600" b="1"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 beach, I </a:t>
            </a:r>
            <a:r>
              <a:rPr lang="en-GB" sz="36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went to the library to study.</a:t>
            </a:r>
          </a:p>
          <a:p>
            <a:pPr marL="0" indent="0">
              <a:buNone/>
            </a:pPr>
            <a:endParaRPr lang="en-GB" sz="36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r>
              <a:rPr lang="en-GB" sz="3600" dirty="0">
                <a:solidFill>
                  <a:srgbClr val="000000"/>
                </a:solidFill>
                <a:latin typeface="Calibri" panose="020F0502020204030204" pitchFamily="34" charset="0"/>
                <a:ea typeface="Calibri" panose="020F0502020204030204" pitchFamily="34" charset="0"/>
                <a:cs typeface="Calibri" panose="020F0502020204030204" pitchFamily="34" charset="0"/>
              </a:rPr>
              <a:t>I went to the library to study </a:t>
            </a:r>
            <a:r>
              <a:rPr lang="en-GB" sz="3600" b="1" dirty="0">
                <a:solidFill>
                  <a:srgbClr val="0070C0"/>
                </a:solidFill>
                <a:latin typeface="Calibri" panose="020F0502020204030204" pitchFamily="34" charset="0"/>
                <a:ea typeface="Calibri" panose="020F0502020204030204" pitchFamily="34" charset="0"/>
                <a:cs typeface="Calibri" panose="020F0502020204030204" pitchFamily="34" charset="0"/>
              </a:rPr>
              <a:t>even though </a:t>
            </a:r>
            <a:r>
              <a:rPr lang="en-GB" sz="3600" dirty="0">
                <a:solidFill>
                  <a:srgbClr val="000000"/>
                </a:solidFill>
                <a:latin typeface="Calibri" panose="020F0502020204030204" pitchFamily="34" charset="0"/>
                <a:ea typeface="Calibri" panose="020F0502020204030204" pitchFamily="34" charset="0"/>
                <a:cs typeface="Calibri" panose="020F0502020204030204" pitchFamily="34" charset="0"/>
              </a:rPr>
              <a:t>I would rather go to the beach.</a:t>
            </a:r>
          </a:p>
        </p:txBody>
      </p:sp>
      <p:sp>
        <p:nvSpPr>
          <p:cNvPr id="4" name="Date Placeholder 3">
            <a:extLst>
              <a:ext uri="{FF2B5EF4-FFF2-40B4-BE49-F238E27FC236}">
                <a16:creationId xmlns:a16="http://schemas.microsoft.com/office/drawing/2014/main" id="{64643CEB-9489-3067-A018-55C6A5D338F8}"/>
              </a:ext>
            </a:extLst>
          </p:cNvPr>
          <p:cNvSpPr>
            <a:spLocks noGrp="1"/>
          </p:cNvSpPr>
          <p:nvPr>
            <p:ph type="dt" sz="half" idx="10"/>
          </p:nvPr>
        </p:nvSpPr>
        <p:spPr/>
        <p:txBody>
          <a:bodyPr/>
          <a:lstStyle/>
          <a:p>
            <a:pPr>
              <a:defRPr/>
            </a:pPr>
            <a:fld id="{88CDF714-6E5E-4674-9BCB-7577AC040E7A}" type="datetime1">
              <a:rPr lang="en-GB" smtClean="0"/>
              <a:pPr>
                <a:defRPr/>
              </a:pPr>
              <a:t>28/02/2024</a:t>
            </a:fld>
            <a:endParaRPr lang="en-GB" dirty="0"/>
          </a:p>
        </p:txBody>
      </p:sp>
    </p:spTree>
    <p:extLst>
      <p:ext uri="{BB962C8B-B14F-4D97-AF65-F5344CB8AC3E}">
        <p14:creationId xmlns:p14="http://schemas.microsoft.com/office/powerpoint/2010/main" val="2296112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Subordinating conjunctions</a:t>
            </a:r>
          </a:p>
        </p:txBody>
      </p:sp>
      <p:sp>
        <p:nvSpPr>
          <p:cNvPr id="3" name="Content Placeholder 2"/>
          <p:cNvSpPr>
            <a:spLocks noGrp="1"/>
          </p:cNvSpPr>
          <p:nvPr>
            <p:ph idx="1"/>
          </p:nvPr>
        </p:nvSpPr>
        <p:spPr>
          <a:xfrm>
            <a:off x="318356" y="1268760"/>
            <a:ext cx="8507288" cy="4190429"/>
          </a:xfrm>
        </p:spPr>
        <p:txBody>
          <a:bodyPr/>
          <a:lstStyle/>
          <a:p>
            <a:pPr marL="0" indent="0">
              <a:spcBef>
                <a:spcPts val="0"/>
              </a:spcBef>
              <a:spcAft>
                <a:spcPts val="600"/>
              </a:spcAft>
              <a:buNone/>
            </a:pPr>
            <a:endParaRPr lang="en-GB" sz="2800" b="1" dirty="0">
              <a:latin typeface="Calibri" panose="020F0502020204030204" pitchFamily="34" charset="0"/>
              <a:cs typeface="Calibri" panose="020F0502020204030204" pitchFamily="34" charset="0"/>
            </a:endParaRPr>
          </a:p>
          <a:p>
            <a:pPr marL="0" indent="0">
              <a:spcBef>
                <a:spcPts val="0"/>
              </a:spcBef>
              <a:spcAft>
                <a:spcPts val="600"/>
              </a:spcAft>
              <a:buNone/>
            </a:pPr>
            <a:endParaRPr lang="en-GB" sz="2800" b="1" dirty="0">
              <a:latin typeface="Calibri" panose="020F0502020204030204" pitchFamily="34" charset="0"/>
              <a:cs typeface="Calibri" panose="020F0502020204030204" pitchFamily="34" charset="0"/>
            </a:endParaRPr>
          </a:p>
          <a:p>
            <a:pPr marL="0" indent="0">
              <a:spcBef>
                <a:spcPts val="0"/>
              </a:spcBef>
              <a:spcAft>
                <a:spcPts val="600"/>
              </a:spcAft>
              <a:buNone/>
            </a:pPr>
            <a:endParaRPr lang="en-GB" sz="2800" b="1" dirty="0">
              <a:latin typeface="Calibri" panose="020F0502020204030204" pitchFamily="34" charset="0"/>
              <a:cs typeface="Calibri" panose="020F0502020204030204" pitchFamily="34" charset="0"/>
            </a:endParaRPr>
          </a:p>
          <a:p>
            <a:pPr marL="0" indent="0">
              <a:spcBef>
                <a:spcPts val="0"/>
              </a:spcBef>
              <a:spcAft>
                <a:spcPts val="600"/>
              </a:spcAft>
              <a:buNone/>
            </a:pPr>
            <a:r>
              <a:rPr lang="en-GB" sz="2800" b="1" dirty="0">
                <a:latin typeface="Calibri" panose="020F0502020204030204" pitchFamily="34" charset="0"/>
                <a:cs typeface="Calibri" panose="020F0502020204030204" pitchFamily="34" charset="0"/>
              </a:rPr>
              <a:t>When, while, if, before, after, because, although, etc.</a:t>
            </a:r>
          </a:p>
          <a:p>
            <a:pPr marL="0" indent="0">
              <a:spcBef>
                <a:spcPts val="0"/>
              </a:spcBef>
              <a:buNone/>
            </a:pPr>
            <a:endParaRPr lang="en-GB" sz="28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95381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95399-58B8-4A5F-8FF0-672CC67660C1}"/>
              </a:ext>
            </a:extLst>
          </p:cNvPr>
          <p:cNvSpPr>
            <a:spLocks noGrp="1"/>
          </p:cNvSpPr>
          <p:nvPr>
            <p:ph type="title"/>
          </p:nvPr>
        </p:nvSpPr>
        <p:spPr/>
        <p:txBody>
          <a:bodyPr/>
          <a:lstStyle/>
          <a:p>
            <a:r>
              <a:rPr lang="en-GB" sz="4000" b="1" dirty="0"/>
              <a:t>Complex – Compound </a:t>
            </a:r>
          </a:p>
        </p:txBody>
      </p:sp>
      <p:sp>
        <p:nvSpPr>
          <p:cNvPr id="3" name="Content Placeholder 2">
            <a:extLst>
              <a:ext uri="{FF2B5EF4-FFF2-40B4-BE49-F238E27FC236}">
                <a16:creationId xmlns:a16="http://schemas.microsoft.com/office/drawing/2014/main" id="{4A2DFAAC-5D58-475C-93AC-B631DF217B35}"/>
              </a:ext>
            </a:extLst>
          </p:cNvPr>
          <p:cNvSpPr>
            <a:spLocks noGrp="1"/>
          </p:cNvSpPr>
          <p:nvPr>
            <p:ph idx="1"/>
          </p:nvPr>
        </p:nvSpPr>
        <p:spPr>
          <a:xfrm>
            <a:off x="457200" y="1470818"/>
            <a:ext cx="8229600" cy="3916363"/>
          </a:xfrm>
        </p:spPr>
        <p:txBody>
          <a:bodyPr/>
          <a:lstStyle/>
          <a:p>
            <a:r>
              <a:rPr lang="en-GB" sz="2800" dirty="0"/>
              <a:t>A complex compound sentence contains at least </a:t>
            </a:r>
            <a:r>
              <a:rPr lang="en-GB" sz="2800" b="1" dirty="0"/>
              <a:t>two independent clauses </a:t>
            </a:r>
            <a:r>
              <a:rPr lang="en-GB" sz="2800" dirty="0"/>
              <a:t>and at least </a:t>
            </a:r>
            <a:r>
              <a:rPr lang="en-GB" sz="2800" b="1" dirty="0"/>
              <a:t>one dependent. </a:t>
            </a:r>
          </a:p>
          <a:p>
            <a:pPr marL="0" indent="0">
              <a:buNone/>
            </a:pPr>
            <a:endParaRPr lang="en-GB" sz="2800" b="1" dirty="0"/>
          </a:p>
          <a:p>
            <a:r>
              <a:rPr lang="en-GB" sz="2800" dirty="0">
                <a:solidFill>
                  <a:srgbClr val="FF0000"/>
                </a:solidFill>
              </a:rPr>
              <a:t>She completed her literature review</a:t>
            </a:r>
            <a:r>
              <a:rPr lang="en-GB" sz="2800" dirty="0"/>
              <a:t>,</a:t>
            </a:r>
            <a:r>
              <a:rPr lang="en-GB" sz="2800" dirty="0">
                <a:solidFill>
                  <a:srgbClr val="00B050"/>
                </a:solidFill>
              </a:rPr>
              <a:t> but,</a:t>
            </a:r>
            <a:r>
              <a:rPr lang="en-GB" sz="2800" dirty="0"/>
              <a:t> </a:t>
            </a:r>
            <a:r>
              <a:rPr lang="en-GB" sz="2800" dirty="0">
                <a:solidFill>
                  <a:srgbClr val="FC2610"/>
                </a:solidFill>
              </a:rPr>
              <a:t>she still needs to work on her methods section, </a:t>
            </a:r>
            <a:r>
              <a:rPr lang="en-GB" sz="2800" dirty="0">
                <a:solidFill>
                  <a:srgbClr val="7030A0"/>
                </a:solidFill>
              </a:rPr>
              <a:t>even though she started working on the chapter two months ago.  </a:t>
            </a:r>
            <a:endParaRPr lang="en-GB" sz="2800" dirty="0">
              <a:solidFill>
                <a:srgbClr val="FC2610"/>
              </a:solidFill>
            </a:endParaRPr>
          </a:p>
        </p:txBody>
      </p:sp>
      <p:sp>
        <p:nvSpPr>
          <p:cNvPr id="4" name="Date Placeholder 3">
            <a:extLst>
              <a:ext uri="{FF2B5EF4-FFF2-40B4-BE49-F238E27FC236}">
                <a16:creationId xmlns:a16="http://schemas.microsoft.com/office/drawing/2014/main" id="{FCF8E29B-AA46-44C9-B71B-05116A4B4E1D}"/>
              </a:ext>
            </a:extLst>
          </p:cNvPr>
          <p:cNvSpPr>
            <a:spLocks noGrp="1"/>
          </p:cNvSpPr>
          <p:nvPr>
            <p:ph type="dt" sz="half" idx="10"/>
          </p:nvPr>
        </p:nvSpPr>
        <p:spPr/>
        <p:txBody>
          <a:bodyPr/>
          <a:lstStyle/>
          <a:p>
            <a:pPr>
              <a:defRPr/>
            </a:pPr>
            <a:fld id="{88CDF714-6E5E-4674-9BCB-7577AC040E7A}" type="datetime1">
              <a:rPr lang="en-GB" smtClean="0"/>
              <a:pPr>
                <a:defRPr/>
              </a:pPr>
              <a:t>28/02/2024</a:t>
            </a:fld>
            <a:endParaRPr lang="en-GB" dirty="0"/>
          </a:p>
        </p:txBody>
      </p:sp>
    </p:spTree>
    <p:extLst>
      <p:ext uri="{BB962C8B-B14F-4D97-AF65-F5344CB8AC3E}">
        <p14:creationId xmlns:p14="http://schemas.microsoft.com/office/powerpoint/2010/main" val="2181906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Complex-compound example</a:t>
            </a:r>
          </a:p>
        </p:txBody>
      </p:sp>
      <p:sp>
        <p:nvSpPr>
          <p:cNvPr id="3" name="Content Placeholder 2"/>
          <p:cNvSpPr>
            <a:spLocks noGrp="1"/>
          </p:cNvSpPr>
          <p:nvPr>
            <p:ph idx="1"/>
          </p:nvPr>
        </p:nvSpPr>
        <p:spPr>
          <a:xfrm>
            <a:off x="323528" y="1556792"/>
            <a:ext cx="8363272" cy="3959771"/>
          </a:xfrm>
        </p:spPr>
        <p:txBody>
          <a:bodyPr/>
          <a:lstStyle/>
          <a:p>
            <a:pPr>
              <a:spcBef>
                <a:spcPts val="0"/>
              </a:spcBef>
            </a:pPr>
            <a:r>
              <a:rPr lang="en-GB" sz="2800" b="1" dirty="0">
                <a:highlight>
                  <a:srgbClr val="FFFF00"/>
                </a:highlight>
                <a:latin typeface="Calibri" panose="020F0502020204030204" pitchFamily="34" charset="0"/>
                <a:cs typeface="Calibri" panose="020F0502020204030204" pitchFamily="34" charset="0"/>
              </a:rPr>
              <a:t>Sentence variety</a:t>
            </a:r>
            <a:r>
              <a:rPr lang="en-GB" sz="2800" b="1" dirty="0">
                <a:latin typeface="Calibri" panose="020F0502020204030204" pitchFamily="34" charset="0"/>
                <a:cs typeface="Calibri" panose="020F0502020204030204" pitchFamily="34" charset="0"/>
              </a:rPr>
              <a:t>, </a:t>
            </a:r>
            <a:r>
              <a:rPr lang="en-GB" sz="2800" b="1" dirty="0">
                <a:solidFill>
                  <a:srgbClr val="002060"/>
                </a:solidFill>
                <a:latin typeface="Calibri" panose="020F0502020204030204" pitchFamily="34" charset="0"/>
                <a:cs typeface="Calibri" panose="020F0502020204030204" pitchFamily="34" charset="0"/>
              </a:rPr>
              <a:t>which</a:t>
            </a:r>
            <a:r>
              <a:rPr lang="en-GB" sz="2800" b="1" dirty="0">
                <a:latin typeface="Calibri" panose="020F0502020204030204" pitchFamily="34" charset="0"/>
                <a:cs typeface="Calibri" panose="020F0502020204030204" pitchFamily="34" charset="0"/>
              </a:rPr>
              <a:t> is absent from many student essays, </a:t>
            </a:r>
            <a:r>
              <a:rPr lang="en-GB" sz="2800" b="1" dirty="0">
                <a:highlight>
                  <a:srgbClr val="FFFF00"/>
                </a:highlight>
                <a:latin typeface="Calibri" panose="020F0502020204030204" pitchFamily="34" charset="0"/>
                <a:cs typeface="Calibri" panose="020F0502020204030204" pitchFamily="34" charset="0"/>
              </a:rPr>
              <a:t>can</a:t>
            </a:r>
            <a:r>
              <a:rPr lang="en-GB" sz="2800" b="1" dirty="0">
                <a:latin typeface="Calibri" panose="020F0502020204030204" pitchFamily="34" charset="0"/>
                <a:cs typeface="Calibri" panose="020F0502020204030204" pitchFamily="34" charset="0"/>
              </a:rPr>
              <a:t> be achieved in a number of different ways, </a:t>
            </a:r>
            <a:r>
              <a:rPr lang="en-GB" sz="2800" b="1" dirty="0">
                <a:solidFill>
                  <a:srgbClr val="FF0000"/>
                </a:solidFill>
                <a:latin typeface="Calibri" panose="020F0502020204030204" pitchFamily="34" charset="0"/>
                <a:cs typeface="Calibri" panose="020F0502020204030204" pitchFamily="34" charset="0"/>
              </a:rPr>
              <a:t>and</a:t>
            </a:r>
            <a:r>
              <a:rPr lang="en-GB" sz="2800" b="1" dirty="0">
                <a:solidFill>
                  <a:srgbClr val="0070C0"/>
                </a:solidFill>
                <a:latin typeface="Calibri" panose="020F0502020204030204" pitchFamily="34" charset="0"/>
                <a:cs typeface="Calibri" panose="020F0502020204030204" pitchFamily="34" charset="0"/>
              </a:rPr>
              <a:t> </a:t>
            </a:r>
            <a:r>
              <a:rPr lang="en-GB" sz="2800" b="1" dirty="0">
                <a:latin typeface="Calibri" panose="020F0502020204030204" pitchFamily="34" charset="0"/>
                <a:cs typeface="Calibri" panose="020F0502020204030204" pitchFamily="34" charset="0"/>
              </a:rPr>
              <a:t>it is an important aspect of academic writing.</a:t>
            </a:r>
          </a:p>
          <a:p>
            <a:pPr marL="0" indent="0">
              <a:spcBef>
                <a:spcPts val="0"/>
              </a:spcBef>
              <a:buNone/>
            </a:pPr>
            <a:endParaRPr lang="en-GB" sz="2400" dirty="0">
              <a:latin typeface="Calibri" panose="020F0502020204030204" pitchFamily="34" charset="0"/>
              <a:cs typeface="Calibri" panose="020F0502020204030204" pitchFamily="34" charset="0"/>
            </a:endParaRPr>
          </a:p>
          <a:p>
            <a:pPr marL="0" indent="0">
              <a:spcBef>
                <a:spcPts val="0"/>
              </a:spcBef>
              <a:buNone/>
            </a:pPr>
            <a:endParaRPr lang="en-GB" sz="2400" b="1" dirty="0">
              <a:latin typeface="Calibri" panose="020F0502020204030204" pitchFamily="34" charset="0"/>
              <a:cs typeface="Calibri" panose="020F0502020204030204" pitchFamily="34" charset="0"/>
            </a:endParaRPr>
          </a:p>
          <a:p>
            <a:pPr marL="0" indent="0">
              <a:spcBef>
                <a:spcPts val="0"/>
              </a:spcBef>
              <a:buNone/>
            </a:pPr>
            <a:r>
              <a:rPr lang="en-GB" sz="2400" b="1" dirty="0">
                <a:latin typeface="Calibri" panose="020F0502020204030204" pitchFamily="34" charset="0"/>
                <a:cs typeface="Calibri" panose="020F0502020204030204" pitchFamily="34" charset="0"/>
              </a:rPr>
              <a:t>(</a:t>
            </a:r>
            <a:r>
              <a:rPr lang="en-GB" sz="2400" b="1" dirty="0">
                <a:highlight>
                  <a:srgbClr val="FFFF00"/>
                </a:highlight>
                <a:latin typeface="Calibri" panose="020F0502020204030204" pitchFamily="34" charset="0"/>
                <a:cs typeface="Calibri" panose="020F0502020204030204" pitchFamily="34" charset="0"/>
              </a:rPr>
              <a:t>subject</a:t>
            </a:r>
            <a:r>
              <a:rPr lang="en-GB" sz="2400" b="1" dirty="0">
                <a:latin typeface="Calibri" panose="020F0502020204030204" pitchFamily="34" charset="0"/>
                <a:cs typeface="Calibri" panose="020F0502020204030204" pitchFamily="34" charset="0"/>
              </a:rPr>
              <a:t>//</a:t>
            </a:r>
            <a:r>
              <a:rPr lang="en-GB" sz="2400" b="1" dirty="0">
                <a:solidFill>
                  <a:srgbClr val="002060"/>
                </a:solidFill>
                <a:latin typeface="Calibri" panose="020F0502020204030204" pitchFamily="34" charset="0"/>
                <a:cs typeface="Calibri" panose="020F0502020204030204" pitchFamily="34" charset="0"/>
              </a:rPr>
              <a:t>subject relative pronoun</a:t>
            </a:r>
            <a:r>
              <a:rPr lang="en-GB" sz="2400" b="1" dirty="0">
                <a:latin typeface="Calibri" panose="020F0502020204030204" pitchFamily="34" charset="0"/>
                <a:cs typeface="Calibri" panose="020F0502020204030204" pitchFamily="34" charset="0"/>
              </a:rPr>
              <a:t>/verb/complement// </a:t>
            </a:r>
            <a:r>
              <a:rPr lang="en-GB" sz="2400" b="1" dirty="0">
                <a:highlight>
                  <a:srgbClr val="FFFF00"/>
                </a:highlight>
                <a:latin typeface="Calibri" panose="020F0502020204030204" pitchFamily="34" charset="0"/>
                <a:cs typeface="Calibri" panose="020F0502020204030204" pitchFamily="34" charset="0"/>
              </a:rPr>
              <a:t>verb</a:t>
            </a:r>
            <a:r>
              <a:rPr lang="en-GB" sz="2400" b="1" dirty="0">
                <a:latin typeface="Calibri" panose="020F0502020204030204" pitchFamily="34" charset="0"/>
                <a:cs typeface="Calibri" panose="020F0502020204030204" pitchFamily="34" charset="0"/>
              </a:rPr>
              <a:t>/adverbial//</a:t>
            </a:r>
            <a:r>
              <a:rPr lang="en-GB" sz="2400" b="1" dirty="0">
                <a:solidFill>
                  <a:srgbClr val="FF0000"/>
                </a:solidFill>
                <a:latin typeface="Calibri" panose="020F0502020204030204" pitchFamily="34" charset="0"/>
                <a:cs typeface="Calibri" panose="020F0502020204030204" pitchFamily="34" charset="0"/>
              </a:rPr>
              <a:t>coordinating conjunction</a:t>
            </a:r>
            <a:r>
              <a:rPr lang="en-GB" sz="2400" b="1" dirty="0">
                <a:latin typeface="Calibri" panose="020F0502020204030204" pitchFamily="34" charset="0"/>
                <a:cs typeface="Calibri" panose="020F0502020204030204" pitchFamily="34" charset="0"/>
              </a:rPr>
              <a:t>/subject/verb/complement)</a:t>
            </a:r>
          </a:p>
          <a:p>
            <a:pPr marL="0" indent="0">
              <a:spcBef>
                <a:spcPts val="0"/>
              </a:spcBef>
              <a:buNone/>
            </a:pPr>
            <a:endParaRPr lang="en-GB" sz="2400" dirty="0">
              <a:latin typeface="Calibri" panose="020F0502020204030204" pitchFamily="34" charset="0"/>
              <a:cs typeface="Calibri" panose="020F0502020204030204" pitchFamily="34" charset="0"/>
            </a:endParaRPr>
          </a:p>
          <a:p>
            <a:pPr marL="0" indent="0">
              <a:spcBef>
                <a:spcPts val="0"/>
              </a:spcBef>
              <a:buNone/>
            </a:pPr>
            <a:endParaRPr lang="en-GB" sz="2400" dirty="0">
              <a:latin typeface="Calibri" panose="020F0502020204030204" pitchFamily="34" charset="0"/>
              <a:cs typeface="Calibri" panose="020F0502020204030204" pitchFamily="34" charset="0"/>
            </a:endParaRPr>
          </a:p>
          <a:p>
            <a:pPr>
              <a:buNone/>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Four sentence types</a:t>
            </a:r>
          </a:p>
        </p:txBody>
      </p:sp>
      <p:sp>
        <p:nvSpPr>
          <p:cNvPr id="3" name="Content Placeholder 2"/>
          <p:cNvSpPr>
            <a:spLocks noGrp="1"/>
          </p:cNvSpPr>
          <p:nvPr>
            <p:ph idx="1"/>
          </p:nvPr>
        </p:nvSpPr>
        <p:spPr>
          <a:xfrm>
            <a:off x="459163" y="1411960"/>
            <a:ext cx="8229600" cy="3916363"/>
          </a:xfrm>
        </p:spPr>
        <p:txBody>
          <a:bodyPr/>
          <a:lstStyle/>
          <a:p>
            <a:pPr marL="0" indent="0">
              <a:buNone/>
            </a:pPr>
            <a:r>
              <a:rPr lang="en-GB" sz="2800" dirty="0"/>
              <a:t>Watch the following videos to understand the different sentence types</a:t>
            </a:r>
          </a:p>
          <a:p>
            <a:r>
              <a:rPr lang="en-GB" sz="2800" dirty="0"/>
              <a:t>Combining Sentences (Part 1)</a:t>
            </a:r>
          </a:p>
          <a:p>
            <a:r>
              <a:rPr lang="en-GB" sz="2800" dirty="0">
                <a:hlinkClick r:id="rId2"/>
              </a:rPr>
              <a:t>https://www.youtube.com/watch?v=ANV1Oe6bN3E&amp;ab_channel=SmrtEnglish</a:t>
            </a:r>
            <a:endParaRPr lang="en-GB" sz="2800" dirty="0"/>
          </a:p>
          <a:p>
            <a:r>
              <a:rPr lang="en-GB" sz="2800" dirty="0"/>
              <a:t>Combining Sentences (Part 2)</a:t>
            </a:r>
          </a:p>
          <a:p>
            <a:r>
              <a:rPr lang="en-GB" sz="2800" dirty="0">
                <a:hlinkClick r:id="rId3"/>
              </a:rPr>
              <a:t>https://www.youtube.com/watch?v=RTFP186r_pM&amp;ab_channel=SmrtEnglish</a:t>
            </a:r>
            <a:r>
              <a:rPr lang="en-GB" sz="2800" dirty="0"/>
              <a:t>  </a:t>
            </a:r>
          </a:p>
        </p:txBody>
      </p:sp>
    </p:spTree>
    <p:extLst>
      <p:ext uri="{BB962C8B-B14F-4D97-AF65-F5344CB8AC3E}">
        <p14:creationId xmlns:p14="http://schemas.microsoft.com/office/powerpoint/2010/main" val="19170210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 Sentence problems</a:t>
            </a:r>
          </a:p>
        </p:txBody>
      </p:sp>
      <p:sp>
        <p:nvSpPr>
          <p:cNvPr id="3" name="Content Placeholder 2"/>
          <p:cNvSpPr>
            <a:spLocks noGrp="1"/>
          </p:cNvSpPr>
          <p:nvPr>
            <p:ph idx="1"/>
          </p:nvPr>
        </p:nvSpPr>
        <p:spPr>
          <a:xfrm>
            <a:off x="457200" y="1417638"/>
            <a:ext cx="8229600" cy="4171602"/>
          </a:xfrm>
        </p:spPr>
        <p:txBody>
          <a:bodyPr/>
          <a:lstStyle/>
          <a:p>
            <a:r>
              <a:rPr lang="en-GB" dirty="0"/>
              <a:t>Short sentence</a:t>
            </a:r>
          </a:p>
          <a:p>
            <a:r>
              <a:rPr lang="en-GB" dirty="0"/>
              <a:t>Overlong sentence</a:t>
            </a:r>
          </a:p>
          <a:p>
            <a:r>
              <a:rPr lang="en-GB" dirty="0"/>
              <a:t>Run-on sentence</a:t>
            </a:r>
          </a:p>
          <a:p>
            <a:r>
              <a:rPr lang="en-GB" dirty="0"/>
              <a:t>Sentence fragment</a:t>
            </a:r>
          </a:p>
          <a:p>
            <a:r>
              <a:rPr lang="en-GB" dirty="0"/>
              <a:t>Subject-Verb agreement </a:t>
            </a:r>
          </a:p>
          <a:p>
            <a:pPr>
              <a:buNone/>
            </a:pPr>
            <a:endParaRPr lang="en-GB"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Short sentence example</a:t>
            </a:r>
          </a:p>
        </p:txBody>
      </p:sp>
      <p:sp>
        <p:nvSpPr>
          <p:cNvPr id="3" name="Content Placeholder 2"/>
          <p:cNvSpPr>
            <a:spLocks noGrp="1"/>
          </p:cNvSpPr>
          <p:nvPr>
            <p:ph idx="1"/>
          </p:nvPr>
        </p:nvSpPr>
        <p:spPr/>
        <p:txBody>
          <a:bodyPr/>
          <a:lstStyle/>
          <a:p>
            <a:pPr>
              <a:spcBef>
                <a:spcPts val="0"/>
              </a:spcBef>
            </a:pPr>
            <a:r>
              <a:rPr lang="en-GB" b="1" dirty="0">
                <a:latin typeface="Calibri" panose="020F0502020204030204" pitchFamily="34" charset="0"/>
                <a:cs typeface="Calibri" panose="020F0502020204030204" pitchFamily="34" charset="0"/>
              </a:rPr>
              <a:t>This problem is sometimes ignored.</a:t>
            </a:r>
          </a:p>
          <a:p>
            <a:pPr marL="0" indent="0">
              <a:spcBef>
                <a:spcPts val="0"/>
              </a:spcBef>
              <a:buNone/>
            </a:pPr>
            <a:endParaRPr lang="en-GB" dirty="0">
              <a:latin typeface="Calibri" panose="020F0502020204030204" pitchFamily="34" charset="0"/>
              <a:cs typeface="Calibri" panose="020F0502020204030204" pitchFamily="34" charset="0"/>
            </a:endParaRPr>
          </a:p>
          <a:p>
            <a:pPr marL="0" indent="0">
              <a:spcBef>
                <a:spcPts val="0"/>
              </a:spcBef>
              <a:buNone/>
            </a:pPr>
            <a:r>
              <a:rPr lang="en-GB" dirty="0">
                <a:latin typeface="Calibri" panose="020F0502020204030204" pitchFamily="34" charset="0"/>
                <a:cs typeface="Calibri" panose="020F0502020204030204" pitchFamily="34" charset="0"/>
              </a:rPr>
              <a:t>These sentences are correct – they are perfectly grammatical, but they are often too short for academic writing.</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Overlong sentence example</a:t>
            </a:r>
          </a:p>
        </p:txBody>
      </p:sp>
      <p:sp>
        <p:nvSpPr>
          <p:cNvPr id="3" name="Content Placeholder 2"/>
          <p:cNvSpPr>
            <a:spLocks noGrp="1"/>
          </p:cNvSpPr>
          <p:nvPr>
            <p:ph idx="1"/>
          </p:nvPr>
        </p:nvSpPr>
        <p:spPr>
          <a:xfrm>
            <a:off x="457200" y="1268760"/>
            <a:ext cx="8229600" cy="3916363"/>
          </a:xfrm>
        </p:spPr>
        <p:txBody>
          <a:bodyPr/>
          <a:lstStyle/>
          <a:p>
            <a:pPr marL="0" indent="0">
              <a:spcBef>
                <a:spcPts val="0"/>
              </a:spcBef>
              <a:buNone/>
            </a:pPr>
            <a:endParaRPr lang="en-GB" sz="2800" b="1" dirty="0">
              <a:latin typeface="Calibri" panose="020F0502020204030204" pitchFamily="34" charset="0"/>
              <a:cs typeface="Calibri" panose="020F0502020204030204" pitchFamily="34" charset="0"/>
            </a:endParaRPr>
          </a:p>
          <a:p>
            <a:pPr marL="0" indent="0">
              <a:spcBef>
                <a:spcPts val="0"/>
              </a:spcBef>
              <a:buNone/>
            </a:pPr>
            <a:endParaRPr lang="en-GB" sz="2800" b="1" dirty="0">
              <a:latin typeface="Calibri" panose="020F0502020204030204" pitchFamily="34" charset="0"/>
              <a:cs typeface="Calibri" panose="020F0502020204030204" pitchFamily="34" charset="0"/>
            </a:endParaRPr>
          </a:p>
          <a:p>
            <a:pPr marL="0" indent="0">
              <a:spcBef>
                <a:spcPts val="0"/>
              </a:spcBef>
              <a:buNone/>
            </a:pPr>
            <a:r>
              <a:rPr lang="en-GB" sz="2800" dirty="0">
                <a:latin typeface="Calibri" panose="020F0502020204030204" pitchFamily="34" charset="0"/>
                <a:cs typeface="Calibri" panose="020F0502020204030204" pitchFamily="34" charset="0"/>
              </a:rPr>
              <a:t>Moreover, the question of punctuation is important, but it is often not appreciated by students or taught in classes, and this is an error but one which is common and present throughout the world.</a:t>
            </a:r>
          </a:p>
          <a:p>
            <a:pPr marL="0" indent="0">
              <a:spcBef>
                <a:spcPts val="0"/>
              </a:spcBef>
              <a:buNone/>
            </a:pPr>
            <a:endParaRPr lang="en-GB" sz="2800" dirty="0">
              <a:latin typeface="Calibri" panose="020F0502020204030204" pitchFamily="34" charset="0"/>
              <a:cs typeface="Calibri" panose="020F050202020403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Run-on sentence example</a:t>
            </a:r>
          </a:p>
        </p:txBody>
      </p:sp>
      <p:sp>
        <p:nvSpPr>
          <p:cNvPr id="3" name="Content Placeholder 2"/>
          <p:cNvSpPr>
            <a:spLocks noGrp="1"/>
          </p:cNvSpPr>
          <p:nvPr>
            <p:ph idx="1"/>
          </p:nvPr>
        </p:nvSpPr>
        <p:spPr/>
        <p:txBody>
          <a:bodyPr/>
          <a:lstStyle/>
          <a:p>
            <a:pPr>
              <a:spcBef>
                <a:spcPts val="0"/>
              </a:spcBef>
            </a:pPr>
            <a:r>
              <a:rPr lang="en-GB" sz="2800" dirty="0">
                <a:latin typeface="Calibri" panose="020F0502020204030204" pitchFamily="34" charset="0"/>
                <a:cs typeface="Calibri" panose="020F0502020204030204" pitchFamily="34" charset="0"/>
              </a:rPr>
              <a:t>One of the ways to improve an essay is to use a range of different vocabulary another way is to use lots of different types of sentences.</a:t>
            </a:r>
          </a:p>
          <a:p>
            <a:pPr>
              <a:spcBef>
                <a:spcPts val="0"/>
              </a:spcBef>
            </a:pPr>
            <a:endParaRPr lang="en-GB" sz="2800" dirty="0">
              <a:latin typeface="Calibri" panose="020F0502020204030204" pitchFamily="34" charset="0"/>
              <a:cs typeface="Calibri" panose="020F0502020204030204" pitchFamily="34" charset="0"/>
            </a:endParaRPr>
          </a:p>
          <a:p>
            <a:pPr marL="0" indent="0">
              <a:spcBef>
                <a:spcPts val="0"/>
              </a:spcBef>
              <a:buNone/>
            </a:pPr>
            <a:r>
              <a:rPr lang="en-GB" sz="2800" dirty="0">
                <a:latin typeface="Calibri" panose="020F0502020204030204" pitchFamily="34" charset="0"/>
                <a:cs typeface="Calibri" panose="020F0502020204030204" pitchFamily="34" charset="0"/>
              </a:rPr>
              <a:t>- A run-on sentence occurs when two independent clauses are blended into one without proper punctuation. </a:t>
            </a:r>
          </a:p>
          <a:p>
            <a:pPr marL="0" indent="0">
              <a:spcBef>
                <a:spcPts val="0"/>
              </a:spcBef>
              <a:buNone/>
            </a:pPr>
            <a:endParaRPr lang="en-GB" sz="2800" dirty="0">
              <a:latin typeface="Calibri" panose="020F0502020204030204" pitchFamily="34" charset="0"/>
              <a:cs typeface="Calibri" panose="020F0502020204030204" pitchFamily="34" charset="0"/>
            </a:endParaRPr>
          </a:p>
          <a:p>
            <a:pPr marL="0" indent="0" algn="just">
              <a:spcBef>
                <a:spcPts val="0"/>
              </a:spcBef>
              <a:buNone/>
            </a:pPr>
            <a:endParaRPr lang="en-GB" sz="2000" dirty="0">
              <a:latin typeface="Calibri" panose="020F0502020204030204" pitchFamily="34" charset="0"/>
              <a:cs typeface="Calibri" panose="020F0502020204030204" pitchFamily="34" charset="0"/>
            </a:endParaRPr>
          </a:p>
          <a:p>
            <a:pPr marL="0" indent="0" algn="just">
              <a:spcBef>
                <a:spcPts val="0"/>
              </a:spcBef>
              <a:buNone/>
            </a:pPr>
            <a:endParaRPr lang="en-GB" sz="2400" dirty="0">
              <a:latin typeface="Calibri" panose="020F0502020204030204" pitchFamily="34" charset="0"/>
              <a:cs typeface="Calibri" panose="020F0502020204030204" pitchFamily="34" charset="0"/>
            </a:endParaRPr>
          </a:p>
          <a:p>
            <a:pPr marL="0" indent="0" algn="just">
              <a:spcBef>
                <a:spcPts val="0"/>
              </a:spcBef>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743722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Run-on sentence corrections</a:t>
            </a:r>
          </a:p>
        </p:txBody>
      </p:sp>
      <p:sp>
        <p:nvSpPr>
          <p:cNvPr id="3" name="Content Placeholder 2"/>
          <p:cNvSpPr>
            <a:spLocks noGrp="1"/>
          </p:cNvSpPr>
          <p:nvPr>
            <p:ph idx="1"/>
          </p:nvPr>
        </p:nvSpPr>
        <p:spPr/>
        <p:txBody>
          <a:bodyPr/>
          <a:lstStyle/>
          <a:p>
            <a:pPr marL="0" indent="0">
              <a:spcBef>
                <a:spcPts val="0"/>
              </a:spcBef>
              <a:spcAft>
                <a:spcPts val="600"/>
              </a:spcAft>
              <a:buNone/>
            </a:pPr>
            <a:r>
              <a:rPr lang="en-GB" sz="2400" dirty="0">
                <a:latin typeface="Calibri" panose="020F0502020204030204" pitchFamily="34" charset="0"/>
                <a:cs typeface="Calibri" panose="020F0502020204030204" pitchFamily="34" charset="0"/>
              </a:rPr>
              <a:t>1) One of the ways to improve an essay is to use a range of different vocabulary</a:t>
            </a:r>
            <a:r>
              <a:rPr lang="en-GB" sz="2400" b="1" dirty="0">
                <a:solidFill>
                  <a:srgbClr val="FF0000"/>
                </a:solidFill>
                <a:latin typeface="Calibri" panose="020F0502020204030204" pitchFamily="34" charset="0"/>
                <a:cs typeface="Calibri" panose="020F0502020204030204" pitchFamily="34" charset="0"/>
              </a:rPr>
              <a:t>;</a:t>
            </a:r>
            <a:r>
              <a:rPr lang="en-GB" sz="2400" dirty="0">
                <a:latin typeface="Calibri" panose="020F0502020204030204" pitchFamily="34" charset="0"/>
                <a:cs typeface="Calibri" panose="020F0502020204030204" pitchFamily="34" charset="0"/>
              </a:rPr>
              <a:t> another way is to use lots of different types of sentences.</a:t>
            </a:r>
          </a:p>
          <a:p>
            <a:pPr marL="0" indent="0">
              <a:spcBef>
                <a:spcPts val="0"/>
              </a:spcBef>
              <a:spcAft>
                <a:spcPts val="600"/>
              </a:spcAft>
              <a:buNone/>
            </a:pPr>
            <a:r>
              <a:rPr lang="en-GB" sz="2400" dirty="0">
                <a:latin typeface="Calibri" panose="020F0502020204030204" pitchFamily="34" charset="0"/>
                <a:cs typeface="Calibri" panose="020F0502020204030204" pitchFamily="34" charset="0"/>
              </a:rPr>
              <a:t>2) One of the ways to improve an essay is to use a range of different vocabulary</a:t>
            </a:r>
            <a:r>
              <a:rPr lang="en-GB" sz="2400" b="1" dirty="0">
                <a:solidFill>
                  <a:srgbClr val="FF0000"/>
                </a:solidFill>
                <a:latin typeface="Calibri" panose="020F0502020204030204" pitchFamily="34" charset="0"/>
                <a:cs typeface="Calibri" panose="020F0502020204030204" pitchFamily="34" charset="0"/>
              </a:rPr>
              <a:t>, and</a:t>
            </a:r>
            <a:r>
              <a:rPr lang="en-GB" sz="2400" dirty="0">
                <a:latin typeface="Calibri" panose="020F0502020204030204" pitchFamily="34" charset="0"/>
                <a:cs typeface="Calibri" panose="020F0502020204030204" pitchFamily="34" charset="0"/>
              </a:rPr>
              <a:t> another way is to use lots of different types of sentences.</a:t>
            </a:r>
          </a:p>
          <a:p>
            <a:pPr marL="0" indent="0">
              <a:spcBef>
                <a:spcPts val="0"/>
              </a:spcBef>
              <a:spcAft>
                <a:spcPts val="600"/>
              </a:spcAft>
              <a:buNone/>
            </a:pPr>
            <a:r>
              <a:rPr lang="en-GB" sz="2400" dirty="0">
                <a:latin typeface="Calibri" panose="020F0502020204030204" pitchFamily="34" charset="0"/>
                <a:cs typeface="Calibri" panose="020F0502020204030204" pitchFamily="34" charset="0"/>
              </a:rPr>
              <a:t>3) One of the ways to improve an essay is to use a range of different vocabulary</a:t>
            </a:r>
            <a:r>
              <a:rPr lang="en-GB" sz="2400" b="1" dirty="0">
                <a:solidFill>
                  <a:srgbClr val="FF0000"/>
                </a:solidFill>
                <a:latin typeface="Calibri" panose="020F0502020204030204" pitchFamily="34" charset="0"/>
                <a:cs typeface="Calibri" panose="020F0502020204030204" pitchFamily="34" charset="0"/>
              </a:rPr>
              <a:t>, while</a:t>
            </a:r>
            <a:r>
              <a:rPr lang="en-GB" sz="2400" dirty="0">
                <a:latin typeface="Calibri" panose="020F0502020204030204" pitchFamily="34" charset="0"/>
                <a:cs typeface="Calibri" panose="020F0502020204030204" pitchFamily="34" charset="0"/>
              </a:rPr>
              <a:t> another way is to use lots of different types of sentences.</a:t>
            </a:r>
            <a:endParaRPr lang="en-GB" sz="2000" dirty="0">
              <a:solidFill>
                <a:srgbClr val="FF0000"/>
              </a:solidFill>
              <a:latin typeface="Calibri" panose="020F0502020204030204" pitchFamily="34" charset="0"/>
              <a:cs typeface="Calibri" panose="020F0502020204030204" pitchFamily="34" charset="0"/>
            </a:endParaRPr>
          </a:p>
          <a:p>
            <a:pPr marL="0" indent="0" algn="just">
              <a:spcBef>
                <a:spcPts val="0"/>
              </a:spcBef>
              <a:buNone/>
            </a:pPr>
            <a:endParaRPr lang="en-GB" sz="2000" dirty="0">
              <a:latin typeface="Calibri" panose="020F0502020204030204" pitchFamily="34" charset="0"/>
              <a:cs typeface="Calibri" panose="020F0502020204030204" pitchFamily="34" charset="0"/>
            </a:endParaRPr>
          </a:p>
          <a:p>
            <a:pPr marL="0" indent="0" algn="just">
              <a:spcBef>
                <a:spcPts val="0"/>
              </a:spcBef>
              <a:buNone/>
            </a:pPr>
            <a:endParaRPr lang="en-GB" sz="2400" dirty="0">
              <a:latin typeface="Calibri" panose="020F0502020204030204" pitchFamily="34" charset="0"/>
              <a:cs typeface="Calibri" panose="020F0502020204030204" pitchFamily="34" charset="0"/>
            </a:endParaRPr>
          </a:p>
          <a:p>
            <a:pPr marL="0" indent="0" algn="just">
              <a:spcBef>
                <a:spcPts val="0"/>
              </a:spcBef>
              <a:buNone/>
            </a:pPr>
            <a:endParaRPr lang="en-GB" dirty="0">
              <a:latin typeface="Calibri" panose="020F0502020204030204" pitchFamily="34" charset="0"/>
              <a:cs typeface="Calibri" panose="020F050202020403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latin typeface="Calibri" panose="020F0502020204030204" pitchFamily="34" charset="0"/>
                <a:cs typeface="Calibri" panose="020F0502020204030204" pitchFamily="34" charset="0"/>
              </a:rPr>
              <a:t>A sentence fragment example for you (because you’re worth it)</a:t>
            </a:r>
          </a:p>
        </p:txBody>
      </p:sp>
      <p:sp>
        <p:nvSpPr>
          <p:cNvPr id="3" name="Content Placeholder 2"/>
          <p:cNvSpPr>
            <a:spLocks noGrp="1"/>
          </p:cNvSpPr>
          <p:nvPr>
            <p:ph idx="1"/>
          </p:nvPr>
        </p:nvSpPr>
        <p:spPr/>
        <p:txBody>
          <a:bodyPr/>
          <a:lstStyle/>
          <a:p>
            <a:pPr>
              <a:spcBef>
                <a:spcPts val="0"/>
              </a:spcBef>
            </a:pPr>
            <a:r>
              <a:rPr lang="en-GB" sz="2800" b="1" dirty="0">
                <a:latin typeface="Calibri" panose="020F0502020204030204" pitchFamily="34" charset="0"/>
                <a:cs typeface="Calibri" panose="020F0502020204030204" pitchFamily="34" charset="0"/>
              </a:rPr>
              <a:t>Because grammar is important.</a:t>
            </a:r>
          </a:p>
          <a:p>
            <a:pPr marL="0" indent="0">
              <a:spcBef>
                <a:spcPts val="0"/>
              </a:spcBef>
              <a:buNone/>
            </a:pPr>
            <a:endParaRPr lang="en-GB" sz="2800" dirty="0">
              <a:latin typeface="Calibri" panose="020F0502020204030204" pitchFamily="34" charset="0"/>
              <a:cs typeface="Calibri" panose="020F0502020204030204" pitchFamily="34" charset="0"/>
            </a:endParaRPr>
          </a:p>
          <a:p>
            <a:pPr marL="0" indent="0">
              <a:spcBef>
                <a:spcPts val="0"/>
              </a:spcBef>
              <a:buNone/>
            </a:pPr>
            <a:r>
              <a:rPr lang="en-GB" sz="2800" dirty="0">
                <a:latin typeface="Calibri" panose="020F0502020204030204" pitchFamily="34" charset="0"/>
                <a:cs typeface="Calibri" panose="020F0502020204030204" pitchFamily="34" charset="0"/>
              </a:rPr>
              <a:t>This example consists </a:t>
            </a:r>
          </a:p>
          <a:p>
            <a:pPr marL="0" indent="0">
              <a:spcBef>
                <a:spcPts val="0"/>
              </a:spcBef>
              <a:buNone/>
            </a:pPr>
            <a:r>
              <a:rPr lang="en-GB" sz="2800" dirty="0">
                <a:latin typeface="Calibri" panose="020F0502020204030204" pitchFamily="34" charset="0"/>
                <a:cs typeface="Calibri" panose="020F0502020204030204" pitchFamily="34" charset="0"/>
              </a:rPr>
              <a:t>of a subordinate clause alone. </a:t>
            </a:r>
          </a:p>
          <a:p>
            <a:pPr marL="0" indent="0">
              <a:spcBef>
                <a:spcPts val="0"/>
              </a:spcBef>
              <a:buNone/>
            </a:pPr>
            <a:r>
              <a:rPr lang="en-GB" sz="2800" dirty="0">
                <a:latin typeface="Calibri" panose="020F0502020204030204" pitchFamily="34" charset="0"/>
                <a:cs typeface="Calibri" panose="020F0502020204030204" pitchFamily="34" charset="0"/>
              </a:rPr>
              <a:t>This is ungrammatical.</a:t>
            </a:r>
          </a:p>
          <a:p>
            <a:pPr marL="0" indent="0">
              <a:spcBef>
                <a:spcPts val="0"/>
              </a:spcBef>
              <a:buNone/>
            </a:pPr>
            <a:endParaRPr lang="en-GB" sz="2800" dirty="0">
              <a:latin typeface="Calibri" panose="020F0502020204030204" pitchFamily="34" charset="0"/>
              <a:cs typeface="Calibri" panose="020F0502020204030204" pitchFamily="34" charset="0"/>
            </a:endParaRPr>
          </a:p>
        </p:txBody>
      </p:sp>
      <p:pic>
        <p:nvPicPr>
          <p:cNvPr id="5" name="Picture 4" descr="Text&#10;&#10;Description automatically generated with medium confidence">
            <a:extLst>
              <a:ext uri="{FF2B5EF4-FFF2-40B4-BE49-F238E27FC236}">
                <a16:creationId xmlns:a16="http://schemas.microsoft.com/office/drawing/2014/main" id="{6057336C-430F-4C02-ABE6-C8249657CA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48400" y="1268954"/>
            <a:ext cx="2438400" cy="243840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Text</a:t>
            </a:r>
          </a:p>
        </p:txBody>
      </p:sp>
      <p:sp>
        <p:nvSpPr>
          <p:cNvPr id="3" name="Content Placeholder 2"/>
          <p:cNvSpPr>
            <a:spLocks noGrp="1"/>
          </p:cNvSpPr>
          <p:nvPr>
            <p:ph idx="1"/>
          </p:nvPr>
        </p:nvSpPr>
        <p:spPr>
          <a:xfrm>
            <a:off x="457200" y="1422899"/>
            <a:ext cx="8229600" cy="3916363"/>
          </a:xfrm>
        </p:spPr>
        <p:txBody>
          <a:bodyPr>
            <a:normAutofit fontScale="85000" lnSpcReduction="20000"/>
          </a:bodyPr>
          <a:lstStyle/>
          <a:p>
            <a:pPr>
              <a:buNone/>
            </a:pPr>
            <a:r>
              <a:rPr lang="en-GB" sz="2600" dirty="0"/>
              <a:t>(1) Sentences are the fundamental building blocks of a text. (2) Because sentences are important. (3) Although sentences in academic writing may be quite long, you do not necessarily need to imitate this. (4) Longer and more fully-formed sentences may be a goal, for they represent a more mature form of writing. (5) In addition, the issue of sentence variety is important but it is often not noticed by students or taught in classes and this is an error but one which is common and found throughout the world. (6) Sentence variety, which is absent from many student essays, can be achieved in a number of different ways and is an important aspect of academic writing. (7) It is often ignored. (8) One of these ways is to ensure that you use lots of different types of sentences another way is to use a range of different language.</a:t>
            </a:r>
            <a:endParaRPr lang="en-GB"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Answers 1</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93167648"/>
              </p:ext>
            </p:extLst>
          </p:nvPr>
        </p:nvGraphicFramePr>
        <p:xfrm>
          <a:off x="426368" y="1340768"/>
          <a:ext cx="8291264" cy="1854200"/>
        </p:xfrm>
        <a:graphic>
          <a:graphicData uri="http://schemas.openxmlformats.org/drawingml/2006/table">
            <a:tbl>
              <a:tblPr firstRow="1" bandRow="1">
                <a:tableStyleId>{5C22544A-7EE6-4342-B048-85BDC9FD1C3A}</a:tableStyleId>
              </a:tblPr>
              <a:tblGrid>
                <a:gridCol w="4176464">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r>
                        <a:rPr lang="en-GB" dirty="0"/>
                        <a:t>Types of sentence</a:t>
                      </a:r>
                    </a:p>
                  </a:txBody>
                  <a:tcPr/>
                </a:tc>
                <a:tc>
                  <a:txBody>
                    <a:bodyPr/>
                    <a:lstStyle/>
                    <a:p>
                      <a:r>
                        <a:rPr lang="en-GB" dirty="0"/>
                        <a:t>Sentence number</a:t>
                      </a:r>
                    </a:p>
                  </a:txBody>
                  <a:tcPr/>
                </a:tc>
                <a:extLst>
                  <a:ext uri="{0D108BD9-81ED-4DB2-BD59-A6C34878D82A}">
                    <a16:rowId xmlns:a16="http://schemas.microsoft.com/office/drawing/2014/main" val="10000"/>
                  </a:ext>
                </a:extLst>
              </a:tr>
              <a:tr h="370840">
                <a:tc>
                  <a:txBody>
                    <a:bodyPr/>
                    <a:lstStyle/>
                    <a:p>
                      <a:r>
                        <a:rPr lang="en-GB" dirty="0"/>
                        <a:t>Simple</a:t>
                      </a:r>
                    </a:p>
                  </a:txBody>
                  <a:tcPr/>
                </a:tc>
                <a:tc>
                  <a:txBody>
                    <a:bodyPr/>
                    <a:lstStyle/>
                    <a:p>
                      <a:r>
                        <a:rPr lang="en-GB" dirty="0"/>
                        <a:t>1 – has one independent clause</a:t>
                      </a:r>
                    </a:p>
                  </a:txBody>
                  <a:tcPr/>
                </a:tc>
                <a:extLst>
                  <a:ext uri="{0D108BD9-81ED-4DB2-BD59-A6C34878D82A}">
                    <a16:rowId xmlns:a16="http://schemas.microsoft.com/office/drawing/2014/main" val="10001"/>
                  </a:ext>
                </a:extLst>
              </a:tr>
              <a:tr h="370840">
                <a:tc>
                  <a:txBody>
                    <a:bodyPr/>
                    <a:lstStyle/>
                    <a:p>
                      <a:r>
                        <a:rPr lang="en-GB" dirty="0"/>
                        <a:t>Compound</a:t>
                      </a:r>
                    </a:p>
                  </a:txBody>
                  <a:tcPr/>
                </a:tc>
                <a:tc>
                  <a:txBody>
                    <a:bodyPr/>
                    <a:lstStyle/>
                    <a:p>
                      <a:endParaRPr lang="en-GB" dirty="0"/>
                    </a:p>
                  </a:txBody>
                  <a:tcPr/>
                </a:tc>
                <a:extLst>
                  <a:ext uri="{0D108BD9-81ED-4DB2-BD59-A6C34878D82A}">
                    <a16:rowId xmlns:a16="http://schemas.microsoft.com/office/drawing/2014/main" val="10002"/>
                  </a:ext>
                </a:extLst>
              </a:tr>
              <a:tr h="370840">
                <a:tc>
                  <a:txBody>
                    <a:bodyPr/>
                    <a:lstStyle/>
                    <a:p>
                      <a:r>
                        <a:rPr lang="en-GB" dirty="0"/>
                        <a:t>Complex</a:t>
                      </a:r>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r>
                        <a:rPr lang="en-GB" dirty="0"/>
                        <a:t>Complex-compound</a:t>
                      </a:r>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63635264"/>
              </p:ext>
            </p:extLst>
          </p:nvPr>
        </p:nvGraphicFramePr>
        <p:xfrm>
          <a:off x="457200" y="3429000"/>
          <a:ext cx="8208912" cy="1854200"/>
        </p:xfrm>
        <a:graphic>
          <a:graphicData uri="http://schemas.openxmlformats.org/drawingml/2006/table">
            <a:tbl>
              <a:tblPr firstRow="1" bandRow="1">
                <a:tableStyleId>{5C22544A-7EE6-4342-B048-85BDC9FD1C3A}</a:tableStyleId>
              </a:tblPr>
              <a:tblGrid>
                <a:gridCol w="4104456">
                  <a:extLst>
                    <a:ext uri="{9D8B030D-6E8A-4147-A177-3AD203B41FA5}">
                      <a16:colId xmlns:a16="http://schemas.microsoft.com/office/drawing/2014/main" val="20000"/>
                    </a:ext>
                  </a:extLst>
                </a:gridCol>
                <a:gridCol w="4104456">
                  <a:extLst>
                    <a:ext uri="{9D8B030D-6E8A-4147-A177-3AD203B41FA5}">
                      <a16:colId xmlns:a16="http://schemas.microsoft.com/office/drawing/2014/main" val="20001"/>
                    </a:ext>
                  </a:extLst>
                </a:gridCol>
              </a:tblGrid>
              <a:tr h="370840">
                <a:tc>
                  <a:txBody>
                    <a:bodyPr/>
                    <a:lstStyle/>
                    <a:p>
                      <a:r>
                        <a:rPr lang="en-GB" dirty="0"/>
                        <a:t>Sentence problems</a:t>
                      </a:r>
                    </a:p>
                  </a:txBody>
                  <a:tcPr/>
                </a:tc>
                <a:tc>
                  <a:txBody>
                    <a:bodyPr/>
                    <a:lstStyle/>
                    <a:p>
                      <a:r>
                        <a:rPr lang="en-GB" dirty="0"/>
                        <a:t>Sentence number</a:t>
                      </a:r>
                    </a:p>
                  </a:txBody>
                  <a:tcPr/>
                </a:tc>
                <a:extLst>
                  <a:ext uri="{0D108BD9-81ED-4DB2-BD59-A6C34878D82A}">
                    <a16:rowId xmlns:a16="http://schemas.microsoft.com/office/drawing/2014/main" val="10000"/>
                  </a:ext>
                </a:extLst>
              </a:tr>
              <a:tr h="370840">
                <a:tc>
                  <a:txBody>
                    <a:bodyPr/>
                    <a:lstStyle/>
                    <a:p>
                      <a:r>
                        <a:rPr lang="en-GB" dirty="0"/>
                        <a:t>Short sentence</a:t>
                      </a:r>
                    </a:p>
                  </a:txBody>
                  <a:tcPr/>
                </a:tc>
                <a:tc>
                  <a:txBody>
                    <a:bodyPr/>
                    <a:lstStyle/>
                    <a:p>
                      <a:endParaRPr lang="en-GB" dirty="0"/>
                    </a:p>
                  </a:txBody>
                  <a:tcPr/>
                </a:tc>
                <a:extLst>
                  <a:ext uri="{0D108BD9-81ED-4DB2-BD59-A6C34878D82A}">
                    <a16:rowId xmlns:a16="http://schemas.microsoft.com/office/drawing/2014/main" val="10001"/>
                  </a:ext>
                </a:extLst>
              </a:tr>
              <a:tr h="370840">
                <a:tc>
                  <a:txBody>
                    <a:bodyPr/>
                    <a:lstStyle/>
                    <a:p>
                      <a:r>
                        <a:rPr lang="en-GB" dirty="0"/>
                        <a:t>Overlong sentence</a:t>
                      </a:r>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r>
                        <a:rPr lang="en-GB" dirty="0"/>
                        <a:t>Run-on sentence</a:t>
                      </a:r>
                    </a:p>
                  </a:txBody>
                  <a:tcPr/>
                </a:tc>
                <a:tc>
                  <a:txBody>
                    <a:bodyPr/>
                    <a:lstStyle/>
                    <a:p>
                      <a:endParaRPr lang="en-GB"/>
                    </a:p>
                  </a:txBody>
                  <a:tcPr/>
                </a:tc>
                <a:extLst>
                  <a:ext uri="{0D108BD9-81ED-4DB2-BD59-A6C34878D82A}">
                    <a16:rowId xmlns:a16="http://schemas.microsoft.com/office/drawing/2014/main" val="10003"/>
                  </a:ext>
                </a:extLst>
              </a:tr>
              <a:tr h="370840">
                <a:tc>
                  <a:txBody>
                    <a:bodyPr/>
                    <a:lstStyle/>
                    <a:p>
                      <a:r>
                        <a:rPr lang="en-GB" dirty="0"/>
                        <a:t>Sentence fragment</a:t>
                      </a:r>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Answers 2</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233321558"/>
              </p:ext>
            </p:extLst>
          </p:nvPr>
        </p:nvGraphicFramePr>
        <p:xfrm>
          <a:off x="457200" y="1268760"/>
          <a:ext cx="8229600" cy="1854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r>
                        <a:rPr lang="en-GB" dirty="0"/>
                        <a:t>Types of sentence</a:t>
                      </a:r>
                    </a:p>
                  </a:txBody>
                  <a:tcPr/>
                </a:tc>
                <a:tc>
                  <a:txBody>
                    <a:bodyPr/>
                    <a:lstStyle/>
                    <a:p>
                      <a:r>
                        <a:rPr lang="en-GB" dirty="0"/>
                        <a:t>Sentence number</a:t>
                      </a:r>
                    </a:p>
                  </a:txBody>
                  <a:tcPr/>
                </a:tc>
                <a:extLst>
                  <a:ext uri="{0D108BD9-81ED-4DB2-BD59-A6C34878D82A}">
                    <a16:rowId xmlns:a16="http://schemas.microsoft.com/office/drawing/2014/main" val="10000"/>
                  </a:ext>
                </a:extLst>
              </a:tr>
              <a:tr h="370840">
                <a:tc>
                  <a:txBody>
                    <a:bodyPr/>
                    <a:lstStyle/>
                    <a:p>
                      <a:r>
                        <a:rPr lang="en-GB" dirty="0"/>
                        <a:t>Simple</a:t>
                      </a:r>
                    </a:p>
                  </a:txBody>
                  <a:tcPr/>
                </a:tc>
                <a:tc>
                  <a:txBody>
                    <a:bodyPr/>
                    <a:lstStyle/>
                    <a:p>
                      <a:r>
                        <a:rPr lang="en-GB" dirty="0"/>
                        <a:t>1 – has 1 independent clause</a:t>
                      </a:r>
                    </a:p>
                  </a:txBody>
                  <a:tcPr/>
                </a:tc>
                <a:extLst>
                  <a:ext uri="{0D108BD9-81ED-4DB2-BD59-A6C34878D82A}">
                    <a16:rowId xmlns:a16="http://schemas.microsoft.com/office/drawing/2014/main" val="10001"/>
                  </a:ext>
                </a:extLst>
              </a:tr>
              <a:tr h="370840">
                <a:tc>
                  <a:txBody>
                    <a:bodyPr/>
                    <a:lstStyle/>
                    <a:p>
                      <a:r>
                        <a:rPr lang="en-GB" dirty="0"/>
                        <a:t>Compound</a:t>
                      </a:r>
                    </a:p>
                  </a:txBody>
                  <a:tcPr/>
                </a:tc>
                <a:tc>
                  <a:txBody>
                    <a:bodyPr/>
                    <a:lstStyle/>
                    <a:p>
                      <a:r>
                        <a:rPr lang="en-GB" dirty="0"/>
                        <a:t>4 – has 2 independent clauses</a:t>
                      </a:r>
                    </a:p>
                  </a:txBody>
                  <a:tcPr/>
                </a:tc>
                <a:extLst>
                  <a:ext uri="{0D108BD9-81ED-4DB2-BD59-A6C34878D82A}">
                    <a16:rowId xmlns:a16="http://schemas.microsoft.com/office/drawing/2014/main" val="10002"/>
                  </a:ext>
                </a:extLst>
              </a:tr>
              <a:tr h="370840">
                <a:tc>
                  <a:txBody>
                    <a:bodyPr/>
                    <a:lstStyle/>
                    <a:p>
                      <a:r>
                        <a:rPr lang="en-GB" dirty="0"/>
                        <a:t>Complex</a:t>
                      </a:r>
                    </a:p>
                  </a:txBody>
                  <a:tcPr/>
                </a:tc>
                <a:tc>
                  <a:txBody>
                    <a:bodyPr/>
                    <a:lstStyle/>
                    <a:p>
                      <a:r>
                        <a:rPr lang="en-GB" dirty="0"/>
                        <a:t>3 – includes subordinate clause</a:t>
                      </a:r>
                    </a:p>
                  </a:txBody>
                  <a:tcPr/>
                </a:tc>
                <a:extLst>
                  <a:ext uri="{0D108BD9-81ED-4DB2-BD59-A6C34878D82A}">
                    <a16:rowId xmlns:a16="http://schemas.microsoft.com/office/drawing/2014/main" val="10003"/>
                  </a:ext>
                </a:extLst>
              </a:tr>
              <a:tr h="370840">
                <a:tc>
                  <a:txBody>
                    <a:bodyPr/>
                    <a:lstStyle/>
                    <a:p>
                      <a:r>
                        <a:rPr lang="en-GB" dirty="0"/>
                        <a:t>Complex-compound</a:t>
                      </a:r>
                    </a:p>
                  </a:txBody>
                  <a:tcPr/>
                </a:tc>
                <a:tc>
                  <a:txBody>
                    <a:bodyPr/>
                    <a:lstStyle/>
                    <a:p>
                      <a:r>
                        <a:rPr lang="en-GB" dirty="0"/>
                        <a:t>6 – mixes compound and complex</a:t>
                      </a:r>
                    </a:p>
                  </a:txBody>
                  <a:tcPr/>
                </a:tc>
                <a:extLst>
                  <a:ext uri="{0D108BD9-81ED-4DB2-BD59-A6C34878D82A}">
                    <a16:rowId xmlns:a16="http://schemas.microsoft.com/office/drawing/2014/main" val="10004"/>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3140547430"/>
              </p:ext>
            </p:extLst>
          </p:nvPr>
        </p:nvGraphicFramePr>
        <p:xfrm>
          <a:off x="431540" y="3429000"/>
          <a:ext cx="8280920" cy="1849120"/>
        </p:xfrm>
        <a:graphic>
          <a:graphicData uri="http://schemas.openxmlformats.org/drawingml/2006/table">
            <a:tbl>
              <a:tblPr firstRow="1" bandRow="1">
                <a:tableStyleId>{5C22544A-7EE6-4342-B048-85BDC9FD1C3A}</a:tableStyleId>
              </a:tblPr>
              <a:tblGrid>
                <a:gridCol w="4140460">
                  <a:extLst>
                    <a:ext uri="{9D8B030D-6E8A-4147-A177-3AD203B41FA5}">
                      <a16:colId xmlns:a16="http://schemas.microsoft.com/office/drawing/2014/main" val="20000"/>
                    </a:ext>
                  </a:extLst>
                </a:gridCol>
                <a:gridCol w="4140460">
                  <a:extLst>
                    <a:ext uri="{9D8B030D-6E8A-4147-A177-3AD203B41FA5}">
                      <a16:colId xmlns:a16="http://schemas.microsoft.com/office/drawing/2014/main" val="20001"/>
                    </a:ext>
                  </a:extLst>
                </a:gridCol>
              </a:tblGrid>
              <a:tr h="149736">
                <a:tc>
                  <a:txBody>
                    <a:bodyPr/>
                    <a:lstStyle/>
                    <a:p>
                      <a:r>
                        <a:rPr lang="en-GB" dirty="0"/>
                        <a:t>Sentence problems</a:t>
                      </a:r>
                    </a:p>
                  </a:txBody>
                  <a:tcPr/>
                </a:tc>
                <a:tc>
                  <a:txBody>
                    <a:bodyPr/>
                    <a:lstStyle/>
                    <a:p>
                      <a:r>
                        <a:rPr lang="en-GB" dirty="0"/>
                        <a:t>Sentence number</a:t>
                      </a:r>
                    </a:p>
                  </a:txBody>
                  <a:tcPr/>
                </a:tc>
                <a:extLst>
                  <a:ext uri="{0D108BD9-81ED-4DB2-BD59-A6C34878D82A}">
                    <a16:rowId xmlns:a16="http://schemas.microsoft.com/office/drawing/2014/main" val="10000"/>
                  </a:ext>
                </a:extLst>
              </a:tr>
              <a:tr h="370840">
                <a:tc>
                  <a:txBody>
                    <a:bodyPr/>
                    <a:lstStyle/>
                    <a:p>
                      <a:r>
                        <a:rPr lang="en-GB" dirty="0"/>
                        <a:t>Short sentence</a:t>
                      </a:r>
                    </a:p>
                  </a:txBody>
                  <a:tcPr/>
                </a:tc>
                <a:tc>
                  <a:txBody>
                    <a:bodyPr/>
                    <a:lstStyle/>
                    <a:p>
                      <a:r>
                        <a:rPr lang="en-GB" dirty="0"/>
                        <a:t>7 – not usually advisable</a:t>
                      </a:r>
                    </a:p>
                  </a:txBody>
                  <a:tcPr/>
                </a:tc>
                <a:extLst>
                  <a:ext uri="{0D108BD9-81ED-4DB2-BD59-A6C34878D82A}">
                    <a16:rowId xmlns:a16="http://schemas.microsoft.com/office/drawing/2014/main" val="10001"/>
                  </a:ext>
                </a:extLst>
              </a:tr>
              <a:tr h="370840">
                <a:tc>
                  <a:txBody>
                    <a:bodyPr/>
                    <a:lstStyle/>
                    <a:p>
                      <a:r>
                        <a:rPr lang="en-GB" dirty="0"/>
                        <a:t>Overlong sentence</a:t>
                      </a:r>
                    </a:p>
                  </a:txBody>
                  <a:tcPr/>
                </a:tc>
                <a:tc>
                  <a:txBody>
                    <a:bodyPr/>
                    <a:lstStyle/>
                    <a:p>
                      <a:r>
                        <a:rPr lang="en-GB" dirty="0"/>
                        <a:t>5 – unnecessarily</a:t>
                      </a:r>
                      <a:r>
                        <a:rPr lang="en-GB" baseline="0" dirty="0"/>
                        <a:t> complicated</a:t>
                      </a:r>
                      <a:endParaRPr lang="en-GB" dirty="0"/>
                    </a:p>
                  </a:txBody>
                  <a:tcPr/>
                </a:tc>
                <a:extLst>
                  <a:ext uri="{0D108BD9-81ED-4DB2-BD59-A6C34878D82A}">
                    <a16:rowId xmlns:a16="http://schemas.microsoft.com/office/drawing/2014/main" val="10002"/>
                  </a:ext>
                </a:extLst>
              </a:tr>
              <a:tr h="370840">
                <a:tc>
                  <a:txBody>
                    <a:bodyPr/>
                    <a:lstStyle/>
                    <a:p>
                      <a:r>
                        <a:rPr lang="en-GB" dirty="0"/>
                        <a:t>Run-on sentence</a:t>
                      </a:r>
                    </a:p>
                  </a:txBody>
                  <a:tcPr/>
                </a:tc>
                <a:tc>
                  <a:txBody>
                    <a:bodyPr/>
                    <a:lstStyle/>
                    <a:p>
                      <a:r>
                        <a:rPr lang="en-GB" dirty="0"/>
                        <a:t>8 – ungrammatical</a:t>
                      </a:r>
                    </a:p>
                  </a:txBody>
                  <a:tcPr/>
                </a:tc>
                <a:extLst>
                  <a:ext uri="{0D108BD9-81ED-4DB2-BD59-A6C34878D82A}">
                    <a16:rowId xmlns:a16="http://schemas.microsoft.com/office/drawing/2014/main" val="10003"/>
                  </a:ext>
                </a:extLst>
              </a:tr>
              <a:tr h="370840">
                <a:tc>
                  <a:txBody>
                    <a:bodyPr/>
                    <a:lstStyle/>
                    <a:p>
                      <a:r>
                        <a:rPr lang="en-GB" dirty="0"/>
                        <a:t>Sentence fragment</a:t>
                      </a:r>
                    </a:p>
                  </a:txBody>
                  <a:tcPr/>
                </a:tc>
                <a:tc>
                  <a:txBody>
                    <a:bodyPr/>
                    <a:lstStyle/>
                    <a:p>
                      <a:r>
                        <a:rPr lang="en-GB" dirty="0"/>
                        <a:t>2 - ungrammatical</a:t>
                      </a:r>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Short sentence example</a:t>
            </a:r>
          </a:p>
        </p:txBody>
      </p:sp>
      <p:sp>
        <p:nvSpPr>
          <p:cNvPr id="3" name="Content Placeholder 2"/>
          <p:cNvSpPr>
            <a:spLocks noGrp="1"/>
          </p:cNvSpPr>
          <p:nvPr>
            <p:ph idx="1"/>
          </p:nvPr>
        </p:nvSpPr>
        <p:spPr/>
        <p:txBody>
          <a:bodyPr/>
          <a:lstStyle/>
          <a:p>
            <a:pPr>
              <a:buNone/>
            </a:pPr>
            <a:r>
              <a:rPr lang="en-GB" dirty="0"/>
              <a:t>It is often ignored.</a:t>
            </a:r>
          </a:p>
          <a:p>
            <a:pPr>
              <a:buNone/>
            </a:pPr>
            <a:endParaRPr lang="en-GB" dirty="0"/>
          </a:p>
          <a:p>
            <a:pPr>
              <a:buNone/>
            </a:pPr>
            <a:r>
              <a:rPr lang="en-GB" dirty="0"/>
              <a:t>Not ungrammatical, but usually too short for academic writing.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Overlong sentence example</a:t>
            </a:r>
          </a:p>
        </p:txBody>
      </p:sp>
      <p:sp>
        <p:nvSpPr>
          <p:cNvPr id="3" name="Content Placeholder 2"/>
          <p:cNvSpPr>
            <a:spLocks noGrp="1"/>
          </p:cNvSpPr>
          <p:nvPr>
            <p:ph idx="1"/>
          </p:nvPr>
        </p:nvSpPr>
        <p:spPr>
          <a:xfrm>
            <a:off x="457200" y="1268760"/>
            <a:ext cx="8229600" cy="3916363"/>
          </a:xfrm>
        </p:spPr>
        <p:txBody>
          <a:bodyPr/>
          <a:lstStyle/>
          <a:p>
            <a:pPr>
              <a:buNone/>
            </a:pPr>
            <a:r>
              <a:rPr lang="en-GB" dirty="0"/>
              <a:t>In addition, the issue of sentence variety is important, but it is often not noticed by students or taught in classes, and this is an error but one which is common and found throughout the world.</a:t>
            </a:r>
          </a:p>
          <a:p>
            <a:pPr>
              <a:buNone/>
            </a:pPr>
            <a:endParaRPr lang="en-GB" dirty="0"/>
          </a:p>
          <a:p>
            <a:pPr>
              <a:buNone/>
            </a:pPr>
            <a:r>
              <a:rPr lang="en-GB" dirty="0"/>
              <a:t>Contains five co-ordinating conjunctions and very little punctuation.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Run-on sentence example</a:t>
            </a:r>
          </a:p>
        </p:txBody>
      </p:sp>
      <p:sp>
        <p:nvSpPr>
          <p:cNvPr id="3" name="Content Placeholder 2"/>
          <p:cNvSpPr>
            <a:spLocks noGrp="1"/>
          </p:cNvSpPr>
          <p:nvPr>
            <p:ph idx="1"/>
          </p:nvPr>
        </p:nvSpPr>
        <p:spPr/>
        <p:txBody>
          <a:bodyPr/>
          <a:lstStyle/>
          <a:p>
            <a:pPr>
              <a:buNone/>
            </a:pPr>
            <a:r>
              <a:rPr lang="en-GB" dirty="0"/>
              <a:t>One of these ways is to ensure that you use lots of different types of sentences another way is to use a range of different languages.</a:t>
            </a:r>
          </a:p>
          <a:p>
            <a:pPr>
              <a:buNone/>
            </a:pPr>
            <a:endParaRPr lang="en-GB" dirty="0"/>
          </a:p>
          <a:p>
            <a:pPr>
              <a:buNone/>
            </a:pPr>
            <a:r>
              <a:rPr lang="en-GB" dirty="0"/>
              <a:t>Requires the addition of punctuation or a        co-ordinating conjunction.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Sentence fragment example</a:t>
            </a:r>
          </a:p>
        </p:txBody>
      </p:sp>
      <p:sp>
        <p:nvSpPr>
          <p:cNvPr id="3" name="Content Placeholder 2"/>
          <p:cNvSpPr>
            <a:spLocks noGrp="1"/>
          </p:cNvSpPr>
          <p:nvPr>
            <p:ph idx="1"/>
          </p:nvPr>
        </p:nvSpPr>
        <p:spPr/>
        <p:txBody>
          <a:bodyPr/>
          <a:lstStyle/>
          <a:p>
            <a:pPr>
              <a:buNone/>
            </a:pPr>
            <a:r>
              <a:rPr lang="en-GB" dirty="0"/>
              <a:t>Because sentences are important.</a:t>
            </a:r>
          </a:p>
          <a:p>
            <a:pPr>
              <a:buNone/>
            </a:pPr>
            <a:endParaRPr lang="en-GB" dirty="0"/>
          </a:p>
          <a:p>
            <a:pPr>
              <a:buNone/>
            </a:pPr>
            <a:r>
              <a:rPr lang="en-GB" dirty="0"/>
              <a:t>This example consists of a subordinate clause alone. This is ungrammatical.</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FF764-00D1-15F7-8333-2C36EBBE1FF6}"/>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8577DD2-129E-9122-5928-D1A49881CA0F}"/>
              </a:ext>
            </a:extLst>
          </p:cNvPr>
          <p:cNvSpPr>
            <a:spLocks noGrp="1"/>
          </p:cNvSpPr>
          <p:nvPr>
            <p:ph idx="1"/>
          </p:nvPr>
        </p:nvSpPr>
        <p:spPr>
          <a:xfrm>
            <a:off x="457200" y="1417638"/>
            <a:ext cx="8229600" cy="3916363"/>
          </a:xfrm>
        </p:spPr>
        <p:txBody>
          <a:bodyPr/>
          <a:lstStyle/>
          <a:p>
            <a:r>
              <a:rPr lang="en-US" altLang="zh-CN" spc="-1" dirty="0">
                <a:solidFill>
                  <a:srgbClr val="000000"/>
                </a:solidFill>
                <a:uFill>
                  <a:solidFill>
                    <a:srgbClr val="FFFFFF"/>
                  </a:solidFill>
                </a:uFill>
                <a:latin typeface="Calibri" panose="020F0502020204030204" pitchFamily="34" charset="0"/>
                <a:ea typeface="华文细黑"/>
                <a:cs typeface="Calibri" panose="020F0502020204030204" pitchFamily="34" charset="0"/>
              </a:rPr>
              <a:t>Swan, M. &amp; Walter, M. (2000) How English Works: A grammar practice book. Oxford: Oxford University Press. </a:t>
            </a:r>
          </a:p>
          <a:p>
            <a:r>
              <a:rPr kumimoji="0" lang="en-US" altLang="zh-CN" b="0"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ea typeface="华文细黑"/>
                <a:cs typeface="Calibri" panose="020F0502020204030204" pitchFamily="34" charset="0"/>
              </a:rPr>
              <a:t>Vince, M., &amp; French, A. (2011</a:t>
            </a:r>
            <a:r>
              <a:rPr kumimoji="0" lang="en-US" altLang="zh-CN" b="0" i="1"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ea typeface="华文细黑"/>
                <a:cs typeface="Calibri" panose="020F0502020204030204" pitchFamily="34" charset="0"/>
              </a:rPr>
              <a:t>) IELTS Language Practice: English Grammar and Vocabulary</a:t>
            </a:r>
            <a:r>
              <a:rPr kumimoji="0" lang="en-US" altLang="zh-CN" b="0"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ea typeface="华文细黑"/>
                <a:cs typeface="Calibri" panose="020F0502020204030204" pitchFamily="34" charset="0"/>
              </a:rPr>
              <a:t>. Oxford: Macmillan. </a:t>
            </a:r>
            <a:endParaRPr kumimoji="0" lang="zh-CN" altLang="en-US" b="1"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cs typeface="Calibri" panose="020F0502020204030204" pitchFamily="34" charset="0"/>
            </a:endParaRPr>
          </a:p>
          <a:p>
            <a:endParaRPr lang="en-GB" dirty="0"/>
          </a:p>
        </p:txBody>
      </p:sp>
      <p:sp>
        <p:nvSpPr>
          <p:cNvPr id="4" name="Date Placeholder 3">
            <a:extLst>
              <a:ext uri="{FF2B5EF4-FFF2-40B4-BE49-F238E27FC236}">
                <a16:creationId xmlns:a16="http://schemas.microsoft.com/office/drawing/2014/main" id="{AD9EB12C-5548-3521-FC19-431F48312773}"/>
              </a:ext>
            </a:extLst>
          </p:cNvPr>
          <p:cNvSpPr>
            <a:spLocks noGrp="1"/>
          </p:cNvSpPr>
          <p:nvPr>
            <p:ph type="dt" sz="half" idx="10"/>
          </p:nvPr>
        </p:nvSpPr>
        <p:spPr/>
        <p:txBody>
          <a:bodyPr/>
          <a:lstStyle/>
          <a:p>
            <a:pPr>
              <a:defRPr/>
            </a:pPr>
            <a:fld id="{88CDF714-6E5E-4674-9BCB-7577AC040E7A}" type="datetime1">
              <a:rPr lang="en-GB" smtClean="0"/>
              <a:pPr>
                <a:defRPr/>
              </a:pPr>
              <a:t>28/02/2024</a:t>
            </a:fld>
            <a:endParaRPr lang="en-GB" dirty="0"/>
          </a:p>
        </p:txBody>
      </p:sp>
    </p:spTree>
    <p:extLst>
      <p:ext uri="{BB962C8B-B14F-4D97-AF65-F5344CB8AC3E}">
        <p14:creationId xmlns:p14="http://schemas.microsoft.com/office/powerpoint/2010/main" val="3765085524"/>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TotalTime>
  <Words>1308</Words>
  <Application>Microsoft Office PowerPoint</Application>
  <PresentationFormat>On-screen Show (4:3)</PresentationFormat>
  <Paragraphs>182</Paragraphs>
  <Slides>30</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30</vt:i4>
      </vt:variant>
    </vt:vector>
  </HeadingPairs>
  <TitlesOfParts>
    <vt:vector size="36" baseType="lpstr">
      <vt:lpstr>Myriad Pro</vt:lpstr>
      <vt:lpstr>Arial</vt:lpstr>
      <vt:lpstr>Calibri</vt:lpstr>
      <vt:lpstr>1_20140311PresentationUWTSDTemplate</vt:lpstr>
      <vt:lpstr>20140311PresentationUWTSDTemplate</vt:lpstr>
      <vt:lpstr>2_20140311PresentationUWTSDTemplate</vt:lpstr>
      <vt:lpstr>PowerPoint Presentation</vt:lpstr>
      <vt:lpstr>Aims </vt:lpstr>
      <vt:lpstr>What is a sentence?</vt:lpstr>
      <vt:lpstr>Four sentence types</vt:lpstr>
      <vt:lpstr>Four sentence types</vt:lpstr>
      <vt:lpstr>Simple sentence - examples</vt:lpstr>
      <vt:lpstr>More simple sentence examples</vt:lpstr>
      <vt:lpstr>Compound sentences </vt:lpstr>
      <vt:lpstr>Compound sentences – Examples </vt:lpstr>
      <vt:lpstr>Coordinating conjunctions</vt:lpstr>
      <vt:lpstr>Complex sentences 1</vt:lpstr>
      <vt:lpstr>What is the difference between these two sentences</vt:lpstr>
      <vt:lpstr>Subordinating conjunctions</vt:lpstr>
      <vt:lpstr>Complex – Compound </vt:lpstr>
      <vt:lpstr>Complex-compound example</vt:lpstr>
      <vt:lpstr>Four sentence types</vt:lpstr>
      <vt:lpstr> Sentence problems</vt:lpstr>
      <vt:lpstr>Short sentence example</vt:lpstr>
      <vt:lpstr>Overlong sentence example</vt:lpstr>
      <vt:lpstr>Run-on sentence example</vt:lpstr>
      <vt:lpstr>Run-on sentence corrections</vt:lpstr>
      <vt:lpstr>A sentence fragment example for you (because you’re worth it)</vt:lpstr>
      <vt:lpstr>Text</vt:lpstr>
      <vt:lpstr>Answers 1</vt:lpstr>
      <vt:lpstr>Answers 2</vt:lpstr>
      <vt:lpstr>Short sentence example</vt:lpstr>
      <vt:lpstr>Overlong sentence example</vt:lpstr>
      <vt:lpstr>Run-on sentence example</vt:lpstr>
      <vt:lpstr>Sentence fragment example</vt:lpstr>
      <vt:lpstr>References </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Lizeta Demetriou</cp:lastModifiedBy>
  <cp:revision>360</cp:revision>
  <dcterms:created xsi:type="dcterms:W3CDTF">2012-10-20T16:04:33Z</dcterms:created>
  <dcterms:modified xsi:type="dcterms:W3CDTF">2024-02-28T08:13:16Z</dcterms:modified>
</cp:coreProperties>
</file>