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3" r:id="rId1"/>
  </p:sldMasterIdLst>
  <p:notesMasterIdLst>
    <p:notesMasterId r:id="rId28"/>
  </p:notesMasterIdLst>
  <p:sldIdLst>
    <p:sldId id="256" r:id="rId2"/>
    <p:sldId id="257" r:id="rId3"/>
    <p:sldId id="300" r:id="rId4"/>
    <p:sldId id="305" r:id="rId5"/>
    <p:sldId id="265" r:id="rId6"/>
    <p:sldId id="306" r:id="rId7"/>
    <p:sldId id="309" r:id="rId8"/>
    <p:sldId id="307" r:id="rId9"/>
    <p:sldId id="308" r:id="rId10"/>
    <p:sldId id="310" r:id="rId11"/>
    <p:sldId id="311" r:id="rId12"/>
    <p:sldId id="312" r:id="rId13"/>
    <p:sldId id="313" r:id="rId14"/>
    <p:sldId id="314" r:id="rId15"/>
    <p:sldId id="315" r:id="rId16"/>
    <p:sldId id="316" r:id="rId17"/>
    <p:sldId id="317" r:id="rId18"/>
    <p:sldId id="318" r:id="rId19"/>
    <p:sldId id="320" r:id="rId20"/>
    <p:sldId id="322" r:id="rId21"/>
    <p:sldId id="323" r:id="rId22"/>
    <p:sldId id="321" r:id="rId23"/>
    <p:sldId id="324" r:id="rId24"/>
    <p:sldId id="325" r:id="rId25"/>
    <p:sldId id="327" r:id="rId26"/>
    <p:sldId id="328"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73"/>
    <p:restoredTop sz="94681"/>
  </p:normalViewPr>
  <p:slideViewPr>
    <p:cSldViewPr snapToGrid="0" snapToObjects="1">
      <p:cViewPr varScale="1">
        <p:scale>
          <a:sx n="124" d="100"/>
          <a:sy n="124" d="100"/>
        </p:scale>
        <p:origin x="456"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2207D2-5654-0040-992C-BF205CE52BEB}" type="datetimeFigureOut">
              <a:rPr lang="en-US" smtClean="0"/>
              <a:t>3/15/2019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11D5912-14D1-F149-A8A5-AB5FDB6EE7CC}" type="slidenum">
              <a:rPr lang="en-US" smtClean="0"/>
              <a:t>‹#›</a:t>
            </a:fld>
            <a:endParaRPr lang="en-US"/>
          </a:p>
        </p:txBody>
      </p:sp>
    </p:spTree>
    <p:extLst>
      <p:ext uri="{BB962C8B-B14F-4D97-AF65-F5344CB8AC3E}">
        <p14:creationId xmlns:p14="http://schemas.microsoft.com/office/powerpoint/2010/main" val="248493603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0C9EF5B4-B0BA-BB46-8911-10535A0A0FDB}" type="slidenum">
              <a:rPr lang="en-GB" altLang="en-US" sz="1200"/>
              <a:pPr eaLnBrk="1" hangingPunct="1"/>
              <a:t>20</a:t>
            </a:fld>
            <a:endParaRPr lang="en-GB" altLang="en-US" sz="12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Tree>
    <p:extLst>
      <p:ext uri="{BB962C8B-B14F-4D97-AF65-F5344CB8AC3E}">
        <p14:creationId xmlns:p14="http://schemas.microsoft.com/office/powerpoint/2010/main" val="1154409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934EB5D4-4D06-2D4B-8303-07BEB5A842CA}" type="slidenum">
              <a:rPr lang="en-GB" altLang="en-US" sz="1200"/>
              <a:pPr eaLnBrk="1" hangingPunct="1"/>
              <a:t>22</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Tree>
    <p:extLst>
      <p:ext uri="{BB962C8B-B14F-4D97-AF65-F5344CB8AC3E}">
        <p14:creationId xmlns:p14="http://schemas.microsoft.com/office/powerpoint/2010/main" val="1358774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t>3/15/2019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t>3/15/2019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t>3/15/2019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0C09E6-547F-AB44-832B-87637E2583E7}" type="datetimeFigureOut">
              <a:rPr lang="en-US" smtClean="0"/>
              <a:t>3/15/2019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5E0C09E6-547F-AB44-832B-87637E2583E7}" type="datetimeFigureOut">
              <a:rPr lang="en-US" smtClean="0"/>
              <a:t>3/15/2019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88A481-78DE-A147-BE63-9EE9806572D0}"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5E0C09E6-547F-AB44-832B-87637E2583E7}" type="datetimeFigureOut">
              <a:rPr lang="en-US" smtClean="0"/>
              <a:t>3/15/2019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88A481-78DE-A147-BE63-9EE9806572D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5E0C09E6-547F-AB44-832B-87637E2583E7}" type="datetimeFigureOut">
              <a:rPr lang="en-US" smtClean="0"/>
              <a:t>3/15/2019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88A481-78DE-A147-BE63-9EE9806572D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0C09E6-547F-AB44-832B-87637E2583E7}" type="datetimeFigureOut">
              <a:rPr lang="en-US" smtClean="0"/>
              <a:t>3/15/2019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88A481-78DE-A147-BE63-9EE9806572D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0C09E6-547F-AB44-832B-87637E2583E7}" type="datetimeFigureOut">
              <a:rPr lang="en-US" smtClean="0"/>
              <a:t>3/15/2019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88A481-78DE-A147-BE63-9EE9806572D0}"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0C09E6-547F-AB44-832B-87637E2583E7}" type="datetimeFigureOut">
              <a:rPr lang="en-US" smtClean="0"/>
              <a:t>3/15/2019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88A481-78DE-A147-BE63-9EE9806572D0}"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t>3/15/2019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t>3/15/2019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fld id="{A8542DE8-5C00-9947-917A-CDA6847C9767}" type="slidenum">
              <a:rPr lang="en-GB" altLang="en-US"/>
              <a:pPr/>
              <a:t>‹#›</a:t>
            </a:fld>
            <a:endParaRPr lang="en-GB" altLang="en-US"/>
          </a:p>
        </p:txBody>
      </p:sp>
    </p:spTree>
    <p:extLst>
      <p:ext uri="{BB962C8B-B14F-4D97-AF65-F5344CB8AC3E}">
        <p14:creationId xmlns:p14="http://schemas.microsoft.com/office/powerpoint/2010/main" val="646951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5E0C09E6-547F-AB44-832B-87637E2583E7}" type="datetimeFigureOut">
              <a:rPr lang="en-US" smtClean="0"/>
              <a:t>3/15/2019</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9B88A481-78DE-A147-BE63-9EE9806572D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3094" y="1574145"/>
            <a:ext cx="6498158" cy="1724867"/>
          </a:xfrm>
        </p:spPr>
        <p:txBody>
          <a:bodyPr/>
          <a:lstStyle/>
          <a:p>
            <a:r>
              <a:rPr lang="en-US" dirty="0" smtClean="0"/>
              <a:t>Play in the Foundation Phase</a:t>
            </a:r>
            <a:endParaRPr lang="en-US" dirty="0"/>
          </a:p>
        </p:txBody>
      </p:sp>
      <p:sp>
        <p:nvSpPr>
          <p:cNvPr id="3" name="Subtitle 2"/>
          <p:cNvSpPr>
            <a:spLocks noGrp="1"/>
          </p:cNvSpPr>
          <p:nvPr>
            <p:ph type="subTitle" idx="1"/>
          </p:nvPr>
        </p:nvSpPr>
        <p:spPr/>
        <p:txBody>
          <a:bodyPr>
            <a:normAutofit/>
          </a:bodyPr>
          <a:lstStyle/>
          <a:p>
            <a:r>
              <a:rPr lang="en-US" dirty="0" smtClean="0"/>
              <a:t>Desks to dens </a:t>
            </a:r>
          </a:p>
          <a:p>
            <a:r>
              <a:rPr lang="en-US" dirty="0" smtClean="0"/>
              <a:t>Session 4</a:t>
            </a:r>
            <a:endParaRPr lang="en-US" dirty="0"/>
          </a:p>
        </p:txBody>
      </p:sp>
      <p:sp>
        <p:nvSpPr>
          <p:cNvPr id="4" name="TextBox 3"/>
          <p:cNvSpPr txBox="1"/>
          <p:nvPr/>
        </p:nvSpPr>
        <p:spPr>
          <a:xfrm>
            <a:off x="705372" y="1339643"/>
            <a:ext cx="3896801" cy="800173"/>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28182885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Goals</a:t>
            </a:r>
            <a:endParaRPr lang="en-US" dirty="0"/>
          </a:p>
        </p:txBody>
      </p:sp>
      <p:sp>
        <p:nvSpPr>
          <p:cNvPr id="3" name="Content Placeholder 2"/>
          <p:cNvSpPr>
            <a:spLocks noGrp="1"/>
          </p:cNvSpPr>
          <p:nvPr>
            <p:ph idx="1"/>
          </p:nvPr>
        </p:nvSpPr>
        <p:spPr/>
        <p:txBody>
          <a:bodyPr>
            <a:normAutofit/>
          </a:bodyPr>
          <a:lstStyle/>
          <a:p>
            <a:r>
              <a:rPr lang="en-US" dirty="0" smtClean="0"/>
              <a:t>To understand the role of play in the Foundation Phase</a:t>
            </a:r>
          </a:p>
          <a:p>
            <a:r>
              <a:rPr lang="en-US" dirty="0" smtClean="0"/>
              <a:t>To understand playful pedagogy</a:t>
            </a:r>
          </a:p>
          <a:p>
            <a:r>
              <a:rPr lang="en-US" dirty="0" smtClean="0"/>
              <a:t>To understand the importance of play and movement in child development</a:t>
            </a:r>
          </a:p>
          <a:p>
            <a:r>
              <a:rPr lang="en-GB" dirty="0" smtClean="0">
                <a:effectLst/>
              </a:rPr>
              <a:t>To experience a range of play and creative activities  </a:t>
            </a:r>
          </a:p>
        </p:txBody>
      </p:sp>
    </p:spTree>
    <p:extLst>
      <p:ext uri="{BB962C8B-B14F-4D97-AF65-F5344CB8AC3E}">
        <p14:creationId xmlns:p14="http://schemas.microsoft.com/office/powerpoint/2010/main" val="6254109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670424"/>
          </a:xfrm>
        </p:spPr>
        <p:txBody>
          <a:bodyPr/>
          <a:lstStyle/>
          <a:p>
            <a:r>
              <a:rPr lang="en-US" dirty="0" smtClean="0"/>
              <a:t>The Foundation Phase-  a play based curriculum</a:t>
            </a:r>
            <a:endParaRPr lang="en-US" dirty="0"/>
          </a:p>
        </p:txBody>
      </p:sp>
      <p:sp>
        <p:nvSpPr>
          <p:cNvPr id="3" name="Content Placeholder 2"/>
          <p:cNvSpPr>
            <a:spLocks noGrp="1"/>
          </p:cNvSpPr>
          <p:nvPr>
            <p:ph idx="1"/>
          </p:nvPr>
        </p:nvSpPr>
        <p:spPr>
          <a:xfrm>
            <a:off x="549275" y="1998133"/>
            <a:ext cx="8042276" cy="3945468"/>
          </a:xfrm>
        </p:spPr>
        <p:txBody>
          <a:bodyPr/>
          <a:lstStyle/>
          <a:p>
            <a:r>
              <a:rPr lang="en-US" dirty="0"/>
              <a:t>The Foundation phase advocates a holistic child-centered approach. Well-being underpins the Foundation Phase, the learning being through ‘first hand experiential activities with the serious business of play providing the vehicle’ (DCELLS, 2008a:4). </a:t>
            </a:r>
          </a:p>
        </p:txBody>
      </p:sp>
    </p:spTree>
    <p:extLst>
      <p:ext uri="{BB962C8B-B14F-4D97-AF65-F5344CB8AC3E}">
        <p14:creationId xmlns:p14="http://schemas.microsoft.com/office/powerpoint/2010/main" val="312175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play?</a:t>
            </a:r>
            <a:endParaRPr lang="en-US" dirty="0"/>
          </a:p>
        </p:txBody>
      </p:sp>
      <p:sp>
        <p:nvSpPr>
          <p:cNvPr id="3" name="Content Placeholder 2"/>
          <p:cNvSpPr>
            <a:spLocks noGrp="1"/>
          </p:cNvSpPr>
          <p:nvPr>
            <p:ph idx="1"/>
          </p:nvPr>
        </p:nvSpPr>
        <p:spPr/>
        <p:txBody>
          <a:bodyPr/>
          <a:lstStyle/>
          <a:p>
            <a:r>
              <a:rPr lang="en-US" dirty="0" smtClean="0"/>
              <a:t>Write what you think is a definition of play</a:t>
            </a:r>
            <a:r>
              <a:rPr lang="is-IS" dirty="0" smtClean="0"/>
              <a:t>…</a:t>
            </a:r>
          </a:p>
          <a:p>
            <a:endParaRPr lang="is-IS" dirty="0"/>
          </a:p>
          <a:p>
            <a:r>
              <a:rPr lang="en-US" dirty="0" smtClean="0"/>
              <a:t>D</a:t>
            </a:r>
            <a:r>
              <a:rPr lang="is-IS" dirty="0" smtClean="0"/>
              <a:t>isucss this in pairs </a:t>
            </a:r>
          </a:p>
          <a:p>
            <a:endParaRPr lang="is-IS" dirty="0"/>
          </a:p>
          <a:p>
            <a:r>
              <a:rPr lang="en-US" dirty="0" smtClean="0"/>
              <a:t>D</a:t>
            </a:r>
            <a:r>
              <a:rPr lang="is-IS" dirty="0" smtClean="0"/>
              <a:t>ecide what you think are the key features of play.</a:t>
            </a:r>
            <a:endParaRPr lang="en-US" dirty="0"/>
          </a:p>
        </p:txBody>
      </p:sp>
    </p:spTree>
    <p:extLst>
      <p:ext uri="{BB962C8B-B14F-4D97-AF65-F5344CB8AC3E}">
        <p14:creationId xmlns:p14="http://schemas.microsoft.com/office/powerpoint/2010/main" val="1190114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Children need to develop..</a:t>
            </a:r>
            <a:endParaRPr lang="en-US" dirty="0"/>
          </a:p>
        </p:txBody>
      </p:sp>
      <p:sp>
        <p:nvSpPr>
          <p:cNvPr id="3" name="Content Placeholder 2"/>
          <p:cNvSpPr>
            <a:spLocks noGrp="1"/>
          </p:cNvSpPr>
          <p:nvPr>
            <p:ph idx="1"/>
          </p:nvPr>
        </p:nvSpPr>
        <p:spPr/>
        <p:txBody>
          <a:bodyPr/>
          <a:lstStyle/>
          <a:p>
            <a:r>
              <a:rPr lang="en-US" dirty="0" smtClean="0"/>
              <a:t>Balance, coordination and flexibility</a:t>
            </a:r>
            <a:endParaRPr lang="en-US" dirty="0"/>
          </a:p>
          <a:p>
            <a:endParaRPr lang="en-US" dirty="0" smtClean="0"/>
          </a:p>
          <a:p>
            <a:pPr marL="0" indent="0">
              <a:buNone/>
            </a:pPr>
            <a:r>
              <a:rPr lang="en-US" dirty="0" smtClean="0"/>
              <a:t>From these…</a:t>
            </a:r>
          </a:p>
          <a:p>
            <a:pPr marL="0" indent="0">
              <a:buNone/>
            </a:pPr>
            <a:r>
              <a:rPr lang="en-US" dirty="0" smtClean="0"/>
              <a:t>Poise and agility</a:t>
            </a:r>
          </a:p>
          <a:p>
            <a:pPr marL="0" indent="0">
              <a:buNone/>
            </a:pPr>
            <a:endParaRPr lang="en-US" dirty="0"/>
          </a:p>
          <a:p>
            <a:pPr marL="0" indent="0">
              <a:buNone/>
            </a:pPr>
            <a:r>
              <a:rPr lang="en-US" dirty="0" smtClean="0"/>
              <a:t>From these…</a:t>
            </a:r>
          </a:p>
          <a:p>
            <a:pPr marL="0" indent="0">
              <a:buNone/>
            </a:pPr>
            <a:r>
              <a:rPr lang="en-US" dirty="0" smtClean="0"/>
              <a:t>hand eye coordination and refined actions</a:t>
            </a:r>
          </a:p>
        </p:txBody>
      </p:sp>
    </p:spTree>
    <p:extLst>
      <p:ext uri="{BB962C8B-B14F-4D97-AF65-F5344CB8AC3E}">
        <p14:creationId xmlns:p14="http://schemas.microsoft.com/office/powerpoint/2010/main" val="3789552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Defining play</a:t>
            </a:r>
            <a:endParaRPr lang="en-US" dirty="0"/>
          </a:p>
        </p:txBody>
      </p:sp>
      <p:sp>
        <p:nvSpPr>
          <p:cNvPr id="3" name="Content Placeholder 2"/>
          <p:cNvSpPr>
            <a:spLocks noGrp="1"/>
          </p:cNvSpPr>
          <p:nvPr>
            <p:ph idx="1"/>
          </p:nvPr>
        </p:nvSpPr>
        <p:spPr/>
        <p:txBody>
          <a:bodyPr>
            <a:normAutofit/>
          </a:bodyPr>
          <a:lstStyle/>
          <a:p>
            <a:r>
              <a:rPr lang="en-GB" dirty="0" smtClean="0"/>
              <a:t>‘</a:t>
            </a:r>
            <a:r>
              <a:rPr lang="en-GB" dirty="0"/>
              <a:t>play involves an attitudinal component,’ with a key element of play being ‘auto telicity, engaging in activities for their own sake or as ends in t</a:t>
            </a:r>
            <a:r>
              <a:rPr lang="en-GB" dirty="0" smtClean="0"/>
              <a:t>hemselves</a:t>
            </a:r>
            <a:r>
              <a:rPr lang="en-GB" dirty="0"/>
              <a:t>’ </a:t>
            </a:r>
            <a:r>
              <a:rPr lang="en-GB" dirty="0" err="1"/>
              <a:t>Feezell</a:t>
            </a:r>
            <a:r>
              <a:rPr lang="en-GB" dirty="0"/>
              <a:t> (2013:17) </a:t>
            </a:r>
            <a:endParaRPr lang="en-GB" dirty="0" smtClean="0"/>
          </a:p>
          <a:p>
            <a:r>
              <a:rPr lang="en-GB" dirty="0"/>
              <a:t>T</a:t>
            </a:r>
            <a:r>
              <a:rPr lang="en-GB" dirty="0" smtClean="0"/>
              <a:t>he </a:t>
            </a:r>
            <a:r>
              <a:rPr lang="en-GB" dirty="0"/>
              <a:t>context or situation and the emotions of the player are all important in defining whether an activity is play or not, giving the example that ‘sometimes running is play, and sometimes it is </a:t>
            </a:r>
            <a:r>
              <a:rPr lang="en-GB" dirty="0" smtClean="0"/>
              <a:t>not. </a:t>
            </a:r>
            <a:r>
              <a:rPr lang="en-GB" dirty="0"/>
              <a:t>Play is a state of mind rather than an activity’. Brown (2009:60) </a:t>
            </a:r>
            <a:r>
              <a:rPr lang="en-GB" dirty="0" smtClean="0"/>
              <a:t> </a:t>
            </a:r>
            <a:endParaRPr lang="en-US" dirty="0"/>
          </a:p>
        </p:txBody>
      </p:sp>
    </p:spTree>
    <p:extLst>
      <p:ext uri="{BB962C8B-B14F-4D97-AF65-F5344CB8AC3E}">
        <p14:creationId xmlns:p14="http://schemas.microsoft.com/office/powerpoint/2010/main" val="164713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‘play is child-chosen, play is child invented, play is pretend but done as if the activity were real, play focuses on the doing (process not product), play is done by the players (children) not the adults (teachers or parents), play requires active involvement and play is fun</a:t>
            </a:r>
            <a:r>
              <a:rPr lang="en-GB" dirty="0" smtClean="0"/>
              <a:t>’. </a:t>
            </a:r>
            <a:r>
              <a:rPr lang="en-GB" dirty="0" err="1"/>
              <a:t>Meckley</a:t>
            </a:r>
            <a:r>
              <a:rPr lang="en-GB" dirty="0"/>
              <a:t> (2002, cited in Wood and </a:t>
            </a:r>
            <a:r>
              <a:rPr lang="en-GB" dirty="0" err="1"/>
              <a:t>Attfield</a:t>
            </a:r>
            <a:r>
              <a:rPr lang="en-GB" dirty="0"/>
              <a:t>, 2005:4) </a:t>
            </a:r>
            <a:endParaRPr lang="en-US" dirty="0"/>
          </a:p>
        </p:txBody>
      </p:sp>
    </p:spTree>
    <p:extLst>
      <p:ext uri="{BB962C8B-B14F-4D97-AF65-F5344CB8AC3E}">
        <p14:creationId xmlns:p14="http://schemas.microsoft.com/office/powerpoint/2010/main" val="1125087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Theorists and play</a:t>
            </a:r>
            <a:endParaRPr lang="en-US" dirty="0"/>
          </a:p>
        </p:txBody>
      </p:sp>
      <p:sp>
        <p:nvSpPr>
          <p:cNvPr id="3" name="Content Placeholder 2"/>
          <p:cNvSpPr>
            <a:spLocks noGrp="1"/>
          </p:cNvSpPr>
          <p:nvPr>
            <p:ph idx="1"/>
          </p:nvPr>
        </p:nvSpPr>
        <p:spPr/>
        <p:txBody>
          <a:bodyPr/>
          <a:lstStyle/>
          <a:p>
            <a:r>
              <a:rPr lang="en-GB" dirty="0"/>
              <a:t>Vygotsky (1967) argued play’s importance in creating its own zone of proximal development and from the time of early educational pioneers and theorists such as Rousseau, Dewey, Froebel, Montessori, MacMillan and Steiner, play has been recognised as having an important role in children’s early education. </a:t>
            </a:r>
            <a:endParaRPr lang="en-US" dirty="0"/>
          </a:p>
        </p:txBody>
      </p:sp>
    </p:spTree>
    <p:extLst>
      <p:ext uri="{BB962C8B-B14F-4D97-AF65-F5344CB8AC3E}">
        <p14:creationId xmlns:p14="http://schemas.microsoft.com/office/powerpoint/2010/main" val="2095150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Play and Physical literacy</a:t>
            </a:r>
            <a:endParaRPr lang="en-US" dirty="0"/>
          </a:p>
        </p:txBody>
      </p:sp>
      <p:sp>
        <p:nvSpPr>
          <p:cNvPr id="3" name="Content Placeholder 2"/>
          <p:cNvSpPr>
            <a:spLocks noGrp="1"/>
          </p:cNvSpPr>
          <p:nvPr>
            <p:ph idx="1"/>
          </p:nvPr>
        </p:nvSpPr>
        <p:spPr/>
        <p:txBody>
          <a:bodyPr/>
          <a:lstStyle/>
          <a:p>
            <a:r>
              <a:rPr lang="en-GB" dirty="0"/>
              <a:t>P</a:t>
            </a:r>
            <a:r>
              <a:rPr lang="en-GB" dirty="0" smtClean="0"/>
              <a:t>lay </a:t>
            </a:r>
            <a:r>
              <a:rPr lang="en-GB" dirty="0"/>
              <a:t>‘facilitates the establishment of many of the other attributes that are characteristic of a physically literate individual, including motivation, confidence, environmental and interpersonal engagement, self-knowledge and self-expression.’ Maude (2010:111) </a:t>
            </a:r>
            <a:endParaRPr lang="en-US" dirty="0"/>
          </a:p>
        </p:txBody>
      </p:sp>
    </p:spTree>
    <p:extLst>
      <p:ext uri="{BB962C8B-B14F-4D97-AF65-F5344CB8AC3E}">
        <p14:creationId xmlns:p14="http://schemas.microsoft.com/office/powerpoint/2010/main" val="1505329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Play as a continuum</a:t>
            </a:r>
            <a:endParaRPr lang="en-US" dirty="0"/>
          </a:p>
        </p:txBody>
      </p:sp>
      <p:sp>
        <p:nvSpPr>
          <p:cNvPr id="3" name="Content Placeholder 2"/>
          <p:cNvSpPr>
            <a:spLocks noGrp="1"/>
          </p:cNvSpPr>
          <p:nvPr>
            <p:ph idx="1"/>
          </p:nvPr>
        </p:nvSpPr>
        <p:spPr/>
        <p:txBody>
          <a:bodyPr/>
          <a:lstStyle/>
          <a:p>
            <a:r>
              <a:rPr lang="en-GB" dirty="0"/>
              <a:t>Play can be categorised as ‘more or less play’, not dichotomous as ‘play or not play’. Behaviours meeting all criteria might be categorised as ‘pure play’, whereas behaviours with fewer components are ‘less purely play’. Simply put, acts should not be categorised as ‘play’ or ‘not play’: they should be related along a continuum from ‘pure play’ to ‘non play’. </a:t>
            </a:r>
            <a:r>
              <a:rPr lang="en-GB" dirty="0" smtClean="0"/>
              <a:t>(</a:t>
            </a:r>
            <a:r>
              <a:rPr lang="en-GB" dirty="0"/>
              <a:t>Pellegrini, 1991:215)</a:t>
            </a:r>
          </a:p>
          <a:p>
            <a:endParaRPr lang="en-US" dirty="0"/>
          </a:p>
        </p:txBody>
      </p:sp>
    </p:spTree>
    <p:extLst>
      <p:ext uri="{BB962C8B-B14F-4D97-AF65-F5344CB8AC3E}">
        <p14:creationId xmlns:p14="http://schemas.microsoft.com/office/powerpoint/2010/main" val="745982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745067"/>
            <a:ext cx="8042276" cy="5198533"/>
          </a:xfrm>
        </p:spPr>
        <p:txBody>
          <a:bodyPr/>
          <a:lstStyle/>
          <a:p>
            <a:r>
              <a:rPr lang="en-GB" dirty="0"/>
              <a:t>‘if a distinction were drawn between play and playfulness, then this dichotomy would be less visible as feelings of playfulness could permeate both play and work</a:t>
            </a:r>
            <a:r>
              <a:rPr lang="en-GB" dirty="0" smtClean="0"/>
              <a:t>.’ </a:t>
            </a:r>
            <a:r>
              <a:rPr lang="en-GB" dirty="0"/>
              <a:t>Howard </a:t>
            </a:r>
            <a:r>
              <a:rPr lang="en-GB" i="1" dirty="0"/>
              <a:t>et al</a:t>
            </a:r>
            <a:r>
              <a:rPr lang="en-GB" dirty="0"/>
              <a:t>., (2002:3) </a:t>
            </a:r>
            <a:endParaRPr lang="en-GB" dirty="0" smtClean="0"/>
          </a:p>
          <a:p>
            <a:r>
              <a:rPr lang="en-GB" dirty="0"/>
              <a:t>This is particularly relevant to a play-based curriculum such as the Foundation Phase, as it could be argued that any play that takes place in the school setting cannot be ‘pure play’ but would be on a continuum of play and playfulness (Howard </a:t>
            </a:r>
            <a:r>
              <a:rPr lang="en-GB" i="1" dirty="0"/>
              <a:t>et al</a:t>
            </a:r>
            <a:r>
              <a:rPr lang="en-GB" dirty="0"/>
              <a:t>., 2002; Pellegrini, 1991).</a:t>
            </a:r>
          </a:p>
          <a:p>
            <a:endParaRPr lang="en-US" dirty="0"/>
          </a:p>
        </p:txBody>
      </p:sp>
    </p:spTree>
    <p:extLst>
      <p:ext uri="{BB962C8B-B14F-4D97-AF65-F5344CB8AC3E}">
        <p14:creationId xmlns:p14="http://schemas.microsoft.com/office/powerpoint/2010/main" val="755432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play always good?</a:t>
            </a:r>
            <a:endParaRPr lang="en-US" dirty="0"/>
          </a:p>
        </p:txBody>
      </p:sp>
      <p:sp>
        <p:nvSpPr>
          <p:cNvPr id="3" name="Content Placeholder 2"/>
          <p:cNvSpPr>
            <a:spLocks noGrp="1"/>
          </p:cNvSpPr>
          <p:nvPr>
            <p:ph idx="1"/>
          </p:nvPr>
        </p:nvSpPr>
        <p:spPr/>
        <p:txBody>
          <a:bodyPr/>
          <a:lstStyle/>
          <a:p>
            <a:r>
              <a:rPr lang="en-GB" dirty="0"/>
              <a:t>Sutton-Smith (1997) questions the rhetoric surrounding play as a discourse of play as fun that fails to acknowledge any play that is not fun, or dark play, highlighting that there is little or no mention of children for whom play is not fun, or happy. The notion that play reproduces experiences from real life surely means that some children must be experiencing rejection, discomfort and alienation (Sutton-Smith, 1997).</a:t>
            </a:r>
            <a:endParaRPr lang="en-US" dirty="0"/>
          </a:p>
        </p:txBody>
      </p:sp>
    </p:spTree>
    <p:extLst>
      <p:ext uri="{BB962C8B-B14F-4D97-AF65-F5344CB8AC3E}">
        <p14:creationId xmlns:p14="http://schemas.microsoft.com/office/powerpoint/2010/main" val="70497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A</a:t>
            </a:r>
            <a:r>
              <a:rPr lang="en-GB" dirty="0" smtClean="0"/>
              <a:t>rticle </a:t>
            </a:r>
            <a:r>
              <a:rPr lang="en-GB" dirty="0"/>
              <a:t>31 of the United Nations </a:t>
            </a:r>
            <a:r>
              <a:rPr lang="en-GB" dirty="0" smtClean="0"/>
              <a:t>‘recognises </a:t>
            </a:r>
            <a:r>
              <a:rPr lang="en-GB" dirty="0"/>
              <a:t>the right of the child to rest and leisure, to engage in play and recreational activities appropriate to the age of the child’ (UN, 1989: article 31</a:t>
            </a:r>
            <a:r>
              <a:rPr lang="en-GB" dirty="0" smtClean="0"/>
              <a:t>).</a:t>
            </a:r>
          </a:p>
          <a:p>
            <a:r>
              <a:rPr lang="en-GB" dirty="0"/>
              <a:t>Burr (2002) points out, however, that this takes no account of children’s vastly different economic, cultural and political circumstances around the globe</a:t>
            </a:r>
            <a:r>
              <a:rPr lang="en-GB" dirty="0" smtClean="0"/>
              <a:t>. </a:t>
            </a:r>
            <a:r>
              <a:rPr lang="en-GB" dirty="0"/>
              <a:t>I</a:t>
            </a:r>
            <a:r>
              <a:rPr lang="en-GB" dirty="0" smtClean="0"/>
              <a:t>t </a:t>
            </a:r>
            <a:r>
              <a:rPr lang="en-GB" dirty="0"/>
              <a:t>assumes a shared western vision of the notion of </a:t>
            </a:r>
            <a:r>
              <a:rPr lang="en-GB" dirty="0" smtClean="0"/>
              <a:t>childhood. </a:t>
            </a:r>
            <a:endParaRPr lang="en-US" dirty="0"/>
          </a:p>
        </p:txBody>
      </p:sp>
    </p:spTree>
    <p:extLst>
      <p:ext uri="{BB962C8B-B14F-4D97-AF65-F5344CB8AC3E}">
        <p14:creationId xmlns:p14="http://schemas.microsoft.com/office/powerpoint/2010/main" val="902621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power of play</a:t>
            </a:r>
            <a:endParaRPr lang="en-US" dirty="0"/>
          </a:p>
        </p:txBody>
      </p:sp>
      <p:sp>
        <p:nvSpPr>
          <p:cNvPr id="3" name="Content Placeholder 2"/>
          <p:cNvSpPr>
            <a:spLocks noGrp="1"/>
          </p:cNvSpPr>
          <p:nvPr>
            <p:ph idx="1"/>
          </p:nvPr>
        </p:nvSpPr>
        <p:spPr/>
        <p:txBody>
          <a:bodyPr/>
          <a:lstStyle/>
          <a:p>
            <a:r>
              <a:rPr lang="en-GB" dirty="0"/>
              <a:t>Children </a:t>
            </a:r>
            <a:r>
              <a:rPr lang="en-GB" dirty="0" smtClean="0"/>
              <a:t>are often </a:t>
            </a:r>
            <a:r>
              <a:rPr lang="en-GB" dirty="0"/>
              <a:t>deeply involved in their play and experience a state of flow and higher levels of motivation through peak experience (</a:t>
            </a:r>
            <a:r>
              <a:rPr lang="en-GB" dirty="0" err="1"/>
              <a:t>Csikszentmihalyi</a:t>
            </a:r>
            <a:r>
              <a:rPr lang="en-GB" dirty="0"/>
              <a:t>, 1979, 1989; Leavers, 1994; Maslow, 1987</a:t>
            </a:r>
            <a:r>
              <a:rPr lang="en-GB" dirty="0" smtClean="0"/>
              <a:t>).</a:t>
            </a:r>
          </a:p>
          <a:p>
            <a:r>
              <a:rPr lang="en-GB" dirty="0"/>
              <a:t>Broadhead (2006:191) argues that children’s play is ‘their self-actualisation, a holistic exploration of who and what they are and know and of who and what they might become’.</a:t>
            </a:r>
            <a:endParaRPr lang="en-US" dirty="0"/>
          </a:p>
        </p:txBody>
      </p:sp>
    </p:spTree>
    <p:extLst>
      <p:ext uri="{BB962C8B-B14F-4D97-AF65-F5344CB8AC3E}">
        <p14:creationId xmlns:p14="http://schemas.microsoft.com/office/powerpoint/2010/main" val="10472883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897467"/>
            <a:ext cx="8042276" cy="5046134"/>
          </a:xfrm>
        </p:spPr>
        <p:txBody>
          <a:bodyPr/>
          <a:lstStyle/>
          <a:p>
            <a:r>
              <a:rPr lang="en-GB" dirty="0"/>
              <a:t>Broadhead (2006:2) suggests that the more cooperative children’s play is, the more they are likely to connect with other children and understand their knowledge along with a ‘deeply fulfilling emotional engagement with the world around them.’ </a:t>
            </a:r>
            <a:endParaRPr lang="en-GB" dirty="0" smtClean="0"/>
          </a:p>
          <a:p>
            <a:r>
              <a:rPr lang="en-GB" dirty="0" smtClean="0"/>
              <a:t>‘sociable </a:t>
            </a:r>
            <a:r>
              <a:rPr lang="en-GB" dirty="0"/>
              <a:t>and cooperative endeavours expose children to other children’s perspectives and they become experts for one another, scaffolding their own and peers’ learning experiences’ (Broadhead, 2006:202).</a:t>
            </a:r>
            <a:endParaRPr lang="en-US" dirty="0"/>
          </a:p>
        </p:txBody>
      </p:sp>
    </p:spTree>
    <p:extLst>
      <p:ext uri="{BB962C8B-B14F-4D97-AF65-F5344CB8AC3E}">
        <p14:creationId xmlns:p14="http://schemas.microsoft.com/office/powerpoint/2010/main" val="10845830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U</a:t>
            </a:r>
            <a:r>
              <a:rPr lang="en-GB" dirty="0" smtClean="0"/>
              <a:t>tilising </a:t>
            </a:r>
            <a:r>
              <a:rPr lang="en-GB" dirty="0"/>
              <a:t>a concept of play which is based on children’s perceptions highlighting playfulness as an approach and attitude to an activity may help to develop practitioners understanding of play (Howard and </a:t>
            </a:r>
            <a:r>
              <a:rPr lang="en-GB" dirty="0" err="1"/>
              <a:t>McInnes</a:t>
            </a:r>
            <a:r>
              <a:rPr lang="en-GB" dirty="0"/>
              <a:t>, 2010).</a:t>
            </a:r>
          </a:p>
          <a:p>
            <a:endParaRPr lang="en-US" dirty="0"/>
          </a:p>
        </p:txBody>
      </p:sp>
    </p:spTree>
    <p:extLst>
      <p:ext uri="{BB962C8B-B14F-4D97-AF65-F5344CB8AC3E}">
        <p14:creationId xmlns:p14="http://schemas.microsoft.com/office/powerpoint/2010/main" val="1820781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128" y="0"/>
            <a:ext cx="8042276" cy="1705240"/>
          </a:xfrm>
        </p:spPr>
        <p:txBody>
          <a:bodyPr/>
          <a:lstStyle/>
          <a:p>
            <a:r>
              <a:rPr lang="en-US" sz="2400" b="1" dirty="0" smtClean="0"/>
              <a:t>Cues </a:t>
            </a:r>
            <a:r>
              <a:rPr lang="en-US" sz="2400" b="1" dirty="0"/>
              <a:t>that children use to distinguish between play and </a:t>
            </a:r>
            <a:r>
              <a:rPr lang="en-US" sz="2400" b="1" dirty="0" smtClean="0"/>
              <a:t>work </a:t>
            </a:r>
            <a:r>
              <a:rPr lang="en-GB" sz="2000" dirty="0"/>
              <a:t>Howard and </a:t>
            </a:r>
            <a:r>
              <a:rPr lang="en-GB" sz="2000" dirty="0" err="1"/>
              <a:t>McInnes’s</a:t>
            </a:r>
            <a:r>
              <a:rPr lang="en-GB" sz="2000" dirty="0"/>
              <a:t>(2010:35) </a:t>
            </a:r>
            <a:r>
              <a:rPr lang="en-GB" b="1" dirty="0"/>
              <a:t/>
            </a:r>
            <a:br>
              <a:rPr lang="en-GB" b="1"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2056501"/>
              </p:ext>
            </p:extLst>
          </p:nvPr>
        </p:nvGraphicFramePr>
        <p:xfrm>
          <a:off x="0" y="1083733"/>
          <a:ext cx="9008532" cy="5989215"/>
        </p:xfrm>
        <a:graphic>
          <a:graphicData uri="http://schemas.openxmlformats.org/drawingml/2006/table">
            <a:tbl>
              <a:tblPr firstRow="1" firstCol="1" bandRow="1" bandCol="1">
                <a:tableStyleId>{5C22544A-7EE6-4342-B048-85BDC9FD1C3A}</a:tableStyleId>
              </a:tblPr>
              <a:tblGrid>
                <a:gridCol w="2129049">
                  <a:extLst>
                    <a:ext uri="{9D8B030D-6E8A-4147-A177-3AD203B41FA5}">
                      <a16:colId xmlns:a16="http://schemas.microsoft.com/office/drawing/2014/main" val="20000"/>
                    </a:ext>
                  </a:extLst>
                </a:gridCol>
                <a:gridCol w="2375217">
                  <a:extLst>
                    <a:ext uri="{9D8B030D-6E8A-4147-A177-3AD203B41FA5}">
                      <a16:colId xmlns:a16="http://schemas.microsoft.com/office/drawing/2014/main" val="20001"/>
                    </a:ext>
                  </a:extLst>
                </a:gridCol>
                <a:gridCol w="1950018">
                  <a:extLst>
                    <a:ext uri="{9D8B030D-6E8A-4147-A177-3AD203B41FA5}">
                      <a16:colId xmlns:a16="http://schemas.microsoft.com/office/drawing/2014/main" val="20002"/>
                    </a:ext>
                  </a:extLst>
                </a:gridCol>
                <a:gridCol w="2554248">
                  <a:extLst>
                    <a:ext uri="{9D8B030D-6E8A-4147-A177-3AD203B41FA5}">
                      <a16:colId xmlns:a16="http://schemas.microsoft.com/office/drawing/2014/main" val="20003"/>
                    </a:ext>
                  </a:extLst>
                </a:gridCol>
              </a:tblGrid>
              <a:tr h="268177">
                <a:tc>
                  <a:txBody>
                    <a:bodyPr/>
                    <a:lstStyle/>
                    <a:p>
                      <a:pPr marL="0" marR="0">
                        <a:lnSpc>
                          <a:spcPct val="150000"/>
                        </a:lnSpc>
                        <a:spcBef>
                          <a:spcPts val="0"/>
                        </a:spcBef>
                        <a:spcAft>
                          <a:spcPts val="0"/>
                        </a:spcAft>
                      </a:pPr>
                      <a:r>
                        <a:rPr lang="en-GB" sz="1200">
                          <a:effectLst/>
                        </a:rPr>
                        <a:t>Play</a:t>
                      </a:r>
                      <a:endParaRPr lang="en-GB" sz="1200">
                        <a:effectLst/>
                        <a:latin typeface="Cambria" charset="0"/>
                        <a:ea typeface="MS Mincho" charset="-128"/>
                        <a:cs typeface="Times New Roman" charset="0"/>
                      </a:endParaRPr>
                    </a:p>
                  </a:txBody>
                  <a:tcPr marL="68580" marR="68580" marT="0" marB="0"/>
                </a:tc>
                <a:tc>
                  <a:txBody>
                    <a:bodyPr/>
                    <a:lstStyle/>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Work</a:t>
                      </a:r>
                      <a:endParaRPr lang="en-GB" sz="1200">
                        <a:effectLst/>
                        <a:latin typeface="Cambria" charset="0"/>
                        <a:ea typeface="MS Mincho" charset="-128"/>
                        <a:cs typeface="Times New Roman" charset="0"/>
                      </a:endParaRPr>
                    </a:p>
                  </a:txBody>
                  <a:tcPr marL="68580" marR="68580" marT="0" marB="0"/>
                </a:tc>
                <a:tc>
                  <a:txBody>
                    <a:bodyPr/>
                    <a:lstStyle/>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extLst>
                  <a:ext uri="{0D108BD9-81ED-4DB2-BD59-A6C34878D82A}">
                    <a16:rowId xmlns:a16="http://schemas.microsoft.com/office/drawing/2014/main" val="10000"/>
                  </a:ext>
                </a:extLst>
              </a:tr>
              <a:tr h="841697">
                <a:tc>
                  <a:txBody>
                    <a:bodyPr/>
                    <a:lstStyle/>
                    <a:p>
                      <a:pPr marL="0" marR="0">
                        <a:lnSpc>
                          <a:spcPct val="150000"/>
                        </a:lnSpc>
                        <a:spcBef>
                          <a:spcPts val="0"/>
                        </a:spcBef>
                        <a:spcAft>
                          <a:spcPts val="0"/>
                        </a:spcAft>
                      </a:pPr>
                      <a:r>
                        <a:rPr lang="en-GB" sz="1200">
                          <a:effectLst/>
                        </a:rPr>
                        <a:t>Emotional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Environmental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Emotional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Environmental cues</a:t>
                      </a:r>
                      <a:endParaRPr lang="en-GB" sz="1200">
                        <a:effectLst/>
                        <a:latin typeface="Cambria" charset="0"/>
                        <a:ea typeface="MS Mincho" charset="-128"/>
                        <a:cs typeface="Times New Roman" charset="0"/>
                      </a:endParaRPr>
                    </a:p>
                  </a:txBody>
                  <a:tcPr marL="68580" marR="68580" marT="0" marB="0"/>
                </a:tc>
                <a:extLst>
                  <a:ext uri="{0D108BD9-81ED-4DB2-BD59-A6C34878D82A}">
                    <a16:rowId xmlns:a16="http://schemas.microsoft.com/office/drawing/2014/main" val="10001"/>
                  </a:ext>
                </a:extLst>
              </a:tr>
              <a:tr h="4879341">
                <a:tc>
                  <a:txBody>
                    <a:bodyPr/>
                    <a:lstStyle/>
                    <a:p>
                      <a:pPr marL="0" marR="0">
                        <a:lnSpc>
                          <a:spcPct val="150000"/>
                        </a:lnSpc>
                        <a:spcBef>
                          <a:spcPts val="0"/>
                        </a:spcBef>
                        <a:spcAft>
                          <a:spcPts val="0"/>
                        </a:spcAft>
                      </a:pPr>
                      <a:r>
                        <a:rPr lang="en-GB" sz="1200">
                          <a:effectLst/>
                        </a:rPr>
                        <a:t>Voluntary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Under child’s control</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Easy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Fun</a:t>
                      </a:r>
                    </a:p>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On the floor</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Lacks adult involvement</a:t>
                      </a:r>
                    </a:p>
                    <a:p>
                      <a:pPr marL="0" marR="0">
                        <a:lnSpc>
                          <a:spcPct val="150000"/>
                        </a:lnSpc>
                        <a:spcBef>
                          <a:spcPts val="0"/>
                        </a:spcBef>
                        <a:spcAft>
                          <a:spcPts val="0"/>
                        </a:spcAft>
                      </a:pPr>
                      <a:r>
                        <a:rPr lang="en-GB" sz="1200">
                          <a:effectLst/>
                        </a:rPr>
                        <a:t>No adult evaluation</a:t>
                      </a:r>
                    </a:p>
                    <a:p>
                      <a:pPr marL="0" marR="0">
                        <a:lnSpc>
                          <a:spcPct val="150000"/>
                        </a:lnSpc>
                        <a:spcBef>
                          <a:spcPts val="0"/>
                        </a:spcBef>
                        <a:spcAft>
                          <a:spcPts val="0"/>
                        </a:spcAft>
                      </a:pPr>
                      <a:r>
                        <a:rPr lang="en-GB" sz="1200">
                          <a:effectLst/>
                        </a:rPr>
                        <a:t>Can be continued-focus on the process</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Physical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Compulsory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Under adult control</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Hard</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Can be fun</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dirty="0">
                          <a:effectLst/>
                        </a:rPr>
                        <a:t>At a table</a:t>
                      </a:r>
                    </a:p>
                    <a:p>
                      <a:pPr marL="0" marR="0">
                        <a:lnSpc>
                          <a:spcPct val="150000"/>
                        </a:lnSpc>
                        <a:spcBef>
                          <a:spcPts val="0"/>
                        </a:spcBef>
                        <a:spcAft>
                          <a:spcPts val="0"/>
                        </a:spcAft>
                      </a:pPr>
                      <a:r>
                        <a:rPr lang="en-GB" sz="1200" dirty="0">
                          <a:effectLst/>
                        </a:rPr>
                        <a:t> </a:t>
                      </a:r>
                    </a:p>
                    <a:p>
                      <a:pPr marL="0" marR="0">
                        <a:lnSpc>
                          <a:spcPct val="150000"/>
                        </a:lnSpc>
                        <a:spcBef>
                          <a:spcPts val="0"/>
                        </a:spcBef>
                        <a:spcAft>
                          <a:spcPts val="0"/>
                        </a:spcAft>
                      </a:pPr>
                      <a:r>
                        <a:rPr lang="en-GB" sz="1200" dirty="0">
                          <a:effectLst/>
                        </a:rPr>
                        <a:t>Includes adult involvement</a:t>
                      </a:r>
                    </a:p>
                    <a:p>
                      <a:pPr marL="0" marR="0">
                        <a:lnSpc>
                          <a:spcPct val="150000"/>
                        </a:lnSpc>
                        <a:spcBef>
                          <a:spcPts val="0"/>
                        </a:spcBef>
                        <a:spcAft>
                          <a:spcPts val="0"/>
                        </a:spcAft>
                      </a:pPr>
                      <a:r>
                        <a:rPr lang="en-GB" sz="1200" dirty="0">
                          <a:effectLst/>
                        </a:rPr>
                        <a:t>Includes adult evaluation</a:t>
                      </a:r>
                    </a:p>
                    <a:p>
                      <a:pPr marL="0" marR="0">
                        <a:lnSpc>
                          <a:spcPct val="150000"/>
                        </a:lnSpc>
                        <a:spcBef>
                          <a:spcPts val="0"/>
                        </a:spcBef>
                        <a:spcAft>
                          <a:spcPts val="0"/>
                        </a:spcAft>
                      </a:pPr>
                      <a:r>
                        <a:rPr lang="en-GB" sz="1200" dirty="0">
                          <a:effectLst/>
                        </a:rPr>
                        <a:t>Has to finish-focus on the product</a:t>
                      </a:r>
                    </a:p>
                    <a:p>
                      <a:pPr marL="0" marR="0">
                        <a:lnSpc>
                          <a:spcPct val="150000"/>
                        </a:lnSpc>
                        <a:spcBef>
                          <a:spcPts val="0"/>
                        </a:spcBef>
                        <a:spcAft>
                          <a:spcPts val="0"/>
                        </a:spcAft>
                      </a:pPr>
                      <a:r>
                        <a:rPr lang="en-GB" sz="1200" dirty="0">
                          <a:effectLst/>
                        </a:rPr>
                        <a:t> </a:t>
                      </a:r>
                    </a:p>
                    <a:p>
                      <a:pPr marL="0" marR="0">
                        <a:lnSpc>
                          <a:spcPct val="150000"/>
                        </a:lnSpc>
                        <a:spcBef>
                          <a:spcPts val="0"/>
                        </a:spcBef>
                        <a:spcAft>
                          <a:spcPts val="0"/>
                        </a:spcAft>
                      </a:pPr>
                      <a:r>
                        <a:rPr lang="en-GB" sz="1200" dirty="0">
                          <a:effectLst/>
                        </a:rPr>
                        <a:t>Not physical</a:t>
                      </a:r>
                      <a:endParaRPr lang="en-GB" sz="1200" dirty="0">
                        <a:effectLst/>
                        <a:latin typeface="Cambria" charset="0"/>
                        <a:ea typeface="MS Mincho" charset="-128"/>
                        <a:cs typeface="Times New Roman" charset="0"/>
                      </a:endParaRPr>
                    </a:p>
                  </a:txBody>
                  <a:tcPr marL="68580" marR="6858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046496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GB" dirty="0" err="1"/>
              <a:t>McInnes</a:t>
            </a:r>
            <a:r>
              <a:rPr lang="en-GB" dirty="0"/>
              <a:t> </a:t>
            </a:r>
            <a:r>
              <a:rPr lang="en-GB" i="1" dirty="0"/>
              <a:t>et al</a:t>
            </a:r>
            <a:r>
              <a:rPr lang="en-GB" dirty="0"/>
              <a:t>. (2011:123) suggest that it is the use of these cues that enables children to ‘map activities on a play-work continuum</a:t>
            </a:r>
            <a:r>
              <a:rPr lang="en-GB" dirty="0" smtClean="0"/>
              <a:t>’.</a:t>
            </a:r>
          </a:p>
          <a:p>
            <a:r>
              <a:rPr lang="en-GB" dirty="0" err="1"/>
              <a:t>Fjortoft</a:t>
            </a:r>
            <a:r>
              <a:rPr lang="en-GB" dirty="0"/>
              <a:t> (2001) in studying affordances in children’s environments identify how the physical environment offers different modes of play, such as space and smooth surfaces afford running and cycling, and trees afford climbing and swinging, whist shelters offer peace and quiet. </a:t>
            </a:r>
            <a:endParaRPr lang="en-GB" dirty="0" smtClean="0"/>
          </a:p>
          <a:p>
            <a:r>
              <a:rPr lang="en-GB" i="1" dirty="0" smtClean="0">
                <a:solidFill>
                  <a:srgbClr val="FF0000"/>
                </a:solidFill>
              </a:rPr>
              <a:t>The </a:t>
            </a:r>
            <a:r>
              <a:rPr lang="en-GB" i="1" dirty="0">
                <a:solidFill>
                  <a:srgbClr val="FF0000"/>
                </a:solidFill>
              </a:rPr>
              <a:t>concept of affordances will be explored in more detail in later discussion relating to the outdoor environment</a:t>
            </a:r>
            <a:endParaRPr lang="en-US" i="1" dirty="0">
              <a:solidFill>
                <a:srgbClr val="FF0000"/>
              </a:solidFill>
            </a:endParaRPr>
          </a:p>
        </p:txBody>
      </p:sp>
    </p:spTree>
    <p:extLst>
      <p:ext uri="{BB962C8B-B14F-4D97-AF65-F5344CB8AC3E}">
        <p14:creationId xmlns:p14="http://schemas.microsoft.com/office/powerpoint/2010/main" val="108072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34521"/>
            <a:ext cx="5869133" cy="857250"/>
          </a:xfrm>
        </p:spPr>
        <p:txBody>
          <a:bodyPr rtlCol="0">
            <a:normAutofit fontScale="90000"/>
          </a:bodyPr>
          <a:lstStyle/>
          <a:p>
            <a:pPr>
              <a:defRPr/>
            </a:pPr>
            <a:r>
              <a:rPr lang="en-GB" sz="3000" dirty="0" smtClean="0"/>
              <a:t>The role of play in child </a:t>
            </a:r>
            <a:r>
              <a:rPr lang="en-GB" sz="3000" dirty="0"/>
              <a:t>development</a:t>
            </a:r>
            <a:endParaRPr lang="en-US" sz="3000" dirty="0"/>
          </a:p>
        </p:txBody>
      </p:sp>
      <p:pic>
        <p:nvPicPr>
          <p:cNvPr id="3072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43000" y="4508898"/>
            <a:ext cx="6858000" cy="1491853"/>
          </a:xfrm>
        </p:spPr>
      </p:pic>
      <p:pic>
        <p:nvPicPr>
          <p:cNvPr id="30723" name="Content Placeholder 3"/>
          <p:cNvPicPr>
            <a:picLocks noChangeAspect="1"/>
          </p:cNvPicPr>
          <p:nvPr/>
        </p:nvPicPr>
        <p:blipFill>
          <a:blip r:embed="rId3">
            <a:extLst>
              <a:ext uri="{28A0092B-C50C-407E-A947-70E740481C1C}">
                <a14:useLocalDpi xmlns:a14="http://schemas.microsoft.com/office/drawing/2010/main" val="0"/>
              </a:ext>
            </a:extLst>
          </a:blip>
          <a:srcRect l="11037" r="11037"/>
          <a:stretch>
            <a:fillRect/>
          </a:stretch>
        </p:blipFill>
        <p:spPr bwMode="auto">
          <a:xfrm>
            <a:off x="3211117" y="1888333"/>
            <a:ext cx="2278856" cy="16883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494235" y="3832622"/>
            <a:ext cx="2561034" cy="203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813822" y="1165622"/>
            <a:ext cx="1971675" cy="2580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775597" y="3815955"/>
            <a:ext cx="2832497" cy="2121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2"/>
          <p:cNvSpPr txBox="1">
            <a:spLocks noChangeArrowheads="1"/>
          </p:cNvSpPr>
          <p:nvPr/>
        </p:nvSpPr>
        <p:spPr bwMode="auto">
          <a:xfrm>
            <a:off x="1385889" y="2484836"/>
            <a:ext cx="21597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2400"/>
              <a:t>Sensorimotor integration</a:t>
            </a:r>
          </a:p>
        </p:txBody>
      </p:sp>
    </p:spTree>
    <p:extLst>
      <p:ext uri="{BB962C8B-B14F-4D97-AF65-F5344CB8AC3E}">
        <p14:creationId xmlns:p14="http://schemas.microsoft.com/office/powerpoint/2010/main" val="20794744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type="body" sz="half" idx="1"/>
          </p:nvPr>
        </p:nvSpPr>
        <p:spPr>
          <a:xfrm>
            <a:off x="395288" y="1557338"/>
            <a:ext cx="7931150" cy="3548062"/>
          </a:xfrm>
        </p:spPr>
        <p:txBody>
          <a:bodyPr>
            <a:normAutofit lnSpcReduction="10000"/>
          </a:bodyPr>
          <a:lstStyle/>
          <a:p>
            <a:pPr>
              <a:buFontTx/>
              <a:buNone/>
            </a:pPr>
            <a:r>
              <a:rPr lang="en-GB" altLang="en-US"/>
              <a:t>“</a:t>
            </a:r>
            <a:r>
              <a:rPr lang="en-GB" altLang="en-US" i="1"/>
              <a:t>Children need to</a:t>
            </a:r>
          </a:p>
          <a:p>
            <a:pPr>
              <a:buFontTx/>
              <a:buNone/>
            </a:pPr>
            <a:r>
              <a:rPr lang="en-GB" altLang="en-US" i="1"/>
              <a:t> move to learn</a:t>
            </a:r>
            <a:r>
              <a:rPr lang="en-GB" altLang="en-US"/>
              <a:t>”</a:t>
            </a:r>
          </a:p>
          <a:p>
            <a:pPr>
              <a:buFontTx/>
              <a:buNone/>
            </a:pPr>
            <a:endParaRPr lang="en-GB" altLang="en-US"/>
          </a:p>
          <a:p>
            <a:pPr>
              <a:buFontTx/>
              <a:buNone/>
            </a:pPr>
            <a:r>
              <a:rPr lang="en-GB" altLang="en-US"/>
              <a:t>(Marjorie Ouvry-</a:t>
            </a:r>
          </a:p>
          <a:p>
            <a:pPr>
              <a:buFontTx/>
              <a:buNone/>
            </a:pPr>
            <a:r>
              <a:rPr lang="en-GB" altLang="en-US"/>
              <a:t>  ‘Exercise Muscles and</a:t>
            </a:r>
          </a:p>
          <a:p>
            <a:pPr>
              <a:buFontTx/>
              <a:buNone/>
            </a:pPr>
            <a:r>
              <a:rPr lang="en-GB" altLang="en-US"/>
              <a:t>Minds’)</a:t>
            </a:r>
            <a:endParaRPr lang="en-US" altLang="en-US"/>
          </a:p>
        </p:txBody>
      </p:sp>
      <p:pic>
        <p:nvPicPr>
          <p:cNvPr id="26627" name="Picture 2" descr="girl_bright"/>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724400" y="0"/>
            <a:ext cx="3781425" cy="5445125"/>
          </a:xfrm>
          <a:noFill/>
        </p:spPr>
      </p:pic>
      <p:sp>
        <p:nvSpPr>
          <p:cNvPr id="26628" name="Text Box 4"/>
          <p:cNvSpPr txBox="1">
            <a:spLocks noChangeArrowheads="1"/>
          </p:cNvSpPr>
          <p:nvPr/>
        </p:nvSpPr>
        <p:spPr bwMode="auto">
          <a:xfrm>
            <a:off x="323850" y="5661025"/>
            <a:ext cx="56165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1800"/>
              <a:t>‘A place to learn’ – LEARN Lewisham Early Years Advice and Resource Network</a:t>
            </a:r>
          </a:p>
        </p:txBody>
      </p:sp>
    </p:spTree>
    <p:extLst>
      <p:ext uri="{BB962C8B-B14F-4D97-AF65-F5344CB8AC3E}">
        <p14:creationId xmlns:p14="http://schemas.microsoft.com/office/powerpoint/2010/main" val="6011136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22362"/>
            <a:ext cx="9145526" cy="6980362"/>
          </a:xfrm>
        </p:spPr>
      </p:pic>
    </p:spTree>
    <p:extLst>
      <p:ext uri="{BB962C8B-B14F-4D97-AF65-F5344CB8AC3E}">
        <p14:creationId xmlns:p14="http://schemas.microsoft.com/office/powerpoint/2010/main" val="17985105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r>
              <a:rPr lang="en-GB" altLang="en-US" sz="2900"/>
              <a:t>Basic sensory &amp; motor components that influence learning.</a:t>
            </a:r>
            <a:endParaRPr lang="en-US" altLang="en-US" sz="2900"/>
          </a:p>
        </p:txBody>
      </p:sp>
      <p:sp>
        <p:nvSpPr>
          <p:cNvPr id="28675" name="Rectangle 3"/>
          <p:cNvSpPr>
            <a:spLocks noGrp="1" noChangeArrowheads="1"/>
          </p:cNvSpPr>
          <p:nvPr>
            <p:ph idx="1"/>
          </p:nvPr>
        </p:nvSpPr>
        <p:spPr/>
        <p:txBody>
          <a:bodyPr/>
          <a:lstStyle/>
          <a:p>
            <a:r>
              <a:rPr lang="en-GB" altLang="en-US"/>
              <a:t>Body awareness	</a:t>
            </a:r>
          </a:p>
          <a:p>
            <a:r>
              <a:rPr lang="en-GB" altLang="en-US"/>
              <a:t>Motor planning</a:t>
            </a:r>
          </a:p>
          <a:p>
            <a:r>
              <a:rPr lang="en-GB" altLang="en-US"/>
              <a:t>Perception of movement</a:t>
            </a:r>
          </a:p>
          <a:p>
            <a:r>
              <a:rPr lang="en-GB" altLang="en-US"/>
              <a:t>Fine motor control</a:t>
            </a:r>
          </a:p>
          <a:p>
            <a:r>
              <a:rPr lang="en-GB" altLang="en-US"/>
              <a:t>Touch </a:t>
            </a:r>
          </a:p>
          <a:p>
            <a:r>
              <a:rPr lang="en-GB" altLang="en-US"/>
              <a:t>Visual skills</a:t>
            </a:r>
          </a:p>
          <a:p>
            <a:r>
              <a:rPr lang="en-GB" altLang="en-US"/>
              <a:t>Language processing</a:t>
            </a:r>
            <a:endParaRPr lang="en-US" altLang="en-US"/>
          </a:p>
        </p:txBody>
      </p:sp>
    </p:spTree>
    <p:extLst>
      <p:ext uri="{BB962C8B-B14F-4D97-AF65-F5344CB8AC3E}">
        <p14:creationId xmlns:p14="http://schemas.microsoft.com/office/powerpoint/2010/main" val="141171881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69" y="423333"/>
            <a:ext cx="9177768" cy="6231467"/>
          </a:xfrm>
        </p:spPr>
      </p:pic>
    </p:spTree>
    <p:extLst>
      <p:ext uri="{BB962C8B-B14F-4D97-AF65-F5344CB8AC3E}">
        <p14:creationId xmlns:p14="http://schemas.microsoft.com/office/powerpoint/2010/main" val="173387727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608647" y="981074"/>
            <a:ext cx="7998143" cy="857250"/>
          </a:xfrm>
        </p:spPr>
        <p:txBody>
          <a:bodyPr rtlCol="0">
            <a:noAutofit/>
          </a:bodyPr>
          <a:lstStyle/>
          <a:p>
            <a:pPr>
              <a:defRPr/>
            </a:pPr>
            <a:r>
              <a:rPr lang="en-US" altLang="en-US" dirty="0" smtClean="0">
                <a:latin typeface="Tahoma" charset="0"/>
                <a:ea typeface="ＭＳ Ｐゴシック" charset="-128"/>
              </a:rPr>
              <a:t>Moving lays the foundations for learning</a:t>
            </a:r>
            <a:endParaRPr lang="en-US" altLang="en-US" dirty="0">
              <a:latin typeface="Tahoma" charset="0"/>
              <a:ea typeface="ＭＳ Ｐゴシック" charset="-128"/>
            </a:endParaRPr>
          </a:p>
        </p:txBody>
      </p:sp>
      <p:sp>
        <p:nvSpPr>
          <p:cNvPr id="29698" name="Content Placeholder 2"/>
          <p:cNvSpPr>
            <a:spLocks noGrp="1"/>
          </p:cNvSpPr>
          <p:nvPr>
            <p:ph idx="1"/>
          </p:nvPr>
        </p:nvSpPr>
        <p:spPr>
          <a:xfrm>
            <a:off x="608648" y="2160269"/>
            <a:ext cx="8109586" cy="4172797"/>
          </a:xfrm>
        </p:spPr>
        <p:txBody>
          <a:bodyPr rtlCol="0">
            <a:normAutofit/>
          </a:bodyPr>
          <a:lstStyle/>
          <a:p>
            <a:pPr>
              <a:defRPr/>
            </a:pPr>
            <a:r>
              <a:rPr lang="en-US" altLang="en-US" sz="2700" dirty="0">
                <a:latin typeface="Tahoma" charset="0"/>
                <a:ea typeface="ＭＳ Ｐゴシック" charset="-128"/>
              </a:rPr>
              <a:t>7 or 8 </a:t>
            </a:r>
            <a:r>
              <a:rPr lang="en-US" altLang="en-US" sz="2700" dirty="0" err="1">
                <a:latin typeface="Tahoma" charset="0"/>
                <a:ea typeface="ＭＳ Ｐゴシック" charset="-128"/>
              </a:rPr>
              <a:t>yrs</a:t>
            </a:r>
            <a:r>
              <a:rPr lang="en-US" altLang="en-US" sz="2700" dirty="0">
                <a:latin typeface="Tahoma" charset="0"/>
                <a:ea typeface="ＭＳ Ｐゴシック" charset="-128"/>
              </a:rPr>
              <a:t> of moving and play are required to give the child a sensorimotor intelligence that can serve as a foundation for intellectual, social and personal and physical development </a:t>
            </a:r>
          </a:p>
          <a:p>
            <a:pPr>
              <a:defRPr/>
            </a:pPr>
            <a:endParaRPr lang="en-US" altLang="en-US" sz="2700" dirty="0">
              <a:latin typeface="Tahoma" charset="0"/>
              <a:ea typeface="ＭＳ Ｐゴシック" charset="-128"/>
            </a:endParaRPr>
          </a:p>
          <a:p>
            <a:pPr>
              <a:defRPr/>
            </a:pPr>
            <a:r>
              <a:rPr lang="en-US" altLang="en-US" sz="2700" dirty="0">
                <a:latin typeface="Tahoma" charset="0"/>
                <a:ea typeface="ＭＳ Ｐゴシック" charset="-128"/>
              </a:rPr>
              <a:t>Play consists of a series of adaptive responses that make sensory integration happen                			 (Ayres, 2005) </a:t>
            </a:r>
          </a:p>
        </p:txBody>
      </p:sp>
    </p:spTree>
    <p:extLst>
      <p:ext uri="{BB962C8B-B14F-4D97-AF65-F5344CB8AC3E}">
        <p14:creationId xmlns:p14="http://schemas.microsoft.com/office/powerpoint/2010/main" val="20697211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Evidence from neuroscience</a:t>
            </a:r>
            <a:endParaRPr lang="en-US" dirty="0"/>
          </a:p>
        </p:txBody>
      </p:sp>
      <p:sp>
        <p:nvSpPr>
          <p:cNvPr id="3" name="Content Placeholder 2"/>
          <p:cNvSpPr>
            <a:spLocks noGrp="1"/>
          </p:cNvSpPr>
          <p:nvPr>
            <p:ph idx="1"/>
          </p:nvPr>
        </p:nvSpPr>
        <p:spPr/>
        <p:txBody>
          <a:bodyPr>
            <a:normAutofit fontScale="92500"/>
          </a:bodyPr>
          <a:lstStyle/>
          <a:p>
            <a:r>
              <a:rPr lang="en-US" dirty="0" smtClean="0"/>
              <a:t>‘Movement skills in childhood are inextricably  linked to core aspects of development including social, cognitive and </a:t>
            </a:r>
            <a:r>
              <a:rPr lang="en-US" dirty="0" err="1" smtClean="0"/>
              <a:t>psycological</a:t>
            </a:r>
            <a:r>
              <a:rPr lang="is-IS" dirty="0" smtClean="0"/>
              <a:t>…</a:t>
            </a:r>
            <a:r>
              <a:rPr lang="en-US" dirty="0" smtClean="0"/>
              <a:t>. Language emerges as children physically interact with their surroundings</a:t>
            </a:r>
            <a:r>
              <a:rPr lang="is-IS" dirty="0" smtClean="0"/>
              <a:t>…’</a:t>
            </a:r>
            <a:endParaRPr lang="is-IS" dirty="0"/>
          </a:p>
          <a:p>
            <a:r>
              <a:rPr lang="en-US" dirty="0" smtClean="0"/>
              <a:t>S</a:t>
            </a:r>
            <a:r>
              <a:rPr lang="is-IS" dirty="0" smtClean="0"/>
              <a:t>tudies show movement skills are linked with early language and literacy, emotional regulation, social behaviour and academic self perceptions </a:t>
            </a:r>
          </a:p>
          <a:p>
            <a:endParaRPr lang="is-IS" dirty="0"/>
          </a:p>
          <a:p>
            <a:r>
              <a:rPr lang="is-IS" dirty="0" smtClean="0"/>
              <a:t>Diamond,A. (2000; 2015), Iverson, J (2010), Van der Fels et al., (2015), Bedard et al., (2017)</a:t>
            </a:r>
            <a:r>
              <a:rPr lang="en-US" dirty="0" smtClean="0"/>
              <a:t> </a:t>
            </a:r>
            <a:endParaRPr lang="en-US" dirty="0"/>
          </a:p>
        </p:txBody>
      </p:sp>
    </p:spTree>
    <p:extLst>
      <p:ext uri="{BB962C8B-B14F-4D97-AF65-F5344CB8AC3E}">
        <p14:creationId xmlns:p14="http://schemas.microsoft.com/office/powerpoint/2010/main" val="10991048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6557"/>
            <a:ext cx="8042276" cy="1336956"/>
          </a:xfrm>
        </p:spPr>
        <p:txBody>
          <a:bodyPr/>
          <a:lstStyle/>
          <a:p>
            <a:r>
              <a:rPr lang="en-US" dirty="0" smtClean="0"/>
              <a:t>Let’s play !</a:t>
            </a:r>
            <a:endParaRPr lang="en-US" dirty="0"/>
          </a:p>
        </p:txBody>
      </p:sp>
      <p:sp>
        <p:nvSpPr>
          <p:cNvPr id="3" name="Content Placeholder 2"/>
          <p:cNvSpPr>
            <a:spLocks noGrp="1"/>
          </p:cNvSpPr>
          <p:nvPr>
            <p:ph idx="1"/>
          </p:nvPr>
        </p:nvSpPr>
        <p:spPr>
          <a:xfrm>
            <a:off x="549275" y="1244601"/>
            <a:ext cx="8042276" cy="5613399"/>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Choose from the list..</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Make a den for Teddy  </a:t>
            </a:r>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 </a:t>
            </a:r>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Draw a sound picture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Weave a birds nest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Nature rubbings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Make a wind mobile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Collect items to fill your egg box</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11177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452</TotalTime>
  <Words>1283</Words>
  <Application>Microsoft Office PowerPoint</Application>
  <PresentationFormat>On-screen Show (4:3)</PresentationFormat>
  <Paragraphs>133</Paragraphs>
  <Slides>26</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26</vt:i4>
      </vt:variant>
    </vt:vector>
  </HeadingPairs>
  <TitlesOfParts>
    <vt:vector size="37" baseType="lpstr">
      <vt:lpstr>ＭＳ Ｐゴシック</vt:lpstr>
      <vt:lpstr>Arial</vt:lpstr>
      <vt:lpstr>Calibri</vt:lpstr>
      <vt:lpstr>Cambria</vt:lpstr>
      <vt:lpstr>MS Mincho</vt:lpstr>
      <vt:lpstr>Myriad Pro</vt:lpstr>
      <vt:lpstr>News Gothic MT</vt:lpstr>
      <vt:lpstr>Tahoma</vt:lpstr>
      <vt:lpstr>Times New Roman</vt:lpstr>
      <vt:lpstr>Wingdings 2</vt:lpstr>
      <vt:lpstr>Breeze</vt:lpstr>
      <vt:lpstr>Play in the Foundation Phase</vt:lpstr>
      <vt:lpstr>Goals</vt:lpstr>
      <vt:lpstr>The Foundation Phase-  a play based curriculum</vt:lpstr>
      <vt:lpstr>What is play?</vt:lpstr>
      <vt:lpstr>Children need to develop..</vt:lpstr>
      <vt:lpstr>Defining play</vt:lpstr>
      <vt:lpstr>PowerPoint Presentation</vt:lpstr>
      <vt:lpstr>Theorists and play</vt:lpstr>
      <vt:lpstr>Play and Physical literacy</vt:lpstr>
      <vt:lpstr>Play as a continuum</vt:lpstr>
      <vt:lpstr>PowerPoint Presentation</vt:lpstr>
      <vt:lpstr>Is play always good?</vt:lpstr>
      <vt:lpstr>PowerPoint Presentation</vt:lpstr>
      <vt:lpstr>The power of play</vt:lpstr>
      <vt:lpstr>PowerPoint Presentation</vt:lpstr>
      <vt:lpstr>PowerPoint Presentation</vt:lpstr>
      <vt:lpstr>Cues that children use to distinguish between play and work Howard and McInnes’s(2010:35)  </vt:lpstr>
      <vt:lpstr>PowerPoint Presentation</vt:lpstr>
      <vt:lpstr>The role of play in child development</vt:lpstr>
      <vt:lpstr>PowerPoint Presentation</vt:lpstr>
      <vt:lpstr>PowerPoint Presentation</vt:lpstr>
      <vt:lpstr>Basic sensory &amp; motor components that influence learning.</vt:lpstr>
      <vt:lpstr>PowerPoint Presentation</vt:lpstr>
      <vt:lpstr>Moving lays the foundations for learning</vt:lpstr>
      <vt:lpstr>Evidence from neuroscience</vt:lpstr>
      <vt:lpstr>Let’s play !</vt:lpstr>
    </vt:vector>
  </TitlesOfParts>
  <Company>IPLA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‘SKIP’ and the Foundation Phase</dc:title>
  <dc:creator>Nalda Wainwright</dc:creator>
  <cp:lastModifiedBy>Nalda Wainwright</cp:lastModifiedBy>
  <cp:revision>27</cp:revision>
  <dcterms:created xsi:type="dcterms:W3CDTF">2015-10-06T11:57:24Z</dcterms:created>
  <dcterms:modified xsi:type="dcterms:W3CDTF">2019-03-15T10:06:57Z</dcterms:modified>
</cp:coreProperties>
</file>