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1" r:id="rId4"/>
  </p:sldMasterIdLst>
  <p:notesMasterIdLst>
    <p:notesMasterId r:id="rId21"/>
  </p:notesMasterIdLst>
  <p:handoutMasterIdLst>
    <p:handoutMasterId r:id="rId22"/>
  </p:handoutMasterIdLst>
  <p:sldIdLst>
    <p:sldId id="539" r:id="rId5"/>
    <p:sldId id="257" r:id="rId6"/>
    <p:sldId id="564" r:id="rId7"/>
    <p:sldId id="256" r:id="rId8"/>
    <p:sldId id="547" r:id="rId9"/>
    <p:sldId id="560" r:id="rId10"/>
    <p:sldId id="562" r:id="rId11"/>
    <p:sldId id="555" r:id="rId12"/>
    <p:sldId id="565" r:id="rId13"/>
    <p:sldId id="563" r:id="rId14"/>
    <p:sldId id="558" r:id="rId15"/>
    <p:sldId id="556" r:id="rId16"/>
    <p:sldId id="549" r:id="rId17"/>
    <p:sldId id="568" r:id="rId18"/>
    <p:sldId id="566" r:id="rId19"/>
    <p:sldId id="5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DBED569-4797-4DF1-A0F4-6AAB3CD982D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969" autoAdjust="0"/>
  </p:normalViewPr>
  <p:slideViewPr>
    <p:cSldViewPr snapToGrid="0">
      <p:cViewPr varScale="1">
        <p:scale>
          <a:sx n="64" d="100"/>
          <a:sy n="64" d="100"/>
        </p:scale>
        <p:origin x="978" y="78"/>
      </p:cViewPr>
      <p:guideLst/>
    </p:cSldViewPr>
  </p:slideViewPr>
  <p:outlineViewPr>
    <p:cViewPr>
      <p:scale>
        <a:sx n="33" d="100"/>
        <a:sy n="33" d="100"/>
      </p:scale>
      <p:origin x="0" y="-144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D0B883-0A39-E05B-61ED-5FE94E7E6C8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1B2735-0E3E-EB93-68DA-1402951418E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54DA340-CA88-40FE-8D9F-FB95A67E2ACC}" type="datetimeFigureOut">
              <a:rPr lang="en-US" smtClean="0"/>
              <a:t>10/17/2026</a:t>
            </a:fld>
            <a:endParaRPr lang="en-US"/>
          </a:p>
        </p:txBody>
      </p:sp>
      <p:sp>
        <p:nvSpPr>
          <p:cNvPr id="4" name="Footer Placeholder 3">
            <a:extLst>
              <a:ext uri="{FF2B5EF4-FFF2-40B4-BE49-F238E27FC236}">
                <a16:creationId xmlns:a16="http://schemas.microsoft.com/office/drawing/2014/main" id="{001912F7-468D-0E8D-7580-A7ADE9D11B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45DA9A4-3BA2-3E7F-4048-A9EB25D5A2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4C7120-FABF-42CA-85D1-839480B5B48F}" type="slidenum">
              <a:rPr lang="en-US" smtClean="0"/>
              <a:t>‹#›</a:t>
            </a:fld>
            <a:endParaRPr lang="en-US"/>
          </a:p>
        </p:txBody>
      </p:sp>
    </p:spTree>
    <p:extLst>
      <p:ext uri="{BB962C8B-B14F-4D97-AF65-F5344CB8AC3E}">
        <p14:creationId xmlns:p14="http://schemas.microsoft.com/office/powerpoint/2010/main" val="19499998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BC4F2-6A87-450D-AD53-D2188421BC53}" type="datetimeFigureOut">
              <a:rPr lang="en-US" smtClean="0"/>
              <a:t>10/17/2026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B2649-7BD8-4005-A99E-30D13769A8BD}" type="slidenum">
              <a:rPr lang="en-US" smtClean="0"/>
              <a:t>‹#›</a:t>
            </a:fld>
            <a:endParaRPr lang="en-US" dirty="0"/>
          </a:p>
        </p:txBody>
      </p:sp>
    </p:spTree>
    <p:extLst>
      <p:ext uri="{BB962C8B-B14F-4D97-AF65-F5344CB8AC3E}">
        <p14:creationId xmlns:p14="http://schemas.microsoft.com/office/powerpoint/2010/main" val="244481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03401A8-3220-413E-B964-4A8659985FD3}" type="slidenum">
              <a:rPr lang="en-US" smtClean="0"/>
              <a:t>1</a:t>
            </a:fld>
            <a:endParaRPr lang="en-US" dirty="0"/>
          </a:p>
        </p:txBody>
      </p:sp>
    </p:spTree>
    <p:extLst>
      <p:ext uri="{BB962C8B-B14F-4D97-AF65-F5344CB8AC3E}">
        <p14:creationId xmlns:p14="http://schemas.microsoft.com/office/powerpoint/2010/main" val="372418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4</a:t>
            </a:fld>
            <a:endParaRPr lang="en-US" dirty="0"/>
          </a:p>
        </p:txBody>
      </p:sp>
    </p:spTree>
    <p:extLst>
      <p:ext uri="{BB962C8B-B14F-4D97-AF65-F5344CB8AC3E}">
        <p14:creationId xmlns:p14="http://schemas.microsoft.com/office/powerpoint/2010/main" val="1997495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3B2649-7BD8-4005-A99E-30D13769A8BD}" type="slidenum">
              <a:rPr lang="en-US" smtClean="0"/>
              <a:t>6</a:t>
            </a:fld>
            <a:endParaRPr lang="en-US" dirty="0"/>
          </a:p>
        </p:txBody>
      </p:sp>
    </p:spTree>
    <p:extLst>
      <p:ext uri="{BB962C8B-B14F-4D97-AF65-F5344CB8AC3E}">
        <p14:creationId xmlns:p14="http://schemas.microsoft.com/office/powerpoint/2010/main" val="2482615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B2649-7BD8-4005-A99E-30D13769A8BD}" type="slidenum">
              <a:rPr lang="en-US" smtClean="0"/>
              <a:t>13</a:t>
            </a:fld>
            <a:endParaRPr lang="en-US" dirty="0"/>
          </a:p>
        </p:txBody>
      </p:sp>
    </p:spTree>
    <p:extLst>
      <p:ext uri="{BB962C8B-B14F-4D97-AF65-F5344CB8AC3E}">
        <p14:creationId xmlns:p14="http://schemas.microsoft.com/office/powerpoint/2010/main" val="2016265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0AF812-9F51-0D2C-2EA5-A8D6DA66275F}"/>
              </a:ext>
            </a:extLst>
          </p:cNvPr>
          <p:cNvSpPr>
            <a:spLocks noGrp="1"/>
          </p:cNvSpPr>
          <p:nvPr>
            <p:ph type="title"/>
          </p:nvPr>
        </p:nvSpPr>
        <p:spPr>
          <a:xfrm>
            <a:off x="758952" y="841248"/>
            <a:ext cx="4114800" cy="3474720"/>
          </a:xfrm>
        </p:spPr>
        <p:txBody>
          <a:bodyPr anchor="ctr">
            <a:normAutofit/>
          </a:bodyPr>
          <a:lstStyle>
            <a:lvl1pPr>
              <a:defRPr sz="4400"/>
            </a:lvl1pPr>
          </a:lstStyle>
          <a:p>
            <a:r>
              <a:rPr lang="en-GB"/>
              <a:t>Click to edit Master title style</a:t>
            </a:r>
            <a:endParaRPr lang="en-US" dirty="0"/>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62000" y="4570807"/>
            <a:ext cx="4123899" cy="1524000"/>
          </a:xfrm>
        </p:spPr>
        <p:txBody>
          <a:bodyPr>
            <a:normAutofit/>
          </a:bodyPr>
          <a:lstStyle>
            <a:lvl1pPr marL="0" indent="0">
              <a:buNone/>
              <a:defRPr sz="2400"/>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5330952" y="754711"/>
            <a:ext cx="6099048" cy="5340096"/>
          </a:xfrm>
          <a:solidFill>
            <a:schemeClr val="accent6"/>
          </a:solidFill>
        </p:spPr>
        <p:txBody>
          <a:bodyPr/>
          <a:lstStyle/>
          <a:p>
            <a:endParaRPr lang="en-US" dirty="0"/>
          </a:p>
        </p:txBody>
      </p:sp>
    </p:spTree>
    <p:extLst>
      <p:ext uri="{BB962C8B-B14F-4D97-AF65-F5344CB8AC3E}">
        <p14:creationId xmlns:p14="http://schemas.microsoft.com/office/powerpoint/2010/main" val="1772737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AC5ABB9-3EAC-446C-B128-CFDB09B2476A}"/>
              </a:ext>
              <a:ext uri="{C183D7F6-B498-43B3-948B-1728B52AA6E4}">
                <adec:decorative xmlns:adec="http://schemas.microsoft.com/office/drawing/2017/decorative" val="1"/>
              </a:ext>
            </a:extLst>
          </p:cNvPr>
          <p:cNvSpPr/>
          <p:nvPr userDrawn="1"/>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0DED2D7-7BC9-473D-8241-8289B5821CF4}"/>
              </a:ext>
              <a:ext uri="{C183D7F6-B498-43B3-948B-1728B52AA6E4}">
                <adec:decorative xmlns:adec="http://schemas.microsoft.com/office/drawing/2017/decorative" val="1"/>
              </a:ext>
            </a:extLst>
          </p:cNvPr>
          <p:cNvSpPr/>
          <p:nvPr userDrawn="1"/>
        </p:nvSpPr>
        <p:spPr>
          <a:xfrm>
            <a:off x="0" y="0"/>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19C2616F-4436-4A60-BB08-54EC762C53BE}"/>
              </a:ext>
              <a:ext uri="{C183D7F6-B498-43B3-948B-1728B52AA6E4}">
                <adec:decorative xmlns:adec="http://schemas.microsoft.com/office/drawing/2017/decorative" val="1"/>
              </a:ext>
            </a:extLst>
          </p:cNvPr>
          <p:cNvSpPr/>
          <p:nvPr userDrawn="1"/>
        </p:nvSpPr>
        <p:spPr>
          <a:xfrm>
            <a:off x="0" y="762001"/>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62A5B690-D47A-166B-0BEE-8CDC1BB59826}"/>
              </a:ext>
            </a:extLst>
          </p:cNvPr>
          <p:cNvSpPr>
            <a:spLocks noGrp="1"/>
          </p:cNvSpPr>
          <p:nvPr>
            <p:ph type="title"/>
          </p:nvPr>
        </p:nvSpPr>
        <p:spPr>
          <a:xfrm>
            <a:off x="758952" y="1517904"/>
            <a:ext cx="4114800" cy="4572000"/>
          </a:xfrm>
        </p:spPr>
        <p:txBody>
          <a:bodyPr>
            <a:normAutofit/>
          </a:bodyPr>
          <a:lstStyle>
            <a:lvl1pPr>
              <a:defRPr sz="3200"/>
            </a:lvl1pPr>
          </a:lstStyle>
          <a:p>
            <a:r>
              <a:rPr lang="en-GB"/>
              <a:t>Click to edit Master title style</a:t>
            </a:r>
            <a:endParaRPr lang="en-US" dirty="0"/>
          </a:p>
        </p:txBody>
      </p:sp>
      <p:sp>
        <p:nvSpPr>
          <p:cNvPr id="11" name="Content Placeholder 10">
            <a:extLst>
              <a:ext uri="{FF2B5EF4-FFF2-40B4-BE49-F238E27FC236}">
                <a16:creationId xmlns:a16="http://schemas.microsoft.com/office/drawing/2014/main" id="{D99B7A4E-1E73-5148-8EF4-5232DBEAFE0B}"/>
              </a:ext>
            </a:extLst>
          </p:cNvPr>
          <p:cNvSpPr>
            <a:spLocks noGrp="1"/>
          </p:cNvSpPr>
          <p:nvPr>
            <p:ph sz="quarter" idx="13"/>
          </p:nvPr>
        </p:nvSpPr>
        <p:spPr>
          <a:xfrm>
            <a:off x="6096000" y="1517904"/>
            <a:ext cx="5212080" cy="4572000"/>
          </a:xfrm>
        </p:spPr>
        <p:txBody>
          <a:bodyPr/>
          <a:lstStyle>
            <a:lvl1pPr marL="0" indent="0">
              <a:lnSpc>
                <a:spcPct val="150000"/>
              </a:lnSpc>
              <a:spcBef>
                <a:spcPts val="0"/>
              </a:spcBef>
              <a:spcAft>
                <a:spcPts val="1000"/>
              </a:spcAft>
              <a:buNone/>
              <a:defRPr sz="2400"/>
            </a:lvl1pPr>
            <a:lvl2pPr>
              <a:defRPr sz="1800"/>
            </a:lvl2pPr>
            <a:lvl3pPr>
              <a:defRPr sz="18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909613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with subtitl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1A4182-6276-41ED-8EAF-0C6A4D8FF0A8}"/>
              </a:ext>
              <a:ext uri="{C183D7F6-B498-43B3-948B-1728B52AA6E4}">
                <adec:decorative xmlns:adec="http://schemas.microsoft.com/office/drawing/2017/decorative" val="1"/>
              </a:ext>
            </a:extLst>
          </p:cNvPr>
          <p:cNvSpPr/>
          <p:nvPr userDrawn="1"/>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EF4B644F-A23D-409C-9540-B41AC18DB546}"/>
              </a:ext>
              <a:ext uri="{C183D7F6-B498-43B3-948B-1728B52AA6E4}">
                <adec:decorative xmlns:adec="http://schemas.microsoft.com/office/drawing/2017/decorative" val="1"/>
              </a:ext>
            </a:extLst>
          </p:cNvPr>
          <p:cNvSpPr/>
          <p:nvPr userDrawn="1"/>
        </p:nvSpPr>
        <p:spPr>
          <a:xfrm>
            <a:off x="6857997"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C320B4-1D6E-D480-A44F-13517DFF7CF5}"/>
              </a:ext>
            </a:extLst>
          </p:cNvPr>
          <p:cNvSpPr>
            <a:spLocks noGrp="1"/>
          </p:cNvSpPr>
          <p:nvPr>
            <p:ph type="title"/>
          </p:nvPr>
        </p:nvSpPr>
        <p:spPr>
          <a:xfrm>
            <a:off x="7406640" y="841248"/>
            <a:ext cx="4114800" cy="3474720"/>
          </a:xfrm>
        </p:spPr>
        <p:txBody>
          <a:bodyPr anchor="ctr">
            <a:normAutofit/>
          </a:bodyPr>
          <a:lstStyle>
            <a:lvl1pPr>
              <a:defRPr sz="4400"/>
            </a:lvl1pPr>
          </a:lstStyle>
          <a:p>
            <a:r>
              <a:rPr lang="en-GB"/>
              <a:t>Click to edit Master title style</a:t>
            </a:r>
            <a:endParaRPr lang="en-US"/>
          </a:p>
        </p:txBody>
      </p:sp>
      <p:sp>
        <p:nvSpPr>
          <p:cNvPr id="9" name="Subtitle 19">
            <a:extLst>
              <a:ext uri="{FF2B5EF4-FFF2-40B4-BE49-F238E27FC236}">
                <a16:creationId xmlns:a16="http://schemas.microsoft.com/office/drawing/2014/main" id="{E8F46CAD-D4FF-4BBC-937E-CBBD034A180B}"/>
              </a:ext>
            </a:extLst>
          </p:cNvPr>
          <p:cNvSpPr>
            <a:spLocks noGrp="1"/>
          </p:cNvSpPr>
          <p:nvPr>
            <p:ph type="subTitle" idx="1" hasCustomPrompt="1"/>
          </p:nvPr>
        </p:nvSpPr>
        <p:spPr>
          <a:xfrm>
            <a:off x="7406641" y="4570807"/>
            <a:ext cx="4114800" cy="1524000"/>
          </a:xfrm>
        </p:spPr>
        <p:txBody>
          <a:bodyPr>
            <a:normAutofit/>
          </a:bodyPr>
          <a:lstStyle>
            <a:lvl1pPr marL="0" indent="0">
              <a:buNone/>
              <a:defRPr sz="2400"/>
            </a:lvl1pPr>
          </a:lstStyle>
          <a:p>
            <a:pPr algn="l"/>
            <a:r>
              <a:rPr lang="en-US" dirty="0"/>
              <a:t>Click to add subtitle</a:t>
            </a:r>
          </a:p>
        </p:txBody>
      </p:sp>
      <p:sp>
        <p:nvSpPr>
          <p:cNvPr id="15" name="Picture Placeholder 14">
            <a:extLst>
              <a:ext uri="{FF2B5EF4-FFF2-40B4-BE49-F238E27FC236}">
                <a16:creationId xmlns:a16="http://schemas.microsoft.com/office/drawing/2014/main" id="{A2750E7C-D01B-4533-A0B8-2E7EF2B168DC}"/>
              </a:ext>
            </a:extLst>
          </p:cNvPr>
          <p:cNvSpPr>
            <a:spLocks noGrp="1"/>
          </p:cNvSpPr>
          <p:nvPr>
            <p:ph type="pic" sz="quarter" idx="13"/>
          </p:nvPr>
        </p:nvSpPr>
        <p:spPr>
          <a:xfrm>
            <a:off x="758952" y="758952"/>
            <a:ext cx="6099048" cy="5340096"/>
          </a:xfrm>
          <a:solidFill>
            <a:schemeClr val="accent6"/>
          </a:solidFill>
        </p:spPr>
        <p:txBody>
          <a:bodyPr/>
          <a:lstStyle/>
          <a:p>
            <a:endParaRPr lang="en-US" dirty="0"/>
          </a:p>
        </p:txBody>
      </p:sp>
    </p:spTree>
    <p:extLst>
      <p:ext uri="{BB962C8B-B14F-4D97-AF65-F5344CB8AC3E}">
        <p14:creationId xmlns:p14="http://schemas.microsoft.com/office/powerpoint/2010/main" val="3520027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with subtitle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D03AAFC-F6FA-4A24-BE1D-34AE6AD64CD3}"/>
              </a:ext>
              <a:ext uri="{C183D7F6-B498-43B3-948B-1728B52AA6E4}">
                <adec:decorative xmlns:adec="http://schemas.microsoft.com/office/drawing/2017/decorative" val="1"/>
              </a:ext>
            </a:extLst>
          </p:cNvPr>
          <p:cNvSpPr/>
          <p:nvPr userDrawn="1"/>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6">
            <a:extLst>
              <a:ext uri="{FF2B5EF4-FFF2-40B4-BE49-F238E27FC236}">
                <a16:creationId xmlns:a16="http://schemas.microsoft.com/office/drawing/2014/main" id="{8950CCE3-163E-46A1-B489-395F3F75FE34}"/>
              </a:ext>
            </a:extLst>
          </p:cNvPr>
          <p:cNvSpPr>
            <a:spLocks noGrp="1"/>
          </p:cNvSpPr>
          <p:nvPr>
            <p:ph type="ctrTitle"/>
          </p:nvPr>
        </p:nvSpPr>
        <p:spPr>
          <a:xfrm>
            <a:off x="1517904" y="1517904"/>
            <a:ext cx="5212080" cy="2788920"/>
          </a:xfrm>
        </p:spPr>
        <p:txBody>
          <a:bodyPr anchor="b">
            <a:normAutofit/>
          </a:bodyPr>
          <a:lstStyle>
            <a:lvl1pPr>
              <a:defRPr sz="4400"/>
            </a:lvl1pPr>
          </a:lstStyle>
          <a:p>
            <a:pPr algn="l"/>
            <a:endParaRPr lang="en-US" dirty="0"/>
          </a:p>
        </p:txBody>
      </p:sp>
      <p:sp>
        <p:nvSpPr>
          <p:cNvPr id="16" name="Subtitle 17">
            <a:extLst>
              <a:ext uri="{FF2B5EF4-FFF2-40B4-BE49-F238E27FC236}">
                <a16:creationId xmlns:a16="http://schemas.microsoft.com/office/drawing/2014/main" id="{81E38157-454C-44D5-8D2B-A220A53D780E}"/>
              </a:ext>
            </a:extLst>
          </p:cNvPr>
          <p:cNvSpPr>
            <a:spLocks noGrp="1"/>
          </p:cNvSpPr>
          <p:nvPr>
            <p:ph type="subTitle" idx="1"/>
          </p:nvPr>
        </p:nvSpPr>
        <p:spPr>
          <a:xfrm>
            <a:off x="1517904" y="4571999"/>
            <a:ext cx="5212080" cy="1645920"/>
          </a:xfrm>
        </p:spPr>
        <p:txBody>
          <a:bodyPr>
            <a:normAutofit/>
          </a:bodyPr>
          <a:lstStyle>
            <a:lvl1pPr marL="0" indent="0">
              <a:buNone/>
              <a:defRPr sz="2400"/>
            </a:lvl1pPr>
          </a:lstStyle>
          <a:p>
            <a:pPr algn="l"/>
            <a:endParaRPr lang="en-US" dirty="0"/>
          </a:p>
        </p:txBody>
      </p:sp>
      <p:sp>
        <p:nvSpPr>
          <p:cNvPr id="12" name="Picture Placeholder 11">
            <a:extLst>
              <a:ext uri="{FF2B5EF4-FFF2-40B4-BE49-F238E27FC236}">
                <a16:creationId xmlns:a16="http://schemas.microsoft.com/office/drawing/2014/main" id="{82190B39-D040-425A-9AD6-58A7533FEA6D}"/>
              </a:ext>
            </a:extLst>
          </p:cNvPr>
          <p:cNvSpPr>
            <a:spLocks noGrp="1"/>
          </p:cNvSpPr>
          <p:nvPr>
            <p:ph type="pic" sz="quarter" idx="13"/>
          </p:nvPr>
        </p:nvSpPr>
        <p:spPr>
          <a:xfrm>
            <a:off x="7013448" y="756284"/>
            <a:ext cx="4434840" cy="5349240"/>
          </a:xfrm>
          <a:solidFill>
            <a:schemeClr val="accent6"/>
          </a:solidFill>
        </p:spPr>
        <p:txBody>
          <a:bodyPr/>
          <a:lstStyle/>
          <a:p>
            <a:endParaRPr lang="en-US" dirty="0"/>
          </a:p>
        </p:txBody>
      </p:sp>
    </p:spTree>
    <p:extLst>
      <p:ext uri="{BB962C8B-B14F-4D97-AF65-F5344CB8AC3E}">
        <p14:creationId xmlns:p14="http://schemas.microsoft.com/office/powerpoint/2010/main" val="252306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A1CC7-4419-4A64-9DC9-AE157407AFB8}"/>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A2F8EC6-DD66-475C-B129-22B374F49A70}"/>
              </a:ext>
              <a:ext uri="{C183D7F6-B498-43B3-948B-1728B52AA6E4}">
                <adec:decorative xmlns:adec="http://schemas.microsoft.com/office/drawing/2017/decorative" val="1"/>
              </a:ext>
            </a:extLst>
          </p:cNvPr>
          <p:cNvSpPr/>
          <p:nvPr userDrawn="1"/>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86FA963F-8B94-469B-B1A5-890D9134FB50}"/>
              </a:ext>
              <a:ext uri="{C183D7F6-B498-43B3-948B-1728B52AA6E4}">
                <adec:decorative xmlns:adec="http://schemas.microsoft.com/office/drawing/2017/decorative" val="1"/>
              </a:ext>
            </a:extLst>
          </p:cNvPr>
          <p:cNvSpPr/>
          <p:nvPr userDrawn="1"/>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5">
            <a:extLst>
              <a:ext uri="{FF2B5EF4-FFF2-40B4-BE49-F238E27FC236}">
                <a16:creationId xmlns:a16="http://schemas.microsoft.com/office/drawing/2014/main" id="{4CD44A43-6E39-4FE6-87BB-C65CE8FC6B1A}"/>
              </a:ext>
            </a:extLst>
          </p:cNvPr>
          <p:cNvSpPr>
            <a:spLocks noGrp="1"/>
          </p:cNvSpPr>
          <p:nvPr>
            <p:ph type="title"/>
          </p:nvPr>
        </p:nvSpPr>
        <p:spPr>
          <a:xfrm>
            <a:off x="6071616" y="1517649"/>
            <a:ext cx="4663440" cy="1554480"/>
          </a:xfrm>
        </p:spPr>
        <p:txBody>
          <a:bodyPr>
            <a:normAutofit/>
          </a:bodyPr>
          <a:lstStyle>
            <a:lvl1pPr>
              <a:defRPr sz="3200"/>
            </a:lvl1pPr>
          </a:lstStyle>
          <a:p>
            <a:endParaRPr lang="en-US" dirty="0"/>
          </a:p>
        </p:txBody>
      </p:sp>
      <p:sp>
        <p:nvSpPr>
          <p:cNvPr id="18" name="Picture Placeholder 17">
            <a:extLst>
              <a:ext uri="{FF2B5EF4-FFF2-40B4-BE49-F238E27FC236}">
                <a16:creationId xmlns:a16="http://schemas.microsoft.com/office/drawing/2014/main" id="{5229EB0D-B986-4E26-BDF3-305AE3233EB7}"/>
              </a:ext>
            </a:extLst>
          </p:cNvPr>
          <p:cNvSpPr>
            <a:spLocks noGrp="1"/>
          </p:cNvSpPr>
          <p:nvPr>
            <p:ph type="pic" sz="quarter" idx="13"/>
          </p:nvPr>
        </p:nvSpPr>
        <p:spPr>
          <a:xfrm>
            <a:off x="758952" y="883487"/>
            <a:ext cx="4562856" cy="5148072"/>
          </a:xfrm>
          <a:solidFill>
            <a:schemeClr val="accent6"/>
          </a:solidFill>
        </p:spPr>
        <p:txBody>
          <a:bodyPr/>
          <a:lstStyle/>
          <a:p>
            <a:endParaRPr lang="en-US" dirty="0"/>
          </a:p>
        </p:txBody>
      </p:sp>
      <p:sp>
        <p:nvSpPr>
          <p:cNvPr id="6" name="Content Placeholder 5">
            <a:extLst>
              <a:ext uri="{FF2B5EF4-FFF2-40B4-BE49-F238E27FC236}">
                <a16:creationId xmlns:a16="http://schemas.microsoft.com/office/drawing/2014/main" id="{1B73FFA1-F0AE-DFF4-B013-E635479FD563}"/>
              </a:ext>
            </a:extLst>
          </p:cNvPr>
          <p:cNvSpPr>
            <a:spLocks noGrp="1"/>
          </p:cNvSpPr>
          <p:nvPr>
            <p:ph sz="quarter" idx="14"/>
          </p:nvPr>
        </p:nvSpPr>
        <p:spPr>
          <a:xfrm>
            <a:off x="6071616" y="3291840"/>
            <a:ext cx="4663440" cy="274320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8362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D03AAFC-F6FA-4A24-BE1D-34AE6AD64CD3}"/>
              </a:ext>
              <a:ext uri="{C183D7F6-B498-43B3-948B-1728B52AA6E4}">
                <adec:decorative xmlns:adec="http://schemas.microsoft.com/office/drawing/2017/decorative" val="1"/>
              </a:ext>
            </a:extLst>
          </p:cNvPr>
          <p:cNvSpPr/>
          <p:nvPr userDrawn="1"/>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6">
            <a:extLst>
              <a:ext uri="{FF2B5EF4-FFF2-40B4-BE49-F238E27FC236}">
                <a16:creationId xmlns:a16="http://schemas.microsoft.com/office/drawing/2014/main" id="{8950CCE3-163E-46A1-B489-395F3F75FE34}"/>
              </a:ext>
            </a:extLst>
          </p:cNvPr>
          <p:cNvSpPr>
            <a:spLocks noGrp="1"/>
          </p:cNvSpPr>
          <p:nvPr>
            <p:ph type="ctrTitle"/>
          </p:nvPr>
        </p:nvSpPr>
        <p:spPr>
          <a:xfrm>
            <a:off x="1517904" y="1517903"/>
            <a:ext cx="4663440" cy="4590288"/>
          </a:xfrm>
        </p:spPr>
        <p:txBody>
          <a:bodyPr anchor="ctr">
            <a:normAutofit/>
          </a:bodyPr>
          <a:lstStyle>
            <a:lvl1pPr>
              <a:defRPr sz="4400"/>
            </a:lvl1pPr>
          </a:lstStyle>
          <a:p>
            <a:pPr algn="l"/>
            <a:endParaRPr lang="en-US" dirty="0"/>
          </a:p>
        </p:txBody>
      </p:sp>
      <p:sp>
        <p:nvSpPr>
          <p:cNvPr id="12" name="Picture Placeholder 11">
            <a:extLst>
              <a:ext uri="{FF2B5EF4-FFF2-40B4-BE49-F238E27FC236}">
                <a16:creationId xmlns:a16="http://schemas.microsoft.com/office/drawing/2014/main" id="{82190B39-D040-425A-9AD6-58A7533FEA6D}"/>
              </a:ext>
            </a:extLst>
          </p:cNvPr>
          <p:cNvSpPr>
            <a:spLocks noGrp="1"/>
          </p:cNvSpPr>
          <p:nvPr>
            <p:ph type="pic" sz="quarter" idx="13"/>
          </p:nvPr>
        </p:nvSpPr>
        <p:spPr>
          <a:xfrm>
            <a:off x="6665976" y="756284"/>
            <a:ext cx="4773168" cy="5349240"/>
          </a:xfrm>
          <a:solidFill>
            <a:schemeClr val="accent6"/>
          </a:solidFill>
        </p:spPr>
        <p:txBody>
          <a:bodyPr/>
          <a:lstStyle/>
          <a:p>
            <a:endParaRPr lang="en-US" dirty="0"/>
          </a:p>
        </p:txBody>
      </p:sp>
    </p:spTree>
    <p:extLst>
      <p:ext uri="{BB962C8B-B14F-4D97-AF65-F5344CB8AC3E}">
        <p14:creationId xmlns:p14="http://schemas.microsoft.com/office/powerpoint/2010/main" val="3989898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4A1CC7-4419-4A64-9DC9-AE157407AFB8}"/>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A2F8EC6-DD66-475C-B129-22B374F49A70}"/>
              </a:ext>
              <a:ext uri="{C183D7F6-B498-43B3-948B-1728B52AA6E4}">
                <adec:decorative xmlns:adec="http://schemas.microsoft.com/office/drawing/2017/decorative" val="1"/>
              </a:ext>
            </a:extLst>
          </p:cNvPr>
          <p:cNvSpPr/>
          <p:nvPr userDrawn="1"/>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Freeform: Shape 11">
            <a:extLst>
              <a:ext uri="{FF2B5EF4-FFF2-40B4-BE49-F238E27FC236}">
                <a16:creationId xmlns:a16="http://schemas.microsoft.com/office/drawing/2014/main" id="{86FA963F-8B94-469B-B1A5-890D9134FB50}"/>
              </a:ext>
              <a:ext uri="{C183D7F6-B498-43B3-948B-1728B52AA6E4}">
                <adec:decorative xmlns:adec="http://schemas.microsoft.com/office/drawing/2017/decorative" val="1"/>
              </a:ext>
            </a:extLst>
          </p:cNvPr>
          <p:cNvSpPr/>
          <p:nvPr userDrawn="1"/>
        </p:nvSpPr>
        <p:spPr>
          <a:xfrm flipH="1">
            <a:off x="761999"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5">
            <a:extLst>
              <a:ext uri="{FF2B5EF4-FFF2-40B4-BE49-F238E27FC236}">
                <a16:creationId xmlns:a16="http://schemas.microsoft.com/office/drawing/2014/main" id="{4CD44A43-6E39-4FE6-87BB-C65CE8FC6B1A}"/>
              </a:ext>
            </a:extLst>
          </p:cNvPr>
          <p:cNvSpPr>
            <a:spLocks noGrp="1"/>
          </p:cNvSpPr>
          <p:nvPr>
            <p:ph type="title"/>
          </p:nvPr>
        </p:nvSpPr>
        <p:spPr>
          <a:xfrm>
            <a:off x="1517904" y="1517649"/>
            <a:ext cx="4754880" cy="1645920"/>
          </a:xfrm>
        </p:spPr>
        <p:txBody>
          <a:bodyPr>
            <a:normAutofit/>
          </a:bodyPr>
          <a:lstStyle>
            <a:lvl1pPr>
              <a:defRPr sz="3200"/>
            </a:lvl1pPr>
          </a:lstStyle>
          <a:p>
            <a:endParaRPr lang="en-US" dirty="0"/>
          </a:p>
        </p:txBody>
      </p:sp>
      <p:sp>
        <p:nvSpPr>
          <p:cNvPr id="5" name="Content Placeholder 5">
            <a:extLst>
              <a:ext uri="{FF2B5EF4-FFF2-40B4-BE49-F238E27FC236}">
                <a16:creationId xmlns:a16="http://schemas.microsoft.com/office/drawing/2014/main" id="{0C795068-4EB8-AD75-B4FA-E0676D823527}"/>
              </a:ext>
            </a:extLst>
          </p:cNvPr>
          <p:cNvSpPr>
            <a:spLocks noGrp="1"/>
          </p:cNvSpPr>
          <p:nvPr>
            <p:ph sz="quarter" idx="14"/>
          </p:nvPr>
        </p:nvSpPr>
        <p:spPr>
          <a:xfrm>
            <a:off x="1517904" y="3291840"/>
            <a:ext cx="4754880" cy="274320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Picture Placeholder 17">
            <a:extLst>
              <a:ext uri="{FF2B5EF4-FFF2-40B4-BE49-F238E27FC236}">
                <a16:creationId xmlns:a16="http://schemas.microsoft.com/office/drawing/2014/main" id="{5229EB0D-B986-4E26-BDF3-305AE3233EB7}"/>
              </a:ext>
            </a:extLst>
          </p:cNvPr>
          <p:cNvSpPr>
            <a:spLocks noGrp="1"/>
          </p:cNvSpPr>
          <p:nvPr>
            <p:ph type="pic" sz="quarter" idx="13"/>
          </p:nvPr>
        </p:nvSpPr>
        <p:spPr>
          <a:xfrm>
            <a:off x="6900954" y="883486"/>
            <a:ext cx="4562856" cy="5212513"/>
          </a:xfrm>
          <a:solidFill>
            <a:schemeClr val="accent6"/>
          </a:solidFill>
        </p:spPr>
        <p:txBody>
          <a:bodyPr/>
          <a:lstStyle/>
          <a:p>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43907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wo column">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9144000" cy="1280160"/>
          </a:xfrm>
        </p:spPr>
        <p:txBody>
          <a:bodyPr>
            <a:normAutofit/>
          </a:bodyPr>
          <a:lstStyle>
            <a:lvl1pPr>
              <a:defRPr sz="3200"/>
            </a:lvl1pPr>
          </a:lstStyle>
          <a:p>
            <a:r>
              <a:rPr lang="en-GB"/>
              <a:t>Click to edit Master title style</a:t>
            </a:r>
            <a:endParaRPr lang="en-US" dirty="0"/>
          </a:p>
        </p:txBody>
      </p:sp>
      <p:sp>
        <p:nvSpPr>
          <p:cNvPr id="2" name="Content Placeholder 5">
            <a:extLst>
              <a:ext uri="{FF2B5EF4-FFF2-40B4-BE49-F238E27FC236}">
                <a16:creationId xmlns:a16="http://schemas.microsoft.com/office/drawing/2014/main" id="{56DDD407-AEC1-3D37-ADE9-45D0416B2084}"/>
              </a:ext>
            </a:extLst>
          </p:cNvPr>
          <p:cNvSpPr>
            <a:spLocks noGrp="1"/>
          </p:cNvSpPr>
          <p:nvPr>
            <p:ph sz="quarter" idx="14"/>
          </p:nvPr>
        </p:nvSpPr>
        <p:spPr>
          <a:xfrm>
            <a:off x="1517904" y="3108960"/>
            <a:ext cx="4334256" cy="301752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5">
            <a:extLst>
              <a:ext uri="{FF2B5EF4-FFF2-40B4-BE49-F238E27FC236}">
                <a16:creationId xmlns:a16="http://schemas.microsoft.com/office/drawing/2014/main" id="{6200E1C4-7A2D-07AE-8DB0-52CEF088A187}"/>
              </a:ext>
            </a:extLst>
          </p:cNvPr>
          <p:cNvSpPr>
            <a:spLocks noGrp="1"/>
          </p:cNvSpPr>
          <p:nvPr>
            <p:ph sz="quarter" idx="15"/>
          </p:nvPr>
        </p:nvSpPr>
        <p:spPr>
          <a:xfrm>
            <a:off x="6336792" y="3108960"/>
            <a:ext cx="4334256" cy="301752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dirty="0"/>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091021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wo Content">
    <p:bg>
      <p:bgPr>
        <a:gradFill>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47E0814-6B26-FB38-93C1-BA5A000BD034}"/>
              </a:ext>
              <a:ext uri="{C183D7F6-B498-43B3-948B-1728B52AA6E4}">
                <adec:decorative xmlns:adec="http://schemas.microsoft.com/office/drawing/2017/decorative" val="1"/>
              </a:ext>
            </a:extLst>
          </p:cNvPr>
          <p:cNvSpPr/>
          <p:nvPr userDrawn="1"/>
        </p:nvSpPr>
        <p:spPr>
          <a:xfrm>
            <a:off x="0" y="762001"/>
            <a:ext cx="12192000" cy="6095999"/>
          </a:xfrm>
          <a:prstGeom prst="rect">
            <a:avLst/>
          </a:prstGeom>
          <a:solidFill>
            <a:schemeClr val="bg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758952" y="1517904"/>
            <a:ext cx="5340096" cy="1911096"/>
          </a:xfrm>
        </p:spPr>
        <p:txBody>
          <a:bodyPr>
            <a:normAutofit/>
          </a:bodyPr>
          <a:lstStyle>
            <a:lvl1pPr>
              <a:defRPr sz="3200"/>
            </a:lvl1pPr>
          </a:lstStyle>
          <a:p>
            <a:r>
              <a:rPr lang="en-GB"/>
              <a:t>Click to edit Master title style</a:t>
            </a:r>
            <a:endParaRPr lang="en-US" dirty="0"/>
          </a:p>
        </p:txBody>
      </p:sp>
      <p:sp>
        <p:nvSpPr>
          <p:cNvPr id="2" name="Content Placeholder 5">
            <a:extLst>
              <a:ext uri="{FF2B5EF4-FFF2-40B4-BE49-F238E27FC236}">
                <a16:creationId xmlns:a16="http://schemas.microsoft.com/office/drawing/2014/main" id="{56DDD407-AEC1-3D37-ADE9-45D0416B2084}"/>
              </a:ext>
            </a:extLst>
          </p:cNvPr>
          <p:cNvSpPr>
            <a:spLocks noGrp="1"/>
          </p:cNvSpPr>
          <p:nvPr>
            <p:ph sz="quarter" idx="14"/>
          </p:nvPr>
        </p:nvSpPr>
        <p:spPr>
          <a:xfrm>
            <a:off x="6099048" y="1517904"/>
            <a:ext cx="5340096" cy="1911096"/>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5">
            <a:extLst>
              <a:ext uri="{FF2B5EF4-FFF2-40B4-BE49-F238E27FC236}">
                <a16:creationId xmlns:a16="http://schemas.microsoft.com/office/drawing/2014/main" id="{6200E1C4-7A2D-07AE-8DB0-52CEF088A187}"/>
              </a:ext>
            </a:extLst>
          </p:cNvPr>
          <p:cNvSpPr>
            <a:spLocks noGrp="1"/>
          </p:cNvSpPr>
          <p:nvPr>
            <p:ph sz="quarter" idx="15"/>
          </p:nvPr>
        </p:nvSpPr>
        <p:spPr>
          <a:xfrm>
            <a:off x="886968" y="3867912"/>
            <a:ext cx="10424160" cy="237744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dirty="0"/>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329510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AC5ABB9-3EAC-446C-B128-CFDB09B2476A}"/>
              </a:ext>
              <a:ext uri="{C183D7F6-B498-43B3-948B-1728B52AA6E4}">
                <adec:decorative xmlns:adec="http://schemas.microsoft.com/office/drawing/2017/decorative" val="1"/>
              </a:ext>
            </a:extLst>
          </p:cNvPr>
          <p:cNvSpPr/>
          <p:nvPr userDrawn="1"/>
        </p:nvSpPr>
        <p:spPr>
          <a:xfrm>
            <a:off x="0" y="2"/>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0DED2D7-7BC9-473D-8241-8289B5821CF4}"/>
              </a:ext>
              <a:ext uri="{C183D7F6-B498-43B3-948B-1728B52AA6E4}">
                <adec:decorative xmlns:adec="http://schemas.microsoft.com/office/drawing/2017/decorative" val="1"/>
              </a:ext>
            </a:extLst>
          </p:cNvPr>
          <p:cNvSpPr/>
          <p:nvPr userDrawn="1"/>
        </p:nvSpPr>
        <p:spPr>
          <a:xfrm>
            <a:off x="0" y="0"/>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ectangle 6">
            <a:extLst>
              <a:ext uri="{FF2B5EF4-FFF2-40B4-BE49-F238E27FC236}">
                <a16:creationId xmlns:a16="http://schemas.microsoft.com/office/drawing/2014/main" id="{19C2616F-4436-4A60-BB08-54EC762C53BE}"/>
              </a:ext>
              <a:ext uri="{C183D7F6-B498-43B3-948B-1728B52AA6E4}">
                <adec:decorative xmlns:adec="http://schemas.microsoft.com/office/drawing/2017/decorative" val="1"/>
              </a:ext>
            </a:extLst>
          </p:cNvPr>
          <p:cNvSpPr/>
          <p:nvPr userDrawn="1"/>
        </p:nvSpPr>
        <p:spPr>
          <a:xfrm>
            <a:off x="0" y="762001"/>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9">
            <a:extLst>
              <a:ext uri="{FF2B5EF4-FFF2-40B4-BE49-F238E27FC236}">
                <a16:creationId xmlns:a16="http://schemas.microsoft.com/office/drawing/2014/main" id="{DF86B59D-D895-19E7-B742-EE199B71841A}"/>
              </a:ext>
            </a:extLst>
          </p:cNvPr>
          <p:cNvSpPr>
            <a:spLocks noGrp="1"/>
          </p:cNvSpPr>
          <p:nvPr>
            <p:ph type="title"/>
          </p:nvPr>
        </p:nvSpPr>
        <p:spPr>
          <a:xfrm>
            <a:off x="758952" y="1517904"/>
            <a:ext cx="10424160" cy="1280160"/>
          </a:xfrm>
        </p:spPr>
        <p:txBody>
          <a:bodyPr>
            <a:normAutofit/>
          </a:bodyPr>
          <a:lstStyle>
            <a:lvl1pPr>
              <a:defRPr sz="3200"/>
            </a:lvl1pPr>
          </a:lstStyle>
          <a:p>
            <a:r>
              <a:rPr lang="en-GB"/>
              <a:t>Click to edit Master title style</a:t>
            </a:r>
            <a:endParaRPr lang="en-US" dirty="0"/>
          </a:p>
        </p:txBody>
      </p:sp>
      <p:sp>
        <p:nvSpPr>
          <p:cNvPr id="9" name="Content Placeholder 5">
            <a:extLst>
              <a:ext uri="{FF2B5EF4-FFF2-40B4-BE49-F238E27FC236}">
                <a16:creationId xmlns:a16="http://schemas.microsoft.com/office/drawing/2014/main" id="{A7544B75-76FD-A2AD-3444-313EF1771A4C}"/>
              </a:ext>
            </a:extLst>
          </p:cNvPr>
          <p:cNvSpPr>
            <a:spLocks noGrp="1"/>
          </p:cNvSpPr>
          <p:nvPr>
            <p:ph sz="quarter" idx="14"/>
          </p:nvPr>
        </p:nvSpPr>
        <p:spPr>
          <a:xfrm>
            <a:off x="758952" y="3200400"/>
            <a:ext cx="6400800" cy="2926080"/>
          </a:xfrm>
        </p:spPr>
        <p:txBody>
          <a:bodyPr>
            <a:normAutofit/>
          </a:bodyPr>
          <a:lstStyle>
            <a:lvl1pPr>
              <a:spcBef>
                <a:spcPts val="500"/>
              </a:spcBef>
              <a:defRPr sz="1800" b="1"/>
            </a:lvl1pPr>
            <a:lvl2pPr>
              <a:spcBef>
                <a:spcPts val="0"/>
              </a:spcBef>
              <a:spcAft>
                <a:spcPts val="500"/>
              </a:spcAft>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5">
            <a:extLst>
              <a:ext uri="{FF2B5EF4-FFF2-40B4-BE49-F238E27FC236}">
                <a16:creationId xmlns:a16="http://schemas.microsoft.com/office/drawing/2014/main" id="{0F9EB1B3-9B21-0E61-FC8A-659EDC63DAA1}"/>
              </a:ext>
            </a:extLst>
          </p:cNvPr>
          <p:cNvSpPr>
            <a:spLocks noGrp="1"/>
          </p:cNvSpPr>
          <p:nvPr>
            <p:ph sz="quarter" idx="15"/>
          </p:nvPr>
        </p:nvSpPr>
        <p:spPr>
          <a:xfrm>
            <a:off x="7598664" y="3108960"/>
            <a:ext cx="3739896" cy="2926080"/>
          </a:xfrm>
        </p:spPr>
        <p:txBody>
          <a:bodyPr>
            <a:normAutofit/>
          </a:bodyPr>
          <a:lstStyle>
            <a:lvl1pPr>
              <a:defRPr sz="1800"/>
            </a:lvl1pPr>
            <a:lvl2pPr>
              <a:defRPr sz="14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r>
              <a:rPr lang="en-US" dirty="0"/>
              <a:t>3/1/20XX</a:t>
            </a:r>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857538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a:xfrm>
            <a:off x="1517904" y="1517904"/>
            <a:ext cx="9144000" cy="1280160"/>
          </a:xfrm>
        </p:spPr>
        <p:txBody>
          <a:bodyPr>
            <a:normAutofit/>
          </a:bodyPr>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a:xfrm>
            <a:off x="1517904" y="3108960"/>
            <a:ext cx="9144000" cy="29260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pPr algn="r"/>
            <a:r>
              <a:rPr lang="en-US" dirty="0"/>
              <a:t>3/1/20XX</a:t>
            </a:r>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41905435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a:xfrm>
            <a:off x="1517904" y="1517904"/>
            <a:ext cx="4206240" cy="2011680"/>
          </a:xfrm>
        </p:spPr>
        <p:txBody>
          <a:bodyPr>
            <a:normAutofit/>
          </a:bodyPr>
          <a:lstStyle>
            <a:lvl1pPr>
              <a:defRPr sz="3200"/>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739896"/>
            <a:ext cx="4206240" cy="2377440"/>
          </a:xfrm>
        </p:spPr>
        <p:txBody>
          <a:bodyPr>
            <a:normAutofit/>
          </a:bodyPr>
          <a:lstStyle>
            <a:lvl1pPr marL="0" indent="0">
              <a:buNone/>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a:extLst>
              <a:ext uri="{FF2B5EF4-FFF2-40B4-BE49-F238E27FC236}">
                <a16:creationId xmlns:a16="http://schemas.microsoft.com/office/drawing/2014/main" id="{A336BAA8-288D-4A65-AF12-E44ED08AF83A}"/>
              </a:ext>
            </a:extLst>
          </p:cNvPr>
          <p:cNvSpPr>
            <a:spLocks noGrp="1"/>
          </p:cNvSpPr>
          <p:nvPr>
            <p:ph sz="quarter" idx="14"/>
          </p:nvPr>
        </p:nvSpPr>
        <p:spPr>
          <a:xfrm>
            <a:off x="6099048" y="1517904"/>
            <a:ext cx="4572000" cy="457200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a:xfrm>
            <a:off x="758952" y="6400800"/>
            <a:ext cx="6099048" cy="365125"/>
          </a:xfrm>
          <a:prstGeom prst="rect">
            <a:avLst/>
          </a:prstGeom>
        </p:spPr>
        <p:txBody>
          <a:bodyPr/>
          <a:lstStyle/>
          <a:p>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r>
              <a:rPr lang="en-US" dirty="0"/>
              <a:t>3/1/20XX</a:t>
            </a:r>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678741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3A25B7-A924-4C03-8022-000A9EA88D1A}"/>
              </a:ext>
              <a:ext uri="{C183D7F6-B498-43B3-948B-1728B52AA6E4}">
                <adec:decorative xmlns:adec="http://schemas.microsoft.com/office/drawing/2017/decorative" val="1"/>
              </a:ext>
            </a:extLst>
          </p:cNvPr>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E3A68D8-CB71-4A41-B029-626BD6912875}"/>
              </a:ext>
              <a:ext uri="{C183D7F6-B498-43B3-948B-1728B52AA6E4}">
                <adec:decorative xmlns:adec="http://schemas.microsoft.com/office/drawing/2017/decorative" val="1"/>
              </a:ext>
            </a:extLst>
          </p:cNvPr>
          <p:cNvSpPr/>
          <p:nvPr userDrawn="1"/>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rgbClr val="FCEA37"/>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Freeform: Shape 13">
            <a:extLst>
              <a:ext uri="{FF2B5EF4-FFF2-40B4-BE49-F238E27FC236}">
                <a16:creationId xmlns:a16="http://schemas.microsoft.com/office/drawing/2014/main" id="{9ECFC55D-2CEE-47A4-9ACA-D6C78D236982}"/>
              </a:ext>
              <a:ext uri="{C183D7F6-B498-43B3-948B-1728B52AA6E4}">
                <adec:decorative xmlns:adec="http://schemas.microsoft.com/office/drawing/2017/decorative" val="1"/>
              </a:ext>
            </a:extLst>
          </p:cNvPr>
          <p:cNvSpPr/>
          <p:nvPr userDrawn="1"/>
        </p:nvSpPr>
        <p:spPr>
          <a:xfrm>
            <a:off x="-2" y="-9523"/>
            <a:ext cx="11430001" cy="6105523"/>
          </a:xfrm>
          <a:custGeom>
            <a:avLst/>
            <a:gdLst>
              <a:gd name="connsiteX0" fmla="*/ 0 w 11430001"/>
              <a:gd name="connsiteY0" fmla="*/ 0 h 6105523"/>
              <a:gd name="connsiteX1" fmla="*/ 7874003 w 11430001"/>
              <a:gd name="connsiteY1" fmla="*/ 0 h 6105523"/>
              <a:gd name="connsiteX2" fmla="*/ 7874003 w 11430001"/>
              <a:gd name="connsiteY2" fmla="*/ 771522 h 6105523"/>
              <a:gd name="connsiteX3" fmla="*/ 11430001 w 11430001"/>
              <a:gd name="connsiteY3" fmla="*/ 771522 h 6105523"/>
              <a:gd name="connsiteX4" fmla="*/ 11430001 w 11430001"/>
              <a:gd name="connsiteY4" fmla="*/ 6105523 h 6105523"/>
              <a:gd name="connsiteX5" fmla="*/ 7874003 w 11430001"/>
              <a:gd name="connsiteY5" fmla="*/ 6105523 h 6105523"/>
              <a:gd name="connsiteX6" fmla="*/ 5334002 w 11430001"/>
              <a:gd name="connsiteY6" fmla="*/ 6105523 h 6105523"/>
              <a:gd name="connsiteX7" fmla="*/ 0 w 11430001"/>
              <a:gd name="connsiteY7" fmla="*/ 6105523 h 610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30001" h="6105523">
                <a:moveTo>
                  <a:pt x="0" y="0"/>
                </a:moveTo>
                <a:lnTo>
                  <a:pt x="7874003" y="0"/>
                </a:lnTo>
                <a:lnTo>
                  <a:pt x="7874003" y="771522"/>
                </a:lnTo>
                <a:lnTo>
                  <a:pt x="11430001" y="771522"/>
                </a:lnTo>
                <a:lnTo>
                  <a:pt x="11430001" y="6105523"/>
                </a:lnTo>
                <a:lnTo>
                  <a:pt x="7874003" y="6105523"/>
                </a:lnTo>
                <a:lnTo>
                  <a:pt x="5334002" y="6105523"/>
                </a:lnTo>
                <a:lnTo>
                  <a:pt x="0" y="6105523"/>
                </a:lnTo>
                <a:close/>
              </a:path>
            </a:pathLst>
          </a:custGeom>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5">
            <a:extLst>
              <a:ext uri="{FF2B5EF4-FFF2-40B4-BE49-F238E27FC236}">
                <a16:creationId xmlns:a16="http://schemas.microsoft.com/office/drawing/2014/main" id="{00406F9C-B330-46B3-A03C-15F85CD76061}"/>
              </a:ext>
            </a:extLst>
          </p:cNvPr>
          <p:cNvSpPr>
            <a:spLocks noGrp="1"/>
          </p:cNvSpPr>
          <p:nvPr>
            <p:ph type="title"/>
          </p:nvPr>
        </p:nvSpPr>
        <p:spPr>
          <a:xfrm>
            <a:off x="762000" y="3822282"/>
            <a:ext cx="10241280" cy="1554480"/>
          </a:xfrm>
        </p:spPr>
        <p:txBody>
          <a:bodyPr anchor="t">
            <a:normAutofit/>
          </a:bodyPr>
          <a:lstStyle>
            <a:lvl1pPr>
              <a:defRPr sz="4400"/>
            </a:lvl1pPr>
          </a:lstStyle>
          <a:p>
            <a:endParaRPr lang="en-US" dirty="0"/>
          </a:p>
        </p:txBody>
      </p:sp>
      <p:sp>
        <p:nvSpPr>
          <p:cNvPr id="21" name="Picture Placeholder 20">
            <a:extLst>
              <a:ext uri="{FF2B5EF4-FFF2-40B4-BE49-F238E27FC236}">
                <a16:creationId xmlns:a16="http://schemas.microsoft.com/office/drawing/2014/main" id="{34FC9061-555D-4FE2-ABE9-07A195BC022E}"/>
              </a:ext>
            </a:extLst>
          </p:cNvPr>
          <p:cNvSpPr>
            <a:spLocks noGrp="1"/>
          </p:cNvSpPr>
          <p:nvPr>
            <p:ph type="pic" sz="quarter" idx="13"/>
          </p:nvPr>
        </p:nvSpPr>
        <p:spPr>
          <a:xfrm>
            <a:off x="758952" y="761988"/>
            <a:ext cx="10689336" cy="2660904"/>
          </a:xfrm>
          <a:solidFill>
            <a:schemeClr val="accent6"/>
          </a:solidFill>
        </p:spPr>
        <p:txBody>
          <a:bodyPr/>
          <a:lstStyle/>
          <a:p>
            <a:endParaRPr lang="en-US" dirty="0"/>
          </a:p>
        </p:txBody>
      </p:sp>
      <p:sp>
        <p:nvSpPr>
          <p:cNvPr id="5" name="Content Placeholder 2">
            <a:extLst>
              <a:ext uri="{FF2B5EF4-FFF2-40B4-BE49-F238E27FC236}">
                <a16:creationId xmlns:a16="http://schemas.microsoft.com/office/drawing/2014/main" id="{6B179E90-1F70-6673-6D11-A0CDD3C3BF0C}"/>
              </a:ext>
            </a:extLst>
          </p:cNvPr>
          <p:cNvSpPr>
            <a:spLocks noGrp="1"/>
          </p:cNvSpPr>
          <p:nvPr>
            <p:ph idx="1"/>
          </p:nvPr>
        </p:nvSpPr>
        <p:spPr>
          <a:xfrm>
            <a:off x="758952" y="5486400"/>
            <a:ext cx="10241280" cy="548640"/>
          </a:xfrm>
        </p:spPr>
        <p:txBody>
          <a:bodyPr anchor="b"/>
          <a:lstStyle>
            <a:lvl1pPr marL="0" indent="0">
              <a:buNone/>
              <a:defRPr/>
            </a:lvl1pPr>
          </a:lstStyle>
          <a:p>
            <a:pPr lvl="0"/>
            <a:r>
              <a:rPr lang="en-GB"/>
              <a:t>Click to edit Master text styles</a:t>
            </a:r>
          </a:p>
        </p:txBody>
      </p:sp>
    </p:spTree>
    <p:extLst>
      <p:ext uri="{BB962C8B-B14F-4D97-AF65-F5344CB8AC3E}">
        <p14:creationId xmlns:p14="http://schemas.microsoft.com/office/powerpoint/2010/main" val="3971666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r>
              <a:rPr lang="en-US" dirty="0"/>
              <a:t>3/1/20XX</a:t>
            </a:r>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97515718"/>
      </p:ext>
    </p:extLst>
  </p:cSld>
  <p:clrMap bg1="lt1" tx1="dk1" bg2="lt2" tx2="dk2" accent1="accent1" accent2="accent2" accent3="accent3" accent4="accent4" accent5="accent5" accent6="accent6" hlink="hlink" folHlink="folHlink"/>
  <p:sldLayoutIdLst>
    <p:sldLayoutId id="2147483683" r:id="rId1"/>
    <p:sldLayoutId id="2147483696" r:id="rId2"/>
    <p:sldLayoutId id="2147483694" r:id="rId3"/>
    <p:sldLayoutId id="2147483697" r:id="rId4"/>
    <p:sldLayoutId id="2147483685" r:id="rId5"/>
    <p:sldLayoutId id="2147483686" r:id="rId6"/>
    <p:sldLayoutId id="2147483695" r:id="rId7"/>
    <p:sldLayoutId id="2147483688" r:id="rId8"/>
    <p:sldLayoutId id="2147483698" r:id="rId9"/>
    <p:sldLayoutId id="2147483684" r:id="rId10"/>
    <p:sldLayoutId id="2147483673" r:id="rId11"/>
    <p:sldLayoutId id="2147483689" r:id="rId12"/>
    <p:sldLayoutId id="2147483691" r:id="rId13"/>
  </p:sldLayoutIdLst>
  <p:hf sldNum="0" hdr="0" ftr="0" dt="0"/>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ww.pexels.com/photo/bakery-with-buns-on-shelves-4913457/"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C60B4E40-ED59-4DFA-97D2-04570E2808BD}"/>
              </a:ext>
            </a:extLst>
          </p:cNvPr>
          <p:cNvSpPr>
            <a:spLocks noGrp="1"/>
          </p:cNvSpPr>
          <p:nvPr>
            <p:ph type="ctrTitle"/>
          </p:nvPr>
        </p:nvSpPr>
        <p:spPr>
          <a:xfrm>
            <a:off x="1517904" y="1517903"/>
            <a:ext cx="4663440" cy="4590288"/>
          </a:xfrm>
        </p:spPr>
        <p:txBody>
          <a:bodyPr anchor="ctr">
            <a:normAutofit/>
          </a:bodyPr>
          <a:lstStyle/>
          <a:p>
            <a:r>
              <a:rPr lang="en-US" sz="1800" b="1"/>
              <a:t>  </a:t>
            </a:r>
            <a:br>
              <a:rPr lang="en-GB" sz="1800" b="1"/>
            </a:br>
            <a:r>
              <a:rPr lang="en-US" sz="1800" b="1"/>
              <a:t>Module Title: Problem Solving and Decision Making</a:t>
            </a:r>
            <a:br>
              <a:rPr lang="en-GB" sz="1800" b="1"/>
            </a:br>
            <a:r>
              <a:rPr lang="en-US" sz="1800" b="1"/>
              <a:t> </a:t>
            </a:r>
            <a:br>
              <a:rPr lang="en-GB" sz="1800" b="1"/>
            </a:br>
            <a:r>
              <a:rPr lang="en-US" sz="1800" b="1"/>
              <a:t>Module Code: LCLM 4004 </a:t>
            </a:r>
            <a:br>
              <a:rPr lang="en-GB" sz="1800" b="1"/>
            </a:br>
            <a:r>
              <a:rPr lang="en-US" sz="1800" b="1"/>
              <a:t> </a:t>
            </a:r>
            <a:br>
              <a:rPr lang="en-GB" sz="1800" b="1"/>
            </a:br>
            <a:r>
              <a:rPr lang="en-US" sz="1800" b="1"/>
              <a:t>Assessment: Component 2 Report – Basil’s Bakery</a:t>
            </a:r>
            <a:br>
              <a:rPr lang="en-GB" sz="1800" b="1"/>
            </a:br>
            <a:r>
              <a:rPr lang="en-US" sz="1800" b="1"/>
              <a:t> </a:t>
            </a:r>
            <a:br>
              <a:rPr lang="en-GB" sz="1800" b="1"/>
            </a:br>
            <a:r>
              <a:rPr lang="en-US" sz="1800" b="1"/>
              <a:t>Student Name: Victoria Butler-Richards</a:t>
            </a:r>
            <a:br>
              <a:rPr lang="en-GB" sz="1800" b="1"/>
            </a:br>
            <a:r>
              <a:rPr lang="en-US" sz="1800" b="1"/>
              <a:t> </a:t>
            </a:r>
            <a:br>
              <a:rPr lang="en-GB" sz="1800" b="1"/>
            </a:br>
            <a:r>
              <a:rPr lang="en-US" sz="1800" b="1"/>
              <a:t>Student Number: 2522158</a:t>
            </a:r>
            <a:br>
              <a:rPr lang="en-GB" sz="1800" b="1"/>
            </a:br>
            <a:r>
              <a:rPr lang="en-US" sz="1800" b="1"/>
              <a:t> </a:t>
            </a:r>
            <a:br>
              <a:rPr lang="en-GB" sz="1800" b="1"/>
            </a:br>
            <a:r>
              <a:rPr lang="en-US" sz="1800" b="1"/>
              <a:t>Lecturer’s Name: Abdallah Nasar </a:t>
            </a:r>
            <a:br>
              <a:rPr lang="en-GB" sz="1800"/>
            </a:br>
            <a:endParaRPr lang="en-US" sz="1800"/>
          </a:p>
        </p:txBody>
      </p:sp>
      <p:pic>
        <p:nvPicPr>
          <p:cNvPr id="5" name="Picture Placeholder 4">
            <a:extLst>
              <a:ext uri="{FF2B5EF4-FFF2-40B4-BE49-F238E27FC236}">
                <a16:creationId xmlns:a16="http://schemas.microsoft.com/office/drawing/2014/main" id="{892BA689-8C93-D1C5-CD84-464EA14A28C8}"/>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b="25194"/>
          <a:stretch>
            <a:fillRect/>
          </a:stretch>
        </p:blipFill>
        <p:spPr>
          <a:xfrm>
            <a:off x="7070710" y="758951"/>
            <a:ext cx="4773168" cy="5349240"/>
          </a:xfrm>
          <a:noFill/>
        </p:spPr>
      </p:pic>
    </p:spTree>
    <p:extLst>
      <p:ext uri="{BB962C8B-B14F-4D97-AF65-F5344CB8AC3E}">
        <p14:creationId xmlns:p14="http://schemas.microsoft.com/office/powerpoint/2010/main" val="901401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CF172-3947-42CE-B33F-43FB799FDB5E}"/>
              </a:ext>
            </a:extLst>
          </p:cNvPr>
          <p:cNvSpPr>
            <a:spLocks noGrp="1"/>
          </p:cNvSpPr>
          <p:nvPr>
            <p:ph type="title"/>
          </p:nvPr>
        </p:nvSpPr>
        <p:spPr>
          <a:xfrm>
            <a:off x="1517904" y="1517904"/>
            <a:ext cx="9144000" cy="1280160"/>
          </a:xfrm>
        </p:spPr>
        <p:txBody>
          <a:bodyPr>
            <a:normAutofit/>
          </a:bodyPr>
          <a:lstStyle/>
          <a:p>
            <a:r>
              <a:rPr lang="en-US" sz="2700" b="1" i="1" u="sng"/>
              <a:t>Table of Contents</a:t>
            </a:r>
            <a:br>
              <a:rPr lang="en-US" sz="2700" b="1" i="1" u="sng"/>
            </a:br>
            <a:br>
              <a:rPr lang="en-US" sz="2700" b="1" i="1" u="sng"/>
            </a:br>
            <a:endParaRPr lang="en-US" sz="2700" b="1" i="1" u="sng"/>
          </a:p>
        </p:txBody>
      </p:sp>
      <p:sp>
        <p:nvSpPr>
          <p:cNvPr id="3" name="Content Placeholder 2">
            <a:extLst>
              <a:ext uri="{FF2B5EF4-FFF2-40B4-BE49-F238E27FC236}">
                <a16:creationId xmlns:a16="http://schemas.microsoft.com/office/drawing/2014/main" id="{F2F14772-A1EE-4EA8-8C5D-46383706A557}"/>
              </a:ext>
            </a:extLst>
          </p:cNvPr>
          <p:cNvSpPr>
            <a:spLocks noGrp="1"/>
          </p:cNvSpPr>
          <p:nvPr>
            <p:ph idx="1"/>
          </p:nvPr>
        </p:nvSpPr>
        <p:spPr>
          <a:xfrm>
            <a:off x="1353012" y="2269510"/>
            <a:ext cx="9144000" cy="4356142"/>
          </a:xfrm>
        </p:spPr>
        <p:txBody>
          <a:bodyPr>
            <a:normAutofit fontScale="47500" lnSpcReduction="20000"/>
          </a:bodyPr>
          <a:lstStyle/>
          <a:p>
            <a:pPr marL="0" indent="0">
              <a:lnSpc>
                <a:spcPct val="95000"/>
              </a:lnSpc>
              <a:buNone/>
            </a:pPr>
            <a:r>
              <a:rPr lang="en-US" sz="4000" dirty="0"/>
              <a:t>			    </a:t>
            </a:r>
            <a:r>
              <a:rPr lang="en-GB" sz="4000" dirty="0"/>
              <a:t> </a:t>
            </a:r>
          </a:p>
          <a:p>
            <a:pPr>
              <a:lnSpc>
                <a:spcPct val="95000"/>
              </a:lnSpc>
            </a:pPr>
            <a:r>
              <a:rPr lang="en-GB" sz="4000" b="1" i="1" dirty="0"/>
              <a:t>Task 1:  Overview of Case-study	</a:t>
            </a:r>
          </a:p>
          <a:p>
            <a:pPr marL="0" indent="0">
              <a:lnSpc>
                <a:spcPct val="95000"/>
              </a:lnSpc>
              <a:buNone/>
            </a:pPr>
            <a:r>
              <a:rPr lang="en-GB" sz="4000" b="1" i="1" dirty="0"/>
              <a:t>						</a:t>
            </a:r>
          </a:p>
          <a:p>
            <a:pPr>
              <a:lnSpc>
                <a:spcPct val="95000"/>
              </a:lnSpc>
            </a:pPr>
            <a:r>
              <a:rPr lang="en-US" sz="4000" b="1" i="1" dirty="0"/>
              <a:t>Task 2: Two proposed solutions 		</a:t>
            </a:r>
          </a:p>
          <a:p>
            <a:pPr marL="0" indent="0">
              <a:lnSpc>
                <a:spcPct val="95000"/>
              </a:lnSpc>
              <a:buNone/>
            </a:pPr>
            <a:r>
              <a:rPr lang="en-US" sz="4000" b="1" i="1" dirty="0"/>
              <a:t>					</a:t>
            </a:r>
            <a:endParaRPr lang="en-GB" sz="4000" b="1" i="1" dirty="0"/>
          </a:p>
          <a:p>
            <a:pPr>
              <a:lnSpc>
                <a:spcPct val="95000"/>
              </a:lnSpc>
            </a:pPr>
            <a:r>
              <a:rPr lang="en-US" sz="4000" b="1" i="1" dirty="0"/>
              <a:t>Task 3):  Evaluation Results and Justifications</a:t>
            </a:r>
          </a:p>
          <a:p>
            <a:pPr marL="0" indent="0">
              <a:lnSpc>
                <a:spcPct val="95000"/>
              </a:lnSpc>
              <a:buNone/>
            </a:pPr>
            <a:r>
              <a:rPr lang="en-US" sz="4000" b="1" i="1" dirty="0"/>
              <a:t>					</a:t>
            </a:r>
            <a:endParaRPr lang="en-GB" sz="4000" b="1" i="1" dirty="0"/>
          </a:p>
          <a:p>
            <a:pPr>
              <a:lnSpc>
                <a:spcPct val="95000"/>
              </a:lnSpc>
            </a:pPr>
            <a:r>
              <a:rPr lang="en-GB" sz="4000" b="1" i="1" dirty="0"/>
              <a:t>Task 4):  Justifications for the Implementation Plan</a:t>
            </a:r>
          </a:p>
          <a:p>
            <a:pPr marL="0" indent="0">
              <a:lnSpc>
                <a:spcPct val="95000"/>
              </a:lnSpc>
              <a:buNone/>
            </a:pPr>
            <a:r>
              <a:rPr lang="en-GB" sz="4000" b="1" i="1" dirty="0"/>
              <a:t>				</a:t>
            </a:r>
          </a:p>
          <a:p>
            <a:pPr>
              <a:lnSpc>
                <a:spcPct val="95000"/>
              </a:lnSpc>
            </a:pPr>
            <a:r>
              <a:rPr lang="en-GB" sz="4000" b="1" i="1" dirty="0"/>
              <a:t>Task 5):  Justifications for the KPI and SMART objectives	</a:t>
            </a:r>
          </a:p>
          <a:p>
            <a:pPr marL="0" indent="0">
              <a:lnSpc>
                <a:spcPct val="95000"/>
              </a:lnSpc>
              <a:buNone/>
            </a:pPr>
            <a:r>
              <a:rPr lang="en-GB" sz="4000" b="1" i="1" dirty="0"/>
              <a:t>		</a:t>
            </a:r>
          </a:p>
          <a:p>
            <a:pPr>
              <a:lnSpc>
                <a:spcPct val="95000"/>
              </a:lnSpc>
            </a:pPr>
            <a:r>
              <a:rPr lang="en-GB" sz="4000" b="1" i="1" dirty="0"/>
              <a:t>Task 6:  Key Findings  	</a:t>
            </a:r>
            <a:r>
              <a:rPr lang="en-GB" sz="1600" dirty="0"/>
              <a:t>	</a:t>
            </a:r>
            <a:r>
              <a:rPr lang="en-GB" sz="1200" dirty="0"/>
              <a:t>	</a:t>
            </a:r>
          </a:p>
          <a:p>
            <a:pPr marL="0" indent="0">
              <a:lnSpc>
                <a:spcPct val="95000"/>
              </a:lnSpc>
              <a:buNone/>
            </a:pPr>
            <a:r>
              <a:rPr lang="en-GB" sz="1200" dirty="0"/>
              <a:t>					</a:t>
            </a:r>
          </a:p>
          <a:p>
            <a:pPr marL="0" indent="0">
              <a:lnSpc>
                <a:spcPct val="95000"/>
              </a:lnSpc>
              <a:buNone/>
            </a:pPr>
            <a:endParaRPr lang="en-GB" sz="1200" dirty="0"/>
          </a:p>
          <a:p>
            <a:pPr>
              <a:lnSpc>
                <a:spcPct val="95000"/>
              </a:lnSpc>
            </a:pPr>
            <a:endParaRPr lang="en-US" sz="1200" dirty="0"/>
          </a:p>
        </p:txBody>
      </p:sp>
    </p:spTree>
    <p:extLst>
      <p:ext uri="{BB962C8B-B14F-4D97-AF65-F5344CB8AC3E}">
        <p14:creationId xmlns:p14="http://schemas.microsoft.com/office/powerpoint/2010/main" val="3260502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Different types of doughnuts placed on shelves">
            <a:extLst>
              <a:ext uri="{FF2B5EF4-FFF2-40B4-BE49-F238E27FC236}">
                <a16:creationId xmlns:a16="http://schemas.microsoft.com/office/drawing/2014/main" id="{4702B09D-EA97-6612-6490-34EF9D2491C8}"/>
              </a:ext>
            </a:extLst>
          </p:cNvPr>
          <p:cNvPicPr>
            <a:picLocks noChangeAspect="1"/>
          </p:cNvPicPr>
          <p:nvPr/>
        </p:nvPicPr>
        <p:blipFill>
          <a:blip r:embed="rId2"/>
          <a:srcRect t="21000" r="-2" b="25385"/>
          <a:stretch>
            <a:fillRect/>
          </a:stretch>
        </p:blipFill>
        <p:spPr>
          <a:xfrm>
            <a:off x="6099048" y="1517904"/>
            <a:ext cx="5340096" cy="1911096"/>
          </a:xfrm>
          <a:prstGeom prst="rect">
            <a:avLst/>
          </a:prstGeom>
          <a:noFill/>
        </p:spPr>
      </p:pic>
      <p:sp>
        <p:nvSpPr>
          <p:cNvPr id="4" name="Subtitle 3">
            <a:extLst>
              <a:ext uri="{FF2B5EF4-FFF2-40B4-BE49-F238E27FC236}">
                <a16:creationId xmlns:a16="http://schemas.microsoft.com/office/drawing/2014/main" id="{79F282F1-6A9B-4AEC-B229-20A3E6BF2422}"/>
              </a:ext>
            </a:extLst>
          </p:cNvPr>
          <p:cNvSpPr>
            <a:spLocks noGrp="1"/>
          </p:cNvSpPr>
          <p:nvPr>
            <p:ph sz="quarter" idx="15"/>
          </p:nvPr>
        </p:nvSpPr>
        <p:spPr>
          <a:xfrm>
            <a:off x="886968" y="3867912"/>
            <a:ext cx="10424160" cy="2377440"/>
          </a:xfrm>
        </p:spPr>
        <p:txBody>
          <a:bodyPr>
            <a:normAutofit/>
          </a:bodyPr>
          <a:lstStyle/>
          <a:p>
            <a:pPr marL="0" indent="0">
              <a:buNone/>
            </a:pPr>
            <a:r>
              <a:rPr lang="en-GB" dirty="0"/>
              <a:t>Basil's Bakery is a small independent business that was initially successful and attracted many customers with its fresh, high-quality baked goods. However, since the COVID-19 pandemic, the bakery has experienced a decline in sales. Many local businesses in the area have closed, while office workers who previously visited the bakery now work from home, reducing customer footfall. Customers have also requested a delivery service, but the business is currently unable to provide one, which may be limiting sales opportunities. Additionally, the cost-of-living crisis has encouraged consumers to choose cheaper alternatives, affecting demand for the bakery's premium products.</a:t>
            </a:r>
          </a:p>
          <a:p>
            <a:endParaRPr lang="en-US" dirty="0"/>
          </a:p>
        </p:txBody>
      </p:sp>
      <p:sp>
        <p:nvSpPr>
          <p:cNvPr id="15" name="Rectangle 14">
            <a:extLst>
              <a:ext uri="{FF2B5EF4-FFF2-40B4-BE49-F238E27FC236}">
                <a16:creationId xmlns:a16="http://schemas.microsoft.com/office/drawing/2014/main" id="{EAEF17C1-45C0-E819-AA80-720A3845AB33}"/>
              </a:ext>
            </a:extLst>
          </p:cNvPr>
          <p:cNvSpPr/>
          <p:nvPr/>
        </p:nvSpPr>
        <p:spPr>
          <a:xfrm>
            <a:off x="620000" y="1273447"/>
            <a:ext cx="339695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i="1" u="sng" cap="none" spc="0" dirty="0">
                <a:ln/>
                <a:solidFill>
                  <a:schemeClr val="accent4"/>
                </a:solidFill>
                <a:effectLst/>
              </a:rPr>
              <a:t>Case study </a:t>
            </a:r>
            <a:endParaRPr lang="en-GB" sz="5400" b="1" cap="none" spc="0" dirty="0">
              <a:ln/>
              <a:solidFill>
                <a:schemeClr val="accent4"/>
              </a:solidFill>
              <a:effectLst/>
            </a:endParaRPr>
          </a:p>
        </p:txBody>
      </p:sp>
    </p:spTree>
    <p:extLst>
      <p:ext uri="{BB962C8B-B14F-4D97-AF65-F5344CB8AC3E}">
        <p14:creationId xmlns:p14="http://schemas.microsoft.com/office/powerpoint/2010/main" val="3103268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EE30C49B-3963-5357-7913-37FEE1C74688}"/>
              </a:ext>
            </a:extLst>
          </p:cNvPr>
          <p:cNvSpPr>
            <a:spLocks noGrp="1"/>
          </p:cNvSpPr>
          <p:nvPr>
            <p:ph type="subTitle" idx="1"/>
          </p:nvPr>
        </p:nvSpPr>
        <p:spPr>
          <a:xfrm>
            <a:off x="1248080" y="2244745"/>
            <a:ext cx="5765367" cy="3496488"/>
          </a:xfrm>
        </p:spPr>
        <p:txBody>
          <a:bodyPr>
            <a:normAutofit fontScale="85000" lnSpcReduction="20000"/>
          </a:bodyPr>
          <a:lstStyle/>
          <a:p>
            <a:pPr marL="457200" indent="-457200">
              <a:buAutoNum type="arabicParenR"/>
            </a:pPr>
            <a:r>
              <a:rPr lang="en-US" dirty="0"/>
              <a:t>Introduce a delivery service – This would allow the business to reach customers who now work from home, delivery could increase sales, improve customer convenience and help the bakery compete with larger businesses that already have a delivery service </a:t>
            </a:r>
          </a:p>
          <a:p>
            <a:pPr marL="457200" indent="-457200">
              <a:buAutoNum type="arabicParenR"/>
            </a:pPr>
            <a:r>
              <a:rPr lang="en-US" dirty="0"/>
              <a:t>Increase marketing through social media platforms such as TikTok, Instagram, and Facebook- regular posts like offers and showing new menu items could gain more customers</a:t>
            </a:r>
          </a:p>
        </p:txBody>
      </p:sp>
      <p:sp>
        <p:nvSpPr>
          <p:cNvPr id="7" name="TextBox 6">
            <a:extLst>
              <a:ext uri="{FF2B5EF4-FFF2-40B4-BE49-F238E27FC236}">
                <a16:creationId xmlns:a16="http://schemas.microsoft.com/office/drawing/2014/main" id="{E12E2620-D822-D1C7-1405-83014FBE4377}"/>
              </a:ext>
            </a:extLst>
          </p:cNvPr>
          <p:cNvSpPr txBox="1"/>
          <p:nvPr/>
        </p:nvSpPr>
        <p:spPr>
          <a:xfrm>
            <a:off x="1077194" y="1011673"/>
            <a:ext cx="6093500" cy="830997"/>
          </a:xfrm>
          <a:prstGeom prst="rect">
            <a:avLst/>
          </a:prstGeom>
          <a:noFill/>
        </p:spPr>
        <p:txBody>
          <a:bodyPr wrap="square">
            <a:spAutoFit/>
            <a:scene3d>
              <a:camera prst="orthographicFront"/>
              <a:lightRig rig="soft" dir="t">
                <a:rot lat="0" lon="0" rev="15600000"/>
              </a:lightRig>
            </a:scene3d>
            <a:sp3d extrusionH="57150" prstMaterial="softEdge">
              <a:bevelT w="25400" h="38100"/>
            </a:sp3d>
          </a:bodyPr>
          <a:lstStyle/>
          <a:p>
            <a:pPr fontAlgn="t">
              <a:lnSpc>
                <a:spcPct val="100000"/>
              </a:lnSpc>
              <a:buNone/>
            </a:pPr>
            <a:r>
              <a:rPr lang="en-GB" sz="4800" b="1" i="1" u="sng">
                <a:ln/>
                <a:solidFill>
                  <a:schemeClr val="accent4"/>
                </a:solidFill>
                <a:latin typeface="+mn-lt"/>
              </a:rPr>
              <a:t>Proposed Solutions</a:t>
            </a:r>
            <a:endParaRPr lang="en-GB" sz="4800" b="1" i="1" u="sng">
              <a:ln/>
              <a:solidFill>
                <a:schemeClr val="accent4"/>
              </a:solidFill>
              <a:latin typeface="Segoe UI" panose="020B0502040204020203" pitchFamily="34" charset="0"/>
            </a:endParaRPr>
          </a:p>
        </p:txBody>
      </p:sp>
      <p:pic>
        <p:nvPicPr>
          <p:cNvPr id="11" name="Picture 10" descr="Takeout paper cups, bag, and boxes on cafe counter">
            <a:extLst>
              <a:ext uri="{FF2B5EF4-FFF2-40B4-BE49-F238E27FC236}">
                <a16:creationId xmlns:a16="http://schemas.microsoft.com/office/drawing/2014/main" id="{737A1602-7FA5-F3F7-57F8-D7194C4939DD}"/>
              </a:ext>
            </a:extLst>
          </p:cNvPr>
          <p:cNvPicPr>
            <a:picLocks noChangeAspect="1"/>
          </p:cNvPicPr>
          <p:nvPr/>
        </p:nvPicPr>
        <p:blipFill>
          <a:blip r:embed="rId3"/>
          <a:stretch>
            <a:fillRect/>
          </a:stretch>
        </p:blipFill>
        <p:spPr>
          <a:xfrm>
            <a:off x="7170693" y="1011674"/>
            <a:ext cx="4047495" cy="2698330"/>
          </a:xfrm>
          <a:prstGeom prst="rect">
            <a:avLst/>
          </a:prstGeom>
        </p:spPr>
      </p:pic>
    </p:spTree>
    <p:extLst>
      <p:ext uri="{BB962C8B-B14F-4D97-AF65-F5344CB8AC3E}">
        <p14:creationId xmlns:p14="http://schemas.microsoft.com/office/powerpoint/2010/main" val="714287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98C71850-2415-3A61-92A8-AE037E3246EE}"/>
              </a:ext>
            </a:extLst>
          </p:cNvPr>
          <p:cNvSpPr>
            <a:spLocks noGrp="1"/>
          </p:cNvSpPr>
          <p:nvPr>
            <p:ph sz="quarter" idx="14"/>
          </p:nvPr>
        </p:nvSpPr>
        <p:spPr>
          <a:xfrm>
            <a:off x="340964" y="2014779"/>
            <a:ext cx="10678332" cy="4448013"/>
          </a:xfrm>
        </p:spPr>
        <p:txBody>
          <a:bodyPr>
            <a:normAutofit lnSpcReduction="10000"/>
          </a:bodyPr>
          <a:lstStyle/>
          <a:p>
            <a:pPr algn="ctr" fontAlgn="t">
              <a:buNone/>
            </a:pPr>
            <a:r>
              <a:rPr lang="en-GB" sz="2400" b="1" dirty="0"/>
              <a:t>The most effective solution would be introducing a delivery service. This directly addresses the issue of reduced customer footfall caused by remote working and local business closures. By offering delivery, Basil's Bakery could reach a wider customer base, increase convenience, and generate additional sales from customers who cannot visit the store anymore.</a:t>
            </a:r>
          </a:p>
          <a:p>
            <a:pPr algn="ctr" fontAlgn="t">
              <a:buNone/>
            </a:pPr>
            <a:r>
              <a:rPr lang="en-GB" sz="2400" b="1" dirty="0"/>
              <a:t>Social media marketing would also be beneficial as it could increase brand awareness and attract new customers at a relatively low cost. However, marketing alone may not increase sales if customers are still unable to access the bakery's products easily. Therefore, the delivery service is likely to provide the greatest impact on revenue and long-term business growth.</a:t>
            </a:r>
          </a:p>
          <a:p>
            <a:endParaRPr lang="en-US" dirty="0"/>
          </a:p>
        </p:txBody>
      </p:sp>
      <p:sp>
        <p:nvSpPr>
          <p:cNvPr id="5" name="Rectangle 4">
            <a:extLst>
              <a:ext uri="{FF2B5EF4-FFF2-40B4-BE49-F238E27FC236}">
                <a16:creationId xmlns:a16="http://schemas.microsoft.com/office/drawing/2014/main" id="{EB1A1EAD-D356-2B0D-6466-88E6D0FC70A8}"/>
              </a:ext>
            </a:extLst>
          </p:cNvPr>
          <p:cNvSpPr/>
          <p:nvPr/>
        </p:nvSpPr>
        <p:spPr>
          <a:xfrm>
            <a:off x="-60443" y="124070"/>
            <a:ext cx="5527625" cy="2585323"/>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buClr>
                <a:schemeClr val="accent5"/>
              </a:buClr>
            </a:pPr>
            <a:r>
              <a:rPr lang="en-US" sz="5400" b="1" i="1" u="sng" dirty="0">
                <a:ln/>
                <a:solidFill>
                  <a:schemeClr val="accent4"/>
                </a:solidFill>
              </a:rPr>
              <a:t>Evaluation Results and Justifications</a:t>
            </a:r>
          </a:p>
          <a:p>
            <a:pPr algn="ctr"/>
            <a:endParaRPr lang="en-GB" sz="5400" b="1" dirty="0">
              <a:ln/>
              <a:solidFill>
                <a:schemeClr val="accent4"/>
              </a:solidFill>
            </a:endParaRPr>
          </a:p>
        </p:txBody>
      </p:sp>
    </p:spTree>
    <p:extLst>
      <p:ext uri="{BB962C8B-B14F-4D97-AF65-F5344CB8AC3E}">
        <p14:creationId xmlns:p14="http://schemas.microsoft.com/office/powerpoint/2010/main" val="1559281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ACF902-1265-768C-A91C-868679671C6D}"/>
              </a:ext>
            </a:extLst>
          </p:cNvPr>
          <p:cNvSpPr/>
          <p:nvPr/>
        </p:nvSpPr>
        <p:spPr>
          <a:xfrm>
            <a:off x="3738461" y="1018613"/>
            <a:ext cx="4366221" cy="203132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buClr>
                <a:schemeClr val="accent5"/>
              </a:buClr>
            </a:pPr>
            <a:r>
              <a:rPr lang="en-GB" sz="3600" b="1" i="1" u="sng" dirty="0">
                <a:ln/>
                <a:solidFill>
                  <a:schemeClr val="accent4"/>
                </a:solidFill>
              </a:rPr>
              <a:t>Justifications for the Implementation Plan</a:t>
            </a:r>
          </a:p>
          <a:p>
            <a:pPr algn="ctr"/>
            <a:endParaRPr lang="en-GB" sz="5400" b="1" dirty="0">
              <a:ln/>
              <a:solidFill>
                <a:schemeClr val="accent4"/>
              </a:solidFill>
            </a:endParaRPr>
          </a:p>
        </p:txBody>
      </p:sp>
      <p:sp>
        <p:nvSpPr>
          <p:cNvPr id="5" name="TextBox 4">
            <a:extLst>
              <a:ext uri="{FF2B5EF4-FFF2-40B4-BE49-F238E27FC236}">
                <a16:creationId xmlns:a16="http://schemas.microsoft.com/office/drawing/2014/main" id="{3A08D27E-7D78-0C5F-302B-6807B7AAC9DE}"/>
              </a:ext>
            </a:extLst>
          </p:cNvPr>
          <p:cNvSpPr txBox="1"/>
          <p:nvPr/>
        </p:nvSpPr>
        <p:spPr>
          <a:xfrm>
            <a:off x="907758" y="2720648"/>
            <a:ext cx="10376484" cy="2554545"/>
          </a:xfrm>
          <a:prstGeom prst="rect">
            <a:avLst/>
          </a:prstGeom>
          <a:noFill/>
        </p:spPr>
        <p:txBody>
          <a:bodyPr wrap="square">
            <a:spAutoFit/>
          </a:bodyPr>
          <a:lstStyle/>
          <a:p>
            <a:pPr fontAlgn="t">
              <a:lnSpc>
                <a:spcPct val="100000"/>
              </a:lnSpc>
              <a:buNone/>
            </a:pPr>
            <a:r>
              <a:rPr lang="en-GB" sz="2000" b="1" i="0" dirty="0">
                <a:effectLst/>
                <a:latin typeface="+mn-lt"/>
              </a:rPr>
              <a:t>The implementation of a delivery service is justified because it directly addresses Basil's Bakery's declining customer numbers. Many customers now work from home and are unable to visit the bakery regularly. A delivery service would allow the business to reach these customers and increase sales. It would also improve customer convenience and satisfaction by meeting demand for home delivery. Furthermore, the plan is relatively low risk, as the bakery could initially offer delivery within the local area before expanding. This would enable the business to increase revenue, attract new customers, and improve long-term sustainability.</a:t>
            </a:r>
            <a:endParaRPr lang="en-GB" sz="2000" b="1" i="0" dirty="0">
              <a:effectLst/>
              <a:latin typeface="Segoe UI" panose="020B0502040204020203" pitchFamily="34" charset="0"/>
            </a:endParaRPr>
          </a:p>
        </p:txBody>
      </p:sp>
    </p:spTree>
    <p:extLst>
      <p:ext uri="{BB962C8B-B14F-4D97-AF65-F5344CB8AC3E}">
        <p14:creationId xmlns:p14="http://schemas.microsoft.com/office/powerpoint/2010/main" val="70496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A23CE332-C2D5-49A7-1080-DB59647EF275}"/>
              </a:ext>
            </a:extLst>
          </p:cNvPr>
          <p:cNvSpPr>
            <a:spLocks noGrp="1"/>
          </p:cNvSpPr>
          <p:nvPr>
            <p:ph sz="quarter" idx="14"/>
          </p:nvPr>
        </p:nvSpPr>
        <p:spPr>
          <a:xfrm>
            <a:off x="739018" y="2443397"/>
            <a:ext cx="4754880" cy="3071047"/>
          </a:xfrm>
        </p:spPr>
        <p:txBody>
          <a:bodyPr/>
          <a:lstStyle/>
          <a:p>
            <a:pPr marL="0" indent="0">
              <a:buNone/>
            </a:pPr>
            <a:r>
              <a:rPr lang="en-US" b="1" dirty="0"/>
              <a:t>SMART OBJECTIVE: increase sales by 15% within 6 month by introducing local delivery service</a:t>
            </a:r>
          </a:p>
          <a:p>
            <a:pPr marL="0" indent="0">
              <a:buNone/>
            </a:pPr>
            <a:endParaRPr lang="en-US" b="1" dirty="0"/>
          </a:p>
          <a:p>
            <a:pPr marL="0" indent="0">
              <a:buNone/>
            </a:pPr>
            <a:r>
              <a:rPr lang="en-US" b="1" dirty="0"/>
              <a:t>KPI: monthly sales revenue and number of delivery orders</a:t>
            </a:r>
          </a:p>
          <a:p>
            <a:pPr marL="0" indent="0">
              <a:buNone/>
            </a:pPr>
            <a:endParaRPr lang="en-US" dirty="0"/>
          </a:p>
          <a:p>
            <a:pPr marL="0" indent="0">
              <a:buNone/>
            </a:pPr>
            <a:endParaRPr lang="en-US" dirty="0"/>
          </a:p>
        </p:txBody>
      </p:sp>
      <p:sp>
        <p:nvSpPr>
          <p:cNvPr id="6" name="Rectangle 5">
            <a:extLst>
              <a:ext uri="{FF2B5EF4-FFF2-40B4-BE49-F238E27FC236}">
                <a16:creationId xmlns:a16="http://schemas.microsoft.com/office/drawing/2014/main" id="{DDFF646C-D10D-FC71-C61A-6E195FF45765}"/>
              </a:ext>
            </a:extLst>
          </p:cNvPr>
          <p:cNvSpPr/>
          <p:nvPr/>
        </p:nvSpPr>
        <p:spPr>
          <a:xfrm>
            <a:off x="1198894" y="883486"/>
            <a:ext cx="5702060" cy="120032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buClr>
                <a:schemeClr val="accent5"/>
              </a:buClr>
            </a:pPr>
            <a:r>
              <a:rPr lang="en-GB" sz="3200" b="1" i="1" u="sng" dirty="0">
                <a:ln/>
                <a:solidFill>
                  <a:schemeClr val="accent4"/>
                </a:solidFill>
              </a:rPr>
              <a:t>Justifications</a:t>
            </a:r>
            <a:r>
              <a:rPr lang="en-GB" sz="3600" b="1" i="1" u="sng" dirty="0">
                <a:ln/>
                <a:solidFill>
                  <a:schemeClr val="accent4"/>
                </a:solidFill>
              </a:rPr>
              <a:t> for the KPI and SMART objectives</a:t>
            </a:r>
            <a:endParaRPr lang="en-GB" sz="3600" b="1" u="sng" dirty="0">
              <a:ln/>
              <a:solidFill>
                <a:schemeClr val="accent4"/>
              </a:solidFill>
            </a:endParaRPr>
          </a:p>
        </p:txBody>
      </p:sp>
      <p:sp>
        <p:nvSpPr>
          <p:cNvPr id="12" name="TextBox 11">
            <a:extLst>
              <a:ext uri="{FF2B5EF4-FFF2-40B4-BE49-F238E27FC236}">
                <a16:creationId xmlns:a16="http://schemas.microsoft.com/office/drawing/2014/main" id="{FE4A4B38-E6E2-4DFE-4BE6-2FD97E3EAEB9}"/>
              </a:ext>
            </a:extLst>
          </p:cNvPr>
          <p:cNvSpPr txBox="1"/>
          <p:nvPr/>
        </p:nvSpPr>
        <p:spPr>
          <a:xfrm>
            <a:off x="5568848" y="2281195"/>
            <a:ext cx="6588071" cy="3693319"/>
          </a:xfrm>
          <a:prstGeom prst="rect">
            <a:avLst/>
          </a:prstGeom>
          <a:noFill/>
        </p:spPr>
        <p:txBody>
          <a:bodyPr wrap="square">
            <a:spAutoFit/>
          </a:bodyPr>
          <a:lstStyle/>
          <a:p>
            <a:pPr fontAlgn="t">
              <a:lnSpc>
                <a:spcPct val="100000"/>
              </a:lnSpc>
              <a:buNone/>
            </a:pPr>
            <a:r>
              <a:rPr lang="en-GB" sz="1800" b="1" i="0" dirty="0">
                <a:effectLst/>
                <a:latin typeface="+mn-lt"/>
              </a:rPr>
              <a:t>The SMART objective is appropriate because it provides a clear and measurable target for Basil's Bakery. Increasing sales by 15% within six months gives the business a realistic goal and a specific timeframe to assess progress. It also directly addresses the decline in sales caused by reduced customer footfall.</a:t>
            </a:r>
          </a:p>
          <a:p>
            <a:pPr fontAlgn="t">
              <a:lnSpc>
                <a:spcPct val="100000"/>
              </a:lnSpc>
              <a:buNone/>
            </a:pPr>
            <a:r>
              <a:rPr lang="en-GB" sz="1800" b="1" i="0" dirty="0">
                <a:effectLst/>
                <a:latin typeface="+mn-lt"/>
              </a:rPr>
              <a:t>The KPI of monitoring monthly sales revenue and delivery orders will allow the owner to measure the success of the delivery service. If delivery orders and revenue increase over time, this will indicate that the strategy is effective. Using these performance measures enables informed decision-making and helps ensure the business remains on track to achieve its objective.</a:t>
            </a:r>
            <a:endParaRPr lang="en-GB" sz="1800" b="1" i="0" dirty="0">
              <a:effectLst/>
              <a:latin typeface="Segoe UI" panose="020B0502040204020203" pitchFamily="34" charset="0"/>
            </a:endParaRPr>
          </a:p>
        </p:txBody>
      </p:sp>
      <p:cxnSp>
        <p:nvCxnSpPr>
          <p:cNvPr id="14" name="Straight Arrow Connector 13">
            <a:extLst>
              <a:ext uri="{FF2B5EF4-FFF2-40B4-BE49-F238E27FC236}">
                <a16:creationId xmlns:a16="http://schemas.microsoft.com/office/drawing/2014/main" id="{1A0C6116-2089-2B6C-CD11-8A8651D37BA0}"/>
              </a:ext>
            </a:extLst>
          </p:cNvPr>
          <p:cNvCxnSpPr>
            <a:cxnSpLocks/>
          </p:cNvCxnSpPr>
          <p:nvPr/>
        </p:nvCxnSpPr>
        <p:spPr>
          <a:xfrm>
            <a:off x="1783830" y="3170420"/>
            <a:ext cx="3635117" cy="0"/>
          </a:xfrm>
          <a:prstGeom prst="straightConnector1">
            <a:avLst/>
          </a:prstGeom>
          <a:ln w="190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A6CC9C5F-A4EA-6896-1F85-14173499E9B2}"/>
              </a:ext>
            </a:extLst>
          </p:cNvPr>
          <p:cNvCxnSpPr>
            <a:cxnSpLocks/>
          </p:cNvCxnSpPr>
          <p:nvPr/>
        </p:nvCxnSpPr>
        <p:spPr>
          <a:xfrm>
            <a:off x="2593298" y="4334655"/>
            <a:ext cx="2825649" cy="0"/>
          </a:xfrm>
          <a:prstGeom prst="straightConnector1">
            <a:avLst/>
          </a:prstGeom>
          <a:ln w="19050" cap="flat" cmpd="sng" algn="ctr">
            <a:solidFill>
              <a:schemeClr val="accent4"/>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208790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5B74AE-546C-4A26-BDD5-2BD124FD2C39}"/>
              </a:ext>
            </a:extLst>
          </p:cNvPr>
          <p:cNvSpPr>
            <a:spLocks noGrp="1"/>
          </p:cNvSpPr>
          <p:nvPr>
            <p:ph sz="quarter" idx="14"/>
          </p:nvPr>
        </p:nvSpPr>
        <p:spPr>
          <a:xfrm>
            <a:off x="1480851" y="1835049"/>
            <a:ext cx="9230298" cy="4470996"/>
          </a:xfrm>
        </p:spPr>
        <p:txBody>
          <a:bodyPr>
            <a:normAutofit/>
          </a:bodyPr>
          <a:lstStyle/>
          <a:p>
            <a:pPr marL="342900" lvl="0" indent="-342900" fontAlgn="t">
              <a:buFont typeface="Arial" panose="020B0604020202020204" pitchFamily="34" charset="0"/>
              <a:buChar char="•"/>
            </a:pPr>
            <a:r>
              <a:rPr lang="en-GB" b="1" i="1" dirty="0"/>
              <a:t>The COVID-19 pandemic caused a significant decline in customer numbers, reducing overall sales and profitability.</a:t>
            </a:r>
          </a:p>
          <a:p>
            <a:pPr marL="342900" lvl="0" indent="-342900" fontAlgn="t">
              <a:buFont typeface="Arial" panose="020B0604020202020204" pitchFamily="34" charset="0"/>
              <a:buChar char="•"/>
            </a:pPr>
            <a:r>
              <a:rPr lang="en-GB" b="1" i="1" dirty="0"/>
              <a:t>Local business closures and the rise of remote working have decreased footfall in the area, resulting in fewer regular customers visiting the bakery.</a:t>
            </a:r>
          </a:p>
          <a:p>
            <a:pPr marL="342900" lvl="0" indent="-342900" fontAlgn="t">
              <a:buFont typeface="Arial" panose="020B0604020202020204" pitchFamily="34" charset="0"/>
              <a:buChar char="•"/>
            </a:pPr>
            <a:r>
              <a:rPr lang="en-GB" b="1" i="1" dirty="0"/>
              <a:t>The lack of a delivery service limits the bakery's ability to meet customer demand and reach a wider market.</a:t>
            </a:r>
          </a:p>
          <a:p>
            <a:pPr marL="342900" lvl="0" indent="-342900" fontAlgn="t">
              <a:buFont typeface="Arial" panose="020B0604020202020204" pitchFamily="34" charset="0"/>
              <a:buChar char="•"/>
            </a:pPr>
            <a:r>
              <a:rPr lang="en-GB" b="1" i="1" dirty="0"/>
              <a:t>Rising living costs have encouraged customers to purchase cheaper alternatives, reducing demand for the bakery's premium products.</a:t>
            </a:r>
          </a:p>
          <a:p>
            <a:pPr marL="342900" lvl="0" indent="-342900" fontAlgn="t">
              <a:buFont typeface="Arial" panose="020B0604020202020204" pitchFamily="34" charset="0"/>
              <a:buChar char="•"/>
            </a:pPr>
            <a:r>
              <a:rPr lang="en-GB" b="1" i="1" dirty="0"/>
              <a:t>Introducing a delivery service and increasing social media marketing are the most effective solutions for attracting customers, increasing sales, and supporting long-term business growth.</a:t>
            </a:r>
          </a:p>
          <a:p>
            <a:endParaRPr lang="en-US" dirty="0"/>
          </a:p>
        </p:txBody>
      </p:sp>
      <p:sp>
        <p:nvSpPr>
          <p:cNvPr id="9" name="Rectangle 8">
            <a:extLst>
              <a:ext uri="{FF2B5EF4-FFF2-40B4-BE49-F238E27FC236}">
                <a16:creationId xmlns:a16="http://schemas.microsoft.com/office/drawing/2014/main" id="{A17A5A8D-AC16-84E2-B367-CA8E5EF5022B}"/>
              </a:ext>
            </a:extLst>
          </p:cNvPr>
          <p:cNvSpPr/>
          <p:nvPr/>
        </p:nvSpPr>
        <p:spPr>
          <a:xfrm>
            <a:off x="3676473" y="731837"/>
            <a:ext cx="384970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i="1" u="sng" cap="none" spc="0" dirty="0">
                <a:ln/>
                <a:solidFill>
                  <a:schemeClr val="accent4"/>
                </a:solidFill>
                <a:effectLst/>
              </a:rPr>
              <a:t>Key findings:</a:t>
            </a:r>
          </a:p>
        </p:txBody>
      </p:sp>
    </p:spTree>
    <p:extLst>
      <p:ext uri="{BB962C8B-B14F-4D97-AF65-F5344CB8AC3E}">
        <p14:creationId xmlns:p14="http://schemas.microsoft.com/office/powerpoint/2010/main" val="3060177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EA2B0E-8CAA-B785-7987-A9E1432E0B5B}"/>
              </a:ext>
            </a:extLst>
          </p:cNvPr>
          <p:cNvSpPr/>
          <p:nvPr/>
        </p:nvSpPr>
        <p:spPr>
          <a:xfrm>
            <a:off x="3851595" y="673840"/>
            <a:ext cx="439626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i="1" u="sng" cap="none" spc="0" dirty="0">
                <a:ln/>
                <a:solidFill>
                  <a:schemeClr val="accent4"/>
                </a:solidFill>
                <a:effectLst/>
              </a:rPr>
              <a:t>Reference List:</a:t>
            </a:r>
          </a:p>
        </p:txBody>
      </p:sp>
      <p:sp>
        <p:nvSpPr>
          <p:cNvPr id="15" name="TextBox 14">
            <a:extLst>
              <a:ext uri="{FF2B5EF4-FFF2-40B4-BE49-F238E27FC236}">
                <a16:creationId xmlns:a16="http://schemas.microsoft.com/office/drawing/2014/main" id="{2702A1DF-D6CF-6188-40C3-FB097BD7E3BA}"/>
              </a:ext>
            </a:extLst>
          </p:cNvPr>
          <p:cNvSpPr txBox="1"/>
          <p:nvPr/>
        </p:nvSpPr>
        <p:spPr>
          <a:xfrm>
            <a:off x="464695" y="1807033"/>
            <a:ext cx="8886617" cy="4247317"/>
          </a:xfrm>
          <a:prstGeom prst="rect">
            <a:avLst/>
          </a:prstGeom>
          <a:noFill/>
        </p:spPr>
        <p:txBody>
          <a:bodyPr wrap="square">
            <a:spAutoFit/>
          </a:bodyPr>
          <a:lstStyle/>
          <a:p>
            <a:pPr marL="342900" lvl="0" indent="-342900" fontAlgn="t">
              <a:lnSpc>
                <a:spcPct val="100000"/>
              </a:lnSpc>
              <a:buFont typeface="Arial" panose="020B0604020202020204" pitchFamily="34" charset="0"/>
              <a:buChar char="•"/>
            </a:pPr>
            <a:r>
              <a:rPr lang="en-GB" sz="1800" b="0" i="0" dirty="0">
                <a:effectLst/>
                <a:latin typeface="+mn-lt"/>
              </a:rPr>
              <a:t>Armstrong, M. (2020) </a:t>
            </a:r>
            <a:r>
              <a:rPr lang="en-GB" sz="1800" b="0" i="1" dirty="0">
                <a:effectLst/>
                <a:latin typeface="+mn-lt"/>
              </a:rPr>
              <a:t>Armstrong's Handbook of Strategic Human Resource Management: Improve Business Performance Through Strategic People Management</a:t>
            </a:r>
            <a:r>
              <a:rPr lang="en-GB" sz="1800" b="0" i="0" dirty="0">
                <a:effectLst/>
                <a:latin typeface="+mn-lt"/>
              </a:rPr>
              <a:t>. 7th </a:t>
            </a:r>
            <a:r>
              <a:rPr lang="en-GB" sz="1800" b="0" i="0" dirty="0" err="1">
                <a:effectLst/>
                <a:latin typeface="+mn-lt"/>
              </a:rPr>
              <a:t>edn</a:t>
            </a:r>
            <a:r>
              <a:rPr lang="en-GB" sz="1800" b="0" i="0" dirty="0">
                <a:effectLst/>
                <a:latin typeface="+mn-lt"/>
              </a:rPr>
              <a:t>. London: Kogan Page. </a:t>
            </a:r>
          </a:p>
          <a:p>
            <a:pPr lvl="0" fontAlgn="t">
              <a:lnSpc>
                <a:spcPct val="100000"/>
              </a:lnSpc>
            </a:pPr>
            <a:endParaRPr lang="en-GB" sz="1800" b="0" i="0" dirty="0">
              <a:effectLst/>
              <a:latin typeface="+mn-lt"/>
            </a:endParaRPr>
          </a:p>
          <a:p>
            <a:pPr marL="342900" lvl="0" indent="-342900" fontAlgn="t">
              <a:lnSpc>
                <a:spcPct val="100000"/>
              </a:lnSpc>
              <a:buFont typeface="Arial" panose="020B0604020202020204" pitchFamily="34" charset="0"/>
              <a:buChar char="•"/>
            </a:pPr>
            <a:r>
              <a:rPr lang="en-GB" sz="1800" b="0" i="0" dirty="0">
                <a:effectLst/>
                <a:latin typeface="+mn-lt"/>
              </a:rPr>
              <a:t>Burns, P. (2022) </a:t>
            </a:r>
            <a:r>
              <a:rPr lang="en-GB" sz="1800" b="0" i="1" dirty="0">
                <a:effectLst/>
                <a:latin typeface="+mn-lt"/>
              </a:rPr>
              <a:t>Entrepreneurship and Small Business: Start-up, Growth and Maturity</a:t>
            </a:r>
            <a:r>
              <a:rPr lang="en-GB" sz="1800" b="0" i="0" dirty="0">
                <a:effectLst/>
                <a:latin typeface="+mn-lt"/>
              </a:rPr>
              <a:t>. 5th </a:t>
            </a:r>
            <a:r>
              <a:rPr lang="en-GB" sz="1800" b="0" i="0" dirty="0" err="1">
                <a:effectLst/>
                <a:latin typeface="+mn-lt"/>
              </a:rPr>
              <a:t>edn</a:t>
            </a:r>
            <a:r>
              <a:rPr lang="en-GB" sz="1800" b="0" i="0" dirty="0">
                <a:effectLst/>
                <a:latin typeface="+mn-lt"/>
              </a:rPr>
              <a:t>. London: Red Globe Press. </a:t>
            </a:r>
          </a:p>
          <a:p>
            <a:pPr lvl="0" fontAlgn="t">
              <a:lnSpc>
                <a:spcPct val="100000"/>
              </a:lnSpc>
            </a:pPr>
            <a:endParaRPr lang="en-GB" sz="1800" b="0" i="0" dirty="0">
              <a:effectLst/>
              <a:latin typeface="+mn-lt"/>
            </a:endParaRPr>
          </a:p>
          <a:p>
            <a:pPr marL="342900" lvl="0" indent="-342900" fontAlgn="t">
              <a:lnSpc>
                <a:spcPct val="100000"/>
              </a:lnSpc>
              <a:buFont typeface="Arial" panose="020B0604020202020204" pitchFamily="34" charset="0"/>
              <a:buChar char="•"/>
            </a:pPr>
            <a:r>
              <a:rPr lang="en-GB" sz="1800" b="0" i="0" dirty="0">
                <a:effectLst/>
                <a:latin typeface="+mn-lt"/>
              </a:rPr>
              <a:t>Kotler, P., Keller, K.L. and Chernev, A. (2021) </a:t>
            </a:r>
            <a:r>
              <a:rPr lang="en-GB" sz="1800" b="0" i="1" dirty="0">
                <a:effectLst/>
                <a:latin typeface="+mn-lt"/>
              </a:rPr>
              <a:t>Marketing Management</a:t>
            </a:r>
            <a:r>
              <a:rPr lang="en-GB" sz="1800" b="0" i="0" dirty="0">
                <a:effectLst/>
                <a:latin typeface="+mn-lt"/>
              </a:rPr>
              <a:t>. 16th </a:t>
            </a:r>
            <a:r>
              <a:rPr lang="en-GB" sz="1800" b="0" i="0" dirty="0" err="1">
                <a:effectLst/>
                <a:latin typeface="+mn-lt"/>
              </a:rPr>
              <a:t>edn</a:t>
            </a:r>
            <a:r>
              <a:rPr lang="en-GB" sz="1800" b="0" i="0" dirty="0">
                <a:effectLst/>
                <a:latin typeface="+mn-lt"/>
              </a:rPr>
              <a:t>. Harlow: Pearson. </a:t>
            </a:r>
          </a:p>
          <a:p>
            <a:pPr lvl="0" fontAlgn="t">
              <a:lnSpc>
                <a:spcPct val="100000"/>
              </a:lnSpc>
            </a:pPr>
            <a:endParaRPr lang="en-GB" sz="1800" b="0" i="0" dirty="0">
              <a:effectLst/>
              <a:latin typeface="+mn-lt"/>
            </a:endParaRPr>
          </a:p>
          <a:p>
            <a:pPr marL="342900" lvl="0" indent="-342900" fontAlgn="t">
              <a:lnSpc>
                <a:spcPct val="100000"/>
              </a:lnSpc>
              <a:buFont typeface="Arial" panose="020B0604020202020204" pitchFamily="34" charset="0"/>
              <a:buChar char="•"/>
            </a:pPr>
            <a:r>
              <a:rPr lang="en-GB" sz="1800" b="0" i="0" dirty="0">
                <a:effectLst/>
                <a:latin typeface="+mn-lt"/>
              </a:rPr>
              <a:t>Slack, N., Brandon-Jones, A. and Burgess, N. (2022) </a:t>
            </a:r>
            <a:r>
              <a:rPr lang="en-GB" sz="1800" b="0" i="1" dirty="0">
                <a:effectLst/>
                <a:latin typeface="+mn-lt"/>
              </a:rPr>
              <a:t>Operations Management</a:t>
            </a:r>
            <a:r>
              <a:rPr lang="en-GB" sz="1800" b="0" i="0" dirty="0">
                <a:effectLst/>
                <a:latin typeface="+mn-lt"/>
              </a:rPr>
              <a:t>. 10th </a:t>
            </a:r>
            <a:r>
              <a:rPr lang="en-GB" sz="1800" b="0" i="0" dirty="0" err="1">
                <a:effectLst/>
                <a:latin typeface="+mn-lt"/>
              </a:rPr>
              <a:t>edn</a:t>
            </a:r>
            <a:r>
              <a:rPr lang="en-GB" sz="1800" b="0" i="0" dirty="0">
                <a:effectLst/>
                <a:latin typeface="+mn-lt"/>
              </a:rPr>
              <a:t>. Harlow: Pearson. </a:t>
            </a:r>
          </a:p>
          <a:p>
            <a:pPr lvl="0" fontAlgn="t">
              <a:lnSpc>
                <a:spcPct val="100000"/>
              </a:lnSpc>
            </a:pPr>
            <a:endParaRPr lang="en-GB" sz="1800" b="0" i="0" dirty="0">
              <a:effectLst/>
              <a:latin typeface="+mn-lt"/>
            </a:endParaRPr>
          </a:p>
          <a:p>
            <a:pPr marL="342900" lvl="0" indent="-342900" fontAlgn="t">
              <a:lnSpc>
                <a:spcPct val="100000"/>
              </a:lnSpc>
              <a:buFont typeface="Arial" panose="020B0604020202020204" pitchFamily="34" charset="0"/>
              <a:buChar char="•"/>
            </a:pPr>
            <a:r>
              <a:rPr lang="en-GB" sz="1800" b="0" i="0" dirty="0">
                <a:effectLst/>
                <a:latin typeface="+mn-lt"/>
              </a:rPr>
              <a:t>Whittington, R., </a:t>
            </a:r>
            <a:r>
              <a:rPr lang="en-GB" sz="1800" b="0" i="0" dirty="0" err="1">
                <a:effectLst/>
                <a:latin typeface="+mn-lt"/>
              </a:rPr>
              <a:t>Regnér</a:t>
            </a:r>
            <a:r>
              <a:rPr lang="en-GB" sz="1800" b="0" i="0" dirty="0">
                <a:effectLst/>
                <a:latin typeface="+mn-lt"/>
              </a:rPr>
              <a:t>, P., Johnson, G., Angwin, D. and Scholes, K. (2019) </a:t>
            </a:r>
            <a:r>
              <a:rPr lang="en-GB" sz="1800" b="0" i="1" dirty="0">
                <a:effectLst/>
                <a:latin typeface="+mn-lt"/>
              </a:rPr>
              <a:t>Exploring Strategy</a:t>
            </a:r>
            <a:r>
              <a:rPr lang="en-GB" sz="1800" b="0" i="0" dirty="0">
                <a:effectLst/>
                <a:latin typeface="+mn-lt"/>
              </a:rPr>
              <a:t>. 12th </a:t>
            </a:r>
            <a:r>
              <a:rPr lang="en-GB" sz="1800" b="0" i="0" dirty="0" err="1">
                <a:effectLst/>
                <a:latin typeface="+mn-lt"/>
              </a:rPr>
              <a:t>edn</a:t>
            </a:r>
            <a:r>
              <a:rPr lang="en-GB" sz="1800" b="0" i="0" dirty="0">
                <a:effectLst/>
                <a:latin typeface="+mn-lt"/>
              </a:rPr>
              <a:t>. Harlow: Pearson.</a:t>
            </a:r>
            <a:endParaRPr lang="en-GB" sz="1800" b="0" i="0" dirty="0">
              <a:effectLst/>
              <a:latin typeface="Segoe UI" panose="020B0502040204020203" pitchFamily="34" charset="0"/>
            </a:endParaRPr>
          </a:p>
        </p:txBody>
      </p:sp>
    </p:spTree>
    <p:extLst>
      <p:ext uri="{BB962C8B-B14F-4D97-AF65-F5344CB8AC3E}">
        <p14:creationId xmlns:p14="http://schemas.microsoft.com/office/powerpoint/2010/main" val="3956959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B4A769-A4D7-1B00-EFAC-A73C1AAE3920}"/>
              </a:ext>
            </a:extLst>
          </p:cNvPr>
          <p:cNvSpPr/>
          <p:nvPr/>
        </p:nvSpPr>
        <p:spPr>
          <a:xfrm>
            <a:off x="2447465" y="2443398"/>
            <a:ext cx="7297069" cy="240065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9600" b="1" i="1" u="sng" dirty="0">
                <a:ln/>
                <a:solidFill>
                  <a:schemeClr val="accent4"/>
                </a:solidFill>
              </a:rPr>
              <a:t>Appendices</a:t>
            </a:r>
          </a:p>
          <a:p>
            <a:pPr algn="ctr"/>
            <a:endParaRPr lang="en-GB" sz="5400" b="1" dirty="0">
              <a:ln/>
              <a:solidFill>
                <a:schemeClr val="accent4"/>
              </a:solidFill>
            </a:endParaRPr>
          </a:p>
        </p:txBody>
      </p:sp>
    </p:spTree>
    <p:extLst>
      <p:ext uri="{BB962C8B-B14F-4D97-AF65-F5344CB8AC3E}">
        <p14:creationId xmlns:p14="http://schemas.microsoft.com/office/powerpoint/2010/main" val="3837936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717438CE-3CAA-42C2-38B8-2C1CE56FEF05}"/>
              </a:ext>
            </a:extLst>
          </p:cNvPr>
          <p:cNvGraphicFramePr>
            <a:graphicFrameLocks noGrp="1"/>
          </p:cNvGraphicFramePr>
          <p:nvPr>
            <p:extLst>
              <p:ext uri="{D42A27DB-BD31-4B8C-83A1-F6EECF244321}">
                <p14:modId xmlns:p14="http://schemas.microsoft.com/office/powerpoint/2010/main" val="1097779607"/>
              </p:ext>
            </p:extLst>
          </p:nvPr>
        </p:nvGraphicFramePr>
        <p:xfrm>
          <a:off x="1014333" y="970741"/>
          <a:ext cx="10163331" cy="5413840"/>
        </p:xfrm>
        <a:graphic>
          <a:graphicData uri="http://schemas.openxmlformats.org/drawingml/2006/table">
            <a:tbl>
              <a:tblPr firstRow="1" firstCol="1" bandRow="1">
                <a:tableStyleId>{BDBED569-4797-4DF1-A0F4-6AAB3CD982D8}</a:tableStyleId>
              </a:tblPr>
              <a:tblGrid>
                <a:gridCol w="3387777">
                  <a:extLst>
                    <a:ext uri="{9D8B030D-6E8A-4147-A177-3AD203B41FA5}">
                      <a16:colId xmlns:a16="http://schemas.microsoft.com/office/drawing/2014/main" val="1915842214"/>
                    </a:ext>
                  </a:extLst>
                </a:gridCol>
                <a:gridCol w="3387777">
                  <a:extLst>
                    <a:ext uri="{9D8B030D-6E8A-4147-A177-3AD203B41FA5}">
                      <a16:colId xmlns:a16="http://schemas.microsoft.com/office/drawing/2014/main" val="1052538568"/>
                    </a:ext>
                  </a:extLst>
                </a:gridCol>
                <a:gridCol w="3387777">
                  <a:extLst>
                    <a:ext uri="{9D8B030D-6E8A-4147-A177-3AD203B41FA5}">
                      <a16:colId xmlns:a16="http://schemas.microsoft.com/office/drawing/2014/main" val="2433546421"/>
                    </a:ext>
                  </a:extLst>
                </a:gridCol>
              </a:tblGrid>
              <a:tr h="303511">
                <a:tc gridSpan="3">
                  <a:txBody>
                    <a:bodyPr/>
                    <a:lstStyle/>
                    <a:p>
                      <a:pPr marL="85725" marR="85725" algn="ctr">
                        <a:lnSpc>
                          <a:spcPct val="115000"/>
                        </a:lnSpc>
                        <a:spcAft>
                          <a:spcPts val="800"/>
                        </a:spcAft>
                        <a:buNone/>
                      </a:pPr>
                      <a:r>
                        <a:rPr lang="en-GB" sz="1600" kern="100" dirty="0">
                          <a:effectLst/>
                          <a:latin typeface="+mn-lt"/>
                          <a:ea typeface="Aptos" panose="020B0004020202020204" pitchFamily="34" charset="0"/>
                          <a:cs typeface="Times New Roman" panose="02020603050405020304" pitchFamily="18" charset="0"/>
                        </a:rPr>
                        <a:t>Evaluation table for introducing a delivery service:</a:t>
                      </a:r>
                    </a:p>
                  </a:txBody>
                  <a:tcPr marL="67750" marR="6775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76462035"/>
                  </a:ext>
                </a:extLst>
              </a:tr>
              <a:tr h="454828">
                <a:tc>
                  <a:txBody>
                    <a:bodyPr/>
                    <a:lstStyle/>
                    <a:p>
                      <a:pPr marL="85725" marR="85725" algn="ctr">
                        <a:lnSpc>
                          <a:spcPct val="115000"/>
                        </a:lnSpc>
                        <a:spcAft>
                          <a:spcPts val="800"/>
                        </a:spcAft>
                        <a:buNone/>
                      </a:pPr>
                      <a:r>
                        <a:rPr lang="en-GB" sz="2000" kern="100">
                          <a:effectLst/>
                          <a:latin typeface="+mn-lt"/>
                        </a:rPr>
                        <a:t>Plus</a:t>
                      </a:r>
                      <a:endParaRPr lang="en-GB" sz="1600" kern="100">
                        <a:effectLst/>
                        <a:latin typeface="+mn-lt"/>
                        <a:ea typeface="Aptos" panose="020B0004020202020204" pitchFamily="34" charset="0"/>
                        <a:cs typeface="Times New Roman" panose="02020603050405020304" pitchFamily="18" charset="0"/>
                      </a:endParaRPr>
                    </a:p>
                  </a:txBody>
                  <a:tcPr marL="67750" marR="67750" marT="0" marB="0" anchor="ctr"/>
                </a:tc>
                <a:tc>
                  <a:txBody>
                    <a:bodyPr/>
                    <a:lstStyle/>
                    <a:p>
                      <a:pPr marL="85725" marR="85725" algn="ctr">
                        <a:lnSpc>
                          <a:spcPct val="115000"/>
                        </a:lnSpc>
                        <a:spcAft>
                          <a:spcPts val="800"/>
                        </a:spcAft>
                        <a:buNone/>
                      </a:pPr>
                      <a:r>
                        <a:rPr lang="en-GB" sz="2000" b="1" kern="100" dirty="0">
                          <a:effectLst/>
                          <a:latin typeface="+mn-lt"/>
                        </a:rPr>
                        <a:t>Minus</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nchor="ctr"/>
                </a:tc>
                <a:tc>
                  <a:txBody>
                    <a:bodyPr/>
                    <a:lstStyle/>
                    <a:p>
                      <a:pPr marL="85725" marR="85725" algn="ctr">
                        <a:lnSpc>
                          <a:spcPct val="115000"/>
                        </a:lnSpc>
                        <a:spcAft>
                          <a:spcPts val="800"/>
                        </a:spcAft>
                        <a:buNone/>
                      </a:pPr>
                      <a:r>
                        <a:rPr lang="en-GB" sz="2000" b="1" kern="100" dirty="0">
                          <a:effectLst/>
                          <a:latin typeface="+mn-lt"/>
                        </a:rPr>
                        <a:t>Interesting</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nchor="ctr"/>
                </a:tc>
                <a:extLst>
                  <a:ext uri="{0D108BD9-81ED-4DB2-BD59-A6C34878D82A}">
                    <a16:rowId xmlns:a16="http://schemas.microsoft.com/office/drawing/2014/main" val="2771305211"/>
                  </a:ext>
                </a:extLst>
              </a:tr>
              <a:tr h="719814">
                <a:tc>
                  <a:txBody>
                    <a:bodyPr/>
                    <a:lstStyle/>
                    <a:p>
                      <a:pPr marL="85725" marR="85725" algn="l">
                        <a:lnSpc>
                          <a:spcPct val="115000"/>
                        </a:lnSpc>
                        <a:spcAft>
                          <a:spcPts val="800"/>
                        </a:spcAft>
                        <a:buNone/>
                      </a:pPr>
                      <a:r>
                        <a:rPr lang="en-GB" sz="1600" kern="100" dirty="0">
                          <a:effectLst/>
                          <a:latin typeface="+mn-lt"/>
                        </a:rPr>
                        <a:t> increases sales by reaching customers who work from home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b="1" kern="100" dirty="0">
                          <a:effectLst/>
                          <a:latin typeface="+mn-lt"/>
                        </a:rPr>
                        <a:t> initial costs for transport, fuel or delivery staff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kern="100" dirty="0">
                          <a:effectLst/>
                          <a:latin typeface="+mn-lt"/>
                        </a:rPr>
                        <a:t> </a:t>
                      </a:r>
                      <a:r>
                        <a:rPr lang="en-GB" sz="1600" b="1" kern="100" dirty="0">
                          <a:effectLst/>
                          <a:latin typeface="+mn-lt"/>
                        </a:rPr>
                        <a:t>could allow bakery to expand further than just the local area in the future.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299228667"/>
                  </a:ext>
                </a:extLst>
              </a:tr>
              <a:tr h="1082229">
                <a:tc>
                  <a:txBody>
                    <a:bodyPr/>
                    <a:lstStyle/>
                    <a:p>
                      <a:pPr marL="85725" marR="85725" algn="l">
                        <a:lnSpc>
                          <a:spcPct val="115000"/>
                        </a:lnSpc>
                        <a:spcAft>
                          <a:spcPts val="800"/>
                        </a:spcAft>
                        <a:buNone/>
                      </a:pPr>
                      <a:r>
                        <a:rPr lang="en-GB" sz="1600" kern="100" dirty="0">
                          <a:effectLst/>
                          <a:latin typeface="+mn-lt"/>
                        </a:rPr>
                        <a:t> improves customer convenience and satisfaction </a:t>
                      </a:r>
                    </a:p>
                    <a:p>
                      <a:pPr marL="85725" marR="85725" algn="l">
                        <a:lnSpc>
                          <a:spcPct val="115000"/>
                        </a:lnSpc>
                        <a:spcAft>
                          <a:spcPts val="800"/>
                        </a:spcAft>
                        <a:buNone/>
                      </a:pPr>
                      <a:r>
                        <a:rPr lang="en-GB" sz="1600" kern="100" dirty="0">
                          <a:effectLst/>
                          <a:latin typeface="+mn-lt"/>
                        </a:rPr>
                        <a:t>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kern="100" dirty="0">
                          <a:effectLst/>
                          <a:latin typeface="+mn-lt"/>
                        </a:rPr>
                        <a:t> </a:t>
                      </a:r>
                      <a:r>
                        <a:rPr lang="en-GB" sz="1600" b="1" kern="100" dirty="0">
                          <a:effectLst/>
                          <a:latin typeface="+mn-lt"/>
                        </a:rPr>
                        <a:t>additional time is needed to manage orders and delivery’s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kern="100" dirty="0">
                          <a:effectLst/>
                          <a:latin typeface="+mn-lt"/>
                        </a:rPr>
                        <a:t> </a:t>
                      </a:r>
                      <a:r>
                        <a:rPr lang="en-GB" sz="1600" b="1" kern="100" dirty="0">
                          <a:effectLst/>
                          <a:latin typeface="+mn-lt"/>
                        </a:rPr>
                        <a:t>may create opportunities to collab with delivery services such as uber eats and Deliveroo</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3537559202"/>
                  </a:ext>
                </a:extLst>
              </a:tr>
              <a:tr h="837865">
                <a:tc>
                  <a:txBody>
                    <a:bodyPr/>
                    <a:lstStyle/>
                    <a:p>
                      <a:pPr marL="85725" marR="85725" algn="l">
                        <a:lnSpc>
                          <a:spcPct val="115000"/>
                        </a:lnSpc>
                        <a:spcAft>
                          <a:spcPts val="800"/>
                        </a:spcAft>
                        <a:buNone/>
                      </a:pPr>
                      <a:r>
                        <a:rPr lang="en-GB" sz="1600" kern="100" dirty="0">
                          <a:effectLst/>
                          <a:latin typeface="+mn-lt"/>
                        </a:rPr>
                        <a:t> responds directly to customer requests </a:t>
                      </a:r>
                    </a:p>
                    <a:p>
                      <a:pPr marL="85725" marR="85725" algn="l">
                        <a:lnSpc>
                          <a:spcPct val="115000"/>
                        </a:lnSpc>
                        <a:spcAft>
                          <a:spcPts val="800"/>
                        </a:spcAft>
                        <a:buNone/>
                      </a:pPr>
                      <a:r>
                        <a:rPr lang="en-GB" sz="1600" kern="100" dirty="0">
                          <a:effectLst/>
                          <a:latin typeface="+mn-lt"/>
                        </a:rPr>
                        <a:t>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kern="100" dirty="0">
                          <a:effectLst/>
                          <a:latin typeface="+mn-lt"/>
                        </a:rPr>
                        <a:t> </a:t>
                      </a:r>
                      <a:r>
                        <a:rPr lang="en-GB" sz="1600" b="1" kern="100" dirty="0">
                          <a:effectLst/>
                          <a:latin typeface="+mn-lt"/>
                        </a:rPr>
                        <a:t>fresh products may need special packaging to maintain quality.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marL="85725" marR="85725" algn="l">
                        <a:lnSpc>
                          <a:spcPct val="115000"/>
                        </a:lnSpc>
                        <a:spcAft>
                          <a:spcPts val="800"/>
                        </a:spcAft>
                        <a:buNone/>
                      </a:pPr>
                      <a:r>
                        <a:rPr lang="en-GB" sz="1600" kern="100" dirty="0">
                          <a:effectLst/>
                          <a:latin typeface="+mn-lt"/>
                        </a:rPr>
                        <a:t> </a:t>
                      </a:r>
                      <a:r>
                        <a:rPr lang="en-GB" sz="1600" b="1" kern="100" dirty="0">
                          <a:effectLst/>
                          <a:latin typeface="+mn-lt"/>
                        </a:rPr>
                        <a:t>customer data from online orders could be used to develop targeted promotions </a:t>
                      </a:r>
                      <a:endParaRPr lang="en-GB" sz="1600"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2886226748"/>
                  </a:ext>
                </a:extLst>
              </a:tr>
              <a:tr h="725790">
                <a:tc>
                  <a:txBody>
                    <a:bodyPr/>
                    <a:lstStyle/>
                    <a:p>
                      <a:r>
                        <a:rPr lang="en-GB" sz="1600" dirty="0">
                          <a:latin typeface="+mn-lt"/>
                        </a:rPr>
                        <a:t>helps basils bakery compete with other businesses that already have a delivery service available </a:t>
                      </a:r>
                    </a:p>
                  </a:txBody>
                  <a:tcPr/>
                </a:tc>
                <a:tc>
                  <a:txBody>
                    <a:bodyPr/>
                    <a:lstStyle/>
                    <a:p>
                      <a:r>
                        <a:rPr lang="en-GB" sz="1600" b="1" dirty="0">
                          <a:latin typeface="+mn-lt"/>
                        </a:rPr>
                        <a:t>Increased operational complexity for a small business </a:t>
                      </a:r>
                    </a:p>
                  </a:txBody>
                  <a:tcPr/>
                </a:tc>
                <a:tc>
                  <a:txBody>
                    <a:bodyPr/>
                    <a:lstStyle/>
                    <a:p>
                      <a:r>
                        <a:rPr lang="en-GB" sz="1600" b="1" dirty="0">
                          <a:latin typeface="+mn-lt"/>
                        </a:rPr>
                        <a:t>could lead to delve loment of an online ordering system and digital platform growth </a:t>
                      </a:r>
                    </a:p>
                  </a:txBody>
                  <a:tcPr/>
                </a:tc>
                <a:extLst>
                  <a:ext uri="{0D108BD9-81ED-4DB2-BD59-A6C34878D82A}">
                    <a16:rowId xmlns:a16="http://schemas.microsoft.com/office/drawing/2014/main" val="204916111"/>
                  </a:ext>
                </a:extLst>
              </a:tr>
              <a:tr h="7066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kern="1200" dirty="0">
                          <a:solidFill>
                            <a:schemeClr val="tx1"/>
                          </a:solidFill>
                          <a:effectLst/>
                          <a:latin typeface="+mn-lt"/>
                          <a:ea typeface="+mn-ea"/>
                          <a:cs typeface="+mn-cs"/>
                        </a:rPr>
                        <a:t>Therefore</a:t>
                      </a:r>
                      <a:r>
                        <a:rPr lang="en-GB" sz="1800" b="1" kern="1200" dirty="0">
                          <a:solidFill>
                            <a:schemeClr val="tx1"/>
                          </a:solidFill>
                          <a:effectLst/>
                          <a:latin typeface="+mn-lt"/>
                          <a:ea typeface="+mn-ea"/>
                          <a:cs typeface="+mn-cs"/>
                        </a:rPr>
                        <a:t>: Overall Total for Name (for Solution A) = </a:t>
                      </a:r>
                    </a:p>
                    <a:p>
                      <a:pPr>
                        <a:buNone/>
                      </a:pPr>
                      <a:endParaRPr lang="en-GB" sz="2400" dirty="0">
                        <a:effectLst/>
                        <a:latin typeface="+mn-lt"/>
                      </a:endParaRPr>
                    </a:p>
                  </a:txBody>
                  <a:tcPr anchor="ctr"/>
                </a:tc>
                <a:tc>
                  <a:txBody>
                    <a:bodyPr/>
                    <a:lstStyle/>
                    <a:p>
                      <a:pPr>
                        <a:buNone/>
                      </a:pPr>
                      <a:r>
                        <a:rPr lang="en-GB" sz="1800" b="1" dirty="0">
                          <a:effectLst/>
                          <a:latin typeface="+mn-lt"/>
                        </a:rPr>
                        <a:t>8</a:t>
                      </a:r>
                    </a:p>
                  </a:txBody>
                  <a:tcPr anchor="ctr"/>
                </a:tc>
                <a:tc>
                  <a:txBody>
                    <a:bodyPr/>
                    <a:lstStyle/>
                    <a:p>
                      <a:pPr fontAlgn="t">
                        <a:lnSpc>
                          <a:spcPct val="119048"/>
                        </a:lnSpc>
                        <a:buNone/>
                      </a:pPr>
                      <a:endParaRPr lang="en-GB" sz="1200" b="0" i="0" dirty="0">
                        <a:effectLst/>
                        <a:latin typeface="+mn-lt"/>
                      </a:endParaRPr>
                    </a:p>
                  </a:txBody>
                  <a:tcPr anchor="ctr"/>
                </a:tc>
                <a:extLst>
                  <a:ext uri="{0D108BD9-81ED-4DB2-BD59-A6C34878D82A}">
                    <a16:rowId xmlns:a16="http://schemas.microsoft.com/office/drawing/2014/main" val="641387339"/>
                  </a:ext>
                </a:extLst>
              </a:tr>
            </a:tbl>
          </a:graphicData>
        </a:graphic>
      </p:graphicFrame>
      <p:sp>
        <p:nvSpPr>
          <p:cNvPr id="10" name="TextBox 9">
            <a:extLst>
              <a:ext uri="{FF2B5EF4-FFF2-40B4-BE49-F238E27FC236}">
                <a16:creationId xmlns:a16="http://schemas.microsoft.com/office/drawing/2014/main" id="{46DA15E7-3FBE-9379-8C79-BBDDEE732457}"/>
              </a:ext>
            </a:extLst>
          </p:cNvPr>
          <p:cNvSpPr txBox="1"/>
          <p:nvPr/>
        </p:nvSpPr>
        <p:spPr>
          <a:xfrm>
            <a:off x="3049249" y="277575"/>
            <a:ext cx="6093500" cy="1128514"/>
          </a:xfrm>
          <a:prstGeom prst="rect">
            <a:avLst/>
          </a:prstGeom>
          <a:noFill/>
        </p:spPr>
        <p:txBody>
          <a:bodyPr wrap="square">
            <a:spAutoFit/>
          </a:bodyPr>
          <a:lstStyle/>
          <a:p>
            <a:pPr algn="ctr">
              <a:lnSpc>
                <a:spcPct val="100000"/>
              </a:lnSpc>
              <a:spcAft>
                <a:spcPts val="800"/>
              </a:spcAft>
              <a:buNone/>
            </a:pPr>
            <a:r>
              <a:rPr lang="en-GB" sz="1800" b="1" u="sng" kern="100" dirty="0">
                <a:effectLst/>
                <a:latin typeface="+mn-lt"/>
                <a:ea typeface="Aptos" panose="020B0004020202020204" pitchFamily="34" charset="0"/>
                <a:cs typeface="Times New Roman" panose="02020603050405020304" pitchFamily="18" charset="0"/>
              </a:rPr>
              <a:t>PMI Evaluation Table solution A</a:t>
            </a:r>
            <a:endParaRPr lang="en-GB" sz="1800" kern="100" dirty="0">
              <a:effectLst/>
              <a:latin typeface="+mn-lt"/>
              <a:ea typeface="Aptos" panose="020B0004020202020204" pitchFamily="34" charset="0"/>
              <a:cs typeface="Times New Roman" panose="02020603050405020304" pitchFamily="18" charset="0"/>
            </a:endParaRPr>
          </a:p>
          <a:p>
            <a:pPr>
              <a:lnSpc>
                <a:spcPct val="100000"/>
              </a:lnSpc>
              <a:spcAft>
                <a:spcPts val="800"/>
              </a:spcAft>
              <a:buNone/>
            </a:pPr>
            <a:r>
              <a:rPr lang="en-GB" sz="1800" b="1" u="none" strike="noStrike" kern="100" dirty="0">
                <a:effectLst/>
                <a:latin typeface="+mn-lt"/>
                <a:ea typeface="Aptos" panose="020B0004020202020204" pitchFamily="34" charset="0"/>
                <a:cs typeface="Times New Roman" panose="02020603050405020304" pitchFamily="18" charset="0"/>
              </a:rPr>
              <a:t> </a:t>
            </a:r>
            <a:endParaRPr lang="en-GB" sz="1800" kern="100" dirty="0">
              <a:effectLst/>
              <a:latin typeface="+mn-lt"/>
              <a:ea typeface="Aptos" panose="020B0004020202020204" pitchFamily="34" charset="0"/>
              <a:cs typeface="Times New Roman" panose="02020603050405020304" pitchFamily="18" charset="0"/>
            </a:endParaRPr>
          </a:p>
          <a:p>
            <a:pPr>
              <a:lnSpc>
                <a:spcPct val="100000"/>
              </a:lnSpc>
              <a:spcAft>
                <a:spcPts val="800"/>
              </a:spcAft>
              <a:buNone/>
            </a:pPr>
            <a:r>
              <a:rPr lang="en-GB" sz="1800" b="1" kern="100" dirty="0">
                <a:effectLst/>
                <a:latin typeface="+mn-lt"/>
                <a:ea typeface="Aptos" panose="020B0004020202020204" pitchFamily="34" charset="0"/>
                <a:cs typeface="Times New Roman" panose="02020603050405020304" pitchFamily="18" charset="0"/>
              </a:rPr>
              <a:t> </a:t>
            </a:r>
            <a:endParaRPr lang="en-GB" sz="1800" kern="100" dirty="0">
              <a:effectLst/>
              <a:latin typeface="+mn-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4949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F7A58F7E-7E14-04F0-DAFA-3AA07E4BCB27}"/>
              </a:ext>
            </a:extLst>
          </p:cNvPr>
          <p:cNvGraphicFramePr>
            <a:graphicFrameLocks noGrp="1"/>
          </p:cNvGraphicFramePr>
          <p:nvPr>
            <p:extLst>
              <p:ext uri="{D42A27DB-BD31-4B8C-83A1-F6EECF244321}">
                <p14:modId xmlns:p14="http://schemas.microsoft.com/office/powerpoint/2010/main" val="4263153875"/>
              </p:ext>
            </p:extLst>
          </p:nvPr>
        </p:nvGraphicFramePr>
        <p:xfrm>
          <a:off x="854440" y="318880"/>
          <a:ext cx="10792917" cy="5461419"/>
        </p:xfrm>
        <a:graphic>
          <a:graphicData uri="http://schemas.openxmlformats.org/drawingml/2006/table">
            <a:tbl>
              <a:tblPr firstRow="1" firstCol="1" bandRow="1">
                <a:tableStyleId>{5DA37D80-6434-44D0-A028-1B22A696006F}</a:tableStyleId>
              </a:tblPr>
              <a:tblGrid>
                <a:gridCol w="3597639">
                  <a:extLst>
                    <a:ext uri="{9D8B030D-6E8A-4147-A177-3AD203B41FA5}">
                      <a16:colId xmlns:a16="http://schemas.microsoft.com/office/drawing/2014/main" val="2071980021"/>
                    </a:ext>
                  </a:extLst>
                </a:gridCol>
                <a:gridCol w="3597639">
                  <a:extLst>
                    <a:ext uri="{9D8B030D-6E8A-4147-A177-3AD203B41FA5}">
                      <a16:colId xmlns:a16="http://schemas.microsoft.com/office/drawing/2014/main" val="1175594126"/>
                    </a:ext>
                  </a:extLst>
                </a:gridCol>
                <a:gridCol w="3597639">
                  <a:extLst>
                    <a:ext uri="{9D8B030D-6E8A-4147-A177-3AD203B41FA5}">
                      <a16:colId xmlns:a16="http://schemas.microsoft.com/office/drawing/2014/main" val="3464014334"/>
                    </a:ext>
                  </a:extLst>
                </a:gridCol>
              </a:tblGrid>
              <a:tr h="880333">
                <a:tc gridSpan="3">
                  <a:txBody>
                    <a:bodyPr/>
                    <a:lstStyle/>
                    <a:p>
                      <a:pPr algn="ctr">
                        <a:lnSpc>
                          <a:spcPct val="115000"/>
                        </a:lnSpc>
                        <a:spcAft>
                          <a:spcPts val="800"/>
                        </a:spcAft>
                        <a:buNone/>
                      </a:pPr>
                      <a:r>
                        <a:rPr lang="en-GB" sz="1800" u="sng" kern="100" dirty="0">
                          <a:effectLst/>
                        </a:rPr>
                        <a:t>Online marketing using social media: Solution B</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7750" marR="6775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91024380"/>
                  </a:ext>
                </a:extLst>
              </a:tr>
              <a:tr h="381894">
                <a:tc>
                  <a:txBody>
                    <a:bodyPr/>
                    <a:lstStyle/>
                    <a:p>
                      <a:pPr algn="ctr">
                        <a:lnSpc>
                          <a:spcPct val="115000"/>
                        </a:lnSpc>
                        <a:spcAft>
                          <a:spcPts val="800"/>
                        </a:spcAft>
                        <a:buNone/>
                      </a:pPr>
                      <a:r>
                        <a:rPr lang="en-GB" sz="1800" kern="100">
                          <a:effectLst/>
                        </a:rPr>
                        <a:t>Plus</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a:txBody>
                  <a:tcPr marL="67750" marR="67750" marT="0" marB="0" anchor="ctr"/>
                </a:tc>
                <a:tc>
                  <a:txBody>
                    <a:bodyPr/>
                    <a:lstStyle/>
                    <a:p>
                      <a:pPr algn="ctr">
                        <a:lnSpc>
                          <a:spcPct val="115000"/>
                        </a:lnSpc>
                        <a:spcAft>
                          <a:spcPts val="800"/>
                        </a:spcAft>
                        <a:buNone/>
                      </a:pPr>
                      <a:r>
                        <a:rPr lang="en-GB" sz="1800" b="1" kern="100" dirty="0">
                          <a:effectLst/>
                        </a:rPr>
                        <a:t>Minus</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7750" marR="67750" marT="0" marB="0" anchor="ctr"/>
                </a:tc>
                <a:tc>
                  <a:txBody>
                    <a:bodyPr/>
                    <a:lstStyle/>
                    <a:p>
                      <a:pPr algn="ctr">
                        <a:lnSpc>
                          <a:spcPct val="115000"/>
                        </a:lnSpc>
                        <a:spcAft>
                          <a:spcPts val="800"/>
                        </a:spcAft>
                        <a:buNone/>
                      </a:pPr>
                      <a:r>
                        <a:rPr lang="en-GB" sz="1800" b="1" kern="100" dirty="0">
                          <a:effectLst/>
                        </a:rPr>
                        <a:t>Interesting</a:t>
                      </a:r>
                      <a:endParaRPr lang="en-GB" sz="14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7750" marR="67750" marT="0" marB="0" anchor="ctr"/>
                </a:tc>
                <a:extLst>
                  <a:ext uri="{0D108BD9-81ED-4DB2-BD59-A6C34878D82A}">
                    <a16:rowId xmlns:a16="http://schemas.microsoft.com/office/drawing/2014/main" val="1280103270"/>
                  </a:ext>
                </a:extLst>
              </a:tr>
              <a:tr h="381894">
                <a:tc>
                  <a:txBody>
                    <a:bodyPr/>
                    <a:lstStyle/>
                    <a:p>
                      <a:pPr>
                        <a:lnSpc>
                          <a:spcPct val="115000"/>
                        </a:lnSpc>
                        <a:spcAft>
                          <a:spcPts val="800"/>
                        </a:spcAft>
                        <a:buNone/>
                      </a:pPr>
                      <a:r>
                        <a:rPr lang="en-GB" sz="1600" b="1" kern="100" dirty="0">
                          <a:effectLst/>
                          <a:latin typeface="+mn-lt"/>
                        </a:rPr>
                        <a:t> increases brand awareness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requires a lot of time and effort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customer feedback can be collected from the comments and reviews so the bakery can always improve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2734482849"/>
                  </a:ext>
                </a:extLst>
              </a:tr>
              <a:tr h="498329">
                <a:tc>
                  <a:txBody>
                    <a:bodyPr/>
                    <a:lstStyle/>
                    <a:p>
                      <a:pPr>
                        <a:lnSpc>
                          <a:spcPct val="115000"/>
                        </a:lnSpc>
                        <a:spcAft>
                          <a:spcPts val="800"/>
                        </a:spcAft>
                        <a:buNone/>
                      </a:pPr>
                      <a:r>
                        <a:rPr lang="en-GB" sz="1600" b="1" kern="100" dirty="0">
                          <a:effectLst/>
                          <a:latin typeface="+mn-lt"/>
                        </a:rPr>
                        <a:t> low cost method of promotion compared to traditional advertising </a:t>
                      </a:r>
                    </a:p>
                    <a:p>
                      <a:pPr>
                        <a:lnSpc>
                          <a:spcPct val="115000"/>
                        </a:lnSpc>
                        <a:spcAft>
                          <a:spcPts val="800"/>
                        </a:spcAft>
                        <a:buNone/>
                      </a:pPr>
                      <a:r>
                        <a:rPr lang="en-GB" sz="1600" b="1" kern="100" dirty="0">
                          <a:effectLst/>
                          <a:latin typeface="+mn-lt"/>
                        </a:rPr>
                        <a: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results may not be immediate and it can take time to actually attract new customers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promotions and competitions could increase customer engagement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522178052"/>
                  </a:ext>
                </a:extLst>
              </a:tr>
              <a:tr h="498329">
                <a:tc>
                  <a:txBody>
                    <a:bodyPr/>
                    <a:lstStyle/>
                    <a:p>
                      <a:pPr>
                        <a:lnSpc>
                          <a:spcPct val="115000"/>
                        </a:lnSpc>
                        <a:spcAft>
                          <a:spcPts val="800"/>
                        </a:spcAft>
                        <a:buNone/>
                      </a:pPr>
                      <a:r>
                        <a:rPr lang="en-GB" sz="1600" b="1" kern="100" dirty="0">
                          <a:effectLst/>
                          <a:latin typeface="+mn-lt"/>
                        </a:rPr>
                        <a:t> helps attract new customers </a:t>
                      </a:r>
                    </a:p>
                    <a:p>
                      <a:pPr>
                        <a:lnSpc>
                          <a:spcPct val="115000"/>
                        </a:lnSpc>
                        <a:spcAft>
                          <a:spcPts val="800"/>
                        </a:spcAft>
                        <a:buNone/>
                      </a:pPr>
                      <a:r>
                        <a:rPr lang="en-GB" sz="1600" b="1" kern="100" dirty="0">
                          <a:effectLst/>
                          <a:latin typeface="+mn-lt"/>
                        </a:rPr>
                        <a: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may require staff training in social media management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marketing data can be used to identify popular products within the bakery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3125484361"/>
                  </a:ext>
                </a:extLst>
              </a:tr>
              <a:tr h="498329">
                <a:tc>
                  <a:txBody>
                    <a:bodyPr/>
                    <a:lstStyle/>
                    <a:p>
                      <a:pPr>
                        <a:lnSpc>
                          <a:spcPct val="115000"/>
                        </a:lnSpc>
                        <a:spcAft>
                          <a:spcPts val="800"/>
                        </a:spcAft>
                        <a:buNone/>
                      </a:pPr>
                      <a:r>
                        <a:rPr lang="en-GB" sz="1600" b="1" kern="100" dirty="0">
                          <a:effectLst/>
                          <a:latin typeface="+mn-lt"/>
                        </a:rPr>
                        <a:t> allows the bakery to advertise new products and special offers quickly </a:t>
                      </a:r>
                    </a:p>
                    <a:p>
                      <a:pPr>
                        <a:lnSpc>
                          <a:spcPct val="115000"/>
                        </a:lnSpc>
                        <a:spcAft>
                          <a:spcPts val="800"/>
                        </a:spcAft>
                        <a:buNone/>
                      </a:pPr>
                      <a:r>
                        <a:rPr lang="en-GB" sz="1600" b="1" kern="100" dirty="0">
                          <a:effectLst/>
                          <a:latin typeface="+mn-lt"/>
                        </a:rPr>
                        <a: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success depends on how regular you post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tc>
                  <a:txBody>
                    <a:bodyPr/>
                    <a:lstStyle/>
                    <a:p>
                      <a:pPr>
                        <a:lnSpc>
                          <a:spcPct val="115000"/>
                        </a:lnSpc>
                        <a:spcAft>
                          <a:spcPts val="800"/>
                        </a:spcAft>
                        <a:buNone/>
                      </a:pPr>
                      <a:r>
                        <a:rPr lang="en-GB" sz="1600" b="1" kern="100" dirty="0">
                          <a:effectLst/>
                          <a:latin typeface="+mn-lt"/>
                        </a:rPr>
                        <a:t> can support the launch of future delivery service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2002721004"/>
                  </a:ext>
                </a:extLst>
              </a:tr>
              <a:tr h="564926">
                <a:tc>
                  <a:txBody>
                    <a:bodyPr/>
                    <a:lstStyle/>
                    <a:p>
                      <a:pPr>
                        <a:lnSpc>
                          <a:spcPct val="115000"/>
                        </a:lnSpc>
                        <a:spcAft>
                          <a:spcPts val="800"/>
                        </a:spcAft>
                        <a:buNone/>
                      </a:pPr>
                      <a:r>
                        <a:rPr lang="en-GB" sz="1800" b="1" kern="100" dirty="0">
                          <a:effectLst/>
                          <a:latin typeface="+mn-lt"/>
                        </a:rPr>
                        <a:t> </a:t>
                      </a:r>
                      <a:endParaRPr lang="en-GB" sz="1600" b="1" kern="100" dirty="0">
                        <a:effectLst/>
                        <a:latin typeface="+mn-lt"/>
                      </a:endParaRPr>
                    </a:p>
                    <a:p>
                      <a:pPr>
                        <a:lnSpc>
                          <a:spcPct val="115000"/>
                        </a:lnSpc>
                        <a:spcAft>
                          <a:spcPts val="800"/>
                        </a:spcAft>
                        <a:buNone/>
                      </a:pPr>
                      <a:r>
                        <a:rPr lang="en-GB" sz="1800" b="1" kern="100" dirty="0">
                          <a:effectLst/>
                          <a:latin typeface="+mn-lt"/>
                        </a:rPr>
                        <a:t>TOTAL: </a:t>
                      </a: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nchor="ctr"/>
                </a:tc>
                <a:tc>
                  <a:txBody>
                    <a:bodyPr/>
                    <a:lstStyle/>
                    <a:p>
                      <a:pPr>
                        <a:lnSpc>
                          <a:spcPct val="115000"/>
                        </a:lnSpc>
                        <a:spcAft>
                          <a:spcPts val="800"/>
                        </a:spcAft>
                        <a:buNone/>
                      </a:pPr>
                      <a:r>
                        <a:rPr lang="en-GB" sz="1800" b="1" kern="100" dirty="0">
                          <a:effectLst/>
                          <a:latin typeface="+mn-lt"/>
                        </a:rPr>
                        <a:t> </a:t>
                      </a:r>
                      <a:r>
                        <a:rPr lang="en-GB" sz="1600" b="1" kern="100" dirty="0">
                          <a:effectLst/>
                          <a:latin typeface="+mn-lt"/>
                          <a:cs typeface="Times New Roman" panose="02020603050405020304" pitchFamily="18" charset="0"/>
                        </a:rPr>
                        <a:t>8</a:t>
                      </a:r>
                      <a:endParaRPr lang="en-GB" sz="1600" b="1" kern="100" dirty="0">
                        <a:effectLst/>
                        <a:latin typeface="+mn-lt"/>
                      </a:endParaRPr>
                    </a:p>
                  </a:txBody>
                  <a:tcPr marL="67750" marR="67750" marT="0" marB="0"/>
                </a:tc>
                <a:tc>
                  <a:txBody>
                    <a:bodyPr/>
                    <a:lstStyle/>
                    <a:p>
                      <a:pPr>
                        <a:lnSpc>
                          <a:spcPct val="115000"/>
                        </a:lnSpc>
                        <a:spcAft>
                          <a:spcPts val="800"/>
                        </a:spcAft>
                        <a:buNone/>
                      </a:pPr>
                      <a:r>
                        <a:rPr lang="en-GB" sz="1800" b="1" kern="100" dirty="0">
                          <a:effectLst/>
                          <a:latin typeface="+mn-lt"/>
                        </a:rPr>
                        <a:t> </a:t>
                      </a:r>
                      <a:endParaRPr lang="en-GB" sz="1600" b="1" kern="100" dirty="0">
                        <a:effectLst/>
                        <a:latin typeface="+mn-lt"/>
                      </a:endParaRPr>
                    </a:p>
                    <a:p>
                      <a:pPr>
                        <a:lnSpc>
                          <a:spcPct val="115000"/>
                        </a:lnSpc>
                        <a:spcAft>
                          <a:spcPts val="800"/>
                        </a:spcAft>
                        <a:buNone/>
                      </a:pPr>
                      <a:endParaRPr lang="en-GB" sz="1600" b="1" kern="100" dirty="0">
                        <a:effectLst/>
                        <a:latin typeface="+mn-lt"/>
                        <a:ea typeface="Aptos" panose="020B0004020202020204" pitchFamily="34" charset="0"/>
                        <a:cs typeface="Times New Roman" panose="02020603050405020304" pitchFamily="18" charset="0"/>
                      </a:endParaRPr>
                    </a:p>
                  </a:txBody>
                  <a:tcPr marL="67750" marR="67750" marT="0" marB="0"/>
                </a:tc>
                <a:extLst>
                  <a:ext uri="{0D108BD9-81ED-4DB2-BD59-A6C34878D82A}">
                    <a16:rowId xmlns:a16="http://schemas.microsoft.com/office/drawing/2014/main" val="3818328269"/>
                  </a:ext>
                </a:extLst>
              </a:tr>
            </a:tbl>
          </a:graphicData>
        </a:graphic>
      </p:graphicFrame>
      <p:sp>
        <p:nvSpPr>
          <p:cNvPr id="10" name="TextBox 9">
            <a:extLst>
              <a:ext uri="{FF2B5EF4-FFF2-40B4-BE49-F238E27FC236}">
                <a16:creationId xmlns:a16="http://schemas.microsoft.com/office/drawing/2014/main" id="{E7B14463-BD18-9215-5DEC-F6C056DC7145}"/>
              </a:ext>
            </a:extLst>
          </p:cNvPr>
          <p:cNvSpPr txBox="1"/>
          <p:nvPr/>
        </p:nvSpPr>
        <p:spPr>
          <a:xfrm>
            <a:off x="2379690" y="5796096"/>
            <a:ext cx="6093500" cy="743024"/>
          </a:xfrm>
          <a:prstGeom prst="rect">
            <a:avLst/>
          </a:prstGeom>
          <a:noFill/>
        </p:spPr>
        <p:txBody>
          <a:bodyPr wrap="square">
            <a:spAutoFit/>
          </a:bodyPr>
          <a:lstStyle/>
          <a:p>
            <a:pPr>
              <a:lnSpc>
                <a:spcPct val="100000"/>
              </a:lnSpc>
              <a:spcAft>
                <a:spcPts val="800"/>
              </a:spcAft>
              <a:buNone/>
            </a:pPr>
            <a:r>
              <a:rPr lang="en-GB" sz="1800" kern="100" dirty="0">
                <a:effectLst/>
                <a:latin typeface="+mn-lt"/>
                <a:ea typeface="Aptos" panose="020B0004020202020204" pitchFamily="34" charset="0"/>
                <a:cs typeface="Times New Roman" panose="02020603050405020304" pitchFamily="18" charset="0"/>
              </a:rPr>
              <a:t> </a:t>
            </a:r>
          </a:p>
          <a:p>
            <a:pPr>
              <a:lnSpc>
                <a:spcPct val="100000"/>
              </a:lnSpc>
              <a:spcAft>
                <a:spcPts val="800"/>
              </a:spcAft>
              <a:buNone/>
            </a:pPr>
            <a:r>
              <a:rPr lang="en-GB" sz="1800" b="1" kern="100" dirty="0">
                <a:effectLst/>
                <a:latin typeface="+mn-lt"/>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B7B6A2B3-2673-8B97-53CD-93F7237A9BB5}"/>
              </a:ext>
            </a:extLst>
          </p:cNvPr>
          <p:cNvSpPr txBox="1"/>
          <p:nvPr/>
        </p:nvSpPr>
        <p:spPr>
          <a:xfrm>
            <a:off x="854440" y="6006228"/>
            <a:ext cx="10643016" cy="646331"/>
          </a:xfrm>
          <a:prstGeom prst="rect">
            <a:avLst/>
          </a:prstGeom>
          <a:noFill/>
        </p:spPr>
        <p:txBody>
          <a:bodyPr wrap="square" rtlCol="0">
            <a:spAutoFit/>
          </a:bodyPr>
          <a:lstStyle/>
          <a:p>
            <a:pPr algn="ctr"/>
            <a:r>
              <a:rPr lang="en-GB" b="1" i="1" u="sng" dirty="0">
                <a:solidFill>
                  <a:srgbClr val="FF0000"/>
                </a:solidFill>
              </a:rPr>
              <a:t>Both strategies had a score of 8 plus but the delivery service in my opinion is the best option, because it directly addresses the bakery’s main problem which Is customer shortfall.</a:t>
            </a:r>
          </a:p>
        </p:txBody>
      </p:sp>
    </p:spTree>
    <p:extLst>
      <p:ext uri="{BB962C8B-B14F-4D97-AF65-F5344CB8AC3E}">
        <p14:creationId xmlns:p14="http://schemas.microsoft.com/office/powerpoint/2010/main" val="3910041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DBF3E70-6D1E-5A95-4B9A-5F2913ED768D}"/>
              </a:ext>
            </a:extLst>
          </p:cNvPr>
          <p:cNvSpPr/>
          <p:nvPr/>
        </p:nvSpPr>
        <p:spPr>
          <a:xfrm>
            <a:off x="8155179" y="0"/>
            <a:ext cx="3072454" cy="369332"/>
          </a:xfrm>
          <a:prstGeom prst="rect">
            <a:avLst/>
          </a:prstGeom>
          <a:noFill/>
        </p:spPr>
        <p:txBody>
          <a:bodyPr wrap="square" lIns="91440" tIns="45720" rIns="91440" bIns="45720">
            <a:spAutoFit/>
          </a:bodyPr>
          <a:lstStyle/>
          <a:p>
            <a:pPr algn="ctr"/>
            <a:r>
              <a:rPr lang="en-GB" b="0" i="1" u="sng" cap="none" spc="0" dirty="0">
                <a:ln w="0"/>
                <a:solidFill>
                  <a:schemeClr val="tx1"/>
                </a:solidFill>
                <a:effectLst>
                  <a:outerShdw blurRad="38100" dist="19050" dir="2700000" algn="tl" rotWithShape="0">
                    <a:schemeClr val="dk1">
                      <a:alpha val="40000"/>
                    </a:schemeClr>
                  </a:outerShdw>
                </a:effectLst>
              </a:rPr>
              <a:t>Implementation plan</a:t>
            </a:r>
            <a:r>
              <a:rPr lang="en-GB" b="0" cap="none" spc="0" dirty="0">
                <a:ln w="0"/>
                <a:solidFill>
                  <a:schemeClr val="tx1"/>
                </a:solidFill>
                <a:effectLst>
                  <a:outerShdw blurRad="38100" dist="19050" dir="2700000" algn="tl" rotWithShape="0">
                    <a:schemeClr val="dk1">
                      <a:alpha val="40000"/>
                    </a:schemeClr>
                  </a:outerShdw>
                </a:effectLst>
              </a:rPr>
              <a:t>:</a:t>
            </a:r>
          </a:p>
        </p:txBody>
      </p:sp>
      <p:graphicFrame>
        <p:nvGraphicFramePr>
          <p:cNvPr id="18" name="Table 17">
            <a:extLst>
              <a:ext uri="{FF2B5EF4-FFF2-40B4-BE49-F238E27FC236}">
                <a16:creationId xmlns:a16="http://schemas.microsoft.com/office/drawing/2014/main" id="{E6C71035-8830-6DA7-EC4C-F694F7A98495}"/>
              </a:ext>
            </a:extLst>
          </p:cNvPr>
          <p:cNvGraphicFramePr>
            <a:graphicFrameLocks noGrp="1"/>
          </p:cNvGraphicFramePr>
          <p:nvPr>
            <p:extLst>
              <p:ext uri="{D42A27DB-BD31-4B8C-83A1-F6EECF244321}">
                <p14:modId xmlns:p14="http://schemas.microsoft.com/office/powerpoint/2010/main" val="1214837857"/>
              </p:ext>
            </p:extLst>
          </p:nvPr>
        </p:nvGraphicFramePr>
        <p:xfrm>
          <a:off x="299804" y="699116"/>
          <a:ext cx="11062740" cy="6004219"/>
        </p:xfrm>
        <a:graphic>
          <a:graphicData uri="http://schemas.openxmlformats.org/drawingml/2006/table">
            <a:tbl>
              <a:tblPr>
                <a:tableStyleId>{BDBED569-4797-4DF1-A0F4-6AAB3CD982D8}</a:tableStyleId>
              </a:tblPr>
              <a:tblGrid>
                <a:gridCol w="2212548">
                  <a:extLst>
                    <a:ext uri="{9D8B030D-6E8A-4147-A177-3AD203B41FA5}">
                      <a16:colId xmlns:a16="http://schemas.microsoft.com/office/drawing/2014/main" val="4120098667"/>
                    </a:ext>
                  </a:extLst>
                </a:gridCol>
                <a:gridCol w="2212548">
                  <a:extLst>
                    <a:ext uri="{9D8B030D-6E8A-4147-A177-3AD203B41FA5}">
                      <a16:colId xmlns:a16="http://schemas.microsoft.com/office/drawing/2014/main" val="1944768745"/>
                    </a:ext>
                  </a:extLst>
                </a:gridCol>
                <a:gridCol w="2212548">
                  <a:extLst>
                    <a:ext uri="{9D8B030D-6E8A-4147-A177-3AD203B41FA5}">
                      <a16:colId xmlns:a16="http://schemas.microsoft.com/office/drawing/2014/main" val="2918430190"/>
                    </a:ext>
                  </a:extLst>
                </a:gridCol>
                <a:gridCol w="2212548">
                  <a:extLst>
                    <a:ext uri="{9D8B030D-6E8A-4147-A177-3AD203B41FA5}">
                      <a16:colId xmlns:a16="http://schemas.microsoft.com/office/drawing/2014/main" val="3796901460"/>
                    </a:ext>
                  </a:extLst>
                </a:gridCol>
                <a:gridCol w="2212548">
                  <a:extLst>
                    <a:ext uri="{9D8B030D-6E8A-4147-A177-3AD203B41FA5}">
                      <a16:colId xmlns:a16="http://schemas.microsoft.com/office/drawing/2014/main" val="222389432"/>
                    </a:ext>
                  </a:extLst>
                </a:gridCol>
              </a:tblGrid>
              <a:tr h="174262">
                <a:tc>
                  <a:txBody>
                    <a:bodyPr/>
                    <a:lstStyle/>
                    <a:p>
                      <a:endParaRPr lang="en-GB" sz="500" dirty="0"/>
                    </a:p>
                  </a:txBody>
                  <a:tcPr marL="24057" marR="24057" marT="12028" marB="12028"/>
                </a:tc>
                <a:tc>
                  <a:txBody>
                    <a:bodyPr/>
                    <a:lstStyle/>
                    <a:p>
                      <a:endParaRPr lang="en-GB" sz="500"/>
                    </a:p>
                  </a:txBody>
                  <a:tcPr marL="24057" marR="24057" marT="12028" marB="12028"/>
                </a:tc>
                <a:tc>
                  <a:txBody>
                    <a:bodyPr/>
                    <a:lstStyle/>
                    <a:p>
                      <a:endParaRPr lang="en-GB" sz="500"/>
                    </a:p>
                  </a:txBody>
                  <a:tcPr marL="24057" marR="24057" marT="12028" marB="12028"/>
                </a:tc>
                <a:tc>
                  <a:txBody>
                    <a:bodyPr/>
                    <a:lstStyle/>
                    <a:p>
                      <a:endParaRPr lang="en-GB" sz="500"/>
                    </a:p>
                  </a:txBody>
                  <a:tcPr marL="24057" marR="24057" marT="12028" marB="12028"/>
                </a:tc>
                <a:tc>
                  <a:txBody>
                    <a:bodyPr/>
                    <a:lstStyle/>
                    <a:p>
                      <a:endParaRPr lang="en-GB" sz="500"/>
                    </a:p>
                  </a:txBody>
                  <a:tcPr marL="24057" marR="24057" marT="12028" marB="12028"/>
                </a:tc>
                <a:extLst>
                  <a:ext uri="{0D108BD9-81ED-4DB2-BD59-A6C34878D82A}">
                    <a16:rowId xmlns:a16="http://schemas.microsoft.com/office/drawing/2014/main" val="3791432067"/>
                  </a:ext>
                </a:extLst>
              </a:tr>
              <a:tr h="174262">
                <a:tc>
                  <a:txBody>
                    <a:bodyPr/>
                    <a:lstStyle/>
                    <a:p>
                      <a:pPr>
                        <a:buNone/>
                      </a:pPr>
                      <a:r>
                        <a:rPr lang="en-GB" sz="1400" b="1" dirty="0">
                          <a:effectLst/>
                        </a:rPr>
                        <a:t>Task</a:t>
                      </a:r>
                    </a:p>
                  </a:txBody>
                  <a:tcPr marL="24057" marR="24057" marT="12028" marB="12028" anchor="ctr"/>
                </a:tc>
                <a:tc>
                  <a:txBody>
                    <a:bodyPr/>
                    <a:lstStyle/>
                    <a:p>
                      <a:pPr>
                        <a:buNone/>
                      </a:pPr>
                      <a:r>
                        <a:rPr lang="en-GB" sz="1400" b="1">
                          <a:effectLst/>
                        </a:rPr>
                        <a:t>What?</a:t>
                      </a:r>
                    </a:p>
                  </a:txBody>
                  <a:tcPr marL="24057" marR="24057" marT="12028" marB="12028" anchor="ctr"/>
                </a:tc>
                <a:tc>
                  <a:txBody>
                    <a:bodyPr/>
                    <a:lstStyle/>
                    <a:p>
                      <a:pPr>
                        <a:buNone/>
                      </a:pPr>
                      <a:r>
                        <a:rPr lang="en-GB" sz="1400" b="1">
                          <a:effectLst/>
                        </a:rPr>
                        <a:t>When?</a:t>
                      </a:r>
                    </a:p>
                  </a:txBody>
                  <a:tcPr marL="24057" marR="24057" marT="12028" marB="12028" anchor="ctr"/>
                </a:tc>
                <a:tc>
                  <a:txBody>
                    <a:bodyPr/>
                    <a:lstStyle/>
                    <a:p>
                      <a:pPr>
                        <a:buNone/>
                      </a:pPr>
                      <a:r>
                        <a:rPr lang="en-GB" sz="1400" b="1">
                          <a:effectLst/>
                        </a:rPr>
                        <a:t>Who?</a:t>
                      </a:r>
                    </a:p>
                  </a:txBody>
                  <a:tcPr marL="24057" marR="24057" marT="12028" marB="12028" anchor="ctr"/>
                </a:tc>
                <a:tc>
                  <a:txBody>
                    <a:bodyPr/>
                    <a:lstStyle/>
                    <a:p>
                      <a:pPr>
                        <a:buNone/>
                      </a:pPr>
                      <a:r>
                        <a:rPr lang="en-GB" sz="1400" b="1">
                          <a:effectLst/>
                        </a:rPr>
                        <a:t>Done ✓</a:t>
                      </a:r>
                    </a:p>
                  </a:txBody>
                  <a:tcPr marL="24057" marR="24057" marT="12028" marB="12028" anchor="ctr"/>
                </a:tc>
                <a:extLst>
                  <a:ext uri="{0D108BD9-81ED-4DB2-BD59-A6C34878D82A}">
                    <a16:rowId xmlns:a16="http://schemas.microsoft.com/office/drawing/2014/main" val="1381360749"/>
                  </a:ext>
                </a:extLst>
              </a:tr>
              <a:tr h="704058">
                <a:tc>
                  <a:txBody>
                    <a:bodyPr/>
                    <a:lstStyle/>
                    <a:p>
                      <a:pPr>
                        <a:buNone/>
                      </a:pPr>
                      <a:r>
                        <a:rPr lang="en-GB" sz="1400" b="1" dirty="0">
                          <a:effectLst/>
                        </a:rPr>
                        <a:t>Research customer demand</a:t>
                      </a:r>
                    </a:p>
                  </a:txBody>
                  <a:tcPr marL="24057" marR="24057" marT="12028" marB="12028" anchor="ctr"/>
                </a:tc>
                <a:tc>
                  <a:txBody>
                    <a:bodyPr/>
                    <a:lstStyle/>
                    <a:p>
                      <a:pPr>
                        <a:buNone/>
                      </a:pPr>
                      <a:r>
                        <a:rPr lang="en-GB" sz="1400" b="1">
                          <a:effectLst/>
                        </a:rPr>
                        <a:t>Survey customers about delivery preferences and locations</a:t>
                      </a:r>
                    </a:p>
                  </a:txBody>
                  <a:tcPr marL="24057" marR="24057" marT="12028" marB="12028" anchor="ctr"/>
                </a:tc>
                <a:tc>
                  <a:txBody>
                    <a:bodyPr/>
                    <a:lstStyle/>
                    <a:p>
                      <a:pPr>
                        <a:buNone/>
                      </a:pPr>
                      <a:r>
                        <a:rPr lang="en-GB" sz="1400" b="1">
                          <a:effectLst/>
                        </a:rPr>
                        <a:t>Week 1</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a:buNone/>
                      </a:pPr>
                      <a:r>
                        <a:rPr lang="en-GB" sz="1400" b="1">
                          <a:effectLst/>
                        </a:rPr>
                        <a:t>☐</a:t>
                      </a:r>
                    </a:p>
                  </a:txBody>
                  <a:tcPr marL="24057" marR="24057" marT="12028" marB="12028" anchor="ctr"/>
                </a:tc>
                <a:extLst>
                  <a:ext uri="{0D108BD9-81ED-4DB2-BD59-A6C34878D82A}">
                    <a16:rowId xmlns:a16="http://schemas.microsoft.com/office/drawing/2014/main" val="3821152286"/>
                  </a:ext>
                </a:extLst>
              </a:tr>
              <a:tr h="571609">
                <a:tc>
                  <a:txBody>
                    <a:bodyPr/>
                    <a:lstStyle/>
                    <a:p>
                      <a:pPr>
                        <a:buNone/>
                      </a:pPr>
                      <a:r>
                        <a:rPr lang="en-GB" sz="1400" b="1">
                          <a:effectLst/>
                        </a:rPr>
                        <a:t>Create delivery plan</a:t>
                      </a:r>
                    </a:p>
                  </a:txBody>
                  <a:tcPr marL="24057" marR="24057" marT="12028" marB="12028" anchor="ctr"/>
                </a:tc>
                <a:tc>
                  <a:txBody>
                    <a:bodyPr/>
                    <a:lstStyle/>
                    <a:p>
                      <a:pPr>
                        <a:buNone/>
                      </a:pPr>
                      <a:r>
                        <a:rPr lang="en-GB" sz="1400" b="1">
                          <a:effectLst/>
                        </a:rPr>
                        <a:t>Decide delivery area, delivery times, and pricing</a:t>
                      </a:r>
                    </a:p>
                  </a:txBody>
                  <a:tcPr marL="24057" marR="24057" marT="12028" marB="12028" anchor="ctr"/>
                </a:tc>
                <a:tc>
                  <a:txBody>
                    <a:bodyPr/>
                    <a:lstStyle/>
                    <a:p>
                      <a:pPr>
                        <a:buNone/>
                      </a:pPr>
                      <a:r>
                        <a:rPr lang="en-GB" sz="1400" b="1">
                          <a:effectLst/>
                        </a:rPr>
                        <a:t>Week 1</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a:buNone/>
                      </a:pPr>
                      <a:r>
                        <a:rPr lang="en-GB" sz="1400" b="1">
                          <a:effectLst/>
                        </a:rPr>
                        <a:t>☐</a:t>
                      </a:r>
                    </a:p>
                  </a:txBody>
                  <a:tcPr marL="24057" marR="24057" marT="12028" marB="12028" anchor="ctr"/>
                </a:tc>
                <a:extLst>
                  <a:ext uri="{0D108BD9-81ED-4DB2-BD59-A6C34878D82A}">
                    <a16:rowId xmlns:a16="http://schemas.microsoft.com/office/drawing/2014/main" val="716546898"/>
                  </a:ext>
                </a:extLst>
              </a:tr>
              <a:tr h="571609">
                <a:tc>
                  <a:txBody>
                    <a:bodyPr/>
                    <a:lstStyle/>
                    <a:p>
                      <a:pPr>
                        <a:buNone/>
                      </a:pPr>
                      <a:r>
                        <a:rPr lang="en-GB" sz="1400" b="1">
                          <a:effectLst/>
                        </a:rPr>
                        <a:t>Purchase equipment</a:t>
                      </a:r>
                    </a:p>
                  </a:txBody>
                  <a:tcPr marL="24057" marR="24057" marT="12028" marB="12028" anchor="ctr"/>
                </a:tc>
                <a:tc>
                  <a:txBody>
                    <a:bodyPr/>
                    <a:lstStyle/>
                    <a:p>
                      <a:pPr>
                        <a:buNone/>
                      </a:pPr>
                      <a:r>
                        <a:rPr lang="en-GB" sz="1400" b="1">
                          <a:effectLst/>
                        </a:rPr>
                        <a:t>Obtain packaging materials and delivery bags</a:t>
                      </a:r>
                    </a:p>
                  </a:txBody>
                  <a:tcPr marL="24057" marR="24057" marT="12028" marB="12028" anchor="ctr"/>
                </a:tc>
                <a:tc>
                  <a:txBody>
                    <a:bodyPr/>
                    <a:lstStyle/>
                    <a:p>
                      <a:pPr>
                        <a:buNone/>
                      </a:pPr>
                      <a:r>
                        <a:rPr lang="en-GB" sz="1400" b="1">
                          <a:effectLst/>
                        </a:rPr>
                        <a:t>Week 2</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a:buNone/>
                      </a:pPr>
                      <a:r>
                        <a:rPr lang="en-GB" sz="1400" b="1">
                          <a:effectLst/>
                        </a:rPr>
                        <a:t>☐</a:t>
                      </a:r>
                    </a:p>
                  </a:txBody>
                  <a:tcPr marL="24057" marR="24057" marT="12028" marB="12028" anchor="ctr"/>
                </a:tc>
                <a:extLst>
                  <a:ext uri="{0D108BD9-81ED-4DB2-BD59-A6C34878D82A}">
                    <a16:rowId xmlns:a16="http://schemas.microsoft.com/office/drawing/2014/main" val="4287955814"/>
                  </a:ext>
                </a:extLst>
              </a:tr>
              <a:tr h="836506">
                <a:tc>
                  <a:txBody>
                    <a:bodyPr/>
                    <a:lstStyle/>
                    <a:p>
                      <a:pPr>
                        <a:buNone/>
                      </a:pPr>
                      <a:r>
                        <a:rPr lang="en-GB" sz="1400" b="1">
                          <a:effectLst/>
                        </a:rPr>
                        <a:t>Set up ordering system</a:t>
                      </a:r>
                    </a:p>
                  </a:txBody>
                  <a:tcPr marL="24057" marR="24057" marT="12028" marB="12028" anchor="ctr"/>
                </a:tc>
                <a:tc>
                  <a:txBody>
                    <a:bodyPr/>
                    <a:lstStyle/>
                    <a:p>
                      <a:pPr>
                        <a:buNone/>
                      </a:pPr>
                      <a:r>
                        <a:rPr lang="en-GB" sz="1400" b="1">
                          <a:effectLst/>
                        </a:rPr>
                        <a:t>Create a phone, email, or social media ordering process</a:t>
                      </a:r>
                    </a:p>
                  </a:txBody>
                  <a:tcPr marL="24057" marR="24057" marT="12028" marB="12028" anchor="ctr"/>
                </a:tc>
                <a:tc>
                  <a:txBody>
                    <a:bodyPr/>
                    <a:lstStyle/>
                    <a:p>
                      <a:pPr>
                        <a:buNone/>
                      </a:pPr>
                      <a:r>
                        <a:rPr lang="en-GB" sz="1400" b="1">
                          <a:effectLst/>
                        </a:rPr>
                        <a:t>Week 2</a:t>
                      </a:r>
                    </a:p>
                  </a:txBody>
                  <a:tcPr marL="24057" marR="24057" marT="12028" marB="12028" anchor="ctr"/>
                </a:tc>
                <a:tc>
                  <a:txBody>
                    <a:bodyPr/>
                    <a:lstStyle/>
                    <a:p>
                      <a:pPr>
                        <a:buNone/>
                      </a:pPr>
                      <a:r>
                        <a:rPr lang="en-GB" sz="1400" b="1">
                          <a:effectLst/>
                        </a:rPr>
                        <a:t>Bakery Owner/Admin Staff</a:t>
                      </a:r>
                    </a:p>
                  </a:txBody>
                  <a:tcPr marL="24057" marR="24057" marT="12028" marB="12028" anchor="ctr"/>
                </a:tc>
                <a:tc>
                  <a:txBody>
                    <a:bodyPr/>
                    <a:lstStyle/>
                    <a:p>
                      <a:pPr>
                        <a:buNone/>
                      </a:pPr>
                      <a:r>
                        <a:rPr lang="en-GB" sz="1400" b="1" dirty="0">
                          <a:effectLst/>
                        </a:rPr>
                        <a:t>☐</a:t>
                      </a:r>
                    </a:p>
                  </a:txBody>
                  <a:tcPr marL="24057" marR="24057" marT="12028" marB="12028" anchor="ctr"/>
                </a:tc>
                <a:extLst>
                  <a:ext uri="{0D108BD9-81ED-4DB2-BD59-A6C34878D82A}">
                    <a16:rowId xmlns:a16="http://schemas.microsoft.com/office/drawing/2014/main" val="2266884646"/>
                  </a:ext>
                </a:extLst>
              </a:tr>
              <a:tr h="704058">
                <a:tc>
                  <a:txBody>
                    <a:bodyPr/>
                    <a:lstStyle/>
                    <a:p>
                      <a:pPr>
                        <a:buNone/>
                      </a:pPr>
                      <a:r>
                        <a:rPr lang="en-GB" sz="1400" b="1">
                          <a:effectLst/>
                        </a:rPr>
                        <a:t>Promote the service</a:t>
                      </a:r>
                    </a:p>
                  </a:txBody>
                  <a:tcPr marL="24057" marR="24057" marT="12028" marB="12028" anchor="ctr"/>
                </a:tc>
                <a:tc>
                  <a:txBody>
                    <a:bodyPr/>
                    <a:lstStyle/>
                    <a:p>
                      <a:pPr>
                        <a:buNone/>
                      </a:pPr>
                      <a:r>
                        <a:rPr lang="en-GB" sz="1400" b="1">
                          <a:effectLst/>
                        </a:rPr>
                        <a:t>Advertise delivery through social media and in-store posters</a:t>
                      </a:r>
                    </a:p>
                  </a:txBody>
                  <a:tcPr marL="24057" marR="24057" marT="12028" marB="12028" anchor="ctr"/>
                </a:tc>
                <a:tc>
                  <a:txBody>
                    <a:bodyPr/>
                    <a:lstStyle/>
                    <a:p>
                      <a:pPr>
                        <a:buNone/>
                      </a:pPr>
                      <a:r>
                        <a:rPr lang="en-GB" sz="1400" b="1">
                          <a:effectLst/>
                        </a:rPr>
                        <a:t>Week 3</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a:buNone/>
                      </a:pPr>
                      <a:r>
                        <a:rPr lang="en-GB" sz="1400" b="1" dirty="0">
                          <a:effectLst/>
                        </a:rPr>
                        <a:t>☐</a:t>
                      </a:r>
                    </a:p>
                  </a:txBody>
                  <a:tcPr marL="24057" marR="24057" marT="12028" marB="12028" anchor="ctr"/>
                </a:tc>
                <a:extLst>
                  <a:ext uri="{0D108BD9-81ED-4DB2-BD59-A6C34878D82A}">
                    <a16:rowId xmlns:a16="http://schemas.microsoft.com/office/drawing/2014/main" val="3059657579"/>
                  </a:ext>
                </a:extLst>
              </a:tr>
              <a:tr h="704058">
                <a:tc>
                  <a:txBody>
                    <a:bodyPr/>
                    <a:lstStyle/>
                    <a:p>
                      <a:pPr>
                        <a:buNone/>
                      </a:pPr>
                      <a:r>
                        <a:rPr lang="en-GB" sz="1400" b="1">
                          <a:effectLst/>
                        </a:rPr>
                        <a:t>Launch delivery service</a:t>
                      </a:r>
                    </a:p>
                  </a:txBody>
                  <a:tcPr marL="24057" marR="24057" marT="12028" marB="12028" anchor="ctr"/>
                </a:tc>
                <a:tc>
                  <a:txBody>
                    <a:bodyPr/>
                    <a:lstStyle/>
                    <a:p>
                      <a:pPr>
                        <a:buNone/>
                      </a:pPr>
                      <a:r>
                        <a:rPr lang="en-GB" sz="1400" b="1">
                          <a:effectLst/>
                        </a:rPr>
                        <a:t>Begin accepting and delivering customer orders</a:t>
                      </a:r>
                    </a:p>
                  </a:txBody>
                  <a:tcPr marL="24057" marR="24057" marT="12028" marB="12028" anchor="ctr"/>
                </a:tc>
                <a:tc>
                  <a:txBody>
                    <a:bodyPr/>
                    <a:lstStyle/>
                    <a:p>
                      <a:pPr>
                        <a:buNone/>
                      </a:pPr>
                      <a:r>
                        <a:rPr lang="en-GB" sz="1400" b="1">
                          <a:effectLst/>
                        </a:rPr>
                        <a:t>Week 4</a:t>
                      </a:r>
                    </a:p>
                  </a:txBody>
                  <a:tcPr marL="24057" marR="24057" marT="12028" marB="12028" anchor="ctr"/>
                </a:tc>
                <a:tc>
                  <a:txBody>
                    <a:bodyPr/>
                    <a:lstStyle/>
                    <a:p>
                      <a:pPr>
                        <a:buNone/>
                      </a:pPr>
                      <a:r>
                        <a:rPr lang="en-GB" sz="1400" b="1">
                          <a:effectLst/>
                        </a:rPr>
                        <a:t>Delivery Staff/Owner</a:t>
                      </a:r>
                    </a:p>
                  </a:txBody>
                  <a:tcPr marL="24057" marR="24057" marT="12028" marB="12028" anchor="ctr"/>
                </a:tc>
                <a:tc>
                  <a:txBody>
                    <a:bodyPr/>
                    <a:lstStyle/>
                    <a:p>
                      <a:pPr>
                        <a:buNone/>
                      </a:pPr>
                      <a:r>
                        <a:rPr lang="en-GB" sz="1400" b="1">
                          <a:effectLst/>
                        </a:rPr>
                        <a:t>☐</a:t>
                      </a:r>
                    </a:p>
                  </a:txBody>
                  <a:tcPr marL="24057" marR="24057" marT="12028" marB="12028" anchor="ctr"/>
                </a:tc>
                <a:extLst>
                  <a:ext uri="{0D108BD9-81ED-4DB2-BD59-A6C34878D82A}">
                    <a16:rowId xmlns:a16="http://schemas.microsoft.com/office/drawing/2014/main" val="339353246"/>
                  </a:ext>
                </a:extLst>
              </a:tr>
              <a:tr h="704058">
                <a:tc>
                  <a:txBody>
                    <a:bodyPr/>
                    <a:lstStyle/>
                    <a:p>
                      <a:pPr>
                        <a:buNone/>
                      </a:pPr>
                      <a:r>
                        <a:rPr lang="en-GB" sz="1400" b="1">
                          <a:effectLst/>
                        </a:rPr>
                        <a:t>Monitor performance</a:t>
                      </a:r>
                    </a:p>
                  </a:txBody>
                  <a:tcPr marL="24057" marR="24057" marT="12028" marB="12028" anchor="ctr"/>
                </a:tc>
                <a:tc>
                  <a:txBody>
                    <a:bodyPr/>
                    <a:lstStyle/>
                    <a:p>
                      <a:pPr>
                        <a:buNone/>
                      </a:pPr>
                      <a:r>
                        <a:rPr lang="en-GB" sz="1400" b="1">
                          <a:effectLst/>
                        </a:rPr>
                        <a:t>Track delivery orders, sales revenue, and customer feedback</a:t>
                      </a:r>
                    </a:p>
                  </a:txBody>
                  <a:tcPr marL="24057" marR="24057" marT="12028" marB="12028" anchor="ctr"/>
                </a:tc>
                <a:tc>
                  <a:txBody>
                    <a:bodyPr/>
                    <a:lstStyle/>
                    <a:p>
                      <a:pPr>
                        <a:buNone/>
                      </a:pPr>
                      <a:r>
                        <a:rPr lang="en-GB" sz="1400" b="1">
                          <a:effectLst/>
                        </a:rPr>
                        <a:t>Months 2-5</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a:buNone/>
                      </a:pPr>
                      <a:r>
                        <a:rPr lang="en-GB" sz="1400" b="1" dirty="0">
                          <a:effectLst/>
                        </a:rPr>
                        <a:t>☐</a:t>
                      </a:r>
                    </a:p>
                  </a:txBody>
                  <a:tcPr marL="24057" marR="24057" marT="12028" marB="12028" anchor="ctr"/>
                </a:tc>
                <a:extLst>
                  <a:ext uri="{0D108BD9-81ED-4DB2-BD59-A6C34878D82A}">
                    <a16:rowId xmlns:a16="http://schemas.microsoft.com/office/drawing/2014/main" val="3707884022"/>
                  </a:ext>
                </a:extLst>
              </a:tr>
              <a:tr h="704058">
                <a:tc>
                  <a:txBody>
                    <a:bodyPr/>
                    <a:lstStyle/>
                    <a:p>
                      <a:pPr>
                        <a:buNone/>
                      </a:pPr>
                      <a:r>
                        <a:rPr lang="en-GB" sz="1400" b="1" dirty="0">
                          <a:effectLst/>
                        </a:rPr>
                        <a:t>Review results</a:t>
                      </a:r>
                    </a:p>
                  </a:txBody>
                  <a:tcPr marL="24057" marR="24057" marT="12028" marB="12028" anchor="ctr"/>
                </a:tc>
                <a:tc>
                  <a:txBody>
                    <a:bodyPr/>
                    <a:lstStyle/>
                    <a:p>
                      <a:pPr>
                        <a:buNone/>
                      </a:pPr>
                      <a:r>
                        <a:rPr lang="en-GB" sz="1400" b="1" dirty="0">
                          <a:effectLst/>
                        </a:rPr>
                        <a:t>Compare KPI results against SMART objective targets</a:t>
                      </a:r>
                    </a:p>
                  </a:txBody>
                  <a:tcPr marL="24057" marR="24057" marT="12028" marB="12028" anchor="ctr"/>
                </a:tc>
                <a:tc>
                  <a:txBody>
                    <a:bodyPr/>
                    <a:lstStyle/>
                    <a:p>
                      <a:pPr>
                        <a:buNone/>
                      </a:pPr>
                      <a:r>
                        <a:rPr lang="en-GB" sz="1400" b="1">
                          <a:effectLst/>
                        </a:rPr>
                        <a:t>Month 6</a:t>
                      </a:r>
                    </a:p>
                  </a:txBody>
                  <a:tcPr marL="24057" marR="24057" marT="12028" marB="12028" anchor="ctr"/>
                </a:tc>
                <a:tc>
                  <a:txBody>
                    <a:bodyPr/>
                    <a:lstStyle/>
                    <a:p>
                      <a:pPr>
                        <a:buNone/>
                      </a:pPr>
                      <a:r>
                        <a:rPr lang="en-GB" sz="1400" b="1">
                          <a:effectLst/>
                        </a:rPr>
                        <a:t>Bakery Owner</a:t>
                      </a:r>
                    </a:p>
                  </a:txBody>
                  <a:tcPr marL="24057" marR="24057" marT="12028" marB="12028" anchor="ctr"/>
                </a:tc>
                <a:tc>
                  <a:txBody>
                    <a:bodyPr/>
                    <a:lstStyle/>
                    <a:p>
                      <a:pPr fontAlgn="t">
                        <a:lnSpc>
                          <a:spcPct val="119048"/>
                        </a:lnSpc>
                        <a:buNone/>
                      </a:pPr>
                      <a:r>
                        <a:rPr lang="en-GB" sz="1400" b="1" dirty="0">
                          <a:effectLst/>
                        </a:rPr>
                        <a:t>☐</a:t>
                      </a:r>
                      <a:endParaRPr lang="en-GB" sz="1400" b="1" i="0" dirty="0">
                        <a:effectLst/>
                        <a:latin typeface="Segoe UI" panose="020B0502040204020203" pitchFamily="34" charset="0"/>
                      </a:endParaRPr>
                    </a:p>
                  </a:txBody>
                  <a:tcPr marL="24057" marR="24057" marT="12028" marB="12028" anchor="ctr"/>
                </a:tc>
                <a:extLst>
                  <a:ext uri="{0D108BD9-81ED-4DB2-BD59-A6C34878D82A}">
                    <a16:rowId xmlns:a16="http://schemas.microsoft.com/office/drawing/2014/main" val="2653202300"/>
                  </a:ext>
                </a:extLst>
              </a:tr>
            </a:tbl>
          </a:graphicData>
        </a:graphic>
      </p:graphicFrame>
    </p:spTree>
    <p:extLst>
      <p:ext uri="{BB962C8B-B14F-4D97-AF65-F5344CB8AC3E}">
        <p14:creationId xmlns:p14="http://schemas.microsoft.com/office/powerpoint/2010/main" val="3872894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F13578-825A-0466-B6AC-018B2CB2D79D}"/>
              </a:ext>
            </a:extLst>
          </p:cNvPr>
          <p:cNvSpPr/>
          <p:nvPr/>
        </p:nvSpPr>
        <p:spPr>
          <a:xfrm>
            <a:off x="157396" y="134194"/>
            <a:ext cx="5251566" cy="523220"/>
          </a:xfrm>
          <a:prstGeom prst="rect">
            <a:avLst/>
          </a:prstGeom>
          <a:noFill/>
        </p:spPr>
        <p:txBody>
          <a:bodyPr wrap="none" lIns="91440" tIns="45720" rIns="91440" bIns="45720">
            <a:spAutoFit/>
          </a:bodyPr>
          <a:lstStyle/>
          <a:p>
            <a:pPr algn="ctr"/>
            <a:r>
              <a:rPr lang="en-GB" sz="2800" b="1" i="1" u="sng" cap="none" spc="0" dirty="0">
                <a:ln w="0"/>
                <a:solidFill>
                  <a:schemeClr val="tx1"/>
                </a:solidFill>
                <a:effectLst>
                  <a:outerShdw blurRad="38100" dist="19050" dir="2700000" algn="tl" rotWithShape="0">
                    <a:schemeClr val="dk1">
                      <a:alpha val="40000"/>
                    </a:schemeClr>
                  </a:outerShdw>
                </a:effectLst>
              </a:rPr>
              <a:t>Implementation plan justification:</a:t>
            </a:r>
          </a:p>
        </p:txBody>
      </p:sp>
      <p:sp>
        <p:nvSpPr>
          <p:cNvPr id="7" name="TextBox 6">
            <a:extLst>
              <a:ext uri="{FF2B5EF4-FFF2-40B4-BE49-F238E27FC236}">
                <a16:creationId xmlns:a16="http://schemas.microsoft.com/office/drawing/2014/main" id="{A256AD8D-0677-6E10-2E12-6C667A058C5A}"/>
              </a:ext>
            </a:extLst>
          </p:cNvPr>
          <p:cNvSpPr txBox="1"/>
          <p:nvPr/>
        </p:nvSpPr>
        <p:spPr>
          <a:xfrm>
            <a:off x="259841" y="773820"/>
            <a:ext cx="10473116" cy="6084180"/>
          </a:xfrm>
          <a:prstGeom prst="rect">
            <a:avLst/>
          </a:prstGeom>
          <a:noFill/>
        </p:spPr>
        <p:txBody>
          <a:bodyPr wrap="square">
            <a:spAutoFit/>
          </a:bodyPr>
          <a:lstStyle/>
          <a:p>
            <a:pPr fontAlgn="t">
              <a:lnSpc>
                <a:spcPct val="100000"/>
              </a:lnSpc>
              <a:buNone/>
            </a:pPr>
            <a:r>
              <a:rPr lang="en-GB" sz="2000" b="1" i="0" dirty="0">
                <a:effectLst/>
                <a:latin typeface="+mn-lt"/>
              </a:rPr>
              <a:t>The implementation plan focuses on introducing a local delivery service to address Basil's Bakery's declining sales. The main problem identified was the reduction in customer footfall due to COVID-19, local business closures, and an increase in home working. The delivery service has been selected as the preferred solution because it directly responds to customer requests and provides greater access to the bakery's products.</a:t>
            </a:r>
          </a:p>
          <a:p>
            <a:pPr fontAlgn="t">
              <a:lnSpc>
                <a:spcPct val="100000"/>
              </a:lnSpc>
              <a:buNone/>
            </a:pPr>
            <a:r>
              <a:rPr lang="en-GB" sz="2000" b="1" i="0" dirty="0">
                <a:effectLst/>
                <a:latin typeface="+mn-lt"/>
              </a:rPr>
              <a:t>The plan follows a structured process, beginning with market research to understand customer demand before investing resources into the service. The next stages involve establishing delivery procedures, purchasing suitable packaging, and creating an ordering system. Promotion through social media and in-store advertising will ensure customers are aware of the new service. Once launched, performance will be monitored using key performance indicators (KPIs), including monthly sales revenue and the number of delivery orders received.</a:t>
            </a:r>
          </a:p>
          <a:p>
            <a:pPr fontAlgn="t">
              <a:lnSpc>
                <a:spcPct val="100000"/>
              </a:lnSpc>
              <a:buNone/>
            </a:pPr>
            <a:r>
              <a:rPr lang="en-GB" sz="2000" b="1" i="0" dirty="0">
                <a:effectLst/>
                <a:latin typeface="+mn-lt"/>
              </a:rPr>
              <a:t>The SMART objective is to increase sales revenue by 15% within six months of implementation. Regular monitoring will allow the owner to evaluate whether the delivery service is meeting expectations and contributing to business growth. According to Slack, Brandon-Jones and Burgess (2022), effective operations management requires organisations to plan, implement, monitor, and improve processes to achieve organisational objectives. Therefore, this implementation plan provides a realistic framework for achieving sustainable growth and improved customer satisfaction.</a:t>
            </a:r>
            <a:endParaRPr lang="en-GB" sz="2000" b="1" i="0" dirty="0">
              <a:effectLst/>
              <a:latin typeface="Segoe UI" panose="020B0502040204020203" pitchFamily="34" charset="0"/>
            </a:endParaRPr>
          </a:p>
        </p:txBody>
      </p:sp>
      <p:sp>
        <p:nvSpPr>
          <p:cNvPr id="9" name="TextBox 8">
            <a:extLst>
              <a:ext uri="{FF2B5EF4-FFF2-40B4-BE49-F238E27FC236}">
                <a16:creationId xmlns:a16="http://schemas.microsoft.com/office/drawing/2014/main" id="{A8516F0E-6B29-92A5-2B1E-2AEDE277E308}"/>
              </a:ext>
            </a:extLst>
          </p:cNvPr>
          <p:cNvSpPr txBox="1"/>
          <p:nvPr/>
        </p:nvSpPr>
        <p:spPr>
          <a:xfrm>
            <a:off x="6096000" y="26472"/>
            <a:ext cx="6093500" cy="738664"/>
          </a:xfrm>
          <a:prstGeom prst="rect">
            <a:avLst/>
          </a:prstGeom>
          <a:noFill/>
        </p:spPr>
        <p:txBody>
          <a:bodyPr wrap="square">
            <a:spAutoFit/>
          </a:bodyPr>
          <a:lstStyle/>
          <a:p>
            <a:pPr algn="r" fontAlgn="t">
              <a:lnSpc>
                <a:spcPct val="100000"/>
              </a:lnSpc>
              <a:buNone/>
            </a:pPr>
            <a:r>
              <a:rPr lang="en-GB" sz="1400" b="1" i="0" dirty="0">
                <a:effectLst/>
                <a:latin typeface="+mn-lt"/>
              </a:rPr>
              <a:t>Reference</a:t>
            </a:r>
          </a:p>
          <a:p>
            <a:pPr marL="342900" lvl="0" indent="-342900" algn="r" fontAlgn="t">
              <a:lnSpc>
                <a:spcPct val="100000"/>
              </a:lnSpc>
              <a:buFont typeface="Arial" panose="020B0604020202020204" pitchFamily="34" charset="0"/>
              <a:buChar char="•"/>
            </a:pPr>
            <a:r>
              <a:rPr lang="en-GB" sz="1400" b="1" i="0" dirty="0">
                <a:effectLst/>
                <a:latin typeface="+mn-lt"/>
              </a:rPr>
              <a:t>Slack, N., Brandon-Jones, A. and Burgess, N. (2022) </a:t>
            </a:r>
            <a:r>
              <a:rPr lang="en-GB" sz="1400" b="1" i="1" dirty="0">
                <a:effectLst/>
                <a:latin typeface="+mn-lt"/>
              </a:rPr>
              <a:t>Operations Management</a:t>
            </a:r>
            <a:r>
              <a:rPr lang="en-GB" sz="1400" b="1" i="0" dirty="0">
                <a:effectLst/>
                <a:latin typeface="+mn-lt"/>
              </a:rPr>
              <a:t>. 10th </a:t>
            </a:r>
            <a:r>
              <a:rPr lang="en-GB" sz="1400" b="1" i="0" dirty="0" err="1">
                <a:effectLst/>
                <a:latin typeface="+mn-lt"/>
              </a:rPr>
              <a:t>edn</a:t>
            </a:r>
            <a:r>
              <a:rPr lang="en-GB" sz="1400" b="1" i="0" dirty="0">
                <a:effectLst/>
                <a:latin typeface="+mn-lt"/>
              </a:rPr>
              <a:t>. Harlow: Pearson.</a:t>
            </a:r>
            <a:endParaRPr lang="en-GB" sz="1400" b="1" i="0" dirty="0">
              <a:effectLst/>
              <a:latin typeface="Segoe UI" panose="020B0502040204020203" pitchFamily="34" charset="0"/>
            </a:endParaRPr>
          </a:p>
        </p:txBody>
      </p:sp>
    </p:spTree>
    <p:extLst>
      <p:ext uri="{BB962C8B-B14F-4D97-AF65-F5344CB8AC3E}">
        <p14:creationId xmlns:p14="http://schemas.microsoft.com/office/powerpoint/2010/main" val="4166244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AB6EA05-05B2-C2EC-59F5-AD65305AC362}"/>
              </a:ext>
            </a:extLst>
          </p:cNvPr>
          <p:cNvSpPr/>
          <p:nvPr/>
        </p:nvSpPr>
        <p:spPr>
          <a:xfrm>
            <a:off x="104931" y="0"/>
            <a:ext cx="7794885" cy="769441"/>
          </a:xfrm>
          <a:prstGeom prst="rect">
            <a:avLst/>
          </a:prstGeom>
          <a:noFill/>
        </p:spPr>
        <p:txBody>
          <a:bodyPr wrap="square" lIns="91440" tIns="45720" rIns="91440" bIns="45720">
            <a:spAutoFit/>
          </a:bodyPr>
          <a:lstStyle/>
          <a:p>
            <a:pPr algn="ctr"/>
            <a:r>
              <a:rPr lang="en-GB" sz="4400" b="1" i="1" u="sng" cap="none" spc="0" dirty="0">
                <a:ln w="22225">
                  <a:solidFill>
                    <a:schemeClr val="accent2"/>
                  </a:solidFill>
                  <a:prstDash val="solid"/>
                </a:ln>
                <a:solidFill>
                  <a:schemeClr val="accent2">
                    <a:lumMod val="40000"/>
                    <a:lumOff val="60000"/>
                  </a:schemeClr>
                </a:solidFill>
                <a:effectLst/>
              </a:rPr>
              <a:t>The key performance indicator:</a:t>
            </a:r>
          </a:p>
        </p:txBody>
      </p:sp>
      <p:graphicFrame>
        <p:nvGraphicFramePr>
          <p:cNvPr id="6" name="Table 5">
            <a:extLst>
              <a:ext uri="{FF2B5EF4-FFF2-40B4-BE49-F238E27FC236}">
                <a16:creationId xmlns:a16="http://schemas.microsoft.com/office/drawing/2014/main" id="{C5A24557-1990-931B-F160-BBC550EDDE06}"/>
              </a:ext>
            </a:extLst>
          </p:cNvPr>
          <p:cNvGraphicFramePr>
            <a:graphicFrameLocks noGrp="1"/>
          </p:cNvGraphicFramePr>
          <p:nvPr>
            <p:extLst>
              <p:ext uri="{D42A27DB-BD31-4B8C-83A1-F6EECF244321}">
                <p14:modId xmlns:p14="http://schemas.microsoft.com/office/powerpoint/2010/main" val="163253606"/>
              </p:ext>
            </p:extLst>
          </p:nvPr>
        </p:nvGraphicFramePr>
        <p:xfrm>
          <a:off x="473022" y="984884"/>
          <a:ext cx="10604710" cy="4951209"/>
        </p:xfrm>
        <a:graphic>
          <a:graphicData uri="http://schemas.openxmlformats.org/drawingml/2006/table">
            <a:tbl>
              <a:tblPr firstRow="1" bandRow="1">
                <a:tableStyleId>{5DA37D80-6434-44D0-A028-1B22A696006F}</a:tableStyleId>
              </a:tblPr>
              <a:tblGrid>
                <a:gridCol w="5302355">
                  <a:extLst>
                    <a:ext uri="{9D8B030D-6E8A-4147-A177-3AD203B41FA5}">
                      <a16:colId xmlns:a16="http://schemas.microsoft.com/office/drawing/2014/main" val="1267863804"/>
                    </a:ext>
                  </a:extLst>
                </a:gridCol>
                <a:gridCol w="5302355">
                  <a:extLst>
                    <a:ext uri="{9D8B030D-6E8A-4147-A177-3AD203B41FA5}">
                      <a16:colId xmlns:a16="http://schemas.microsoft.com/office/drawing/2014/main" val="2270969598"/>
                    </a:ext>
                  </a:extLst>
                </a:gridCol>
              </a:tblGrid>
              <a:tr h="425287">
                <a:tc>
                  <a:txBody>
                    <a:bodyPr/>
                    <a:lstStyle/>
                    <a:p>
                      <a:r>
                        <a:rPr lang="en-GB" b="1" dirty="0"/>
                        <a:t>SMART criteria </a:t>
                      </a:r>
                    </a:p>
                  </a:txBody>
                  <a:tcPr/>
                </a:tc>
                <a:tc>
                  <a:txBody>
                    <a:bodyPr/>
                    <a:lstStyle/>
                    <a:p>
                      <a:r>
                        <a:rPr lang="en-GB" b="1" dirty="0"/>
                        <a:t>Details </a:t>
                      </a:r>
                    </a:p>
                  </a:txBody>
                  <a:tcPr/>
                </a:tc>
                <a:extLst>
                  <a:ext uri="{0D108BD9-81ED-4DB2-BD59-A6C34878D82A}">
                    <a16:rowId xmlns:a16="http://schemas.microsoft.com/office/drawing/2014/main" val="2811674617"/>
                  </a:ext>
                </a:extLst>
              </a:tr>
              <a:tr h="1048653">
                <a:tc>
                  <a:txBody>
                    <a:bodyPr/>
                    <a:lstStyle/>
                    <a:p>
                      <a:r>
                        <a:rPr lang="en-GB" b="1" dirty="0"/>
                        <a:t>Specific </a:t>
                      </a:r>
                    </a:p>
                  </a:txBody>
                  <a:tcPr/>
                </a:tc>
                <a:tc>
                  <a:txBody>
                    <a:bodyPr/>
                    <a:lstStyle/>
                    <a:p>
                      <a:r>
                        <a:rPr lang="en-GB" b="1" dirty="0"/>
                        <a:t>Introduce a local delivery service to reach customers who now work from home. </a:t>
                      </a:r>
                    </a:p>
                  </a:txBody>
                  <a:tcPr/>
                </a:tc>
                <a:extLst>
                  <a:ext uri="{0D108BD9-81ED-4DB2-BD59-A6C34878D82A}">
                    <a16:rowId xmlns:a16="http://schemas.microsoft.com/office/drawing/2014/main" val="3306920655"/>
                  </a:ext>
                </a:extLst>
              </a:tr>
              <a:tr h="1048653">
                <a:tc>
                  <a:txBody>
                    <a:bodyPr/>
                    <a:lstStyle/>
                    <a:p>
                      <a:r>
                        <a:rPr lang="en-GB" b="1" dirty="0"/>
                        <a:t>Measurable </a:t>
                      </a:r>
                    </a:p>
                  </a:txBody>
                  <a:tcPr/>
                </a:tc>
                <a:tc>
                  <a:txBody>
                    <a:bodyPr/>
                    <a:lstStyle/>
                    <a:p>
                      <a:r>
                        <a:rPr lang="en-GB" b="1" dirty="0"/>
                        <a:t>Measure success through monthly sales and how many orders they receive.</a:t>
                      </a:r>
                    </a:p>
                  </a:txBody>
                  <a:tcPr/>
                </a:tc>
                <a:extLst>
                  <a:ext uri="{0D108BD9-81ED-4DB2-BD59-A6C34878D82A}">
                    <a16:rowId xmlns:a16="http://schemas.microsoft.com/office/drawing/2014/main" val="3100291997"/>
                  </a:ext>
                </a:extLst>
              </a:tr>
              <a:tr h="1363249">
                <a:tc>
                  <a:txBody>
                    <a:bodyPr/>
                    <a:lstStyle/>
                    <a:p>
                      <a:r>
                        <a:rPr lang="en-GB" b="1" dirty="0"/>
                        <a:t>Attainable </a:t>
                      </a:r>
                    </a:p>
                  </a:txBody>
                  <a:tcPr/>
                </a:tc>
                <a:tc>
                  <a:txBody>
                    <a:bodyPr/>
                    <a:lstStyle/>
                    <a:p>
                      <a:r>
                        <a:rPr lang="en-GB" b="1" dirty="0"/>
                        <a:t>The bakery could implement delivering locally using existing staff and resources before expanding further.</a:t>
                      </a:r>
                    </a:p>
                  </a:txBody>
                  <a:tcPr/>
                </a:tc>
                <a:extLst>
                  <a:ext uri="{0D108BD9-81ED-4DB2-BD59-A6C34878D82A}">
                    <a16:rowId xmlns:a16="http://schemas.microsoft.com/office/drawing/2014/main" val="3743087852"/>
                  </a:ext>
                </a:extLst>
              </a:tr>
              <a:tr h="425287">
                <a:tc>
                  <a:txBody>
                    <a:bodyPr/>
                    <a:lstStyle/>
                    <a:p>
                      <a:r>
                        <a:rPr lang="en-GB" b="1" dirty="0"/>
                        <a:t>Relevant </a:t>
                      </a:r>
                    </a:p>
                  </a:txBody>
                  <a:tcPr/>
                </a:tc>
                <a:tc>
                  <a:txBody>
                    <a:bodyPr/>
                    <a:lstStyle/>
                    <a:p>
                      <a:r>
                        <a:rPr lang="en-GB" b="1" dirty="0"/>
                        <a:t>The objective is </a:t>
                      </a:r>
                      <a:r>
                        <a:rPr lang="en-GB" b="1" dirty="0" err="1"/>
                        <a:t>inprove</a:t>
                      </a:r>
                      <a:r>
                        <a:rPr lang="en-GB" b="1" dirty="0"/>
                        <a:t> the declining daily sales.</a:t>
                      </a:r>
                    </a:p>
                  </a:txBody>
                  <a:tcPr/>
                </a:tc>
                <a:extLst>
                  <a:ext uri="{0D108BD9-81ED-4DB2-BD59-A6C34878D82A}">
                    <a16:rowId xmlns:a16="http://schemas.microsoft.com/office/drawing/2014/main" val="2858708406"/>
                  </a:ext>
                </a:extLst>
              </a:tr>
              <a:tr h="425287">
                <a:tc>
                  <a:txBody>
                    <a:bodyPr/>
                    <a:lstStyle/>
                    <a:p>
                      <a:r>
                        <a:rPr lang="en-GB" b="1" dirty="0"/>
                        <a:t>Time- bound </a:t>
                      </a:r>
                    </a:p>
                  </a:txBody>
                  <a:tcPr/>
                </a:tc>
                <a:tc>
                  <a:txBody>
                    <a:bodyPr/>
                    <a:lstStyle/>
                    <a:p>
                      <a:r>
                        <a:rPr lang="en-GB" b="1" dirty="0"/>
                        <a:t>Increase sales revenue by 15% within 6 months of the delivery service.</a:t>
                      </a:r>
                    </a:p>
                  </a:txBody>
                  <a:tcPr/>
                </a:tc>
                <a:extLst>
                  <a:ext uri="{0D108BD9-81ED-4DB2-BD59-A6C34878D82A}">
                    <a16:rowId xmlns:a16="http://schemas.microsoft.com/office/drawing/2014/main" val="53278010"/>
                  </a:ext>
                </a:extLst>
              </a:tr>
            </a:tbl>
          </a:graphicData>
        </a:graphic>
      </p:graphicFrame>
    </p:spTree>
    <p:extLst>
      <p:ext uri="{BB962C8B-B14F-4D97-AF65-F5344CB8AC3E}">
        <p14:creationId xmlns:p14="http://schemas.microsoft.com/office/powerpoint/2010/main" val="1885310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A44B9F-B7BA-F524-7650-EF5740C6A932}"/>
              </a:ext>
            </a:extLst>
          </p:cNvPr>
          <p:cNvSpPr txBox="1"/>
          <p:nvPr/>
        </p:nvSpPr>
        <p:spPr>
          <a:xfrm>
            <a:off x="0" y="1072153"/>
            <a:ext cx="11332563" cy="5355312"/>
          </a:xfrm>
          <a:prstGeom prst="rect">
            <a:avLst/>
          </a:prstGeom>
          <a:noFill/>
        </p:spPr>
        <p:txBody>
          <a:bodyPr wrap="square">
            <a:spAutoFit/>
          </a:bodyPr>
          <a:lstStyle/>
          <a:p>
            <a:pPr fontAlgn="t">
              <a:lnSpc>
                <a:spcPct val="100000"/>
              </a:lnSpc>
              <a:buNone/>
            </a:pPr>
            <a:r>
              <a:rPr lang="en-GB" sz="1800" b="1" i="1" dirty="0">
                <a:effectLst/>
                <a:latin typeface="+mn-lt"/>
              </a:rPr>
              <a:t>The SMART objective has been designed to support Basil's Bakery in overcoming its current business challenges. It is specific because it focuses on introducing a local delivery service to increase sales and customer accessibility. It is measurable through key performance indicators such as monthly sales revenue and the number of delivery orders received. These measures will enable the owner to monitor progress and determine whether the strategy is successful.</a:t>
            </a:r>
          </a:p>
          <a:p>
            <a:pPr fontAlgn="t">
              <a:lnSpc>
                <a:spcPct val="100000"/>
              </a:lnSpc>
              <a:buNone/>
            </a:pPr>
            <a:endParaRPr lang="en-GB" sz="1800" b="1" i="1" dirty="0">
              <a:effectLst/>
              <a:latin typeface="+mn-lt"/>
            </a:endParaRPr>
          </a:p>
          <a:p>
            <a:pPr fontAlgn="t">
              <a:lnSpc>
                <a:spcPct val="100000"/>
              </a:lnSpc>
              <a:buNone/>
            </a:pPr>
            <a:r>
              <a:rPr lang="en-GB" sz="1800" b="1" i="1" dirty="0">
                <a:effectLst/>
                <a:latin typeface="+mn-lt"/>
              </a:rPr>
              <a:t>The objective is attainable because the bakery can initially deliver within the local area without requiring significant investment. It is relevant because it directly addresses the main issue identified in the case study, which is declining customer footfall caused by remote working and local business closures. Finally, it is time-bound because the bakery aims to achieve a 15% increase in sales within six months.</a:t>
            </a:r>
          </a:p>
          <a:p>
            <a:pPr fontAlgn="t">
              <a:lnSpc>
                <a:spcPct val="100000"/>
              </a:lnSpc>
              <a:buNone/>
            </a:pPr>
            <a:r>
              <a:rPr lang="en-GB" sz="1800" b="1" i="1" dirty="0">
                <a:effectLst/>
                <a:latin typeface="+mn-lt"/>
              </a:rPr>
              <a:t>Using SMART objectives and KPIs enables businesses to monitor performance effectively and assess progress towards strategic goals (Slack, Brandon-Jones and Burgess, 2022).</a:t>
            </a:r>
          </a:p>
          <a:p>
            <a:pPr fontAlgn="t">
              <a:lnSpc>
                <a:spcPct val="100000"/>
              </a:lnSpc>
              <a:buNone/>
            </a:pPr>
            <a:endParaRPr lang="en-GB" sz="1800" b="1" i="1" dirty="0">
              <a:effectLst/>
              <a:latin typeface="+mn-lt"/>
            </a:endParaRPr>
          </a:p>
          <a:p>
            <a:pPr fontAlgn="t">
              <a:lnSpc>
                <a:spcPct val="100000"/>
              </a:lnSpc>
              <a:buNone/>
            </a:pPr>
            <a:endParaRPr lang="en-GB" b="1" i="1" dirty="0"/>
          </a:p>
          <a:p>
            <a:pPr fontAlgn="t">
              <a:lnSpc>
                <a:spcPct val="100000"/>
              </a:lnSpc>
              <a:buNone/>
            </a:pPr>
            <a:endParaRPr lang="en-GB" sz="1800" b="1" i="1" dirty="0">
              <a:effectLst/>
              <a:latin typeface="+mn-lt"/>
            </a:endParaRPr>
          </a:p>
          <a:p>
            <a:pPr fontAlgn="t">
              <a:lnSpc>
                <a:spcPct val="100000"/>
              </a:lnSpc>
              <a:buNone/>
            </a:pPr>
            <a:endParaRPr lang="en-GB" b="1" i="1" dirty="0"/>
          </a:p>
          <a:p>
            <a:pPr fontAlgn="t">
              <a:lnSpc>
                <a:spcPct val="100000"/>
              </a:lnSpc>
              <a:buNone/>
            </a:pPr>
            <a:endParaRPr lang="en-GB" sz="1800" b="1" i="1" dirty="0">
              <a:effectLst/>
              <a:latin typeface="+mn-lt"/>
            </a:endParaRPr>
          </a:p>
          <a:p>
            <a:pPr fontAlgn="t">
              <a:lnSpc>
                <a:spcPct val="100000"/>
              </a:lnSpc>
              <a:buNone/>
            </a:pPr>
            <a:r>
              <a:rPr lang="en-GB" sz="1800" b="1" i="1" dirty="0">
                <a:effectLst/>
                <a:latin typeface="+mn-lt"/>
              </a:rPr>
              <a:t>Reference</a:t>
            </a:r>
          </a:p>
          <a:p>
            <a:pPr marL="342900" lvl="0" indent="-342900" fontAlgn="t">
              <a:lnSpc>
                <a:spcPct val="100000"/>
              </a:lnSpc>
              <a:buFont typeface="Arial" panose="020B0604020202020204" pitchFamily="34" charset="0"/>
              <a:buChar char="•"/>
            </a:pPr>
            <a:r>
              <a:rPr lang="en-GB" sz="1800" b="1" i="1" dirty="0">
                <a:effectLst/>
                <a:latin typeface="+mn-lt"/>
              </a:rPr>
              <a:t>Slack, N., Brandon-Jones, A. and Burgess, N. (2022) Operations Management. 10th </a:t>
            </a:r>
            <a:r>
              <a:rPr lang="en-GB" sz="1800" b="1" i="1" dirty="0" err="1">
                <a:effectLst/>
                <a:latin typeface="+mn-lt"/>
              </a:rPr>
              <a:t>edn</a:t>
            </a:r>
            <a:r>
              <a:rPr lang="en-GB" sz="1800" b="1" i="1" dirty="0">
                <a:effectLst/>
                <a:latin typeface="+mn-lt"/>
              </a:rPr>
              <a:t>. Harlow: Pearson</a:t>
            </a:r>
            <a:r>
              <a:rPr lang="en-GB" sz="1800" b="0" i="0" dirty="0">
                <a:effectLst/>
                <a:latin typeface="+mn-lt"/>
              </a:rPr>
              <a:t>.</a:t>
            </a:r>
            <a:endParaRPr lang="en-GB" sz="1800" b="0" i="0" dirty="0">
              <a:effectLst/>
              <a:latin typeface="Segoe UI" panose="020B0502040204020203" pitchFamily="34" charset="0"/>
            </a:endParaRPr>
          </a:p>
        </p:txBody>
      </p:sp>
      <p:sp>
        <p:nvSpPr>
          <p:cNvPr id="7" name="Rectangle 6">
            <a:extLst>
              <a:ext uri="{FF2B5EF4-FFF2-40B4-BE49-F238E27FC236}">
                <a16:creationId xmlns:a16="http://schemas.microsoft.com/office/drawing/2014/main" id="{06B20D24-39D4-D2BF-D2E2-7437CFB52659}"/>
              </a:ext>
            </a:extLst>
          </p:cNvPr>
          <p:cNvSpPr/>
          <p:nvPr/>
        </p:nvSpPr>
        <p:spPr>
          <a:xfrm>
            <a:off x="200481" y="0"/>
            <a:ext cx="7436715" cy="646331"/>
          </a:xfrm>
          <a:prstGeom prst="rect">
            <a:avLst/>
          </a:prstGeom>
          <a:noFill/>
        </p:spPr>
        <p:txBody>
          <a:bodyPr wrap="none" lIns="91440" tIns="45720" rIns="91440" bIns="45720">
            <a:spAutoFit/>
          </a:bodyPr>
          <a:lstStyle/>
          <a:p>
            <a:pPr algn="ctr"/>
            <a:r>
              <a:rPr lang="en-GB" sz="3600" b="1" i="1" u="sng" cap="none" spc="0" dirty="0">
                <a:ln w="22225">
                  <a:solidFill>
                    <a:schemeClr val="accent2"/>
                  </a:solidFill>
                  <a:prstDash val="solid"/>
                </a:ln>
                <a:solidFill>
                  <a:schemeClr val="accent2">
                    <a:lumMod val="40000"/>
                    <a:lumOff val="60000"/>
                  </a:schemeClr>
                </a:solidFill>
                <a:effectLst/>
                <a:latin typeface="+mn-lt"/>
              </a:rPr>
              <a:t>KPI and SMART Objective Justification</a:t>
            </a:r>
            <a:endParaRPr lang="en-GB" sz="3600" b="1" i="1" u="sng"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691207153"/>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4">
      <a:majorFont>
        <a:latin typeface="Aharoni"/>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 design_win32_EF_v4.potx" id="{2F35A8D2-2794-49E9-8A0C-100147B6AC9C}" vid="{55693A51-CC17-4AC7-B6BD-D840FAE379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TaxCatchAll xmlns="230e9df3-be65-4c73-a93b-d1236ebd677e" xsi:nil="true"/>
    <MediaServiceKeyPoints xmlns="71af3243-3dd4-4a8d-8c0d-dd76da1f02a5" xsi:nil="true"/>
    <Background xmlns="71af3243-3dd4-4a8d-8c0d-dd76da1f02a5">false</Background>
    <ImageTagsTaxHTField xmlns="71af3243-3dd4-4a8d-8c0d-dd76da1f02a5">
      <Terms xmlns="http://schemas.microsoft.com/office/infopath/2007/PartnerControls"/>
    </ImageTagsTaxHTField>
  </documentManagement>
</p:properties>
</file>

<file path=customXml/itemProps1.xml><?xml version="1.0" encoding="utf-8"?>
<ds:datastoreItem xmlns:ds="http://schemas.openxmlformats.org/officeDocument/2006/customXml" ds:itemID="{16D4D9BD-AE11-4F3A-9185-74D1F42CA599}">
  <ds:schemaRefs>
    <ds:schemaRef ds:uri="http://schemas.microsoft.com/sharepoint/v3/contenttype/forms"/>
  </ds:schemaRefs>
</ds:datastoreItem>
</file>

<file path=customXml/itemProps2.xml><?xml version="1.0" encoding="utf-8"?>
<ds:datastoreItem xmlns:ds="http://schemas.openxmlformats.org/officeDocument/2006/customXml" ds:itemID="{4CA8F0A8-0272-4870-9FED-50919032B8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2B7AAFC-BA46-4192-9EDD-FC31D26BDA5D}">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{6BFBBC44-B983-4565-ADCF-AA63F7352F2D}TFfb841b95-6888-4989-aa81-d6d215e93b34ab395874_win32-a3299d0568ec</Template>
  <TotalTime>102</TotalTime>
  <Words>1995</Words>
  <Application>Microsoft Office PowerPoint</Application>
  <PresentationFormat>Widescreen</PresentationFormat>
  <Paragraphs>178</Paragraphs>
  <Slides>16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Aharoni</vt:lpstr>
      <vt:lpstr>Aptos</vt:lpstr>
      <vt:lpstr>Arial</vt:lpstr>
      <vt:lpstr>Avenir Next LT Pro</vt:lpstr>
      <vt:lpstr>Avenir Next LT Pro Light</vt:lpstr>
      <vt:lpstr>Calibri</vt:lpstr>
      <vt:lpstr>Segoe UI</vt:lpstr>
      <vt:lpstr>PrismaticVTI</vt:lpstr>
      <vt:lpstr>   Module Title: Problem Solving and Decision Making   Module Code: LCLM 4004    Assessment: Component 2 Report – Basil’s Bakery   Student Name: Victoria Butler-Richards   Student Number: 2522158   Lecturer’s Name: Abdallah Nasar  </vt:lpstr>
      <vt:lpstr>Table of Contents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butler</dc:creator>
  <cp:lastModifiedBy>victoria butler</cp:lastModifiedBy>
  <cp:revision>1</cp:revision>
  <dcterms:created xsi:type="dcterms:W3CDTF">2026-10-17T08:06:23Z</dcterms:created>
  <dcterms:modified xsi:type="dcterms:W3CDTF">2026-10-17T09:48:32Z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