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8" r:id="rId1"/>
  </p:sldMasterIdLst>
  <p:sldIdLst>
    <p:sldId id="256" r:id="rId2"/>
    <p:sldId id="262" r:id="rId3"/>
    <p:sldId id="263" r:id="rId4"/>
    <p:sldId id="264" r:id="rId5"/>
    <p:sldId id="277" r:id="rId6"/>
    <p:sldId id="278" r:id="rId7"/>
    <p:sldId id="279" r:id="rId8"/>
    <p:sldId id="280" r:id="rId9"/>
    <p:sldId id="265" r:id="rId10"/>
    <p:sldId id="267" r:id="rId11"/>
    <p:sldId id="268" r:id="rId12"/>
    <p:sldId id="269" r:id="rId13"/>
    <p:sldId id="270" r:id="rId14"/>
    <p:sldId id="276" r:id="rId15"/>
    <p:sldId id="258" r:id="rId16"/>
    <p:sldId id="257" r:id="rId17"/>
    <p:sldId id="259" r:id="rId18"/>
    <p:sldId id="260" r:id="rId19"/>
    <p:sldId id="266" r:id="rId20"/>
    <p:sldId id="271" r:id="rId21"/>
    <p:sldId id="272" r:id="rId22"/>
    <p:sldId id="273" r:id="rId23"/>
    <p:sldId id="274" r:id="rId24"/>
    <p:sldId id="275"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275" dt="2026-10-16T18:00:09.998"/>
    <p1510:client id="{0A11F1E8-6ED8-0303-1E7E-9000B30F3D4E}" v="605" dt="2026-10-16T20:52:54.947"/>
    <p1510:client id="{0BCAC00A-CF6B-F103-D134-A019FF25AFFA}" v="27" dt="2026-10-17T11:31:46.239"/>
    <p1510:client id="{267C3F0F-8B31-10E8-9600-312EE41C94B8}" v="2324" dt="2026-10-17T08:46:04.615"/>
    <p1510:client id="{619674C4-1A1B-5328-E4D6-CE2BCE0DB07F}" v="5" dt="2026-10-16T18:02:20.761"/>
    <p1510:client id="{63892C19-0638-A7F1-C248-798A8D3EC949}" v="6" dt="2026-10-16T10:16:44.929"/>
    <p1510:client id="{8D9C990C-3D7F-3B99-4DA1-4EBE211DC7F9}" v="478" dt="2026-10-16T17:37:16.845"/>
    <p1510:client id="{C7695F63-2322-0938-5236-41A1896772F2}" v="4" dt="2026-10-16T10:11:39.1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10/17/2026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814934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206266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75739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10/17/2026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846293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10/17/2026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48442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10/17/2026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56731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17064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311589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11649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10/17/2026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757508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009433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spTree>
    <p:extLst>
      <p:ext uri="{BB962C8B-B14F-4D97-AF65-F5344CB8AC3E}">
        <p14:creationId xmlns:p14="http://schemas.microsoft.com/office/powerpoint/2010/main" val="37355065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152028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spTree>
    <p:extLst>
      <p:ext uri="{BB962C8B-B14F-4D97-AF65-F5344CB8AC3E}">
        <p14:creationId xmlns:p14="http://schemas.microsoft.com/office/powerpoint/2010/main" val="3865410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107406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958137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9815365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B916BDA-9E36-8180-7EBC-AC2A35C79FFC}"/>
              </a:ext>
            </a:extLst>
          </p:cNvPr>
          <p:cNvSpPr>
            <a:spLocks noGrp="1"/>
          </p:cNvSpPr>
          <p:nvPr>
            <p:ph type="title" hasCustomPrompt="1"/>
          </p:nvPr>
        </p:nvSpPr>
        <p:spPr>
          <a:xfrm>
            <a:off x="1090940" y="1088702"/>
            <a:ext cx="8479072" cy="1395553"/>
          </a:xfrm>
        </p:spPr>
        <p:txBody>
          <a:bodyPr anchor="t">
            <a:normAutofit/>
          </a:bodyPr>
          <a:lstStyle>
            <a:lvl1pPr>
              <a:defRPr sz="3600"/>
            </a:lvl1pPr>
          </a:lstStyle>
          <a:p>
            <a:r>
              <a:rPr lang="en-US"/>
              <a:t>Agenda</a:t>
            </a:r>
          </a:p>
        </p:txBody>
      </p:sp>
      <p:sp>
        <p:nvSpPr>
          <p:cNvPr id="8" name="Content Placeholder 6">
            <a:extLst>
              <a:ext uri="{FF2B5EF4-FFF2-40B4-BE49-F238E27FC236}">
                <a16:creationId xmlns:a16="http://schemas.microsoft.com/office/drawing/2014/main" id="{92AF672E-4752-50B9-9301-C8042FD003CC}"/>
              </a:ext>
            </a:extLst>
          </p:cNvPr>
          <p:cNvSpPr>
            <a:spLocks noGrp="1"/>
          </p:cNvSpPr>
          <p:nvPr>
            <p:ph sz="quarter" idx="13"/>
          </p:nvPr>
        </p:nvSpPr>
        <p:spPr>
          <a:xfrm>
            <a:off x="1096697" y="2484255"/>
            <a:ext cx="8467558" cy="3539514"/>
          </a:xfrm>
        </p:spPr>
        <p:txBody>
          <a:bodyPr>
            <a:normAutofit/>
          </a:bodyPr>
          <a:lstStyle>
            <a:lvl1pPr marL="457200" indent="-457200">
              <a:lnSpc>
                <a:spcPct val="100000"/>
              </a:lnSpc>
              <a:buFont typeface="+mj-lt"/>
              <a:buAutoNum type="arabicPeriod"/>
              <a:defRPr sz="2000"/>
            </a:lvl1pPr>
            <a:lvl2pPr marL="685800" indent="-457200">
              <a:lnSpc>
                <a:spcPct val="100000"/>
              </a:lnSpc>
              <a:buFont typeface="+mj-lt"/>
              <a:buAutoNum type="arabicPeriod"/>
              <a:defRPr sz="2000"/>
            </a:lvl2pPr>
            <a:lvl3pPr marL="800100" indent="-342900">
              <a:lnSpc>
                <a:spcPct val="100000"/>
              </a:lnSpc>
              <a:buFont typeface="+mj-lt"/>
              <a:buAutoNum type="arabicPeriod"/>
              <a:defRPr sz="2000"/>
            </a:lvl3pPr>
            <a:lvl4pPr marL="1028700" indent="-342900">
              <a:lnSpc>
                <a:spcPct val="100000"/>
              </a:lnSpc>
              <a:buFont typeface="+mj-lt"/>
              <a:buAutoNum type="arabicPeriod"/>
              <a:defRPr sz="2000"/>
            </a:lvl4pPr>
            <a:lvl5pPr marL="1257300" indent="-342900">
              <a:lnSpc>
                <a:spcPct val="100000"/>
              </a:lnSpc>
              <a:buFont typeface="+mj-lt"/>
              <a:buAutoNum type="arabicPeriod"/>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
              </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8A60B404-9532-4DA8-8A40-EC339A5BE635}" type="datetimeFigureOut">
              <a:rPr lang="en-US" dirty="0"/>
              <a:t>10/17/2026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dirty="0"/>
              <a:t>‹#›</a:t>
            </a:fld>
            <a:endParaRPr lang="en-US"/>
          </a:p>
        </p:txBody>
      </p:sp>
      <p:cxnSp>
        <p:nvCxnSpPr>
          <p:cNvPr id="9" name="Straight Connector 8">
            <a:extLst>
              <a:ext uri="{FF2B5EF4-FFF2-40B4-BE49-F238E27FC236}">
                <a16:creationId xmlns:a16="http://schemas.microsoft.com/office/drawing/2014/main" id="{4565070F-FB67-7572-2807-986A25537650}"/>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927240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10/17/2026</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1727665015"/>
      </p:ext>
    </p:extLst>
  </p:cSld>
  <p:clrMap bg1="dk1" tx1="lt1" bg2="dk2" tx2="lt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24" r:id="rId6"/>
    <p:sldLayoutId id="2147483725" r:id="rId7"/>
    <p:sldLayoutId id="2147483726" r:id="rId8"/>
    <p:sldLayoutId id="2147483727" r:id="rId9"/>
    <p:sldLayoutId id="2147483728" r:id="rId10"/>
    <p:sldLayoutId id="2147483729" r:id="rId11"/>
    <p:sldLayoutId id="2147483730" r:id="rId12"/>
    <p:sldLayoutId id="2147483731" r:id="rId13"/>
    <p:sldLayoutId id="2147483732" r:id="rId14"/>
    <p:sldLayoutId id="2147483733" r:id="rId15"/>
    <p:sldLayoutId id="2147483734" r:id="rId16"/>
    <p:sldLayoutId id="2147483735" r:id="rId17"/>
    <p:sldLayoutId id="2147483736" r:id="rId18"/>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openxmlformats.org/officeDocument/2006/relationships/hyperlink" Target="https://journals.bmj.com/" TargetMode="External"/><Relationship Id="rId3" Type="http://schemas.openxmlformats.org/officeDocument/2006/relationships/hyperlink" Target="https://www.bmj.com/" TargetMode="External"/><Relationship Id="rId7" Type="http://schemas.openxmlformats.org/officeDocument/2006/relationships/hyperlink" Target="https://www.gov.uk/government/publications/cardiovascular-disease-prevention-applying-all-our-health" TargetMode="External"/><Relationship Id="rId2" Type="http://schemas.openxmlformats.org/officeDocument/2006/relationships/hyperlink" Target="https://www.bhf.org.uk/" TargetMode="External"/><Relationship Id="rId1" Type="http://schemas.openxmlformats.org/officeDocument/2006/relationships/slideLayout" Target="../slideLayouts/slideLayout7.xml"/><Relationship Id="rId6" Type="http://schemas.openxmlformats.org/officeDocument/2006/relationships/hyperlink" Target="https://www.nihr.ac.uk/" TargetMode="External"/><Relationship Id="rId5" Type="http://schemas.openxmlformats.org/officeDocument/2006/relationships/hyperlink" Target="https://www.nice.org.uk/" TargetMode="External"/><Relationship Id="rId4" Type="http://schemas.openxmlformats.org/officeDocument/2006/relationships/hyperlink" Target="https://www.nhlbi.nih.gov/" TargetMode="External"/><Relationship Id="rId9" Type="http://schemas.openxmlformats.org/officeDocument/2006/relationships/hyperlink" Target="https://www.who.int/"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nhs.uk/conditions/coronary-heart-disease/causes/" TargetMode="External"/><Relationship Id="rId2" Type="http://schemas.openxmlformats.org/officeDocument/2006/relationships/hyperlink" Target="https://www.nhs.uk/conditions/coronary-heart-disease/prevention/" TargetMode="External"/><Relationship Id="rId1" Type="http://schemas.openxmlformats.org/officeDocument/2006/relationships/slideLayout" Target="../slideLayouts/slideLayout2.xml"/><Relationship Id="rId5" Type="http://schemas.openxmlformats.org/officeDocument/2006/relationships/hyperlink" Target="https://www.gov.uk/government/publications/cardiovascular-disease-prevention-applying-all-our-health" TargetMode="External"/><Relationship Id="rId4" Type="http://schemas.openxmlformats.org/officeDocument/2006/relationships/hyperlink" Target="https://www.nice.org.uk/guidance/ng238"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hyperlink" Target="http://www.nhs.uk/conditions/coronary-heart-disease/diagnosis/" TargetMode="External"/><Relationship Id="rId2" Type="http://schemas.openxmlformats.org/officeDocument/2006/relationships/hyperlink" Target="http://www.bhf.org.uk/informationsupport/heart-matters-magazine/wellbeing/mental-health/emotional-impact" TargetMode="External"/><Relationship Id="rId1" Type="http://schemas.openxmlformats.org/officeDocument/2006/relationships/slideLayout" Target="../slideLayouts/slideLayout18.xml"/><Relationship Id="rId4" Type="http://schemas.openxmlformats.org/officeDocument/2006/relationships/hyperlink" Target="http://www.nhs.uk/conditions/coronary-heart-disease/symptoms/"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nhs.uk/conditions/coronary-heart-disease/" TargetMode="External"/><Relationship Id="rId2" Type="http://schemas.openxmlformats.org/officeDocument/2006/relationships/hyperlink" Target="https://www.bhf.org.uk/informationsupport/conditions/coronary-heart-disease" TargetMode="External"/><Relationship Id="rId1" Type="http://schemas.openxmlformats.org/officeDocument/2006/relationships/slideLayout" Target="../slideLayouts/slideLayout2.xml"/><Relationship Id="rId5" Type="http://schemas.openxmlformats.org/officeDocument/2006/relationships/hyperlink" Target="https://www.nice.org.uk/guidance/ng238&#8288;" TargetMode="External"/><Relationship Id="rId4" Type="http://schemas.openxmlformats.org/officeDocument/2006/relationships/hyperlink" Target="https://www.nhs.uk/conditions/nhs-health-check/&#8288;"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hyperlink" Target="https://digital.nhs.uk/nhs-services/health-check" TargetMode="External"/><Relationship Id="rId2" Type="http://schemas.openxmlformats.org/officeDocument/2006/relationships/hyperlink" Target="https://www.bhf.org.uk/"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A02BEF-70AA-422E-0BE1-FDF73B26D667}"/>
              </a:ext>
            </a:extLst>
          </p:cNvPr>
          <p:cNvSpPr>
            <a:spLocks noGrp="1"/>
          </p:cNvSpPr>
          <p:nvPr>
            <p:ph type="ctrTitle"/>
          </p:nvPr>
        </p:nvSpPr>
        <p:spPr>
          <a:xfrm>
            <a:off x="1022959" y="-661489"/>
            <a:ext cx="9144000" cy="2387600"/>
          </a:xfrm>
        </p:spPr>
        <p:txBody>
          <a:bodyPr>
            <a:normAutofit/>
          </a:bodyPr>
          <a:lstStyle/>
          <a:p>
            <a:r>
              <a:rPr lang="en-GB" sz="3200" b="1"/>
              <a:t>Group presentation on Coronary Heart Disease (Mr Ahmed Case Study)</a:t>
            </a:r>
            <a:endParaRPr lang="en-US" sz="3200" b="1"/>
          </a:p>
        </p:txBody>
      </p:sp>
      <p:sp>
        <p:nvSpPr>
          <p:cNvPr id="3" name="Subtitle 2">
            <a:extLst>
              <a:ext uri="{FF2B5EF4-FFF2-40B4-BE49-F238E27FC236}">
                <a16:creationId xmlns:a16="http://schemas.microsoft.com/office/drawing/2014/main" id="{56EBAA94-626A-8243-9289-4C4DB250A8BF}"/>
              </a:ext>
            </a:extLst>
          </p:cNvPr>
          <p:cNvSpPr>
            <a:spLocks noGrp="1"/>
          </p:cNvSpPr>
          <p:nvPr>
            <p:ph type="subTitle" idx="1"/>
          </p:nvPr>
        </p:nvSpPr>
        <p:spPr>
          <a:xfrm>
            <a:off x="1020032" y="2437766"/>
            <a:ext cx="9144000" cy="1655762"/>
          </a:xfrm>
        </p:spPr>
        <p:txBody>
          <a:bodyPr vert="horz" lIns="91440" tIns="45720" rIns="91440" bIns="45720" rtlCol="0" anchor="t">
            <a:noAutofit/>
          </a:bodyPr>
          <a:lstStyle/>
          <a:p>
            <a:r>
              <a:rPr lang="en-GB" sz="1400" b="1">
                <a:solidFill>
                  <a:schemeClr val="bg1"/>
                </a:solidFill>
              </a:rPr>
              <a:t>Module: LCHS4008 Introduction to Public Health</a:t>
            </a:r>
          </a:p>
          <a:p>
            <a:r>
              <a:rPr lang="en-GB" sz="1400" b="1">
                <a:solidFill>
                  <a:schemeClr val="bg1"/>
                </a:solidFill>
              </a:rPr>
              <a:t>Lecturer: Emmanuel </a:t>
            </a:r>
            <a:r>
              <a:rPr lang="en-GB" sz="1400" b="1" dirty="0" err="1">
                <a:solidFill>
                  <a:schemeClr val="bg1"/>
                </a:solidFill>
              </a:rPr>
              <a:t>Audu</a:t>
            </a:r>
            <a:r>
              <a:rPr lang="en-GB" sz="1400" b="1">
                <a:solidFill>
                  <a:schemeClr val="bg1"/>
                </a:solidFill>
              </a:rPr>
              <a:t> </a:t>
            </a:r>
          </a:p>
          <a:p>
            <a:r>
              <a:rPr lang="en-GB" sz="1400" b="1">
                <a:solidFill>
                  <a:schemeClr val="bg1"/>
                </a:solidFill>
              </a:rPr>
              <a:t>Students: </a:t>
            </a:r>
          </a:p>
          <a:p>
            <a:r>
              <a:rPr lang="en-GB" sz="1400" b="1">
                <a:solidFill>
                  <a:schemeClr val="bg1"/>
                </a:solidFill>
              </a:rPr>
              <a:t>Zarah Islam 2539704</a:t>
            </a:r>
          </a:p>
          <a:p>
            <a:r>
              <a:rPr lang="en-GB" sz="1400" b="1">
                <a:solidFill>
                  <a:schemeClr val="bg1"/>
                </a:solidFill>
              </a:rPr>
              <a:t>Joy Green </a:t>
            </a:r>
            <a:r>
              <a:rPr lang="en-GB" sz="1400" b="1" err="1">
                <a:solidFill>
                  <a:schemeClr val="bg1"/>
                </a:solidFill>
              </a:rPr>
              <a:t>Mashour</a:t>
            </a:r>
            <a:r>
              <a:rPr lang="en-GB" sz="1400" b="1">
                <a:solidFill>
                  <a:schemeClr val="bg1"/>
                </a:solidFill>
              </a:rPr>
              <a:t> </a:t>
            </a:r>
            <a:r>
              <a:rPr lang="en-GB" sz="1400" b="1" dirty="0">
                <a:solidFill>
                  <a:schemeClr val="bg1"/>
                </a:solidFill>
              </a:rPr>
              <a:t>2540586</a:t>
            </a:r>
            <a:endParaRPr lang="en-GB" sz="1400" b="1">
              <a:solidFill>
                <a:schemeClr val="bg1"/>
              </a:solidFill>
            </a:endParaRPr>
          </a:p>
          <a:p>
            <a:r>
              <a:rPr lang="en-GB" sz="1400" b="1">
                <a:solidFill>
                  <a:schemeClr val="bg1"/>
                </a:solidFill>
              </a:rPr>
              <a:t>Comfort </a:t>
            </a:r>
            <a:r>
              <a:rPr lang="en-GB" sz="1400" b="1" err="1">
                <a:solidFill>
                  <a:schemeClr val="bg1"/>
                </a:solidFill>
              </a:rPr>
              <a:t>Agyeiwaa</a:t>
            </a:r>
            <a:r>
              <a:rPr lang="en-GB" sz="1400" b="1">
                <a:solidFill>
                  <a:schemeClr val="bg1"/>
                </a:solidFill>
              </a:rPr>
              <a:t> 2526197</a:t>
            </a:r>
          </a:p>
          <a:p>
            <a:r>
              <a:rPr lang="en-GB" sz="1400" b="1">
                <a:solidFill>
                  <a:schemeClr val="bg1"/>
                </a:solidFill>
              </a:rPr>
              <a:t>Silvia </a:t>
            </a:r>
            <a:r>
              <a:rPr lang="en-GB" sz="1400" b="1" err="1">
                <a:solidFill>
                  <a:schemeClr val="bg1"/>
                </a:solidFill>
              </a:rPr>
              <a:t>Iroguehi</a:t>
            </a:r>
            <a:r>
              <a:rPr lang="en-GB" sz="1400" b="1">
                <a:solidFill>
                  <a:schemeClr val="bg1"/>
                </a:solidFill>
              </a:rPr>
              <a:t> </a:t>
            </a:r>
            <a:r>
              <a:rPr lang="en-GB" sz="1400" b="1" err="1">
                <a:solidFill>
                  <a:schemeClr val="bg1"/>
                </a:solidFill>
              </a:rPr>
              <a:t>Iroguehi</a:t>
            </a:r>
            <a:r>
              <a:rPr lang="en-GB" sz="1400" b="1">
                <a:solidFill>
                  <a:schemeClr val="bg1"/>
                </a:solidFill>
              </a:rPr>
              <a:t> 2541271</a:t>
            </a:r>
          </a:p>
          <a:p>
            <a:r>
              <a:rPr lang="en-GB" sz="1400" b="1">
                <a:solidFill>
                  <a:schemeClr val="bg1"/>
                </a:solidFill>
              </a:rPr>
              <a:t>Sediqa </a:t>
            </a:r>
            <a:r>
              <a:rPr lang="en-GB" sz="1400" b="1" dirty="0" err="1">
                <a:solidFill>
                  <a:schemeClr val="bg1"/>
                </a:solidFill>
              </a:rPr>
              <a:t>Rahimi</a:t>
            </a:r>
            <a:r>
              <a:rPr lang="en-GB" sz="1400" b="1">
                <a:solidFill>
                  <a:schemeClr val="bg1"/>
                </a:solidFill>
              </a:rPr>
              <a:t> 2421927</a:t>
            </a:r>
            <a:endParaRPr lang="en-US" sz="1400" b="1">
              <a:solidFill>
                <a:schemeClr val="bg1"/>
              </a:solidFill>
            </a:endParaRPr>
          </a:p>
        </p:txBody>
      </p:sp>
    </p:spTree>
    <p:extLst>
      <p:ext uri="{BB962C8B-B14F-4D97-AF65-F5344CB8AC3E}">
        <p14:creationId xmlns:p14="http://schemas.microsoft.com/office/powerpoint/2010/main" val="23325183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978FF57-9E45-2D43-5FE9-18CABD5DBC6F}"/>
              </a:ext>
            </a:extLst>
          </p:cNvPr>
          <p:cNvSpPr>
            <a:spLocks noGrp="1"/>
          </p:cNvSpPr>
          <p:nvPr>
            <p:ph idx="1"/>
          </p:nvPr>
        </p:nvSpPr>
        <p:spPr/>
        <p:txBody>
          <a:bodyPr/>
          <a:lstStyle/>
          <a:p>
            <a:r>
              <a:rPr lang="en-GB" sz="1800" b="1" i="0" u="none" strike="noStrike" baseline="0">
                <a:solidFill>
                  <a:srgbClr val="000000"/>
                </a:solidFill>
                <a:latin typeface="Arial"/>
              </a:rPr>
              <a:t>Name: Sediqa Rahimi</a:t>
            </a:r>
            <a:r>
              <a:rPr lang="en-GB" sz="1800" b="0" i="0">
                <a:solidFill>
                  <a:srgbClr val="000000"/>
                </a:solidFill>
                <a:latin typeface="Arial"/>
                <a:ea typeface="Arial"/>
                <a:cs typeface="Arial"/>
              </a:rPr>
              <a:t>​</a:t>
            </a:r>
            <a:br>
              <a:rPr lang="en-GB" sz="1800" b="0" i="0">
                <a:solidFill>
                  <a:srgbClr val="000000"/>
                </a:solidFill>
                <a:latin typeface="Arial"/>
                <a:ea typeface="Arial"/>
                <a:cs typeface="Arial"/>
              </a:rPr>
            </a:br>
            <a:r>
              <a:rPr lang="en-GB" sz="1800" b="0" i="0" u="none" strike="noStrike" baseline="0">
                <a:solidFill>
                  <a:srgbClr val="000000"/>
                </a:solidFill>
                <a:latin typeface="Arial"/>
              </a:rPr>
              <a:t>Student Number: 2421927</a:t>
            </a:r>
            <a:r>
              <a:rPr lang="en-GB" sz="1800" b="0" i="0">
                <a:solidFill>
                  <a:srgbClr val="000000"/>
                </a:solidFill>
                <a:latin typeface="Arial"/>
                <a:ea typeface="Arial"/>
                <a:cs typeface="Arial"/>
              </a:rPr>
              <a:t>​</a:t>
            </a:r>
            <a:br>
              <a:rPr lang="en-GB" sz="1800" b="0" i="0">
                <a:solidFill>
                  <a:srgbClr val="000000"/>
                </a:solidFill>
                <a:latin typeface="Arial"/>
                <a:ea typeface="Arial"/>
                <a:cs typeface="Arial"/>
              </a:rPr>
            </a:br>
            <a:r>
              <a:rPr lang="en-GB" sz="1800" b="0" i="0" u="none" strike="noStrike" baseline="0">
                <a:solidFill>
                  <a:srgbClr val="000000"/>
                </a:solidFill>
                <a:latin typeface="Arial"/>
              </a:rPr>
              <a:t>module Code: LCHS4008</a:t>
            </a:r>
            <a:r>
              <a:rPr lang="en-GB" sz="1800" b="0" i="0">
                <a:solidFill>
                  <a:srgbClr val="000000"/>
                </a:solidFill>
                <a:latin typeface="Arial"/>
                <a:ea typeface="Arial"/>
                <a:cs typeface="Arial"/>
              </a:rPr>
              <a:t>​</a:t>
            </a:r>
            <a:br>
              <a:rPr lang="en-GB" sz="1800" b="0" i="0">
                <a:solidFill>
                  <a:srgbClr val="000000"/>
                </a:solidFill>
                <a:latin typeface="Arial"/>
                <a:ea typeface="Arial"/>
                <a:cs typeface="Arial"/>
              </a:rPr>
            </a:br>
            <a:r>
              <a:rPr lang="en-GB" sz="1800" b="0" i="0" u="none" strike="noStrike" baseline="0">
                <a:solidFill>
                  <a:srgbClr val="000000"/>
                </a:solidFill>
                <a:latin typeface="Arial"/>
              </a:rPr>
              <a:t>Lecturer Name: Emmanuel Adud</a:t>
            </a:r>
            <a:r>
              <a:rPr lang="en-GB" sz="1800" b="0" i="0">
                <a:solidFill>
                  <a:srgbClr val="000000"/>
                </a:solidFill>
                <a:latin typeface="Arial"/>
                <a:ea typeface="Arial"/>
                <a:cs typeface="Arial"/>
              </a:rPr>
              <a:t>​</a:t>
            </a:r>
            <a:br>
              <a:rPr lang="en-GB" sz="1800" b="0" i="0">
                <a:solidFill>
                  <a:srgbClr val="000000"/>
                </a:solidFill>
                <a:latin typeface="Arial"/>
                <a:ea typeface="Arial"/>
                <a:cs typeface="Arial"/>
              </a:rPr>
            </a:br>
            <a:r>
              <a:rPr lang="en-GB" sz="1800" b="0" i="0" u="none" strike="noStrike" baseline="0">
                <a:solidFill>
                  <a:srgbClr val="000000"/>
                </a:solidFill>
                <a:latin typeface="Arial"/>
              </a:rPr>
              <a:t>Module Title: Introduction to Public Health</a:t>
            </a:r>
            <a:r>
              <a:rPr lang="en-GB" sz="1800" b="0" i="0">
                <a:solidFill>
                  <a:srgbClr val="000000"/>
                </a:solidFill>
                <a:latin typeface="Arial"/>
                <a:ea typeface="Arial"/>
                <a:cs typeface="Arial"/>
              </a:rPr>
              <a:t>​</a:t>
            </a:r>
            <a:br>
              <a:rPr lang="en-GB" sz="1800" b="0" i="0">
                <a:solidFill>
                  <a:srgbClr val="000000"/>
                </a:solidFill>
                <a:latin typeface="Arial"/>
                <a:ea typeface="Arial"/>
                <a:cs typeface="Arial"/>
              </a:rPr>
            </a:br>
            <a:r>
              <a:rPr lang="en-GB" sz="1800" b="0" i="0" u="none" strike="noStrike" baseline="0">
                <a:solidFill>
                  <a:srgbClr val="000000"/>
                </a:solidFill>
                <a:latin typeface="Arial"/>
              </a:rPr>
              <a:t>Assignment Title: Approaches and strategies to control coronary heart disease in communities </a:t>
            </a:r>
            <a:endParaRPr lang="en-US"/>
          </a:p>
        </p:txBody>
      </p:sp>
    </p:spTree>
    <p:extLst>
      <p:ext uri="{BB962C8B-B14F-4D97-AF65-F5344CB8AC3E}">
        <p14:creationId xmlns:p14="http://schemas.microsoft.com/office/powerpoint/2010/main" val="17950028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9080499-7A34-5628-9558-594301DD1953}"/>
              </a:ext>
            </a:extLst>
          </p:cNvPr>
          <p:cNvSpPr>
            <a:spLocks noGrp="1"/>
          </p:cNvSpPr>
          <p:nvPr>
            <p:ph idx="1"/>
          </p:nvPr>
        </p:nvSpPr>
        <p:spPr>
          <a:xfrm>
            <a:off x="352587" y="270382"/>
            <a:ext cx="10988217" cy="4741514"/>
          </a:xfrm>
        </p:spPr>
        <p:txBody>
          <a:bodyPr vert="horz" lIns="91440" tIns="45720" rIns="91440" bIns="45720" rtlCol="0" anchor="t">
            <a:noAutofit/>
          </a:bodyPr>
          <a:lstStyle/>
          <a:p>
            <a:r>
              <a:rPr lang="en-US" sz="1400">
                <a:solidFill>
                  <a:schemeClr val="bg1"/>
                </a:solidFill>
              </a:rPr>
              <a:t>Good afternoon. My name is Sediqa Rahimi. Today, I am going to talk about approaches and strategies to control coronary heart disease in communities, using </a:t>
            </a:r>
            <a:r>
              <a:rPr lang="en-US" sz="1400" err="1">
                <a:solidFill>
                  <a:schemeClr val="bg1"/>
                </a:solidFill>
              </a:rPr>
              <a:t>Mr</a:t>
            </a:r>
            <a:r>
              <a:rPr lang="en-US" sz="1400">
                <a:solidFill>
                  <a:schemeClr val="bg1"/>
                </a:solidFill>
              </a:rPr>
              <a:t> Ahmed's case study.</a:t>
            </a:r>
          </a:p>
          <a:p>
            <a:r>
              <a:rPr lang="en-US" sz="1400">
                <a:solidFill>
                  <a:schemeClr val="bg1"/>
                </a:solidFill>
              </a:rPr>
              <a:t>Coronary heart disease, or CHD, happens when fatty deposits build up inside the arteries supplying blood to the heart. This reduces blood and oxygen flow and can cause chest pain and shortness of breath.</a:t>
            </a:r>
          </a:p>
          <a:p>
            <a:r>
              <a:rPr lang="en-US" sz="1400">
                <a:solidFill>
                  <a:schemeClr val="bg1"/>
                </a:solidFill>
              </a:rPr>
              <a:t>Risk factors include smoking, high blood pressure, high cholesterol, an unhealthy diet, physical inactivity, age and family history.</a:t>
            </a:r>
          </a:p>
          <a:p>
            <a:r>
              <a:rPr lang="en-US" sz="1400" b="1">
                <a:solidFill>
                  <a:schemeClr val="bg1"/>
                </a:solidFill>
              </a:rPr>
              <a:t>1. Health Education and Healthy Diet</a:t>
            </a:r>
          </a:p>
          <a:p>
            <a:r>
              <a:rPr lang="en-US" sz="1400">
                <a:solidFill>
                  <a:schemeClr val="bg1"/>
                </a:solidFill>
              </a:rPr>
              <a:t>Health education helps people understand how to reduce their risk of heart disease. Healthcare professionals and community </a:t>
            </a:r>
            <a:r>
              <a:rPr lang="en-US" sz="1400" err="1">
                <a:solidFill>
                  <a:schemeClr val="bg1"/>
                </a:solidFill>
              </a:rPr>
              <a:t>organisations</a:t>
            </a:r>
            <a:r>
              <a:rPr lang="en-US" sz="1400">
                <a:solidFill>
                  <a:schemeClr val="bg1"/>
                </a:solidFill>
              </a:rPr>
              <a:t> can provide advice about healthy eating, exercise and maintaining a healthy weight.</a:t>
            </a:r>
          </a:p>
          <a:p>
            <a:r>
              <a:rPr lang="en-US" sz="1400">
                <a:solidFill>
                  <a:schemeClr val="bg1"/>
                </a:solidFill>
              </a:rPr>
              <a:t>The NHS recommends eating more fruit, vegetables and whole grains and reducing salt and saturated fat.</a:t>
            </a:r>
          </a:p>
          <a:p>
            <a:r>
              <a:rPr lang="en-US" sz="1400">
                <a:solidFill>
                  <a:schemeClr val="bg1"/>
                </a:solidFill>
              </a:rPr>
              <a:t>As </a:t>
            </a:r>
            <a:r>
              <a:rPr lang="en-US" sz="1400" err="1">
                <a:solidFill>
                  <a:schemeClr val="bg1"/>
                </a:solidFill>
              </a:rPr>
              <a:t>Mr</a:t>
            </a:r>
            <a:r>
              <a:rPr lang="en-US" sz="1400">
                <a:solidFill>
                  <a:schemeClr val="bg1"/>
                </a:solidFill>
              </a:rPr>
              <a:t> Ahmed is 67, healthy lifestyle advice could help him reduce his risk of heart disease.</a:t>
            </a:r>
          </a:p>
          <a:p>
            <a:r>
              <a:rPr lang="en-US" sz="1400" b="1">
                <a:solidFill>
                  <a:schemeClr val="bg1"/>
                </a:solidFill>
              </a:rPr>
              <a:t>2. Physical Activity</a:t>
            </a:r>
          </a:p>
          <a:p>
            <a:r>
              <a:rPr lang="en-US" sz="1400">
                <a:solidFill>
                  <a:schemeClr val="bg1"/>
                </a:solidFill>
              </a:rPr>
              <a:t>Regular physical activity can help control weight, blood pressure and cholesterol. Communities can encourage exercise by providing walking groups, parks and fitness </a:t>
            </a:r>
            <a:r>
              <a:rPr lang="en-US" sz="1400" err="1">
                <a:solidFill>
                  <a:schemeClr val="bg1"/>
                </a:solidFill>
              </a:rPr>
              <a:t>programmes</a:t>
            </a:r>
            <a:r>
              <a:rPr lang="en-US" sz="1400">
                <a:solidFill>
                  <a:schemeClr val="bg1"/>
                </a:solidFill>
              </a:rPr>
              <a:t>.</a:t>
            </a:r>
          </a:p>
          <a:p>
            <a:r>
              <a:rPr lang="en-US" sz="1400">
                <a:solidFill>
                  <a:schemeClr val="bg1"/>
                </a:solidFill>
              </a:rPr>
              <a:t>As </a:t>
            </a:r>
            <a:r>
              <a:rPr lang="en-US" sz="1400" err="1">
                <a:solidFill>
                  <a:schemeClr val="bg1"/>
                </a:solidFill>
              </a:rPr>
              <a:t>Mr</a:t>
            </a:r>
            <a:r>
              <a:rPr lang="en-US" sz="1400">
                <a:solidFill>
                  <a:schemeClr val="bg1"/>
                </a:solidFill>
              </a:rPr>
              <a:t> Ahmed experiences chest pain and shortness of breath during exercise. He needs medical assessment before increasing his physical activity.</a:t>
            </a:r>
          </a:p>
          <a:p>
            <a:r>
              <a:rPr lang="en-US" sz="1400" b="1">
                <a:solidFill>
                  <a:schemeClr val="bg1"/>
                </a:solidFill>
              </a:rPr>
              <a:t>3. Smoking Cessation</a:t>
            </a:r>
          </a:p>
          <a:p>
            <a:r>
              <a:rPr lang="en-US" sz="1400">
                <a:solidFill>
                  <a:schemeClr val="bg1"/>
                </a:solidFill>
              </a:rPr>
              <a:t>Smoking damages blood vessels and increases the risk of CHD. NHS stop-smoking services can help people quit through advice, support and appropriate medication.</a:t>
            </a:r>
          </a:p>
          <a:p>
            <a:r>
              <a:rPr lang="en-US" sz="1400">
                <a:solidFill>
                  <a:schemeClr val="bg1"/>
                </a:solidFill>
              </a:rPr>
              <a:t>As </a:t>
            </a:r>
            <a:r>
              <a:rPr lang="en-US" sz="1400" err="1">
                <a:solidFill>
                  <a:schemeClr val="bg1"/>
                </a:solidFill>
              </a:rPr>
              <a:t>Mr</a:t>
            </a:r>
            <a:r>
              <a:rPr lang="en-US" sz="1400">
                <a:solidFill>
                  <a:schemeClr val="bg1"/>
                </a:solidFill>
              </a:rPr>
              <a:t> Ahmed is a non-smoker, which is positive. However, helping other people stop smoking remains an important community strategy. </a:t>
            </a:r>
          </a:p>
        </p:txBody>
      </p:sp>
    </p:spTree>
    <p:extLst>
      <p:ext uri="{BB962C8B-B14F-4D97-AF65-F5344CB8AC3E}">
        <p14:creationId xmlns:p14="http://schemas.microsoft.com/office/powerpoint/2010/main" val="8881999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5165064-1CEA-A8D8-2D48-9384609633B8}"/>
              </a:ext>
            </a:extLst>
          </p:cNvPr>
          <p:cNvSpPr>
            <a:spLocks noGrp="1"/>
          </p:cNvSpPr>
          <p:nvPr>
            <p:ph idx="1"/>
          </p:nvPr>
        </p:nvSpPr>
        <p:spPr>
          <a:xfrm>
            <a:off x="499158" y="979556"/>
            <a:ext cx="10834047" cy="4260353"/>
          </a:xfrm>
        </p:spPr>
        <p:txBody>
          <a:bodyPr vert="horz" lIns="91440" tIns="45720" rIns="91440" bIns="45720" rtlCol="0" anchor="ctr">
            <a:noAutofit/>
          </a:bodyPr>
          <a:lstStyle/>
          <a:p>
            <a:r>
              <a:rPr lang="en-US" sz="1200" b="1">
                <a:solidFill>
                  <a:schemeClr val="bg1"/>
                </a:solidFill>
              </a:rPr>
              <a:t>4. Controlling Blood Pressure and Cholesterol</a:t>
            </a:r>
          </a:p>
          <a:p>
            <a:r>
              <a:rPr lang="en-US" sz="1200">
                <a:solidFill>
                  <a:schemeClr val="bg1"/>
                </a:solidFill>
              </a:rPr>
              <a:t>High blood pressure and high cholesterol increase the risk of CHD. Health checks can identify these problems, and healthcare professionals can recommend lifestyle changes or medication when necessary.</a:t>
            </a:r>
          </a:p>
          <a:p>
            <a:r>
              <a:rPr lang="en-US" sz="1200">
                <a:solidFill>
                  <a:schemeClr val="bg1"/>
                </a:solidFill>
              </a:rPr>
              <a:t>As </a:t>
            </a:r>
            <a:r>
              <a:rPr lang="en-US" sz="1200" err="1">
                <a:solidFill>
                  <a:schemeClr val="bg1"/>
                </a:solidFill>
              </a:rPr>
              <a:t>Mr</a:t>
            </a:r>
            <a:r>
              <a:rPr lang="en-US" sz="1200">
                <a:solidFill>
                  <a:schemeClr val="bg1"/>
                </a:solidFill>
              </a:rPr>
              <a:t> Ahmed, his blood pressure and cholesterol are not given in the case study. His GP should assess these as part of his medical care.</a:t>
            </a:r>
          </a:p>
          <a:p>
            <a:r>
              <a:rPr lang="en-US" sz="1200" b="1">
                <a:solidFill>
                  <a:schemeClr val="bg1"/>
                </a:solidFill>
              </a:rPr>
              <a:t>5. Health Checks and Treatment</a:t>
            </a:r>
          </a:p>
          <a:p>
            <a:r>
              <a:rPr lang="en-US" sz="1200">
                <a:solidFill>
                  <a:schemeClr val="bg1"/>
                </a:solidFill>
              </a:rPr>
              <a:t>NHS Health Checks help eligible adults aged 40 to 74 identify their risk of cardiovascular disease. Early identification allows people to receive advice and treatment.</a:t>
            </a:r>
          </a:p>
          <a:p>
            <a:r>
              <a:rPr lang="en-US" sz="1200">
                <a:solidFill>
                  <a:schemeClr val="bg1"/>
                </a:solidFill>
              </a:rPr>
              <a:t>People diagnosed with CHD may need medication to control cholesterol, blood pressure or symptoms and reduce the risk of complications.</a:t>
            </a:r>
          </a:p>
          <a:p>
            <a:r>
              <a:rPr lang="en-US" sz="1200">
                <a:solidFill>
                  <a:schemeClr val="bg1"/>
                </a:solidFill>
              </a:rPr>
              <a:t>As </a:t>
            </a:r>
            <a:r>
              <a:rPr lang="en-US" sz="1200" err="1">
                <a:solidFill>
                  <a:schemeClr val="bg1"/>
                </a:solidFill>
              </a:rPr>
              <a:t>Ms</a:t>
            </a:r>
            <a:r>
              <a:rPr lang="en-US" sz="1200">
                <a:solidFill>
                  <a:schemeClr val="bg1"/>
                </a:solidFill>
              </a:rPr>
              <a:t> Ahmed , he is 67, his worsening chest pain and shortness of breath require prompt medical assessment, not just a routine health check. If he is diagnosed with CHD, his healthcare team can recommend suitable treatment.</a:t>
            </a:r>
          </a:p>
          <a:p>
            <a:r>
              <a:rPr lang="en-US" sz="1200" b="1">
                <a:solidFill>
                  <a:schemeClr val="bg1"/>
                </a:solidFill>
              </a:rPr>
              <a:t>6. Community Support</a:t>
            </a:r>
          </a:p>
          <a:p>
            <a:r>
              <a:rPr lang="en-US" sz="1200">
                <a:solidFill>
                  <a:schemeClr val="bg1"/>
                </a:solidFill>
              </a:rPr>
              <a:t>Local authorities, the NHS and community </a:t>
            </a:r>
            <a:r>
              <a:rPr lang="en-US" sz="1200" err="1">
                <a:solidFill>
                  <a:schemeClr val="bg1"/>
                </a:solidFill>
              </a:rPr>
              <a:t>organisations</a:t>
            </a:r>
            <a:r>
              <a:rPr lang="en-US" sz="1200">
                <a:solidFill>
                  <a:schemeClr val="bg1"/>
                </a:solidFill>
              </a:rPr>
              <a:t> can provide healthy eating </a:t>
            </a:r>
            <a:r>
              <a:rPr lang="en-US" sz="1200" err="1">
                <a:solidFill>
                  <a:schemeClr val="bg1"/>
                </a:solidFill>
              </a:rPr>
              <a:t>programmes</a:t>
            </a:r>
            <a:r>
              <a:rPr lang="en-US" sz="1200">
                <a:solidFill>
                  <a:schemeClr val="bg1"/>
                </a:solidFill>
              </a:rPr>
              <a:t>, exercise activities, smoking cessation support and health education. These services should be accessible to people from different backgrounds.</a:t>
            </a:r>
          </a:p>
          <a:p>
            <a:r>
              <a:rPr lang="en-US" sz="1200" b="1" err="1">
                <a:solidFill>
                  <a:schemeClr val="bg1"/>
                </a:solidFill>
              </a:rPr>
              <a:t>Mr</a:t>
            </a:r>
            <a:r>
              <a:rPr lang="en-US" sz="1200" b="1">
                <a:solidFill>
                  <a:schemeClr val="bg1"/>
                </a:solidFill>
              </a:rPr>
              <a:t> Ahmed:</a:t>
            </a:r>
            <a:r>
              <a:rPr lang="en-US" sz="1200">
                <a:solidFill>
                  <a:schemeClr val="bg1"/>
                </a:solidFill>
              </a:rPr>
              <a:t> Healthcare professionals should consider his individual needs and make sure he can access appropriate services.</a:t>
            </a:r>
          </a:p>
          <a:p>
            <a:r>
              <a:rPr lang="en-US" sz="1200" b="1">
                <a:solidFill>
                  <a:schemeClr val="bg1"/>
                </a:solidFill>
              </a:rPr>
              <a:t>Conclusion</a:t>
            </a:r>
          </a:p>
          <a:p>
            <a:r>
              <a:rPr lang="en-US" sz="1200">
                <a:solidFill>
                  <a:schemeClr val="bg1"/>
                </a:solidFill>
              </a:rPr>
              <a:t>In conclusion, CHD can be controlled through healthy eating, physical activity, smoking cessation, health checks, controlling blood pressure and cholesterol, and appropriate treatment.</a:t>
            </a:r>
          </a:p>
          <a:p>
            <a:r>
              <a:rPr lang="en-US" sz="1200" err="1">
                <a:solidFill>
                  <a:schemeClr val="bg1"/>
                </a:solidFill>
              </a:rPr>
              <a:t>Mr</a:t>
            </a:r>
            <a:r>
              <a:rPr lang="en-US" sz="1200">
                <a:solidFill>
                  <a:schemeClr val="bg1"/>
                </a:solidFill>
              </a:rPr>
              <a:t> Ahmed's case shows why prevention and medical assessment are important. His age and family history are relevant risk factors, and his worsening symptoms need prompt assessment.</a:t>
            </a:r>
          </a:p>
          <a:p>
            <a:r>
              <a:rPr lang="en-US" sz="1200">
                <a:solidFill>
                  <a:schemeClr val="bg1"/>
                </a:solidFill>
              </a:rPr>
              <a:t>These strategies can help prevent heart disease, reduce complications and improve the health of communities.</a:t>
            </a:r>
          </a:p>
          <a:p>
            <a:r>
              <a:rPr lang="en-US" sz="1200">
                <a:solidFill>
                  <a:schemeClr val="bg1"/>
                </a:solidFill>
              </a:rPr>
              <a:t>Thank you for listening.</a:t>
            </a:r>
          </a:p>
        </p:txBody>
      </p:sp>
    </p:spTree>
    <p:extLst>
      <p:ext uri="{BB962C8B-B14F-4D97-AF65-F5344CB8AC3E}">
        <p14:creationId xmlns:p14="http://schemas.microsoft.com/office/powerpoint/2010/main" val="39400227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B0292A5-6CE0-13CF-1EB9-6C24AFCAA57C}"/>
              </a:ext>
            </a:extLst>
          </p:cNvPr>
          <p:cNvSpPr txBox="1"/>
          <p:nvPr/>
        </p:nvSpPr>
        <p:spPr>
          <a:xfrm>
            <a:off x="278736" y="633652"/>
            <a:ext cx="11738757"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a:solidFill>
                  <a:schemeClr val="bg1"/>
                </a:solidFill>
                <a:latin typeface="Arial"/>
                <a:cs typeface="Arial"/>
              </a:rPr>
              <a:t>Name: </a:t>
            </a:r>
            <a:r>
              <a:rPr lang="en-GB" sz="1400">
                <a:solidFill>
                  <a:schemeClr val="bg1"/>
                </a:solidFill>
                <a:latin typeface="Arial"/>
                <a:cs typeface="Arial"/>
              </a:rPr>
              <a:t>Silvia </a:t>
            </a:r>
            <a:r>
              <a:rPr lang="en-GB" sz="1400" err="1">
                <a:solidFill>
                  <a:schemeClr val="bg1"/>
                </a:solidFill>
                <a:latin typeface="Arial"/>
                <a:cs typeface="Arial"/>
              </a:rPr>
              <a:t>Iroguehi</a:t>
            </a:r>
            <a:r>
              <a:rPr lang="en-GB" sz="1400">
                <a:solidFill>
                  <a:schemeClr val="bg1"/>
                </a:solidFill>
                <a:latin typeface="Arial"/>
                <a:cs typeface="Arial"/>
              </a:rPr>
              <a:t> </a:t>
            </a:r>
            <a:r>
              <a:rPr lang="en-GB" sz="1400" err="1">
                <a:solidFill>
                  <a:schemeClr val="bg1"/>
                </a:solidFill>
                <a:latin typeface="Arial"/>
                <a:cs typeface="Arial"/>
              </a:rPr>
              <a:t>Iroguehi</a:t>
            </a:r>
            <a:endParaRPr lang="en-GB" sz="1400">
              <a:solidFill>
                <a:schemeClr val="bg1"/>
              </a:solidFill>
              <a:latin typeface="Arial"/>
              <a:cs typeface="Arial"/>
            </a:endParaRPr>
          </a:p>
          <a:p>
            <a:r>
              <a:rPr lang="en-GB" sz="1400" b="1">
                <a:solidFill>
                  <a:schemeClr val="bg1"/>
                </a:solidFill>
                <a:latin typeface="Arial"/>
                <a:cs typeface="Arial"/>
              </a:rPr>
              <a:t>Student Number:</a:t>
            </a:r>
            <a:r>
              <a:rPr lang="en-GB" sz="1400">
                <a:solidFill>
                  <a:schemeClr val="bg1"/>
                </a:solidFill>
                <a:latin typeface="Arial"/>
                <a:cs typeface="Arial"/>
              </a:rPr>
              <a:t> 2541271</a:t>
            </a:r>
          </a:p>
          <a:p>
            <a:r>
              <a:rPr lang="en-GB" sz="1400" b="1">
                <a:solidFill>
                  <a:schemeClr val="bg1"/>
                </a:solidFill>
                <a:latin typeface="Arial"/>
                <a:cs typeface="Arial"/>
              </a:rPr>
              <a:t>Module Code:</a:t>
            </a:r>
            <a:r>
              <a:rPr lang="en-GB" sz="1400">
                <a:solidFill>
                  <a:schemeClr val="bg1"/>
                </a:solidFill>
                <a:latin typeface="Arial"/>
                <a:cs typeface="Arial"/>
              </a:rPr>
              <a:t> LCHS4008</a:t>
            </a:r>
          </a:p>
          <a:p>
            <a:r>
              <a:rPr lang="en-GB" sz="1400" b="1">
                <a:solidFill>
                  <a:schemeClr val="bg1"/>
                </a:solidFill>
                <a:latin typeface="Arial"/>
                <a:cs typeface="Arial"/>
              </a:rPr>
              <a:t>Lecturer Name:</a:t>
            </a:r>
            <a:r>
              <a:rPr lang="en-GB" sz="1400">
                <a:solidFill>
                  <a:schemeClr val="bg1"/>
                </a:solidFill>
                <a:latin typeface="Arial"/>
                <a:cs typeface="Arial"/>
              </a:rPr>
              <a:t> Emmanuel Adud</a:t>
            </a:r>
          </a:p>
          <a:p>
            <a:r>
              <a:rPr lang="en-GB" sz="1400" b="1">
                <a:solidFill>
                  <a:schemeClr val="bg1"/>
                </a:solidFill>
                <a:latin typeface="Arial"/>
                <a:cs typeface="Arial"/>
              </a:rPr>
              <a:t>Module Title:</a:t>
            </a:r>
            <a:r>
              <a:rPr lang="en-GB" sz="1400">
                <a:solidFill>
                  <a:schemeClr val="bg1"/>
                </a:solidFill>
                <a:latin typeface="Arial"/>
                <a:cs typeface="Arial"/>
              </a:rPr>
              <a:t> Introduction to Public Health</a:t>
            </a:r>
          </a:p>
          <a:p>
            <a:r>
              <a:rPr lang="en-GB" sz="1400" b="1">
                <a:solidFill>
                  <a:schemeClr val="bg1"/>
                </a:solidFill>
                <a:latin typeface="Arial"/>
                <a:cs typeface="Arial"/>
              </a:rPr>
              <a:t>Assignment Title:</a:t>
            </a:r>
            <a:r>
              <a:rPr lang="en-GB" sz="1400">
                <a:solidFill>
                  <a:schemeClr val="bg1"/>
                </a:solidFill>
                <a:latin typeface="Arial"/>
                <a:cs typeface="Arial"/>
              </a:rPr>
              <a:t> Approaches and Strategies to Measure Coronary Heart Disease (CHD)</a:t>
            </a:r>
          </a:p>
          <a:p>
            <a:r>
              <a:rPr lang="en-GB" sz="1400" b="1">
                <a:solidFill>
                  <a:schemeClr val="bg1"/>
                </a:solidFill>
                <a:latin typeface="Arial"/>
                <a:cs typeface="Arial"/>
              </a:rPr>
              <a:t>Date:</a:t>
            </a:r>
            <a:r>
              <a:rPr lang="en-GB" sz="1400">
                <a:solidFill>
                  <a:schemeClr val="bg1"/>
                </a:solidFill>
                <a:latin typeface="Arial"/>
                <a:cs typeface="Arial"/>
              </a:rPr>
              <a:t> 16th October 2026</a:t>
            </a:r>
          </a:p>
          <a:p>
            <a:endParaRPr lang="en-GB" sz="1400">
              <a:latin typeface="Arial"/>
              <a:cs typeface="Arial"/>
            </a:endParaRPr>
          </a:p>
          <a:p>
            <a:endParaRPr lang="en-GB" sz="1400">
              <a:latin typeface="Arial"/>
              <a:cs typeface="Arial"/>
            </a:endParaRPr>
          </a:p>
        </p:txBody>
      </p:sp>
    </p:spTree>
    <p:extLst>
      <p:ext uri="{BB962C8B-B14F-4D97-AF65-F5344CB8AC3E}">
        <p14:creationId xmlns:p14="http://schemas.microsoft.com/office/powerpoint/2010/main" val="12152802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8EB020B5-873B-DB37-B864-5F72995B599B}"/>
              </a:ext>
            </a:extLst>
          </p:cNvPr>
          <p:cNvSpPr txBox="1"/>
          <p:nvPr/>
        </p:nvSpPr>
        <p:spPr>
          <a:xfrm>
            <a:off x="115874" y="246689"/>
            <a:ext cx="11471563" cy="32316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solidFill>
                  <a:schemeClr val="bg1"/>
                </a:solidFill>
                <a:latin typeface="Arial"/>
                <a:ea typeface="+mn-lt"/>
                <a:cs typeface="Arial"/>
              </a:rPr>
              <a:t>INTRODUCTION</a:t>
            </a:r>
          </a:p>
          <a:p>
            <a:endParaRPr lang="en-GB" sz="1200">
              <a:solidFill>
                <a:schemeClr val="bg1"/>
              </a:solidFill>
              <a:latin typeface="Arial"/>
              <a:cs typeface="Arial"/>
            </a:endParaRPr>
          </a:p>
          <a:p>
            <a:r>
              <a:rPr lang="en-GB" sz="1200">
                <a:solidFill>
                  <a:schemeClr val="bg1"/>
                </a:solidFill>
                <a:latin typeface="Arial"/>
                <a:ea typeface="+mn-lt"/>
                <a:cs typeface="Arial"/>
              </a:rPr>
              <a:t>I will be discussing the approaches and strategies used to measure coronary heart disease (CHD), focusing on the case study of Mr Ahmed but also placing his individual story within the wider public health picture.</a:t>
            </a:r>
            <a:endParaRPr lang="en-GB" sz="1200">
              <a:solidFill>
                <a:schemeClr val="bg1"/>
              </a:solidFill>
              <a:latin typeface="Arial"/>
              <a:cs typeface="Arial"/>
            </a:endParaRPr>
          </a:p>
          <a:p>
            <a:r>
              <a:rPr lang="en-GB" sz="1200">
                <a:solidFill>
                  <a:schemeClr val="bg1"/>
                </a:solidFill>
                <a:latin typeface="Arial"/>
                <a:cs typeface="Arial"/>
              </a:rPr>
              <a:t>According to </a:t>
            </a:r>
            <a:r>
              <a:rPr lang="en-GB" sz="1200">
                <a:solidFill>
                  <a:schemeClr val="bg1"/>
                </a:solidFill>
                <a:latin typeface="Arial"/>
                <a:ea typeface="+mn-lt"/>
                <a:cs typeface="Arial"/>
              </a:rPr>
              <a:t>(NICE, 2023; British Heart Foundation, 2025). South Asian communities are known to face a higher risk of CHD, often at a younger age, so getting an accurate assessment early is really important for Mr Ahmed.</a:t>
            </a:r>
            <a:endParaRPr lang="en-GB" sz="1200">
              <a:solidFill>
                <a:schemeClr val="bg1"/>
              </a:solidFill>
              <a:latin typeface="Arial"/>
              <a:cs typeface="Arial"/>
            </a:endParaRPr>
          </a:p>
          <a:p>
            <a:endParaRPr lang="en-GB" sz="1200">
              <a:solidFill>
                <a:schemeClr val="bg1"/>
              </a:solidFill>
              <a:latin typeface="Arial"/>
              <a:cs typeface="Arial"/>
            </a:endParaRPr>
          </a:p>
          <a:p>
            <a:r>
              <a:rPr lang="en-GB" sz="1200" b="1">
                <a:solidFill>
                  <a:schemeClr val="bg1"/>
                </a:solidFill>
                <a:latin typeface="Arial"/>
                <a:ea typeface="+mn-lt"/>
                <a:cs typeface="Arial"/>
              </a:rPr>
              <a:t> WHAT IS CORONARY HEART DISEASE?</a:t>
            </a:r>
            <a:r>
              <a:rPr lang="en-GB" sz="1200">
                <a:solidFill>
                  <a:schemeClr val="bg1"/>
                </a:solidFill>
                <a:latin typeface="Arial"/>
                <a:ea typeface="+mn-lt"/>
                <a:cs typeface="Arial"/>
              </a:rPr>
              <a:t> Coronary heart disease happens when the arteries that supply blood to the heart muscle become narrowed or blocked by a build-up of fatty material called atheroma or plaque. This process is known as atherosclerosis. It can reduce blood flow to the heart, causing chest pain or angina, and if a vessel becomes fully blocked, it can lead to a heart attack (WHO, 2024; NHLBI, 2025).</a:t>
            </a:r>
            <a:endParaRPr lang="en-GB" sz="1200">
              <a:solidFill>
                <a:schemeClr val="bg1"/>
              </a:solidFill>
              <a:latin typeface="Arial"/>
              <a:cs typeface="Arial"/>
            </a:endParaRPr>
          </a:p>
          <a:p>
            <a:endParaRPr lang="en-GB" sz="1200">
              <a:solidFill>
                <a:schemeClr val="bg1"/>
              </a:solidFill>
              <a:latin typeface="Arial"/>
              <a:cs typeface="Arial"/>
            </a:endParaRPr>
          </a:p>
          <a:p>
            <a:r>
              <a:rPr lang="en-GB" sz="1200">
                <a:solidFill>
                  <a:schemeClr val="bg1"/>
                </a:solidFill>
                <a:latin typeface="Arial"/>
                <a:cs typeface="Arial"/>
              </a:rPr>
              <a:t>To understand CHD fully, we look beyond the individual diagnosis to five key public health concepts: Prevalence, Incidence, Morbidity, Mortality, and Surveillance. Together, these tell us how many people are affected, how many new cases, how many illness impact quality of life, how many death, and how we keep track of the disease over time (WHO, 2024).</a:t>
            </a:r>
          </a:p>
          <a:p>
            <a:endParaRPr lang="en-GB">
              <a:solidFill>
                <a:schemeClr val="bg1"/>
              </a:solidFill>
            </a:endParaRPr>
          </a:p>
          <a:p>
            <a:endParaRPr lang="en-GB"/>
          </a:p>
        </p:txBody>
      </p:sp>
    </p:spTree>
    <p:extLst>
      <p:ext uri="{BB962C8B-B14F-4D97-AF65-F5344CB8AC3E}">
        <p14:creationId xmlns:p14="http://schemas.microsoft.com/office/powerpoint/2010/main" val="27778239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8525DA99-2B9C-3DD6-ECAC-25FC1881933C}"/>
              </a:ext>
            </a:extLst>
          </p:cNvPr>
          <p:cNvSpPr txBox="1"/>
          <p:nvPr/>
        </p:nvSpPr>
        <p:spPr>
          <a:xfrm>
            <a:off x="-29687" y="103910"/>
            <a:ext cx="12073245" cy="72378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 </a:t>
            </a:r>
            <a:r>
              <a:rPr lang="en-US" sz="1200" b="1">
                <a:solidFill>
                  <a:schemeClr val="bg1"/>
                </a:solidFill>
                <a:latin typeface="Arial"/>
                <a:cs typeface="Arial"/>
              </a:rPr>
              <a:t>FIVE KEY PUBLIC HEALTH MEASURES: </a:t>
            </a:r>
            <a:r>
              <a:rPr lang="en-US" sz="1200">
                <a:solidFill>
                  <a:schemeClr val="bg1"/>
                </a:solidFill>
                <a:latin typeface="Arial"/>
                <a:cs typeface="Arial"/>
              </a:rPr>
              <a:t> </a:t>
            </a:r>
          </a:p>
          <a:p>
            <a:r>
              <a:rPr lang="en-US" sz="1200" b="1">
                <a:solidFill>
                  <a:schemeClr val="bg1"/>
                </a:solidFill>
                <a:latin typeface="Arial"/>
                <a:cs typeface="Arial"/>
              </a:rPr>
              <a:t>Prevalence</a:t>
            </a:r>
            <a:r>
              <a:rPr lang="en-US" sz="1200">
                <a:solidFill>
                  <a:schemeClr val="bg1"/>
                </a:solidFill>
                <a:latin typeface="Arial"/>
                <a:cs typeface="Arial"/>
              </a:rPr>
              <a:t> means the total number of people living with CHD. According to</a:t>
            </a:r>
            <a:r>
              <a:rPr lang="en-US" sz="1200">
                <a:solidFill>
                  <a:schemeClr val="bg1"/>
                </a:solidFill>
                <a:latin typeface="Arial"/>
                <a:ea typeface="+mn-lt"/>
                <a:cs typeface="Arial"/>
              </a:rPr>
              <a:t> (Public Health England, 2022).</a:t>
            </a:r>
            <a:r>
              <a:rPr lang="en-US" sz="1200">
                <a:solidFill>
                  <a:schemeClr val="bg1"/>
                </a:solidFill>
                <a:latin typeface="Arial"/>
                <a:cs typeface="Arial"/>
              </a:rPr>
              <a:t> </a:t>
            </a:r>
            <a:r>
              <a:rPr lang="en-US" sz="1200">
                <a:solidFill>
                  <a:schemeClr val="bg1"/>
                </a:solidFill>
                <a:latin typeface="Arial"/>
                <a:ea typeface="+mn-lt"/>
                <a:cs typeface="Arial"/>
              </a:rPr>
              <a:t>Understanding prevalence matters because it shows </a:t>
            </a:r>
            <a:r>
              <a:rPr lang="en-US" sz="1200" err="1">
                <a:solidFill>
                  <a:schemeClr val="bg1"/>
                </a:solidFill>
                <a:latin typeface="Arial"/>
                <a:ea typeface="+mn-lt"/>
                <a:cs typeface="Arial"/>
              </a:rPr>
              <a:t>Mr</a:t>
            </a:r>
            <a:r>
              <a:rPr lang="en-US" sz="1200">
                <a:solidFill>
                  <a:schemeClr val="bg1"/>
                </a:solidFill>
                <a:latin typeface="Arial"/>
                <a:ea typeface="+mn-lt"/>
                <a:cs typeface="Arial"/>
              </a:rPr>
              <a:t> Ahmed is not alone. It also reminds us that South Asian communities have a higher prevalence, meaning more people in those communities are living with the condition often undiagnosed which is why awareness and proactive checking are vital.</a:t>
            </a:r>
          </a:p>
          <a:p>
            <a:endParaRPr lang="en-US" sz="1200">
              <a:solidFill>
                <a:schemeClr val="bg1"/>
              </a:solidFill>
              <a:latin typeface="Arial"/>
              <a:ea typeface="+mn-lt"/>
              <a:cs typeface="Arial"/>
            </a:endParaRPr>
          </a:p>
          <a:p>
            <a:r>
              <a:rPr lang="en-US" sz="1200" b="1">
                <a:solidFill>
                  <a:schemeClr val="bg1"/>
                </a:solidFill>
                <a:latin typeface="Arial"/>
                <a:ea typeface="+mn-lt"/>
                <a:cs typeface="Arial"/>
              </a:rPr>
              <a:t>Incidence</a:t>
            </a:r>
            <a:r>
              <a:rPr lang="en-US" sz="1200">
                <a:solidFill>
                  <a:schemeClr val="bg1"/>
                </a:solidFill>
                <a:latin typeface="Arial"/>
                <a:ea typeface="+mn-lt"/>
                <a:cs typeface="Arial"/>
              </a:rPr>
              <a:t> measures the number of new cases arising in a population over a specific period usually one year . In the UK, there are around 156,000 new acute coronary events each year, roughly one every three minutes (AIHW, 2024; British Heart Foundation, 2025). For </a:t>
            </a:r>
            <a:r>
              <a:rPr lang="en-US" sz="1200" err="1">
                <a:solidFill>
                  <a:schemeClr val="bg1"/>
                </a:solidFill>
                <a:latin typeface="Arial"/>
                <a:ea typeface="+mn-lt"/>
                <a:cs typeface="Arial"/>
              </a:rPr>
              <a:t>Mr</a:t>
            </a:r>
            <a:r>
              <a:rPr lang="en-US" sz="1200">
                <a:solidFill>
                  <a:schemeClr val="bg1"/>
                </a:solidFill>
                <a:latin typeface="Arial"/>
                <a:ea typeface="+mn-lt"/>
                <a:cs typeface="Arial"/>
              </a:rPr>
              <a:t> Ahmed, his symptoms represent a potential new presentation of CHD. If we can identify and support people like him early, we may help reduce future incidence in his community.</a:t>
            </a:r>
            <a:endParaRPr lang="en-US" sz="1200">
              <a:solidFill>
                <a:schemeClr val="bg1"/>
              </a:solidFill>
              <a:latin typeface="Arial"/>
              <a:cs typeface="Arial"/>
            </a:endParaRPr>
          </a:p>
          <a:p>
            <a:endParaRPr lang="en-US" sz="1200">
              <a:solidFill>
                <a:schemeClr val="bg1"/>
              </a:solidFill>
              <a:latin typeface="Arial"/>
              <a:ea typeface="+mn-lt"/>
              <a:cs typeface="Arial"/>
            </a:endParaRPr>
          </a:p>
          <a:p>
            <a:r>
              <a:rPr lang="en-US" sz="1200" b="1">
                <a:solidFill>
                  <a:schemeClr val="bg1"/>
                </a:solidFill>
                <a:latin typeface="Arial"/>
                <a:ea typeface="+mn-lt"/>
                <a:cs typeface="Arial"/>
              </a:rPr>
              <a:t>Morbidity</a:t>
            </a:r>
            <a:r>
              <a:rPr lang="en-US" sz="1200">
                <a:solidFill>
                  <a:schemeClr val="bg1"/>
                </a:solidFill>
                <a:latin typeface="Arial"/>
                <a:ea typeface="+mn-lt"/>
                <a:cs typeface="Arial"/>
              </a:rPr>
              <a:t> How does CHD affect health and quality of life. This is deeply personal for </a:t>
            </a:r>
            <a:r>
              <a:rPr lang="en-US" sz="1200" err="1">
                <a:solidFill>
                  <a:schemeClr val="bg1"/>
                </a:solidFill>
                <a:latin typeface="Arial"/>
                <a:ea typeface="+mn-lt"/>
                <a:cs typeface="Arial"/>
              </a:rPr>
              <a:t>Mr</a:t>
            </a:r>
            <a:r>
              <a:rPr lang="en-US" sz="1200">
                <a:solidFill>
                  <a:schemeClr val="bg1"/>
                </a:solidFill>
                <a:latin typeface="Arial"/>
                <a:ea typeface="+mn-lt"/>
                <a:cs typeface="Arial"/>
              </a:rPr>
              <a:t> Ahmed: his chest pain means he can no longer walk as far or climb stairs comfortably. That loss of independence the morbidity of CHD is just as important to measure as the physical narrowing of his arteries. It reminds us that health isn't just about survival; it's about living well.</a:t>
            </a:r>
            <a:endParaRPr lang="en-US" sz="1200">
              <a:solidFill>
                <a:schemeClr val="bg1"/>
              </a:solidFill>
              <a:latin typeface="Arial"/>
              <a:cs typeface="Arial"/>
            </a:endParaRPr>
          </a:p>
          <a:p>
            <a:endParaRPr lang="en-US" sz="1200">
              <a:solidFill>
                <a:schemeClr val="bg1"/>
              </a:solidFill>
              <a:latin typeface="Arial"/>
              <a:ea typeface="+mn-lt"/>
              <a:cs typeface="Arial"/>
            </a:endParaRPr>
          </a:p>
          <a:p>
            <a:r>
              <a:rPr lang="en-US" sz="1200" b="1">
                <a:solidFill>
                  <a:schemeClr val="bg1"/>
                </a:solidFill>
                <a:latin typeface="Arial"/>
                <a:ea typeface="+mn-lt"/>
                <a:cs typeface="Arial"/>
              </a:rPr>
              <a:t>Mortality</a:t>
            </a:r>
            <a:r>
              <a:rPr lang="en-US" sz="1200">
                <a:solidFill>
                  <a:schemeClr val="bg1"/>
                </a:solidFill>
                <a:latin typeface="Arial"/>
                <a:ea typeface="+mn-lt"/>
                <a:cs typeface="Arial"/>
              </a:rPr>
              <a:t> measures deaths caused by a specific the disease. For </a:t>
            </a:r>
            <a:r>
              <a:rPr lang="en-US" sz="1200" err="1">
                <a:solidFill>
                  <a:schemeClr val="bg1"/>
                </a:solidFill>
                <a:latin typeface="Arial"/>
                <a:ea typeface="+mn-lt"/>
                <a:cs typeface="Arial"/>
              </a:rPr>
              <a:t>Mr</a:t>
            </a:r>
            <a:r>
              <a:rPr lang="en-US" sz="1200">
                <a:solidFill>
                  <a:schemeClr val="bg1"/>
                </a:solidFill>
                <a:latin typeface="Arial"/>
                <a:ea typeface="+mn-lt"/>
                <a:cs typeface="Arial"/>
              </a:rPr>
              <a:t> Ahmed, this is not just a statistic: it's why his symptoms deserve urgent attention. Early diagnosis directly reduces his risk of becoming one of those mortality statistics (Swerdlow et al., 2024).</a:t>
            </a:r>
          </a:p>
          <a:p>
            <a:endParaRPr lang="en-US" sz="1200">
              <a:solidFill>
                <a:schemeClr val="bg1"/>
              </a:solidFill>
              <a:latin typeface="Arial"/>
              <a:cs typeface="Arial"/>
            </a:endParaRPr>
          </a:p>
          <a:p>
            <a:r>
              <a:rPr lang="en-US" sz="1200" b="1">
                <a:solidFill>
                  <a:schemeClr val="bg1"/>
                </a:solidFill>
                <a:latin typeface="Arial"/>
                <a:ea typeface="+mn-lt"/>
                <a:cs typeface="Arial"/>
              </a:rPr>
              <a:t>Surveillance</a:t>
            </a:r>
            <a:r>
              <a:rPr lang="en-US" sz="1200">
                <a:solidFill>
                  <a:schemeClr val="bg1"/>
                </a:solidFill>
                <a:latin typeface="Arial"/>
                <a:ea typeface="+mn-lt"/>
                <a:cs typeface="Arial"/>
              </a:rPr>
              <a:t> is the ongoing, systematic collection, analysis, and interpretation of health data and using that information to prevent and control disease. Surveillance is also how we know that South Asian communities face higher risks because data has consistently shown these patterns over time. Without surveillance, we wouldn't know where to target resources or whether our efforts are making a difference (Public Health England, 2022).</a:t>
            </a:r>
            <a:endParaRPr lang="en-US" sz="1200">
              <a:solidFill>
                <a:schemeClr val="bg1"/>
              </a:solidFill>
              <a:latin typeface="Arial"/>
              <a:cs typeface="Arial"/>
            </a:endParaRPr>
          </a:p>
          <a:p>
            <a:r>
              <a:rPr lang="en-US" sz="1200" b="1">
                <a:solidFill>
                  <a:schemeClr val="bg1"/>
                </a:solidFill>
                <a:latin typeface="Arial"/>
                <a:ea typeface="+mn-lt"/>
                <a:cs typeface="Arial"/>
              </a:rPr>
              <a:t> </a:t>
            </a:r>
            <a:r>
              <a:rPr lang="en-US" sz="1200">
                <a:solidFill>
                  <a:schemeClr val="bg1"/>
                </a:solidFill>
                <a:latin typeface="Arial"/>
                <a:ea typeface="+mn-lt"/>
                <a:cs typeface="Arial"/>
              </a:rPr>
              <a:t>Several factors place </a:t>
            </a:r>
            <a:r>
              <a:rPr lang="en-US" sz="1200" err="1">
                <a:solidFill>
                  <a:schemeClr val="bg1"/>
                </a:solidFill>
                <a:latin typeface="Arial"/>
                <a:ea typeface="+mn-lt"/>
                <a:cs typeface="Arial"/>
              </a:rPr>
              <a:t>Mr</a:t>
            </a:r>
            <a:r>
              <a:rPr lang="en-US" sz="1200">
                <a:solidFill>
                  <a:schemeClr val="bg1"/>
                </a:solidFill>
                <a:latin typeface="Arial"/>
                <a:ea typeface="+mn-lt"/>
                <a:cs typeface="Arial"/>
              </a:rPr>
              <a:t> Ahmed at higher risk of CHD and these are exactly the kinds of factors that surveillance and risk assessment tools help us identify: - </a:t>
            </a:r>
            <a:r>
              <a:rPr lang="en-US" sz="1200" b="1">
                <a:solidFill>
                  <a:schemeClr val="bg1"/>
                </a:solidFill>
                <a:latin typeface="Arial"/>
                <a:ea typeface="+mn-lt"/>
                <a:cs typeface="Arial"/>
              </a:rPr>
              <a:t>Ethnicity</a:t>
            </a:r>
            <a:r>
              <a:rPr lang="en-US" sz="1200">
                <a:solidFill>
                  <a:schemeClr val="bg1"/>
                </a:solidFill>
                <a:latin typeface="Arial"/>
                <a:ea typeface="+mn-lt"/>
                <a:cs typeface="Arial"/>
              </a:rPr>
              <a:t>: People of South Asian descent have approximately a 50% higher risk of CHD compared to the general UK population, and CHD tends to develop at an earlier age (British Heart Foundation, 2024; Public Health England, 2022).</a:t>
            </a:r>
            <a:r>
              <a:rPr lang="en-US" sz="1200" b="1">
                <a:solidFill>
                  <a:schemeClr val="bg1"/>
                </a:solidFill>
                <a:latin typeface="Arial"/>
                <a:ea typeface="+mn-lt"/>
                <a:cs typeface="Arial"/>
              </a:rPr>
              <a:t> Family history: </a:t>
            </a:r>
            <a:r>
              <a:rPr lang="en-US" sz="1200">
                <a:solidFill>
                  <a:schemeClr val="bg1"/>
                </a:solidFill>
                <a:latin typeface="Arial"/>
                <a:ea typeface="+mn-lt"/>
                <a:cs typeface="Arial"/>
              </a:rPr>
              <a:t>Having a brother who developed cardiovascular disease before age 60–70 is a recognized independent risk factor (NICE, 2023).</a:t>
            </a:r>
            <a:r>
              <a:rPr lang="en-US" sz="1200" b="1">
                <a:solidFill>
                  <a:schemeClr val="bg1"/>
                </a:solidFill>
                <a:latin typeface="Arial"/>
                <a:ea typeface="+mn-lt"/>
                <a:cs typeface="Arial"/>
              </a:rPr>
              <a:t> Age and gender:</a:t>
            </a:r>
            <a:r>
              <a:rPr lang="en-US" sz="1200">
                <a:solidFill>
                  <a:schemeClr val="bg1"/>
                </a:solidFill>
                <a:latin typeface="Arial"/>
                <a:ea typeface="+mn-lt"/>
                <a:cs typeface="Arial"/>
              </a:rPr>
              <a:t> Risk rises significantly in men over 65, due to long‑term exposure to factors that damage artery walls (Swerdlow et al. 2024). </a:t>
            </a:r>
            <a:r>
              <a:rPr lang="en-US" sz="1200" b="1">
                <a:solidFill>
                  <a:schemeClr val="bg1"/>
                </a:solidFill>
                <a:latin typeface="Arial"/>
                <a:ea typeface="+mn-lt"/>
                <a:cs typeface="Arial"/>
              </a:rPr>
              <a:t> Occupational history:</a:t>
            </a:r>
            <a:r>
              <a:rPr lang="en-US" sz="1200">
                <a:solidFill>
                  <a:schemeClr val="bg1"/>
                </a:solidFill>
                <a:latin typeface="Arial"/>
                <a:ea typeface="+mn-lt"/>
                <a:cs typeface="Arial"/>
              </a:rPr>
              <a:t> As a retired lorry driver, he may have had years of sedentary work, which contributes to raised blood pressure, cholesterol, and weight all key CHD risk factors. (Department of Health and Social Care, 2023). Being a non‑smoker is protective, but it does not eliminate risk entirely (NICE, 2023). </a:t>
            </a:r>
          </a:p>
          <a:p>
            <a:endParaRPr lang="en-US">
              <a:ea typeface="+mn-lt"/>
              <a:cs typeface="+mn-lt"/>
            </a:endParaRPr>
          </a:p>
          <a:p>
            <a:r>
              <a:rPr lang="en-US" sz="1200" b="1">
                <a:solidFill>
                  <a:schemeClr val="bg1"/>
                </a:solidFill>
                <a:latin typeface="Arial"/>
                <a:ea typeface="+mn-lt"/>
                <a:cs typeface="Arial"/>
              </a:rPr>
              <a:t>CLINICAL ASSESSMENT FOR MR AHMED</a:t>
            </a:r>
            <a:r>
              <a:rPr lang="en-US" sz="1200">
                <a:solidFill>
                  <a:schemeClr val="bg1"/>
                </a:solidFill>
                <a:latin typeface="Arial"/>
                <a:ea typeface="+mn-lt"/>
                <a:cs typeface="Arial"/>
              </a:rPr>
              <a:t> Alongside population data, there are clear clinical steps we take: - First, we look at his symptoms — chest pain on exertion is a key sign of angina (NICE, 2023) - An ECG and blood tests help us check his heart rhythm, cholesterol, and blood sugar levels (NIHR, 2025) - A stress test or scan may be used to see how well blood is flowing through his heart (NICE, 2023) - QRISK3 calculates his overall 10-year risk, taking into account his age, background, and family history (Hippisley-Cox et al., 2023).</a:t>
            </a:r>
            <a:endParaRPr lang="en-US" sz="1200">
              <a:solidFill>
                <a:schemeClr val="bg1"/>
              </a:solidFill>
              <a:latin typeface="Arial"/>
              <a:cs typeface="Arial"/>
            </a:endParaRPr>
          </a:p>
          <a:p>
            <a:pPr>
              <a:lnSpc>
                <a:spcPct val="90000"/>
              </a:lnSpc>
              <a:spcBef>
                <a:spcPts val="1000"/>
              </a:spcBef>
            </a:pPr>
            <a:r>
              <a:rPr lang="en-GB" sz="1200" b="1">
                <a:solidFill>
                  <a:schemeClr val="bg1"/>
                </a:solidFill>
                <a:latin typeface="Arial"/>
                <a:ea typeface="+mn-lt"/>
                <a:cs typeface="Arial"/>
              </a:rPr>
              <a:t>CONCLUSION:</a:t>
            </a:r>
            <a:r>
              <a:rPr lang="en-GB" sz="1200">
                <a:solidFill>
                  <a:schemeClr val="bg1"/>
                </a:solidFill>
                <a:latin typeface="Arial"/>
                <a:ea typeface="+mn-lt"/>
                <a:cs typeface="Arial"/>
              </a:rPr>
              <a:t> </a:t>
            </a:r>
            <a:r>
              <a:rPr lang="en-GB" sz="1200" b="1">
                <a:solidFill>
                  <a:schemeClr val="bg1"/>
                </a:solidFill>
                <a:latin typeface="Arial"/>
                <a:ea typeface="+mn-lt"/>
                <a:cs typeface="Arial"/>
              </a:rPr>
              <a:t>Prevalence</a:t>
            </a:r>
            <a:r>
              <a:rPr lang="en-GB" sz="1200">
                <a:solidFill>
                  <a:schemeClr val="bg1"/>
                </a:solidFill>
                <a:latin typeface="Arial"/>
                <a:ea typeface="+mn-lt"/>
                <a:cs typeface="Arial"/>
              </a:rPr>
              <a:t> shows us how many people are affected, </a:t>
            </a:r>
            <a:r>
              <a:rPr lang="en-GB" sz="1200" b="1">
                <a:solidFill>
                  <a:schemeClr val="bg1"/>
                </a:solidFill>
                <a:latin typeface="Arial"/>
                <a:ea typeface="+mn-lt"/>
                <a:cs typeface="Arial"/>
              </a:rPr>
              <a:t>Incidence</a:t>
            </a:r>
            <a:r>
              <a:rPr lang="en-GB" sz="1200">
                <a:solidFill>
                  <a:schemeClr val="bg1"/>
                </a:solidFill>
                <a:latin typeface="Arial"/>
                <a:ea typeface="+mn-lt"/>
                <a:cs typeface="Arial"/>
              </a:rPr>
              <a:t> tracks new cases, </a:t>
            </a:r>
            <a:r>
              <a:rPr lang="en-GB" sz="1200" b="1">
                <a:solidFill>
                  <a:schemeClr val="bg1"/>
                </a:solidFill>
                <a:latin typeface="Arial"/>
                <a:ea typeface="+mn-lt"/>
                <a:cs typeface="Arial"/>
              </a:rPr>
              <a:t>Morbidity</a:t>
            </a:r>
            <a:r>
              <a:rPr lang="en-GB" sz="1200">
                <a:solidFill>
                  <a:schemeClr val="bg1"/>
                </a:solidFill>
                <a:latin typeface="Arial"/>
                <a:ea typeface="+mn-lt"/>
                <a:cs typeface="Arial"/>
              </a:rPr>
              <a:t> captures how the condition impacts daily life, </a:t>
            </a:r>
            <a:r>
              <a:rPr lang="en-GB" sz="1200" b="1">
                <a:solidFill>
                  <a:schemeClr val="bg1"/>
                </a:solidFill>
                <a:latin typeface="Arial"/>
                <a:ea typeface="+mn-lt"/>
                <a:cs typeface="Arial"/>
              </a:rPr>
              <a:t>Mortality</a:t>
            </a:r>
            <a:r>
              <a:rPr lang="en-GB" sz="1200">
                <a:solidFill>
                  <a:schemeClr val="bg1"/>
                </a:solidFill>
                <a:latin typeface="Arial"/>
                <a:ea typeface="+mn-lt"/>
                <a:cs typeface="Arial"/>
              </a:rPr>
              <a:t> measures lives lost, and </a:t>
            </a:r>
            <a:r>
              <a:rPr lang="en-GB" sz="1200" b="1">
                <a:solidFill>
                  <a:schemeClr val="bg1"/>
                </a:solidFill>
                <a:latin typeface="Arial"/>
                <a:ea typeface="+mn-lt"/>
                <a:cs typeface="Arial"/>
              </a:rPr>
              <a:t>Surveillance</a:t>
            </a:r>
            <a:r>
              <a:rPr lang="en-GB" sz="1200">
                <a:solidFill>
                  <a:schemeClr val="bg1"/>
                </a:solidFill>
                <a:latin typeface="Arial"/>
                <a:ea typeface="+mn-lt"/>
                <a:cs typeface="Arial"/>
              </a:rPr>
              <a:t> guides where we need to focus our efforts. By combining clinical care with public health information, we can support people like Mr Ahmed more effectively both as individuals and as part of the bigger picture. Early and accurate measurement is vita: it allows timely treatment, reduces the chance of heart attack, and improves both length and quality of life (British Heart Foundation, 2025). All these approaches work together to give Mr Ahmed the best possible care as one individual, within the context of what we know about his community and the wider population.</a:t>
            </a:r>
          </a:p>
          <a:p>
            <a:endParaRPr lang="en-US" sz="1200">
              <a:solidFill>
                <a:schemeClr val="bg1"/>
              </a:solidFill>
              <a:latin typeface="Arial"/>
              <a:ea typeface="+mn-lt"/>
              <a:cs typeface="Arial"/>
            </a:endParaRPr>
          </a:p>
          <a:p>
            <a:endParaRPr lang="en-US">
              <a:ea typeface="+mn-lt"/>
              <a:cs typeface="+mn-lt"/>
            </a:endParaRPr>
          </a:p>
        </p:txBody>
      </p:sp>
    </p:spTree>
    <p:extLst>
      <p:ext uri="{BB962C8B-B14F-4D97-AF65-F5344CB8AC3E}">
        <p14:creationId xmlns:p14="http://schemas.microsoft.com/office/powerpoint/2010/main" val="3416919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33E9B1E7-23E3-F65B-AC66-F229292C738B}"/>
              </a:ext>
            </a:extLst>
          </p:cNvPr>
          <p:cNvSpPr txBox="1"/>
          <p:nvPr/>
        </p:nvSpPr>
        <p:spPr>
          <a:xfrm>
            <a:off x="316676" y="103910"/>
            <a:ext cx="11736778" cy="443198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chemeClr val="bg1"/>
                </a:solidFill>
                <a:latin typeface="Arial"/>
                <a:cs typeface="Arial"/>
              </a:rPr>
              <a:t>British Heart Foundation. (2024). Coronary heart disease and ethnicity. Available </a:t>
            </a:r>
            <a:r>
              <a:rPr lang="en-US" sz="1200">
                <a:solidFill>
                  <a:schemeClr val="bg1"/>
                </a:solidFill>
                <a:latin typeface="Arial"/>
                <a:cs typeface="Arial"/>
              </a:rPr>
              <a:t>at: https</a:t>
            </a:r>
            <a:r>
              <a:rPr lang="en-US" sz="1200" dirty="0">
                <a:solidFill>
                  <a:schemeClr val="bg1"/>
                </a:solidFill>
                <a:latin typeface="Arial"/>
                <a:ea typeface="+mn-lt"/>
                <a:cs typeface="Arial"/>
              </a:rPr>
              <a:t>://www.bhf.org.uk</a:t>
            </a:r>
            <a:endParaRPr lang="en-US" sz="1200" dirty="0">
              <a:solidFill>
                <a:schemeClr val="bg1"/>
              </a:solidFill>
              <a:latin typeface="Arial"/>
              <a:ea typeface="+mn-lt"/>
              <a:cs typeface="Arial"/>
              <a:hlinkClick r:id="rId2">
                <a:extLst>
                  <a:ext uri="{A12FA001-AC4F-418D-AE19-62706E023703}">
                    <ahyp:hlinkClr xmlns:ahyp="http://schemas.microsoft.com/office/drawing/2018/hyperlinkcolor" val="tx"/>
                  </a:ext>
                </a:extLst>
              </a:hlinkClick>
            </a:endParaRPr>
          </a:p>
          <a:p>
            <a:endParaRPr lang="en-US" sz="1200">
              <a:solidFill>
                <a:schemeClr val="bg1"/>
              </a:solidFill>
              <a:latin typeface="Arial"/>
              <a:ea typeface="+mn-lt"/>
              <a:cs typeface="Arial"/>
            </a:endParaRPr>
          </a:p>
          <a:p>
            <a:r>
              <a:rPr lang="en-US" sz="1200" dirty="0">
                <a:solidFill>
                  <a:schemeClr val="bg1"/>
                </a:solidFill>
                <a:latin typeface="Arial"/>
                <a:ea typeface="+mn-lt"/>
                <a:cs typeface="Arial"/>
              </a:rPr>
              <a:t>British Heart Foundation. (2025). Heart statistics UK 2025. Available </a:t>
            </a:r>
            <a:r>
              <a:rPr lang="en-US" sz="1200">
                <a:solidFill>
                  <a:schemeClr val="bg1"/>
                </a:solidFill>
                <a:latin typeface="Arial"/>
                <a:ea typeface="+mn-lt"/>
                <a:cs typeface="Arial"/>
              </a:rPr>
              <a:t>at: https</a:t>
            </a:r>
            <a:r>
              <a:rPr lang="en-US" sz="1200" dirty="0">
                <a:solidFill>
                  <a:schemeClr val="bg1"/>
                </a:solidFill>
                <a:latin typeface="Arial"/>
                <a:ea typeface="+mn-lt"/>
                <a:cs typeface="Arial"/>
              </a:rPr>
              <a:t>://www.bhf.org.uk</a:t>
            </a:r>
            <a:r>
              <a:rPr lang="en-US" sz="1200" dirty="0">
                <a:solidFill>
                  <a:schemeClr val="bg1"/>
                </a:solidFill>
                <a:latin typeface="Arial"/>
                <a:ea typeface="+mn-lt"/>
                <a:cs typeface="Arial"/>
                <a:hlinkClick r:id="rId2">
                  <a:extLst>
                    <a:ext uri="{A12FA001-AC4F-418D-AE19-62706E023703}">
                      <ahyp:hlinkClr xmlns:ahyp="http://schemas.microsoft.com/office/drawing/2018/hyperlinkcolor" val="tx"/>
                    </a:ext>
                  </a:extLst>
                </a:hlinkClick>
              </a:rPr>
              <a:t>The biggest independent funder of heart and circulatory research in the UK - BHF</a:t>
            </a:r>
            <a:endParaRPr lang="en-US" sz="1200" dirty="0">
              <a:solidFill>
                <a:schemeClr val="bg1"/>
              </a:solidFill>
              <a:latin typeface="Arial"/>
              <a:cs typeface="Arial"/>
              <a:hlinkClick r:id="" action="ppaction://noaction">
                <a:extLst>
                  <a:ext uri="{A12FA001-AC4F-418D-AE19-62706E023703}">
                    <ahyp:hlinkClr xmlns:ahyp="http://schemas.microsoft.com/office/drawing/2018/hyperlinkcolor" val="tx"/>
                  </a:ext>
                </a:extLst>
              </a:hlinkClick>
            </a:endParaRPr>
          </a:p>
          <a:p>
            <a:endParaRPr lang="en-US" sz="1200">
              <a:solidFill>
                <a:schemeClr val="bg1"/>
              </a:solidFill>
              <a:latin typeface="Arial"/>
              <a:ea typeface="+mn-lt"/>
              <a:cs typeface="Arial"/>
            </a:endParaRPr>
          </a:p>
          <a:p>
            <a:r>
              <a:rPr lang="en-US" sz="1200" dirty="0">
                <a:solidFill>
                  <a:schemeClr val="bg1"/>
                </a:solidFill>
                <a:latin typeface="Arial"/>
                <a:ea typeface="+mn-lt"/>
                <a:cs typeface="Arial"/>
              </a:rPr>
              <a:t> Hippisley-Cox, J., Coupland, C. and Robson, J. (2023). 'QRISK3 risk prediction algorithm', BMJ, 361, p. k1708. Available at: https://www.bmj.com</a:t>
            </a:r>
            <a:r>
              <a:rPr lang="en-US" sz="1200" dirty="0">
                <a:solidFill>
                  <a:schemeClr val="bg1"/>
                </a:solidFill>
                <a:ea typeface="+mn-lt"/>
                <a:cs typeface="+mn-lt"/>
                <a:hlinkClick r:id="rId3">
                  <a:extLst>
                    <a:ext uri="{A12FA001-AC4F-418D-AE19-62706E023703}">
                      <ahyp:hlinkClr xmlns:ahyp="http://schemas.microsoft.com/office/drawing/2018/hyperlinkcolor" val="tx"/>
                    </a:ext>
                  </a:extLst>
                </a:hlinkClick>
              </a:rPr>
              <a:t>The BMJ: Leading Medical Research, News, Education, Opinion</a:t>
            </a:r>
            <a:endParaRPr lang="en-US" sz="1200" dirty="0">
              <a:solidFill>
                <a:schemeClr val="bg1"/>
              </a:solidFill>
              <a:latin typeface="Arial"/>
              <a:ea typeface="+mn-lt"/>
              <a:cs typeface="Arial"/>
            </a:endParaRPr>
          </a:p>
          <a:p>
            <a:endParaRPr lang="en-US" sz="1200">
              <a:solidFill>
                <a:schemeClr val="bg1"/>
              </a:solidFill>
              <a:latin typeface="Arial"/>
              <a:ea typeface="+mn-lt"/>
              <a:cs typeface="Arial"/>
            </a:endParaRPr>
          </a:p>
          <a:p>
            <a:r>
              <a:rPr lang="en-US" sz="1200" dirty="0">
                <a:solidFill>
                  <a:schemeClr val="bg1"/>
                </a:solidFill>
                <a:latin typeface="Arial"/>
                <a:ea typeface="+mn-lt"/>
                <a:cs typeface="Arial"/>
              </a:rPr>
              <a:t>National Heart, Lung, and Blood Institute. (2025). What is coronary heart disease? Available </a:t>
            </a:r>
            <a:r>
              <a:rPr lang="en-US" sz="1200">
                <a:solidFill>
                  <a:schemeClr val="bg1"/>
                </a:solidFill>
                <a:latin typeface="Arial"/>
                <a:ea typeface="+mn-lt"/>
                <a:cs typeface="Arial"/>
              </a:rPr>
              <a:t>at: https</a:t>
            </a:r>
            <a:r>
              <a:rPr lang="en-US" sz="1200" dirty="0">
                <a:solidFill>
                  <a:schemeClr val="bg1"/>
                </a:solidFill>
                <a:latin typeface="Arial"/>
                <a:ea typeface="+mn-lt"/>
                <a:cs typeface="Arial"/>
              </a:rPr>
              <a:t>://www.nhlbi.nih,gov</a:t>
            </a:r>
            <a:r>
              <a:rPr lang="en-US" sz="1200" dirty="0">
                <a:solidFill>
                  <a:schemeClr val="bg1"/>
                </a:solidFill>
                <a:ea typeface="+mn-lt"/>
                <a:cs typeface="+mn-lt"/>
                <a:hlinkClick r:id="rId4">
                  <a:extLst>
                    <a:ext uri="{A12FA001-AC4F-418D-AE19-62706E023703}">
                      <ahyp:hlinkClr xmlns:ahyp="http://schemas.microsoft.com/office/drawing/2018/hyperlinkcolor" val="tx"/>
                    </a:ext>
                  </a:extLst>
                </a:hlinkClick>
              </a:rPr>
              <a:t> Heart, Lung, Blood, and Sleep Research &amp; Innovation | NHLBI, NIH</a:t>
            </a:r>
            <a:endParaRPr lang="en-US" sz="1200" dirty="0">
              <a:solidFill>
                <a:schemeClr val="bg1"/>
              </a:solidFill>
              <a:latin typeface="Arial"/>
              <a:ea typeface="+mn-lt"/>
              <a:cs typeface="Arial"/>
            </a:endParaRPr>
          </a:p>
          <a:p>
            <a:endParaRPr lang="en-US" sz="1200">
              <a:solidFill>
                <a:schemeClr val="bg1"/>
              </a:solidFill>
              <a:highlight>
                <a:srgbClr val="F5F5F5"/>
              </a:highlight>
              <a:latin typeface="Arial"/>
              <a:ea typeface="+mn-lt"/>
              <a:cs typeface="Arial"/>
            </a:endParaRPr>
          </a:p>
          <a:p>
            <a:r>
              <a:rPr lang="en-US" sz="1200" dirty="0">
                <a:solidFill>
                  <a:schemeClr val="bg1"/>
                </a:solidFill>
                <a:highlight>
                  <a:srgbClr val="F5F5F5"/>
                </a:highlight>
                <a:latin typeface="Arial"/>
                <a:ea typeface="+mn-lt"/>
                <a:cs typeface="Arial"/>
              </a:rPr>
              <a:t>National </a:t>
            </a:r>
            <a:r>
              <a:rPr lang="en-US" sz="1200" dirty="0">
                <a:solidFill>
                  <a:schemeClr val="bg1"/>
                </a:solidFill>
                <a:latin typeface="Arial"/>
                <a:ea typeface="+mn-lt"/>
                <a:cs typeface="Arial"/>
              </a:rPr>
              <a:t>Institute for Health and Care Excellence. (2023). Chest pain of recent onset (CG95). Available at: https://www.nice.org.uk</a:t>
            </a:r>
            <a:r>
              <a:rPr lang="en-US" sz="1200" dirty="0">
                <a:solidFill>
                  <a:schemeClr val="bg1"/>
                </a:solidFill>
                <a:latin typeface="Century Gothic"/>
                <a:ea typeface="+mn-lt"/>
                <a:cs typeface="Arial"/>
                <a:hlinkClick r:id="rId5">
                  <a:extLst>
                    <a:ext uri="{A12FA001-AC4F-418D-AE19-62706E023703}">
                      <ahyp:hlinkClr xmlns:ahyp="http://schemas.microsoft.com/office/drawing/2018/hyperlinkcolor" val="tx"/>
                    </a:ext>
                  </a:extLst>
                </a:hlinkClick>
              </a:rPr>
              <a:t>Homepage</a:t>
            </a:r>
            <a:r>
              <a:rPr lang="en-US" sz="1200" dirty="0">
                <a:solidFill>
                  <a:schemeClr val="bg1"/>
                </a:solidFill>
                <a:ea typeface="+mn-lt"/>
                <a:cs typeface="+mn-lt"/>
                <a:hlinkClick r:id="rId5">
                  <a:extLst>
                    <a:ext uri="{A12FA001-AC4F-418D-AE19-62706E023703}">
                      <ahyp:hlinkClr xmlns:ahyp="http://schemas.microsoft.com/office/drawing/2018/hyperlinkcolor" val="tx"/>
                    </a:ext>
                  </a:extLst>
                </a:hlinkClick>
              </a:rPr>
              <a:t> | NICE</a:t>
            </a:r>
            <a:endParaRPr lang="en-US" dirty="0">
              <a:solidFill>
                <a:schemeClr val="bg1"/>
              </a:solidFill>
            </a:endParaRPr>
          </a:p>
          <a:p>
            <a:endParaRPr lang="en-US" sz="1200">
              <a:solidFill>
                <a:schemeClr val="bg1"/>
              </a:solidFill>
              <a:latin typeface="Arial"/>
              <a:ea typeface="+mn-lt"/>
              <a:cs typeface="Arial"/>
            </a:endParaRPr>
          </a:p>
          <a:p>
            <a:r>
              <a:rPr lang="en-US" sz="1200" dirty="0">
                <a:solidFill>
                  <a:schemeClr val="bg1"/>
                </a:solidFill>
                <a:latin typeface="Arial"/>
                <a:ea typeface="+mn-lt"/>
                <a:cs typeface="Arial"/>
              </a:rPr>
              <a:t>National Institute for Health and Care Research. (2025). ECG testing for coronary heart disease. Available at: https://www.nihr.ac.uk.</a:t>
            </a:r>
            <a:r>
              <a:rPr lang="en-US" sz="1200" dirty="0">
                <a:solidFill>
                  <a:schemeClr val="bg1"/>
                </a:solidFill>
                <a:ea typeface="+mn-lt"/>
                <a:cs typeface="+mn-lt"/>
                <a:hlinkClick r:id="rId6">
                  <a:extLst>
                    <a:ext uri="{A12FA001-AC4F-418D-AE19-62706E023703}">
                      <ahyp:hlinkClr xmlns:ahyp="http://schemas.microsoft.com/office/drawing/2018/hyperlinkcolor" val="tx"/>
                    </a:ext>
                  </a:extLst>
                </a:hlinkClick>
              </a:rPr>
              <a:t>Homepage | </a:t>
            </a:r>
            <a:r>
              <a:rPr lang="en-US" sz="1200" dirty="0" err="1">
                <a:solidFill>
                  <a:schemeClr val="bg1"/>
                </a:solidFill>
                <a:ea typeface="+mn-lt"/>
                <a:cs typeface="+mn-lt"/>
                <a:hlinkClick r:id="rId6">
                  <a:extLst>
                    <a:ext uri="{A12FA001-AC4F-418D-AE19-62706E023703}">
                      <ahyp:hlinkClr xmlns:ahyp="http://schemas.microsoft.com/office/drawing/2018/hyperlinkcolor" val="tx"/>
                    </a:ext>
                  </a:extLst>
                </a:hlinkClick>
              </a:rPr>
              <a:t>NIHR</a:t>
            </a:r>
            <a:r>
              <a:rPr lang="en-US" sz="1200" dirty="0" err="1">
                <a:solidFill>
                  <a:schemeClr val="bg1"/>
                </a:solidFill>
                <a:latin typeface="Arial"/>
                <a:ea typeface="+mn-lt"/>
                <a:cs typeface="Arial"/>
              </a:rPr>
              <a:t>htm</a:t>
            </a:r>
            <a:r>
              <a:rPr lang="en-US" sz="1200" dirty="0">
                <a:solidFill>
                  <a:schemeClr val="bg1"/>
                </a:solidFill>
                <a:latin typeface="Arial"/>
                <a:ea typeface="+mn-lt"/>
                <a:cs typeface="Arial"/>
              </a:rPr>
              <a:t> - Public Health England. (2022). </a:t>
            </a:r>
          </a:p>
          <a:p>
            <a:endParaRPr lang="en-US" sz="1200">
              <a:solidFill>
                <a:schemeClr val="bg1"/>
              </a:solidFill>
              <a:latin typeface="Arial"/>
              <a:ea typeface="+mn-lt"/>
              <a:cs typeface="Arial"/>
            </a:endParaRPr>
          </a:p>
          <a:p>
            <a:r>
              <a:rPr lang="en-US" sz="1200" dirty="0">
                <a:solidFill>
                  <a:schemeClr val="bg1"/>
                </a:solidFill>
                <a:latin typeface="Arial"/>
                <a:ea typeface="+mn-lt"/>
                <a:cs typeface="Arial"/>
              </a:rPr>
              <a:t>Cardiovascular disease prevention for South Asian populations. </a:t>
            </a:r>
            <a:r>
              <a:rPr lang="en-US" sz="1200">
                <a:solidFill>
                  <a:schemeClr val="bg1"/>
                </a:solidFill>
                <a:latin typeface="Arial"/>
                <a:ea typeface="+mn-lt"/>
                <a:cs typeface="Arial"/>
              </a:rPr>
              <a:t>Available at: </a:t>
            </a:r>
            <a:r>
              <a:rPr lang="en-US" sz="1200" dirty="0">
                <a:solidFill>
                  <a:schemeClr val="bg1"/>
                </a:solidFill>
                <a:ea typeface="+mn-lt"/>
                <a:cs typeface="+mn-lt"/>
                <a:hlinkClick r:id="rId7"/>
              </a:rPr>
              <a:t>Cardiovascular disease prevention: applying All Our Health - GOV.UK</a:t>
            </a:r>
            <a:endParaRPr lang="en-US" sz="1200" dirty="0">
              <a:solidFill>
                <a:schemeClr val="bg1"/>
              </a:solidFill>
              <a:latin typeface="Arial"/>
              <a:ea typeface="+mn-lt"/>
              <a:cs typeface="Arial"/>
            </a:endParaRPr>
          </a:p>
          <a:p>
            <a:endParaRPr lang="en-US" sz="1200" dirty="0">
              <a:solidFill>
                <a:schemeClr val="bg1"/>
              </a:solidFill>
              <a:latin typeface="Arial"/>
              <a:ea typeface="+mn-lt"/>
              <a:cs typeface="Arial"/>
            </a:endParaRPr>
          </a:p>
          <a:p>
            <a:r>
              <a:rPr lang="en-US" sz="1200">
                <a:solidFill>
                  <a:schemeClr val="bg1"/>
                </a:solidFill>
                <a:latin typeface="Arial"/>
                <a:ea typeface="+mn-lt"/>
                <a:cs typeface="Arial"/>
              </a:rPr>
              <a:t>Age-specific trends in coronary heart disease risk factors', Journal of Epidemiology and Community Health, 78(2), pp. 112–120. Available at: https://www.journals.bmj.com </a:t>
            </a:r>
            <a:r>
              <a:rPr lang="en-US" sz="1200" dirty="0">
                <a:solidFill>
                  <a:schemeClr val="bg1"/>
                </a:solidFill>
                <a:ea typeface="+mn-lt"/>
                <a:cs typeface="+mn-lt"/>
                <a:hlinkClick r:id="rId8">
                  <a:extLst>
                    <a:ext uri="{A12FA001-AC4F-418D-AE19-62706E023703}">
                      <ahyp:hlinkClr xmlns:ahyp="http://schemas.microsoft.com/office/drawing/2018/hyperlinkcolor" val="tx"/>
                    </a:ext>
                  </a:extLst>
                </a:hlinkClick>
              </a:rPr>
              <a:t>Home – BMJ Journals</a:t>
            </a:r>
            <a:r>
              <a:rPr lang="en-US" sz="1200" dirty="0">
                <a:solidFill>
                  <a:schemeClr val="bg1"/>
                </a:solidFill>
                <a:latin typeface="Arial"/>
                <a:ea typeface="+mn-lt"/>
                <a:cs typeface="Arial"/>
              </a:rPr>
              <a:t>: </a:t>
            </a:r>
            <a:endParaRPr lang="en-US">
              <a:solidFill>
                <a:schemeClr val="bg1"/>
              </a:solidFill>
            </a:endParaRPr>
          </a:p>
          <a:p>
            <a:endParaRPr lang="en-US" sz="1200">
              <a:solidFill>
                <a:schemeClr val="bg1"/>
              </a:solidFill>
              <a:latin typeface="Arial"/>
              <a:ea typeface="+mn-lt"/>
              <a:cs typeface="Arial"/>
            </a:endParaRPr>
          </a:p>
          <a:p>
            <a:r>
              <a:rPr lang="en-US" sz="1200" dirty="0">
                <a:solidFill>
                  <a:schemeClr val="bg1"/>
                </a:solidFill>
                <a:latin typeface="Arial"/>
                <a:ea typeface="+mn-lt"/>
                <a:cs typeface="Arial"/>
              </a:rPr>
              <a:t>World Health Organization. (2024). Global status report on cardiovascular diseases. Available at: https://www.who.int </a:t>
            </a:r>
            <a:r>
              <a:rPr lang="en-US" sz="1200" dirty="0">
                <a:solidFill>
                  <a:schemeClr val="bg1"/>
                </a:solidFill>
                <a:ea typeface="+mn-lt"/>
                <a:cs typeface="+mn-lt"/>
                <a:hlinkClick r:id="rId9">
                  <a:extLst>
                    <a:ext uri="{A12FA001-AC4F-418D-AE19-62706E023703}">
                      <ahyp:hlinkClr xmlns:ahyp="http://schemas.microsoft.com/office/drawing/2018/hyperlinkcolor" val="tx"/>
                    </a:ext>
                  </a:extLst>
                </a:hlinkClick>
              </a:rPr>
              <a:t>World Health Organization (WHO)</a:t>
            </a:r>
            <a:endParaRPr lang="en-US" sz="1200" dirty="0">
              <a:solidFill>
                <a:schemeClr val="bg1"/>
              </a:solidFill>
              <a:latin typeface="Arial"/>
              <a:cs typeface="Arial"/>
            </a:endParaRPr>
          </a:p>
          <a:p>
            <a:pPr algn="ctr"/>
            <a:endParaRPr lang="en-GB"/>
          </a:p>
        </p:txBody>
      </p:sp>
    </p:spTree>
    <p:extLst>
      <p:ext uri="{BB962C8B-B14F-4D97-AF65-F5344CB8AC3E}">
        <p14:creationId xmlns:p14="http://schemas.microsoft.com/office/powerpoint/2010/main" val="29003894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EB08D-CE0D-D279-14AF-C257D46ED58D}"/>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E5926F9-4CAC-603D-98EB-3C93EA7DF244}"/>
              </a:ext>
            </a:extLst>
          </p:cNvPr>
          <p:cNvSpPr>
            <a:spLocks noGrp="1"/>
          </p:cNvSpPr>
          <p:nvPr>
            <p:ph idx="1"/>
          </p:nvPr>
        </p:nvSpPr>
        <p:spPr/>
        <p:txBody>
          <a:bodyPr vert="horz" lIns="91440" tIns="45720" rIns="91440" bIns="45720" rtlCol="0" anchor="t">
            <a:normAutofit/>
          </a:bodyPr>
          <a:lstStyle/>
          <a:p>
            <a:endParaRPr lang="en-US" sz="1400">
              <a:solidFill>
                <a:schemeClr val="bg1"/>
              </a:solidFill>
            </a:endParaRPr>
          </a:p>
          <a:p>
            <a:endParaRPr lang="en-US" sz="1400">
              <a:solidFill>
                <a:schemeClr val="bg1"/>
              </a:solidFill>
            </a:endParaRPr>
          </a:p>
          <a:p>
            <a:r>
              <a:rPr lang="en-US" sz="1400" b="1">
                <a:solidFill>
                  <a:schemeClr val="bg1"/>
                </a:solidFill>
              </a:rPr>
              <a:t>References</a:t>
            </a:r>
          </a:p>
          <a:p>
            <a:r>
              <a:rPr lang="en-US" sz="1400">
                <a:solidFill>
                  <a:schemeClr val="bg1"/>
                </a:solidFill>
              </a:rPr>
              <a:t>NHS (n.d.) </a:t>
            </a:r>
            <a:r>
              <a:rPr lang="en-US" sz="1400" i="1">
                <a:solidFill>
                  <a:schemeClr val="bg1"/>
                </a:solidFill>
              </a:rPr>
              <a:t>Coronary heart disease: Prevention.</a:t>
            </a:r>
            <a:r>
              <a:rPr lang="en-US" sz="1400">
                <a:solidFill>
                  <a:schemeClr val="bg1"/>
                </a:solidFill>
              </a:rPr>
              <a:t> Available at: </a:t>
            </a:r>
            <a:r>
              <a:rPr lang="en-US" sz="1400">
                <a:solidFill>
                  <a:schemeClr val="bg1"/>
                </a:solidFill>
                <a:hlinkClick r:id="rId2">
                  <a:extLst>
                    <a:ext uri="{A12FA001-AC4F-418D-AE19-62706E023703}">
                      <ahyp:hlinkClr xmlns:ahyp="http://schemas.microsoft.com/office/drawing/2018/hyperlinkcolor" val="tx"/>
                    </a:ext>
                  </a:extLst>
                </a:hlinkClick>
              </a:rPr>
              <a:t>https://www.nhs.uk/conditions/coronary-heart-disease/prevention/</a:t>
            </a:r>
          </a:p>
          <a:p>
            <a:r>
              <a:rPr lang="en-US" sz="1400">
                <a:solidFill>
                  <a:schemeClr val="bg1"/>
                </a:solidFill>
              </a:rPr>
              <a:t>NHS (n.d.) </a:t>
            </a:r>
            <a:r>
              <a:rPr lang="en-US" sz="1400" i="1">
                <a:solidFill>
                  <a:schemeClr val="bg1"/>
                </a:solidFill>
              </a:rPr>
              <a:t>Coronary heart disease: Causes.</a:t>
            </a:r>
            <a:r>
              <a:rPr lang="en-US" sz="1400">
                <a:solidFill>
                  <a:schemeClr val="bg1"/>
                </a:solidFill>
              </a:rPr>
              <a:t> Available at: </a:t>
            </a:r>
            <a:r>
              <a:rPr lang="en-US" sz="1400">
                <a:solidFill>
                  <a:schemeClr val="bg1"/>
                </a:solidFill>
                <a:hlinkClick r:id="rId3">
                  <a:extLst>
                    <a:ext uri="{A12FA001-AC4F-418D-AE19-62706E023703}">
                      <ahyp:hlinkClr xmlns:ahyp="http://schemas.microsoft.com/office/drawing/2018/hyperlinkcolor" val="tx"/>
                    </a:ext>
                  </a:extLst>
                </a:hlinkClick>
              </a:rPr>
              <a:t>https://www.nhs.uk/conditions/coronary-heart-disease/causes/</a:t>
            </a:r>
          </a:p>
          <a:p>
            <a:r>
              <a:rPr lang="en-US" sz="1400">
                <a:solidFill>
                  <a:schemeClr val="bg1"/>
                </a:solidFill>
              </a:rPr>
              <a:t>NICE (2023) </a:t>
            </a:r>
            <a:r>
              <a:rPr lang="en-US" sz="1400" i="1">
                <a:solidFill>
                  <a:schemeClr val="bg1"/>
                </a:solidFill>
              </a:rPr>
              <a:t>Cardiovascular disease: risk assessment and reduction, including lipid modification (NG238).</a:t>
            </a:r>
            <a:r>
              <a:rPr lang="en-US" sz="1400">
                <a:solidFill>
                  <a:schemeClr val="bg1"/>
                </a:solidFill>
              </a:rPr>
              <a:t> Available at: </a:t>
            </a:r>
            <a:r>
              <a:rPr lang="en-US" sz="1400">
                <a:solidFill>
                  <a:schemeClr val="bg1"/>
                </a:solidFill>
                <a:hlinkClick r:id="rId4">
                  <a:extLst>
                    <a:ext uri="{A12FA001-AC4F-418D-AE19-62706E023703}">
                      <ahyp:hlinkClr xmlns:ahyp="http://schemas.microsoft.com/office/drawing/2018/hyperlinkcolor" val="tx"/>
                    </a:ext>
                  </a:extLst>
                </a:hlinkClick>
              </a:rPr>
              <a:t>https://www.nice.org.uk/guidance/ng238</a:t>
            </a:r>
          </a:p>
          <a:p>
            <a:r>
              <a:rPr lang="en-US" sz="1400">
                <a:solidFill>
                  <a:schemeClr val="bg1"/>
                </a:solidFill>
              </a:rPr>
              <a:t>Office for Health Improvement and Disparities (OHID) (n.d.) </a:t>
            </a:r>
            <a:r>
              <a:rPr lang="en-US" sz="1400" i="1">
                <a:solidFill>
                  <a:schemeClr val="bg1"/>
                </a:solidFill>
              </a:rPr>
              <a:t>Cardiovascular disease prevention: applying All Our Health.</a:t>
            </a:r>
            <a:r>
              <a:rPr lang="en-US" sz="1400">
                <a:solidFill>
                  <a:schemeClr val="bg1"/>
                </a:solidFill>
              </a:rPr>
              <a:t> Available at: </a:t>
            </a:r>
            <a:r>
              <a:rPr lang="en-US" sz="1400">
                <a:solidFill>
                  <a:schemeClr val="bg1"/>
                </a:solidFill>
                <a:hlinkClick r:id="rId5">
                  <a:extLst>
                    <a:ext uri="{A12FA001-AC4F-418D-AE19-62706E023703}">
                      <ahyp:hlinkClr xmlns:ahyp="http://schemas.microsoft.com/office/drawing/2018/hyperlinkcolor" val="tx"/>
                    </a:ext>
                  </a:extLst>
                </a:hlinkClick>
              </a:rPr>
              <a:t>https://www.gov.uk/government/publications/cardiovascular-disease-prevention-applying-all-our-health</a:t>
            </a:r>
          </a:p>
        </p:txBody>
      </p:sp>
    </p:spTree>
    <p:extLst>
      <p:ext uri="{BB962C8B-B14F-4D97-AF65-F5344CB8AC3E}">
        <p14:creationId xmlns:p14="http://schemas.microsoft.com/office/powerpoint/2010/main" val="32214630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sz="4000" b="1"/>
              <a:t> monitoring coronary heart disease</a:t>
            </a:r>
          </a:p>
        </p:txBody>
      </p:sp>
      <p:sp>
        <p:nvSpPr>
          <p:cNvPr id="3" name="Subtitle 2"/>
          <p:cNvSpPr>
            <a:spLocks noGrp="1"/>
          </p:cNvSpPr>
          <p:nvPr>
            <p:ph type="subTitle" idx="1"/>
          </p:nvPr>
        </p:nvSpPr>
        <p:spPr/>
        <p:txBody>
          <a:bodyPr vert="horz" lIns="91440" tIns="45720" rIns="91440" bIns="45720" rtlCol="0" anchor="t">
            <a:normAutofit/>
          </a:bodyPr>
          <a:lstStyle/>
          <a:p>
            <a:r>
              <a:rPr lang="en-US" b="1">
                <a:solidFill>
                  <a:schemeClr val="bg1"/>
                </a:solidFill>
              </a:rPr>
              <a:t>Presented by</a:t>
            </a:r>
            <a:r>
              <a:rPr lang="en-US">
                <a:solidFill>
                  <a:schemeClr val="bg1"/>
                </a:solidFill>
              </a:rPr>
              <a:t>: Comfort </a:t>
            </a:r>
            <a:r>
              <a:rPr lang="en-US" err="1">
                <a:solidFill>
                  <a:schemeClr val="bg1"/>
                </a:solidFill>
              </a:rPr>
              <a:t>Agyeiwaa</a:t>
            </a:r>
            <a:r>
              <a:rPr lang="en-US">
                <a:solidFill>
                  <a:schemeClr val="bg1"/>
                </a:solidFill>
              </a:rPr>
              <a:t> 2526197</a:t>
            </a:r>
            <a:endParaRPr lang="en-US"/>
          </a:p>
        </p:txBody>
      </p:sp>
    </p:spTree>
    <p:extLst>
      <p:ext uri="{BB962C8B-B14F-4D97-AF65-F5344CB8AC3E}">
        <p14:creationId xmlns:p14="http://schemas.microsoft.com/office/powerpoint/2010/main" val="1098572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FA835-8E4A-E073-2757-42A61EBB9AFA}"/>
              </a:ext>
            </a:extLst>
          </p:cNvPr>
          <p:cNvSpPr>
            <a:spLocks noGrp="1"/>
          </p:cNvSpPr>
          <p:nvPr>
            <p:ph type="title"/>
          </p:nvPr>
        </p:nvSpPr>
        <p:spPr>
          <a:xfrm>
            <a:off x="1103855" y="313787"/>
            <a:ext cx="8479072" cy="1395553"/>
          </a:xfrm>
        </p:spPr>
        <p:txBody>
          <a:bodyPr>
            <a:normAutofit fontScale="90000"/>
          </a:bodyPr>
          <a:lstStyle/>
          <a:p>
            <a:r>
              <a:rPr lang="en-US" b="1"/>
              <a:t>Circumstances that impact health within coronary heart disease</a:t>
            </a:r>
          </a:p>
        </p:txBody>
      </p:sp>
      <p:sp>
        <p:nvSpPr>
          <p:cNvPr id="3" name="Content Placeholder 2">
            <a:extLst>
              <a:ext uri="{FF2B5EF4-FFF2-40B4-BE49-F238E27FC236}">
                <a16:creationId xmlns:a16="http://schemas.microsoft.com/office/drawing/2014/main" id="{33E3A7EB-AE6D-6E1C-CA33-2CD38C24F19D}"/>
              </a:ext>
            </a:extLst>
          </p:cNvPr>
          <p:cNvSpPr>
            <a:spLocks noGrp="1"/>
          </p:cNvSpPr>
          <p:nvPr>
            <p:ph sz="quarter" idx="13"/>
          </p:nvPr>
        </p:nvSpPr>
        <p:spPr>
          <a:xfrm>
            <a:off x="1109612" y="1451034"/>
            <a:ext cx="8764608" cy="4288598"/>
          </a:xfrm>
        </p:spPr>
        <p:txBody>
          <a:bodyPr vert="horz" lIns="91440" tIns="45720" rIns="91440" bIns="45720" rtlCol="0" anchor="t">
            <a:normAutofit fontScale="77500" lnSpcReduction="20000"/>
          </a:bodyPr>
          <a:lstStyle/>
          <a:p>
            <a:r>
              <a:rPr lang="en-US">
                <a:solidFill>
                  <a:schemeClr val="bg1"/>
                </a:solidFill>
                <a:latin typeface="Arial Nova"/>
              </a:rPr>
              <a:t>Lifestyle and self management- Maintaining a healthy weight, regular physical activity and eating healthy can make these lifestyle changes easier step by step. </a:t>
            </a:r>
            <a:r>
              <a:rPr lang="en-US">
                <a:solidFill>
                  <a:schemeClr val="bg1"/>
                </a:solidFill>
                <a:latin typeface="Arial Nova"/>
                <a:ea typeface="Roboto"/>
                <a:cs typeface="Roboto"/>
              </a:rPr>
              <a:t>Balanced diet with fruits, vegetables, proteins, and healthy fats can lower the risk of CHD by reducing cholesterol levels and improves blood flow.</a:t>
            </a:r>
          </a:p>
          <a:p>
            <a:endParaRPr lang="en-US">
              <a:solidFill>
                <a:schemeClr val="bg1"/>
              </a:solidFill>
              <a:latin typeface="Arial Nova"/>
              <a:ea typeface="Roboto"/>
              <a:cs typeface="Roboto"/>
            </a:endParaRPr>
          </a:p>
          <a:p>
            <a:r>
              <a:rPr lang="en-US">
                <a:solidFill>
                  <a:schemeClr val="bg1"/>
                </a:solidFill>
                <a:latin typeface="Arial Nova"/>
                <a:ea typeface="Roboto"/>
                <a:cs typeface="Roboto"/>
              </a:rPr>
              <a:t>Social- Having a good support system around like family and friends can encourage and motivate to make choices in your best interest.</a:t>
            </a:r>
          </a:p>
          <a:p>
            <a:endParaRPr lang="en-US">
              <a:solidFill>
                <a:schemeClr val="bg1"/>
              </a:solidFill>
              <a:latin typeface="Arial Nova"/>
              <a:ea typeface="Roboto"/>
              <a:cs typeface="Roboto"/>
            </a:endParaRPr>
          </a:p>
          <a:p>
            <a:r>
              <a:rPr lang="en-US">
                <a:solidFill>
                  <a:schemeClr val="bg1"/>
                </a:solidFill>
                <a:latin typeface="Arial Nova"/>
                <a:ea typeface="Roboto"/>
                <a:cs typeface="Roboto"/>
              </a:rPr>
              <a:t>Age- Arteries stiffen and become less elastic with age; bad habits early on will have a negative impact as age increases. </a:t>
            </a:r>
          </a:p>
          <a:p>
            <a:endParaRPr lang="en-US">
              <a:solidFill>
                <a:schemeClr val="bg1"/>
              </a:solidFill>
              <a:latin typeface="Arial Nova"/>
              <a:ea typeface="Roboto"/>
              <a:cs typeface="Roboto"/>
            </a:endParaRPr>
          </a:p>
          <a:p>
            <a:r>
              <a:rPr lang="en-US">
                <a:solidFill>
                  <a:schemeClr val="bg1"/>
                </a:solidFill>
                <a:latin typeface="Arial Nova"/>
                <a:ea typeface="Roboto"/>
                <a:cs typeface="Roboto"/>
              </a:rPr>
              <a:t>Mental Health – Being diagnosed or going through a negative heart event can cause stress afterwards and lead to depression. Stress can also make heart symptoms worse which can affect wellbeing.</a:t>
            </a:r>
          </a:p>
          <a:p>
            <a:pPr marL="0" indent="0">
              <a:buNone/>
            </a:pPr>
            <a:r>
              <a:rPr lang="en-US">
                <a:latin typeface="Arial Nova"/>
                <a:ea typeface="Roboto"/>
                <a:cs typeface="Roboto"/>
              </a:rPr>
              <a:t> </a:t>
            </a:r>
          </a:p>
          <a:p>
            <a:pPr marL="0" indent="0">
              <a:buNone/>
            </a:pPr>
            <a:r>
              <a:rPr lang="en-US">
                <a:solidFill>
                  <a:schemeClr val="bg1"/>
                </a:solidFill>
                <a:latin typeface="Arial Nova"/>
                <a:ea typeface="Roboto"/>
                <a:cs typeface="Roboto"/>
              </a:rPr>
              <a:t>(British Heart Foundation,2018; NHS,2024)</a:t>
            </a:r>
          </a:p>
        </p:txBody>
      </p:sp>
    </p:spTree>
    <p:extLst>
      <p:ext uri="{BB962C8B-B14F-4D97-AF65-F5344CB8AC3E}">
        <p14:creationId xmlns:p14="http://schemas.microsoft.com/office/powerpoint/2010/main" val="29474371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29134-0F5B-96C4-7948-CDE6A0B4E2CE}"/>
              </a:ext>
            </a:extLst>
          </p:cNvPr>
          <p:cNvSpPr>
            <a:spLocks noGrp="1"/>
          </p:cNvSpPr>
          <p:nvPr>
            <p:ph type="title"/>
          </p:nvPr>
        </p:nvSpPr>
        <p:spPr>
          <a:xfrm>
            <a:off x="1101378" y="796428"/>
            <a:ext cx="8479072" cy="1395553"/>
          </a:xfrm>
        </p:spPr>
        <p:txBody>
          <a:bodyPr/>
          <a:lstStyle/>
          <a:p>
            <a:r>
              <a:rPr lang="en-US" b="1"/>
              <a:t>Maintenance and preventing </a:t>
            </a:r>
            <a:r>
              <a:rPr lang="en-US" b="1" err="1"/>
              <a:t>chd</a:t>
            </a:r>
            <a:endParaRPr lang="en-US" b="1"/>
          </a:p>
        </p:txBody>
      </p:sp>
      <p:sp>
        <p:nvSpPr>
          <p:cNvPr id="3" name="Content Placeholder 2">
            <a:extLst>
              <a:ext uri="{FF2B5EF4-FFF2-40B4-BE49-F238E27FC236}">
                <a16:creationId xmlns:a16="http://schemas.microsoft.com/office/drawing/2014/main" id="{9699B48D-AF72-C10E-E373-76168318A829}"/>
              </a:ext>
            </a:extLst>
          </p:cNvPr>
          <p:cNvSpPr>
            <a:spLocks noGrp="1"/>
          </p:cNvSpPr>
          <p:nvPr>
            <p:ph sz="quarter" idx="13"/>
          </p:nvPr>
        </p:nvSpPr>
        <p:spPr>
          <a:xfrm>
            <a:off x="1109612" y="2083882"/>
            <a:ext cx="8467558" cy="3539514"/>
          </a:xfrm>
        </p:spPr>
        <p:txBody>
          <a:bodyPr vert="horz" lIns="91440" tIns="45720" rIns="91440" bIns="45720" rtlCol="0" anchor="t">
            <a:normAutofit fontScale="92500" lnSpcReduction="20000"/>
          </a:bodyPr>
          <a:lstStyle/>
          <a:p>
            <a:r>
              <a:rPr lang="en-US">
                <a:solidFill>
                  <a:schemeClr val="bg1"/>
                </a:solidFill>
                <a:latin typeface="Arial Nova"/>
                <a:ea typeface="Roboto"/>
                <a:cs typeface="Roboto"/>
              </a:rPr>
              <a:t>Be physically active — regular exercise like walking, swimming, dancing. These things strengthen the heart, lowers cholesterol, and helps maintain healthy blood pressure.</a:t>
            </a:r>
          </a:p>
          <a:p>
            <a:endParaRPr lang="en-US">
              <a:solidFill>
                <a:schemeClr val="bg1"/>
              </a:solidFill>
              <a:latin typeface="Arial Nova"/>
              <a:ea typeface="Roboto"/>
              <a:cs typeface="Roboto"/>
            </a:endParaRPr>
          </a:p>
          <a:p>
            <a:r>
              <a:rPr lang="en-US">
                <a:solidFill>
                  <a:schemeClr val="bg1"/>
                </a:solidFill>
                <a:latin typeface="Arial Nova"/>
                <a:ea typeface="Roboto"/>
                <a:cs typeface="Roboto"/>
              </a:rPr>
              <a:t>Maintain a healthy weight — use BMI guidance or speak to a GP or nurse to understand your weight range you should aim to be within.</a:t>
            </a:r>
          </a:p>
          <a:p>
            <a:endParaRPr lang="en-US">
              <a:solidFill>
                <a:schemeClr val="bg1"/>
              </a:solidFill>
              <a:latin typeface="Arial Nova"/>
              <a:ea typeface="Roboto"/>
              <a:cs typeface="Roboto"/>
            </a:endParaRPr>
          </a:p>
          <a:p>
            <a:r>
              <a:rPr lang="en-US">
                <a:solidFill>
                  <a:schemeClr val="bg1"/>
                </a:solidFill>
                <a:latin typeface="Arial Nova"/>
                <a:ea typeface="Roboto"/>
                <a:cs typeface="Roboto"/>
              </a:rPr>
              <a:t>Stop smoking —NHS support and stop‑smoking medicines can triple your chances of quitting successfully.</a:t>
            </a:r>
          </a:p>
          <a:p>
            <a:pPr marL="0" indent="0">
              <a:buNone/>
            </a:pPr>
            <a:endParaRPr lang="en-US">
              <a:latin typeface="Arial Nova"/>
              <a:ea typeface="Roboto"/>
              <a:cs typeface="Roboto"/>
            </a:endParaRPr>
          </a:p>
          <a:p>
            <a:pPr marL="0" indent="0">
              <a:buNone/>
            </a:pPr>
            <a:r>
              <a:rPr lang="en-US">
                <a:solidFill>
                  <a:schemeClr val="bg1"/>
                </a:solidFill>
                <a:latin typeface="Arial Nova"/>
                <a:ea typeface="Roboto"/>
                <a:cs typeface="Roboto"/>
              </a:rPr>
              <a:t>(Heart Research UK, 2025 ; NHS, 2024)</a:t>
            </a:r>
          </a:p>
          <a:p>
            <a:pPr marL="0" indent="0">
              <a:buNone/>
            </a:pPr>
            <a:endParaRPr lang="en-US">
              <a:latin typeface="Arial Nova"/>
              <a:ea typeface="Roboto"/>
              <a:cs typeface="Roboto"/>
            </a:endParaRPr>
          </a:p>
        </p:txBody>
      </p:sp>
    </p:spTree>
    <p:extLst>
      <p:ext uri="{BB962C8B-B14F-4D97-AF65-F5344CB8AC3E}">
        <p14:creationId xmlns:p14="http://schemas.microsoft.com/office/powerpoint/2010/main" val="30030991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474D1-97DB-C72F-1E1F-C033B62ED580}"/>
              </a:ext>
            </a:extLst>
          </p:cNvPr>
          <p:cNvSpPr>
            <a:spLocks noGrp="1"/>
          </p:cNvSpPr>
          <p:nvPr>
            <p:ph type="title"/>
          </p:nvPr>
        </p:nvSpPr>
        <p:spPr/>
        <p:txBody>
          <a:bodyPr/>
          <a:lstStyle/>
          <a:p>
            <a:r>
              <a:rPr lang="en-US" b="1"/>
              <a:t>How to Reduce the effects of coronary heart disease</a:t>
            </a:r>
          </a:p>
        </p:txBody>
      </p:sp>
      <p:sp>
        <p:nvSpPr>
          <p:cNvPr id="3" name="Content Placeholder 2">
            <a:extLst>
              <a:ext uri="{FF2B5EF4-FFF2-40B4-BE49-F238E27FC236}">
                <a16:creationId xmlns:a16="http://schemas.microsoft.com/office/drawing/2014/main" id="{D58A84A2-5E93-44E6-B013-98EF87D448B9}"/>
              </a:ext>
            </a:extLst>
          </p:cNvPr>
          <p:cNvSpPr>
            <a:spLocks noGrp="1"/>
          </p:cNvSpPr>
          <p:nvPr>
            <p:ph sz="quarter" idx="13"/>
          </p:nvPr>
        </p:nvSpPr>
        <p:spPr/>
        <p:txBody>
          <a:bodyPr vert="horz" lIns="91440" tIns="45720" rIns="91440" bIns="45720" rtlCol="0" anchor="t">
            <a:normAutofit fontScale="92500" lnSpcReduction="20000"/>
          </a:bodyPr>
          <a:lstStyle/>
          <a:p>
            <a:r>
              <a:rPr lang="en-US">
                <a:solidFill>
                  <a:schemeClr val="bg1"/>
                </a:solidFill>
              </a:rPr>
              <a:t>Be as honest as possible about your symptoms and conditions with the doctors and GP. This is so that they can give the best help possible and understand how to help effectively.</a:t>
            </a:r>
          </a:p>
          <a:p>
            <a:endParaRPr lang="en-US">
              <a:solidFill>
                <a:schemeClr val="bg1"/>
              </a:solidFill>
            </a:endParaRPr>
          </a:p>
          <a:p>
            <a:r>
              <a:rPr lang="en-US">
                <a:solidFill>
                  <a:schemeClr val="bg1"/>
                </a:solidFill>
              </a:rPr>
              <a:t>Listen closely and follow any advice they may give so that you can be the most educated on your condition as possible.</a:t>
            </a:r>
          </a:p>
          <a:p>
            <a:endParaRPr lang="en-US">
              <a:solidFill>
                <a:schemeClr val="bg1"/>
              </a:solidFill>
            </a:endParaRPr>
          </a:p>
          <a:p>
            <a:r>
              <a:rPr lang="en-US">
                <a:solidFill>
                  <a:schemeClr val="bg1"/>
                </a:solidFill>
              </a:rPr>
              <a:t>Improving life environment and general wellbeing can better mental health reduce stress cycle and avoid heart issues stress related.</a:t>
            </a:r>
          </a:p>
          <a:p>
            <a:pPr marL="0" indent="0">
              <a:buNone/>
            </a:pPr>
            <a:r>
              <a:rPr lang="en-US"/>
              <a:t> </a:t>
            </a:r>
            <a:r>
              <a:rPr lang="en-US" sz="1900">
                <a:solidFill>
                  <a:schemeClr val="bg1"/>
                </a:solidFill>
                <a:latin typeface="Arial Nova"/>
              </a:rPr>
              <a:t>(British Heart Foundation,2018; NHS,2019)</a:t>
            </a:r>
          </a:p>
          <a:p>
            <a:pPr marL="0" indent="0">
              <a:buNone/>
            </a:pPr>
            <a:endParaRPr lang="en-US"/>
          </a:p>
          <a:p>
            <a:endParaRPr lang="en-US"/>
          </a:p>
        </p:txBody>
      </p:sp>
    </p:spTree>
    <p:extLst>
      <p:ext uri="{BB962C8B-B14F-4D97-AF65-F5344CB8AC3E}">
        <p14:creationId xmlns:p14="http://schemas.microsoft.com/office/powerpoint/2010/main" val="20904965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691D22-8305-3343-3FA2-EB7EA1E3500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7C21AC4-9B37-D3AA-9D7D-7065A950D75E}"/>
              </a:ext>
            </a:extLst>
          </p:cNvPr>
          <p:cNvSpPr>
            <a:spLocks noGrp="1"/>
          </p:cNvSpPr>
          <p:nvPr>
            <p:ph type="title"/>
          </p:nvPr>
        </p:nvSpPr>
        <p:spPr/>
        <p:txBody>
          <a:bodyPr>
            <a:normAutofit fontScale="90000"/>
          </a:bodyPr>
          <a:lstStyle/>
          <a:p>
            <a:r>
              <a:rPr lang="en-US" b="1"/>
              <a:t>REFERENCES LIST</a:t>
            </a:r>
            <a:br>
              <a:rPr lang="en-US" b="1"/>
            </a:br>
            <a:br>
              <a:rPr lang="en-US" b="1"/>
            </a:br>
            <a:br>
              <a:rPr lang="en-US" b="1"/>
            </a:br>
            <a:r>
              <a:rPr lang="en-US" sz="1800">
                <a:latin typeface="Arial"/>
                <a:cs typeface="Arial"/>
              </a:rPr>
              <a:t>British Heart Foundation. “Emotional Impact.” </a:t>
            </a:r>
            <a:r>
              <a:rPr lang="en-US" sz="1800" i="1" err="1">
                <a:latin typeface="Arial"/>
                <a:cs typeface="Arial"/>
              </a:rPr>
              <a:t>Bhf.Org.Uk</a:t>
            </a:r>
            <a:r>
              <a:rPr lang="en-US" sz="1800">
                <a:latin typeface="Arial"/>
                <a:cs typeface="Arial"/>
              </a:rPr>
              <a:t>, British Heart Foundation, 25 Apr. 2018, </a:t>
            </a:r>
            <a:r>
              <a:rPr lang="en-US" sz="1800">
                <a:latin typeface="Arial"/>
                <a:cs typeface="Arial"/>
                <a:hlinkClick r:id="rId2"/>
              </a:rPr>
              <a:t>www.bhf.org.uk/informationsupport/heart-matters-magazine/wellbeing/mental-health/emotional-impact</a:t>
            </a:r>
            <a:r>
              <a:rPr lang="en-US" sz="1800">
                <a:latin typeface="Arial"/>
                <a:cs typeface="Arial"/>
              </a:rPr>
              <a:t>. Accessed 13 Oct. 2026.</a:t>
            </a:r>
            <a:endParaRPr lang="en-US" sz="1800" b="1">
              <a:latin typeface="Arial"/>
              <a:cs typeface="Arial"/>
            </a:endParaRPr>
          </a:p>
          <a:p>
            <a:r>
              <a:rPr lang="en-US" sz="1800">
                <a:latin typeface="Arial"/>
                <a:cs typeface="Arial"/>
              </a:rPr>
              <a:t>NHS. “Diagnosis - Coronary Heart Disease.” </a:t>
            </a:r>
            <a:r>
              <a:rPr lang="en-US" sz="1800" i="1">
                <a:latin typeface="Arial"/>
                <a:cs typeface="Arial"/>
              </a:rPr>
              <a:t>NHS</a:t>
            </a:r>
            <a:r>
              <a:rPr lang="en-US" sz="1800">
                <a:latin typeface="Arial"/>
                <a:cs typeface="Arial"/>
              </a:rPr>
              <a:t>, 2019, </a:t>
            </a:r>
            <a:r>
              <a:rPr lang="en-US" sz="1800">
                <a:latin typeface="Arial"/>
                <a:cs typeface="Arial"/>
                <a:hlinkClick r:id="rId3"/>
              </a:rPr>
              <a:t>www.nhs.uk/conditions/coronary-heart-disease/diagnosis/</a:t>
            </a:r>
            <a:r>
              <a:rPr lang="en-US" sz="1800">
                <a:latin typeface="Arial"/>
                <a:cs typeface="Arial"/>
              </a:rPr>
              <a:t>. Accessed 13 Oct. 2026.</a:t>
            </a:r>
          </a:p>
          <a:p>
            <a:r>
              <a:rPr lang="en-US" sz="1800">
                <a:latin typeface="Arial"/>
                <a:cs typeface="Arial"/>
              </a:rPr>
              <a:t>---. “Symptoms - Coronary Heart Disease.” </a:t>
            </a:r>
            <a:r>
              <a:rPr lang="en-US" sz="1800" i="1">
                <a:latin typeface="Arial"/>
                <a:cs typeface="Arial"/>
              </a:rPr>
              <a:t>NHS</a:t>
            </a:r>
            <a:r>
              <a:rPr lang="en-US" sz="1800">
                <a:latin typeface="Arial"/>
                <a:cs typeface="Arial"/>
              </a:rPr>
              <a:t>, 17 Jan. 2024, </a:t>
            </a:r>
            <a:r>
              <a:rPr lang="en-US" sz="1800">
                <a:latin typeface="Arial"/>
                <a:cs typeface="Arial"/>
                <a:hlinkClick r:id="rId4"/>
              </a:rPr>
              <a:t>www.nhs.uk/conditions/coronary-heart-disease/symptoms/</a:t>
            </a:r>
            <a:r>
              <a:rPr lang="en-US" sz="1800">
                <a:latin typeface="Arial"/>
                <a:cs typeface="Arial"/>
              </a:rPr>
              <a:t>. Accessed 13 Oct. 2026.</a:t>
            </a:r>
          </a:p>
          <a:p>
            <a:r>
              <a:rPr lang="en-US" sz="1800">
                <a:latin typeface="Arial"/>
                <a:cs typeface="Arial"/>
              </a:rPr>
              <a:t>UK, Heart Research. “Medical Research - Heart Research UK.” </a:t>
            </a:r>
            <a:r>
              <a:rPr lang="en-US" sz="1800" i="1">
                <a:latin typeface="Arial"/>
                <a:cs typeface="Arial"/>
              </a:rPr>
              <a:t>Heart Research UK</a:t>
            </a:r>
            <a:r>
              <a:rPr lang="en-US" sz="1800">
                <a:latin typeface="Arial"/>
                <a:cs typeface="Arial"/>
              </a:rPr>
              <a:t>, 27 Feb. 2025, heartresearch.org.uk/what-we-do/research/medical-research/. Accessed 13 Oct. 2026.</a:t>
            </a:r>
          </a:p>
          <a:p>
            <a:endParaRPr lang="en-US" sz="1800" b="1"/>
          </a:p>
        </p:txBody>
      </p:sp>
      <p:sp>
        <p:nvSpPr>
          <p:cNvPr id="3" name="Content Placeholder 2">
            <a:extLst>
              <a:ext uri="{FF2B5EF4-FFF2-40B4-BE49-F238E27FC236}">
                <a16:creationId xmlns:a16="http://schemas.microsoft.com/office/drawing/2014/main" id="{28DA0F83-7C8D-E2DA-D402-D1FF09074756}"/>
              </a:ext>
            </a:extLst>
          </p:cNvPr>
          <p:cNvSpPr>
            <a:spLocks noGrp="1"/>
          </p:cNvSpPr>
          <p:nvPr>
            <p:ph sz="quarter" idx="13"/>
          </p:nvPr>
        </p:nvSpPr>
        <p:spPr/>
        <p:txBody>
          <a:bodyPr vert="horz" lIns="91440" tIns="45720" rIns="91440" bIns="45720" rtlCol="0" anchor="t">
            <a:normAutofit/>
          </a:bodyPr>
          <a:lstStyle/>
          <a:p>
            <a:pPr marL="0" indent="0">
              <a:buNone/>
            </a:pPr>
            <a:endParaRPr lang="en-US"/>
          </a:p>
          <a:p>
            <a:endParaRPr lang="en-US"/>
          </a:p>
        </p:txBody>
      </p:sp>
    </p:spTree>
    <p:extLst>
      <p:ext uri="{BB962C8B-B14F-4D97-AF65-F5344CB8AC3E}">
        <p14:creationId xmlns:p14="http://schemas.microsoft.com/office/powerpoint/2010/main" val="23869271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62831-80AE-BF6B-B88E-BBB31C222AFF}"/>
              </a:ext>
            </a:extLst>
          </p:cNvPr>
          <p:cNvSpPr>
            <a:spLocks noGrp="1"/>
          </p:cNvSpPr>
          <p:nvPr>
            <p:ph type="title"/>
          </p:nvPr>
        </p:nvSpPr>
        <p:spPr>
          <a:xfrm>
            <a:off x="1686294" y="1929935"/>
            <a:ext cx="8534400" cy="1507067"/>
          </a:xfrm>
        </p:spPr>
        <p:txBody>
          <a:bodyPr>
            <a:normAutofit fontScale="90000"/>
          </a:bodyPr>
          <a:lstStyle/>
          <a:p>
            <a:r>
              <a:rPr lang="en-GB" b="1"/>
              <a:t>Factors affecting the health and wellbeing in coronary heart disease </a:t>
            </a:r>
            <a:br>
              <a:rPr lang="en-GB" b="1"/>
            </a:br>
            <a:br>
              <a:rPr lang="en-GB" b="1"/>
            </a:br>
            <a:r>
              <a:rPr lang="en-GB" sz="2200" b="1"/>
              <a:t>presented by: </a:t>
            </a:r>
            <a:r>
              <a:rPr lang="en-GB" sz="2200" b="1" err="1"/>
              <a:t>zarah</a:t>
            </a:r>
            <a:r>
              <a:rPr lang="en-GB" sz="2200" b="1"/>
              <a:t> </a:t>
            </a:r>
            <a:r>
              <a:rPr lang="en-GB" sz="2200" b="1" err="1"/>
              <a:t>islam</a:t>
            </a:r>
            <a:r>
              <a:rPr lang="en-GB" sz="2200" b="1"/>
              <a:t> 2539704</a:t>
            </a:r>
          </a:p>
        </p:txBody>
      </p:sp>
    </p:spTree>
    <p:extLst>
      <p:ext uri="{BB962C8B-B14F-4D97-AF65-F5344CB8AC3E}">
        <p14:creationId xmlns:p14="http://schemas.microsoft.com/office/powerpoint/2010/main" val="8311017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B9FE1-EF26-1BBB-DBCF-4C1AC4035BC5}"/>
              </a:ext>
            </a:extLst>
          </p:cNvPr>
          <p:cNvSpPr>
            <a:spLocks noGrp="1"/>
          </p:cNvSpPr>
          <p:nvPr>
            <p:ph type="title"/>
          </p:nvPr>
        </p:nvSpPr>
        <p:spPr>
          <a:xfrm>
            <a:off x="684212" y="207606"/>
            <a:ext cx="8534400" cy="1507067"/>
          </a:xfrm>
        </p:spPr>
        <p:txBody>
          <a:bodyPr/>
          <a:lstStyle/>
          <a:p>
            <a:r>
              <a:rPr lang="en-GB" b="1"/>
              <a:t>Factors affecting Health and wellbeing in </a:t>
            </a:r>
            <a:r>
              <a:rPr lang="en-GB" b="1" err="1"/>
              <a:t>chd</a:t>
            </a:r>
            <a:endParaRPr lang="en-GB" b="1"/>
          </a:p>
        </p:txBody>
      </p:sp>
      <p:sp>
        <p:nvSpPr>
          <p:cNvPr id="3" name="Content Placeholder 2">
            <a:extLst>
              <a:ext uri="{FF2B5EF4-FFF2-40B4-BE49-F238E27FC236}">
                <a16:creationId xmlns:a16="http://schemas.microsoft.com/office/drawing/2014/main" id="{0AE212B9-6FEF-696C-2198-96F05DF0489C}"/>
              </a:ext>
            </a:extLst>
          </p:cNvPr>
          <p:cNvSpPr>
            <a:spLocks noGrp="1"/>
          </p:cNvSpPr>
          <p:nvPr>
            <p:ph idx="1"/>
          </p:nvPr>
        </p:nvSpPr>
        <p:spPr>
          <a:xfrm>
            <a:off x="684212" y="1917526"/>
            <a:ext cx="8534400" cy="3615267"/>
          </a:xfrm>
        </p:spPr>
        <p:txBody>
          <a:bodyPr>
            <a:normAutofit fontScale="85000" lnSpcReduction="10000"/>
          </a:bodyPr>
          <a:lstStyle/>
          <a:p>
            <a:r>
              <a:rPr lang="en-GB">
                <a:solidFill>
                  <a:schemeClr val="bg1"/>
                </a:solidFill>
              </a:rPr>
              <a:t>Age – CHD risk increases as people get older.</a:t>
            </a:r>
            <a:endParaRPr lang="en-US">
              <a:solidFill>
                <a:schemeClr val="bg1"/>
              </a:solidFill>
            </a:endParaRPr>
          </a:p>
          <a:p>
            <a:pPr>
              <a:buClr>
                <a:srgbClr val="FFFFFF"/>
              </a:buClr>
            </a:pPr>
            <a:r>
              <a:rPr lang="en-GB">
                <a:solidFill>
                  <a:schemeClr val="bg1"/>
                </a:solidFill>
              </a:rPr>
              <a:t>Family history – heart and circulatory problems in the family may increase.</a:t>
            </a:r>
          </a:p>
          <a:p>
            <a:pPr>
              <a:buClr>
                <a:srgbClr val="FFFFFF"/>
              </a:buClr>
            </a:pPr>
            <a:r>
              <a:rPr lang="en-GB">
                <a:solidFill>
                  <a:schemeClr val="bg1"/>
                </a:solidFill>
              </a:rPr>
              <a:t>Ethnicity – people from South Asian backgrounds have a higher risk of CHD.</a:t>
            </a:r>
          </a:p>
          <a:p>
            <a:pPr>
              <a:buClr>
                <a:srgbClr val="FFFFFF"/>
              </a:buClr>
            </a:pPr>
            <a:r>
              <a:rPr lang="en-GB">
                <a:solidFill>
                  <a:schemeClr val="bg1"/>
                </a:solidFill>
              </a:rPr>
              <a:t>Lifestyle – smoking, unhealthy diet and lack of exercise. </a:t>
            </a:r>
          </a:p>
          <a:p>
            <a:pPr>
              <a:buClr>
                <a:srgbClr val="FFFFFF"/>
              </a:buClr>
            </a:pPr>
            <a:r>
              <a:rPr lang="en-GB">
                <a:solidFill>
                  <a:schemeClr val="bg1"/>
                </a:solidFill>
              </a:rPr>
              <a:t>Social factors – income, education and access to healthcare.</a:t>
            </a:r>
          </a:p>
          <a:p>
            <a:pPr marL="0" indent="0">
              <a:buClr>
                <a:srgbClr val="FFFFFF"/>
              </a:buClr>
              <a:buNone/>
            </a:pPr>
            <a:endParaRPr lang="en-GB">
              <a:solidFill>
                <a:schemeClr val="bg1"/>
              </a:solidFill>
            </a:endParaRPr>
          </a:p>
          <a:p>
            <a:pPr marL="0" indent="0">
              <a:buNone/>
            </a:pPr>
            <a:r>
              <a:rPr lang="en-GB">
                <a:solidFill>
                  <a:schemeClr val="bg1"/>
                </a:solidFill>
              </a:rPr>
              <a:t>Case study – Mr Ahmed: aged 67, from a South Asian background, with a brother who suffered a stroke at 68.</a:t>
            </a:r>
          </a:p>
          <a:p>
            <a:pPr>
              <a:buClr>
                <a:srgbClr val="FFFFFF"/>
              </a:buClr>
            </a:pPr>
            <a:endParaRPr lang="en-GB">
              <a:solidFill>
                <a:schemeClr val="tx1"/>
              </a:solidFill>
            </a:endParaRPr>
          </a:p>
          <a:p>
            <a:pPr marL="0" indent="0">
              <a:buClr>
                <a:srgbClr val="FFFFFF"/>
              </a:buClr>
              <a:buNone/>
            </a:pPr>
            <a:r>
              <a:rPr lang="en-GB" sz="1700">
                <a:solidFill>
                  <a:schemeClr val="tx1"/>
                </a:solidFill>
              </a:rPr>
              <a:t>(NHS, 2024; British Heart Foundation, n.d.) </a:t>
            </a:r>
          </a:p>
        </p:txBody>
      </p:sp>
    </p:spTree>
    <p:extLst>
      <p:ext uri="{BB962C8B-B14F-4D97-AF65-F5344CB8AC3E}">
        <p14:creationId xmlns:p14="http://schemas.microsoft.com/office/powerpoint/2010/main" val="32878487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5FFCE-300A-703C-4E10-5A5364B8CB87}"/>
              </a:ext>
            </a:extLst>
          </p:cNvPr>
          <p:cNvSpPr>
            <a:spLocks noGrp="1"/>
          </p:cNvSpPr>
          <p:nvPr>
            <p:ph type="title"/>
          </p:nvPr>
        </p:nvSpPr>
        <p:spPr>
          <a:xfrm>
            <a:off x="684212" y="-1161"/>
            <a:ext cx="8534400" cy="1507067"/>
          </a:xfrm>
        </p:spPr>
        <p:txBody>
          <a:bodyPr/>
          <a:lstStyle/>
          <a:p>
            <a:r>
              <a:rPr lang="en-GB" b="1"/>
              <a:t>Health and prevention of </a:t>
            </a:r>
            <a:r>
              <a:rPr lang="en-GB" b="1" err="1"/>
              <a:t>chd</a:t>
            </a:r>
            <a:endParaRPr lang="en-GB" b="1"/>
          </a:p>
        </p:txBody>
      </p:sp>
      <p:sp>
        <p:nvSpPr>
          <p:cNvPr id="3" name="Content Placeholder 2">
            <a:extLst>
              <a:ext uri="{FF2B5EF4-FFF2-40B4-BE49-F238E27FC236}">
                <a16:creationId xmlns:a16="http://schemas.microsoft.com/office/drawing/2014/main" id="{AA337164-2FEA-FDC2-F755-2B34DF38DE47}"/>
              </a:ext>
            </a:extLst>
          </p:cNvPr>
          <p:cNvSpPr>
            <a:spLocks noGrp="1"/>
          </p:cNvSpPr>
          <p:nvPr>
            <p:ph idx="1"/>
          </p:nvPr>
        </p:nvSpPr>
        <p:spPr>
          <a:xfrm>
            <a:off x="684212" y="1332978"/>
            <a:ext cx="8534400" cy="3615267"/>
          </a:xfrm>
        </p:spPr>
        <p:txBody>
          <a:bodyPr>
            <a:normAutofit fontScale="85000" lnSpcReduction="20000"/>
          </a:bodyPr>
          <a:lstStyle/>
          <a:p>
            <a:r>
              <a:rPr lang="en-GB">
                <a:solidFill>
                  <a:schemeClr val="bg1"/>
                </a:solidFill>
              </a:rPr>
              <a:t>Encourage a healthy, balanced diet.</a:t>
            </a:r>
          </a:p>
          <a:p>
            <a:pPr>
              <a:buClr>
                <a:srgbClr val="FFFFFF"/>
              </a:buClr>
            </a:pPr>
            <a:r>
              <a:rPr lang="en-GB">
                <a:solidFill>
                  <a:schemeClr val="bg1"/>
                </a:solidFill>
              </a:rPr>
              <a:t>Aim for at least 150 minutes of moderate exercise each week.</a:t>
            </a:r>
          </a:p>
          <a:p>
            <a:pPr>
              <a:buClr>
                <a:srgbClr val="FFFFFF"/>
              </a:buClr>
            </a:pPr>
            <a:r>
              <a:rPr lang="en-GB">
                <a:solidFill>
                  <a:schemeClr val="bg1"/>
                </a:solidFill>
              </a:rPr>
              <a:t>Stop smoking and avoid second-hand smoke.</a:t>
            </a:r>
          </a:p>
          <a:p>
            <a:pPr>
              <a:buClr>
                <a:srgbClr val="FFFFFF"/>
              </a:buClr>
            </a:pPr>
            <a:r>
              <a:rPr lang="en-GB">
                <a:solidFill>
                  <a:schemeClr val="bg1"/>
                </a:solidFill>
              </a:rPr>
              <a:t>Attend NHS health checks when eligible.</a:t>
            </a:r>
          </a:p>
          <a:p>
            <a:pPr>
              <a:buClr>
                <a:srgbClr val="FFFFFF"/>
              </a:buClr>
            </a:pPr>
            <a:r>
              <a:rPr lang="en-GB">
                <a:solidFill>
                  <a:schemeClr val="bg1"/>
                </a:solidFill>
              </a:rPr>
              <a:t>Manage blood pressure, cholesterol and diabetes.</a:t>
            </a:r>
          </a:p>
          <a:p>
            <a:pPr>
              <a:buClr>
                <a:srgbClr val="FFFFFF"/>
              </a:buClr>
            </a:pPr>
            <a:r>
              <a:rPr lang="en-GB">
                <a:solidFill>
                  <a:schemeClr val="bg1"/>
                </a:solidFill>
              </a:rPr>
              <a:t>Recognise symptoms and seek medical help.</a:t>
            </a:r>
          </a:p>
          <a:p>
            <a:pPr marL="0" indent="0">
              <a:buClr>
                <a:srgbClr val="FFFFFF"/>
              </a:buClr>
              <a:buNone/>
            </a:pPr>
            <a:endParaRPr lang="en-GB">
              <a:solidFill>
                <a:schemeClr val="bg1"/>
              </a:solidFill>
            </a:endParaRPr>
          </a:p>
          <a:p>
            <a:pPr marL="0" indent="0">
              <a:buNone/>
            </a:pPr>
            <a:r>
              <a:rPr lang="en-GB">
                <a:solidFill>
                  <a:schemeClr val="bg1"/>
                </a:solidFill>
              </a:rPr>
              <a:t>Health education should be culturally appropriate and accessible to communities such as Mr Ahmed's.</a:t>
            </a:r>
          </a:p>
          <a:p>
            <a:pPr marL="0" indent="0">
              <a:buClr>
                <a:srgbClr val="FFFFFF"/>
              </a:buClr>
              <a:buNone/>
            </a:pPr>
            <a:endParaRPr lang="en-GB"/>
          </a:p>
          <a:p>
            <a:pPr marL="0" indent="0">
              <a:buNone/>
            </a:pPr>
            <a:r>
              <a:rPr lang="en-GB" sz="1700">
                <a:solidFill>
                  <a:schemeClr val="tx1"/>
                </a:solidFill>
              </a:rPr>
              <a:t>(NHS, 2023; NICE, 2023)</a:t>
            </a:r>
          </a:p>
        </p:txBody>
      </p:sp>
    </p:spTree>
    <p:extLst>
      <p:ext uri="{BB962C8B-B14F-4D97-AF65-F5344CB8AC3E}">
        <p14:creationId xmlns:p14="http://schemas.microsoft.com/office/powerpoint/2010/main" val="40952134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F5B40-250D-1D02-CDD7-3DE54B894F01}"/>
              </a:ext>
            </a:extLst>
          </p:cNvPr>
          <p:cNvSpPr>
            <a:spLocks noGrp="1"/>
          </p:cNvSpPr>
          <p:nvPr>
            <p:ph type="title"/>
          </p:nvPr>
        </p:nvSpPr>
        <p:spPr>
          <a:xfrm>
            <a:off x="684212" y="-1161"/>
            <a:ext cx="8534400" cy="1507067"/>
          </a:xfrm>
        </p:spPr>
        <p:txBody>
          <a:bodyPr/>
          <a:lstStyle/>
          <a:p>
            <a:r>
              <a:rPr lang="en-GB" b="1"/>
              <a:t>Reducing the impact of </a:t>
            </a:r>
            <a:r>
              <a:rPr lang="en-GB" b="1" err="1"/>
              <a:t>chd</a:t>
            </a:r>
            <a:endParaRPr lang="en-GB" b="1"/>
          </a:p>
        </p:txBody>
      </p:sp>
      <p:sp>
        <p:nvSpPr>
          <p:cNvPr id="3" name="Content Placeholder 2">
            <a:extLst>
              <a:ext uri="{FF2B5EF4-FFF2-40B4-BE49-F238E27FC236}">
                <a16:creationId xmlns:a16="http://schemas.microsoft.com/office/drawing/2014/main" id="{23A8621E-F91C-49B3-4F2D-A21D17C60BD2}"/>
              </a:ext>
            </a:extLst>
          </p:cNvPr>
          <p:cNvSpPr>
            <a:spLocks noGrp="1"/>
          </p:cNvSpPr>
          <p:nvPr>
            <p:ph idx="1"/>
          </p:nvPr>
        </p:nvSpPr>
        <p:spPr>
          <a:xfrm>
            <a:off x="684212" y="1625252"/>
            <a:ext cx="8534400" cy="3615267"/>
          </a:xfrm>
        </p:spPr>
        <p:txBody>
          <a:bodyPr/>
          <a:lstStyle/>
          <a:p>
            <a:r>
              <a:rPr lang="en-GB">
                <a:solidFill>
                  <a:schemeClr val="bg1"/>
                </a:solidFill>
              </a:rPr>
              <a:t>Improve awareness of CHD risk factors.</a:t>
            </a:r>
          </a:p>
          <a:p>
            <a:pPr>
              <a:buClr>
                <a:srgbClr val="FFFFFF"/>
              </a:buClr>
            </a:pPr>
            <a:r>
              <a:rPr lang="en-GB">
                <a:solidFill>
                  <a:schemeClr val="bg1"/>
                </a:solidFill>
              </a:rPr>
              <a:t>Identify people at risk through early screening.</a:t>
            </a:r>
          </a:p>
          <a:p>
            <a:pPr>
              <a:buClr>
                <a:srgbClr val="FFFFFF"/>
              </a:buClr>
            </a:pPr>
            <a:r>
              <a:rPr lang="en-GB">
                <a:solidFill>
                  <a:schemeClr val="bg1"/>
                </a:solidFill>
              </a:rPr>
              <a:t>Reduce CHD prevalence through prevention.</a:t>
            </a:r>
          </a:p>
          <a:p>
            <a:pPr>
              <a:buClr>
                <a:srgbClr val="FFFFFF"/>
              </a:buClr>
            </a:pPr>
            <a:r>
              <a:rPr lang="en-GB">
                <a:solidFill>
                  <a:schemeClr val="bg1"/>
                </a:solidFill>
              </a:rPr>
              <a:t>Reduce morbidity (illness and complications).</a:t>
            </a:r>
          </a:p>
          <a:p>
            <a:pPr>
              <a:buClr>
                <a:srgbClr val="FFFFFF"/>
              </a:buClr>
            </a:pPr>
            <a:r>
              <a:rPr lang="en-GB">
                <a:solidFill>
                  <a:schemeClr val="bg1"/>
                </a:solidFill>
              </a:rPr>
              <a:t>Reduce mortality (</a:t>
            </a:r>
            <a:r>
              <a:rPr lang="en-GB" err="1">
                <a:solidFill>
                  <a:schemeClr val="bg1"/>
                </a:solidFill>
              </a:rPr>
              <a:t>dealths</a:t>
            </a:r>
            <a:r>
              <a:rPr lang="en-GB">
                <a:solidFill>
                  <a:schemeClr val="bg1"/>
                </a:solidFill>
              </a:rPr>
              <a:t> caused by CHD).</a:t>
            </a:r>
          </a:p>
          <a:p>
            <a:pPr>
              <a:buClr>
                <a:srgbClr val="FFFFFF"/>
              </a:buClr>
            </a:pPr>
            <a:r>
              <a:rPr lang="en-GB">
                <a:solidFill>
                  <a:schemeClr val="bg1"/>
                </a:solidFill>
              </a:rPr>
              <a:t>Improve quality of life and wellbeing.</a:t>
            </a:r>
          </a:p>
          <a:p>
            <a:pPr>
              <a:buClr>
                <a:srgbClr val="FFFFFF"/>
              </a:buClr>
            </a:pPr>
            <a:endParaRPr lang="en-GB"/>
          </a:p>
          <a:p>
            <a:pPr marL="0" indent="0">
              <a:buClr>
                <a:srgbClr val="FFFFFF"/>
              </a:buClr>
              <a:buNone/>
            </a:pPr>
            <a:r>
              <a:rPr lang="en-GB" sz="1800">
                <a:solidFill>
                  <a:schemeClr val="tx1"/>
                </a:solidFill>
              </a:rPr>
              <a:t>(NHS, 2024; NICE, 2023)</a:t>
            </a:r>
          </a:p>
        </p:txBody>
      </p:sp>
    </p:spTree>
    <p:extLst>
      <p:ext uri="{BB962C8B-B14F-4D97-AF65-F5344CB8AC3E}">
        <p14:creationId xmlns:p14="http://schemas.microsoft.com/office/powerpoint/2010/main" val="4098114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7ED6EC5-207E-7562-4494-837E5317EA5B}"/>
              </a:ext>
            </a:extLst>
          </p:cNvPr>
          <p:cNvSpPr>
            <a:spLocks noGrp="1"/>
          </p:cNvSpPr>
          <p:nvPr>
            <p:ph idx="1"/>
          </p:nvPr>
        </p:nvSpPr>
        <p:spPr/>
        <p:txBody>
          <a:bodyPr/>
          <a:lstStyle/>
          <a:p>
            <a:pPr marL="0" indent="0">
              <a:buNone/>
            </a:pPr>
            <a:r>
              <a:rPr lang="en-US" b="1">
                <a:solidFill>
                  <a:schemeClr val="tx1"/>
                </a:solidFill>
              </a:rPr>
              <a:t>REFERENCES</a:t>
            </a:r>
            <a:endParaRPr lang="en-US" b="1"/>
          </a:p>
          <a:p>
            <a:pPr marL="0" indent="0">
              <a:buNone/>
            </a:pPr>
            <a:endParaRPr lang="en-US" sz="1400">
              <a:solidFill>
                <a:schemeClr val="bg1"/>
              </a:solidFill>
              <a:latin typeface="Century Gothic"/>
            </a:endParaRPr>
          </a:p>
          <a:p>
            <a:pPr marL="0" indent="0">
              <a:buNone/>
            </a:pPr>
            <a:r>
              <a:rPr lang="en-US" sz="1400">
                <a:solidFill>
                  <a:schemeClr val="bg1"/>
                </a:solidFill>
                <a:latin typeface="Century Gothic"/>
              </a:rPr>
              <a:t>British Heart Foundation (n.d.) </a:t>
            </a:r>
            <a:r>
              <a:rPr lang="en-US" sz="1400" i="1">
                <a:solidFill>
                  <a:schemeClr val="bg1"/>
                </a:solidFill>
                <a:latin typeface="Century Gothic"/>
              </a:rPr>
              <a:t>Coronary heart disease</a:t>
            </a:r>
            <a:r>
              <a:rPr lang="en-US" sz="1400">
                <a:solidFill>
                  <a:schemeClr val="bg1"/>
                </a:solidFill>
                <a:latin typeface="Century Gothic"/>
              </a:rPr>
              <a:t>. Available at: </a:t>
            </a:r>
            <a:r>
              <a:rPr lang="en-US" sz="1400">
                <a:solidFill>
                  <a:schemeClr val="bg1"/>
                </a:solidFill>
                <a:latin typeface="Century Gothic"/>
                <a:hlinkClick r:id="rId2">
                  <a:extLst>
                    <a:ext uri="{A12FA001-AC4F-418D-AE19-62706E023703}">
                      <ahyp:hlinkClr xmlns:ahyp="http://schemas.microsoft.com/office/drawing/2018/hyperlinkcolor" val="tx"/>
                    </a:ext>
                  </a:extLst>
                </a:hlinkClick>
              </a:rPr>
              <a:t>https://www.bhf.org.uk/informationsupport/conditions/coronary-heart-disease</a:t>
            </a:r>
            <a:r>
              <a:rPr lang="en-US" sz="1400">
                <a:solidFill>
                  <a:schemeClr val="bg1"/>
                </a:solidFill>
                <a:latin typeface="Century Gothic"/>
              </a:rPr>
              <a:t> </a:t>
            </a:r>
            <a:endParaRPr lang="en-US">
              <a:solidFill>
                <a:schemeClr val="bg1"/>
              </a:solidFill>
            </a:endParaRPr>
          </a:p>
          <a:p>
            <a:pPr marL="0" indent="0">
              <a:buNone/>
            </a:pPr>
            <a:r>
              <a:rPr lang="en-US" sz="1400">
                <a:solidFill>
                  <a:schemeClr val="bg1"/>
                </a:solidFill>
                <a:latin typeface="Century Gothic"/>
              </a:rPr>
              <a:t>NHS (2024) </a:t>
            </a:r>
            <a:r>
              <a:rPr lang="en-US" sz="1400" i="1">
                <a:solidFill>
                  <a:schemeClr val="bg1"/>
                </a:solidFill>
                <a:latin typeface="Century Gothic"/>
              </a:rPr>
              <a:t>Coronary heart disease</a:t>
            </a:r>
            <a:r>
              <a:rPr lang="en-US" sz="1400">
                <a:solidFill>
                  <a:schemeClr val="bg1"/>
                </a:solidFill>
                <a:latin typeface="Century Gothic"/>
              </a:rPr>
              <a:t>. Available at: </a:t>
            </a:r>
            <a:r>
              <a:rPr lang="en-US" sz="1400">
                <a:solidFill>
                  <a:schemeClr val="bg1"/>
                </a:solidFill>
                <a:latin typeface="Century Gothic"/>
                <a:hlinkClick r:id="rId3">
                  <a:extLst>
                    <a:ext uri="{A12FA001-AC4F-418D-AE19-62706E023703}">
                      <ahyp:hlinkClr xmlns:ahyp="http://schemas.microsoft.com/office/drawing/2018/hyperlinkcolor" val="tx"/>
                    </a:ext>
                  </a:extLst>
                </a:hlinkClick>
              </a:rPr>
              <a:t>https://www.nhs.uk/conditions/coronary-heart-disease/</a:t>
            </a:r>
            <a:r>
              <a:rPr lang="en-US" sz="1400">
                <a:solidFill>
                  <a:schemeClr val="bg1"/>
                </a:solidFill>
                <a:latin typeface="Century Gothic"/>
              </a:rPr>
              <a:t> </a:t>
            </a:r>
          </a:p>
          <a:p>
            <a:pPr marL="0" indent="0">
              <a:buNone/>
            </a:pPr>
            <a:r>
              <a:rPr lang="en-US" sz="1400">
                <a:solidFill>
                  <a:schemeClr val="bg1"/>
                </a:solidFill>
                <a:latin typeface="Century Gothic"/>
              </a:rPr>
              <a:t>NHS (2023) </a:t>
            </a:r>
            <a:r>
              <a:rPr lang="en-US" sz="1400" i="1">
                <a:solidFill>
                  <a:schemeClr val="bg1"/>
                </a:solidFill>
                <a:latin typeface="Century Gothic"/>
              </a:rPr>
              <a:t>NHS Health Check</a:t>
            </a:r>
            <a:r>
              <a:rPr lang="en-US" sz="1400">
                <a:solidFill>
                  <a:schemeClr val="bg1"/>
                </a:solidFill>
                <a:latin typeface="Century Gothic"/>
              </a:rPr>
              <a:t>. Available at: </a:t>
            </a:r>
            <a:r>
              <a:rPr lang="en-US" sz="1400">
                <a:solidFill>
                  <a:schemeClr val="bg1"/>
                </a:solidFill>
                <a:latin typeface="Century Gothic"/>
                <a:hlinkClick r:id="rId4">
                  <a:extLst>
                    <a:ext uri="{A12FA001-AC4F-418D-AE19-62706E023703}">
                      <ahyp:hlinkClr xmlns:ahyp="http://schemas.microsoft.com/office/drawing/2018/hyperlinkcolor" val="tx"/>
                    </a:ext>
                  </a:extLst>
                </a:hlinkClick>
              </a:rPr>
              <a:t>https://www.nhs.uk/conditions/</a:t>
            </a:r>
            <a:r>
              <a:rPr lang="en-US" sz="1400" err="1">
                <a:solidFill>
                  <a:schemeClr val="bg1"/>
                </a:solidFill>
                <a:latin typeface="Century Gothic"/>
                <a:hlinkClick r:id="rId4">
                  <a:extLst>
                    <a:ext uri="{A12FA001-AC4F-418D-AE19-62706E023703}">
                      <ahyp:hlinkClr xmlns:ahyp="http://schemas.microsoft.com/office/drawing/2018/hyperlinkcolor" val="tx"/>
                    </a:ext>
                  </a:extLst>
                </a:hlinkClick>
              </a:rPr>
              <a:t>nhs</a:t>
            </a:r>
            <a:r>
              <a:rPr lang="en-US" sz="1400">
                <a:solidFill>
                  <a:schemeClr val="bg1"/>
                </a:solidFill>
                <a:latin typeface="Century Gothic"/>
                <a:hlinkClick r:id="rId4">
                  <a:extLst>
                    <a:ext uri="{A12FA001-AC4F-418D-AE19-62706E023703}">
                      <ahyp:hlinkClr xmlns:ahyp="http://schemas.microsoft.com/office/drawing/2018/hyperlinkcolor" val="tx"/>
                    </a:ext>
                  </a:extLst>
                </a:hlinkClick>
              </a:rPr>
              <a:t>-health-check/⁠</a:t>
            </a:r>
            <a:endParaRPr lang="en-US" sz="1400">
              <a:solidFill>
                <a:schemeClr val="bg1"/>
              </a:solidFill>
              <a:latin typeface="Century Gothic"/>
              <a:hlinkClick r:id="" action="ppaction://noaction">
                <a:extLst>
                  <a:ext uri="{A12FA001-AC4F-418D-AE19-62706E023703}">
                    <ahyp:hlinkClr xmlns:ahyp="http://schemas.microsoft.com/office/drawing/2018/hyperlinkcolor" val="tx"/>
                  </a:ext>
                </a:extLst>
              </a:hlinkClick>
            </a:endParaRPr>
          </a:p>
          <a:p>
            <a:pPr>
              <a:buNone/>
            </a:pPr>
            <a:r>
              <a:rPr lang="en-US" sz="1400">
                <a:solidFill>
                  <a:schemeClr val="bg1"/>
                </a:solidFill>
                <a:latin typeface="Century Gothic"/>
              </a:rPr>
              <a:t>NICE (2023) </a:t>
            </a:r>
            <a:r>
              <a:rPr lang="en-US" sz="1400" i="1">
                <a:solidFill>
                  <a:schemeClr val="bg1"/>
                </a:solidFill>
                <a:latin typeface="Century Gothic"/>
              </a:rPr>
              <a:t>Cardiovascular disease: risk assessment and reduction, including lipid modification (NG238)</a:t>
            </a:r>
            <a:r>
              <a:rPr lang="en-US" sz="1400">
                <a:solidFill>
                  <a:schemeClr val="bg1"/>
                </a:solidFill>
                <a:latin typeface="Century Gothic"/>
              </a:rPr>
              <a:t>. Available at: </a:t>
            </a:r>
            <a:r>
              <a:rPr lang="en-US" sz="1400">
                <a:solidFill>
                  <a:schemeClr val="bg1"/>
                </a:solidFill>
                <a:latin typeface="Century Gothic"/>
                <a:hlinkClick r:id="rId5">
                  <a:extLst>
                    <a:ext uri="{A12FA001-AC4F-418D-AE19-62706E023703}">
                      <ahyp:hlinkClr xmlns:ahyp="http://schemas.microsoft.com/office/drawing/2018/hyperlinkcolor" val="tx"/>
                    </a:ext>
                  </a:extLst>
                </a:hlinkClick>
              </a:rPr>
              <a:t>https://www.nice.org.uk/guidance/ng238⁠</a:t>
            </a:r>
            <a:r>
              <a:rPr lang="en-US" sz="1400">
                <a:solidFill>
                  <a:schemeClr val="bg1"/>
                </a:solidFill>
                <a:latin typeface="Century Gothic"/>
              </a:rPr>
              <a:t> </a:t>
            </a:r>
            <a:endParaRPr lang="en-US" sz="1400">
              <a:solidFill>
                <a:schemeClr val="bg1"/>
              </a:solidFill>
              <a:latin typeface="Century Gothic"/>
              <a:hlinkClick r:id="" action="ppaction://noaction">
                <a:extLst>
                  <a:ext uri="{A12FA001-AC4F-418D-AE19-62706E023703}">
                    <ahyp:hlinkClr xmlns:ahyp="http://schemas.microsoft.com/office/drawing/2018/hyperlinkcolor" val="tx"/>
                  </a:ext>
                </a:extLst>
              </a:hlinkClick>
            </a:endParaRPr>
          </a:p>
          <a:p>
            <a:pPr marL="0" indent="0">
              <a:buNone/>
            </a:pPr>
            <a:br>
              <a:rPr lang="en-US"/>
            </a:br>
            <a:endParaRPr lang="en-US"/>
          </a:p>
          <a:p>
            <a:pPr marL="0" indent="0">
              <a:buNone/>
            </a:pPr>
            <a:endParaRPr lang="en-US" sz="1200">
              <a:solidFill>
                <a:srgbClr val="000000"/>
              </a:solidFill>
              <a:highlight>
                <a:srgbClr val="FFFFFF"/>
              </a:highlight>
              <a:latin typeface="Aptos"/>
            </a:endParaRPr>
          </a:p>
        </p:txBody>
      </p:sp>
    </p:spTree>
    <p:extLst>
      <p:ext uri="{BB962C8B-B14F-4D97-AF65-F5344CB8AC3E}">
        <p14:creationId xmlns:p14="http://schemas.microsoft.com/office/powerpoint/2010/main" val="27827109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9C0DE7B-C071-3608-512F-44CD4F23657C}"/>
              </a:ext>
            </a:extLst>
          </p:cNvPr>
          <p:cNvSpPr txBox="1"/>
          <p:nvPr/>
        </p:nvSpPr>
        <p:spPr>
          <a:xfrm>
            <a:off x="366018" y="134163"/>
            <a:ext cx="3458226" cy="31547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spcBef>
                <a:spcPct val="20000"/>
              </a:spcBef>
              <a:spcAft>
                <a:spcPts val="600"/>
              </a:spcAft>
              <a:buFont typeface="Arial"/>
              <a:buChar char="•"/>
            </a:pPr>
            <a:r>
              <a:rPr lang="en-GB" sz="1600" b="1">
                <a:solidFill>
                  <a:srgbClr val="000000"/>
                </a:solidFill>
                <a:latin typeface="Arial"/>
                <a:cs typeface="Arial"/>
              </a:rPr>
              <a:t>Name: Joy Green </a:t>
            </a:r>
            <a:r>
              <a:rPr lang="en-GB" sz="1600" b="1" err="1">
                <a:solidFill>
                  <a:srgbClr val="000000"/>
                </a:solidFill>
                <a:latin typeface="Arial"/>
                <a:cs typeface="Arial"/>
              </a:rPr>
              <a:t>Mashour</a:t>
            </a:r>
            <a:r>
              <a:rPr lang="en-GB" sz="1600">
                <a:solidFill>
                  <a:srgbClr val="000000"/>
                </a:solidFill>
                <a:latin typeface="Arial"/>
                <a:cs typeface="Arial"/>
              </a:rPr>
              <a:t> </a:t>
            </a:r>
            <a:br>
              <a:rPr lang="en-GB" sz="1600">
                <a:latin typeface="Arial"/>
                <a:cs typeface="Arial"/>
              </a:rPr>
            </a:br>
            <a:r>
              <a:rPr lang="en-GB" sz="1600">
                <a:solidFill>
                  <a:srgbClr val="000000"/>
                </a:solidFill>
                <a:latin typeface="Arial"/>
                <a:cs typeface="Arial"/>
              </a:rPr>
              <a:t>Student Number: 2540586 </a:t>
            </a:r>
            <a:br>
              <a:rPr lang="en-GB" sz="1600">
                <a:latin typeface="Arial"/>
                <a:cs typeface="Arial"/>
              </a:rPr>
            </a:br>
            <a:r>
              <a:rPr lang="en-GB" sz="1600">
                <a:solidFill>
                  <a:srgbClr val="000000"/>
                </a:solidFill>
                <a:latin typeface="Arial"/>
                <a:cs typeface="Arial"/>
              </a:rPr>
              <a:t>module Code: LCHS4008 </a:t>
            </a:r>
            <a:br>
              <a:rPr lang="en-GB" sz="1600">
                <a:latin typeface="Arial"/>
                <a:cs typeface="Arial"/>
              </a:rPr>
            </a:br>
            <a:r>
              <a:rPr lang="en-GB" sz="1600">
                <a:solidFill>
                  <a:srgbClr val="000000"/>
                </a:solidFill>
                <a:latin typeface="Arial"/>
                <a:cs typeface="Arial"/>
              </a:rPr>
              <a:t>Lecturer Name: Emmanuel Adud </a:t>
            </a:r>
            <a:br>
              <a:rPr lang="en-GB" sz="1600">
                <a:latin typeface="Arial"/>
                <a:cs typeface="Arial"/>
              </a:rPr>
            </a:br>
            <a:r>
              <a:rPr lang="en-GB" sz="1600">
                <a:solidFill>
                  <a:srgbClr val="000000"/>
                </a:solidFill>
                <a:latin typeface="Arial"/>
                <a:cs typeface="Arial"/>
              </a:rPr>
              <a:t>Module Title: Introduction to Public Health </a:t>
            </a:r>
            <a:br>
              <a:rPr lang="en-GB" sz="1600">
                <a:latin typeface="Arial"/>
                <a:cs typeface="Arial"/>
              </a:rPr>
            </a:br>
            <a:r>
              <a:rPr lang="en-GB" sz="1600">
                <a:solidFill>
                  <a:srgbClr val="000000"/>
                </a:solidFill>
                <a:latin typeface="Arial"/>
                <a:cs typeface="Arial"/>
              </a:rPr>
              <a:t>Assignment Title: Approaches and strategies to control coronary heart disease in communities</a:t>
            </a:r>
            <a:r>
              <a:rPr lang="en-GB" sz="1100">
                <a:solidFill>
                  <a:srgbClr val="000000"/>
                </a:solidFill>
                <a:latin typeface="Arial"/>
                <a:cs typeface="Arial"/>
              </a:rPr>
              <a:t> </a:t>
            </a:r>
            <a:endParaRPr lang="en-US" sz="1100">
              <a:latin typeface="Arial"/>
              <a:cs typeface="Arial"/>
            </a:endParaRPr>
          </a:p>
          <a:p>
            <a:pPr algn="l"/>
            <a:endParaRPr lang="en-US"/>
          </a:p>
        </p:txBody>
      </p:sp>
    </p:spTree>
    <p:extLst>
      <p:ext uri="{BB962C8B-B14F-4D97-AF65-F5344CB8AC3E}">
        <p14:creationId xmlns:p14="http://schemas.microsoft.com/office/powerpoint/2010/main" val="6967863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4B8494F-8F22-5D47-1CD8-229BD690C060}"/>
              </a:ext>
            </a:extLst>
          </p:cNvPr>
          <p:cNvSpPr txBox="1"/>
          <p:nvPr/>
        </p:nvSpPr>
        <p:spPr>
          <a:xfrm>
            <a:off x="234624" y="387644"/>
            <a:ext cx="11232944" cy="40318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latin typeface="Century Gothic"/>
                <a:ea typeface="Segoe UI Emoji"/>
              </a:rPr>
              <a:t>Group Presentation:</a:t>
            </a:r>
          </a:p>
          <a:p>
            <a:r>
              <a:rPr lang="en-US" sz="1600">
                <a:solidFill>
                  <a:schemeClr val="bg1"/>
                </a:solidFill>
                <a:latin typeface="Century Gothic"/>
                <a:ea typeface="Segoe UI Emoji"/>
              </a:rPr>
              <a:t>️</a:t>
            </a:r>
            <a:r>
              <a:rPr lang="en-US" sz="1600">
                <a:solidFill>
                  <a:schemeClr val="bg1"/>
                </a:solidFill>
                <a:latin typeface="Century Gothic"/>
              </a:rPr>
              <a:t> Controlling Coronary Heart Disease: The </a:t>
            </a:r>
            <a:r>
              <a:rPr lang="en-US" sz="1600" err="1">
                <a:solidFill>
                  <a:schemeClr val="bg1"/>
                </a:solidFill>
                <a:latin typeface="Century Gothic"/>
              </a:rPr>
              <a:t>Mr</a:t>
            </a:r>
            <a:r>
              <a:rPr lang="en-US" sz="1600">
                <a:solidFill>
                  <a:schemeClr val="bg1"/>
                </a:solidFill>
                <a:latin typeface="Century Gothic"/>
              </a:rPr>
              <a:t> Ahmed Case Study</a:t>
            </a:r>
          </a:p>
          <a:p>
            <a:r>
              <a:rPr lang="en-US" sz="1600">
                <a:solidFill>
                  <a:schemeClr val="bg1"/>
                </a:solidFill>
                <a:latin typeface="Century Gothic"/>
              </a:rPr>
              <a:t> Introduction &amp; What is CHD?</a:t>
            </a:r>
          </a:p>
          <a:p>
            <a:endParaRPr lang="en-US" sz="1600">
              <a:solidFill>
                <a:schemeClr val="bg1"/>
              </a:solidFill>
              <a:latin typeface="Century Gothic"/>
            </a:endParaRPr>
          </a:p>
          <a:p>
            <a:r>
              <a:rPr lang="en-US" sz="1600">
                <a:solidFill>
                  <a:schemeClr val="bg1"/>
                </a:solidFill>
                <a:latin typeface="Century Gothic"/>
              </a:rPr>
              <a:t>"Good morning everyone. Today I’m going to talk about coronary heart disease, how we control it, and what it means for patients like </a:t>
            </a:r>
            <a:r>
              <a:rPr lang="en-US" sz="1600" err="1">
                <a:solidFill>
                  <a:schemeClr val="bg1"/>
                </a:solidFill>
                <a:latin typeface="Century Gothic"/>
              </a:rPr>
              <a:t>Mr</a:t>
            </a:r>
            <a:r>
              <a:rPr lang="en-US" sz="1600">
                <a:solidFill>
                  <a:schemeClr val="bg1"/>
                </a:solidFill>
                <a:latin typeface="Century Gothic"/>
              </a:rPr>
              <a:t> Ahmed.</a:t>
            </a:r>
          </a:p>
          <a:p>
            <a:endParaRPr lang="en-US" sz="1600">
              <a:solidFill>
                <a:schemeClr val="bg1"/>
              </a:solidFill>
              <a:latin typeface="Century Gothic"/>
            </a:endParaRPr>
          </a:p>
          <a:p>
            <a:r>
              <a:rPr lang="en-US" sz="1600">
                <a:latin typeface="Century Gothic"/>
              </a:rPr>
              <a:t>Main approaches and strategies to control CHD in communities :</a:t>
            </a:r>
          </a:p>
          <a:p>
            <a:endParaRPr lang="en-US" sz="1600">
              <a:solidFill>
                <a:srgbClr val="FFFFFF"/>
              </a:solidFill>
              <a:latin typeface="Century Gothic"/>
            </a:endParaRPr>
          </a:p>
          <a:p>
            <a:r>
              <a:rPr lang="en-US" sz="1600" err="1">
                <a:solidFill>
                  <a:srgbClr val="FFFFFF"/>
                </a:solidFill>
                <a:latin typeface="Century Gothic"/>
              </a:rPr>
              <a:t>Itroduction</a:t>
            </a:r>
            <a:r>
              <a:rPr lang="en-US" sz="1600">
                <a:solidFill>
                  <a:srgbClr val="FFFFFF"/>
                </a:solidFill>
                <a:latin typeface="Century Gothic"/>
              </a:rPr>
              <a:t>:</a:t>
            </a:r>
          </a:p>
          <a:p>
            <a:endParaRPr lang="en-US" sz="1600">
              <a:solidFill>
                <a:schemeClr val="bg1"/>
              </a:solidFill>
              <a:latin typeface="Century Gothic"/>
            </a:endParaRPr>
          </a:p>
          <a:p>
            <a:r>
              <a:rPr lang="en-US" sz="1600">
                <a:solidFill>
                  <a:schemeClr val="bg1"/>
                </a:solidFill>
                <a:latin typeface="Century Gothic"/>
              </a:rPr>
              <a:t> What is coronary heart disease? It happens when the blood vessels that supply your heart muscle called the coronary arteries become narrowed or blocked by a build-up of fatty material. This restricts blood flow to the heart. It can cause chest pain known as angina, and if a vessel becomes completely blocked, it can lead to a heart attack. It’s one of the most common health conditions in the UK but it’s also largely preventable.</a:t>
            </a:r>
            <a:endParaRPr lang="en-US">
              <a:solidFill>
                <a:schemeClr val="bg1"/>
              </a:solidFill>
            </a:endParaRPr>
          </a:p>
          <a:p>
            <a:pPr algn="l"/>
            <a:endParaRPr lang="en-US" sz="1600">
              <a:solidFill>
                <a:schemeClr val="bg1"/>
              </a:solidFill>
            </a:endParaRPr>
          </a:p>
        </p:txBody>
      </p:sp>
    </p:spTree>
    <p:extLst>
      <p:ext uri="{BB962C8B-B14F-4D97-AF65-F5344CB8AC3E}">
        <p14:creationId xmlns:p14="http://schemas.microsoft.com/office/powerpoint/2010/main" val="32656833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D9D4FBB-E68D-E753-A4F0-B86F614E6C07}"/>
              </a:ext>
            </a:extLst>
          </p:cNvPr>
          <p:cNvSpPr txBox="1"/>
          <p:nvPr/>
        </p:nvSpPr>
        <p:spPr>
          <a:xfrm>
            <a:off x="542795" y="829849"/>
            <a:ext cx="11659641" cy="55617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000000"/>
                </a:solidFill>
                <a:latin typeface="Arial"/>
                <a:cs typeface="Arial"/>
              </a:rPr>
              <a:t>So today I’ll walk through the three stages of disease control primary, secondary, and tertiary prevention and will apply them directly to Mr Ahmed, our 67-year-old retired lorry driver of South Asian heritage."</a:t>
            </a:r>
          </a:p>
          <a:p>
            <a:r>
              <a:rPr lang="en-GB">
                <a:latin typeface="Arial"/>
                <a:cs typeface="Arial"/>
              </a:rPr>
              <a:t>Primary Prevention:</a:t>
            </a:r>
            <a:endParaRPr lang="en-GB">
              <a:solidFill>
                <a:srgbClr val="FFFFFF"/>
              </a:solidFill>
              <a:latin typeface="Arial"/>
              <a:cs typeface="Arial"/>
            </a:endParaRPr>
          </a:p>
          <a:p>
            <a:r>
              <a:rPr lang="en-GB">
                <a:solidFill>
                  <a:srgbClr val="000000"/>
                </a:solidFill>
                <a:latin typeface="Arial"/>
                <a:cs typeface="Arial"/>
              </a:rPr>
              <a:t> stopping CHD before it develops. Mr Ahmed already had several risk factors: South Asian ethnicity, which doubles the risk of CHD, a family history of stroke, his age, and his former job long hours sitting, irregular meals, and a diet likely high in processed food. Even though he doesn’t smoke, his risk was elevated (BHF, 2026).</a:t>
            </a:r>
            <a:endParaRPr lang="en-GB"/>
          </a:p>
          <a:p>
            <a:r>
              <a:rPr lang="en-GB">
                <a:solidFill>
                  <a:srgbClr val="000000"/>
                </a:solidFill>
                <a:latin typeface="Arial"/>
                <a:cs typeface="Arial"/>
              </a:rPr>
              <a:t> What should have happened? An NHS Health Check between ages 40 and 74, using the QRISK3 tool. This would have flagged his risk early and offered support with diet and activity including culturally tailored advice, which research shows makes a real difference (NHS Digital, 2025; PHE, 2022)."</a:t>
            </a:r>
          </a:p>
          <a:p>
            <a:pPr algn="l"/>
            <a:endParaRPr lang="en-GB">
              <a:solidFill>
                <a:srgbClr val="000000"/>
              </a:solidFill>
              <a:latin typeface="Arial"/>
              <a:cs typeface="Arial"/>
            </a:endParaRPr>
          </a:p>
          <a:p>
            <a:r>
              <a:rPr lang="en-GB" dirty="0">
                <a:solidFill>
                  <a:srgbClr val="000000"/>
                </a:solidFill>
                <a:latin typeface="Arial"/>
                <a:cs typeface="Arial"/>
              </a:rPr>
              <a:t> </a:t>
            </a:r>
            <a:r>
              <a:rPr lang="en-GB">
                <a:latin typeface="Arial"/>
                <a:cs typeface="Arial"/>
              </a:rPr>
              <a:t> Secondary Prevention:</a:t>
            </a:r>
            <a:endParaRPr lang="en-GB">
              <a:solidFill>
                <a:srgbClr val="FFFFFF"/>
              </a:solidFill>
              <a:latin typeface="Arial"/>
              <a:cs typeface="Arial"/>
            </a:endParaRPr>
          </a:p>
          <a:p>
            <a:r>
              <a:rPr lang="en-GB">
                <a:solidFill>
                  <a:srgbClr val="000000"/>
                </a:solidFill>
                <a:latin typeface="Arial"/>
                <a:cs typeface="Arial"/>
              </a:rPr>
              <a:t> slowing and managing the condition now symptoms have started. Mr Ahmed has worsening chest pain on exertion that’s angina. At this stage, control means three things:</a:t>
            </a:r>
            <a:endParaRPr lang="en-GB"/>
          </a:p>
          <a:p>
            <a:r>
              <a:rPr lang="en-GB">
                <a:solidFill>
                  <a:srgbClr val="000000"/>
                </a:solidFill>
                <a:latin typeface="Arial"/>
                <a:cs typeface="Arial"/>
              </a:rPr>
              <a:t>- Clinical care: blood tests, an ECG, and medication like statins and aspirins these cut heart attack risk by around 25–30% (NICE, 2024)</a:t>
            </a:r>
          </a:p>
          <a:p>
            <a:r>
              <a:rPr lang="en-GB">
                <a:solidFill>
                  <a:srgbClr val="000000"/>
                </a:solidFill>
                <a:latin typeface="Arial"/>
                <a:cs typeface="Arial"/>
              </a:rPr>
              <a:t>- Lifestyle changes: healthier eating and gentle, regular activity</a:t>
            </a:r>
          </a:p>
          <a:p>
            <a:r>
              <a:rPr lang="en-GB">
                <a:solidFill>
                  <a:srgbClr val="000000"/>
                </a:solidFill>
                <a:latin typeface="Arial"/>
                <a:cs typeface="Arial"/>
              </a:rPr>
              <a:t>- Education: teaching him exactly when to call 999 if pain lasts more than 15 minutes, or spreads to his jaw or arm. Early action here can stabilise his condition and protect his future health."</a:t>
            </a:r>
          </a:p>
          <a:p>
            <a:endParaRPr lang="en-GB">
              <a:solidFill>
                <a:srgbClr val="000000"/>
              </a:solidFill>
              <a:latin typeface="Arial"/>
              <a:cs typeface="Arial"/>
            </a:endParaRPr>
          </a:p>
          <a:p>
            <a:pPr>
              <a:lnSpc>
                <a:spcPts val="1564"/>
              </a:lnSpc>
            </a:pPr>
            <a:endParaRPr lang="en-GB">
              <a:solidFill>
                <a:srgbClr val="000000"/>
              </a:solidFill>
              <a:latin typeface="Arial"/>
              <a:cs typeface="Arial"/>
            </a:endParaRPr>
          </a:p>
        </p:txBody>
      </p:sp>
    </p:spTree>
    <p:extLst>
      <p:ext uri="{BB962C8B-B14F-4D97-AF65-F5344CB8AC3E}">
        <p14:creationId xmlns:p14="http://schemas.microsoft.com/office/powerpoint/2010/main" val="956318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9831F9A-338B-57DB-E82C-22E622EEB98A}"/>
              </a:ext>
            </a:extLst>
          </p:cNvPr>
          <p:cNvSpPr txBox="1"/>
          <p:nvPr/>
        </p:nvSpPr>
        <p:spPr>
          <a:xfrm>
            <a:off x="252016" y="392025"/>
            <a:ext cx="11648761"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entury Gothic"/>
              </a:rPr>
              <a:t>Tertiary Prevention:</a:t>
            </a:r>
            <a:endParaRPr lang="en-US"/>
          </a:p>
          <a:p>
            <a:r>
              <a:rPr lang="en-US">
                <a:solidFill>
                  <a:schemeClr val="bg1"/>
                </a:solidFill>
                <a:latin typeface="Century Gothic"/>
              </a:rPr>
              <a:t> preventing complications if his condition worsens. This means specialist care, possibly procedures like stenting to open up narrowed arteries, and cardiac rehabilitation. Rehab </a:t>
            </a:r>
            <a:r>
              <a:rPr lang="en-US" err="1">
                <a:solidFill>
                  <a:schemeClr val="bg1"/>
                </a:solidFill>
                <a:latin typeface="Century Gothic"/>
              </a:rPr>
              <a:t>programmes</a:t>
            </a:r>
            <a:r>
              <a:rPr lang="en-US">
                <a:solidFill>
                  <a:schemeClr val="bg1"/>
                </a:solidFill>
                <a:latin typeface="Century Gothic"/>
              </a:rPr>
              <a:t> combine exercise, education, and emotional support they reduce premature deaths by around 25% and hospital readmissions by 20% (NACR, 2025).</a:t>
            </a:r>
            <a:endParaRPr lang="en-US">
              <a:solidFill>
                <a:schemeClr val="bg1"/>
              </a:solidFill>
            </a:endParaRPr>
          </a:p>
          <a:p>
            <a:r>
              <a:rPr lang="en-US">
                <a:solidFill>
                  <a:schemeClr val="bg1"/>
                </a:solidFill>
                <a:latin typeface="Century Gothic"/>
              </a:rPr>
              <a:t> But we also need to watch for barriers that affect </a:t>
            </a:r>
            <a:r>
              <a:rPr lang="en-US" err="1">
                <a:solidFill>
                  <a:schemeClr val="bg1"/>
                </a:solidFill>
                <a:latin typeface="Century Gothic"/>
              </a:rPr>
              <a:t>Mr</a:t>
            </a:r>
            <a:r>
              <a:rPr lang="en-US">
                <a:solidFill>
                  <a:schemeClr val="bg1"/>
                </a:solidFill>
                <a:latin typeface="Century Gothic"/>
              </a:rPr>
              <a:t> Ahmed personal transport to appointments, language needs, and anxiety. These aren't small issues; they directly affect whether he takes his medication and attends follow-up.</a:t>
            </a:r>
          </a:p>
          <a:p>
            <a:r>
              <a:rPr lang="en-US">
                <a:solidFill>
                  <a:schemeClr val="bg1"/>
                </a:solidFill>
                <a:latin typeface="Century Gothic"/>
              </a:rPr>
              <a:t> And finally wider control. South Asian communities are often diagnosed later. We need screening in community </a:t>
            </a:r>
            <a:r>
              <a:rPr lang="en-US" err="1">
                <a:solidFill>
                  <a:schemeClr val="bg1"/>
                </a:solidFill>
                <a:latin typeface="Century Gothic"/>
              </a:rPr>
              <a:t>centres</a:t>
            </a:r>
            <a:r>
              <a:rPr lang="en-US">
                <a:solidFill>
                  <a:schemeClr val="bg1"/>
                </a:solidFill>
                <a:latin typeface="Century Gothic"/>
              </a:rPr>
              <a:t>, mosques, and pharmacies. Information in people's own languages. Because controlling CHD isn't just about giving someone pills it's about reaching people before they get sick, acting fast when they need help, and making sure our services actually work for everyone."</a:t>
            </a:r>
            <a:endParaRPr lang="en-US">
              <a:solidFill>
                <a:schemeClr val="bg1"/>
              </a:solidFill>
            </a:endParaRPr>
          </a:p>
          <a:p>
            <a:pPr algn="l"/>
            <a:endParaRPr lang="en-US">
              <a:solidFill>
                <a:schemeClr val="bg1"/>
              </a:solidFill>
            </a:endParaRPr>
          </a:p>
        </p:txBody>
      </p:sp>
    </p:spTree>
    <p:extLst>
      <p:ext uri="{BB962C8B-B14F-4D97-AF65-F5344CB8AC3E}">
        <p14:creationId xmlns:p14="http://schemas.microsoft.com/office/powerpoint/2010/main" val="20929955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336799E-2A4C-1AA1-5612-0B30A0EB16FB}"/>
              </a:ext>
            </a:extLst>
          </p:cNvPr>
          <p:cNvSpPr txBox="1"/>
          <p:nvPr/>
        </p:nvSpPr>
        <p:spPr>
          <a:xfrm>
            <a:off x="532035" y="336022"/>
            <a:ext cx="11270736" cy="72943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entury Gothic"/>
              </a:rPr>
              <a:t>  Conclusion:</a:t>
            </a:r>
          </a:p>
          <a:p>
            <a:r>
              <a:rPr lang="en-US">
                <a:solidFill>
                  <a:schemeClr val="bg1"/>
                </a:solidFill>
                <a:latin typeface="Century Gothic"/>
              </a:rPr>
              <a:t> In conclusion coronary heart disease is when narrowed arteries restrict blood flow to the heart. Primary prevention could have caught </a:t>
            </a:r>
            <a:r>
              <a:rPr lang="en-US" err="1">
                <a:solidFill>
                  <a:schemeClr val="bg1"/>
                </a:solidFill>
                <a:latin typeface="Century Gothic"/>
              </a:rPr>
              <a:t>Mr</a:t>
            </a:r>
            <a:r>
              <a:rPr lang="en-US">
                <a:solidFill>
                  <a:schemeClr val="bg1"/>
                </a:solidFill>
                <a:latin typeface="Century Gothic"/>
              </a:rPr>
              <a:t> Ahmed's risk earlier. Secondary prevention can now manage his angina. Tertiary prevention is there if he needs it. But his story also shows we must do better reaching people from all backgrounds, because early, fair access is the most powerful tool we have.</a:t>
            </a:r>
          </a:p>
          <a:p>
            <a:endParaRPr lang="en-US">
              <a:solidFill>
                <a:schemeClr val="bg1"/>
              </a:solidFill>
              <a:latin typeface="Century Gothic"/>
            </a:endParaRPr>
          </a:p>
          <a:p>
            <a:r>
              <a:rPr lang="en-US">
                <a:latin typeface="Century Gothic"/>
              </a:rPr>
              <a:t> References:</a:t>
            </a:r>
          </a:p>
          <a:p>
            <a:r>
              <a:rPr lang="en-US">
                <a:solidFill>
                  <a:schemeClr val="bg1"/>
                </a:solidFill>
                <a:latin typeface="Century Gothic"/>
              </a:rPr>
              <a:t>1. British Heart Foundation (BHF) (2026) coronary heart disease: Risk Factors and Prevention. London: BHF. Available at: </a:t>
            </a:r>
            <a:r>
              <a:rPr lang="en-US">
                <a:solidFill>
                  <a:schemeClr val="bg1"/>
                </a:solidFill>
                <a:latin typeface="Century Gothic"/>
                <a:hlinkClick r:id="rId2">
                  <a:extLst>
                    <a:ext uri="{A12FA001-AC4F-418D-AE19-62706E023703}">
                      <ahyp:hlinkClr xmlns:ahyp="http://schemas.microsoft.com/office/drawing/2018/hyperlinkcolor" val="tx"/>
                    </a:ext>
                  </a:extLst>
                </a:hlinkClick>
              </a:rPr>
              <a:t>https://www.bhf.org.uk/</a:t>
            </a:r>
            <a:endParaRPr lang="en-US">
              <a:solidFill>
                <a:schemeClr val="bg1"/>
              </a:solidFill>
              <a:latin typeface="Century Gothic"/>
              <a:hlinkClick r:id="rId2"/>
            </a:endParaRPr>
          </a:p>
          <a:p>
            <a:r>
              <a:rPr lang="en-US">
                <a:solidFill>
                  <a:schemeClr val="bg1"/>
                </a:solidFill>
                <a:latin typeface="Century Gothic"/>
              </a:rPr>
              <a:t>2. National Institute for Health and Care Excellence (NICE) (2024) Chronic Chest Pain and Angina Clinical Guideline CG181. London: NICE. Available at: https://www.nice.org.uk/guidance/cg181 </a:t>
            </a:r>
          </a:p>
          <a:p>
            <a:r>
              <a:rPr lang="en-US">
                <a:solidFill>
                  <a:schemeClr val="bg1"/>
                </a:solidFill>
                <a:latin typeface="Century Gothic"/>
              </a:rPr>
              <a:t>3. National Audit of Cardiac Rehabilitation (NACR) (2025) Annual Report 2025. London: British Heart Foundation/NACR. Available at: https://www.nacr.org.uk/ </a:t>
            </a:r>
          </a:p>
          <a:p>
            <a:r>
              <a:rPr lang="en-US">
                <a:solidFill>
                  <a:schemeClr val="bg1"/>
                </a:solidFill>
                <a:latin typeface="Century Gothic"/>
              </a:rPr>
              <a:t>4. NHS Digital (2025) NHS Health Check: Impact Evaluation and Risk Assessment Tools. London: NHS Digital. Available at: </a:t>
            </a:r>
            <a:r>
              <a:rPr lang="en-US">
                <a:solidFill>
                  <a:schemeClr val="bg1"/>
                </a:solidFill>
                <a:latin typeface="Century Gothic"/>
                <a:hlinkClick r:id="rId3">
                  <a:extLst>
                    <a:ext uri="{A12FA001-AC4F-418D-AE19-62706E023703}">
                      <ahyp:hlinkClr xmlns:ahyp="http://schemas.microsoft.com/office/drawing/2018/hyperlinkcolor" val="tx"/>
                    </a:ext>
                  </a:extLst>
                </a:hlinkClick>
              </a:rPr>
              <a:t>https://digital.nhs.uk/nhs-services/health-check</a:t>
            </a:r>
            <a:endParaRPr lang="en-US">
              <a:solidFill>
                <a:schemeClr val="bg1"/>
              </a:solidFill>
              <a:hlinkClick r:id="rId3">
                <a:extLst>
                  <a:ext uri="{A12FA001-AC4F-418D-AE19-62706E023703}">
                    <ahyp:hlinkClr xmlns:ahyp="http://schemas.microsoft.com/office/drawing/2018/hyperlinkcolor" val="tx"/>
                  </a:ext>
                </a:extLst>
              </a:hlinkClick>
            </a:endParaRPr>
          </a:p>
          <a:p>
            <a:r>
              <a:rPr lang="en-US">
                <a:solidFill>
                  <a:schemeClr val="bg1"/>
                </a:solidFill>
                <a:latin typeface="Century Gothic"/>
              </a:rPr>
              <a:t>5. Public Health England (PHE) (2022) Cardiovascular Disease Prevention in Minority Ethnic Groups: A Review of Evidence. London: PHE. Available at: https://www.gov.uk/government/organisations/public-health-england </a:t>
            </a:r>
          </a:p>
          <a:p>
            <a:r>
              <a:rPr lang="en-US">
                <a:solidFill>
                  <a:schemeClr val="bg1"/>
                </a:solidFill>
                <a:latin typeface="Century Gothic"/>
              </a:rPr>
              <a:t>6. SABRE Study Group (2020) South Asian and British European Risk Study: Ethnicity and Coronary Heart Disease Outcomes. London: University College London. Available at: https://www.ucl.ac.uk/sabre-study. </a:t>
            </a:r>
          </a:p>
          <a:p>
            <a:endParaRPr lang="en-US">
              <a:solidFill>
                <a:schemeClr val="bg1"/>
              </a:solidFill>
              <a:latin typeface="Century Gothic"/>
            </a:endParaRPr>
          </a:p>
          <a:p>
            <a:pPr algn="l"/>
            <a:endParaRPr lang="en-US">
              <a:solidFill>
                <a:schemeClr val="bg1"/>
              </a:solidFill>
            </a:endParaRPr>
          </a:p>
          <a:p>
            <a:endParaRPr lang="en-US">
              <a:solidFill>
                <a:schemeClr val="bg1"/>
              </a:solidFill>
            </a:endParaRPr>
          </a:p>
        </p:txBody>
      </p:sp>
    </p:spTree>
    <p:extLst>
      <p:ext uri="{BB962C8B-B14F-4D97-AF65-F5344CB8AC3E}">
        <p14:creationId xmlns:p14="http://schemas.microsoft.com/office/powerpoint/2010/main" val="3836835408"/>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24</Slides>
  <Notes>0</Notes>
  <HiddenSlides>0</HiddenSlide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Slice</vt:lpstr>
      <vt:lpstr>Group presentation on Coronary Heart Disease (Mr Ahmed Case Study)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monitoring coronary heart disease</vt:lpstr>
      <vt:lpstr>Circumstances that impact health within coronary heart disease</vt:lpstr>
      <vt:lpstr>Maintenance and preventing chd</vt:lpstr>
      <vt:lpstr>How to Reduce the effects of coronary heart disease</vt:lpstr>
      <vt:lpstr>REFERENCES LIST   British Heart Foundation. “Emotional Impact.” Bhf.Org.Uk, British Heart Foundation, 25 Apr. 2018, www.bhf.org.uk/informationsupport/heart-matters-magazine/wellbeing/mental-health/emotional-impact. Accessed 13 Oct. 2026. NHS. “Diagnosis - Coronary Heart Disease.” NHS, 2019, www.nhs.uk/conditions/coronary-heart-disease/diagnosis/. Accessed 13 Oct. 2026. ---. “Symptoms - Coronary Heart Disease.” NHS, 17 Jan. 2024, www.nhs.uk/conditions/coronary-heart-disease/symptoms/. Accessed 13 Oct. 2026. UK, Heart Research. “Medical Research - Heart Research UK.” Heart Research UK, 27 Feb. 2025, heartresearch.org.uk/what-we-do/research/medical-research/. Accessed 13 Oct. 2026. </vt:lpstr>
      <vt:lpstr>Factors affecting the health and wellbeing in coronary heart disease   presented by: zarah islam 2539704</vt:lpstr>
      <vt:lpstr>Factors affecting Health and wellbeing in chd</vt:lpstr>
      <vt:lpstr>Health and prevention of chd</vt:lpstr>
      <vt:lpstr>Reducing the impact of chd</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presentation on Coronary Heart Disease (Mr Ahmed Case Study)</dc:title>
  <dc:creator>Zarah Islam (2539704)</dc:creator>
  <cp:revision>90</cp:revision>
  <dcterms:created xsi:type="dcterms:W3CDTF">2026-10-14T21:19:05Z</dcterms:created>
  <dcterms:modified xsi:type="dcterms:W3CDTF">2026-10-17T11:57:21Z</dcterms:modified>
</cp:coreProperties>
</file>