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3"/>
  </p:notesMasterIdLst>
  <p:handoutMasterIdLst>
    <p:handoutMasterId r:id="rId54"/>
  </p:handoutMasterIdLst>
  <p:sldIdLst>
    <p:sldId id="879" r:id="rId2"/>
    <p:sldId id="882" r:id="rId3"/>
    <p:sldId id="883" r:id="rId4"/>
    <p:sldId id="884" r:id="rId5"/>
    <p:sldId id="885" r:id="rId6"/>
    <p:sldId id="886" r:id="rId7"/>
    <p:sldId id="887" r:id="rId8"/>
    <p:sldId id="888" r:id="rId9"/>
    <p:sldId id="889" r:id="rId10"/>
    <p:sldId id="890" r:id="rId11"/>
    <p:sldId id="891" r:id="rId12"/>
    <p:sldId id="892" r:id="rId13"/>
    <p:sldId id="893" r:id="rId14"/>
    <p:sldId id="894" r:id="rId15"/>
    <p:sldId id="895" r:id="rId16"/>
    <p:sldId id="896" r:id="rId17"/>
    <p:sldId id="897" r:id="rId18"/>
    <p:sldId id="898" r:id="rId19"/>
    <p:sldId id="899" r:id="rId20"/>
    <p:sldId id="900" r:id="rId21"/>
    <p:sldId id="901" r:id="rId22"/>
    <p:sldId id="902" r:id="rId23"/>
    <p:sldId id="903" r:id="rId24"/>
    <p:sldId id="904" r:id="rId25"/>
    <p:sldId id="905" r:id="rId26"/>
    <p:sldId id="906" r:id="rId27"/>
    <p:sldId id="907" r:id="rId28"/>
    <p:sldId id="908" r:id="rId29"/>
    <p:sldId id="909" r:id="rId30"/>
    <p:sldId id="910" r:id="rId31"/>
    <p:sldId id="911" r:id="rId32"/>
    <p:sldId id="912" r:id="rId33"/>
    <p:sldId id="913" r:id="rId34"/>
    <p:sldId id="914" r:id="rId35"/>
    <p:sldId id="915" r:id="rId36"/>
    <p:sldId id="916" r:id="rId37"/>
    <p:sldId id="917" r:id="rId38"/>
    <p:sldId id="918" r:id="rId39"/>
    <p:sldId id="919" r:id="rId40"/>
    <p:sldId id="920" r:id="rId41"/>
    <p:sldId id="921" r:id="rId42"/>
    <p:sldId id="922" r:id="rId43"/>
    <p:sldId id="923" r:id="rId44"/>
    <p:sldId id="924" r:id="rId45"/>
    <p:sldId id="925" r:id="rId46"/>
    <p:sldId id="926" r:id="rId47"/>
    <p:sldId id="927" r:id="rId48"/>
    <p:sldId id="928" r:id="rId49"/>
    <p:sldId id="929" r:id="rId50"/>
    <p:sldId id="930" r:id="rId51"/>
    <p:sldId id="931" r:id="rId5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2546" autoAdjust="0"/>
    <p:restoredTop sz="94718"/>
  </p:normalViewPr>
  <p:slideViewPr>
    <p:cSldViewPr>
      <p:cViewPr varScale="1">
        <p:scale>
          <a:sx n="90" d="100"/>
          <a:sy n="90" d="100"/>
        </p:scale>
        <p:origin x="102" y="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notesMaster" Target="notesMasters/notesMaster1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30/11/2017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30/11/2017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9950620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383994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85794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981646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369151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094843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39811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837444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4442845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682191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330394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145053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9723729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26613485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2021991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4966315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38479593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2996361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77075442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10173776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508332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4265069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3600589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7411946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1917695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36034261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6440524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12581925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7880002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3577362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0419125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3997887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0848821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58298124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8374482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x-none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2793855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conomist.com/node/12762429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uffingtonpost.com/r-kay-green/online-brand-presence_b_3140951.html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Twinings" TargetMode="External"/><Relationship Id="rId3" Type="http://schemas.openxmlformats.org/officeDocument/2006/relationships/hyperlink" Target="https://en.wikipedia.org/wiki/Food_processing" TargetMode="External"/><Relationship Id="rId7" Type="http://schemas.openxmlformats.org/officeDocument/2006/relationships/hyperlink" Target="https://en.wikipedia.org/wiki/Jordans_(company)" TargetMode="External"/><Relationship Id="rId2" Type="http://schemas.openxmlformats.org/officeDocument/2006/relationships/hyperlink" Target="https://en.wikipedia.org/wiki/Multinational_corpora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Ryvita" TargetMode="External"/><Relationship Id="rId5" Type="http://schemas.openxmlformats.org/officeDocument/2006/relationships/hyperlink" Target="https://en.wikipedia.org/wiki/Ovaltine" TargetMode="External"/><Relationship Id="rId4" Type="http://schemas.openxmlformats.org/officeDocument/2006/relationships/hyperlink" Target="https://en.wikipedia.org/wiki/Baker's_yeast" TargetMode="External"/><Relationship Id="rId9" Type="http://schemas.openxmlformats.org/officeDocument/2006/relationships/hyperlink" Target="https://en.wikipedia.org/wiki/Primark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moneyterms.co.uk/commoditisation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LCA3-uuPp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677863" y="2312988"/>
            <a:ext cx="7788275" cy="1816100"/>
          </a:xfrm>
        </p:spPr>
        <p:txBody>
          <a:bodyPr/>
          <a:lstStyle/>
          <a:p>
            <a:pPr eaLnBrk="1" hangingPunct="1"/>
            <a:r>
              <a:rPr lang="en-US" altLang="x-none" sz="4000" b="0" dirty="0" smtClean="0">
                <a:solidFill>
                  <a:schemeClr val="bg1"/>
                </a:solidFill>
                <a:ea typeface="MS PGothic" charset="-128"/>
              </a:rPr>
              <a:t>Lecture </a:t>
            </a:r>
            <a:r>
              <a:rPr lang="en-US" altLang="x-none" sz="4000" b="0" dirty="0">
                <a:solidFill>
                  <a:schemeClr val="bg1"/>
                </a:solidFill>
                <a:ea typeface="MS PGothic" charset="-128"/>
              </a:rPr>
              <a:t>5</a:t>
            </a:r>
            <a:r>
              <a:rPr lang="en-US" altLang="x-none" sz="4000" dirty="0">
                <a:solidFill>
                  <a:schemeClr val="bg1"/>
                </a:solidFill>
                <a:ea typeface="MS PGothic" charset="-128"/>
              </a:rPr>
              <a:t/>
            </a:r>
            <a:br>
              <a:rPr lang="en-US" altLang="x-none" sz="4000" dirty="0">
                <a:solidFill>
                  <a:schemeClr val="bg1"/>
                </a:solidFill>
                <a:ea typeface="MS PGothic" charset="-128"/>
              </a:rPr>
            </a:br>
            <a:r>
              <a:rPr lang="en-US" altLang="x-none" sz="3600" dirty="0">
                <a:solidFill>
                  <a:schemeClr val="bg1"/>
                </a:solidFill>
                <a:ea typeface="MS PGothic" charset="-128"/>
              </a:rPr>
              <a:t>The impact of digital media and technology on the marketing mix</a:t>
            </a:r>
          </a:p>
        </p:txBody>
      </p:sp>
    </p:spTree>
    <p:extLst>
      <p:ext uri="{BB962C8B-B14F-4D97-AF65-F5344CB8AC3E}">
        <p14:creationId xmlns:p14="http://schemas.microsoft.com/office/powerpoint/2010/main" val="3148212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49263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Learning objectives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92100" indent="-292100"/>
            <a:r>
              <a:rPr lang="en-US" altLang="x-none">
                <a:ea typeface="MS PGothic" charset="-128"/>
              </a:rPr>
              <a:t>Apply the elements of the marketing mix in an online context</a:t>
            </a:r>
            <a:endParaRPr lang="en-GB" altLang="x-none">
              <a:ea typeface="MS PGothic" charset="-128"/>
            </a:endParaRPr>
          </a:p>
          <a:p>
            <a:pPr marL="292100" indent="-292100"/>
            <a:r>
              <a:rPr lang="en-US" altLang="x-none">
                <a:ea typeface="MS PGothic" charset="-128"/>
              </a:rPr>
              <a:t>Evaluate the opportunities that the Internet makes available for varying the marketing mix</a:t>
            </a:r>
            <a:endParaRPr lang="en-GB" altLang="x-none">
              <a:ea typeface="MS PGothic" charset="-128"/>
            </a:endParaRPr>
          </a:p>
          <a:p>
            <a:pPr marL="292100" indent="-292100"/>
            <a:r>
              <a:rPr lang="en-US" altLang="x-none">
                <a:ea typeface="MS PGothic" charset="-128"/>
              </a:rPr>
              <a:t>Assess the opportunities for online brand-building.</a:t>
            </a:r>
            <a:endParaRPr lang="en-GB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17197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Questions for marketers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43063"/>
            <a:ext cx="8229600" cy="4525962"/>
          </a:xfrm>
        </p:spPr>
        <p:txBody>
          <a:bodyPr/>
          <a:lstStyle/>
          <a:p>
            <a:pPr marL="304800" indent="-304800">
              <a:lnSpc>
                <a:spcPct val="90000"/>
              </a:lnSpc>
            </a:pPr>
            <a:r>
              <a:rPr lang="en-US" altLang="x-none">
                <a:ea typeface="MS PGothic" charset="-128"/>
              </a:rPr>
              <a:t>How are the elements of the marketing mix varied online?</a:t>
            </a:r>
          </a:p>
          <a:p>
            <a:pPr marL="304800" indent="-304800">
              <a:lnSpc>
                <a:spcPct val="90000"/>
              </a:lnSpc>
            </a:pPr>
            <a:r>
              <a:rPr lang="en-US" altLang="x-none">
                <a:ea typeface="MS PGothic" charset="-128"/>
              </a:rPr>
              <a:t>What are the implications of the Internet for brand development?</a:t>
            </a:r>
          </a:p>
          <a:p>
            <a:pPr marL="304800" indent="-304800">
              <a:lnSpc>
                <a:spcPct val="90000"/>
              </a:lnSpc>
            </a:pPr>
            <a:r>
              <a:rPr lang="en-US" altLang="x-none">
                <a:ea typeface="MS PGothic" charset="-128"/>
              </a:rPr>
              <a:t>Can the product component of the mix be varied online?</a:t>
            </a:r>
          </a:p>
          <a:p>
            <a:pPr marL="304800" indent="-304800">
              <a:lnSpc>
                <a:spcPct val="90000"/>
              </a:lnSpc>
            </a:pPr>
            <a:r>
              <a:rPr lang="en-US" altLang="x-none">
                <a:ea typeface="MS PGothic" charset="-128"/>
              </a:rPr>
              <a:t>How are companies developing online pricing strategies?</a:t>
            </a:r>
          </a:p>
          <a:p>
            <a:pPr marL="304800" indent="-304800">
              <a:lnSpc>
                <a:spcPct val="90000"/>
              </a:lnSpc>
            </a:pPr>
            <a:r>
              <a:rPr lang="en-US" altLang="x-none">
                <a:ea typeface="MS PGothic" charset="-128"/>
              </a:rPr>
              <a:t>Does </a:t>
            </a:r>
            <a:r>
              <a:rPr lang="en-IN" altLang="x-none">
                <a:ea typeface="MS PGothic" charset="-128"/>
              </a:rPr>
              <a:t>‘</a:t>
            </a:r>
            <a:r>
              <a:rPr lang="en-US" altLang="ja-JP">
                <a:ea typeface="MS PGothic" charset="-128"/>
              </a:rPr>
              <a:t>place’ have relevance online?</a:t>
            </a:r>
            <a:endParaRPr lang="en-GB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045661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68300" y="446088"/>
            <a:ext cx="8382000" cy="579437"/>
          </a:xfrm>
        </p:spPr>
        <p:txBody>
          <a:bodyPr/>
          <a:lstStyle/>
          <a:p>
            <a:r>
              <a:rPr lang="en-US" altLang="x-none" sz="3200" dirty="0">
                <a:ea typeface="MS PGothic" charset="-128"/>
              </a:rPr>
              <a:t>The </a:t>
            </a:r>
            <a:r>
              <a:rPr lang="en-US" altLang="x-none" sz="3200" dirty="0" smtClean="0">
                <a:ea typeface="MS PGothic" charset="-128"/>
              </a:rPr>
              <a:t>4Ps</a:t>
            </a:r>
            <a:endParaRPr lang="en-GB" altLang="x-none" sz="3200" dirty="0">
              <a:ea typeface="MS PGothic" charset="-128"/>
            </a:endParaRPr>
          </a:p>
        </p:txBody>
      </p:sp>
      <p:sp>
        <p:nvSpPr>
          <p:cNvPr id="6147" name="Rectangle 3"/>
          <p:cNvSpPr>
            <a:spLocks noChangeArrowheads="1"/>
          </p:cNvSpPr>
          <p:nvPr/>
        </p:nvSpPr>
        <p:spPr bwMode="auto">
          <a:xfrm>
            <a:off x="1176338" y="1343025"/>
            <a:ext cx="2292350" cy="942975"/>
          </a:xfrm>
          <a:prstGeom prst="rect">
            <a:avLst/>
          </a:prstGeom>
          <a:solidFill>
            <a:srgbClr val="FFFF99"/>
          </a:solidFill>
          <a:ln w="19050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r>
              <a:rPr lang="en-US" altLang="x-none" sz="2600" b="1">
                <a:solidFill>
                  <a:srgbClr val="000080"/>
                </a:solidFill>
              </a:rPr>
              <a:t>Product</a:t>
            </a:r>
            <a:endParaRPr lang="en-GB" altLang="x-none" sz="2600" b="1">
              <a:solidFill>
                <a:srgbClr val="000080"/>
              </a:solidFill>
            </a:endParaRPr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1152525" y="2641600"/>
            <a:ext cx="2292350" cy="942975"/>
          </a:xfrm>
          <a:prstGeom prst="rect">
            <a:avLst/>
          </a:prstGeom>
          <a:solidFill>
            <a:srgbClr val="FFFF99"/>
          </a:solidFill>
          <a:ln w="19050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r>
              <a:rPr lang="en-US" altLang="x-none" sz="2600" b="1">
                <a:solidFill>
                  <a:srgbClr val="000080"/>
                </a:solidFill>
              </a:rPr>
              <a:t>Price</a:t>
            </a:r>
            <a:endParaRPr lang="en-GB" altLang="x-none" sz="2600" b="1">
              <a:solidFill>
                <a:srgbClr val="000080"/>
              </a:solidFill>
            </a:endParaRPr>
          </a:p>
        </p:txBody>
      </p:sp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1176338" y="4013200"/>
            <a:ext cx="2292350" cy="942975"/>
          </a:xfrm>
          <a:prstGeom prst="rect">
            <a:avLst/>
          </a:prstGeom>
          <a:solidFill>
            <a:srgbClr val="FFFF99"/>
          </a:solidFill>
          <a:ln w="19050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r>
              <a:rPr lang="en-US" altLang="x-none" sz="2600" b="1">
                <a:solidFill>
                  <a:srgbClr val="000080"/>
                </a:solidFill>
              </a:rPr>
              <a:t>Place</a:t>
            </a:r>
            <a:endParaRPr lang="en-GB" altLang="x-none" sz="2600" b="1">
              <a:solidFill>
                <a:srgbClr val="000080"/>
              </a:solidFill>
            </a:endParaRPr>
          </a:p>
        </p:txBody>
      </p:sp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1200150" y="5408613"/>
            <a:ext cx="2292350" cy="942975"/>
          </a:xfrm>
          <a:prstGeom prst="rect">
            <a:avLst/>
          </a:prstGeom>
          <a:solidFill>
            <a:srgbClr val="FFFF99"/>
          </a:solidFill>
          <a:ln w="19050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r>
              <a:rPr lang="en-US" altLang="x-none" sz="2600" b="1">
                <a:solidFill>
                  <a:srgbClr val="000080"/>
                </a:solidFill>
              </a:rPr>
              <a:t>Promotion</a:t>
            </a:r>
            <a:endParaRPr lang="en-GB" altLang="x-none" sz="2600" b="1">
              <a:solidFill>
                <a:srgbClr val="00008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4919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3274976"/>
            <a:ext cx="6348413" cy="1652660"/>
          </a:xfrm>
        </p:spPr>
      </p:pic>
    </p:spTree>
    <p:extLst>
      <p:ext uri="{BB962C8B-B14F-4D97-AF65-F5344CB8AC3E}">
        <p14:creationId xmlns:p14="http://schemas.microsoft.com/office/powerpoint/2010/main" val="24836268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68300" y="446088"/>
            <a:ext cx="8382000" cy="579437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The 4Ps and the 4Cs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6147" name="Rectangle 3"/>
          <p:cNvSpPr>
            <a:spLocks noChangeArrowheads="1"/>
          </p:cNvSpPr>
          <p:nvPr/>
        </p:nvSpPr>
        <p:spPr bwMode="auto">
          <a:xfrm>
            <a:off x="1176338" y="1343025"/>
            <a:ext cx="2292350" cy="942975"/>
          </a:xfrm>
          <a:prstGeom prst="rect">
            <a:avLst/>
          </a:prstGeom>
          <a:solidFill>
            <a:srgbClr val="FFFF99"/>
          </a:solidFill>
          <a:ln w="19050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r>
              <a:rPr lang="en-US" altLang="x-none" sz="2600" b="1">
                <a:solidFill>
                  <a:srgbClr val="000080"/>
                </a:solidFill>
              </a:rPr>
              <a:t>Product</a:t>
            </a:r>
            <a:endParaRPr lang="en-GB" altLang="x-none" sz="2600" b="1">
              <a:solidFill>
                <a:srgbClr val="000080"/>
              </a:solidFill>
            </a:endParaRPr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1152525" y="2641600"/>
            <a:ext cx="2292350" cy="942975"/>
          </a:xfrm>
          <a:prstGeom prst="rect">
            <a:avLst/>
          </a:prstGeom>
          <a:solidFill>
            <a:srgbClr val="FFFF99"/>
          </a:solidFill>
          <a:ln w="19050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r>
              <a:rPr lang="en-US" altLang="x-none" sz="2600" b="1">
                <a:solidFill>
                  <a:srgbClr val="000080"/>
                </a:solidFill>
              </a:rPr>
              <a:t>Price</a:t>
            </a:r>
            <a:endParaRPr lang="en-GB" altLang="x-none" sz="2600" b="1">
              <a:solidFill>
                <a:srgbClr val="000080"/>
              </a:solidFill>
            </a:endParaRPr>
          </a:p>
        </p:txBody>
      </p:sp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1176338" y="4013200"/>
            <a:ext cx="2292350" cy="942975"/>
          </a:xfrm>
          <a:prstGeom prst="rect">
            <a:avLst/>
          </a:prstGeom>
          <a:solidFill>
            <a:srgbClr val="FFFF99"/>
          </a:solidFill>
          <a:ln w="19050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r>
              <a:rPr lang="en-US" altLang="x-none" sz="2600" b="1">
                <a:solidFill>
                  <a:srgbClr val="000080"/>
                </a:solidFill>
              </a:rPr>
              <a:t>Place</a:t>
            </a:r>
            <a:endParaRPr lang="en-GB" altLang="x-none" sz="2600" b="1">
              <a:solidFill>
                <a:srgbClr val="000080"/>
              </a:solidFill>
            </a:endParaRPr>
          </a:p>
        </p:txBody>
      </p:sp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1200150" y="5408613"/>
            <a:ext cx="2292350" cy="942975"/>
          </a:xfrm>
          <a:prstGeom prst="rect">
            <a:avLst/>
          </a:prstGeom>
          <a:solidFill>
            <a:srgbClr val="FFFF99"/>
          </a:solidFill>
          <a:ln w="19050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r>
              <a:rPr lang="en-US" altLang="x-none" sz="2600" b="1">
                <a:solidFill>
                  <a:srgbClr val="000080"/>
                </a:solidFill>
              </a:rPr>
              <a:t>Promotion</a:t>
            </a:r>
            <a:endParaRPr lang="en-GB" altLang="x-none" sz="2600" b="1">
              <a:solidFill>
                <a:srgbClr val="000080"/>
              </a:solidFill>
            </a:endParaRPr>
          </a:p>
        </p:txBody>
      </p:sp>
      <p:sp>
        <p:nvSpPr>
          <p:cNvPr id="6151" name="Rectangle 7"/>
          <p:cNvSpPr>
            <a:spLocks noChangeArrowheads="1"/>
          </p:cNvSpPr>
          <p:nvPr/>
        </p:nvSpPr>
        <p:spPr bwMode="auto">
          <a:xfrm>
            <a:off x="5338763" y="4060825"/>
            <a:ext cx="2292350" cy="942975"/>
          </a:xfrm>
          <a:prstGeom prst="rect">
            <a:avLst/>
          </a:prstGeom>
          <a:solidFill>
            <a:srgbClr val="FFFF99"/>
          </a:solidFill>
          <a:ln w="19050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r>
              <a:rPr lang="en-US" altLang="x-none" sz="2200" b="1" dirty="0" smtClean="0">
                <a:solidFill>
                  <a:srgbClr val="000080"/>
                </a:solidFill>
              </a:rPr>
              <a:t>Customer </a:t>
            </a:r>
          </a:p>
          <a:p>
            <a:r>
              <a:rPr lang="en-US" altLang="x-none" sz="2200" b="1" dirty="0" smtClean="0">
                <a:solidFill>
                  <a:srgbClr val="000080"/>
                </a:solidFill>
              </a:rPr>
              <a:t>convenience</a:t>
            </a:r>
            <a:endParaRPr lang="en-US" altLang="x-none" sz="2200" b="1" dirty="0">
              <a:solidFill>
                <a:srgbClr val="000080"/>
              </a:solidFill>
            </a:endParaRPr>
          </a:p>
        </p:txBody>
      </p:sp>
      <p:sp>
        <p:nvSpPr>
          <p:cNvPr id="6152" name="Rectangle 8"/>
          <p:cNvSpPr>
            <a:spLocks noChangeArrowheads="1"/>
          </p:cNvSpPr>
          <p:nvPr/>
        </p:nvSpPr>
        <p:spPr bwMode="auto">
          <a:xfrm>
            <a:off x="5314950" y="5503863"/>
            <a:ext cx="2292350" cy="942975"/>
          </a:xfrm>
          <a:prstGeom prst="rect">
            <a:avLst/>
          </a:prstGeom>
          <a:solidFill>
            <a:srgbClr val="FFFF99"/>
          </a:solidFill>
          <a:ln w="19050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r>
              <a:rPr lang="en-US" altLang="x-none" sz="2000" b="1" dirty="0" smtClean="0">
                <a:solidFill>
                  <a:srgbClr val="000080"/>
                </a:solidFill>
              </a:rPr>
              <a:t>Communications </a:t>
            </a:r>
          </a:p>
          <a:p>
            <a:r>
              <a:rPr lang="en-US" altLang="x-none" sz="2000" b="1" dirty="0" smtClean="0">
                <a:solidFill>
                  <a:srgbClr val="000080"/>
                </a:solidFill>
              </a:rPr>
              <a:t>with </a:t>
            </a:r>
          </a:p>
          <a:p>
            <a:r>
              <a:rPr lang="en-US" altLang="x-none" sz="2000" b="1" dirty="0" smtClean="0">
                <a:solidFill>
                  <a:srgbClr val="000080"/>
                </a:solidFill>
              </a:rPr>
              <a:t>company</a:t>
            </a:r>
            <a:endParaRPr lang="en-US" altLang="x-none" sz="2000" b="1" dirty="0">
              <a:solidFill>
                <a:srgbClr val="000080"/>
              </a:solidFill>
            </a:endParaRPr>
          </a:p>
        </p:txBody>
      </p:sp>
      <p:sp>
        <p:nvSpPr>
          <p:cNvPr id="6153" name="Rectangle 9"/>
          <p:cNvSpPr>
            <a:spLocks noChangeArrowheads="1"/>
          </p:cNvSpPr>
          <p:nvPr/>
        </p:nvSpPr>
        <p:spPr bwMode="auto">
          <a:xfrm>
            <a:off x="5289550" y="2592388"/>
            <a:ext cx="2292350" cy="942975"/>
          </a:xfrm>
          <a:prstGeom prst="rect">
            <a:avLst/>
          </a:prstGeom>
          <a:solidFill>
            <a:srgbClr val="FFFF99"/>
          </a:solidFill>
          <a:ln w="19050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r>
              <a:rPr lang="en-US" altLang="x-none" sz="2000" b="1" dirty="0" smtClean="0">
                <a:solidFill>
                  <a:srgbClr val="000080"/>
                </a:solidFill>
              </a:rPr>
              <a:t>Cost</a:t>
            </a:r>
            <a:endParaRPr lang="en-US" altLang="x-none" sz="2000" b="1" dirty="0">
              <a:solidFill>
                <a:srgbClr val="000080"/>
              </a:solidFill>
            </a:endParaRPr>
          </a:p>
        </p:txBody>
      </p:sp>
      <p:sp>
        <p:nvSpPr>
          <p:cNvPr id="6154" name="Rectangle 10"/>
          <p:cNvSpPr>
            <a:spLocks noChangeArrowheads="1"/>
          </p:cNvSpPr>
          <p:nvPr/>
        </p:nvSpPr>
        <p:spPr bwMode="auto">
          <a:xfrm>
            <a:off x="5337175" y="1268413"/>
            <a:ext cx="2292350" cy="942975"/>
          </a:xfrm>
          <a:prstGeom prst="rect">
            <a:avLst/>
          </a:prstGeom>
          <a:solidFill>
            <a:srgbClr val="FFFF99"/>
          </a:solidFill>
          <a:ln w="19050">
            <a:solidFill>
              <a:srgbClr val="000080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r>
              <a:rPr lang="en-US" altLang="x-none" sz="2000" b="1" dirty="0" smtClean="0">
                <a:solidFill>
                  <a:srgbClr val="000080"/>
                </a:solidFill>
              </a:rPr>
              <a:t>Customer </a:t>
            </a:r>
          </a:p>
          <a:p>
            <a:r>
              <a:rPr lang="en-US" altLang="x-none" sz="2000" b="1" dirty="0" smtClean="0">
                <a:solidFill>
                  <a:srgbClr val="000080"/>
                </a:solidFill>
              </a:rPr>
              <a:t>needs </a:t>
            </a:r>
          </a:p>
          <a:p>
            <a:r>
              <a:rPr lang="en-US" altLang="x-none" sz="2000" b="1" dirty="0" smtClean="0">
                <a:solidFill>
                  <a:srgbClr val="000080"/>
                </a:solidFill>
              </a:rPr>
              <a:t>and wants</a:t>
            </a:r>
          </a:p>
        </p:txBody>
      </p:sp>
    </p:spTree>
    <p:extLst>
      <p:ext uri="{BB962C8B-B14F-4D97-AF65-F5344CB8AC3E}">
        <p14:creationId xmlns:p14="http://schemas.microsoft.com/office/powerpoint/2010/main" val="2055383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42913"/>
            <a:ext cx="8229600" cy="584200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Using the marketing mix online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43063"/>
            <a:ext cx="8229600" cy="4525962"/>
          </a:xfrm>
        </p:spPr>
        <p:txBody>
          <a:bodyPr/>
          <a:lstStyle/>
          <a:p>
            <a:pPr marL="296863" indent="-296863">
              <a:lnSpc>
                <a:spcPct val="90000"/>
              </a:lnSpc>
            </a:pPr>
            <a:r>
              <a:rPr lang="en-US" altLang="x-none" dirty="0">
                <a:ea typeface="MS PGothic" charset="-128"/>
              </a:rPr>
              <a:t>Which variables are important for the ideal customer?</a:t>
            </a:r>
          </a:p>
          <a:p>
            <a:pPr marL="665163" lvl="1" indent="-366713">
              <a:lnSpc>
                <a:spcPct val="90000"/>
              </a:lnSpc>
            </a:pPr>
            <a:r>
              <a:rPr lang="en-US" altLang="x-none" sz="2600" dirty="0">
                <a:ea typeface="MS PGothic" charset="-128"/>
              </a:rPr>
              <a:t>Price and quality?</a:t>
            </a:r>
          </a:p>
          <a:p>
            <a:pPr marL="665163" lvl="1" indent="-366713">
              <a:lnSpc>
                <a:spcPct val="90000"/>
              </a:lnSpc>
            </a:pPr>
            <a:r>
              <a:rPr lang="en-US" altLang="x-none" sz="2600" dirty="0">
                <a:ea typeface="MS PGothic" charset="-128"/>
              </a:rPr>
              <a:t>Where they buy?</a:t>
            </a:r>
          </a:p>
          <a:p>
            <a:pPr marL="296863" indent="-296863">
              <a:lnSpc>
                <a:spcPct val="90000"/>
              </a:lnSpc>
            </a:pPr>
            <a:r>
              <a:rPr lang="en-US" altLang="x-none" dirty="0">
                <a:ea typeface="MS PGothic" charset="-128"/>
              </a:rPr>
              <a:t>So </a:t>
            </a:r>
            <a:r>
              <a:rPr lang="en-US" altLang="x-none" dirty="0" smtClean="0">
                <a:ea typeface="MS PGothic" charset="-128"/>
              </a:rPr>
              <a:t>we need </a:t>
            </a:r>
            <a:r>
              <a:rPr lang="en-US" altLang="x-none" dirty="0">
                <a:ea typeface="MS PGothic" charset="-128"/>
              </a:rPr>
              <a:t>to decide on target markets first and do the research on the mix variables</a:t>
            </a:r>
          </a:p>
          <a:p>
            <a:pPr marL="296863" indent="-296863">
              <a:lnSpc>
                <a:spcPct val="90000"/>
              </a:lnSpc>
            </a:pPr>
            <a:r>
              <a:rPr lang="en-US" altLang="x-none" dirty="0">
                <a:ea typeface="MS PGothic" charset="-128"/>
              </a:rPr>
              <a:t>Remember the mix is not generic for all customers, but for segments.</a:t>
            </a:r>
            <a:endParaRPr lang="en-GB" altLang="x-none" dirty="0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82852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Important to acknowledge the rise in importance of relationship building as this is key to the application of digital strategies and the application of the marketing mix.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97025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3328219"/>
            <a:ext cx="6348413" cy="1546175"/>
          </a:xfrm>
        </p:spPr>
      </p:pic>
    </p:spTree>
    <p:extLst>
      <p:ext uri="{BB962C8B-B14F-4D97-AF65-F5344CB8AC3E}">
        <p14:creationId xmlns:p14="http://schemas.microsoft.com/office/powerpoint/2010/main" val="16754824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ChangeArrowheads="1"/>
          </p:cNvSpPr>
          <p:nvPr/>
        </p:nvSpPr>
        <p:spPr bwMode="auto">
          <a:xfrm>
            <a:off x="466725" y="5846763"/>
            <a:ext cx="8229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pPr algn="l"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x-none" sz="1200"/>
              <a:t>Figure 5.1</a:t>
            </a:r>
            <a:r>
              <a:rPr lang="en-GB" altLang="x-none"/>
              <a:t>  The elements of the marketing mix</a:t>
            </a:r>
          </a:p>
        </p:txBody>
      </p:sp>
      <p:pic>
        <p:nvPicPr>
          <p:cNvPr id="8195" name="Picture 6" descr="M05NF0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438" y="1589088"/>
            <a:ext cx="7953375" cy="306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44828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29079"/>
            <a:ext cx="8229600" cy="630942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8</a:t>
            </a:r>
            <a:r>
              <a:rPr lang="en-US" baseline="30000" dirty="0" smtClean="0"/>
              <a:t>th</a:t>
            </a:r>
            <a:r>
              <a:rPr lang="en-US" dirty="0" smtClean="0"/>
              <a:t> ‘P’?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Partnerships:</a:t>
            </a:r>
          </a:p>
          <a:p>
            <a:pPr lvl="1"/>
            <a:r>
              <a:rPr lang="en-US" dirty="0" smtClean="0"/>
              <a:t>Joint campaigns</a:t>
            </a:r>
          </a:p>
          <a:p>
            <a:pPr lvl="1"/>
            <a:r>
              <a:rPr lang="en-US" dirty="0" smtClean="0"/>
              <a:t>Sharing of content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76380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2549330"/>
            <a:ext cx="6348413" cy="3103952"/>
          </a:xfrm>
        </p:spPr>
      </p:pic>
    </p:spTree>
    <p:extLst>
      <p:ext uri="{BB962C8B-B14F-4D97-AF65-F5344CB8AC3E}">
        <p14:creationId xmlns:p14="http://schemas.microsoft.com/office/powerpoint/2010/main" val="10789958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42913"/>
            <a:ext cx="8229600" cy="584200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Product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43063"/>
            <a:ext cx="8229600" cy="4525962"/>
          </a:xfrm>
        </p:spPr>
        <p:txBody>
          <a:bodyPr>
            <a:normAutofit fontScale="92500" lnSpcReduction="10000"/>
          </a:bodyPr>
          <a:lstStyle/>
          <a:p>
            <a:pPr marL="304800" indent="-304800">
              <a:lnSpc>
                <a:spcPct val="90000"/>
              </a:lnSpc>
            </a:pPr>
            <a:r>
              <a:rPr lang="en-IN" altLang="ja-JP" dirty="0" smtClean="0">
                <a:ea typeface="MS PGothic" charset="-128"/>
              </a:rPr>
              <a:t>The characteristics of a product, service or brand</a:t>
            </a:r>
          </a:p>
          <a:p>
            <a:pPr marL="304800" indent="-304800">
              <a:lnSpc>
                <a:spcPct val="90000"/>
              </a:lnSpc>
            </a:pPr>
            <a:r>
              <a:rPr lang="en-IN" altLang="ja-JP" dirty="0" smtClean="0">
                <a:ea typeface="MS PGothic" charset="-128"/>
              </a:rPr>
              <a:t>‘</a:t>
            </a:r>
            <a:r>
              <a:rPr lang="en-US" altLang="ja-JP" dirty="0">
                <a:ea typeface="MS PGothic" charset="-128"/>
              </a:rPr>
              <a:t>The element of the marketing mix that involves researching customers</a:t>
            </a:r>
            <a:r>
              <a:rPr lang="en-IN" altLang="ja-JP" dirty="0">
                <a:ea typeface="MS PGothic" charset="-128"/>
              </a:rPr>
              <a:t>’</a:t>
            </a:r>
            <a:r>
              <a:rPr lang="en-US" altLang="ja-JP" dirty="0">
                <a:ea typeface="MS PGothic" charset="-128"/>
              </a:rPr>
              <a:t> needs and developing appropriate products.</a:t>
            </a:r>
            <a:r>
              <a:rPr lang="en-IN" altLang="ja-JP" dirty="0">
                <a:ea typeface="MS PGothic" charset="-128"/>
              </a:rPr>
              <a:t>’</a:t>
            </a:r>
            <a:endParaRPr lang="en-US" altLang="ja-JP" dirty="0">
              <a:ea typeface="MS PGothic" charset="-128"/>
            </a:endParaRPr>
          </a:p>
          <a:p>
            <a:pPr marL="304800" indent="-304800">
              <a:lnSpc>
                <a:spcPct val="90000"/>
              </a:lnSpc>
            </a:pPr>
            <a:r>
              <a:rPr lang="en-US" altLang="x-none" dirty="0">
                <a:ea typeface="MS PGothic" charset="-128"/>
              </a:rPr>
              <a:t>Core product</a:t>
            </a:r>
          </a:p>
          <a:p>
            <a:pPr marL="677863" lvl="1" indent="-358775">
              <a:lnSpc>
                <a:spcPct val="90000"/>
              </a:lnSpc>
            </a:pPr>
            <a:r>
              <a:rPr lang="en-US" altLang="x-none" sz="2600" dirty="0">
                <a:ea typeface="MS PGothic" charset="-128"/>
              </a:rPr>
              <a:t>The fundamental features of the product that meet the user</a:t>
            </a:r>
            <a:r>
              <a:rPr lang="en-IN" altLang="x-none" sz="2600" dirty="0">
                <a:ea typeface="MS PGothic" charset="-128"/>
              </a:rPr>
              <a:t>’</a:t>
            </a:r>
            <a:r>
              <a:rPr lang="en-US" altLang="ja-JP" sz="2600" dirty="0">
                <a:ea typeface="MS PGothic" charset="-128"/>
              </a:rPr>
              <a:t>s needs.</a:t>
            </a:r>
          </a:p>
          <a:p>
            <a:pPr marL="304800" indent="-304800">
              <a:lnSpc>
                <a:spcPct val="90000"/>
              </a:lnSpc>
            </a:pPr>
            <a:r>
              <a:rPr lang="en-US" altLang="x-none" dirty="0">
                <a:ea typeface="MS PGothic" charset="-128"/>
              </a:rPr>
              <a:t>Extended product		</a:t>
            </a:r>
          </a:p>
          <a:p>
            <a:pPr marL="677863" lvl="1" indent="-358775">
              <a:lnSpc>
                <a:spcPct val="90000"/>
              </a:lnSpc>
            </a:pPr>
            <a:r>
              <a:rPr lang="en-US" altLang="x-none" sz="2600" dirty="0">
                <a:ea typeface="MS PGothic" charset="-128"/>
              </a:rPr>
              <a:t>Additional features and benefits beyond the core product.</a:t>
            </a:r>
            <a:endParaRPr lang="en-GB" altLang="x-none" sz="2600" dirty="0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05179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Core product options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43063"/>
            <a:ext cx="8229600" cy="4525962"/>
          </a:xfrm>
        </p:spPr>
        <p:txBody>
          <a:bodyPr/>
          <a:lstStyle/>
          <a:p>
            <a:pPr marL="292100" indent="-292100">
              <a:lnSpc>
                <a:spcPct val="90000"/>
              </a:lnSpc>
            </a:pPr>
            <a:r>
              <a:rPr lang="en-US" altLang="x-none" dirty="0">
                <a:ea typeface="MS PGothic" charset="-128"/>
              </a:rPr>
              <a:t>Ghosh (1998) Digital </a:t>
            </a:r>
            <a:r>
              <a:rPr lang="en-US" altLang="x-none" dirty="0" smtClean="0">
                <a:ea typeface="MS PGothic" charset="-128"/>
              </a:rPr>
              <a:t>value:</a:t>
            </a:r>
          </a:p>
          <a:p>
            <a:pPr marL="692150" lvl="1" indent="-292100">
              <a:lnSpc>
                <a:spcPct val="90000"/>
              </a:lnSpc>
            </a:pPr>
            <a:endParaRPr lang="en-US" altLang="x-none" dirty="0">
              <a:ea typeface="MS PGothic" charset="-12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654" y="2420888"/>
            <a:ext cx="7919794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4914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Core product options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43063"/>
            <a:ext cx="8229600" cy="4525962"/>
          </a:xfrm>
        </p:spPr>
        <p:txBody>
          <a:bodyPr>
            <a:normAutofit fontScale="92500" lnSpcReduction="20000"/>
          </a:bodyPr>
          <a:lstStyle/>
          <a:p>
            <a:pPr marL="292100" indent="-292100">
              <a:lnSpc>
                <a:spcPct val="90000"/>
              </a:lnSpc>
            </a:pPr>
            <a:r>
              <a:rPr lang="en-US" altLang="x-none" dirty="0" err="1" smtClean="0">
                <a:ea typeface="MS PGothic" charset="-128"/>
              </a:rPr>
              <a:t>Rayport</a:t>
            </a:r>
            <a:r>
              <a:rPr lang="en-US" altLang="x-none" dirty="0" smtClean="0">
                <a:ea typeface="MS PGothic" charset="-128"/>
              </a:rPr>
              <a:t> </a:t>
            </a:r>
            <a:r>
              <a:rPr lang="en-US" altLang="x-none" dirty="0">
                <a:ea typeface="MS PGothic" charset="-128"/>
              </a:rPr>
              <a:t>and </a:t>
            </a:r>
            <a:r>
              <a:rPr lang="en-US" altLang="x-none" dirty="0" err="1">
                <a:ea typeface="MS PGothic" charset="-128"/>
              </a:rPr>
              <a:t>Sviokla</a:t>
            </a:r>
            <a:r>
              <a:rPr lang="en-US" altLang="x-none" dirty="0">
                <a:ea typeface="MS PGothic" charset="-128"/>
              </a:rPr>
              <a:t> (1994) describe transactions where the actual product has been replaced by information about the product</a:t>
            </a:r>
            <a:r>
              <a:rPr lang="en-GB" altLang="x-none" dirty="0">
                <a:ea typeface="MS PGothic" charset="-128"/>
              </a:rPr>
              <a:t> </a:t>
            </a:r>
          </a:p>
          <a:p>
            <a:pPr marL="292100" indent="-292100">
              <a:lnSpc>
                <a:spcPct val="90000"/>
              </a:lnSpc>
            </a:pPr>
            <a:r>
              <a:rPr lang="en-US" altLang="x-none" dirty="0">
                <a:ea typeface="MS PGothic" charset="-128"/>
              </a:rPr>
              <a:t>Mass </a:t>
            </a:r>
            <a:r>
              <a:rPr lang="en-US" altLang="x-none" dirty="0" err="1">
                <a:ea typeface="MS PGothic" charset="-128"/>
              </a:rPr>
              <a:t>customisation</a:t>
            </a:r>
            <a:r>
              <a:rPr lang="en-US" altLang="x-none" dirty="0">
                <a:ea typeface="MS PGothic" charset="-128"/>
              </a:rPr>
              <a:t> </a:t>
            </a:r>
            <a:r>
              <a:rPr lang="en-US" altLang="x-none" dirty="0" smtClean="0">
                <a:ea typeface="MS PGothic" charset="-128"/>
              </a:rPr>
              <a:t>– where customers take a more active role in product design: </a:t>
            </a:r>
            <a:r>
              <a:rPr lang="en-US" altLang="x-none" dirty="0" err="1" smtClean="0">
                <a:ea typeface="MS PGothic" charset="-128"/>
              </a:rPr>
              <a:t>funkypigeon.com</a:t>
            </a:r>
            <a:endParaRPr lang="en-US" altLang="x-none" dirty="0">
              <a:ea typeface="MS PGothic" charset="-128"/>
            </a:endParaRPr>
          </a:p>
          <a:p>
            <a:pPr marL="292100" indent="-292100">
              <a:lnSpc>
                <a:spcPct val="90000"/>
              </a:lnSpc>
            </a:pPr>
            <a:r>
              <a:rPr lang="en-US" altLang="x-none" dirty="0">
                <a:ea typeface="MS PGothic" charset="-128"/>
              </a:rPr>
              <a:t>Extent of </a:t>
            </a:r>
            <a:r>
              <a:rPr lang="en-US" altLang="x-none" dirty="0" smtClean="0">
                <a:ea typeface="MS PGothic" charset="-128"/>
              </a:rPr>
              <a:t>product offered online</a:t>
            </a:r>
            <a:endParaRPr lang="en-US" altLang="x-none" dirty="0">
              <a:ea typeface="MS PGothic" charset="-128"/>
            </a:endParaRPr>
          </a:p>
          <a:p>
            <a:pPr marL="661988" lvl="1" indent="-368300">
              <a:lnSpc>
                <a:spcPct val="90000"/>
              </a:lnSpc>
            </a:pPr>
            <a:r>
              <a:rPr lang="en-US" altLang="x-none" sz="2800" dirty="0">
                <a:ea typeface="MS PGothic" charset="-128"/>
              </a:rPr>
              <a:t>Subset – WHS </a:t>
            </a:r>
            <a:r>
              <a:rPr lang="en-US" altLang="x-none" sz="2800" dirty="0" err="1" smtClean="0">
                <a:ea typeface="MS PGothic" charset="-128"/>
              </a:rPr>
              <a:t>iDTV</a:t>
            </a:r>
            <a:r>
              <a:rPr lang="en-US" altLang="x-none" sz="2800" dirty="0" smtClean="0">
                <a:ea typeface="MS PGothic" charset="-128"/>
              </a:rPr>
              <a:t>; broader range</a:t>
            </a:r>
            <a:endParaRPr lang="en-US" altLang="x-none" sz="2800" dirty="0">
              <a:ea typeface="MS PGothic" charset="-128"/>
            </a:endParaRPr>
          </a:p>
          <a:p>
            <a:pPr marL="661988" lvl="1" indent="-368300">
              <a:lnSpc>
                <a:spcPct val="90000"/>
              </a:lnSpc>
            </a:pPr>
            <a:r>
              <a:rPr lang="en-US" altLang="x-none" sz="2800" dirty="0">
                <a:ea typeface="MS PGothic" charset="-128"/>
              </a:rPr>
              <a:t>Bundling – </a:t>
            </a:r>
            <a:r>
              <a:rPr lang="en-US" altLang="x-none" sz="2800" dirty="0" smtClean="0">
                <a:ea typeface="MS PGothic" charset="-128"/>
              </a:rPr>
              <a:t>physical with digital products : Amazon; Amazon prime: next day delivery plus movies </a:t>
            </a:r>
            <a:r>
              <a:rPr lang="en-US" altLang="x-none" sz="2800" dirty="0" err="1" smtClean="0">
                <a:ea typeface="MS PGothic" charset="-128"/>
              </a:rPr>
              <a:t>etc</a:t>
            </a:r>
            <a:endParaRPr lang="en-US" altLang="x-none" sz="2800" dirty="0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7790956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Core product options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43063"/>
            <a:ext cx="8229600" cy="4525962"/>
          </a:xfrm>
        </p:spPr>
        <p:txBody>
          <a:bodyPr/>
          <a:lstStyle/>
          <a:p>
            <a:pPr marL="292100" indent="-292100">
              <a:lnSpc>
                <a:spcPct val="90000"/>
              </a:lnSpc>
            </a:pPr>
            <a:r>
              <a:rPr lang="en-US" altLang="x-none" sz="2800" dirty="0" smtClean="0">
                <a:ea typeface="MS PGothic" charset="-128"/>
              </a:rPr>
              <a:t>Internet is a platform for providing core features</a:t>
            </a:r>
          </a:p>
          <a:p>
            <a:pPr marL="292100" indent="-292100">
              <a:lnSpc>
                <a:spcPct val="90000"/>
              </a:lnSpc>
            </a:pPr>
            <a:r>
              <a:rPr lang="en-US" altLang="x-none" dirty="0" smtClean="0">
                <a:ea typeface="MS PGothic" charset="-128"/>
              </a:rPr>
              <a:t>However comparison sites have made pricing information more transparent. </a:t>
            </a:r>
            <a:endParaRPr lang="en-US" altLang="x-none" sz="2800" dirty="0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0578344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Extended product options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414338" y="1693863"/>
            <a:ext cx="8229600" cy="4525962"/>
          </a:xfrm>
        </p:spPr>
        <p:txBody>
          <a:bodyPr>
            <a:normAutofit/>
          </a:bodyPr>
          <a:lstStyle/>
          <a:p>
            <a:pPr indent="-304800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400">
                <a:ea typeface="MS PGothic" charset="-128"/>
              </a:rPr>
              <a:t>Examples:</a:t>
            </a:r>
          </a:p>
          <a:p>
            <a:pPr marL="715963" lvl="1" indent="-358775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000">
                <a:ea typeface="MS PGothic" charset="-128"/>
              </a:rPr>
              <a:t>Add-on services – gift wrapping @ Amazon</a:t>
            </a:r>
          </a:p>
          <a:p>
            <a:pPr marL="715963" lvl="1" indent="-358775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000">
                <a:ea typeface="MS PGothic" charset="-128"/>
              </a:rPr>
              <a:t>Endorsements</a:t>
            </a:r>
          </a:p>
          <a:p>
            <a:pPr marL="715963" lvl="1" indent="-358775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000">
                <a:ea typeface="MS PGothic" charset="-128"/>
              </a:rPr>
              <a:t>Awards</a:t>
            </a:r>
          </a:p>
          <a:p>
            <a:pPr marL="715963" lvl="1" indent="-358775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000">
                <a:ea typeface="MS PGothic" charset="-128"/>
              </a:rPr>
              <a:t>Testimonies</a:t>
            </a:r>
          </a:p>
          <a:p>
            <a:pPr marL="715963" lvl="1" indent="-358775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000">
                <a:ea typeface="MS PGothic" charset="-128"/>
              </a:rPr>
              <a:t>Customer lists</a:t>
            </a:r>
          </a:p>
          <a:p>
            <a:pPr marL="715963" lvl="1" indent="-358775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000">
                <a:ea typeface="MS PGothic" charset="-128"/>
              </a:rPr>
              <a:t>Customer comments</a:t>
            </a:r>
          </a:p>
          <a:p>
            <a:pPr marL="715963" lvl="1" indent="-358775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000">
                <a:ea typeface="MS PGothic" charset="-128"/>
              </a:rPr>
              <a:t>Warranties</a:t>
            </a:r>
          </a:p>
          <a:p>
            <a:pPr marL="715963" lvl="1" indent="-358775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000">
                <a:ea typeface="MS PGothic" charset="-128"/>
              </a:rPr>
              <a:t>Guarantees</a:t>
            </a:r>
          </a:p>
          <a:p>
            <a:pPr marL="715963" lvl="1" indent="-358775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000">
                <a:ea typeface="MS PGothic" charset="-128"/>
              </a:rPr>
              <a:t>Money back offers</a:t>
            </a:r>
          </a:p>
          <a:p>
            <a:pPr marL="715963" lvl="1" indent="-358775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000">
                <a:ea typeface="MS PGothic" charset="-128"/>
              </a:rPr>
              <a:t>Customer service (see people, process and physical evidence)</a:t>
            </a:r>
          </a:p>
          <a:p>
            <a:pPr marL="715963" lvl="1" indent="-358775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000">
                <a:ea typeface="MS PGothic" charset="-128"/>
              </a:rPr>
              <a:t>Incorporating tools to help users during their use of the product</a:t>
            </a:r>
          </a:p>
          <a:p>
            <a:pPr marL="715963" lvl="1" indent="-358775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000">
                <a:ea typeface="MS PGothic" charset="-128"/>
              </a:rPr>
              <a:t>Citroën exCeed</a:t>
            </a:r>
          </a:p>
          <a:p>
            <a:pPr marL="715963" lvl="1" indent="-358775">
              <a:lnSpc>
                <a:spcPct val="80000"/>
              </a:lnSpc>
              <a:tabLst>
                <a:tab pos="887413" algn="l"/>
              </a:tabLst>
            </a:pPr>
            <a:r>
              <a:rPr lang="en-US" altLang="x-none" sz="2000">
                <a:ea typeface="MS PGothic" charset="-128"/>
              </a:rPr>
              <a:t>Information – extranets.</a:t>
            </a:r>
            <a:endParaRPr lang="en-GB" altLang="x-none" sz="2000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899636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Conducting marketing research online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43063"/>
            <a:ext cx="8229600" cy="4525962"/>
          </a:xfrm>
        </p:spPr>
        <p:txBody>
          <a:bodyPr/>
          <a:lstStyle/>
          <a:p>
            <a:pPr marL="304800" indent="-304800">
              <a:lnSpc>
                <a:spcPct val="90000"/>
              </a:lnSpc>
              <a:spcBef>
                <a:spcPts val="800"/>
              </a:spcBef>
            </a:pPr>
            <a:r>
              <a:rPr lang="en-US" altLang="x-none" dirty="0">
                <a:ea typeface="MS PGothic" charset="-128"/>
              </a:rPr>
              <a:t>Online focus group</a:t>
            </a:r>
          </a:p>
          <a:p>
            <a:pPr marL="304800" indent="-304800">
              <a:lnSpc>
                <a:spcPct val="90000"/>
              </a:lnSpc>
              <a:spcBef>
                <a:spcPts val="800"/>
              </a:spcBef>
            </a:pPr>
            <a:r>
              <a:rPr lang="en-US" altLang="x-none" dirty="0">
                <a:ea typeface="MS PGothic" charset="-128"/>
              </a:rPr>
              <a:t>Online survey</a:t>
            </a:r>
          </a:p>
          <a:p>
            <a:pPr marL="304800" indent="-304800">
              <a:lnSpc>
                <a:spcPct val="90000"/>
              </a:lnSpc>
              <a:spcBef>
                <a:spcPts val="800"/>
              </a:spcBef>
            </a:pPr>
            <a:r>
              <a:rPr lang="en-US" altLang="x-none" dirty="0">
                <a:ea typeface="MS PGothic" charset="-128"/>
              </a:rPr>
              <a:t>Customer feedback or forums, possibly on independent sites</a:t>
            </a:r>
          </a:p>
          <a:p>
            <a:pPr marL="304800" indent="-304800">
              <a:lnSpc>
                <a:spcPct val="90000"/>
              </a:lnSpc>
              <a:spcBef>
                <a:spcPts val="800"/>
              </a:spcBef>
            </a:pPr>
            <a:r>
              <a:rPr lang="en-US" altLang="x-none" dirty="0">
                <a:ea typeface="MS PGothic" charset="-128"/>
              </a:rPr>
              <a:t>Web </a:t>
            </a:r>
            <a:r>
              <a:rPr lang="en-US" altLang="x-none" dirty="0" smtClean="0">
                <a:ea typeface="MS PGothic" charset="-128"/>
              </a:rPr>
              <a:t>analytics</a:t>
            </a:r>
          </a:p>
          <a:p>
            <a:pPr marL="304800" indent="-304800">
              <a:lnSpc>
                <a:spcPct val="90000"/>
              </a:lnSpc>
              <a:spcBef>
                <a:spcPts val="800"/>
              </a:spcBef>
            </a:pPr>
            <a:endParaRPr lang="en-GB" altLang="x-none" dirty="0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965551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ChangeArrowheads="1"/>
          </p:cNvSpPr>
          <p:nvPr/>
        </p:nvSpPr>
        <p:spPr bwMode="auto">
          <a:xfrm>
            <a:off x="466725" y="5846763"/>
            <a:ext cx="8229600" cy="674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pPr algn="l"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x-none" sz="1200"/>
              <a:t>Figure 5.2</a:t>
            </a:r>
            <a:r>
              <a:rPr lang="en-GB" altLang="x-none"/>
              <a:t>  </a:t>
            </a:r>
            <a:r>
              <a:rPr lang="en-US" altLang="x-none"/>
              <a:t>Zipf’s law, showing decrease in popularity of items within an ordered</a:t>
            </a:r>
          </a:p>
          <a:p>
            <a:pPr algn="l"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US" altLang="x-none"/>
              <a:t>sequence</a:t>
            </a:r>
            <a:endParaRPr lang="en-GB" altLang="x-none" sz="900"/>
          </a:p>
        </p:txBody>
      </p:sp>
      <p:pic>
        <p:nvPicPr>
          <p:cNvPr id="13315" name="Picture 7" descr="M05NF00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250" y="1112838"/>
            <a:ext cx="7658100" cy="390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4468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www.economist.com/node/12762429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9141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137" y="531813"/>
            <a:ext cx="8222663" cy="5747193"/>
          </a:xfrm>
        </p:spPr>
      </p:pic>
      <p:sp>
        <p:nvSpPr>
          <p:cNvPr id="5" name="TextBox 4"/>
          <p:cNvSpPr txBox="1"/>
          <p:nvPr/>
        </p:nvSpPr>
        <p:spPr>
          <a:xfrm>
            <a:off x="611560" y="548680"/>
            <a:ext cx="151216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17403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412750"/>
            <a:ext cx="8229600" cy="625475"/>
          </a:xfrm>
        </p:spPr>
        <p:txBody>
          <a:bodyPr>
            <a:normAutofit fontScale="90000"/>
          </a:bodyPr>
          <a:lstStyle/>
          <a:p>
            <a:r>
              <a:rPr lang="en-US" altLang="x-none">
                <a:ea typeface="MS PGothic" charset="-128"/>
              </a:rPr>
              <a:t>Brands</a:t>
            </a:r>
            <a:endParaRPr lang="en-GB" altLang="x-none">
              <a:ea typeface="MS PGothic" charset="-128"/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635125"/>
            <a:ext cx="8229600" cy="452596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altLang="x-none">
                <a:ea typeface="MS PGothic" charset="-128"/>
              </a:rPr>
              <a:t>A </a:t>
            </a:r>
            <a:r>
              <a:rPr lang="en-US" altLang="x-none" b="1">
                <a:ea typeface="MS PGothic" charset="-128"/>
              </a:rPr>
              <a:t>brand</a:t>
            </a:r>
            <a:r>
              <a:rPr lang="en-US" altLang="x-none">
                <a:ea typeface="MS PGothic" charset="-128"/>
              </a:rPr>
              <a:t> is described by Leslie de Chernatony and Malcolm McDonald in their classic book 1992, </a:t>
            </a:r>
            <a:r>
              <a:rPr lang="en-US" altLang="x-none" i="1">
                <a:ea typeface="MS PGothic" charset="-128"/>
              </a:rPr>
              <a:t>Creating Powerful Brands</a:t>
            </a:r>
            <a:r>
              <a:rPr lang="en-US" altLang="x-none">
                <a:ea typeface="MS PGothic" charset="-128"/>
              </a:rPr>
              <a:t> as: </a:t>
            </a:r>
            <a:br>
              <a:rPr lang="en-US" altLang="x-none">
                <a:ea typeface="MS PGothic" charset="-128"/>
              </a:rPr>
            </a:br>
            <a:r>
              <a:rPr lang="en-US" altLang="x-none">
                <a:ea typeface="MS PGothic" charset="-128"/>
              </a:rPr>
              <a:t/>
            </a:r>
            <a:br>
              <a:rPr lang="en-US" altLang="x-none">
                <a:ea typeface="MS PGothic" charset="-128"/>
              </a:rPr>
            </a:br>
            <a:r>
              <a:rPr lang="en-IN" altLang="x-none">
                <a:ea typeface="MS PGothic" charset="-128"/>
              </a:rPr>
              <a:t>‘</a:t>
            </a:r>
            <a:r>
              <a:rPr lang="en-IN" altLang="x-none" i="1">
                <a:ea typeface="MS PGothic" charset="-128"/>
              </a:rPr>
              <a:t>A</a:t>
            </a:r>
            <a:r>
              <a:rPr lang="en-US" altLang="ja-JP" i="1">
                <a:ea typeface="MS PGothic" charset="-128"/>
              </a:rPr>
              <a:t>n identifiable product or service augmented in such a way that the buyer or user </a:t>
            </a:r>
            <a:r>
              <a:rPr lang="en-US" altLang="ja-JP" b="1" i="1">
                <a:ea typeface="MS PGothic" charset="-128"/>
              </a:rPr>
              <a:t>perceives</a:t>
            </a:r>
            <a:r>
              <a:rPr lang="en-US" altLang="ja-JP" i="1">
                <a:ea typeface="MS PGothic" charset="-128"/>
              </a:rPr>
              <a:t> relevant </a:t>
            </a:r>
            <a:r>
              <a:rPr lang="en-US" altLang="ja-JP" b="1" i="1">
                <a:ea typeface="MS PGothic" charset="-128"/>
              </a:rPr>
              <a:t>unique added values</a:t>
            </a:r>
            <a:r>
              <a:rPr lang="en-US" altLang="ja-JP" i="1">
                <a:ea typeface="MS PGothic" charset="-128"/>
              </a:rPr>
              <a:t> which match their needs most closely. Furthermore, its success results from being able to </a:t>
            </a:r>
            <a:r>
              <a:rPr lang="en-US" altLang="ja-JP" b="1" i="1">
                <a:ea typeface="MS PGothic" charset="-128"/>
              </a:rPr>
              <a:t>sustain</a:t>
            </a:r>
            <a:r>
              <a:rPr lang="en-US" altLang="ja-JP" i="1">
                <a:ea typeface="MS PGothic" charset="-128"/>
              </a:rPr>
              <a:t> these added values in the face of competition</a:t>
            </a:r>
            <a:r>
              <a:rPr lang="en-IN" altLang="ja-JP" i="1">
                <a:ea typeface="MS PGothic" charset="-128"/>
              </a:rPr>
              <a:t>’</a:t>
            </a:r>
            <a:r>
              <a:rPr lang="en-US" altLang="ja-JP">
                <a:ea typeface="MS PGothic" charset="-128"/>
              </a:rPr>
              <a:t>.</a:t>
            </a:r>
            <a:endParaRPr lang="en-GB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8928347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Brands online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388938" y="1693863"/>
            <a:ext cx="8229600" cy="4525962"/>
          </a:xfrm>
        </p:spPr>
        <p:txBody>
          <a:bodyPr/>
          <a:lstStyle/>
          <a:p>
            <a:pPr marL="363538" indent="-292100">
              <a:lnSpc>
                <a:spcPct val="80000"/>
              </a:lnSpc>
              <a:spcBef>
                <a:spcPts val="700"/>
              </a:spcBef>
            </a:pPr>
            <a:r>
              <a:rPr lang="en-US" altLang="x-none" sz="2000" dirty="0" err="1">
                <a:ea typeface="MS PGothic" charset="-128"/>
              </a:rPr>
              <a:t>Dayal</a:t>
            </a:r>
            <a:r>
              <a:rPr lang="en-US" altLang="x-none" sz="2000" dirty="0">
                <a:ea typeface="MS PGothic" charset="-128"/>
              </a:rPr>
              <a:t> </a:t>
            </a:r>
            <a:r>
              <a:rPr lang="en-US" altLang="x-none" sz="2000" i="1" dirty="0">
                <a:ea typeface="MS PGothic" charset="-128"/>
              </a:rPr>
              <a:t>et al</a:t>
            </a:r>
            <a:r>
              <a:rPr lang="en-US" altLang="x-none" sz="2000" dirty="0">
                <a:ea typeface="MS PGothic" charset="-128"/>
              </a:rPr>
              <a:t>. (2000) say, </a:t>
            </a:r>
            <a:r>
              <a:rPr lang="en-IN" altLang="x-none" sz="2000" dirty="0">
                <a:ea typeface="MS PGothic" charset="-128"/>
              </a:rPr>
              <a:t>‘</a:t>
            </a:r>
            <a:r>
              <a:rPr lang="en-US" altLang="ja-JP" sz="2000" b="1" i="1" dirty="0">
                <a:ea typeface="MS PGothic" charset="-128"/>
              </a:rPr>
              <a:t>on the world wide web, the brand is the experience and the experience is the brand</a:t>
            </a:r>
            <a:r>
              <a:rPr lang="en-IN" altLang="ja-JP" sz="2000" b="1" dirty="0">
                <a:ea typeface="MS PGothic" charset="-128"/>
              </a:rPr>
              <a:t>’</a:t>
            </a:r>
            <a:r>
              <a:rPr lang="en-US" altLang="ja-JP" sz="2000" dirty="0">
                <a:ea typeface="MS PGothic" charset="-128"/>
              </a:rPr>
              <a:t>. They suggest that to build successful online brands, organisations should consider how their proposition can build on these possible brand promises:</a:t>
            </a:r>
            <a:endParaRPr lang="en-US" altLang="ja-JP" sz="2000" i="1" dirty="0">
              <a:ea typeface="MS PGothic" charset="-128"/>
            </a:endParaRPr>
          </a:p>
          <a:p>
            <a:pPr marL="738188" lvl="1" indent="-363538">
              <a:lnSpc>
                <a:spcPct val="80000"/>
              </a:lnSpc>
              <a:spcBef>
                <a:spcPts val="700"/>
              </a:spcBef>
            </a:pPr>
            <a:r>
              <a:rPr lang="en-US" altLang="x-none" sz="1800" i="1" dirty="0">
                <a:ea typeface="MS PGothic" charset="-128"/>
              </a:rPr>
              <a:t>The promise of </a:t>
            </a:r>
            <a:r>
              <a:rPr lang="en-US" altLang="x-none" sz="1800" b="1" i="1" dirty="0">
                <a:ea typeface="MS PGothic" charset="-128"/>
              </a:rPr>
              <a:t>convenience</a:t>
            </a:r>
            <a:r>
              <a:rPr lang="en-US" altLang="x-none" sz="1800" dirty="0">
                <a:ea typeface="MS PGothic" charset="-128"/>
              </a:rPr>
              <a:t> – making a purchase experience more convenient than the real-world, or for rivals.</a:t>
            </a:r>
            <a:endParaRPr lang="en-US" altLang="x-none" sz="1800" i="1" dirty="0">
              <a:ea typeface="MS PGothic" charset="-128"/>
            </a:endParaRPr>
          </a:p>
          <a:p>
            <a:pPr marL="738188" lvl="1" indent="-363538">
              <a:lnSpc>
                <a:spcPct val="80000"/>
              </a:lnSpc>
              <a:spcBef>
                <a:spcPts val="700"/>
              </a:spcBef>
            </a:pPr>
            <a:r>
              <a:rPr lang="en-US" altLang="x-none" sz="1800" i="1" dirty="0">
                <a:ea typeface="MS PGothic" charset="-128"/>
              </a:rPr>
              <a:t>The promise of </a:t>
            </a:r>
            <a:r>
              <a:rPr lang="en-US" altLang="x-none" sz="1800" b="1" i="1" dirty="0">
                <a:ea typeface="MS PGothic" charset="-128"/>
              </a:rPr>
              <a:t>achievement</a:t>
            </a:r>
            <a:r>
              <a:rPr lang="en-US" altLang="x-none" sz="1800" dirty="0">
                <a:ea typeface="MS PGothic" charset="-128"/>
              </a:rPr>
              <a:t> – to assist consumers in achieving their goals, for example supporting online investors in their decision or supporting business people in their day-to-day work.</a:t>
            </a:r>
            <a:endParaRPr lang="en-US" altLang="x-none" sz="1800" i="1" dirty="0">
              <a:ea typeface="MS PGothic" charset="-128"/>
            </a:endParaRPr>
          </a:p>
          <a:p>
            <a:pPr marL="738188" lvl="1" indent="-363538">
              <a:lnSpc>
                <a:spcPct val="80000"/>
              </a:lnSpc>
              <a:spcBef>
                <a:spcPts val="700"/>
              </a:spcBef>
            </a:pPr>
            <a:r>
              <a:rPr lang="en-US" altLang="x-none" sz="1800" i="1" dirty="0">
                <a:ea typeface="MS PGothic" charset="-128"/>
              </a:rPr>
              <a:t>The promise of </a:t>
            </a:r>
            <a:r>
              <a:rPr lang="en-US" altLang="x-none" sz="1800" b="1" i="1" dirty="0">
                <a:ea typeface="MS PGothic" charset="-128"/>
              </a:rPr>
              <a:t>fun and adventure</a:t>
            </a:r>
            <a:r>
              <a:rPr lang="en-US" altLang="x-none" sz="1800" dirty="0">
                <a:ea typeface="MS PGothic" charset="-128"/>
              </a:rPr>
              <a:t> – this is clearly more relevant for B2C services.</a:t>
            </a:r>
            <a:endParaRPr lang="en-US" altLang="x-none" sz="1800" i="1" dirty="0">
              <a:ea typeface="MS PGothic" charset="-128"/>
            </a:endParaRPr>
          </a:p>
          <a:p>
            <a:pPr marL="738188" lvl="1" indent="-363538">
              <a:lnSpc>
                <a:spcPct val="80000"/>
              </a:lnSpc>
              <a:spcBef>
                <a:spcPts val="700"/>
              </a:spcBef>
            </a:pPr>
            <a:r>
              <a:rPr lang="en-US" altLang="x-none" sz="1800" i="1" dirty="0">
                <a:ea typeface="MS PGothic" charset="-128"/>
              </a:rPr>
              <a:t>The promise of </a:t>
            </a:r>
            <a:r>
              <a:rPr lang="en-US" altLang="x-none" sz="1800" b="1" i="1" dirty="0">
                <a:ea typeface="MS PGothic" charset="-128"/>
              </a:rPr>
              <a:t>self-expression and recognition </a:t>
            </a:r>
            <a:r>
              <a:rPr lang="en-US" altLang="x-none" sz="1800" dirty="0">
                <a:ea typeface="MS PGothic" charset="-128"/>
              </a:rPr>
              <a:t>– provided by </a:t>
            </a:r>
            <a:r>
              <a:rPr lang="en-US" altLang="x-none" sz="1800" dirty="0" err="1">
                <a:ea typeface="MS PGothic" charset="-128"/>
              </a:rPr>
              <a:t>personalisation</a:t>
            </a:r>
            <a:r>
              <a:rPr lang="en-US" altLang="x-none" sz="1800" dirty="0">
                <a:ea typeface="MS PGothic" charset="-128"/>
              </a:rPr>
              <a:t> services such as Yahoo! Geocities where consumers can build their own website.</a:t>
            </a:r>
            <a:endParaRPr lang="en-US" altLang="x-none" sz="1800" i="1" dirty="0">
              <a:ea typeface="MS PGothic" charset="-128"/>
            </a:endParaRPr>
          </a:p>
          <a:p>
            <a:pPr marL="738188" lvl="1" indent="-363538">
              <a:lnSpc>
                <a:spcPct val="80000"/>
              </a:lnSpc>
              <a:spcBef>
                <a:spcPts val="700"/>
              </a:spcBef>
            </a:pPr>
            <a:r>
              <a:rPr lang="en-US" altLang="x-none" sz="1800" i="1" dirty="0">
                <a:ea typeface="MS PGothic" charset="-128"/>
              </a:rPr>
              <a:t>The promise of </a:t>
            </a:r>
            <a:r>
              <a:rPr lang="en-US" altLang="x-none" sz="1800" b="1" i="1" dirty="0">
                <a:ea typeface="MS PGothic" charset="-128"/>
              </a:rPr>
              <a:t>belonging</a:t>
            </a:r>
            <a:r>
              <a:rPr lang="en-US" altLang="x-none" sz="1800" i="1" dirty="0">
                <a:ea typeface="MS PGothic" charset="-128"/>
              </a:rPr>
              <a:t> </a:t>
            </a:r>
            <a:r>
              <a:rPr lang="en-US" altLang="x-none" sz="1800" dirty="0">
                <a:ea typeface="MS PGothic" charset="-128"/>
              </a:rPr>
              <a:t>– provided by online communities.</a:t>
            </a:r>
            <a:endParaRPr lang="en-GB" altLang="x-none" sz="1800" dirty="0">
              <a:ea typeface="MS PGothic" charset="-128"/>
            </a:endParaRPr>
          </a:p>
        </p:txBody>
      </p:sp>
      <p:sp>
        <p:nvSpPr>
          <p:cNvPr id="15364" name="Text Box 4"/>
          <p:cNvSpPr txBox="1">
            <a:spLocks noChangeArrowheads="1"/>
          </p:cNvSpPr>
          <p:nvPr/>
        </p:nvSpPr>
        <p:spPr bwMode="auto">
          <a:xfrm>
            <a:off x="749300" y="5707063"/>
            <a:ext cx="34756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pPr algn="l"/>
            <a:r>
              <a:rPr lang="en-US" altLang="x-none" sz="2000" dirty="0"/>
              <a:t>Plus </a:t>
            </a:r>
            <a:r>
              <a:rPr lang="en-US" altLang="x-none" sz="2000" b="1" dirty="0"/>
              <a:t>trust</a:t>
            </a:r>
            <a:r>
              <a:rPr lang="en-US" altLang="x-none" sz="2000" dirty="0"/>
              <a:t> and </a:t>
            </a:r>
            <a:r>
              <a:rPr lang="en-US" altLang="x-none" sz="2000" b="1" dirty="0"/>
              <a:t>reassurance</a:t>
            </a:r>
            <a:r>
              <a:rPr lang="en-US" altLang="x-none" sz="2000" dirty="0"/>
              <a:t>.</a:t>
            </a:r>
            <a:endParaRPr lang="en-GB" altLang="x-none" sz="2000" dirty="0"/>
          </a:p>
        </p:txBody>
      </p:sp>
    </p:spTree>
    <p:extLst>
      <p:ext uri="{BB962C8B-B14F-4D97-AF65-F5344CB8AC3E}">
        <p14:creationId xmlns:p14="http://schemas.microsoft.com/office/powerpoint/2010/main" val="2983470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Huffington Post </a:t>
            </a:r>
            <a:r>
              <a:rPr lang="en-US" dirty="0" smtClean="0">
                <a:hlinkClick r:id="rId2"/>
              </a:rPr>
              <a:t>maximising your brand online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791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193" y="531814"/>
            <a:ext cx="8824295" cy="5594350"/>
          </a:xfrm>
        </p:spPr>
      </p:pic>
    </p:spTree>
    <p:extLst>
      <p:ext uri="{BB962C8B-B14F-4D97-AF65-F5344CB8AC3E}">
        <p14:creationId xmlns:p14="http://schemas.microsoft.com/office/powerpoint/2010/main" val="3923261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548680"/>
            <a:ext cx="6154640" cy="5793507"/>
          </a:xfrm>
        </p:spPr>
      </p:pic>
      <p:sp>
        <p:nvSpPr>
          <p:cNvPr id="5" name="TextBox 4"/>
          <p:cNvSpPr txBox="1"/>
          <p:nvPr/>
        </p:nvSpPr>
        <p:spPr>
          <a:xfrm>
            <a:off x="1763688" y="764704"/>
            <a:ext cx="720080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Lecture</a:t>
            </a:r>
            <a:endParaRPr lang="en-US" sz="12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75694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ChangeArrowheads="1"/>
          </p:cNvSpPr>
          <p:nvPr/>
        </p:nvSpPr>
        <p:spPr bwMode="auto">
          <a:xfrm>
            <a:off x="466725" y="5846763"/>
            <a:ext cx="8229600" cy="407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pPr algn="l"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x-none" sz="1200" dirty="0"/>
              <a:t>Figure 5.3</a:t>
            </a:r>
            <a:r>
              <a:rPr lang="en-GB" altLang="x-none" dirty="0"/>
              <a:t>  </a:t>
            </a:r>
            <a:r>
              <a:rPr lang="en-US" altLang="x-none" dirty="0"/>
              <a:t>Dorset Cereals website (www.dorsetcereals.co.uk)</a:t>
            </a:r>
            <a:endParaRPr lang="en-GB" altLang="x-none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64704"/>
            <a:ext cx="9144000" cy="4507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9545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Price implications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43063"/>
            <a:ext cx="8229600" cy="4525962"/>
          </a:xfrm>
        </p:spPr>
        <p:txBody>
          <a:bodyPr/>
          <a:lstStyle/>
          <a:p>
            <a:pPr marL="304800" indent="-304800">
              <a:lnSpc>
                <a:spcPct val="90000"/>
              </a:lnSpc>
            </a:pPr>
            <a:r>
              <a:rPr lang="en-US" altLang="x-none">
                <a:ea typeface="MS PGothic" charset="-128"/>
              </a:rPr>
              <a:t>View 1 – decreased prices inevitable</a:t>
            </a:r>
          </a:p>
          <a:p>
            <a:pPr marL="673100" lvl="1" indent="-366713">
              <a:lnSpc>
                <a:spcPct val="90000"/>
              </a:lnSpc>
            </a:pPr>
            <a:r>
              <a:rPr lang="en-US" altLang="x-none" sz="2600">
                <a:ea typeface="MS PGothic" charset="-128"/>
              </a:rPr>
              <a:t>Price transparency</a:t>
            </a:r>
          </a:p>
          <a:p>
            <a:pPr marL="673100" lvl="1" indent="-366713">
              <a:lnSpc>
                <a:spcPct val="90000"/>
              </a:lnSpc>
            </a:pPr>
            <a:r>
              <a:rPr lang="en-US" altLang="x-none" sz="2600">
                <a:ea typeface="MS PGothic" charset="-128"/>
              </a:rPr>
              <a:t>Customer knowledge increases</a:t>
            </a:r>
          </a:p>
          <a:p>
            <a:pPr marL="673100" lvl="1" indent="-366713">
              <a:lnSpc>
                <a:spcPct val="90000"/>
              </a:lnSpc>
            </a:pPr>
            <a:r>
              <a:rPr lang="en-US" altLang="x-none" sz="2600">
                <a:ea typeface="MS PGothic" charset="-128"/>
              </a:rPr>
              <a:t>Price reduction and standardisation</a:t>
            </a:r>
          </a:p>
          <a:p>
            <a:pPr marL="304800" indent="-304800">
              <a:lnSpc>
                <a:spcPct val="90000"/>
              </a:lnSpc>
            </a:pPr>
            <a:r>
              <a:rPr lang="en-US" altLang="x-none">
                <a:ea typeface="MS PGothic" charset="-128"/>
              </a:rPr>
              <a:t>View 2 – decreased prices unnecessary</a:t>
            </a:r>
          </a:p>
          <a:p>
            <a:pPr marL="673100" lvl="1" indent="-366713">
              <a:lnSpc>
                <a:spcPct val="90000"/>
              </a:lnSpc>
            </a:pPr>
            <a:r>
              <a:rPr lang="en-US" altLang="x-none" sz="2600">
                <a:ea typeface="MS PGothic" charset="-128"/>
              </a:rPr>
              <a:t>89% purchase books from first site</a:t>
            </a:r>
          </a:p>
          <a:p>
            <a:pPr marL="673100" lvl="1" indent="-366713">
              <a:lnSpc>
                <a:spcPct val="90000"/>
              </a:lnSpc>
            </a:pPr>
            <a:r>
              <a:rPr lang="en-US" altLang="x-none" sz="2600">
                <a:ea typeface="MS PGothic" charset="-128"/>
              </a:rPr>
              <a:t>Only 10% are aggressive bargain hunters</a:t>
            </a:r>
          </a:p>
          <a:p>
            <a:pPr marL="673100" lvl="1" indent="-366713">
              <a:lnSpc>
                <a:spcPct val="90000"/>
              </a:lnSpc>
            </a:pPr>
            <a:r>
              <a:rPr lang="en-US" altLang="x-none" sz="2600">
                <a:ea typeface="MS PGothic" charset="-128"/>
              </a:rPr>
              <a:t>For corporate buyers internal changes are main benefit</a:t>
            </a:r>
          </a:p>
          <a:p>
            <a:pPr marL="673100" lvl="1" indent="-366713">
              <a:lnSpc>
                <a:spcPct val="90000"/>
              </a:lnSpc>
            </a:pPr>
            <a:r>
              <a:rPr lang="en-US" altLang="x-none" sz="2600">
                <a:ea typeface="MS PGothic" charset="-128"/>
              </a:rPr>
              <a:t>Amazon, RS prove this?</a:t>
            </a:r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5313363" y="5797550"/>
            <a:ext cx="28622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r>
              <a:rPr lang="en-US" altLang="x-none" sz="2000" b="1"/>
              <a:t>See Baker </a:t>
            </a:r>
            <a:r>
              <a:rPr lang="en-US" altLang="x-none" sz="2000" b="1" i="1"/>
              <a:t>et al</a:t>
            </a:r>
            <a:r>
              <a:rPr lang="en-US" altLang="x-none" sz="2000" b="1"/>
              <a:t>. (2001)</a:t>
            </a:r>
            <a:endParaRPr lang="en-GB" altLang="x-none" sz="3200" b="1"/>
          </a:p>
        </p:txBody>
      </p:sp>
    </p:spTree>
    <p:extLst>
      <p:ext uri="{BB962C8B-B14F-4D97-AF65-F5344CB8AC3E}">
        <p14:creationId xmlns:p14="http://schemas.microsoft.com/office/powerpoint/2010/main" val="2964258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Dorset Cereals is owned by:</a:t>
            </a:r>
          </a:p>
          <a:p>
            <a:r>
              <a:rPr lang="en-GB" b="1" dirty="0"/>
              <a:t>Associated British Foods plc</a:t>
            </a:r>
            <a:r>
              <a:rPr lang="en-GB" dirty="0"/>
              <a:t> (</a:t>
            </a:r>
            <a:r>
              <a:rPr lang="en-GB" b="1" dirty="0"/>
              <a:t>ABF</a:t>
            </a:r>
            <a:r>
              <a:rPr lang="en-GB" dirty="0"/>
              <a:t>) is a British </a:t>
            </a:r>
            <a:r>
              <a:rPr lang="en-GB" dirty="0">
                <a:hlinkClick r:id="rId2" tooltip="Multinational corporation"/>
              </a:rPr>
              <a:t>multinational</a:t>
            </a:r>
            <a:r>
              <a:rPr lang="en-GB" dirty="0"/>
              <a:t> </a:t>
            </a:r>
            <a:r>
              <a:rPr lang="en-GB" dirty="0">
                <a:hlinkClick r:id="rId3" tooltip="Food processing"/>
              </a:rPr>
              <a:t>food processing</a:t>
            </a:r>
            <a:r>
              <a:rPr lang="en-GB" dirty="0"/>
              <a:t> and retailing company whose headquarters are in London, United Kingdom. Its ingredients division is the world's second-largest producer of both sugar and </a:t>
            </a:r>
            <a:r>
              <a:rPr lang="en-GB" dirty="0">
                <a:hlinkClick r:id="rId4" tooltip="Baker's yeast"/>
              </a:rPr>
              <a:t>baker's </a:t>
            </a:r>
            <a:r>
              <a:rPr lang="en-GB" dirty="0" smtClean="0">
                <a:hlinkClick r:id="rId4" tooltip="Baker's yeast"/>
              </a:rPr>
              <a:t>yeast</a:t>
            </a:r>
            <a:endParaRPr lang="en-GB" dirty="0" smtClean="0"/>
          </a:p>
          <a:p>
            <a:r>
              <a:rPr lang="en-GB" dirty="0" smtClean="0"/>
              <a:t>Its </a:t>
            </a:r>
            <a:r>
              <a:rPr lang="en-GB" dirty="0"/>
              <a:t>grocery division is a major manufacturer of both branded and private label grocery products and includes the brands Mazola, </a:t>
            </a:r>
            <a:r>
              <a:rPr lang="en-GB" dirty="0">
                <a:hlinkClick r:id="rId5" tooltip="Ovaltine"/>
              </a:rPr>
              <a:t>Ovaltine</a:t>
            </a:r>
            <a:r>
              <a:rPr lang="en-GB" dirty="0"/>
              <a:t>, </a:t>
            </a:r>
            <a:r>
              <a:rPr lang="en-GB" dirty="0" err="1">
                <a:hlinkClick r:id="rId6" tooltip="Ryvita"/>
              </a:rPr>
              <a:t>Ryvita</a:t>
            </a:r>
            <a:r>
              <a:rPr lang="en-GB" dirty="0"/>
              <a:t>, </a:t>
            </a:r>
            <a:r>
              <a:rPr lang="en-GB" dirty="0" err="1">
                <a:hlinkClick r:id="rId7" tooltip="Jordans (company)"/>
              </a:rPr>
              <a:t>Jordans</a:t>
            </a:r>
            <a:r>
              <a:rPr lang="en-GB" dirty="0"/>
              <a:t> and </a:t>
            </a:r>
            <a:r>
              <a:rPr lang="en-GB" dirty="0" err="1">
                <a:hlinkClick r:id="rId8" tooltip="Twinings"/>
              </a:rPr>
              <a:t>Twinings</a:t>
            </a:r>
            <a:r>
              <a:rPr lang="en-GB" dirty="0" smtClean="0"/>
              <a:t>.</a:t>
            </a:r>
          </a:p>
          <a:p>
            <a:r>
              <a:rPr lang="en-GB" dirty="0" smtClean="0"/>
              <a:t>Its </a:t>
            </a:r>
            <a:r>
              <a:rPr lang="en-GB" dirty="0"/>
              <a:t>retail division, </a:t>
            </a:r>
            <a:r>
              <a:rPr lang="en-GB" dirty="0">
                <a:hlinkClick r:id="rId9" tooltip="Primark"/>
              </a:rPr>
              <a:t>Primark</a:t>
            </a:r>
            <a:r>
              <a:rPr lang="en-GB" dirty="0"/>
              <a:t>, has around 325 </a:t>
            </a:r>
            <a:r>
              <a:rPr lang="en-GB" dirty="0" smtClean="0"/>
              <a:t>stores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899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9775"/>
            <a:ext cx="8229600" cy="1169551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Price</a:t>
            </a:r>
            <a:br>
              <a:rPr lang="en-US" dirty="0" smtClean="0"/>
            </a:b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420888"/>
            <a:ext cx="6348413" cy="1557854"/>
          </a:xfrm>
        </p:spPr>
      </p:pic>
      <p:sp>
        <p:nvSpPr>
          <p:cNvPr id="5" name="TextBox 4"/>
          <p:cNvSpPr txBox="1"/>
          <p:nvPr/>
        </p:nvSpPr>
        <p:spPr>
          <a:xfrm>
            <a:off x="899592" y="5229200"/>
            <a:ext cx="763284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 smtClean="0">
                <a:hlinkClick r:id="rId3"/>
              </a:rPr>
              <a:t>Commoditisation</a:t>
            </a:r>
            <a:r>
              <a:rPr lang="en-US" sz="1400" dirty="0" smtClean="0"/>
              <a:t>: undifferentiated in consumers eyes there therefore they will buy the cheapest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1843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609" y="531814"/>
            <a:ext cx="8148847" cy="5594350"/>
          </a:xfrm>
        </p:spPr>
      </p:pic>
    </p:spTree>
    <p:extLst>
      <p:ext uri="{BB962C8B-B14F-4D97-AF65-F5344CB8AC3E}">
        <p14:creationId xmlns:p14="http://schemas.microsoft.com/office/powerpoint/2010/main" val="1179725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ChangeArrowheads="1"/>
          </p:cNvSpPr>
          <p:nvPr/>
        </p:nvSpPr>
        <p:spPr bwMode="auto">
          <a:xfrm>
            <a:off x="466725" y="5846763"/>
            <a:ext cx="8229600" cy="407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pPr algn="l"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x-none" sz="1200"/>
              <a:t>Figure 5.7</a:t>
            </a:r>
            <a:r>
              <a:rPr lang="en-GB" altLang="x-none"/>
              <a:t>  </a:t>
            </a:r>
            <a:r>
              <a:rPr lang="en-US" altLang="x-none"/>
              <a:t>Alternative pricing mechanisms</a:t>
            </a:r>
            <a:endParaRPr lang="en-GB" altLang="x-none"/>
          </a:p>
        </p:txBody>
      </p:sp>
      <p:pic>
        <p:nvPicPr>
          <p:cNvPr id="21507" name="Picture 7" descr="M05NF01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549275"/>
            <a:ext cx="5976937" cy="517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0813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Differential pricing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16832"/>
            <a:ext cx="8229600" cy="4525962"/>
          </a:xfrm>
        </p:spPr>
        <p:txBody>
          <a:bodyPr/>
          <a:lstStyle/>
          <a:p>
            <a:pPr marL="303213" indent="-303213">
              <a:lnSpc>
                <a:spcPct val="80000"/>
              </a:lnSpc>
            </a:pPr>
            <a:r>
              <a:rPr lang="en-US" altLang="x-none" sz="2600" dirty="0" smtClean="0">
                <a:ea typeface="MS PGothic" charset="-128"/>
              </a:rPr>
              <a:t>See handout</a:t>
            </a:r>
            <a:endParaRPr lang="en-US" altLang="x-none" sz="2600" dirty="0">
              <a:ea typeface="MS PGothic" charset="-128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39552" y="1047750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The </a:t>
            </a:r>
            <a:r>
              <a:rPr lang="en-GB" sz="1400" dirty="0"/>
              <a:t>strategy of selling the same product to different customers at different </a:t>
            </a:r>
            <a:r>
              <a:rPr lang="en-GB" sz="1400" b="1" dirty="0"/>
              <a:t>prices</a:t>
            </a:r>
            <a:r>
              <a:rPr lang="en-GB" sz="1400" dirty="0" smtClean="0"/>
              <a:t>..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18461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B2B reverse auctions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04800" indent="-304800"/>
            <a:r>
              <a:rPr lang="en-US" altLang="x-none">
                <a:ea typeface="MS PGothic" charset="-128"/>
              </a:rPr>
              <a:t>Will these become popular?</a:t>
            </a:r>
          </a:p>
          <a:p>
            <a:pPr marL="304800" indent="-304800"/>
            <a:r>
              <a:rPr lang="en-US" altLang="x-none">
                <a:ea typeface="MS PGothic" charset="-128"/>
              </a:rPr>
              <a:t>Yes </a:t>
            </a:r>
          </a:p>
          <a:p>
            <a:pPr marL="679450" lvl="1" indent="-360363"/>
            <a:r>
              <a:rPr lang="en-US" altLang="x-none" sz="2600">
                <a:ea typeface="MS PGothic" charset="-128"/>
              </a:rPr>
              <a:t>10–20% reductions achievable</a:t>
            </a:r>
          </a:p>
          <a:p>
            <a:pPr marL="304800" indent="-304800"/>
            <a:r>
              <a:rPr lang="en-US" altLang="x-none">
                <a:ea typeface="MS PGothic" charset="-128"/>
              </a:rPr>
              <a:t>No</a:t>
            </a:r>
          </a:p>
          <a:p>
            <a:pPr marL="679450" lvl="1" indent="-360363"/>
            <a:r>
              <a:rPr lang="en-US" altLang="x-none" sz="2600">
                <a:ea typeface="MS PGothic" charset="-128"/>
              </a:rPr>
              <a:t>Only 2% prefer for B2B</a:t>
            </a:r>
          </a:p>
          <a:p>
            <a:pPr marL="679450" lvl="1" indent="-360363"/>
            <a:r>
              <a:rPr lang="en-US" altLang="x-none" sz="2600">
                <a:ea typeface="MS PGothic" charset="-128"/>
              </a:rPr>
              <a:t>50% do not choose lowest bidder</a:t>
            </a:r>
          </a:p>
          <a:p>
            <a:pPr marL="679450" lvl="1" indent="-360363"/>
            <a:r>
              <a:rPr lang="en-US" altLang="x-none" sz="2600">
                <a:ea typeface="MS PGothic" charset="-128"/>
              </a:rPr>
              <a:t>87% stay with current supplier</a:t>
            </a:r>
          </a:p>
          <a:p>
            <a:pPr marL="679450" lvl="1" indent="-360363"/>
            <a:r>
              <a:rPr lang="en-US" altLang="x-none" sz="2600">
                <a:ea typeface="MS PGothic" charset="-128"/>
              </a:rPr>
              <a:t>Many have stopped experimenting.</a:t>
            </a:r>
            <a:endParaRPr lang="en-GB" altLang="x-none" sz="2600">
              <a:ea typeface="MS PGothic" charset="-128"/>
            </a:endParaRPr>
          </a:p>
        </p:txBody>
      </p:sp>
      <p:sp>
        <p:nvSpPr>
          <p:cNvPr id="23556" name="Text Box 4"/>
          <p:cNvSpPr txBox="1">
            <a:spLocks noChangeArrowheads="1"/>
          </p:cNvSpPr>
          <p:nvPr/>
        </p:nvSpPr>
        <p:spPr bwMode="auto">
          <a:xfrm>
            <a:off x="5203825" y="5881688"/>
            <a:ext cx="28622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r>
              <a:rPr lang="en-US" altLang="x-none" sz="2000" b="1"/>
              <a:t>See Baker </a:t>
            </a:r>
            <a:r>
              <a:rPr lang="en-US" altLang="x-none" sz="2000" b="1" i="1"/>
              <a:t>et al</a:t>
            </a:r>
            <a:r>
              <a:rPr lang="en-US" altLang="x-none" sz="2000" b="1"/>
              <a:t>. (2001)</a:t>
            </a:r>
            <a:endParaRPr lang="en-GB" altLang="x-none" sz="3200" b="1"/>
          </a:p>
        </p:txBody>
      </p:sp>
      <p:sp>
        <p:nvSpPr>
          <p:cNvPr id="2" name="TextBox 1"/>
          <p:cNvSpPr txBox="1"/>
          <p:nvPr/>
        </p:nvSpPr>
        <p:spPr>
          <a:xfrm>
            <a:off x="609599" y="1196752"/>
            <a:ext cx="61226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a reverse auction, the sellers compete to obtain business from the buyer and prices will typically decrease as the sellers underbid each other.</a:t>
            </a:r>
          </a:p>
        </p:txBody>
      </p:sp>
    </p:spTree>
    <p:extLst>
      <p:ext uri="{BB962C8B-B14F-4D97-AF65-F5344CB8AC3E}">
        <p14:creationId xmlns:p14="http://schemas.microsoft.com/office/powerpoint/2010/main" val="2094331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Purchase method – digital products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06400" y="1600200"/>
            <a:ext cx="8229600" cy="4525963"/>
          </a:xfrm>
        </p:spPr>
        <p:txBody>
          <a:bodyPr/>
          <a:lstStyle/>
          <a:p>
            <a:pPr indent="-290513"/>
            <a:r>
              <a:rPr lang="en-US" altLang="x-none">
                <a:ea typeface="MS PGothic" charset="-128"/>
              </a:rPr>
              <a:t>Purchase</a:t>
            </a:r>
          </a:p>
          <a:p>
            <a:pPr indent="-290513"/>
            <a:r>
              <a:rPr lang="en-US" altLang="x-none">
                <a:ea typeface="MS PGothic" charset="-128"/>
              </a:rPr>
              <a:t>Rental or subscription</a:t>
            </a:r>
          </a:p>
          <a:p>
            <a:pPr indent="-290513"/>
            <a:r>
              <a:rPr lang="en-US" altLang="x-none">
                <a:ea typeface="MS PGothic" charset="-128"/>
              </a:rPr>
              <a:t>Pay per use</a:t>
            </a:r>
          </a:p>
        </p:txBody>
      </p:sp>
    </p:spTree>
    <p:extLst>
      <p:ext uri="{BB962C8B-B14F-4D97-AF65-F5344CB8AC3E}">
        <p14:creationId xmlns:p14="http://schemas.microsoft.com/office/powerpoint/2010/main" val="274537993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Pricing options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431800" y="1643063"/>
            <a:ext cx="8229600" cy="4525962"/>
          </a:xfrm>
        </p:spPr>
        <p:txBody>
          <a:bodyPr/>
          <a:lstStyle/>
          <a:p>
            <a:pPr marL="317500" indent="-290513">
              <a:lnSpc>
                <a:spcPct val="90000"/>
              </a:lnSpc>
            </a:pPr>
            <a:r>
              <a:rPr lang="en-US" altLang="x-none">
                <a:ea typeface="MS PGothic" charset="-128"/>
              </a:rPr>
              <a:t>Cost-plus</a:t>
            </a:r>
          </a:p>
          <a:p>
            <a:pPr marL="708025" lvl="1" indent="-376238">
              <a:lnSpc>
                <a:spcPct val="90000"/>
              </a:lnSpc>
            </a:pPr>
            <a:r>
              <a:rPr lang="en-US" altLang="x-none" sz="2600">
                <a:ea typeface="MS PGothic" charset="-128"/>
              </a:rPr>
              <a:t>Add profit margin to operational costs</a:t>
            </a:r>
          </a:p>
          <a:p>
            <a:pPr marL="317500" indent="-290513">
              <a:lnSpc>
                <a:spcPct val="90000"/>
              </a:lnSpc>
            </a:pPr>
            <a:r>
              <a:rPr lang="en-US" altLang="x-none">
                <a:ea typeface="MS PGothic" charset="-128"/>
              </a:rPr>
              <a:t>Target profit pricing</a:t>
            </a:r>
          </a:p>
          <a:p>
            <a:pPr marL="708025" lvl="1" indent="-376238">
              <a:lnSpc>
                <a:spcPct val="90000"/>
              </a:lnSpc>
            </a:pPr>
            <a:r>
              <a:rPr lang="en-US" altLang="x-none" sz="2600">
                <a:ea typeface="MS PGothic" charset="-128"/>
              </a:rPr>
              <a:t>Based on breakeven</a:t>
            </a:r>
          </a:p>
          <a:p>
            <a:pPr marL="317500" indent="-290513">
              <a:lnSpc>
                <a:spcPct val="90000"/>
              </a:lnSpc>
            </a:pPr>
            <a:r>
              <a:rPr lang="en-US" altLang="x-none">
                <a:ea typeface="MS PGothic" charset="-128"/>
              </a:rPr>
              <a:t>Competition-based pricing</a:t>
            </a:r>
          </a:p>
          <a:p>
            <a:pPr marL="317500" indent="-290513">
              <a:lnSpc>
                <a:spcPct val="90000"/>
              </a:lnSpc>
            </a:pPr>
            <a:r>
              <a:rPr lang="en-US" altLang="x-none">
                <a:ea typeface="MS PGothic" charset="-128"/>
              </a:rPr>
              <a:t>Market-oriented</a:t>
            </a:r>
          </a:p>
          <a:p>
            <a:pPr marL="708025" lvl="1" indent="-376238">
              <a:lnSpc>
                <a:spcPct val="90000"/>
              </a:lnSpc>
            </a:pPr>
            <a:r>
              <a:rPr lang="en-US" altLang="x-none" sz="2600">
                <a:ea typeface="MS PGothic" charset="-128"/>
              </a:rPr>
              <a:t>Premium-pricing</a:t>
            </a:r>
          </a:p>
          <a:p>
            <a:pPr marL="708025" lvl="1" indent="-376238">
              <a:lnSpc>
                <a:spcPct val="90000"/>
              </a:lnSpc>
            </a:pPr>
            <a:r>
              <a:rPr lang="en-US" altLang="x-none" sz="2600">
                <a:ea typeface="MS PGothic" charset="-128"/>
              </a:rPr>
              <a:t>Penetration pricing.</a:t>
            </a:r>
            <a:endParaRPr lang="en-GB" altLang="x-none" sz="2600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2764365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Place 1 – place of purchase</a:t>
            </a:r>
          </a:p>
        </p:txBody>
      </p:sp>
      <p:pic>
        <p:nvPicPr>
          <p:cNvPr id="26627" name="Picture 4" descr="X:\Graphics\Powerpoint\PE_UK\PE499-CHAFFEY\Final Files\GIf\ch05\M05NT002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825" y="1646238"/>
            <a:ext cx="8388350" cy="3614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8" name="Rectangle 3"/>
          <p:cNvSpPr>
            <a:spLocks noChangeArrowheads="1"/>
          </p:cNvSpPr>
          <p:nvPr/>
        </p:nvSpPr>
        <p:spPr bwMode="auto">
          <a:xfrm>
            <a:off x="460375" y="5834063"/>
            <a:ext cx="8229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pPr algn="l"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x-none" sz="1200"/>
              <a:t>Table 5.2</a:t>
            </a:r>
            <a:r>
              <a:rPr lang="en-GB" altLang="x-none"/>
              <a:t>  </a:t>
            </a:r>
            <a:r>
              <a:rPr lang="en-IN" altLang="x-none"/>
              <a:t>Different places for virtual marketplace representation</a:t>
            </a:r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3887772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ChangeArrowheads="1"/>
          </p:cNvSpPr>
          <p:nvPr/>
        </p:nvSpPr>
        <p:spPr bwMode="auto">
          <a:xfrm>
            <a:off x="466725" y="5846763"/>
            <a:ext cx="8229600" cy="407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pPr algn="l"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x-none" sz="1200" dirty="0"/>
              <a:t>Figure 5.8</a:t>
            </a:r>
            <a:r>
              <a:rPr lang="en-GB" altLang="x-none" dirty="0"/>
              <a:t>  </a:t>
            </a:r>
            <a:r>
              <a:rPr lang="en-US" altLang="x-none" dirty="0"/>
              <a:t>Google Product Search (</a:t>
            </a:r>
            <a:r>
              <a:rPr lang="en-US" altLang="x-none" dirty="0" err="1"/>
              <a:t>www.google.com</a:t>
            </a:r>
            <a:r>
              <a:rPr lang="en-US" altLang="x-none" dirty="0"/>
              <a:t>/products)</a:t>
            </a:r>
            <a:endParaRPr lang="en-GB" altLang="x-none" dirty="0"/>
          </a:p>
        </p:txBody>
      </p:sp>
      <p:pic>
        <p:nvPicPr>
          <p:cNvPr id="27651" name="Picture 6" descr="M05NF0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300" y="588963"/>
            <a:ext cx="7143750" cy="492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55208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Evans and Wurster view of place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58938"/>
            <a:ext cx="8229600" cy="4525962"/>
          </a:xfrm>
        </p:spPr>
        <p:txBody>
          <a:bodyPr>
            <a:normAutofit/>
          </a:bodyPr>
          <a:lstStyle/>
          <a:p>
            <a:pPr marL="292100" indent="-292100">
              <a:lnSpc>
                <a:spcPct val="90000"/>
              </a:lnSpc>
            </a:pPr>
            <a:r>
              <a:rPr lang="en-US" altLang="x-none" sz="2200" i="1" dirty="0">
                <a:ea typeface="MS PGothic" charset="-128"/>
              </a:rPr>
              <a:t>Reach</a:t>
            </a:r>
            <a:r>
              <a:rPr lang="en-US" altLang="x-none" sz="2200" dirty="0">
                <a:ea typeface="MS PGothic" charset="-128"/>
              </a:rPr>
              <a:t>: This is the potential audience of the e-commerce site. Reach can be increased by moving from a single site to representation with a large number of different intermediaries. Allen and </a:t>
            </a:r>
            <a:r>
              <a:rPr lang="en-US" altLang="x-none" sz="2200" dirty="0" err="1">
                <a:ea typeface="MS PGothic" charset="-128"/>
              </a:rPr>
              <a:t>Fjermestad</a:t>
            </a:r>
            <a:r>
              <a:rPr lang="en-US" altLang="x-none" sz="2200" dirty="0">
                <a:ea typeface="MS PGothic" charset="-128"/>
              </a:rPr>
              <a:t> suggest that niche suppliers can readily reach a much wider market due to search engine </a:t>
            </a:r>
            <a:r>
              <a:rPr lang="en-US" altLang="x-none" sz="2200" dirty="0" smtClean="0">
                <a:ea typeface="MS PGothic" charset="-128"/>
              </a:rPr>
              <a:t>marketing</a:t>
            </a:r>
            <a:endParaRPr lang="en-US" altLang="x-none" sz="2200" dirty="0">
              <a:ea typeface="MS PGothic" charset="-128"/>
            </a:endParaRPr>
          </a:p>
          <a:p>
            <a:pPr marL="292100" indent="-292100">
              <a:lnSpc>
                <a:spcPct val="90000"/>
              </a:lnSpc>
            </a:pPr>
            <a:r>
              <a:rPr lang="en-US" altLang="x-none" sz="2200" i="1" dirty="0">
                <a:ea typeface="MS PGothic" charset="-128"/>
              </a:rPr>
              <a:t>Richness</a:t>
            </a:r>
            <a:r>
              <a:rPr lang="en-US" altLang="x-none" sz="2200" dirty="0">
                <a:ea typeface="MS PGothic" charset="-128"/>
              </a:rPr>
              <a:t>: This is the depth or detail of information which is both collected about the customer and provided to the customer. This is related to the product element of the mix.</a:t>
            </a:r>
          </a:p>
          <a:p>
            <a:pPr marL="292100" indent="-292100">
              <a:lnSpc>
                <a:spcPct val="90000"/>
              </a:lnSpc>
            </a:pPr>
            <a:r>
              <a:rPr lang="en-US" altLang="x-none" sz="2200" i="1" dirty="0">
                <a:ea typeface="MS PGothic" charset="-128"/>
              </a:rPr>
              <a:t>Affiliation</a:t>
            </a:r>
            <a:r>
              <a:rPr lang="en-US" altLang="x-none" sz="2200" dirty="0">
                <a:ea typeface="MS PGothic" charset="-128"/>
              </a:rPr>
              <a:t>: This refers to whose interest the selling </a:t>
            </a:r>
            <a:r>
              <a:rPr lang="en-US" altLang="x-none" sz="2200" dirty="0" err="1">
                <a:ea typeface="MS PGothic" charset="-128"/>
              </a:rPr>
              <a:t>organisation</a:t>
            </a:r>
            <a:r>
              <a:rPr lang="en-US" altLang="x-none" sz="2200" dirty="0">
                <a:ea typeface="MS PGothic" charset="-128"/>
              </a:rPr>
              <a:t> represents – consumers or suppliers. This particularly applies to retailers. It suggests that customers will </a:t>
            </a:r>
            <a:r>
              <a:rPr lang="en-US" altLang="x-none" sz="2200" dirty="0" err="1">
                <a:ea typeface="MS PGothic" charset="-128"/>
              </a:rPr>
              <a:t>favour</a:t>
            </a:r>
            <a:r>
              <a:rPr lang="en-US" altLang="x-none" sz="2200" dirty="0">
                <a:ea typeface="MS PGothic" charset="-128"/>
              </a:rPr>
              <a:t> retailers who provide them with the richest information on comparing competitive products.</a:t>
            </a:r>
            <a:endParaRPr lang="en-GB" altLang="x-none" sz="2200" dirty="0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971364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Place 2 – new channel structures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449263" y="1600200"/>
            <a:ext cx="8229600" cy="4525963"/>
          </a:xfrm>
        </p:spPr>
        <p:txBody>
          <a:bodyPr/>
          <a:lstStyle/>
          <a:p>
            <a:pPr>
              <a:buFontTx/>
              <a:buNone/>
            </a:pPr>
            <a:r>
              <a:rPr lang="en-US" altLang="x-none">
                <a:ea typeface="MS PGothic" charset="-128"/>
              </a:rPr>
              <a:t>	A 	Disintermediation</a:t>
            </a:r>
          </a:p>
          <a:p>
            <a:pPr>
              <a:buFontTx/>
              <a:buNone/>
            </a:pPr>
            <a:endParaRPr lang="en-US" altLang="x-none">
              <a:ea typeface="MS PGothic" charset="-128"/>
            </a:endParaRPr>
          </a:p>
          <a:p>
            <a:pPr>
              <a:buFontTx/>
              <a:buNone/>
            </a:pPr>
            <a:r>
              <a:rPr lang="en-US" altLang="x-none">
                <a:ea typeface="MS PGothic" charset="-128"/>
              </a:rPr>
              <a:t>	B 	Reintermediation</a:t>
            </a:r>
          </a:p>
          <a:p>
            <a:pPr>
              <a:buFontTx/>
              <a:buNone/>
            </a:pPr>
            <a:endParaRPr lang="en-US" altLang="x-none">
              <a:ea typeface="MS PGothic" charset="-128"/>
            </a:endParaRPr>
          </a:p>
          <a:p>
            <a:pPr>
              <a:buFontTx/>
              <a:buNone/>
            </a:pPr>
            <a:r>
              <a:rPr lang="en-US" altLang="x-none">
                <a:ea typeface="MS PGothic" charset="-128"/>
              </a:rPr>
              <a:t>	C 	Countermediation</a:t>
            </a:r>
          </a:p>
        </p:txBody>
      </p:sp>
    </p:spTree>
    <p:extLst>
      <p:ext uri="{BB962C8B-B14F-4D97-AF65-F5344CB8AC3E}">
        <p14:creationId xmlns:p14="http://schemas.microsoft.com/office/powerpoint/2010/main" val="87601900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Place 3 – channel conflicts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77813" indent="-277813"/>
            <a:r>
              <a:rPr lang="en-US" altLang="x-none">
                <a:ea typeface="MS PGothic" charset="-128"/>
              </a:rPr>
              <a:t>Dependent on:</a:t>
            </a:r>
          </a:p>
          <a:p>
            <a:pPr marL="306388" lvl="1" indent="0">
              <a:buFontTx/>
              <a:buNone/>
            </a:pPr>
            <a:r>
              <a:rPr lang="en-US" altLang="x-none" sz="2600">
                <a:ea typeface="MS PGothic" charset="-128"/>
              </a:rPr>
              <a:t>A communication channel only</a:t>
            </a:r>
            <a:endParaRPr lang="en-US" altLang="x-none" sz="2600" b="1">
              <a:ea typeface="MS PGothic" charset="-128"/>
            </a:endParaRPr>
          </a:p>
          <a:p>
            <a:pPr marL="306388" lvl="1" indent="0">
              <a:buFontTx/>
              <a:buNone/>
            </a:pPr>
            <a:r>
              <a:rPr lang="en-US" altLang="x-none" sz="2600">
                <a:ea typeface="MS PGothic" charset="-128"/>
              </a:rPr>
              <a:t>A distribution channel to intermediaries</a:t>
            </a:r>
            <a:endParaRPr lang="en-US" altLang="x-none" sz="2600" b="1">
              <a:ea typeface="MS PGothic" charset="-128"/>
            </a:endParaRPr>
          </a:p>
          <a:p>
            <a:pPr marL="306388" lvl="1" indent="0">
              <a:buFontTx/>
              <a:buNone/>
            </a:pPr>
            <a:r>
              <a:rPr lang="en-US" altLang="x-none" sz="2600">
                <a:ea typeface="MS PGothic" charset="-128"/>
              </a:rPr>
              <a:t>A direct sales channel to customers</a:t>
            </a:r>
            <a:endParaRPr lang="en-US" altLang="x-none" sz="2600" b="1">
              <a:ea typeface="MS PGothic" charset="-128"/>
            </a:endParaRPr>
          </a:p>
          <a:p>
            <a:pPr marL="306388" lvl="1" indent="0">
              <a:buFontTx/>
              <a:buNone/>
            </a:pPr>
            <a:r>
              <a:rPr lang="en-US" altLang="x-none" sz="2600">
                <a:ea typeface="MS PGothic" charset="-128"/>
              </a:rPr>
              <a:t>Any combination of the above.</a:t>
            </a:r>
          </a:p>
        </p:txBody>
      </p:sp>
    </p:spTree>
    <p:extLst>
      <p:ext uri="{BB962C8B-B14F-4D97-AF65-F5344CB8AC3E}">
        <p14:creationId xmlns:p14="http://schemas.microsoft.com/office/powerpoint/2010/main" val="125035850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98475"/>
            <a:ext cx="8229600" cy="625475"/>
          </a:xfrm>
        </p:spPr>
        <p:txBody>
          <a:bodyPr/>
          <a:lstStyle/>
          <a:p>
            <a:r>
              <a:rPr lang="en-US" altLang="x-none" sz="3000">
                <a:ea typeface="MS PGothic" charset="-128"/>
              </a:rPr>
              <a:t>Place 4 – virtual organisations – what are they?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84338"/>
            <a:ext cx="8229600" cy="4525962"/>
          </a:xfrm>
        </p:spPr>
        <p:txBody>
          <a:bodyPr>
            <a:normAutofit lnSpcReduction="10000"/>
          </a:bodyPr>
          <a:lstStyle/>
          <a:p>
            <a:pPr marL="292100" indent="-292100">
              <a:lnSpc>
                <a:spcPct val="80000"/>
              </a:lnSpc>
            </a:pPr>
            <a:r>
              <a:rPr lang="en-GB" altLang="x-none">
                <a:ea typeface="MS PGothic" charset="-128"/>
              </a:rPr>
              <a:t>Kraut</a:t>
            </a:r>
            <a:r>
              <a:rPr lang="en-GB" altLang="x-none" i="1">
                <a:ea typeface="MS PGothic" charset="-128"/>
              </a:rPr>
              <a:t> et al. </a:t>
            </a:r>
            <a:r>
              <a:rPr lang="en-GB" altLang="x-none">
                <a:ea typeface="MS PGothic" charset="-128"/>
              </a:rPr>
              <a:t>(1998) suggest the following features of a virtual organisation:</a:t>
            </a:r>
            <a:endParaRPr lang="en-US" altLang="x-none" b="1">
              <a:ea typeface="MS PGothic" charset="-128"/>
            </a:endParaRPr>
          </a:p>
          <a:p>
            <a:pPr marL="671513" lvl="1" indent="-363538">
              <a:lnSpc>
                <a:spcPct val="80000"/>
              </a:lnSpc>
            </a:pPr>
            <a:r>
              <a:rPr lang="en-US" altLang="x-none">
                <a:ea typeface="MS PGothic" charset="-128"/>
              </a:rPr>
              <a:t>Processes transcend the boundaries of a single form and are not controlled by a single organisational hierarchy.</a:t>
            </a:r>
            <a:endParaRPr lang="en-US" altLang="x-none" b="1">
              <a:ea typeface="MS PGothic" charset="-128"/>
            </a:endParaRPr>
          </a:p>
          <a:p>
            <a:pPr marL="671513" lvl="1" indent="-363538">
              <a:lnSpc>
                <a:spcPct val="80000"/>
              </a:lnSpc>
            </a:pPr>
            <a:r>
              <a:rPr lang="en-US" altLang="x-none">
                <a:ea typeface="MS PGothic" charset="-128"/>
              </a:rPr>
              <a:t>Production processes are flexible, with different parties involved at different times.</a:t>
            </a:r>
            <a:endParaRPr lang="en-US" altLang="x-none" b="1">
              <a:ea typeface="MS PGothic" charset="-128"/>
            </a:endParaRPr>
          </a:p>
          <a:p>
            <a:pPr marL="671513" lvl="1" indent="-363538">
              <a:lnSpc>
                <a:spcPct val="80000"/>
              </a:lnSpc>
            </a:pPr>
            <a:r>
              <a:rPr lang="en-US" altLang="x-none">
                <a:ea typeface="MS PGothic" charset="-128"/>
              </a:rPr>
              <a:t>Parties involved in the production of a single product are often geographically dispersed.</a:t>
            </a:r>
            <a:endParaRPr lang="en-US" altLang="x-none" b="1">
              <a:ea typeface="MS PGothic" charset="-128"/>
            </a:endParaRPr>
          </a:p>
          <a:p>
            <a:pPr marL="671513" lvl="1" indent="-363538">
              <a:lnSpc>
                <a:spcPct val="80000"/>
              </a:lnSpc>
            </a:pPr>
            <a:r>
              <a:rPr lang="en-US" altLang="x-none">
                <a:ea typeface="MS PGothic" charset="-128"/>
              </a:rPr>
              <a:t>Given this dispersion, co-ordination is heavily dependent on telecommunications and data networks.</a:t>
            </a:r>
          </a:p>
        </p:txBody>
      </p:sp>
    </p:spTree>
    <p:extLst>
      <p:ext uri="{BB962C8B-B14F-4D97-AF65-F5344CB8AC3E}">
        <p14:creationId xmlns:p14="http://schemas.microsoft.com/office/powerpoint/2010/main" val="378969552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42913"/>
            <a:ext cx="8229600" cy="584200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Virtual organisations – alternatives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84338"/>
            <a:ext cx="8229600" cy="4525962"/>
          </a:xfrm>
        </p:spPr>
        <p:txBody>
          <a:bodyPr>
            <a:normAutofit fontScale="92500" lnSpcReduction="10000"/>
          </a:bodyPr>
          <a:lstStyle/>
          <a:p>
            <a:pPr marL="304800" indent="-304800" defTabSz="374650">
              <a:lnSpc>
                <a:spcPct val="80000"/>
              </a:lnSpc>
            </a:pPr>
            <a:r>
              <a:rPr lang="en-US" altLang="x-none" i="1">
                <a:ea typeface="MS PGothic" charset="-128"/>
              </a:rPr>
              <a:t>Co-alliance model</a:t>
            </a:r>
            <a:r>
              <a:rPr lang="en-US" altLang="x-none">
                <a:ea typeface="MS PGothic" charset="-128"/>
              </a:rPr>
              <a:t>. Effort and risk is shared</a:t>
            </a:r>
            <a:br>
              <a:rPr lang="en-US" altLang="x-none">
                <a:ea typeface="MS PGothic" charset="-128"/>
              </a:rPr>
            </a:br>
            <a:r>
              <a:rPr lang="en-US" altLang="x-none">
                <a:ea typeface="MS PGothic" charset="-128"/>
              </a:rPr>
              <a:t>equally by partners.</a:t>
            </a:r>
          </a:p>
          <a:p>
            <a:pPr marL="304800" indent="-304800" defTabSz="374650">
              <a:lnSpc>
                <a:spcPct val="80000"/>
              </a:lnSpc>
            </a:pPr>
            <a:r>
              <a:rPr lang="en-US" altLang="x-none" i="1">
                <a:ea typeface="MS PGothic" charset="-128"/>
              </a:rPr>
              <a:t>Star-alliance model</a:t>
            </a:r>
            <a:r>
              <a:rPr lang="en-US" altLang="x-none">
                <a:ea typeface="MS PGothic" charset="-128"/>
              </a:rPr>
              <a:t>. Here the effort and risk is centred on one organisation that subcontracts other virtual partners as required.</a:t>
            </a:r>
          </a:p>
          <a:p>
            <a:pPr marL="304800" indent="-304800" defTabSz="374650">
              <a:lnSpc>
                <a:spcPct val="80000"/>
              </a:lnSpc>
            </a:pPr>
            <a:r>
              <a:rPr lang="en-US" altLang="x-none" i="1">
                <a:ea typeface="MS PGothic" charset="-128"/>
              </a:rPr>
              <a:t>Value alliance model</a:t>
            </a:r>
            <a:r>
              <a:rPr lang="en-US" altLang="x-none">
                <a:ea typeface="MS PGothic" charset="-128"/>
              </a:rPr>
              <a:t>. This is a partnership where elements are contributed across a supply chain for a particular industry. This is effectively the value network of Chapter 2.</a:t>
            </a:r>
          </a:p>
          <a:p>
            <a:pPr marL="304800" indent="-304800" defTabSz="374650">
              <a:lnSpc>
                <a:spcPct val="80000"/>
              </a:lnSpc>
            </a:pPr>
            <a:r>
              <a:rPr lang="en-US" altLang="x-none" i="1">
                <a:ea typeface="MS PGothic" charset="-128"/>
              </a:rPr>
              <a:t>Market alliance model</a:t>
            </a:r>
            <a:r>
              <a:rPr lang="en-US" altLang="x-none">
                <a:ea typeface="MS PGothic" charset="-128"/>
              </a:rPr>
              <a:t>. This is similar to the value alliance, but is more likely to serve several different marketplaces.</a:t>
            </a:r>
            <a:endParaRPr lang="en-GB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9490265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Promotion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449263" y="1606550"/>
            <a:ext cx="8229600" cy="4378325"/>
          </a:xfrm>
        </p:spPr>
        <p:txBody>
          <a:bodyPr/>
          <a:lstStyle/>
          <a:p>
            <a:pPr marL="304800" indent="-304800">
              <a:tabLst>
                <a:tab pos="901700" algn="l"/>
              </a:tabLst>
            </a:pPr>
            <a:r>
              <a:rPr lang="en-IN" altLang="ja-JP" sz="2600">
                <a:ea typeface="MS PGothic" charset="-128"/>
              </a:rPr>
              <a:t>According to Jobber &amp; Ellis-Chadwick 'Good communications are the life blood of successful market-orientated companies and their brands'. </a:t>
            </a:r>
          </a:p>
          <a:p>
            <a:pPr marL="304800" indent="-304800">
              <a:tabLst>
                <a:tab pos="901700" algn="l"/>
              </a:tabLst>
            </a:pPr>
            <a:r>
              <a:rPr lang="en-IN" altLang="ja-JP" sz="2600">
                <a:ea typeface="MS PGothic" charset="-128"/>
              </a:rPr>
              <a:t>Digital technology is changing the way individuals and businesses communicate, the channel through which they communicate and the number of touch points encountered. </a:t>
            </a:r>
          </a:p>
        </p:txBody>
      </p:sp>
    </p:spTree>
    <p:extLst>
      <p:ext uri="{BB962C8B-B14F-4D97-AF65-F5344CB8AC3E}">
        <p14:creationId xmlns:p14="http://schemas.microsoft.com/office/powerpoint/2010/main" val="365038265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X:\Graphics\Powerpoint\PE_UK\PE499-CHAFFEY\Final Files\GIf\ch05\M05NT003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413" y="649288"/>
            <a:ext cx="8385175" cy="4906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19" name="Rectangle 3"/>
          <p:cNvSpPr>
            <a:spLocks noChangeArrowheads="1"/>
          </p:cNvSpPr>
          <p:nvPr/>
        </p:nvSpPr>
        <p:spPr bwMode="auto">
          <a:xfrm>
            <a:off x="466725" y="5846763"/>
            <a:ext cx="8229600" cy="407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pPr algn="l"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x-none" sz="1200"/>
              <a:t>Table 5.3</a:t>
            </a:r>
            <a:r>
              <a:rPr lang="en-GB" altLang="x-none"/>
              <a:t>  </a:t>
            </a:r>
            <a:r>
              <a:rPr lang="en-IN" altLang="x-none"/>
              <a:t>The main elements of the promotional mix</a:t>
            </a:r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2520425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Promotion tools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304800" indent="-304800"/>
            <a:r>
              <a:rPr lang="en-US" altLang="x-none">
                <a:ea typeface="MS PGothic" charset="-128"/>
              </a:rPr>
              <a:t>Advertising</a:t>
            </a:r>
            <a:endParaRPr lang="en-US" altLang="x-none" b="1">
              <a:ea typeface="MS PGothic" charset="-128"/>
            </a:endParaRPr>
          </a:p>
          <a:p>
            <a:pPr marL="304800" indent="-304800"/>
            <a:r>
              <a:rPr lang="en-US" altLang="x-none">
                <a:ea typeface="MS PGothic" charset="-128"/>
              </a:rPr>
              <a:t>Sales promotion</a:t>
            </a:r>
            <a:endParaRPr lang="en-US" altLang="x-none" b="1">
              <a:ea typeface="MS PGothic" charset="-128"/>
            </a:endParaRPr>
          </a:p>
          <a:p>
            <a:pPr marL="304800" indent="-304800"/>
            <a:r>
              <a:rPr lang="en-US" altLang="x-none">
                <a:ea typeface="MS PGothic" charset="-128"/>
              </a:rPr>
              <a:t>Personal selling</a:t>
            </a:r>
            <a:endParaRPr lang="en-US" altLang="x-none" b="1">
              <a:ea typeface="MS PGothic" charset="-128"/>
            </a:endParaRPr>
          </a:p>
          <a:p>
            <a:pPr marL="304800" indent="-304800"/>
            <a:r>
              <a:rPr lang="en-US" altLang="x-none">
                <a:ea typeface="MS PGothic" charset="-128"/>
              </a:rPr>
              <a:t>Public relations</a:t>
            </a:r>
            <a:endParaRPr lang="en-US" altLang="x-none" b="1">
              <a:ea typeface="MS PGothic" charset="-128"/>
            </a:endParaRPr>
          </a:p>
          <a:p>
            <a:pPr marL="304800" indent="-304800"/>
            <a:r>
              <a:rPr lang="en-US" altLang="x-none">
                <a:ea typeface="MS PGothic" charset="-128"/>
              </a:rPr>
              <a:t>Direct marketing</a:t>
            </a:r>
            <a:endParaRPr lang="en-GB" altLang="x-none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96070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Using promotion to vary the mix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93863"/>
            <a:ext cx="8229600" cy="4732337"/>
          </a:xfrm>
        </p:spPr>
        <p:txBody>
          <a:bodyPr/>
          <a:lstStyle/>
          <a:p>
            <a:pPr marL="304800" indent="-304800" defTabSz="352425">
              <a:lnSpc>
                <a:spcPct val="80000"/>
              </a:lnSpc>
              <a:spcBef>
                <a:spcPts val="700"/>
              </a:spcBef>
            </a:pPr>
            <a:r>
              <a:rPr lang="en-US" altLang="x-none" sz="2200">
                <a:ea typeface="MS PGothic" charset="-128"/>
              </a:rPr>
              <a:t>Reviewing new ways of applying each of the elements of the communications mix such as advertising, sales promotions, PR and direct marketing.</a:t>
            </a:r>
          </a:p>
          <a:p>
            <a:pPr marL="304800" indent="-304800" defTabSz="352425">
              <a:lnSpc>
                <a:spcPct val="80000"/>
              </a:lnSpc>
              <a:spcBef>
                <a:spcPts val="700"/>
              </a:spcBef>
            </a:pPr>
            <a:r>
              <a:rPr lang="en-US" altLang="x-none" sz="2200">
                <a:ea typeface="MS PGothic" charset="-128"/>
              </a:rPr>
              <a:t>Assessing how the Internet can be used at different stages of the buying process. </a:t>
            </a:r>
          </a:p>
          <a:p>
            <a:pPr marL="304800" indent="-304800" defTabSz="352425">
              <a:lnSpc>
                <a:spcPct val="80000"/>
              </a:lnSpc>
              <a:spcBef>
                <a:spcPts val="700"/>
              </a:spcBef>
            </a:pPr>
            <a:r>
              <a:rPr lang="en-US" altLang="x-none" sz="2200">
                <a:ea typeface="MS PGothic" charset="-128"/>
              </a:rPr>
              <a:t>Using promotional tools to assist in different stages of customer relationship management from customer acquisition to retention. In a web context this includes gaining initial visitors to the site and gaining repeat visits through these types of communications techniques:</a:t>
            </a:r>
          </a:p>
          <a:p>
            <a:pPr marL="715963" lvl="1" indent="-361950" defTabSz="352425">
              <a:lnSpc>
                <a:spcPct val="80000"/>
              </a:lnSpc>
              <a:spcBef>
                <a:spcPts val="700"/>
              </a:spcBef>
            </a:pPr>
            <a:r>
              <a:rPr lang="en-US" altLang="x-none" sz="2000">
                <a:ea typeface="MS PGothic" charset="-128"/>
              </a:rPr>
              <a:t>Reminders in traditional media campaigns why a site is worth visiting, such as online offers and competions</a:t>
            </a:r>
          </a:p>
          <a:p>
            <a:pPr marL="715963" lvl="1" indent="-361950" defTabSz="352425">
              <a:lnSpc>
                <a:spcPct val="80000"/>
              </a:lnSpc>
              <a:spcBef>
                <a:spcPts val="700"/>
              </a:spcBef>
            </a:pPr>
            <a:r>
              <a:rPr lang="en-US" altLang="x-none" sz="2000">
                <a:ea typeface="MS PGothic" charset="-128"/>
              </a:rPr>
              <a:t>Direct e-mail reminders of site proposition – new offers</a:t>
            </a:r>
          </a:p>
          <a:p>
            <a:pPr marL="715963" lvl="1" indent="-361950" defTabSz="352425">
              <a:lnSpc>
                <a:spcPct val="80000"/>
              </a:lnSpc>
              <a:spcBef>
                <a:spcPts val="700"/>
              </a:spcBef>
            </a:pPr>
            <a:r>
              <a:rPr lang="en-US" altLang="x-none" sz="2000">
                <a:ea typeface="MS PGothic" charset="-128"/>
              </a:rPr>
              <a:t>Frequently updated content including promotional offers or information that helps your customer do their job or reminds them to visit.</a:t>
            </a:r>
            <a:endParaRPr lang="en-GB" altLang="x-none" sz="2000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5800371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2275"/>
            <a:ext cx="8229600" cy="625475"/>
          </a:xfrm>
        </p:spPr>
        <p:txBody>
          <a:bodyPr/>
          <a:lstStyle/>
          <a:p>
            <a:r>
              <a:rPr lang="en-US" altLang="x-none" sz="3200">
                <a:ea typeface="MS PGothic" charset="-128"/>
              </a:rPr>
              <a:t>Options for replacing people</a:t>
            </a:r>
            <a:endParaRPr lang="en-GB" altLang="x-none" sz="3200">
              <a:ea typeface="MS PGothic" charset="-128"/>
            </a:endParaRP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93863"/>
            <a:ext cx="8229600" cy="4791075"/>
          </a:xfrm>
        </p:spPr>
        <p:txBody>
          <a:bodyPr/>
          <a:lstStyle/>
          <a:p>
            <a:pPr marL="290513" indent="-290513">
              <a:lnSpc>
                <a:spcPct val="80000"/>
              </a:lnSpc>
              <a:spcBef>
                <a:spcPts val="800"/>
              </a:spcBef>
            </a:pPr>
            <a:r>
              <a:rPr lang="en-US" altLang="x-none" sz="2000" i="1">
                <a:ea typeface="MS PGothic" charset="-128"/>
              </a:rPr>
              <a:t>Autoresponders. </a:t>
            </a:r>
            <a:r>
              <a:rPr lang="en-US" altLang="x-none" sz="2000">
                <a:ea typeface="MS PGothic" charset="-128"/>
              </a:rPr>
              <a:t>These automatically generate a response when a company e-mails an organisation, or submits an online form. </a:t>
            </a:r>
          </a:p>
          <a:p>
            <a:pPr marL="290513" indent="-290513">
              <a:lnSpc>
                <a:spcPct val="80000"/>
              </a:lnSpc>
              <a:spcBef>
                <a:spcPts val="800"/>
              </a:spcBef>
            </a:pPr>
            <a:r>
              <a:rPr lang="en-US" altLang="x-none" sz="2000" i="1">
                <a:ea typeface="MS PGothic" charset="-128"/>
              </a:rPr>
              <a:t>E-mail notification</a:t>
            </a:r>
            <a:r>
              <a:rPr lang="en-US" altLang="x-none" sz="2000">
                <a:ea typeface="MS PGothic" charset="-128"/>
              </a:rPr>
              <a:t>. Automatically generated by a company</a:t>
            </a:r>
            <a:r>
              <a:rPr lang="en-IN" altLang="x-none" sz="2000">
                <a:ea typeface="MS PGothic" charset="-128"/>
              </a:rPr>
              <a:t>’</a:t>
            </a:r>
            <a:r>
              <a:rPr lang="en-US" altLang="ja-JP" sz="2000">
                <a:ea typeface="MS PGothic" charset="-128"/>
              </a:rPr>
              <a:t>s systems to update customers on the status of their order, for example, order received, item now in stock, order dispatched.</a:t>
            </a:r>
          </a:p>
          <a:p>
            <a:pPr marL="290513" indent="-290513">
              <a:lnSpc>
                <a:spcPct val="80000"/>
              </a:lnSpc>
              <a:spcBef>
                <a:spcPts val="800"/>
              </a:spcBef>
            </a:pPr>
            <a:r>
              <a:rPr lang="en-US" altLang="x-none" sz="2000" i="1">
                <a:ea typeface="MS PGothic" charset="-128"/>
              </a:rPr>
              <a:t>Call-back facility</a:t>
            </a:r>
            <a:r>
              <a:rPr lang="en-US" altLang="x-none" sz="2000">
                <a:ea typeface="MS PGothic" charset="-128"/>
              </a:rPr>
              <a:t>. Customers fill in their phone number on a form and specify a convenient time to be contacted. Dialling from a representative in the call centre occurs automatically at the appointed time and the company pays which is popular. </a:t>
            </a:r>
          </a:p>
          <a:p>
            <a:pPr marL="290513" indent="-290513">
              <a:lnSpc>
                <a:spcPct val="80000"/>
              </a:lnSpc>
              <a:spcBef>
                <a:spcPts val="800"/>
              </a:spcBef>
            </a:pPr>
            <a:r>
              <a:rPr lang="en-US" altLang="x-none" sz="2000" i="1">
                <a:ea typeface="MS PGothic" charset="-128"/>
              </a:rPr>
              <a:t>Frequently Asked Questions (FAQ). </a:t>
            </a:r>
            <a:r>
              <a:rPr lang="en-US" altLang="x-none" sz="2000">
                <a:ea typeface="MS PGothic" charset="-128"/>
              </a:rPr>
              <a:t>For these, the art is in compiling and categorising the questions so customers can easily find (a) the question and (b) a helpful answer.</a:t>
            </a:r>
          </a:p>
          <a:p>
            <a:pPr marL="290513" indent="-290513">
              <a:lnSpc>
                <a:spcPct val="80000"/>
              </a:lnSpc>
              <a:spcBef>
                <a:spcPts val="800"/>
              </a:spcBef>
            </a:pPr>
            <a:r>
              <a:rPr lang="en-US" altLang="x-none" sz="2000" i="1">
                <a:ea typeface="MS PGothic" charset="-128"/>
              </a:rPr>
              <a:t>On-site search engines</a:t>
            </a:r>
            <a:r>
              <a:rPr lang="en-US" altLang="x-none" sz="2000">
                <a:ea typeface="MS PGothic" charset="-128"/>
              </a:rPr>
              <a:t>. These help customers find what they</a:t>
            </a:r>
            <a:r>
              <a:rPr lang="en-IN" altLang="x-none" sz="2000">
                <a:ea typeface="MS PGothic" charset="-128"/>
              </a:rPr>
              <a:t>’</a:t>
            </a:r>
            <a:r>
              <a:rPr lang="en-US" altLang="ja-JP" sz="2000">
                <a:ea typeface="MS PGothic" charset="-128"/>
              </a:rPr>
              <a:t>re looking for quickly and are popular when available. Site maps are a related feature. </a:t>
            </a:r>
          </a:p>
          <a:p>
            <a:pPr marL="290513" indent="-290513">
              <a:lnSpc>
                <a:spcPct val="80000"/>
              </a:lnSpc>
              <a:spcBef>
                <a:spcPts val="800"/>
              </a:spcBef>
            </a:pPr>
            <a:r>
              <a:rPr lang="en-US" altLang="x-none" sz="2000" i="1">
                <a:ea typeface="MS PGothic" charset="-128"/>
              </a:rPr>
              <a:t>Virtual assistants </a:t>
            </a:r>
            <a:r>
              <a:rPr lang="en-US" altLang="x-none" sz="2000">
                <a:ea typeface="MS PGothic" charset="-128"/>
              </a:rPr>
              <a:t>come in varying degrees of sophistication and usually help to guide the customer through a maze of choices.</a:t>
            </a:r>
            <a:endParaRPr lang="en-GB" altLang="x-none" sz="2000">
              <a:ea typeface="MS PGothic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490440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3"/>
          <p:cNvSpPr>
            <a:spLocks noChangeArrowheads="1"/>
          </p:cNvSpPr>
          <p:nvPr/>
        </p:nvSpPr>
        <p:spPr bwMode="auto">
          <a:xfrm>
            <a:off x="458788" y="5846763"/>
            <a:ext cx="8229600" cy="407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pPr algn="l"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x-none" sz="1200"/>
              <a:t>Figure 5.9</a:t>
            </a:r>
            <a:r>
              <a:rPr lang="en-GB" altLang="x-none"/>
              <a:t>  </a:t>
            </a:r>
            <a:r>
              <a:rPr lang="en-US" altLang="x-none"/>
              <a:t>Stages in managing inbound email</a:t>
            </a:r>
            <a:endParaRPr lang="en-GB" altLang="x-none"/>
          </a:p>
        </p:txBody>
      </p:sp>
      <p:pic>
        <p:nvPicPr>
          <p:cNvPr id="38915" name="Picture 6" descr="M05NF0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1225" y="515938"/>
            <a:ext cx="2216150" cy="5073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34451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506413" y="485775"/>
            <a:ext cx="8131175" cy="533400"/>
          </a:xfrm>
        </p:spPr>
        <p:txBody>
          <a:bodyPr/>
          <a:lstStyle/>
          <a:p>
            <a:r>
              <a:rPr lang="en-US" altLang="x-none" sz="2900">
                <a:solidFill>
                  <a:schemeClr val="tx1"/>
                </a:solidFill>
                <a:ea typeface="MS PGothic" charset="-128"/>
              </a:rPr>
              <a:t>Methods of managing inbound contacts</a:t>
            </a:r>
          </a:p>
        </p:txBody>
      </p:sp>
      <p:sp>
        <p:nvSpPr>
          <p:cNvPr id="39939" name="Rectangle 3"/>
          <p:cNvSpPr>
            <a:spLocks noChangeArrowheads="1"/>
          </p:cNvSpPr>
          <p:nvPr/>
        </p:nvSpPr>
        <p:spPr bwMode="auto">
          <a:xfrm>
            <a:off x="495300" y="1008063"/>
            <a:ext cx="2995613" cy="841375"/>
          </a:xfrm>
          <a:prstGeom prst="rect">
            <a:avLst/>
          </a:prstGeom>
          <a:solidFill>
            <a:srgbClr val="FFFF99"/>
          </a:solidFill>
          <a:ln w="19050">
            <a:solidFill>
              <a:srgbClr val="3333CC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r>
              <a:rPr lang="en-US" altLang="x-none" sz="2000" b="1"/>
              <a:t>Customer defines</a:t>
            </a:r>
            <a:endParaRPr lang="en-GB" altLang="x-none" sz="2000" b="1"/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 bwMode="auto">
          <a:xfrm>
            <a:off x="495300" y="2179638"/>
            <a:ext cx="2995613" cy="841375"/>
          </a:xfrm>
          <a:prstGeom prst="rect">
            <a:avLst/>
          </a:prstGeom>
          <a:solidFill>
            <a:srgbClr val="FFFF99"/>
          </a:solidFill>
          <a:ln w="19050">
            <a:solidFill>
              <a:srgbClr val="3333CC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r>
              <a:rPr lang="en-US" altLang="x-none" sz="2000" b="1"/>
              <a:t>Receipt and</a:t>
            </a:r>
          </a:p>
          <a:p>
            <a:r>
              <a:rPr lang="en-US" altLang="x-none" sz="2000" b="1"/>
              <a:t>acknowledgement</a:t>
            </a:r>
            <a:endParaRPr lang="en-GB" altLang="x-none" sz="2000" b="1"/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493713" y="3351213"/>
            <a:ext cx="2995612" cy="841375"/>
          </a:xfrm>
          <a:prstGeom prst="rect">
            <a:avLst/>
          </a:prstGeom>
          <a:solidFill>
            <a:srgbClr val="FFFF99"/>
          </a:solidFill>
          <a:ln w="19050">
            <a:solidFill>
              <a:srgbClr val="3333CC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r>
              <a:rPr lang="en-US" altLang="x-none" sz="2000" b="1"/>
              <a:t>Routeing</a:t>
            </a:r>
            <a:endParaRPr lang="en-GB" altLang="x-none" sz="2000" b="1"/>
          </a:p>
        </p:txBody>
      </p:sp>
      <p:sp>
        <p:nvSpPr>
          <p:cNvPr id="39942" name="Rectangle 6"/>
          <p:cNvSpPr>
            <a:spLocks noChangeArrowheads="1"/>
          </p:cNvSpPr>
          <p:nvPr/>
        </p:nvSpPr>
        <p:spPr bwMode="auto">
          <a:xfrm>
            <a:off x="492125" y="4543425"/>
            <a:ext cx="2995613" cy="841375"/>
          </a:xfrm>
          <a:prstGeom prst="rect">
            <a:avLst/>
          </a:prstGeom>
          <a:solidFill>
            <a:srgbClr val="FFFF99"/>
          </a:solidFill>
          <a:ln w="19050">
            <a:solidFill>
              <a:srgbClr val="3333CC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r>
              <a:rPr lang="en-US" altLang="x-none" sz="2000" b="1"/>
              <a:t>Response</a:t>
            </a:r>
            <a:endParaRPr lang="en-GB" altLang="x-none" sz="2000" b="1"/>
          </a:p>
        </p:txBody>
      </p:sp>
      <p:sp>
        <p:nvSpPr>
          <p:cNvPr id="39943" name="Rectangle 7"/>
          <p:cNvSpPr>
            <a:spLocks noChangeArrowheads="1"/>
          </p:cNvSpPr>
          <p:nvPr/>
        </p:nvSpPr>
        <p:spPr bwMode="auto">
          <a:xfrm>
            <a:off x="493713" y="5684838"/>
            <a:ext cx="2995612" cy="841375"/>
          </a:xfrm>
          <a:prstGeom prst="rect">
            <a:avLst/>
          </a:prstGeom>
          <a:solidFill>
            <a:srgbClr val="FFFF99"/>
          </a:solidFill>
          <a:ln w="19050">
            <a:solidFill>
              <a:srgbClr val="3333CC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r>
              <a:rPr lang="en-US" altLang="x-none" sz="2000" b="1"/>
              <a:t>Follow-up</a:t>
            </a:r>
            <a:endParaRPr lang="en-GB" altLang="x-none" sz="2000" b="1"/>
          </a:p>
        </p:txBody>
      </p:sp>
      <p:cxnSp>
        <p:nvCxnSpPr>
          <p:cNvPr id="39944" name="AutoShape 8"/>
          <p:cNvCxnSpPr>
            <a:cxnSpLocks noChangeShapeType="1"/>
            <a:stCxn id="39939" idx="2"/>
            <a:endCxn id="39940" idx="0"/>
          </p:cNvCxnSpPr>
          <p:nvPr/>
        </p:nvCxnSpPr>
        <p:spPr bwMode="auto">
          <a:xfrm>
            <a:off x="1993900" y="1858963"/>
            <a:ext cx="0" cy="311150"/>
          </a:xfrm>
          <a:prstGeom prst="straightConnector1">
            <a:avLst/>
          </a:prstGeom>
          <a:noFill/>
          <a:ln w="19050">
            <a:solidFill>
              <a:srgbClr val="3333CC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9945" name="AutoShape 9"/>
          <p:cNvCxnSpPr>
            <a:cxnSpLocks noChangeShapeType="1"/>
            <a:stCxn id="39940" idx="2"/>
            <a:endCxn id="39941" idx="0"/>
          </p:cNvCxnSpPr>
          <p:nvPr/>
        </p:nvCxnSpPr>
        <p:spPr bwMode="auto">
          <a:xfrm flipH="1">
            <a:off x="1992313" y="3030538"/>
            <a:ext cx="1587" cy="311150"/>
          </a:xfrm>
          <a:prstGeom prst="straightConnector1">
            <a:avLst/>
          </a:prstGeom>
          <a:noFill/>
          <a:ln w="19050">
            <a:solidFill>
              <a:srgbClr val="3333CC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9946" name="AutoShape 10"/>
          <p:cNvCxnSpPr>
            <a:cxnSpLocks noChangeShapeType="1"/>
            <a:stCxn id="39941" idx="2"/>
            <a:endCxn id="39942" idx="0"/>
          </p:cNvCxnSpPr>
          <p:nvPr/>
        </p:nvCxnSpPr>
        <p:spPr bwMode="auto">
          <a:xfrm flipH="1">
            <a:off x="1990725" y="4202113"/>
            <a:ext cx="1588" cy="331787"/>
          </a:xfrm>
          <a:prstGeom prst="straightConnector1">
            <a:avLst/>
          </a:prstGeom>
          <a:noFill/>
          <a:ln w="19050">
            <a:solidFill>
              <a:srgbClr val="3333CC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9947" name="AutoShape 11"/>
          <p:cNvCxnSpPr>
            <a:cxnSpLocks noChangeShapeType="1"/>
            <a:stCxn id="39942" idx="2"/>
            <a:endCxn id="39943" idx="0"/>
          </p:cNvCxnSpPr>
          <p:nvPr/>
        </p:nvCxnSpPr>
        <p:spPr bwMode="auto">
          <a:xfrm>
            <a:off x="1990725" y="5394325"/>
            <a:ext cx="1588" cy="280988"/>
          </a:xfrm>
          <a:prstGeom prst="straightConnector1">
            <a:avLst/>
          </a:prstGeom>
          <a:noFill/>
          <a:ln w="19050">
            <a:solidFill>
              <a:srgbClr val="3333CC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9948" name="Text Box 12"/>
          <p:cNvSpPr txBox="1">
            <a:spLocks noChangeArrowheads="1"/>
          </p:cNvSpPr>
          <p:nvPr/>
        </p:nvSpPr>
        <p:spPr bwMode="auto">
          <a:xfrm>
            <a:off x="3738563" y="1023938"/>
            <a:ext cx="4781550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265113" indent="-2540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pPr lvl="1" algn="l" eaLnBrk="1" hangingPunct="1">
              <a:buFontTx/>
              <a:buChar char="•"/>
            </a:pPr>
            <a:r>
              <a:rPr lang="en-US" altLang="x-none"/>
              <a:t>Make contact point clear</a:t>
            </a:r>
          </a:p>
          <a:p>
            <a:pPr lvl="1" algn="l" eaLnBrk="1" hangingPunct="1">
              <a:buFontTx/>
              <a:buChar char="•"/>
            </a:pPr>
            <a:r>
              <a:rPr lang="en-US" altLang="x-none"/>
              <a:t>Use FAQ to reduce enquiries (Measure)</a:t>
            </a:r>
          </a:p>
          <a:p>
            <a:pPr lvl="1" algn="l" eaLnBrk="1" hangingPunct="1">
              <a:buFontTx/>
              <a:buChar char="•"/>
            </a:pPr>
            <a:r>
              <a:rPr lang="en-US" altLang="x-none"/>
              <a:t>Use drop down lists to categorise query</a:t>
            </a:r>
            <a:endParaRPr lang="en-GB" altLang="x-none"/>
          </a:p>
          <a:p>
            <a:pPr algn="l" eaLnBrk="1" hangingPunct="1">
              <a:buFontTx/>
              <a:buChar char="•"/>
            </a:pPr>
            <a:endParaRPr lang="en-GB" altLang="x-none"/>
          </a:p>
        </p:txBody>
      </p:sp>
      <p:sp>
        <p:nvSpPr>
          <p:cNvPr id="39949" name="Text Box 13"/>
          <p:cNvSpPr txBox="1">
            <a:spLocks noChangeArrowheads="1"/>
          </p:cNvSpPr>
          <p:nvPr/>
        </p:nvSpPr>
        <p:spPr bwMode="auto">
          <a:xfrm>
            <a:off x="3738563" y="2014538"/>
            <a:ext cx="4264025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265113" indent="-2540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pPr lvl="1" algn="l" eaLnBrk="1" hangingPunct="1">
              <a:buFontTx/>
              <a:buChar char="•"/>
            </a:pPr>
            <a:r>
              <a:rPr lang="en-US" altLang="x-none"/>
              <a:t>Use autoresponse with service promise (number of hours)</a:t>
            </a:r>
          </a:p>
          <a:p>
            <a:pPr lvl="1" algn="l" eaLnBrk="1" hangingPunct="1">
              <a:buFontTx/>
              <a:buChar char="•"/>
            </a:pPr>
            <a:r>
              <a:rPr lang="en-US" altLang="x-none"/>
              <a:t>Give alternative information source (phone or web page)</a:t>
            </a:r>
            <a:endParaRPr lang="en-GB" altLang="x-none"/>
          </a:p>
        </p:txBody>
      </p:sp>
      <p:sp>
        <p:nvSpPr>
          <p:cNvPr id="39950" name="Text Box 14"/>
          <p:cNvSpPr txBox="1">
            <a:spLocks noChangeArrowheads="1"/>
          </p:cNvSpPr>
          <p:nvPr/>
        </p:nvSpPr>
        <p:spPr bwMode="auto">
          <a:xfrm>
            <a:off x="3738563" y="3309938"/>
            <a:ext cx="4933950" cy="91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265113" indent="-2540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pPr lvl="1" algn="l" eaLnBrk="1" hangingPunct="1">
              <a:buFontTx/>
              <a:buChar char="•"/>
            </a:pPr>
            <a:r>
              <a:rPr lang="en-US" altLang="x-none"/>
              <a:t>Large organisations use intelligent software to categorise and prioritise messages and forward them to relevant staff</a:t>
            </a:r>
            <a:endParaRPr lang="en-GB" altLang="x-none"/>
          </a:p>
        </p:txBody>
      </p:sp>
      <p:sp>
        <p:nvSpPr>
          <p:cNvPr id="39951" name="Text Box 15"/>
          <p:cNvSpPr txBox="1">
            <a:spLocks noChangeArrowheads="1"/>
          </p:cNvSpPr>
          <p:nvPr/>
        </p:nvSpPr>
        <p:spPr bwMode="auto">
          <a:xfrm>
            <a:off x="3814763" y="4529138"/>
            <a:ext cx="4933950" cy="91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187325" indent="-185738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pPr lvl="1" algn="l" eaLnBrk="1" hangingPunct="1">
              <a:buFontTx/>
              <a:buChar char="•"/>
            </a:pPr>
            <a:r>
              <a:rPr lang="en-US" altLang="x-none"/>
              <a:t>Use templates for common responses</a:t>
            </a:r>
          </a:p>
          <a:p>
            <a:pPr lvl="1" algn="l" eaLnBrk="1" hangingPunct="1">
              <a:buFontTx/>
              <a:buChar char="•"/>
            </a:pPr>
            <a:r>
              <a:rPr lang="en-US" altLang="x-none"/>
              <a:t>Answer ALL of the questions</a:t>
            </a:r>
          </a:p>
          <a:p>
            <a:pPr lvl="1" algn="l" eaLnBrk="1" hangingPunct="1">
              <a:buFontTx/>
              <a:buChar char="•"/>
            </a:pPr>
            <a:r>
              <a:rPr lang="en-US" altLang="x-none"/>
              <a:t>Add question to knowledge base</a:t>
            </a:r>
            <a:endParaRPr lang="en-GB" altLang="x-none"/>
          </a:p>
        </p:txBody>
      </p:sp>
      <p:sp>
        <p:nvSpPr>
          <p:cNvPr id="39952" name="Text Box 16"/>
          <p:cNvSpPr txBox="1">
            <a:spLocks noChangeArrowheads="1"/>
          </p:cNvSpPr>
          <p:nvPr/>
        </p:nvSpPr>
        <p:spPr bwMode="auto">
          <a:xfrm>
            <a:off x="3814763" y="5740400"/>
            <a:ext cx="49339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pPr algn="l" eaLnBrk="1" hangingPunct="1">
              <a:buFontTx/>
              <a:buChar char="•"/>
            </a:pPr>
            <a:r>
              <a:rPr lang="en-US" altLang="x-none"/>
              <a:t> Offer callback or follow up for key enquiries</a:t>
            </a:r>
          </a:p>
          <a:p>
            <a:pPr algn="l" eaLnBrk="1" hangingPunct="1">
              <a:buFontTx/>
              <a:buChar char="•"/>
            </a:pPr>
            <a:r>
              <a:rPr lang="en-US" altLang="x-none"/>
              <a:t> Use phone if e-mail is not solving problem</a:t>
            </a:r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206264462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Inbound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(Apologies for the hat!)</a:t>
            </a:r>
          </a:p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www.youtube.com/watch?v=YLCA3-uuPpU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8319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16138</TotalTime>
  <Words>1612</Words>
  <Application>Microsoft Office PowerPoint</Application>
  <PresentationFormat>On-screen Show (4:3)</PresentationFormat>
  <Paragraphs>217</Paragraphs>
  <Slides>51</Slides>
  <Notes>36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7" baseType="lpstr">
      <vt:lpstr>ＭＳ Ｐゴシック</vt:lpstr>
      <vt:lpstr>Arial</vt:lpstr>
      <vt:lpstr>Calibri</vt:lpstr>
      <vt:lpstr>Myriad Pro</vt:lpstr>
      <vt:lpstr>Times New Roman</vt:lpstr>
      <vt:lpstr>20140311PresentationUWTSDTemplate</vt:lpstr>
      <vt:lpstr>Lecture 5 The impact of digital media and technology on the marketing mix</vt:lpstr>
      <vt:lpstr>Learning objectives</vt:lpstr>
      <vt:lpstr>Questions for marketers</vt:lpstr>
      <vt:lpstr>The 4Ps</vt:lpstr>
      <vt:lpstr>PowerPoint Presentation</vt:lpstr>
      <vt:lpstr>The 4Ps and the 4Cs</vt:lpstr>
      <vt:lpstr>Using the marketing mix online</vt:lpstr>
      <vt:lpstr>PowerPoint Presentation</vt:lpstr>
      <vt:lpstr>PowerPoint Presentation</vt:lpstr>
      <vt:lpstr>PowerPoint Presentation</vt:lpstr>
      <vt:lpstr>8th ‘P’?</vt:lpstr>
      <vt:lpstr>PowerPoint Presentation</vt:lpstr>
      <vt:lpstr>Product</vt:lpstr>
      <vt:lpstr>Core product options</vt:lpstr>
      <vt:lpstr>Core product options</vt:lpstr>
      <vt:lpstr>Core product options</vt:lpstr>
      <vt:lpstr>Extended product options</vt:lpstr>
      <vt:lpstr>Conducting marketing research online</vt:lpstr>
      <vt:lpstr>PowerPoint Presentation</vt:lpstr>
      <vt:lpstr>PowerPoint Presentation</vt:lpstr>
      <vt:lpstr>PowerPoint Presentation</vt:lpstr>
      <vt:lpstr>Brands</vt:lpstr>
      <vt:lpstr>Brands online</vt:lpstr>
      <vt:lpstr>PowerPoint Presentation</vt:lpstr>
      <vt:lpstr>PowerPoint Presentation</vt:lpstr>
      <vt:lpstr>PowerPoint Presentation</vt:lpstr>
      <vt:lpstr>PowerPoint Presentation</vt:lpstr>
      <vt:lpstr>Price implications</vt:lpstr>
      <vt:lpstr>PowerPoint Presentation</vt:lpstr>
      <vt:lpstr>Price </vt:lpstr>
      <vt:lpstr>PowerPoint Presentation</vt:lpstr>
      <vt:lpstr>PowerPoint Presentation</vt:lpstr>
      <vt:lpstr>Differential pricing</vt:lpstr>
      <vt:lpstr>B2B reverse auctions</vt:lpstr>
      <vt:lpstr>Purchase method – digital products</vt:lpstr>
      <vt:lpstr>Pricing options</vt:lpstr>
      <vt:lpstr>Place 1 – place of purchase</vt:lpstr>
      <vt:lpstr>PowerPoint Presentation</vt:lpstr>
      <vt:lpstr>Evans and Wurster view of place</vt:lpstr>
      <vt:lpstr>Place 2 – new channel structures</vt:lpstr>
      <vt:lpstr>Place 3 – channel conflicts</vt:lpstr>
      <vt:lpstr>Place 4 – virtual organisations – what are they?</vt:lpstr>
      <vt:lpstr>Virtual organisations – alternatives</vt:lpstr>
      <vt:lpstr>Promotion</vt:lpstr>
      <vt:lpstr>PowerPoint Presentation</vt:lpstr>
      <vt:lpstr>Promotion tools</vt:lpstr>
      <vt:lpstr>Using promotion to vary the mix</vt:lpstr>
      <vt:lpstr>Options for replacing people</vt:lpstr>
      <vt:lpstr>PowerPoint Presentation</vt:lpstr>
      <vt:lpstr>Methods of managing inbound contacts</vt:lpstr>
      <vt:lpstr>Inbound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Christopher Thomas (Business)</cp:lastModifiedBy>
  <cp:revision>423</cp:revision>
  <cp:lastPrinted>2016-02-08T18:19:33Z</cp:lastPrinted>
  <dcterms:created xsi:type="dcterms:W3CDTF">2015-05-19T15:55:27Z</dcterms:created>
  <dcterms:modified xsi:type="dcterms:W3CDTF">2017-11-30T11:09:12Z</dcterms:modified>
</cp:coreProperties>
</file>