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64" r:id="rId4"/>
  </p:sldMasterIdLst>
  <p:notesMasterIdLst>
    <p:notesMasterId r:id="rId31"/>
  </p:notesMasterIdLst>
  <p:handoutMasterIdLst>
    <p:handoutMasterId r:id="rId32"/>
  </p:handoutMasterIdLst>
  <p:sldIdLst>
    <p:sldId id="1497" r:id="rId5"/>
    <p:sldId id="1498" r:id="rId6"/>
    <p:sldId id="1514" r:id="rId7"/>
    <p:sldId id="1515" r:id="rId8"/>
    <p:sldId id="1525" r:id="rId9"/>
    <p:sldId id="1499" r:id="rId10"/>
    <p:sldId id="1516" r:id="rId11"/>
    <p:sldId id="1513" r:id="rId12"/>
    <p:sldId id="1502" r:id="rId13"/>
    <p:sldId id="1506" r:id="rId14"/>
    <p:sldId id="1509" r:id="rId15"/>
    <p:sldId id="1503" r:id="rId16"/>
    <p:sldId id="1519" r:id="rId17"/>
    <p:sldId id="1520" r:id="rId18"/>
    <p:sldId id="1517" r:id="rId19"/>
    <p:sldId id="1511" r:id="rId20"/>
    <p:sldId id="1527" r:id="rId21"/>
    <p:sldId id="1518" r:id="rId22"/>
    <p:sldId id="1530" r:id="rId23"/>
    <p:sldId id="1531" r:id="rId24"/>
    <p:sldId id="1521" r:id="rId25"/>
    <p:sldId id="1529" r:id="rId26"/>
    <p:sldId id="1523" r:id="rId27"/>
    <p:sldId id="1524" r:id="rId28"/>
    <p:sldId id="1526" r:id="rId29"/>
    <p:sldId id="152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941987A-41B7-49AC-EE6E-03F2D0BD95BA}" name="Daria Naidenov" initials="DN" userId="S::danaidenov@microsoft.com::ab38ab5f-bdf0-4774-ae5a-d2782abb2027"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80" autoAdjust="0"/>
    <p:restoredTop sz="94660"/>
  </p:normalViewPr>
  <p:slideViewPr>
    <p:cSldViewPr snapToGrid="0">
      <p:cViewPr varScale="1">
        <p:scale>
          <a:sx n="91" d="100"/>
          <a:sy n="91" d="100"/>
        </p:scale>
        <p:origin x="293" y="58"/>
      </p:cViewPr>
      <p:guideLst/>
    </p:cSldViewPr>
  </p:slideViewPr>
  <p:notesTextViewPr>
    <p:cViewPr>
      <p:scale>
        <a:sx n="1" d="1"/>
        <a:sy n="1" d="1"/>
      </p:scale>
      <p:origin x="0" y="0"/>
    </p:cViewPr>
  </p:notesTextViewPr>
  <p:sorterViewPr>
    <p:cViewPr>
      <p:scale>
        <a:sx n="100" d="100"/>
        <a:sy n="100" d="100"/>
      </p:scale>
      <p:origin x="0" y="-1972"/>
    </p:cViewPr>
  </p:sorter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6/21/2026</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6/21/2026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2</a:t>
            </a:fld>
            <a:endParaRPr lang="en-US" dirty="0"/>
          </a:p>
        </p:txBody>
      </p:sp>
    </p:spTree>
    <p:extLst>
      <p:ext uri="{BB962C8B-B14F-4D97-AF65-F5344CB8AC3E}">
        <p14:creationId xmlns:p14="http://schemas.microsoft.com/office/powerpoint/2010/main" val="2962049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3</a:t>
            </a:fld>
            <a:endParaRPr lang="en-US" dirty="0"/>
          </a:p>
        </p:txBody>
      </p:sp>
    </p:spTree>
    <p:extLst>
      <p:ext uri="{BB962C8B-B14F-4D97-AF65-F5344CB8AC3E}">
        <p14:creationId xmlns:p14="http://schemas.microsoft.com/office/powerpoint/2010/main" val="3828750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4</a:t>
            </a:fld>
            <a:endParaRPr lang="en-US" dirty="0"/>
          </a:p>
        </p:txBody>
      </p:sp>
    </p:spTree>
    <p:extLst>
      <p:ext uri="{BB962C8B-B14F-4D97-AF65-F5344CB8AC3E}">
        <p14:creationId xmlns:p14="http://schemas.microsoft.com/office/powerpoint/2010/main" val="32093137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5</a:t>
            </a:fld>
            <a:endParaRPr lang="en-US" dirty="0"/>
          </a:p>
        </p:txBody>
      </p:sp>
    </p:spTree>
    <p:extLst>
      <p:ext uri="{BB962C8B-B14F-4D97-AF65-F5344CB8AC3E}">
        <p14:creationId xmlns:p14="http://schemas.microsoft.com/office/powerpoint/2010/main" val="31646659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6</a:t>
            </a:fld>
            <a:endParaRPr lang="en-US" dirty="0"/>
          </a:p>
        </p:txBody>
      </p:sp>
    </p:spTree>
    <p:extLst>
      <p:ext uri="{BB962C8B-B14F-4D97-AF65-F5344CB8AC3E}">
        <p14:creationId xmlns:p14="http://schemas.microsoft.com/office/powerpoint/2010/main" val="24040978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7</a:t>
            </a:fld>
            <a:endParaRPr lang="en-US" dirty="0"/>
          </a:p>
        </p:txBody>
      </p:sp>
    </p:spTree>
    <p:extLst>
      <p:ext uri="{BB962C8B-B14F-4D97-AF65-F5344CB8AC3E}">
        <p14:creationId xmlns:p14="http://schemas.microsoft.com/office/powerpoint/2010/main" val="106530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11</a:t>
            </a:fld>
            <a:endParaRPr lang="en-US" dirty="0"/>
          </a:p>
        </p:txBody>
      </p:sp>
    </p:spTree>
    <p:extLst>
      <p:ext uri="{BB962C8B-B14F-4D97-AF65-F5344CB8AC3E}">
        <p14:creationId xmlns:p14="http://schemas.microsoft.com/office/powerpoint/2010/main" val="24863793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12</a:t>
            </a:fld>
            <a:endParaRPr lang="en-US" dirty="0"/>
          </a:p>
        </p:txBody>
      </p:sp>
    </p:spTree>
    <p:extLst>
      <p:ext uri="{BB962C8B-B14F-4D97-AF65-F5344CB8AC3E}">
        <p14:creationId xmlns:p14="http://schemas.microsoft.com/office/powerpoint/2010/main" val="571458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15</a:t>
            </a:fld>
            <a:endParaRPr lang="en-US" dirty="0"/>
          </a:p>
        </p:txBody>
      </p:sp>
    </p:spTree>
    <p:extLst>
      <p:ext uri="{BB962C8B-B14F-4D97-AF65-F5344CB8AC3E}">
        <p14:creationId xmlns:p14="http://schemas.microsoft.com/office/powerpoint/2010/main" val="14370882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18</a:t>
            </a:fld>
            <a:endParaRPr lang="en-US" dirty="0"/>
          </a:p>
        </p:txBody>
      </p:sp>
    </p:spTree>
    <p:extLst>
      <p:ext uri="{BB962C8B-B14F-4D97-AF65-F5344CB8AC3E}">
        <p14:creationId xmlns:p14="http://schemas.microsoft.com/office/powerpoint/2010/main" val="5776696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19</a:t>
            </a:fld>
            <a:endParaRPr lang="en-US" dirty="0"/>
          </a:p>
        </p:txBody>
      </p:sp>
    </p:spTree>
    <p:extLst>
      <p:ext uri="{BB962C8B-B14F-4D97-AF65-F5344CB8AC3E}">
        <p14:creationId xmlns:p14="http://schemas.microsoft.com/office/powerpoint/2010/main" val="381057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21</a:t>
            </a:fld>
            <a:endParaRPr lang="en-US" dirty="0"/>
          </a:p>
        </p:txBody>
      </p:sp>
    </p:spTree>
    <p:extLst>
      <p:ext uri="{BB962C8B-B14F-4D97-AF65-F5344CB8AC3E}">
        <p14:creationId xmlns:p14="http://schemas.microsoft.com/office/powerpoint/2010/main" val="19103126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98327" y="5096040"/>
            <a:ext cx="10963051" cy="761201"/>
          </a:xfrm>
        </p:spPr>
        <p:txBody>
          <a:bodyPr anchor="b">
            <a:normAutofit/>
          </a:bodyPr>
          <a:lstStyle>
            <a:lvl1pPr algn="l">
              <a:defRPr sz="40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98328" y="5972629"/>
            <a:ext cx="10963050" cy="519884"/>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cxnSp>
        <p:nvCxnSpPr>
          <p:cNvPr id="4" name="Straight Connector 3">
            <a:extLst>
              <a:ext uri="{FF2B5EF4-FFF2-40B4-BE49-F238E27FC236}">
                <a16:creationId xmlns:a16="http://schemas.microsoft.com/office/drawing/2014/main" id="{E2615D95-4353-B9DA-619F-62F51763C54C}"/>
              </a:ext>
            </a:extLst>
          </p:cNvPr>
          <p:cNvCxnSpPr>
            <a:cxnSpLocks/>
          </p:cNvCxnSpPr>
          <p:nvPr/>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p:txBody>
          <a:bodyPr/>
          <a:lstStyle/>
          <a:p>
            <a:r>
              <a:rPr lang="en-US" dirty="0"/>
              <a:t>GROWTH MARKETING PLAN</a:t>
            </a:r>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p:txBody>
          <a:bodyPr/>
          <a:lstStyle/>
          <a:p>
            <a:fld id="{9DE1B49B-C7C7-46C5-86D1-04B289EB7888}" type="datetime1">
              <a:rPr lang="en-US" smtClean="0"/>
              <a:t>6/21/2026</a:t>
            </a:fld>
            <a:endParaRPr lang="en-US" dirty="0"/>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98327" y="0"/>
            <a:ext cx="11593671" cy="4723939"/>
          </a:xfrm>
          <a:blipFill dpi="0" rotWithShape="1">
            <a:blip r:embed="rId2">
              <a:alphaModFix amt="60000"/>
            </a:blip>
            <a:srcRect/>
            <a:stretch>
              <a:fillRect l="-1459" r="-1"/>
            </a:stretch>
          </a:blipFill>
        </p:spPr>
        <p:txBody>
          <a:bodyPr/>
          <a:lstStyle>
            <a:lvl1pPr marL="0" indent="0">
              <a:buNone/>
              <a:defRPr/>
            </a:lvl1pPr>
          </a:lstStyle>
          <a:p>
            <a:r>
              <a:rPr lang="en-GB" dirty="0"/>
              <a:t>Click icon to add picture</a:t>
            </a:r>
            <a:endParaRPr lang="en-US" dirty="0"/>
          </a:p>
        </p:txBody>
      </p:sp>
    </p:spTree>
    <p:extLst>
      <p:ext uri="{BB962C8B-B14F-4D97-AF65-F5344CB8AC3E}">
        <p14:creationId xmlns:p14="http://schemas.microsoft.com/office/powerpoint/2010/main" val="196848888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GB"/>
              <a:t>Click to edit Master title style</a:t>
            </a:r>
            <a:endParaRPr lang="en-US" dirty="0"/>
          </a:p>
        </p:txBody>
      </p:sp>
      <p:cxnSp>
        <p:nvCxnSpPr>
          <p:cNvPr id="7" name="Straight Connector 6">
            <a:extLst>
              <a:ext uri="{FF2B5EF4-FFF2-40B4-BE49-F238E27FC236}">
                <a16:creationId xmlns:a16="http://schemas.microsoft.com/office/drawing/2014/main" id="{6E5A671A-CD1D-3726-5EBC-4251B0B1F630}"/>
              </a:ext>
            </a:extLst>
          </p:cNvPr>
          <p:cNvCxnSpPr/>
          <p:nvPr/>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rot="16200000">
            <a:off x="-2067304" y="2241964"/>
            <a:ext cx="4564376" cy="429768"/>
          </a:xfrm>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4170032-0FB4-49A9-8F94-A4A948FEFA19}" type="datetime1">
              <a:rPr lang="en-US" smtClean="0"/>
              <a:t>6/21/2026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9" name="Straight Connector 8">
            <a:extLst>
              <a:ext uri="{FF2B5EF4-FFF2-40B4-BE49-F238E27FC236}">
                <a16:creationId xmlns:a16="http://schemas.microsoft.com/office/drawing/2014/main" id="{652BC221-6328-07B8-5E00-E12DFAC6BF43}"/>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0075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012214" y="1001716"/>
            <a:ext cx="4545750" cy="3358242"/>
          </a:xfrm>
        </p:spPr>
        <p:txBody>
          <a:bodyPr anchor="b">
            <a:normAutofit/>
          </a:bodyPr>
          <a:lstStyle>
            <a:lvl1pPr algn="l">
              <a:defRPr sz="54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012214" y="4740957"/>
            <a:ext cx="4545749" cy="1482043"/>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cxnSp>
        <p:nvCxnSpPr>
          <p:cNvPr id="8" name="Straight Connector 7">
            <a:extLst>
              <a:ext uri="{FF2B5EF4-FFF2-40B4-BE49-F238E27FC236}">
                <a16:creationId xmlns:a16="http://schemas.microsoft.com/office/drawing/2014/main" id="{4C62B492-23F8-09B4-BA81-5C910AC15279}"/>
              </a:ext>
            </a:extLst>
          </p:cNvPr>
          <p:cNvCxnSpPr>
            <a:cxnSpLocks/>
          </p:cNvCxnSpPr>
          <p:nvPr/>
        </p:nvCxnSpPr>
        <p:spPr>
          <a:xfrm>
            <a:off x="6754068" y="164150"/>
            <a:ext cx="543793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rot="16200000">
            <a:off x="-2067304" y="2231454"/>
            <a:ext cx="4564376" cy="429768"/>
          </a:xfrm>
        </p:spPr>
        <p:txBody>
          <a:bodyPr/>
          <a:lstStyle/>
          <a:p>
            <a:r>
              <a:rPr lang="en-US" dirty="0"/>
              <a:t>GROWTH MARKETING PLAN</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rot="16200000">
            <a:off x="-532354" y="5260880"/>
            <a:ext cx="1494476" cy="429768"/>
          </a:xfrm>
        </p:spPr>
        <p:txBody>
          <a:bodyPr/>
          <a:lstStyle>
            <a:lvl1pPr>
              <a:defRPr>
                <a:solidFill>
                  <a:schemeClr val="tx1"/>
                </a:solidFill>
                <a:effectLst/>
              </a:defRPr>
            </a:lvl1pPr>
          </a:lstStyle>
          <a:p>
            <a:fld id="{60806314-2923-4BCD-81C6-1762557E3AD1}" type="datetime1">
              <a:rPr lang="en-US" smtClean="0"/>
              <a:t>6/21/2026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98327" y="0"/>
            <a:ext cx="5986622" cy="6858000"/>
          </a:xfrm>
          <a:blipFill dpi="0" rotWithShape="1">
            <a:blip r:embed="rId2">
              <a:alphaModFix amt="60000"/>
            </a:blip>
            <a:srcRect/>
            <a:stretch>
              <a:fillRect l="-2824" r="-1"/>
            </a:stretch>
          </a:blipFill>
        </p:spPr>
        <p:txBody>
          <a:bodyPr/>
          <a:lstStyle>
            <a:lvl1pPr marL="0" indent="0">
              <a:buNone/>
              <a:defRPr/>
            </a:lvl1pPr>
          </a:lstStyle>
          <a:p>
            <a:r>
              <a:rPr lang="en-GB" dirty="0"/>
              <a:t>Click icon to add picture</a:t>
            </a:r>
            <a:endParaRPr lang="en-US" dirty="0"/>
          </a:p>
        </p:txBody>
      </p:sp>
      <p:cxnSp>
        <p:nvCxnSpPr>
          <p:cNvPr id="9" name="Straight Connector 8">
            <a:extLst>
              <a:ext uri="{FF2B5EF4-FFF2-40B4-BE49-F238E27FC236}">
                <a16:creationId xmlns:a16="http://schemas.microsoft.com/office/drawing/2014/main" id="{5680DD37-AA75-5265-3DD3-EADFD5870C34}"/>
              </a:ext>
            </a:extLst>
          </p:cNvPr>
          <p:cNvCxnSpPr>
            <a:cxnSpLocks/>
          </p:cNvCxnSpPr>
          <p:nvPr userDrawn="1"/>
        </p:nvCxnSpPr>
        <p:spPr>
          <a:xfrm>
            <a:off x="6754068"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5FEC9D1-6B65-BD86-B34E-71F8F5629EE4}"/>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15562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24832" y="1001715"/>
            <a:ext cx="4724078" cy="2980051"/>
          </a:xfrm>
        </p:spPr>
        <p:txBody>
          <a:bodyPr anchor="t">
            <a:normAutofit/>
          </a:bodyPr>
          <a:lstStyle>
            <a:lvl1pPr algn="l">
              <a:defRPr sz="40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24831" y="4362766"/>
            <a:ext cx="4724077" cy="1860234"/>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cxnSp>
        <p:nvCxnSpPr>
          <p:cNvPr id="5" name="Straight Connector 4">
            <a:extLst>
              <a:ext uri="{FF2B5EF4-FFF2-40B4-BE49-F238E27FC236}">
                <a16:creationId xmlns:a16="http://schemas.microsoft.com/office/drawing/2014/main" id="{61F22791-F1DC-82EE-574A-946C4F39A8F5}"/>
              </a:ext>
            </a:extLst>
          </p:cNvPr>
          <p:cNvCxnSpPr>
            <a:cxnSpLocks/>
          </p:cNvCxnSpPr>
          <p:nvPr userDrawn="1"/>
        </p:nvCxnSpPr>
        <p:spPr>
          <a:xfrm>
            <a:off x="429209" y="164150"/>
            <a:ext cx="514041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rot="16200000">
            <a:off x="-2067733" y="2231455"/>
            <a:ext cx="4564378" cy="429768"/>
          </a:xfrm>
        </p:spPr>
        <p:txBody>
          <a:bodyPr/>
          <a:lstStyle/>
          <a:p>
            <a:r>
              <a:rPr lang="en-US" dirty="0"/>
              <a:t>GROWTH MARKETING PLAN</a:t>
            </a:r>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rot="16200000">
            <a:off x="-537354" y="5265452"/>
            <a:ext cx="1494475" cy="420624"/>
          </a:xfrm>
        </p:spPr>
        <p:txBody>
          <a:bodyPr/>
          <a:lstStyle/>
          <a:p>
            <a:fld id="{D1BD44EB-637E-42FE-BCB7-7CFC0B1C3376}" type="datetime1">
              <a:rPr lang="en-US" smtClean="0"/>
              <a:t>6/21/2026</a:t>
            </a:fld>
            <a:endParaRPr lang="en-US" dirty="0"/>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429" y="6492875"/>
            <a:ext cx="429207" cy="365125"/>
          </a:xfrm>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765246" y="0"/>
            <a:ext cx="6426753" cy="6858000"/>
          </a:xfrm>
          <a:blipFill dpi="0" rotWithShape="1">
            <a:blip r:embed="rId2">
              <a:alphaModFix amt="60000"/>
            </a:blip>
            <a:srcRect/>
            <a:stretch>
              <a:fillRect l="-2631"/>
            </a:stretch>
          </a:blipFill>
        </p:spPr>
        <p:txBody>
          <a:bodyPr/>
          <a:lstStyle>
            <a:lvl1pPr marL="0" indent="0">
              <a:buNone/>
              <a:defRPr/>
            </a:lvl1pPr>
          </a:lstStyle>
          <a:p>
            <a:r>
              <a:rPr lang="en-GB" dirty="0"/>
              <a:t>Click icon to add picture</a:t>
            </a:r>
            <a:endParaRPr lang="en-US" dirty="0"/>
          </a:p>
        </p:txBody>
      </p:sp>
      <p:cxnSp>
        <p:nvCxnSpPr>
          <p:cNvPr id="10" name="Straight Connector 9">
            <a:extLst>
              <a:ext uri="{FF2B5EF4-FFF2-40B4-BE49-F238E27FC236}">
                <a16:creationId xmlns:a16="http://schemas.microsoft.com/office/drawing/2014/main" id="{EDC9DC64-28F1-DE35-BA93-42BE9EDD8B26}"/>
              </a:ext>
            </a:extLst>
          </p:cNvPr>
          <p:cNvCxnSpPr>
            <a:cxnSpLocks/>
          </p:cNvCxnSpPr>
          <p:nvPr userDrawn="1"/>
        </p:nvCxnSpPr>
        <p:spPr>
          <a:xfrm>
            <a:off x="5569624"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A3CE87-786A-4910-E740-1852BBC75C53}"/>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21592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1001715"/>
            <a:ext cx="7538423" cy="3457299"/>
          </a:xfrm>
        </p:spPr>
        <p:txBody>
          <a:bodyPr anchor="t">
            <a:normAutofit/>
          </a:bodyPr>
          <a:lstStyle>
            <a:lvl1pPr algn="l">
              <a:defRPr sz="72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31" y="4728526"/>
            <a:ext cx="6595444" cy="1494473"/>
          </a:xfrm>
        </p:spPr>
        <p:txBody>
          <a:bodyPr anchor="b">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cxnSp>
        <p:nvCxnSpPr>
          <p:cNvPr id="8" name="Straight Connector 7">
            <a:extLst>
              <a:ext uri="{FF2B5EF4-FFF2-40B4-BE49-F238E27FC236}">
                <a16:creationId xmlns:a16="http://schemas.microsoft.com/office/drawing/2014/main" id="{D8D58296-262D-E3A1-3EDA-108D59ADDEB9}"/>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5425F719-9770-4838-A1BF-8640CFA44CC3}" type="datetime1">
              <a:rPr lang="en-US" smtClean="0"/>
              <a:t>6/21/2026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9" name="Straight Connector 8">
            <a:extLst>
              <a:ext uri="{FF2B5EF4-FFF2-40B4-BE49-F238E27FC236}">
                <a16:creationId xmlns:a16="http://schemas.microsoft.com/office/drawing/2014/main" id="{5FC82B15-2BAA-B79D-562D-AB6EE143DF74}"/>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253083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1001715"/>
            <a:ext cx="8095015" cy="3361051"/>
          </a:xfrm>
        </p:spPr>
        <p:txBody>
          <a:bodyPr anchor="b">
            <a:normAutofit/>
          </a:bodyPr>
          <a:lstStyle>
            <a:lvl1pPr algn="l">
              <a:defRPr sz="72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30" y="4728524"/>
            <a:ext cx="7538424" cy="1127761"/>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cxnSp>
        <p:nvCxnSpPr>
          <p:cNvPr id="9" name="Straight Connector 8">
            <a:extLst>
              <a:ext uri="{FF2B5EF4-FFF2-40B4-BE49-F238E27FC236}">
                <a16:creationId xmlns:a16="http://schemas.microsoft.com/office/drawing/2014/main" id="{617A912A-256D-661B-C181-034D06ED868C}"/>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AB2F92B4-CE1A-4C71-BEF0-93A2274B672B}" type="datetime1">
              <a:rPr lang="en-US" smtClean="0"/>
              <a:t>6/21/2026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8" name="Straight Connector 7">
            <a:extLst>
              <a:ext uri="{FF2B5EF4-FFF2-40B4-BE49-F238E27FC236}">
                <a16:creationId xmlns:a16="http://schemas.microsoft.com/office/drawing/2014/main" id="{DCC649EA-F1C7-472F-52D7-A93BB7EC19BC}"/>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731194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133602" y="1404262"/>
            <a:ext cx="7924802" cy="2577504"/>
          </a:xfrm>
        </p:spPr>
        <p:txBody>
          <a:bodyPr anchor="b">
            <a:noAutofit/>
          </a:bodyPr>
          <a:lstStyle>
            <a:lvl1pPr algn="ctr">
              <a:defRPr sz="7200"/>
            </a:lvl1pPr>
          </a:lstStyle>
          <a:p>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519980" y="4353867"/>
            <a:ext cx="7152034" cy="112141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cxnSp>
        <p:nvCxnSpPr>
          <p:cNvPr id="9" name="Straight Connector 8">
            <a:extLst>
              <a:ext uri="{FF2B5EF4-FFF2-40B4-BE49-F238E27FC236}">
                <a16:creationId xmlns:a16="http://schemas.microsoft.com/office/drawing/2014/main" id="{0CFC45B0-B1A3-3E44-43D7-C15E5073EEB5}"/>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4655A5E0-7ACA-4081-A937-2CF1CEC074EB}" type="datetime1">
              <a:rPr lang="en-US" smtClean="0"/>
              <a:t>6/21/2026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7" name="Straight Connector 6">
            <a:extLst>
              <a:ext uri="{FF2B5EF4-FFF2-40B4-BE49-F238E27FC236}">
                <a16:creationId xmlns:a16="http://schemas.microsoft.com/office/drawing/2014/main" id="{3BEA1CDC-959E-33FA-9AF1-75DB91B6A967}"/>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91970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3478" y="1748475"/>
            <a:ext cx="10924476" cy="4730749"/>
          </a:xfrm>
        </p:spPr>
        <p:txBody>
          <a:bodyPr anchor="b">
            <a:normAutofit/>
          </a:bodyPr>
          <a:lstStyle>
            <a:lvl1pPr algn="l">
              <a:defRPr sz="7200">
                <a:solidFill>
                  <a:schemeClr val="bg1"/>
                </a:solidFill>
              </a:defRPr>
            </a:lvl1pPr>
          </a:lstStyle>
          <a:p>
            <a:r>
              <a:rPr lang="en-GB"/>
              <a:t>Click to edit Master title style</a:t>
            </a:r>
            <a:endParaRPr lang="en-US" dirty="0"/>
          </a:p>
        </p:txBody>
      </p:sp>
      <p:cxnSp>
        <p:nvCxnSpPr>
          <p:cNvPr id="7" name="Straight Connector 6">
            <a:extLst>
              <a:ext uri="{FF2B5EF4-FFF2-40B4-BE49-F238E27FC236}">
                <a16:creationId xmlns:a16="http://schemas.microsoft.com/office/drawing/2014/main" id="{6A27FB5B-F1F4-96F1-0152-318F0A4000BC}"/>
              </a:ext>
            </a:extLst>
          </p:cNvPr>
          <p:cNvCxnSpPr/>
          <p:nvPr/>
        </p:nvCxnSpPr>
        <p:spPr>
          <a:xfrm>
            <a:off x="429209" y="164150"/>
            <a:ext cx="117627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r>
              <a:rPr lang="en-US" dirty="0"/>
              <a:t>GROWTH MARKETING PLAN</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C8626840-FA11-4374-BE46-30DF1EAD92FE}" type="datetime1">
              <a:rPr lang="en-US" smtClean="0"/>
              <a:pPr/>
              <a:t>6/21/2026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61593392-0733-4701-8F74-B58075202E27}"/>
              </a:ext>
            </a:extLst>
          </p:cNvPr>
          <p:cNvCxnSpPr>
            <a:cxnSpLocks/>
          </p:cNvCxnSpPr>
          <p:nvPr userDrawn="1"/>
        </p:nvCxnSpPr>
        <p:spPr>
          <a:xfrm>
            <a:off x="429793" y="0"/>
            <a:ext cx="0"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892460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34030" y="1001713"/>
            <a:ext cx="5702371" cy="4855527"/>
          </a:xfrm>
        </p:spPr>
        <p:txBody>
          <a:bodyPr anchor="ctr">
            <a:normAutofit/>
          </a:bodyPr>
          <a:lstStyle>
            <a:lvl1pPr algn="ctr">
              <a:defRPr sz="4000"/>
            </a:lvl1pPr>
          </a:lstStyle>
          <a:p>
            <a:r>
              <a:rPr lang="en-GB"/>
              <a:t>Click to edit Master title style</a:t>
            </a:r>
            <a:endParaRPr lang="en-US" dirty="0"/>
          </a:p>
        </p:txBody>
      </p:sp>
      <p:cxnSp>
        <p:nvCxnSpPr>
          <p:cNvPr id="6" name="Straight Connector 5">
            <a:extLst>
              <a:ext uri="{FF2B5EF4-FFF2-40B4-BE49-F238E27FC236}">
                <a16:creationId xmlns:a16="http://schemas.microsoft.com/office/drawing/2014/main" id="{95807522-A1BC-0AAD-E7B4-C948DF50EAC6}"/>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08506C6-7398-25A3-A121-87E3BF8366E4}"/>
              </a:ext>
            </a:extLst>
          </p:cNvPr>
          <p:cNvCxnSpPr>
            <a:cxnSpLocks/>
          </p:cNvCxnSpPr>
          <p:nvPr userDrawn="1"/>
        </p:nvCxnSpPr>
        <p:spPr>
          <a:xfrm>
            <a:off x="654122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C4D0019-5D4E-18AB-5653-979E0D7032FB}"/>
              </a:ext>
            </a:extLst>
          </p:cNvPr>
          <p:cNvCxnSpPr>
            <a:cxnSpLocks/>
          </p:cNvCxnSpPr>
          <p:nvPr userDrawn="1"/>
        </p:nvCxnSpPr>
        <p:spPr>
          <a:xfrm>
            <a:off x="6541227" y="164150"/>
            <a:ext cx="565077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32C7AAB3-9B5A-4636-BF0B-2B99D42F5638}" type="datetime1">
              <a:rPr lang="en-US" smtClean="0"/>
              <a:t>6/21/2026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224097" y="1001713"/>
            <a:ext cx="4333859" cy="4855527"/>
          </a:xfrm>
        </p:spPr>
        <p:txBody>
          <a:bodyPr anchor="ctr">
            <a:normAutofit/>
          </a:bodyPr>
          <a:lstStyle>
            <a:lvl1pPr marL="457200" indent="-457200" algn="l">
              <a:buFont typeface="+mj-lt"/>
              <a:buAutoNum type="arabicPeriod"/>
              <a:defRPr sz="1600"/>
            </a:lvl1pPr>
            <a:lvl2pPr marL="685800" indent="-457200" algn="l">
              <a:buFont typeface="+mj-lt"/>
              <a:buAutoNum type="arabicPeriod"/>
              <a:defRPr sz="1600"/>
            </a:lvl2pPr>
            <a:lvl3pPr marL="800100" indent="-342900" algn="l">
              <a:buFont typeface="+mj-lt"/>
              <a:buAutoNum type="arabicPeriod"/>
              <a:defRPr sz="1600"/>
            </a:lvl3pPr>
            <a:lvl4pPr marL="1028700" indent="-342900" algn="l">
              <a:buFont typeface="+mj-lt"/>
              <a:buAutoNum type="arabicPeriod"/>
              <a:defRPr sz="1600"/>
            </a:lvl4pPr>
            <a:lvl5pPr marL="1257300" indent="-342900" algn="l">
              <a:buFont typeface="+mj-lt"/>
              <a:buAutoNum type="arabicPeriod"/>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1214472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with Pictur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761419" y="1001716"/>
            <a:ext cx="4796545" cy="1503374"/>
          </a:xfrm>
        </p:spPr>
        <p:txBody>
          <a:bodyPr anchor="b">
            <a:normAutofit/>
          </a:bodyPr>
          <a:lstStyle>
            <a:lvl1pPr>
              <a:defRPr sz="4000"/>
            </a:lvl1pPr>
          </a:lstStyle>
          <a:p>
            <a:r>
              <a:rPr lang="en-GB"/>
              <a:t>Click to edit Master title style</a:t>
            </a:r>
            <a:endParaRPr lang="en-US" dirty="0"/>
          </a:p>
        </p:txBody>
      </p:sp>
      <p:cxnSp>
        <p:nvCxnSpPr>
          <p:cNvPr id="9" name="Straight Connector 8">
            <a:extLst>
              <a:ext uri="{FF2B5EF4-FFF2-40B4-BE49-F238E27FC236}">
                <a16:creationId xmlns:a16="http://schemas.microsoft.com/office/drawing/2014/main" id="{1C92E087-D311-16FB-DFD8-7DFD79458D04}"/>
              </a:ext>
            </a:extLst>
          </p:cNvPr>
          <p:cNvCxnSpPr>
            <a:cxnSpLocks/>
          </p:cNvCxnSpPr>
          <p:nvPr userDrawn="1"/>
        </p:nvCxnSpPr>
        <p:spPr>
          <a:xfrm>
            <a:off x="6096000" y="164150"/>
            <a:ext cx="6096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rot="16200000">
            <a:off x="-2067304" y="2231454"/>
            <a:ext cx="4564376" cy="429768"/>
          </a:xfrm>
        </p:spPr>
        <p:txBody>
          <a:bodyPr/>
          <a:lstStyle/>
          <a:p>
            <a:r>
              <a:rPr lang="en-US" dirty="0"/>
              <a:t>GROWTH MARKETING PLAN</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rot="16200000">
            <a:off x="-532353" y="5260880"/>
            <a:ext cx="1494474" cy="429768"/>
          </a:xfrm>
        </p:spPr>
        <p:txBody>
          <a:bodyPr/>
          <a:lstStyle/>
          <a:p>
            <a:fld id="{569377BB-3A7F-48AE-8949-DF715FC88965}" type="datetime1">
              <a:rPr lang="en-US" smtClean="0"/>
              <a:t>6/21/2026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Picture Placeholder 7">
            <a:extLst>
              <a:ext uri="{FF2B5EF4-FFF2-40B4-BE49-F238E27FC236}">
                <a16:creationId xmlns:a16="http://schemas.microsoft.com/office/drawing/2014/main" id="{9AC20259-235D-F9C3-3788-C1457976F5AC}"/>
              </a:ext>
            </a:extLst>
          </p:cNvPr>
          <p:cNvSpPr>
            <a:spLocks noGrp="1"/>
          </p:cNvSpPr>
          <p:nvPr>
            <p:ph type="pic" sz="quarter" idx="14"/>
          </p:nvPr>
        </p:nvSpPr>
        <p:spPr>
          <a:xfrm>
            <a:off x="598329" y="0"/>
            <a:ext cx="5331038" cy="6858000"/>
          </a:xfrm>
          <a:blipFill dpi="0" rotWithShape="1">
            <a:blip r:embed="rId2">
              <a:alphaModFix amt="60000"/>
            </a:blip>
            <a:srcRect/>
            <a:stretch>
              <a:fillRect/>
            </a:stretch>
          </a:blipFill>
        </p:spPr>
        <p:txBody>
          <a:bodyPr/>
          <a:lstStyle>
            <a:lvl1pPr marL="0" indent="0">
              <a:buNone/>
              <a:defRPr/>
            </a:lvl1pPr>
          </a:lstStyle>
          <a:p>
            <a:r>
              <a:rPr lang="en-GB" dirty="0"/>
              <a:t>Click icon to add picture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776581" y="2886088"/>
            <a:ext cx="4781383" cy="3336912"/>
          </a:xfrm>
        </p:spPr>
        <p:txBody>
          <a:bodyPr anchor="b">
            <a:normAutofit/>
          </a:bodyPr>
          <a:lstStyle>
            <a:lvl1pPr marL="0" indent="0">
              <a:buFont typeface="+mj-lt"/>
              <a:buNone/>
              <a:defRPr sz="1600"/>
            </a:lvl1pPr>
            <a:lvl2pPr marL="228600" indent="0">
              <a:buFont typeface="+mj-lt"/>
              <a:buNone/>
              <a:defRPr sz="1600"/>
            </a:lvl2pPr>
            <a:lvl3pPr marL="457200" indent="0">
              <a:buFont typeface="+mj-lt"/>
              <a:buNone/>
              <a:defRPr sz="1600"/>
            </a:lvl3pPr>
            <a:lvl4pPr marL="685800" indent="0">
              <a:buFont typeface="+mj-lt"/>
              <a:buNone/>
              <a:defRPr sz="1600"/>
            </a:lvl4pPr>
            <a:lvl5pPr marL="914400" indent="0">
              <a:buFont typeface="+mj-lt"/>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13" name="Straight Connector 12">
            <a:extLst>
              <a:ext uri="{FF2B5EF4-FFF2-40B4-BE49-F238E27FC236}">
                <a16:creationId xmlns:a16="http://schemas.microsoft.com/office/drawing/2014/main" id="{141EF905-FBC0-6AEE-DA7E-A6361F7EF6BB}"/>
              </a:ext>
            </a:extLst>
          </p:cNvPr>
          <p:cNvCxnSpPr>
            <a:cxnSpLocks/>
          </p:cNvCxnSpPr>
          <p:nvPr userDrawn="1"/>
        </p:nvCxnSpPr>
        <p:spPr>
          <a:xfrm>
            <a:off x="609904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EC5A10F-4276-544F-CA8D-14E3EDCA493B}"/>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2567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2496190"/>
            <a:ext cx="4714881" cy="2232336"/>
          </a:xfrm>
        </p:spPr>
        <p:txBody>
          <a:bodyPr>
            <a:normAutofit/>
          </a:bodyPr>
          <a:lstStyle>
            <a:lvl1pPr>
              <a:defRPr sz="4000"/>
            </a:lvl1pPr>
          </a:lstStyle>
          <a:p>
            <a:r>
              <a:rPr lang="en-GB"/>
              <a:t>Click to edit Master title style</a:t>
            </a:r>
            <a:endParaRPr lang="en-US" dirty="0"/>
          </a:p>
        </p:txBody>
      </p:sp>
      <p:cxnSp>
        <p:nvCxnSpPr>
          <p:cNvPr id="9" name="Straight Connector 8">
            <a:extLst>
              <a:ext uri="{FF2B5EF4-FFF2-40B4-BE49-F238E27FC236}">
                <a16:creationId xmlns:a16="http://schemas.microsoft.com/office/drawing/2014/main" id="{430124F2-891B-DC7A-86AD-C038AE8A6493}"/>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39F5C65A-63EB-4D03-A77A-34D9179F227E}" type="datetime1">
              <a:rPr lang="en-US" smtClean="0"/>
              <a:t>6/21/2026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496190"/>
            <a:ext cx="4325112" cy="2232335"/>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7" name="Straight Connector 6">
            <a:extLst>
              <a:ext uri="{FF2B5EF4-FFF2-40B4-BE49-F238E27FC236}">
                <a16:creationId xmlns:a16="http://schemas.microsoft.com/office/drawing/2014/main" id="{CD1D8F17-EF76-0E40-74BF-199C61642602}"/>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07350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2133757"/>
            <a:ext cx="4328497" cy="3728831"/>
          </a:xfrm>
        </p:spPr>
        <p:txBody>
          <a:bodyPr>
            <a:normAutofit/>
          </a:bodyPr>
          <a:lstStyle>
            <a:lvl1pPr>
              <a:defRPr sz="4000"/>
            </a:lvl1pPr>
          </a:lstStyle>
          <a:p>
            <a:r>
              <a:rPr lang="en-GB"/>
              <a:t>Click to edit Master title style</a:t>
            </a:r>
            <a:endParaRPr lang="en-US" dirty="0"/>
          </a:p>
        </p:txBody>
      </p:sp>
      <p:cxnSp>
        <p:nvCxnSpPr>
          <p:cNvPr id="9" name="Straight Connector 8">
            <a:extLst>
              <a:ext uri="{FF2B5EF4-FFF2-40B4-BE49-F238E27FC236}">
                <a16:creationId xmlns:a16="http://schemas.microsoft.com/office/drawing/2014/main" id="{6EB3FC25-52BF-D39B-F6D8-ACD115F19721}"/>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43B156B-F59C-4C90-B2BF-52C692BF43D0}" type="datetime1">
              <a:rPr lang="en-US" smtClean="0"/>
              <a:t>6/21/2026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348911" y="2129475"/>
            <a:ext cx="5266077" cy="3727766"/>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A9054AC9-7FE7-AA63-76C1-0BB3E059FCEA}"/>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20224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1381759"/>
            <a:ext cx="4358311" cy="4841241"/>
          </a:xfrm>
        </p:spPr>
        <p:txBody>
          <a:bodyPr>
            <a:normAutofit/>
          </a:bodyPr>
          <a:lstStyle>
            <a:lvl1pPr>
              <a:defRPr sz="4000"/>
            </a:lvl1pPr>
          </a:lstStyle>
          <a:p>
            <a:r>
              <a:rPr lang="en-GB"/>
              <a:t>Click to edit Master title style</a:t>
            </a:r>
            <a:endParaRPr lang="en-US" dirty="0"/>
          </a:p>
        </p:txBody>
      </p:sp>
      <p:cxnSp>
        <p:nvCxnSpPr>
          <p:cNvPr id="9" name="Straight Connector 8">
            <a:extLst>
              <a:ext uri="{FF2B5EF4-FFF2-40B4-BE49-F238E27FC236}">
                <a16:creationId xmlns:a16="http://schemas.microsoft.com/office/drawing/2014/main" id="{1835D4DD-0247-2268-9444-EBEAF09126E2}"/>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E5D3B20-6D77-4E10-9C9F-10A32026F483}" type="datetime1">
              <a:rPr lang="en-US" smtClean="0"/>
              <a:t>6/21/2026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378726" y="1381759"/>
            <a:ext cx="5622648" cy="4841241"/>
          </a:xfrm>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D32B1FAB-0434-52D4-45F7-F1C56FA427F8}"/>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372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001715"/>
            <a:ext cx="4328497" cy="4855526"/>
          </a:xfrm>
        </p:spPr>
        <p:txBody>
          <a:bodyPr anchor="ctr">
            <a:normAutofit/>
          </a:bodyPr>
          <a:lstStyle>
            <a:lvl1pPr algn="ctr">
              <a:defRPr sz="4000"/>
            </a:lvl1pPr>
          </a:lstStyle>
          <a:p>
            <a:r>
              <a:rPr lang="en-GB"/>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CBBBE18-C792-4A63-8F5A-CED2F5653C9B}" type="datetime1">
              <a:rPr lang="en-US" smtClean="0"/>
              <a:t>6/21/2026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883174" y="1001714"/>
            <a:ext cx="5118206" cy="4855527"/>
          </a:xfrm>
        </p:spPr>
        <p:txBody>
          <a:bodyPr anchor="ct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68F4B9D1-5247-53CB-C1FC-9E3459BF16C4}"/>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43F8E40-0F32-5592-0885-55CEBFBDF0AB}"/>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61380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900433"/>
            <a:ext cx="3771900" cy="5221285"/>
          </a:xfrm>
        </p:spPr>
        <p:txBody>
          <a:bodyPr anchor="ctr">
            <a:normAutofit/>
          </a:bodyPr>
          <a:lstStyle>
            <a:lvl1pPr algn="ctr">
              <a:defRPr sz="4000"/>
            </a:lvl1pPr>
          </a:lstStyle>
          <a:p>
            <a:r>
              <a:rPr lang="en-GB"/>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452B4E55-CD3E-4D87-9041-7A8452BD5273}" type="datetime1">
              <a:rPr lang="en-US" smtClean="0"/>
              <a:t>6/21/2026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348911" y="900432"/>
            <a:ext cx="6209054" cy="5221285"/>
          </a:xfrm>
        </p:spPr>
        <p:txBody>
          <a:bodyPr anchor="ct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CE7E8DAF-8174-2859-E029-6F85464CAC9F}"/>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34228395-2719-9A44-CE27-6CFD8BD848E8}"/>
              </a:ext>
            </a:extLst>
          </p:cNvPr>
          <p:cNvCxnSpPr>
            <a:cxnSpLocks/>
          </p:cNvCxnSpPr>
          <p:nvPr userDrawn="1"/>
        </p:nvCxnSpPr>
        <p:spPr>
          <a:xfrm>
            <a:off x="4883705" y="164150"/>
            <a:ext cx="730829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E83E6F6-12DD-3AC0-8C59-D6E9DEDA1456}"/>
              </a:ext>
            </a:extLst>
          </p:cNvPr>
          <p:cNvCxnSpPr>
            <a:cxnSpLocks/>
          </p:cNvCxnSpPr>
          <p:nvPr userDrawn="1"/>
        </p:nvCxnSpPr>
        <p:spPr>
          <a:xfrm>
            <a:off x="4883705"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84417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113785" y="1001715"/>
            <a:ext cx="6444179" cy="1122374"/>
          </a:xfrm>
        </p:spPr>
        <p:txBody>
          <a:bodyPr anchor="b">
            <a:noAutofit/>
          </a:bodyPr>
          <a:lstStyle>
            <a:lvl1pPr>
              <a:defRPr sz="4000"/>
            </a:lvl1pPr>
          </a:lstStyle>
          <a:p>
            <a:r>
              <a:rPr lang="en-GB"/>
              <a:t>Click to edit Master title style</a:t>
            </a:r>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rot="16200000">
            <a:off x="-2067304" y="2231454"/>
            <a:ext cx="4564376" cy="429768"/>
          </a:xfrm>
        </p:spPr>
        <p:txBody>
          <a:bodyPr/>
          <a:lstStyle/>
          <a:p>
            <a:r>
              <a:rPr lang="en-US" dirty="0"/>
              <a:t>GROWTH MARKETING PLAN</a:t>
            </a:r>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rot="16200000">
            <a:off x="-532354" y="5260879"/>
            <a:ext cx="1494475" cy="429768"/>
          </a:xfrm>
        </p:spPr>
        <p:txBody>
          <a:bodyPr/>
          <a:lstStyle/>
          <a:p>
            <a:fld id="{B44ACCC6-A2BA-4B7B-99B4-E62BB5424C67}" type="datetime1">
              <a:rPr lang="en-US" smtClean="0"/>
              <a:t>6/21/2026</a:t>
            </a:fld>
            <a:endParaRPr lang="en-US" dirty="0"/>
          </a:p>
        </p:txBody>
      </p:sp>
      <p:cxnSp>
        <p:nvCxnSpPr>
          <p:cNvPr id="6" name="Straight Connector 5">
            <a:extLst>
              <a:ext uri="{FF2B5EF4-FFF2-40B4-BE49-F238E27FC236}">
                <a16:creationId xmlns:a16="http://schemas.microsoft.com/office/drawing/2014/main" id="{8F3207AA-DF92-4449-9316-61475F014448}"/>
              </a:ext>
            </a:extLst>
          </p:cNvPr>
          <p:cNvCxnSpPr>
            <a:cxnSpLocks/>
          </p:cNvCxnSpPr>
          <p:nvPr userDrawn="1"/>
        </p:nvCxnSpPr>
        <p:spPr>
          <a:xfrm>
            <a:off x="4918159" y="164150"/>
            <a:ext cx="727384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8" y="1"/>
            <a:ext cx="4124206" cy="6858000"/>
          </a:xfrm>
          <a:blipFill dpi="0" rotWithShape="1">
            <a:blip r:embed="rId2">
              <a:alphaModFix amt="60000"/>
            </a:blip>
            <a:srcRect/>
            <a:stretch>
              <a:fillRect l="-2278" r="-6699"/>
            </a:stretch>
          </a:blipFill>
        </p:spPr>
        <p:txBody>
          <a:bodyPr/>
          <a:lstStyle>
            <a:lvl1pPr marL="0" indent="0">
              <a:buNone/>
              <a:defRPr/>
            </a:lvl1pPr>
          </a:lstStyle>
          <a:p>
            <a:r>
              <a:rPr lang="en-GB" dirty="0"/>
              <a:t>Click icon to add picture</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hasCustomPrompt="1"/>
          </p:nvPr>
        </p:nvSpPr>
        <p:spPr>
          <a:xfrm>
            <a:off x="5113785" y="2496190"/>
            <a:ext cx="6444179" cy="3726810"/>
          </a:xfrm>
        </p:spPr>
        <p:txBody>
          <a:bodyPr>
            <a:normAutofit/>
          </a:bodyPr>
          <a:lstStyle>
            <a:lvl3pPr marL="457200" indent="0">
              <a:buNone/>
              <a:defRPr sz="1600"/>
            </a:lvl3pPr>
            <a:lvl4pPr marL="685800" indent="0">
              <a:buNone/>
              <a:defRPr sz="1600"/>
            </a:lvl4pPr>
            <a:lvl5pPr marL="914400" indent="0">
              <a:buNone/>
              <a:defRPr sz="1600"/>
            </a:lvl5pPr>
          </a:lstStyle>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D34805F9-D010-6E54-928C-1EBB88CBA9D3}"/>
              </a:ext>
            </a:extLst>
          </p:cNvPr>
          <p:cNvCxnSpPr>
            <a:cxnSpLocks/>
          </p:cNvCxnSpPr>
          <p:nvPr userDrawn="1"/>
        </p:nvCxnSpPr>
        <p:spPr>
          <a:xfrm>
            <a:off x="4918159"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A487952-A86B-7C85-B4C5-3B9E9DED85AF}"/>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52905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4"/>
            <a:ext cx="5647085" cy="1122375"/>
          </a:xfrm>
        </p:spPr>
        <p:txBody>
          <a:bodyPr anchor="b">
            <a:noAutofit/>
          </a:bodyPr>
          <a:lstStyle>
            <a:lvl1pPr>
              <a:defRPr sz="4000"/>
            </a:lvl1pPr>
          </a:lstStyle>
          <a:p>
            <a:r>
              <a:rPr lang="en-GB"/>
              <a:t>Click to edit Master title style</a:t>
            </a:r>
            <a:endParaRPr lang="en-US" dirty="0"/>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rot="16200000">
            <a:off x="-2067302" y="2231454"/>
            <a:ext cx="4564376" cy="429768"/>
          </a:xfrm>
        </p:spPr>
        <p:txBody>
          <a:bodyPr/>
          <a:lstStyle/>
          <a:p>
            <a:r>
              <a:rPr lang="en-US" dirty="0"/>
              <a:t>GROWTH MARKETING PLAN</a:t>
            </a:r>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rot="16200000">
            <a:off x="-532352" y="5260879"/>
            <a:ext cx="1494475" cy="429768"/>
          </a:xfrm>
        </p:spPr>
        <p:txBody>
          <a:bodyPr/>
          <a:lstStyle/>
          <a:p>
            <a:fld id="{341E3BD6-1BE7-4293-98B0-C8B456DEC98E}" type="datetime1">
              <a:rPr lang="en-US" smtClean="0"/>
              <a:t>6/21/2026</a:t>
            </a:fld>
            <a:endParaRPr lang="en-US" dirty="0"/>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1" y="6492875"/>
            <a:ext cx="429207" cy="365125"/>
          </a:xfrm>
        </p:spPr>
        <p:txBody>
          <a:bodyPr/>
          <a:lstStyle/>
          <a:p>
            <a:fld id="{CC057153-B650-4DEB-B370-79DDCFDCE934}" type="slidenum">
              <a:rPr lang="en-US" smtClean="0"/>
              <a:t>‹#›</a:t>
            </a:fld>
            <a:endParaRPr lang="en-US" dirty="0"/>
          </a:p>
        </p:txBody>
      </p:sp>
      <p:cxnSp>
        <p:nvCxnSpPr>
          <p:cNvPr id="3" name="Straight Connector 2">
            <a:extLst>
              <a:ext uri="{FF2B5EF4-FFF2-40B4-BE49-F238E27FC236}">
                <a16:creationId xmlns:a16="http://schemas.microsoft.com/office/drawing/2014/main" id="{967BDF5B-E352-4558-1EFA-37F504BFE32E}"/>
              </a:ext>
            </a:extLst>
          </p:cNvPr>
          <p:cNvCxnSpPr>
            <a:cxnSpLocks/>
          </p:cNvCxnSpPr>
          <p:nvPr userDrawn="1"/>
        </p:nvCxnSpPr>
        <p:spPr>
          <a:xfrm>
            <a:off x="429208" y="164150"/>
            <a:ext cx="663111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030" y="2496190"/>
            <a:ext cx="5647085" cy="3726810"/>
          </a:xfrm>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224097" y="0"/>
            <a:ext cx="4967903" cy="6858000"/>
          </a:xfrm>
          <a:blipFill dpi="0" rotWithShape="1">
            <a:blip r:embed="rId2">
              <a:alphaModFix amt="60000"/>
            </a:blip>
            <a:srcRect/>
            <a:stretch>
              <a:fillRect/>
            </a:stretch>
          </a:blipFill>
        </p:spPr>
        <p:txBody>
          <a:bodyPr/>
          <a:lstStyle>
            <a:lvl1pPr marL="0" indent="0">
              <a:buNone/>
              <a:defRPr/>
            </a:lvl1pPr>
          </a:lstStyle>
          <a:p>
            <a:r>
              <a:rPr lang="en-GB" dirty="0"/>
              <a:t>Click icon to add picture</a:t>
            </a:r>
            <a:endParaRPr lang="en-US" dirty="0"/>
          </a:p>
        </p:txBody>
      </p:sp>
      <p:cxnSp>
        <p:nvCxnSpPr>
          <p:cNvPr id="6" name="Straight Connector 5">
            <a:extLst>
              <a:ext uri="{FF2B5EF4-FFF2-40B4-BE49-F238E27FC236}">
                <a16:creationId xmlns:a16="http://schemas.microsoft.com/office/drawing/2014/main" id="{D02BFE52-C7C3-A7E3-F6D9-EDECDF40EF56}"/>
              </a:ext>
            </a:extLst>
          </p:cNvPr>
          <p:cNvCxnSpPr>
            <a:cxnSpLocks/>
          </p:cNvCxnSpPr>
          <p:nvPr userDrawn="1"/>
        </p:nvCxnSpPr>
        <p:spPr>
          <a:xfrm>
            <a:off x="7060324"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21C0473F-E6DB-D181-43D0-0D5C945184BB}"/>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34341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817306" y="1001715"/>
            <a:ext cx="6740655" cy="1087887"/>
          </a:xfrm>
        </p:spPr>
        <p:txBody>
          <a:bodyPr anchor="b">
            <a:noAutofit/>
          </a:bodyPr>
          <a:lstStyle>
            <a:lvl1pPr>
              <a:defRPr sz="4000"/>
            </a:lvl1pPr>
          </a:lstStyle>
          <a:p>
            <a:r>
              <a:rPr lang="en-GB"/>
              <a:t>Click to edit Master title style</a:t>
            </a:r>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rot="16200000">
            <a:off x="-2067304" y="2231454"/>
            <a:ext cx="4564376" cy="429768"/>
          </a:xfrm>
        </p:spPr>
        <p:txBody>
          <a:bodyPr/>
          <a:lstStyle/>
          <a:p>
            <a:r>
              <a:rPr lang="en-US" dirty="0"/>
              <a:t>GROWTH MARKETING PLAN</a:t>
            </a:r>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rot="16200000">
            <a:off x="-532354" y="5260879"/>
            <a:ext cx="1494474" cy="429768"/>
          </a:xfrm>
        </p:spPr>
        <p:txBody>
          <a:bodyPr/>
          <a:lstStyle/>
          <a:p>
            <a:fld id="{12B94328-6471-48ED-A3E9-D3E8C4DB1679}" type="datetime1">
              <a:rPr lang="en-US" smtClean="0"/>
              <a:t>6/21/2026</a:t>
            </a:fld>
            <a:endParaRPr lang="en-US" dirty="0"/>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p:txBody>
          <a:bodyPr/>
          <a:lstStyle/>
          <a:p>
            <a:fld id="{CC057153-B650-4DEB-B370-79DDCFDCE934}" type="slidenum">
              <a:rPr lang="en-US" smtClean="0"/>
              <a:t>‹#›</a:t>
            </a:fld>
            <a:endParaRPr lang="en-US" dirty="0"/>
          </a:p>
        </p:txBody>
      </p:sp>
      <p:cxnSp>
        <p:nvCxnSpPr>
          <p:cNvPr id="10" name="Straight Connector 9">
            <a:extLst>
              <a:ext uri="{FF2B5EF4-FFF2-40B4-BE49-F238E27FC236}">
                <a16:creationId xmlns:a16="http://schemas.microsoft.com/office/drawing/2014/main" id="{5EA26726-2193-5028-87FF-55119A73A643}"/>
              </a:ext>
            </a:extLst>
          </p:cNvPr>
          <p:cNvCxnSpPr>
            <a:cxnSpLocks/>
          </p:cNvCxnSpPr>
          <p:nvPr userDrawn="1"/>
        </p:nvCxnSpPr>
        <p:spPr>
          <a:xfrm>
            <a:off x="4634939" y="164150"/>
            <a:ext cx="755706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8" y="0"/>
            <a:ext cx="3854240" cy="6858000"/>
          </a:xfrm>
          <a:blipFill dpi="0" rotWithShape="1">
            <a:blip r:embed="rId2">
              <a:alphaModFix amt="60000"/>
            </a:blip>
            <a:srcRect/>
            <a:stretch>
              <a:fillRect/>
            </a:stretch>
          </a:blipFill>
        </p:spPr>
        <p:txBody>
          <a:bodyPr/>
          <a:lstStyle>
            <a:lvl1pPr marL="0" indent="0">
              <a:buNone/>
              <a:defRPr/>
            </a:lvl1pPr>
          </a:lstStyle>
          <a:p>
            <a:r>
              <a:rPr lang="en-GB" dirty="0"/>
              <a:t>Click icon to add picture</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817311" y="2496190"/>
            <a:ext cx="6740654" cy="3726810"/>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5" name="Straight Connector 4">
            <a:extLst>
              <a:ext uri="{FF2B5EF4-FFF2-40B4-BE49-F238E27FC236}">
                <a16:creationId xmlns:a16="http://schemas.microsoft.com/office/drawing/2014/main" id="{1FAA0E72-1F2C-EAE4-77B7-9FF7C88D21DD}"/>
              </a:ext>
            </a:extLst>
          </p:cNvPr>
          <p:cNvCxnSpPr>
            <a:cxnSpLocks/>
          </p:cNvCxnSpPr>
          <p:nvPr userDrawn="1"/>
        </p:nvCxnSpPr>
        <p:spPr>
          <a:xfrm>
            <a:off x="4634939"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EA80D3F-C3CE-0859-0D1F-594C0503DBAA}"/>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78514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1" y="1028130"/>
            <a:ext cx="6595448" cy="1113475"/>
          </a:xfrm>
        </p:spPr>
        <p:txBody>
          <a:bodyPr anchor="t">
            <a:noAutofit/>
          </a:bodyPr>
          <a:lstStyle>
            <a:lvl1pPr>
              <a:defRPr sz="4000"/>
            </a:lvl1pPr>
          </a:lstStyle>
          <a:p>
            <a:r>
              <a:rPr lang="en-GB"/>
              <a:t>Click to edit Master title style</a:t>
            </a:r>
            <a:endParaRPr lang="en-US" dirty="0"/>
          </a:p>
        </p:txBody>
      </p:sp>
      <p:cxnSp>
        <p:nvCxnSpPr>
          <p:cNvPr id="5" name="Straight Connector 4">
            <a:extLst>
              <a:ext uri="{FF2B5EF4-FFF2-40B4-BE49-F238E27FC236}">
                <a16:creationId xmlns:a16="http://schemas.microsoft.com/office/drawing/2014/main" id="{616649CF-C20C-7376-D09A-88A289B7A347}"/>
              </a:ext>
            </a:extLst>
          </p:cNvPr>
          <p:cNvCxnSpPr>
            <a:cxnSpLocks/>
          </p:cNvCxnSpPr>
          <p:nvPr userDrawn="1"/>
        </p:nvCxnSpPr>
        <p:spPr>
          <a:xfrm>
            <a:off x="429208" y="164150"/>
            <a:ext cx="747959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rot="16200000">
            <a:off x="-2067302" y="2231454"/>
            <a:ext cx="4564376" cy="429768"/>
          </a:xfrm>
        </p:spPr>
        <p:txBody>
          <a:bodyPr/>
          <a:lstStyle/>
          <a:p>
            <a:r>
              <a:rPr lang="en-US" dirty="0"/>
              <a:t>GROWTH MARKETING PLAN</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rot="16200000">
            <a:off x="-532352" y="5260879"/>
            <a:ext cx="1494475" cy="429768"/>
          </a:xfrm>
        </p:spPr>
        <p:txBody>
          <a:bodyPr/>
          <a:lstStyle/>
          <a:p>
            <a:fld id="{1368BACD-07D9-459F-AA1C-5268AE32178F}" type="datetime1">
              <a:rPr lang="en-US" smtClean="0"/>
              <a:t>6/21/2026</a:t>
            </a:fld>
            <a:endParaRPr lang="en-US" dirty="0"/>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 y="6492240"/>
            <a:ext cx="429207" cy="365125"/>
          </a:xfrm>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031" y="2496190"/>
            <a:ext cx="6595448" cy="3726809"/>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913312" y="0"/>
            <a:ext cx="4283768" cy="6858000"/>
          </a:xfrm>
          <a:blipFill dpi="0" rotWithShape="1">
            <a:blip r:embed="rId2">
              <a:alphaModFix amt="60000"/>
            </a:blip>
            <a:srcRect/>
            <a:stretch>
              <a:fillRect l="1" t="-1" r="1" b="-4473"/>
            </a:stretch>
          </a:blipFill>
        </p:spPr>
        <p:txBody>
          <a:bodyPr/>
          <a:lstStyle>
            <a:lvl1pPr marL="0" indent="0">
              <a:buNone/>
              <a:defRPr/>
            </a:lvl1pPr>
          </a:lstStyle>
          <a:p>
            <a:r>
              <a:rPr lang="en-GB" dirty="0"/>
              <a:t>Click icon to add picture</a:t>
            </a:r>
            <a:endParaRPr lang="en-US" dirty="0"/>
          </a:p>
        </p:txBody>
      </p:sp>
      <p:cxnSp>
        <p:nvCxnSpPr>
          <p:cNvPr id="12" name="Straight Connector 11">
            <a:extLst>
              <a:ext uri="{FF2B5EF4-FFF2-40B4-BE49-F238E27FC236}">
                <a16:creationId xmlns:a16="http://schemas.microsoft.com/office/drawing/2014/main" id="{BB030F47-B045-036A-B67B-EF84DE9E2A8D}"/>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952218E5-4B7E-010A-02DF-6951A1023B10}"/>
              </a:ext>
            </a:extLst>
          </p:cNvPr>
          <p:cNvCxnSpPr>
            <a:cxnSpLocks/>
          </p:cNvCxnSpPr>
          <p:nvPr userDrawn="1"/>
        </p:nvCxnSpPr>
        <p:spPr>
          <a:xfrm>
            <a:off x="7908800"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06705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40259" y="1001715"/>
            <a:ext cx="4717705" cy="1109672"/>
          </a:xfrm>
        </p:spPr>
        <p:txBody>
          <a:bodyPr anchor="b">
            <a:no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67304" y="2231454"/>
            <a:ext cx="4564376" cy="429768"/>
          </a:xfrm>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1666" y="5260191"/>
            <a:ext cx="1493097" cy="429768"/>
          </a:xfrm>
        </p:spPr>
        <p:txBody>
          <a:bodyPr/>
          <a:lstStyle>
            <a:lvl1pPr>
              <a:defRPr>
                <a:solidFill>
                  <a:schemeClr val="tx1"/>
                </a:solidFill>
                <a:effectLst/>
              </a:defRPr>
            </a:lvl1pPr>
          </a:lstStyle>
          <a:p>
            <a:fld id="{1692A769-D4A9-4BBF-AD73-A3AD41FBB7C3}"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10" name="Straight Connector 9">
            <a:extLst>
              <a:ext uri="{FF2B5EF4-FFF2-40B4-BE49-F238E27FC236}">
                <a16:creationId xmlns:a16="http://schemas.microsoft.com/office/drawing/2014/main" id="{B44E0F01-74F8-4E05-0BF9-107555BA139C}"/>
              </a:ext>
            </a:extLst>
          </p:cNvPr>
          <p:cNvCxnSpPr>
            <a:cxnSpLocks/>
          </p:cNvCxnSpPr>
          <p:nvPr userDrawn="1"/>
        </p:nvCxnSpPr>
        <p:spPr>
          <a:xfrm>
            <a:off x="6624761" y="164150"/>
            <a:ext cx="556723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8" y="0"/>
            <a:ext cx="5843502" cy="6858000"/>
          </a:xfrm>
          <a:blipFill dpi="0" rotWithShape="1">
            <a:blip r:embed="rId2">
              <a:alphaModFix amt="60000"/>
            </a:blip>
            <a:srcRect/>
            <a:stretch>
              <a:fillRect/>
            </a:stretch>
          </a:blipFill>
        </p:spPr>
        <p:txBody>
          <a:bodyPr/>
          <a:lstStyle>
            <a:lvl1pPr marL="0" indent="0">
              <a:buNone/>
              <a:defRPr/>
            </a:lvl1pPr>
          </a:lstStyle>
          <a:p>
            <a:r>
              <a:rPr lang="en-GB" dirty="0"/>
              <a:t>Click icon to add picture</a:t>
            </a:r>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07693" y="2492387"/>
            <a:ext cx="4750271" cy="3730613"/>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A85E70CC-C7D7-B9CE-493E-0579781D2D31}"/>
              </a:ext>
            </a:extLst>
          </p:cNvPr>
          <p:cNvCxnSpPr>
            <a:cxnSpLocks/>
          </p:cNvCxnSpPr>
          <p:nvPr userDrawn="1"/>
        </p:nvCxnSpPr>
        <p:spPr>
          <a:xfrm>
            <a:off x="6624761"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0E830231-922B-910E-CA0F-2B635AE5E80F}"/>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18659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2" y="1001715"/>
            <a:ext cx="4714880" cy="1125536"/>
          </a:xfrm>
        </p:spPr>
        <p:txBody>
          <a:bodyPr anchor="b">
            <a:no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71905" y="2231455"/>
            <a:ext cx="4564377" cy="429768"/>
          </a:xfrm>
        </p:spPr>
        <p:txBody>
          <a:bodyPr/>
          <a:lstStyle>
            <a:lvl1pPr>
              <a:defRPr>
                <a:solidFill>
                  <a:schemeClr val="tx1"/>
                </a:solidFill>
                <a:effectLst/>
              </a:defRPr>
            </a:lvl1p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6954" y="5260879"/>
            <a:ext cx="1494474" cy="429768"/>
          </a:xfrm>
        </p:spPr>
        <p:txBody>
          <a:bodyPr/>
          <a:lstStyle/>
          <a:p>
            <a:fld id="{2DF6CB4C-CEEE-488F-A556-6D160C723A2D}"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601" y="6492240"/>
            <a:ext cx="429207" cy="365760"/>
          </a:xfrm>
        </p:spPr>
        <p:txBody>
          <a:bodyPr/>
          <a:lstStyle>
            <a:lvl1pPr>
              <a:defRPr>
                <a:solidFill>
                  <a:schemeClr val="tx1"/>
                </a:solidFill>
                <a:effectLst/>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8812D87E-65D6-AA23-C2F1-6ACD679648B1}"/>
              </a:ext>
            </a:extLst>
          </p:cNvPr>
          <p:cNvCxnSpPr>
            <a:cxnSpLocks/>
          </p:cNvCxnSpPr>
          <p:nvPr userDrawn="1"/>
        </p:nvCxnSpPr>
        <p:spPr>
          <a:xfrm>
            <a:off x="431800" y="164150"/>
            <a:ext cx="528717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31" y="2493965"/>
            <a:ext cx="4714880" cy="3729035"/>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888095" y="-1"/>
            <a:ext cx="6303905" cy="6888997"/>
          </a:xfrm>
          <a:blipFill dpi="0" rotWithShape="1">
            <a:blip r:embed="rId2">
              <a:alphaModFix amt="60000"/>
            </a:blip>
            <a:srcRect/>
            <a:stretch>
              <a:fillRect/>
            </a:stretch>
          </a:blipFill>
        </p:spPr>
        <p:txBody>
          <a:bodyPr/>
          <a:lstStyle>
            <a:lvl1pPr marL="0" indent="0">
              <a:buNone/>
              <a:defRPr/>
            </a:lvl1pPr>
          </a:lstStyle>
          <a:p>
            <a:r>
              <a:rPr lang="en-GB" dirty="0"/>
              <a:t>Click icon to add picture</a:t>
            </a:r>
            <a:endParaRPr lang="en-US" dirty="0"/>
          </a:p>
        </p:txBody>
      </p:sp>
      <p:cxnSp>
        <p:nvCxnSpPr>
          <p:cNvPr id="10" name="Straight Connector 9">
            <a:extLst>
              <a:ext uri="{FF2B5EF4-FFF2-40B4-BE49-F238E27FC236}">
                <a16:creationId xmlns:a16="http://schemas.microsoft.com/office/drawing/2014/main" id="{5CC1A446-6BAE-22CC-E376-C7034DBFDE71}"/>
              </a:ext>
            </a:extLst>
          </p:cNvPr>
          <p:cNvCxnSpPr>
            <a:cxnSpLocks/>
          </p:cNvCxnSpPr>
          <p:nvPr userDrawn="1"/>
        </p:nvCxnSpPr>
        <p:spPr>
          <a:xfrm>
            <a:off x="5718976"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4047466-B04C-40AF-946A-45572220C733}"/>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8555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13504" y="1001715"/>
            <a:ext cx="4444457" cy="1122374"/>
          </a:xfrm>
        </p:spPr>
        <p:txBody>
          <a:bodyPr anchor="b">
            <a:no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67304" y="2231454"/>
            <a:ext cx="4564376" cy="429768"/>
          </a:xfrm>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2354" y="5260879"/>
            <a:ext cx="1494473" cy="429768"/>
          </a:xfrm>
        </p:spPr>
        <p:txBody>
          <a:bodyPr/>
          <a:lstStyle>
            <a:lvl1pPr>
              <a:defRPr>
                <a:solidFill>
                  <a:schemeClr val="tx1"/>
                </a:solidFill>
                <a:effectLst/>
              </a:defRPr>
            </a:lvl1pPr>
          </a:lstStyle>
          <a:p>
            <a:fld id="{4652FFD6-A518-49CA-8126-283C2A8EFE6F}"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9" name="Straight Connector 8">
            <a:extLst>
              <a:ext uri="{FF2B5EF4-FFF2-40B4-BE49-F238E27FC236}">
                <a16:creationId xmlns:a16="http://schemas.microsoft.com/office/drawing/2014/main" id="{78B378FF-8198-DC37-BA5B-473DEDD75988}"/>
              </a:ext>
            </a:extLst>
          </p:cNvPr>
          <p:cNvCxnSpPr>
            <a:cxnSpLocks/>
          </p:cNvCxnSpPr>
          <p:nvPr userDrawn="1"/>
        </p:nvCxnSpPr>
        <p:spPr>
          <a:xfrm>
            <a:off x="6934701" y="164150"/>
            <a:ext cx="525729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7" y="0"/>
            <a:ext cx="6154001" cy="6858000"/>
          </a:xfrm>
          <a:blipFill dpi="0" rotWithShape="1">
            <a:blip r:embed="rId2">
              <a:alphaModFix amt="60000"/>
            </a:blip>
            <a:srcRect/>
            <a:stretch>
              <a:fillRect l="-2748" r="-2748"/>
            </a:stretch>
          </a:blipFill>
        </p:spPr>
        <p:txBody>
          <a:bodyPr/>
          <a:lstStyle>
            <a:lvl1pPr marL="0" indent="0">
              <a:buNone/>
              <a:defRPr/>
            </a:lvl1pPr>
          </a:lstStyle>
          <a:p>
            <a:r>
              <a:rPr lang="en-GB" dirty="0"/>
              <a:t>Click icon to add picture</a:t>
            </a:r>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13505" y="2496190"/>
            <a:ext cx="4444460" cy="3726809"/>
          </a:xfrm>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E54E56D6-14F7-4AF8-BCF3-2B60F1174250}"/>
              </a:ext>
            </a:extLst>
          </p:cNvPr>
          <p:cNvCxnSpPr>
            <a:cxnSpLocks/>
          </p:cNvCxnSpPr>
          <p:nvPr userDrawn="1"/>
        </p:nvCxnSpPr>
        <p:spPr>
          <a:xfrm>
            <a:off x="6934701"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FD24FBA-09F1-E77D-0C3E-A914CBD5F4F2}"/>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38511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9520" y="1001715"/>
            <a:ext cx="4687174" cy="1127751"/>
          </a:xfrm>
        </p:spPr>
        <p:txBody>
          <a:bodyPr anchor="b">
            <a:no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64711" y="2231455"/>
            <a:ext cx="4564377" cy="429768"/>
          </a:xfrm>
        </p:spPr>
        <p:txBody>
          <a:bodyPr/>
          <a:lstStyle>
            <a:lvl1pPr>
              <a:defRPr>
                <a:solidFill>
                  <a:schemeClr val="tx1"/>
                </a:solidFill>
                <a:effectLst/>
              </a:defRPr>
            </a:lvl1p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29760" y="5260879"/>
            <a:ext cx="1494474" cy="429768"/>
          </a:xfrm>
        </p:spPr>
        <p:txBody>
          <a:bodyPr/>
          <a:lstStyle/>
          <a:p>
            <a:fld id="{BDA16E6D-ABB3-4B84-99F2-E42A2B9DF2C2}"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2593" y="6492875"/>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cxnSp>
        <p:nvCxnSpPr>
          <p:cNvPr id="9" name="Straight Connector 8">
            <a:extLst>
              <a:ext uri="{FF2B5EF4-FFF2-40B4-BE49-F238E27FC236}">
                <a16:creationId xmlns:a16="http://schemas.microsoft.com/office/drawing/2014/main" id="{56838F21-75ED-E44B-42EB-FC7FE5E930B5}"/>
              </a:ext>
            </a:extLst>
          </p:cNvPr>
          <p:cNvCxnSpPr>
            <a:cxnSpLocks/>
          </p:cNvCxnSpPr>
          <p:nvPr userDrawn="1"/>
        </p:nvCxnSpPr>
        <p:spPr>
          <a:xfrm>
            <a:off x="431800" y="164150"/>
            <a:ext cx="547266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30" y="2496181"/>
            <a:ext cx="4714880" cy="3726818"/>
          </a:xfrm>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096000" y="0"/>
            <a:ext cx="6095999" cy="6858000"/>
          </a:xfrm>
          <a:blipFill dpi="0" rotWithShape="1">
            <a:blip r:embed="rId2">
              <a:alphaModFix amt="60000"/>
            </a:blip>
            <a:srcRect/>
            <a:stretch>
              <a:fillRect l="-2925"/>
            </a:stretch>
          </a:blipFill>
        </p:spPr>
        <p:txBody>
          <a:bodyPr/>
          <a:lstStyle>
            <a:lvl1pPr marL="0" indent="0">
              <a:buNone/>
              <a:defRPr/>
            </a:lvl1pPr>
          </a:lstStyle>
          <a:p>
            <a:r>
              <a:rPr lang="en-GB" dirty="0"/>
              <a:t>Click icon to add picture</a:t>
            </a:r>
            <a:endParaRPr lang="en-US" dirty="0"/>
          </a:p>
        </p:txBody>
      </p:sp>
      <p:cxnSp>
        <p:nvCxnSpPr>
          <p:cNvPr id="3" name="Straight Connector 2">
            <a:extLst>
              <a:ext uri="{FF2B5EF4-FFF2-40B4-BE49-F238E27FC236}">
                <a16:creationId xmlns:a16="http://schemas.microsoft.com/office/drawing/2014/main" id="{CF9AEDF6-9814-FD08-73EB-63D58BF776EA}"/>
              </a:ext>
            </a:extLst>
          </p:cNvPr>
          <p:cNvCxnSpPr>
            <a:cxnSpLocks/>
          </p:cNvCxnSpPr>
          <p:nvPr userDrawn="1"/>
        </p:nvCxnSpPr>
        <p:spPr>
          <a:xfrm>
            <a:off x="5904468"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5A8CA044-325A-12D3-37BC-BDCEBBC342CC}"/>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76212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779767" y="1001715"/>
            <a:ext cx="3778198" cy="1108746"/>
          </a:xfrm>
        </p:spPr>
        <p:txBody>
          <a:bodyPr anchor="b">
            <a:noAutofit/>
          </a:bodyPr>
          <a:lstStyle>
            <a:lvl1pPr>
              <a:defRPr sz="4000"/>
            </a:lvl1pPr>
          </a:lstStyle>
          <a:p>
            <a:r>
              <a:rPr lang="en-GB"/>
              <a:t>Click to edit Master title style</a:t>
            </a:r>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rot="16200000">
            <a:off x="-2067301" y="2231454"/>
            <a:ext cx="4564376" cy="429768"/>
          </a:xfrm>
        </p:spPr>
        <p:txBody>
          <a:bodyPr/>
          <a:lstStyle/>
          <a:p>
            <a:r>
              <a:rPr lang="en-US" dirty="0"/>
              <a:t>GROWTH MARKETING PLAN</a:t>
            </a:r>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rot="16200000">
            <a:off x="-532352" y="5260879"/>
            <a:ext cx="1494475" cy="429768"/>
          </a:xfrm>
        </p:spPr>
        <p:txBody>
          <a:bodyPr/>
          <a:lstStyle/>
          <a:p>
            <a:fld id="{D67C4704-4F96-4DFD-9156-648F64A4FFD5}" type="datetime1">
              <a:rPr lang="en-US" smtClean="0"/>
              <a:t>6/21/2026</a:t>
            </a:fld>
            <a:endParaRPr lang="en-US" dirty="0"/>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2" y="6492513"/>
            <a:ext cx="429207" cy="365125"/>
          </a:xfrm>
        </p:spPr>
        <p:txBody>
          <a:bodyPr/>
          <a:lstStyle/>
          <a:p>
            <a:fld id="{CC057153-B650-4DEB-B370-79DDCFDCE934}" type="slidenum">
              <a:rPr lang="en-US" smtClean="0"/>
              <a:t>‹#›</a:t>
            </a:fld>
            <a:endParaRPr lang="en-US" dirty="0"/>
          </a:p>
        </p:txBody>
      </p:sp>
      <p:cxnSp>
        <p:nvCxnSpPr>
          <p:cNvPr id="7" name="Straight Connector 6">
            <a:extLst>
              <a:ext uri="{FF2B5EF4-FFF2-40B4-BE49-F238E27FC236}">
                <a16:creationId xmlns:a16="http://schemas.microsoft.com/office/drawing/2014/main" id="{8F9841FB-35AF-1919-0953-5642770662AC}"/>
              </a:ext>
            </a:extLst>
          </p:cNvPr>
          <p:cNvCxnSpPr>
            <a:cxnSpLocks/>
          </p:cNvCxnSpPr>
          <p:nvPr userDrawn="1"/>
        </p:nvCxnSpPr>
        <p:spPr>
          <a:xfrm>
            <a:off x="7597395" y="164150"/>
            <a:ext cx="459460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9" y="0"/>
            <a:ext cx="6816696" cy="6858000"/>
          </a:xfrm>
          <a:blipFill dpi="0" rotWithShape="1">
            <a:blip r:embed="rId2">
              <a:alphaModFix amt="60000"/>
            </a:blip>
            <a:srcRect/>
            <a:stretch>
              <a:fillRect l="-2482" r="-2480"/>
            </a:stretch>
          </a:blipFill>
        </p:spPr>
        <p:txBody>
          <a:bodyPr/>
          <a:lstStyle>
            <a:lvl1pPr marL="0" indent="0">
              <a:buNone/>
              <a:defRPr/>
            </a:lvl1pPr>
          </a:lstStyle>
          <a:p>
            <a:r>
              <a:rPr lang="en-GB" dirty="0"/>
              <a:t>Click icon to add picture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779767" y="2515205"/>
            <a:ext cx="3778198" cy="3759382"/>
          </a:xfrm>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358AE5DC-7AFC-CD99-8A67-46A580A7DEFE}"/>
              </a:ext>
            </a:extLst>
          </p:cNvPr>
          <p:cNvCxnSpPr>
            <a:cxnSpLocks/>
          </p:cNvCxnSpPr>
          <p:nvPr userDrawn="1"/>
        </p:nvCxnSpPr>
        <p:spPr>
          <a:xfrm>
            <a:off x="7597395"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51BA6662-88AA-A191-B6D5-4B6DF99C8B16}"/>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08946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1449" y="1001715"/>
            <a:ext cx="3401568" cy="1127760"/>
          </a:xfrm>
        </p:spPr>
        <p:txBody>
          <a:bodyPr anchor="b">
            <a:no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62638" y="2236683"/>
            <a:ext cx="4553921" cy="429768"/>
          </a:xfrm>
        </p:spPr>
        <p:txBody>
          <a:bodyPr/>
          <a:lstStyle>
            <a:lvl1pPr>
              <a:defRPr>
                <a:solidFill>
                  <a:schemeClr val="tx1"/>
                </a:solidFill>
                <a:effectLst/>
              </a:defRPr>
            </a:lvl1p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2354" y="5260880"/>
            <a:ext cx="1494476" cy="429768"/>
          </a:xfrm>
        </p:spPr>
        <p:txBody>
          <a:bodyPr/>
          <a:lstStyle/>
          <a:p>
            <a:fld id="{33B50C95-85D9-49F9-99D8-E6845F008D35}"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0" y="6492875"/>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9C4DF952-8FA0-48F5-F7EF-53D541404A33}"/>
              </a:ext>
            </a:extLst>
          </p:cNvPr>
          <p:cNvCxnSpPr>
            <a:cxnSpLocks/>
          </p:cNvCxnSpPr>
          <p:nvPr userDrawn="1"/>
        </p:nvCxnSpPr>
        <p:spPr>
          <a:xfrm>
            <a:off x="431800" y="164150"/>
            <a:ext cx="380020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1448" y="2491461"/>
            <a:ext cx="3401567" cy="3731539"/>
          </a:xfrm>
        </p:spPr>
        <p:txBody>
          <a:bodyPr anchor="b">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234499" y="0"/>
            <a:ext cx="7962582" cy="6858000"/>
          </a:xfrm>
          <a:blipFill dpi="0" rotWithShape="1">
            <a:blip r:embed="rId2">
              <a:alphaModFix amt="60000"/>
            </a:blip>
            <a:srcRect/>
            <a:stretch>
              <a:fillRect l="-5169" r="2"/>
            </a:stretch>
          </a:blipFill>
        </p:spPr>
        <p:txBody>
          <a:bodyPr/>
          <a:lstStyle>
            <a:lvl1pPr marL="0" indent="0">
              <a:buFont typeface="Arial" panose="020B0604020202020204" pitchFamily="34" charset="0"/>
              <a:buNone/>
              <a:defRPr/>
            </a:lvl1pPr>
          </a:lstStyle>
          <a:p>
            <a:r>
              <a:rPr lang="en-GB" dirty="0"/>
              <a:t>Click icon to add picture</a:t>
            </a:r>
            <a:endParaRPr lang="en-US" dirty="0"/>
          </a:p>
        </p:txBody>
      </p:sp>
      <p:cxnSp>
        <p:nvCxnSpPr>
          <p:cNvPr id="12" name="Straight Connector 11">
            <a:extLst>
              <a:ext uri="{FF2B5EF4-FFF2-40B4-BE49-F238E27FC236}">
                <a16:creationId xmlns:a16="http://schemas.microsoft.com/office/drawing/2014/main" id="{696E75C3-3D50-62F4-97A1-08D85ABC2127}"/>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CD9DCC5-4A76-A29C-BDAD-62E571E6267E}"/>
              </a:ext>
            </a:extLst>
          </p:cNvPr>
          <p:cNvCxnSpPr>
            <a:cxnSpLocks/>
          </p:cNvCxnSpPr>
          <p:nvPr userDrawn="1"/>
        </p:nvCxnSpPr>
        <p:spPr>
          <a:xfrm>
            <a:off x="4232008"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10691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977541" y="1001716"/>
            <a:ext cx="3565637" cy="1494474"/>
          </a:xfrm>
        </p:spPr>
        <p:txBody>
          <a:bodyPr anchor="b">
            <a:no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67302" y="2231455"/>
            <a:ext cx="4564377" cy="429768"/>
          </a:xfrm>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2351" y="5260879"/>
            <a:ext cx="1494474" cy="429768"/>
          </a:xfrm>
        </p:spPr>
        <p:txBody>
          <a:bodyPr/>
          <a:lstStyle>
            <a:lvl1pPr>
              <a:defRPr>
                <a:solidFill>
                  <a:schemeClr val="tx1"/>
                </a:solidFill>
                <a:effectLst/>
              </a:defRPr>
            </a:lvl1pPr>
          </a:lstStyle>
          <a:p>
            <a:fld id="{E7B02D44-18E2-46EB-BF95-C6E9788E5887}"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2" y="6492513"/>
            <a:ext cx="429207" cy="365125"/>
          </a:xfrm>
        </p:spPr>
        <p:txBody>
          <a:bodyPr/>
          <a:lstStyle/>
          <a:p>
            <a:fld id="{CC057153-B650-4DEB-B370-79DDCFDCE934}" type="slidenum">
              <a:rPr lang="en-US" smtClean="0"/>
              <a:t>‹#›</a:t>
            </a:fld>
            <a:endParaRPr lang="en-US" dirty="0"/>
          </a:p>
        </p:txBody>
      </p:sp>
      <p:cxnSp>
        <p:nvCxnSpPr>
          <p:cNvPr id="10" name="Straight Connector 9">
            <a:extLst>
              <a:ext uri="{FF2B5EF4-FFF2-40B4-BE49-F238E27FC236}">
                <a16:creationId xmlns:a16="http://schemas.microsoft.com/office/drawing/2014/main" id="{FE11B3B1-9941-4785-B418-08EF9E3BB704}"/>
              </a:ext>
            </a:extLst>
          </p:cNvPr>
          <p:cNvCxnSpPr>
            <a:cxnSpLocks/>
          </p:cNvCxnSpPr>
          <p:nvPr userDrawn="1"/>
        </p:nvCxnSpPr>
        <p:spPr>
          <a:xfrm>
            <a:off x="7794617" y="164150"/>
            <a:ext cx="439738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7" y="0"/>
            <a:ext cx="7013917" cy="6858000"/>
          </a:xfrm>
          <a:blipFill dpi="0" rotWithShape="1">
            <a:blip r:embed="rId2">
              <a:alphaModFix amt="60000"/>
            </a:blip>
            <a:srcRect/>
            <a:stretch>
              <a:fillRect l="-2411" r="-2411"/>
            </a:stretch>
          </a:blipFill>
        </p:spPr>
        <p:txBody>
          <a:bodyPr/>
          <a:lstStyle>
            <a:lvl1pPr marL="0" indent="0">
              <a:buNone/>
              <a:defRPr/>
            </a:lvl1pPr>
          </a:lstStyle>
          <a:p>
            <a:r>
              <a:rPr lang="en-GB" dirty="0"/>
              <a:t>Click icon to add picture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976991" y="2877189"/>
            <a:ext cx="3576275" cy="3345811"/>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B1FE4EE6-FDB8-6541-5FC6-4FC24B421584}"/>
              </a:ext>
            </a:extLst>
          </p:cNvPr>
          <p:cNvCxnSpPr>
            <a:cxnSpLocks/>
          </p:cNvCxnSpPr>
          <p:nvPr userDrawn="1"/>
        </p:nvCxnSpPr>
        <p:spPr>
          <a:xfrm>
            <a:off x="779461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36A42A28-5C2F-9093-B5D9-C2651F290DFF}"/>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22437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8328" y="5109524"/>
            <a:ext cx="4364200" cy="1113476"/>
          </a:xfrm>
        </p:spPr>
        <p:txBody>
          <a:bodyPr anchor="t">
            <a:no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623E0CC-5553-421C-8D81-3F82FF869EDA}"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7" y="0"/>
            <a:ext cx="11593671" cy="4728524"/>
          </a:xfrm>
          <a:blipFill dpi="0" rotWithShape="1">
            <a:blip r:embed="rId2">
              <a:alphaModFix amt="60000"/>
            </a:blip>
            <a:srcRect/>
            <a:stretch>
              <a:fillRect l="-1459" r="-1"/>
            </a:stretch>
          </a:blipFill>
        </p:spPr>
        <p:txBody>
          <a:bodyPr/>
          <a:lstStyle>
            <a:lvl1pPr marL="0" indent="0">
              <a:buNone/>
              <a:defRPr/>
            </a:lvl1pPr>
          </a:lstStyle>
          <a:p>
            <a:r>
              <a:rPr lang="en-GB" dirty="0"/>
              <a:t>Click icon to add picture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5109523"/>
            <a:ext cx="6208724" cy="1113477"/>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600"/>
            </a:lvl2pPr>
            <a:lvl3pPr marL="457200" indent="0">
              <a:buFont typeface="Arial" panose="020B0604020202020204" pitchFamily="34" charset="0"/>
              <a:buNone/>
              <a:defRPr sz="1600"/>
            </a:lvl3pPr>
            <a:lvl4pPr marL="685800" indent="0">
              <a:buFont typeface="Arial" panose="020B0604020202020204" pitchFamily="34" charset="0"/>
              <a:buNone/>
              <a:defRPr sz="1600"/>
            </a:lvl4pPr>
            <a:lvl5pPr marL="914400" indent="0">
              <a:buFont typeface="Arial" panose="020B0604020202020204" pitchFamily="34" charse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4" name="Straight Connector 3">
            <a:extLst>
              <a:ext uri="{FF2B5EF4-FFF2-40B4-BE49-F238E27FC236}">
                <a16:creationId xmlns:a16="http://schemas.microsoft.com/office/drawing/2014/main" id="{AE7E7B67-A585-C4C0-BD50-861ED489B135}"/>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15767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8328" y="4362766"/>
            <a:ext cx="3421224" cy="1860234"/>
          </a:xfrm>
        </p:spPr>
        <p:txBody>
          <a:bodyPr anchor="t">
            <a:norm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64BE7576-EC94-4DB5-9187-19A5D0382B7E}"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7" y="0"/>
            <a:ext cx="11593671" cy="3981766"/>
          </a:xfrm>
          <a:blipFill dpi="0" rotWithShape="1">
            <a:blip r:embed="rId2">
              <a:alphaModFix amt="60000"/>
            </a:blip>
            <a:srcRect/>
            <a:stretch>
              <a:fillRect l="-1459" r="-1"/>
            </a:stretch>
          </a:blipFill>
        </p:spPr>
        <p:txBody>
          <a:bodyPr/>
          <a:lstStyle>
            <a:lvl1pPr marL="0" indent="0">
              <a:buNone/>
              <a:defRPr/>
            </a:lvl1pPr>
          </a:lstStyle>
          <a:p>
            <a:r>
              <a:rPr lang="en-GB" dirty="0"/>
              <a:t>Click icon to add picture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05936" y="4353867"/>
            <a:ext cx="7152028" cy="1869134"/>
          </a:xfrm>
        </p:spPr>
        <p:txBody>
          <a:bodyPr>
            <a:noAutofit/>
          </a:bodyPr>
          <a:lstStyle>
            <a:lvl1pPr marL="285750" indent="-285750">
              <a:buFont typeface="Arial" panose="020B0604020202020204" pitchFamily="34" charset="0"/>
              <a:buChar char="•"/>
              <a:defRPr sz="16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600"/>
            </a:lvl3pPr>
            <a:lvl4pPr marL="857250" indent="-171450">
              <a:buFont typeface="Arial" panose="020B0604020202020204" pitchFamily="34" charset="0"/>
              <a:buChar char="•"/>
              <a:defRPr sz="1600"/>
            </a:lvl4pPr>
            <a:lvl5pPr marL="1085850" indent="-171450">
              <a:buFont typeface="Arial" panose="020B0604020202020204" pitchFamily="34" charset="0"/>
              <a:buChar cha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4" name="Straight Connector 3">
            <a:extLst>
              <a:ext uri="{FF2B5EF4-FFF2-40B4-BE49-F238E27FC236}">
                <a16:creationId xmlns:a16="http://schemas.microsoft.com/office/drawing/2014/main" id="{B4F2A9F8-8F3B-3616-48B8-F8DA72A71344}"/>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9701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4056BFCD-3259-DDE7-5625-EE56190B8F62}"/>
              </a:ext>
            </a:extLst>
          </p:cNvPr>
          <p:cNvCxnSpPr>
            <a:cxnSpLocks/>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28764" y="1001714"/>
            <a:ext cx="3390788" cy="1875473"/>
          </a:xfrm>
        </p:spPr>
        <p:txBody>
          <a:bodyPr anchor="t">
            <a:norm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73146" y="2231455"/>
            <a:ext cx="4564377" cy="429768"/>
          </a:xfrm>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8191" y="5260876"/>
            <a:ext cx="1494468" cy="429768"/>
          </a:xfrm>
        </p:spPr>
        <p:txBody>
          <a:bodyPr/>
          <a:lstStyle/>
          <a:p>
            <a:fld id="{1E853955-1D07-4B51-BC71-D8BE10C22200}"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5842" y="6492874"/>
            <a:ext cx="429207" cy="365125"/>
          </a:xfrm>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05936" y="1001714"/>
            <a:ext cx="7152028" cy="1875475"/>
          </a:xfrm>
        </p:spPr>
        <p:txBody>
          <a:bodyPr>
            <a:noAutofit/>
          </a:bodyPr>
          <a:lstStyle>
            <a:lvl1pPr marL="285750" indent="-285750">
              <a:buFont typeface="Arial" panose="020B0604020202020204" pitchFamily="34" charset="0"/>
              <a:buChar char="•"/>
              <a:defRPr sz="16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600"/>
            </a:lvl3pPr>
            <a:lvl4pPr marL="857250" indent="-171450">
              <a:buFont typeface="Arial" panose="020B0604020202020204" pitchFamily="34" charset="0"/>
              <a:buChar char="•"/>
              <a:defRPr sz="1600"/>
            </a:lvl4pPr>
            <a:lvl5pPr marL="1085850" indent="-171450">
              <a:buFont typeface="Arial" panose="020B0604020202020204" pitchFamily="34" charset="0"/>
              <a:buChar cha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8" y="3258188"/>
            <a:ext cx="11593670" cy="3599811"/>
          </a:xfrm>
          <a:blipFill dpi="0" rotWithShape="1">
            <a:blip r:embed="rId2">
              <a:alphaModFix amt="60000"/>
            </a:blip>
            <a:srcRect/>
            <a:stretch>
              <a:fillRect l="-1217"/>
            </a:stretch>
          </a:blipFill>
        </p:spPr>
        <p:txBody>
          <a:bodyPr/>
          <a:lstStyle>
            <a:lvl1pPr marL="0" indent="0">
              <a:buNone/>
              <a:defRPr/>
            </a:lvl1pPr>
          </a:lstStyle>
          <a:p>
            <a:r>
              <a:rPr lang="en-GB" dirty="0"/>
              <a:t>Click icon to add picture</a:t>
            </a:r>
            <a:endParaRPr lang="en-US" dirty="0"/>
          </a:p>
        </p:txBody>
      </p:sp>
      <p:cxnSp>
        <p:nvCxnSpPr>
          <p:cNvPr id="9" name="Straight Connector 8">
            <a:extLst>
              <a:ext uri="{FF2B5EF4-FFF2-40B4-BE49-F238E27FC236}">
                <a16:creationId xmlns:a16="http://schemas.microsoft.com/office/drawing/2014/main" id="{2C378E9B-0BD2-F103-F591-68E71F4480ED}"/>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28740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E4F82DAF-8C88-BCF8-3DCD-BA0110CC6BB2}"/>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5"/>
            <a:ext cx="10923933" cy="746752"/>
          </a:xfrm>
        </p:spPr>
        <p:txBody>
          <a:bodyPr anchor="ctr">
            <a:norm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7209E46-11CA-4696-94A6-42FA6258F836}"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30" y="2129475"/>
            <a:ext cx="5652468" cy="4093526"/>
          </a:xfrm>
          <a:blipFill dpi="0" rotWithShape="1">
            <a:blip r:embed="rId2">
              <a:alphaModFix amt="60000"/>
            </a:blip>
            <a:srcRect/>
            <a:stretch>
              <a:fillRect/>
            </a:stretch>
          </a:blipFill>
        </p:spPr>
        <p:txBody>
          <a:bodyPr/>
          <a:lstStyle>
            <a:lvl1pPr marL="0" indent="0">
              <a:buNone/>
              <a:defRPr/>
            </a:lvl1pPr>
          </a:lstStyle>
          <a:p>
            <a:r>
              <a:rPr lang="en-GB" dirty="0"/>
              <a:t>Click icon to add picture</a:t>
            </a:r>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6843095" y="2129475"/>
            <a:ext cx="4714869" cy="4093526"/>
          </a:xfrm>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271A0C8E-B9F0-C8A0-7A87-A97B78C1C482}"/>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8079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29A9DDD-8FD5-2897-8DC9-1CEC88541C50}"/>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5"/>
            <a:ext cx="4714876" cy="1122374"/>
          </a:xfrm>
        </p:spPr>
        <p:txBody>
          <a:bodyPr>
            <a:no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A8799AB-4423-4AFC-BA85-5F70033F1076}"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30" y="2496190"/>
            <a:ext cx="4672584" cy="3726810"/>
          </a:xfrm>
          <a:blipFill dpi="0" rotWithShape="1">
            <a:blip r:embed="rId2">
              <a:alphaModFix amt="60000"/>
            </a:blip>
            <a:srcRect/>
            <a:stretch>
              <a:fillRect/>
            </a:stretch>
          </a:blipFill>
        </p:spPr>
        <p:txBody>
          <a:bodyPr/>
          <a:lstStyle>
            <a:lvl1pPr marL="0" indent="0">
              <a:buNone/>
              <a:defRPr/>
            </a:lvl1pPr>
          </a:lstStyle>
          <a:p>
            <a:r>
              <a:rPr lang="en-GB" dirty="0"/>
              <a:t>Click icon to add picture</a:t>
            </a:r>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905502" y="1001715"/>
            <a:ext cx="5652463" cy="5221285"/>
          </a:xfrm>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9" name="Straight Connector 8">
            <a:extLst>
              <a:ext uri="{FF2B5EF4-FFF2-40B4-BE49-F238E27FC236}">
                <a16:creationId xmlns:a16="http://schemas.microsoft.com/office/drawing/2014/main" id="{02BC9BBD-1994-9D19-11C8-FD27039C6338}"/>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97585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DE681CC6-0816-FBB5-F117-CE232D15B0DE}"/>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4"/>
            <a:ext cx="4328495" cy="1127759"/>
          </a:xfrm>
        </p:spPr>
        <p:txBody>
          <a:bodyPr anchor="t">
            <a:no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C9E56CF-865A-4DF6-93CB-5342FE600906}"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30" y="2129475"/>
            <a:ext cx="4328495" cy="4093525"/>
          </a:xfrm>
          <a:blipFill dpi="0" rotWithShape="1">
            <a:blip r:embed="rId2">
              <a:alphaModFix amt="60000"/>
            </a:blip>
            <a:srcRect/>
            <a:stretch>
              <a:fillRect/>
            </a:stretch>
          </a:blipFill>
        </p:spPr>
        <p:txBody>
          <a:bodyPr/>
          <a:lstStyle>
            <a:lvl1pPr marL="285750" indent="-285750">
              <a:buFont typeface="Arial" panose="020B0604020202020204" pitchFamily="34" charset="0"/>
              <a:buChar char="•"/>
              <a:defRPr/>
            </a:lvl1pPr>
          </a:lstStyle>
          <a:p>
            <a:r>
              <a:rPr lang="en-GB" dirty="0"/>
              <a:t>Click icon to add picture</a:t>
            </a:r>
            <a:endParaRPr lang="en-US" dirty="0"/>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348911" y="1001713"/>
            <a:ext cx="6209054" cy="5221287"/>
          </a:xfrm>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664B8C12-E10A-C714-D6A0-BA32E2C72710}"/>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04353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8">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1" y="1001715"/>
            <a:ext cx="5955028" cy="5477511"/>
          </a:xfrm>
        </p:spPr>
        <p:txBody>
          <a:bodyPr anchor="b">
            <a:normAutofit/>
          </a:bodyPr>
          <a:lstStyle>
            <a:lvl1pPr>
              <a:defRPr sz="7200" b="0" i="0">
                <a:latin typeface="+mj-lt"/>
                <a:ea typeface="Dotum" panose="020B0600000101010101" pitchFamily="34" charset="-127"/>
                <a:cs typeface="Noto Sans Kannada Thin" panose="020B0202040504020204" pitchFamily="34" charset="0"/>
              </a:defRPr>
            </a:lvl1pPr>
          </a:lstStyle>
          <a:p>
            <a:r>
              <a:rPr lang="en-GB"/>
              <a:t>Click to edit Master title style</a:t>
            </a:r>
            <a:endParaRPr lang="en-US" dirty="0"/>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rot="16200000">
            <a:off x="-2067302" y="2231454"/>
            <a:ext cx="4564376" cy="429768"/>
          </a:xfrm>
        </p:spPr>
        <p:txBody>
          <a:bodyPr/>
          <a:lstStyle/>
          <a:p>
            <a:r>
              <a:rPr lang="en-US" dirty="0"/>
              <a:t>GROWTH MARKETING PLAN</a:t>
            </a:r>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rot="16200000">
            <a:off x="-532352" y="5260879"/>
            <a:ext cx="1494475" cy="429768"/>
          </a:xfrm>
        </p:spPr>
        <p:txBody>
          <a:bodyPr/>
          <a:lstStyle/>
          <a:p>
            <a:fld id="{341E3BD6-1BE7-4293-98B0-C8B456DEC98E}" type="datetime1">
              <a:rPr lang="en-US" smtClean="0"/>
              <a:t>6/21/2026</a:t>
            </a:fld>
            <a:endParaRPr lang="en-US" dirty="0"/>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1" y="6492875"/>
            <a:ext cx="429207" cy="365125"/>
          </a:xfrm>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065403" y="-1"/>
            <a:ext cx="5131677" cy="6222999"/>
          </a:xfrm>
          <a:blipFill dpi="0" rotWithShape="1">
            <a:blip r:embed="rId2">
              <a:alphaModFix amt="60000"/>
            </a:blip>
            <a:srcRect/>
            <a:stretch>
              <a:fillRect l="-686" t="2" b="-4120"/>
            </a:stretch>
          </a:blipFill>
        </p:spPr>
        <p:txBody>
          <a:bodyPr/>
          <a:lstStyle>
            <a:lvl1pPr marL="0" indent="0">
              <a:buNone/>
              <a:defRPr/>
            </a:lvl1pPr>
          </a:lstStyle>
          <a:p>
            <a:r>
              <a:rPr lang="en-GB" dirty="0"/>
              <a:t>Click icon to add picture</a:t>
            </a:r>
            <a:endParaRPr lang="en-US" dirty="0"/>
          </a:p>
        </p:txBody>
      </p:sp>
      <p:cxnSp>
        <p:nvCxnSpPr>
          <p:cNvPr id="4" name="Straight Connector 3">
            <a:extLst>
              <a:ext uri="{FF2B5EF4-FFF2-40B4-BE49-F238E27FC236}">
                <a16:creationId xmlns:a16="http://schemas.microsoft.com/office/drawing/2014/main" id="{28FA8915-517E-32B2-6836-7A69DEF7C849}"/>
              </a:ext>
            </a:extLst>
          </p:cNvPr>
          <p:cNvCxnSpPr>
            <a:cxnSpLocks/>
          </p:cNvCxnSpPr>
          <p:nvPr userDrawn="1"/>
        </p:nvCxnSpPr>
        <p:spPr>
          <a:xfrm>
            <a:off x="7060324"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F76B2467-9468-3DE8-CA1C-7B68F7ED9A67}"/>
              </a:ext>
            </a:extLst>
          </p:cNvPr>
          <p:cNvCxnSpPr>
            <a:cxnSpLocks/>
          </p:cNvCxnSpPr>
          <p:nvPr userDrawn="1"/>
        </p:nvCxnSpPr>
        <p:spPr>
          <a:xfrm>
            <a:off x="0" y="164150"/>
            <a:ext cx="70603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77414" y="6375748"/>
            <a:ext cx="4847572" cy="363255"/>
          </a:xfrm>
        </p:spPr>
        <p:txBody>
          <a:bodyPr anchor="ctr">
            <a:normAutofit/>
          </a:bodyPr>
          <a:lstStyle>
            <a:lvl1pPr marL="0" indent="0">
              <a:buNone/>
              <a:defRPr sz="1600" b="0" i="0">
                <a:latin typeface="+mj-lt"/>
              </a:defRPr>
            </a:lvl1pPr>
            <a:lvl2pPr>
              <a:defRPr sz="1600" b="0" i="0">
                <a:latin typeface="Univers Light" panose="020B0403020202020204" pitchFamily="34" charset="0"/>
              </a:defRPr>
            </a:lvl2pPr>
            <a:lvl3pPr>
              <a:defRPr sz="1600" b="0" i="0">
                <a:latin typeface="Univers Light" panose="020B0403020202020204" pitchFamily="34" charset="0"/>
              </a:defRPr>
            </a:lvl3pPr>
            <a:lvl4pPr>
              <a:defRPr sz="1600" b="0" i="0">
                <a:latin typeface="Univers Light" panose="020B0403020202020204" pitchFamily="34" charset="0"/>
              </a:defRPr>
            </a:lvl4pPr>
            <a:lvl5pPr>
              <a:defRPr sz="1600" b="0" i="0">
                <a:latin typeface="Univers Light" panose="020B0403020202020204" pitchFamily="34" charset="0"/>
              </a:defRPr>
            </a:lvl5pPr>
          </a:lstStyle>
          <a:p>
            <a:pPr lvl="0"/>
            <a:r>
              <a:rPr lang="en-GB"/>
              <a:t>Click to edit Master text styles</a:t>
            </a:r>
          </a:p>
        </p:txBody>
      </p:sp>
    </p:spTree>
    <p:extLst>
      <p:ext uri="{BB962C8B-B14F-4D97-AF65-F5344CB8AC3E}">
        <p14:creationId xmlns:p14="http://schemas.microsoft.com/office/powerpoint/2010/main" val="42722991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Number Large">
    <p:bg>
      <p:bgPr>
        <a:solidFill>
          <a:schemeClr val="accent1"/>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1113C676-72E3-B810-A6B9-DCE36B8778AC}"/>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itle 1">
            <a:extLst>
              <a:ext uri="{FF2B5EF4-FFF2-40B4-BE49-F238E27FC236}">
                <a16:creationId xmlns:a16="http://schemas.microsoft.com/office/drawing/2014/main" id="{8507528C-7021-C7A4-B156-08D83A3A21F4}"/>
              </a:ext>
            </a:extLst>
          </p:cNvPr>
          <p:cNvSpPr>
            <a:spLocks noGrp="1"/>
          </p:cNvSpPr>
          <p:nvPr>
            <p:ph type="title"/>
          </p:nvPr>
        </p:nvSpPr>
        <p:spPr>
          <a:xfrm>
            <a:off x="633470" y="5109525"/>
            <a:ext cx="10367905" cy="1207192"/>
          </a:xfrm>
        </p:spPr>
        <p:txBody>
          <a:bodyPr anchor="b">
            <a:normAutofit/>
          </a:bodyPr>
          <a:lstStyle>
            <a:lvl1pPr algn="l">
              <a:lnSpc>
                <a:spcPct val="90000"/>
              </a:lnSpc>
              <a:defRPr sz="2400" b="0" i="0" cap="none" baseline="0">
                <a:solidFill>
                  <a:schemeClr val="tx1"/>
                </a:solidFill>
                <a:latin typeface="+mj-lt"/>
              </a:defRPr>
            </a:lvl1pPr>
          </a:lstStyle>
          <a:p>
            <a:r>
              <a:rPr lang="en-GB"/>
              <a:t>Click to edit Master title style</a:t>
            </a:r>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F2929A1B-A295-4715-B77A-F33006A42EEB}" type="datetime1">
              <a:rPr lang="en-US" smtClean="0"/>
              <a:t>6/21/2026</a:t>
            </a:fld>
            <a:endParaRPr lang="en-US" dirty="0"/>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9" name="Straight Connector 8">
            <a:extLst>
              <a:ext uri="{FF2B5EF4-FFF2-40B4-BE49-F238E27FC236}">
                <a16:creationId xmlns:a16="http://schemas.microsoft.com/office/drawing/2014/main" id="{B088E26B-9247-68F3-E9B8-157E22E97147}"/>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6">
            <a:extLst>
              <a:ext uri="{FF2B5EF4-FFF2-40B4-BE49-F238E27FC236}">
                <a16:creationId xmlns:a16="http://schemas.microsoft.com/office/drawing/2014/main" id="{786730A0-A69C-6FA3-06BC-632301E15F2D}"/>
              </a:ext>
            </a:extLst>
          </p:cNvPr>
          <p:cNvSpPr>
            <a:spLocks noGrp="1"/>
          </p:cNvSpPr>
          <p:nvPr>
            <p:ph sz="quarter" idx="13" hasCustomPrompt="1"/>
          </p:nvPr>
        </p:nvSpPr>
        <p:spPr>
          <a:xfrm>
            <a:off x="634030" y="1340489"/>
            <a:ext cx="10367349" cy="3388035"/>
          </a:xfrm>
        </p:spPr>
        <p:txBody>
          <a:bodyPr anchor="t">
            <a:noAutofit/>
          </a:bodyPr>
          <a:lstStyle>
            <a:lvl1pPr marL="0" indent="0" algn="l">
              <a:lnSpc>
                <a:spcPct val="90000"/>
              </a:lnSpc>
              <a:buNone/>
              <a:defRPr sz="30000" b="0" i="0">
                <a:solidFill>
                  <a:schemeClr val="tx1"/>
                </a:solidFill>
                <a:latin typeface="+mn-lt"/>
              </a:defRPr>
            </a:lvl1pPr>
          </a:lstStyle>
          <a:p>
            <a:pPr lvl="0"/>
            <a:r>
              <a:rPr lang="en-US" dirty="0"/>
              <a:t>##%</a:t>
            </a:r>
          </a:p>
        </p:txBody>
      </p:sp>
    </p:spTree>
    <p:extLst>
      <p:ext uri="{BB962C8B-B14F-4D97-AF65-F5344CB8AC3E}">
        <p14:creationId xmlns:p14="http://schemas.microsoft.com/office/powerpoint/2010/main" val="11423298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Number Large 2">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3AF240C4-9480-994E-0BD5-BF7BE95F9F7B}"/>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633470" y="5109525"/>
            <a:ext cx="10367905" cy="1207192"/>
          </a:xfrm>
        </p:spPr>
        <p:txBody>
          <a:bodyPr anchor="b">
            <a:normAutofit/>
          </a:bodyPr>
          <a:lstStyle>
            <a:lvl1pPr algn="l">
              <a:lnSpc>
                <a:spcPct val="90000"/>
              </a:lnSpc>
              <a:defRPr sz="2400" b="0" i="0" cap="none" baseline="0">
                <a:solidFill>
                  <a:schemeClr val="tx1"/>
                </a:solidFill>
                <a:latin typeface="+mj-lt"/>
              </a:defRPr>
            </a:lvl1pPr>
          </a:lstStyle>
          <a:p>
            <a:r>
              <a:rPr lang="en-GB"/>
              <a:t>Click to edit Master title style</a:t>
            </a:r>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09CBD6C5-FCE0-436F-BDB9-607AA1896A18}" type="datetime1">
              <a:rPr lang="en-US" smtClean="0"/>
              <a:t>6/21/2026</a:t>
            </a:fld>
            <a:endParaRPr lang="en-US" dirty="0"/>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30" y="1340489"/>
            <a:ext cx="10367349" cy="3388035"/>
          </a:xfrm>
        </p:spPr>
        <p:txBody>
          <a:bodyPr anchor="t">
            <a:noAutofit/>
          </a:bodyPr>
          <a:lstStyle>
            <a:lvl1pPr marL="0" indent="0" algn="l">
              <a:lnSpc>
                <a:spcPct val="90000"/>
              </a:lnSpc>
              <a:buNone/>
              <a:defRPr sz="30000" b="0" i="0">
                <a:solidFill>
                  <a:schemeClr val="tx1"/>
                </a:solidFill>
                <a:latin typeface="+mn-lt"/>
              </a:defRPr>
            </a:lvl1pPr>
          </a:lstStyle>
          <a:p>
            <a:pPr lvl="0"/>
            <a:r>
              <a:rPr lang="en-US" dirty="0"/>
              <a:t>##%</a:t>
            </a:r>
          </a:p>
        </p:txBody>
      </p:sp>
      <p:cxnSp>
        <p:nvCxnSpPr>
          <p:cNvPr id="6" name="Straight Connector 5">
            <a:extLst>
              <a:ext uri="{FF2B5EF4-FFF2-40B4-BE49-F238E27FC236}">
                <a16:creationId xmlns:a16="http://schemas.microsoft.com/office/drawing/2014/main" id="{63547AA0-CA68-609A-06D4-5F771838B5D3}"/>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57481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Number Large 3">
    <p:bg>
      <p:bgPr>
        <a:solidFill>
          <a:schemeClr val="accent6"/>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2B8C624E-4F6C-E890-10DF-FE279DA2597D}"/>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itle 1">
            <a:extLst>
              <a:ext uri="{FF2B5EF4-FFF2-40B4-BE49-F238E27FC236}">
                <a16:creationId xmlns:a16="http://schemas.microsoft.com/office/drawing/2014/main" id="{20D33D3A-063E-24F3-6815-CC483F3BFF50}"/>
              </a:ext>
            </a:extLst>
          </p:cNvPr>
          <p:cNvSpPr>
            <a:spLocks noGrp="1"/>
          </p:cNvSpPr>
          <p:nvPr>
            <p:ph type="title"/>
          </p:nvPr>
        </p:nvSpPr>
        <p:spPr>
          <a:xfrm>
            <a:off x="633470" y="5109525"/>
            <a:ext cx="10367905" cy="1207192"/>
          </a:xfrm>
        </p:spPr>
        <p:txBody>
          <a:bodyPr anchor="b">
            <a:normAutofit/>
          </a:bodyPr>
          <a:lstStyle>
            <a:lvl1pPr algn="l">
              <a:lnSpc>
                <a:spcPct val="90000"/>
              </a:lnSpc>
              <a:defRPr sz="2400" b="0" i="0" cap="none" baseline="0">
                <a:solidFill>
                  <a:schemeClr val="tx1"/>
                </a:solidFill>
                <a:latin typeface="+mj-lt"/>
              </a:defRPr>
            </a:lvl1pPr>
          </a:lstStyle>
          <a:p>
            <a:r>
              <a:rPr lang="en-GB"/>
              <a:t>Click to edit Master title style</a:t>
            </a:r>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2B3A5A51-DB18-40F8-9807-F5A86B7E570D}" type="datetime1">
              <a:rPr lang="en-US" smtClean="0"/>
              <a:t>6/21/2026</a:t>
            </a:fld>
            <a:endParaRPr lang="en-US" dirty="0"/>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9" name="Straight Connector 8">
            <a:extLst>
              <a:ext uri="{FF2B5EF4-FFF2-40B4-BE49-F238E27FC236}">
                <a16:creationId xmlns:a16="http://schemas.microsoft.com/office/drawing/2014/main" id="{5FD9BA66-49B9-422C-E28F-BA9E9DB64697}"/>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6">
            <a:extLst>
              <a:ext uri="{FF2B5EF4-FFF2-40B4-BE49-F238E27FC236}">
                <a16:creationId xmlns:a16="http://schemas.microsoft.com/office/drawing/2014/main" id="{D20ABC85-9587-24D5-E6BE-4DBE5CA56973}"/>
              </a:ext>
            </a:extLst>
          </p:cNvPr>
          <p:cNvSpPr>
            <a:spLocks noGrp="1"/>
          </p:cNvSpPr>
          <p:nvPr>
            <p:ph sz="quarter" idx="13" hasCustomPrompt="1"/>
          </p:nvPr>
        </p:nvSpPr>
        <p:spPr>
          <a:xfrm>
            <a:off x="634030" y="1340489"/>
            <a:ext cx="10367349" cy="3388035"/>
          </a:xfrm>
        </p:spPr>
        <p:txBody>
          <a:bodyPr anchor="t">
            <a:noAutofit/>
          </a:bodyPr>
          <a:lstStyle>
            <a:lvl1pPr marL="0" indent="0" algn="l">
              <a:lnSpc>
                <a:spcPct val="90000"/>
              </a:lnSpc>
              <a:buNone/>
              <a:defRPr sz="30000" b="0" i="0">
                <a:solidFill>
                  <a:schemeClr val="tx1"/>
                </a:solidFill>
                <a:latin typeface="+mn-lt"/>
              </a:defRPr>
            </a:lvl1pPr>
          </a:lstStyle>
          <a:p>
            <a:pPr lvl="0"/>
            <a:r>
              <a:rPr lang="en-US" dirty="0"/>
              <a:t>##%</a:t>
            </a:r>
          </a:p>
        </p:txBody>
      </p:sp>
    </p:spTree>
    <p:extLst>
      <p:ext uri="{BB962C8B-B14F-4D97-AF65-F5344CB8AC3E}">
        <p14:creationId xmlns:p14="http://schemas.microsoft.com/office/powerpoint/2010/main" val="3667156823"/>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cxnSp>
        <p:nvCxnSpPr>
          <p:cNvPr id="51" name="Straight Connector 50">
            <a:extLst>
              <a:ext uri="{FF2B5EF4-FFF2-40B4-BE49-F238E27FC236}">
                <a16:creationId xmlns:a16="http://schemas.microsoft.com/office/drawing/2014/main" id="{0D627006-2F17-8195-85F1-6A04C935CD0A}"/>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lvl1pPr>
              <a:defRPr cap="none" baseline="0"/>
            </a:lvl1pPr>
          </a:lstStyle>
          <a:p>
            <a:r>
              <a:rPr lang="en-GB"/>
              <a:t>Click to edit Master title style</a:t>
            </a:r>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312BCB96-76D1-4464-9253-520F75095DE4}" type="datetime1">
              <a:rPr lang="en-US" smtClean="0"/>
              <a:t>6/21/2026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30" y="1001715"/>
            <a:ext cx="9424374" cy="5221280"/>
          </a:xfrm>
        </p:spPr>
        <p:txBody>
          <a:bodyPr anchor="ctr">
            <a:noAutofit/>
          </a:bodyPr>
          <a:lstStyle>
            <a:lvl1pPr marL="0" indent="0">
              <a:lnSpc>
                <a:spcPct val="100000"/>
              </a:lnSpc>
              <a:buNone/>
              <a:defRPr sz="4000" b="1" cap="all" baseline="0"/>
            </a:lvl1pPr>
            <a:lvl2pPr marL="228600" indent="0">
              <a:lnSpc>
                <a:spcPct val="100000"/>
              </a:lnSpc>
              <a:buNone/>
              <a:defRPr sz="4000" b="1" cap="all" baseline="0"/>
            </a:lvl2pPr>
            <a:lvl3pPr marL="457200" indent="0">
              <a:lnSpc>
                <a:spcPct val="100000"/>
              </a:lnSpc>
              <a:buNone/>
              <a:defRPr sz="4000" b="1" cap="all" baseline="0"/>
            </a:lvl3pPr>
            <a:lvl4pPr marL="685800" indent="0">
              <a:lnSpc>
                <a:spcPct val="100000"/>
              </a:lnSpc>
              <a:buNone/>
              <a:defRPr sz="4000" b="1" cap="all" baseline="0"/>
            </a:lvl4pPr>
            <a:lvl5pPr marL="914400" indent="0">
              <a:lnSpc>
                <a:spcPct val="100000"/>
              </a:lnSpc>
              <a:buNone/>
              <a:defRPr sz="4000" b="1" cap="all" baseline="0"/>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6" name="Straight Connector 5">
            <a:extLst>
              <a:ext uri="{FF2B5EF4-FFF2-40B4-BE49-F238E27FC236}">
                <a16:creationId xmlns:a16="http://schemas.microsoft.com/office/drawing/2014/main" id="{C6DC5F9A-93BE-3155-B9FF-4F2B904E7EDC}"/>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346005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Statement 2">
    <p:bg>
      <p:bgPr>
        <a:solidFill>
          <a:schemeClr val="accent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EE1D5172-97DD-EE7A-066E-A8782AEFC905}"/>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599396" y="-1133856"/>
            <a:ext cx="10652760" cy="1001330"/>
          </a:xfrm>
        </p:spPr>
        <p:txBody>
          <a:bodyPr/>
          <a:lstStyle>
            <a:lvl1pPr>
              <a:defRPr cap="none" baseline="0"/>
            </a:lvl1pPr>
          </a:lstStyle>
          <a:p>
            <a:r>
              <a:rPr lang="en-GB"/>
              <a:t>Click to edit Master title style</a:t>
            </a:r>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623F8BC6-0973-431F-9F88-90604F102123}" type="datetime1">
              <a:rPr lang="en-US" smtClean="0"/>
              <a:t>6/21/2026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599396" y="1001715"/>
            <a:ext cx="9459008" cy="5378062"/>
          </a:xfrm>
        </p:spPr>
        <p:txBody>
          <a:bodyPr anchor="b">
            <a:noAutofit/>
          </a:bodyPr>
          <a:lstStyle>
            <a:lvl1pPr marL="0" indent="0">
              <a:lnSpc>
                <a:spcPct val="90000"/>
              </a:lnSpc>
              <a:buNone/>
              <a:defRPr sz="4000" b="1" cap="all" baseline="0">
                <a:latin typeface="+mn-lt"/>
              </a:defRPr>
            </a:lvl1pPr>
            <a:lvl2pPr marL="228600" indent="0">
              <a:lnSpc>
                <a:spcPct val="90000"/>
              </a:lnSpc>
              <a:buNone/>
              <a:defRPr sz="4000" b="1" cap="all" baseline="0">
                <a:latin typeface="+mn-lt"/>
              </a:defRPr>
            </a:lvl2pPr>
            <a:lvl3pPr marL="457200" indent="0">
              <a:lnSpc>
                <a:spcPct val="90000"/>
              </a:lnSpc>
              <a:buNone/>
              <a:defRPr sz="4000" b="1" cap="all" baseline="0">
                <a:latin typeface="+mn-lt"/>
              </a:defRPr>
            </a:lvl3pPr>
            <a:lvl4pPr marL="685800" indent="0">
              <a:lnSpc>
                <a:spcPct val="90000"/>
              </a:lnSpc>
              <a:buNone/>
              <a:defRPr sz="4000" b="1" cap="all" baseline="0">
                <a:latin typeface="+mn-lt"/>
              </a:defRPr>
            </a:lvl4pPr>
            <a:lvl5pPr marL="914400" indent="0">
              <a:lnSpc>
                <a:spcPct val="90000"/>
              </a:lnSpc>
              <a:buNone/>
              <a:defRPr sz="4000" b="1" cap="all" baseline="0">
                <a:latin typeface="+mn-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6" name="Straight Connector 5">
            <a:extLst>
              <a:ext uri="{FF2B5EF4-FFF2-40B4-BE49-F238E27FC236}">
                <a16:creationId xmlns:a16="http://schemas.microsoft.com/office/drawing/2014/main" id="{4993CE3A-3702-5441-A16B-15475B1AC32C}"/>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019128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3F5B07A5-D0B6-BEDF-13F7-7E32618B6773}"/>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lvl1pPr>
              <a:defRPr cap="none" baseline="0"/>
            </a:lvl1pPr>
          </a:lstStyle>
          <a:p>
            <a:r>
              <a:rPr lang="en-GB"/>
              <a:t>Click to edit Master title style</a:t>
            </a:r>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8340309F-82F1-48B4-8AF1-7FAFA4EA46A8}" type="datetime1">
              <a:rPr lang="en-US" smtClean="0"/>
              <a:t>6/21/2026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3479" y="1001713"/>
            <a:ext cx="10924473" cy="5378063"/>
          </a:xfrm>
        </p:spPr>
        <p:txBody>
          <a:bodyPr anchor="b">
            <a:noAutofit/>
          </a:bodyPr>
          <a:lstStyle>
            <a:lvl1pPr marL="0" indent="0">
              <a:lnSpc>
                <a:spcPct val="100000"/>
              </a:lnSpc>
              <a:buNone/>
              <a:defRPr sz="4000" b="0" i="0" cap="all" baseline="0">
                <a:latin typeface="+mn-lt"/>
              </a:defRPr>
            </a:lvl1pPr>
            <a:lvl2pPr marL="228600" indent="0">
              <a:lnSpc>
                <a:spcPct val="100000"/>
              </a:lnSpc>
              <a:buNone/>
              <a:defRPr sz="4000" b="0" i="0" cap="all" baseline="0">
                <a:latin typeface="+mn-lt"/>
              </a:defRPr>
            </a:lvl2pPr>
            <a:lvl3pPr marL="457200" indent="0">
              <a:lnSpc>
                <a:spcPct val="100000"/>
              </a:lnSpc>
              <a:buNone/>
              <a:defRPr sz="4000" b="0" i="0" cap="all" baseline="0">
                <a:latin typeface="+mn-lt"/>
              </a:defRPr>
            </a:lvl3pPr>
            <a:lvl4pPr marL="685800" indent="0">
              <a:lnSpc>
                <a:spcPct val="100000"/>
              </a:lnSpc>
              <a:buNone/>
              <a:defRPr sz="4000" b="0" i="0" cap="all" baseline="0">
                <a:latin typeface="+mn-lt"/>
              </a:defRPr>
            </a:lvl4pPr>
            <a:lvl5pPr marL="914400" indent="0">
              <a:lnSpc>
                <a:spcPct val="100000"/>
              </a:lnSpc>
              <a:buNone/>
              <a:defRPr sz="4000" b="0" i="0" cap="all" baseline="0">
                <a:latin typeface="+mn-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6" name="Straight Connector 5">
            <a:extLst>
              <a:ext uri="{FF2B5EF4-FFF2-40B4-BE49-F238E27FC236}">
                <a16:creationId xmlns:a16="http://schemas.microsoft.com/office/drawing/2014/main" id="{3E71C1F5-4C28-1974-E5FE-84A75C2718B0}"/>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67650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C518A1F-ACCA-80D1-B725-434280AEC752}"/>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29" y="5907727"/>
            <a:ext cx="9980960" cy="381000"/>
          </a:xfrm>
        </p:spPr>
        <p:txBody>
          <a:bodyPr anchor="b">
            <a:normAutofit/>
          </a:bodyPr>
          <a:lstStyle>
            <a:lvl1pPr>
              <a:lnSpc>
                <a:spcPct val="120000"/>
              </a:lnSpc>
              <a:defRPr sz="1600" b="0" i="0" cap="none" baseline="0">
                <a:solidFill>
                  <a:schemeClr val="tx1"/>
                </a:solidFill>
                <a:latin typeface="+mj-lt"/>
              </a:defRPr>
            </a:lvl1pPr>
          </a:lstStyle>
          <a:p>
            <a:r>
              <a:rPr lang="en-US" dirty="0"/>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F2657C51-8093-4086-9EBD-6F9D3CF38435}" type="datetime1">
              <a:rPr lang="en-US" smtClean="0"/>
              <a:t>6/21/2026</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30" y="1001717"/>
            <a:ext cx="9980960" cy="3726808"/>
          </a:xfrm>
        </p:spPr>
        <p:txBody>
          <a:bodyPr anchor="t">
            <a:normAutofit/>
          </a:bodyPr>
          <a:lstStyle>
            <a:lvl1pPr marL="164592" indent="-164592">
              <a:lnSpc>
                <a:spcPct val="100000"/>
              </a:lnSpc>
              <a:spcBef>
                <a:spcPts val="0"/>
              </a:spcBef>
              <a:buNone/>
              <a:defRPr sz="4000" b="0" i="0" cap="all" baseline="0">
                <a:solidFill>
                  <a:schemeClr val="tx1"/>
                </a:solidFill>
                <a:latin typeface="+mn-lt"/>
              </a:defRPr>
            </a:lvl1pPr>
          </a:lstStyle>
          <a:p>
            <a:pPr lvl="0"/>
            <a:r>
              <a:rPr lang="en-US" dirty="0"/>
              <a:t>CLICK TO add QUOTE</a:t>
            </a:r>
          </a:p>
        </p:txBody>
      </p:sp>
      <p:cxnSp>
        <p:nvCxnSpPr>
          <p:cNvPr id="6" name="Straight Connector 5">
            <a:extLst>
              <a:ext uri="{FF2B5EF4-FFF2-40B4-BE49-F238E27FC236}">
                <a16:creationId xmlns:a16="http://schemas.microsoft.com/office/drawing/2014/main" id="{1EDBAF72-4C6A-14D9-5801-64F0FA350F7C}"/>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19051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Quote 2">
    <p:bg>
      <p:bgPr>
        <a:solidFill>
          <a:schemeClr val="accent1"/>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4FD47CB2-2DC0-2D1C-3E20-3B23C0394451}"/>
              </a:ext>
            </a:extLst>
          </p:cNvPr>
          <p:cNvCxnSpPr/>
          <p:nvPr userDrawn="1"/>
        </p:nvCxnSpPr>
        <p:spPr>
          <a:xfrm>
            <a:off x="429209" y="164150"/>
            <a:ext cx="117627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28" y="5815584"/>
            <a:ext cx="10923925" cy="511644"/>
          </a:xfrm>
        </p:spPr>
        <p:txBody>
          <a:bodyPr anchor="b">
            <a:noAutofit/>
          </a:bodyPr>
          <a:lstStyle>
            <a:lvl1pPr>
              <a:lnSpc>
                <a:spcPct val="120000"/>
              </a:lnSpc>
              <a:defRPr sz="1600" b="0" i="0" cap="none" baseline="0">
                <a:solidFill>
                  <a:schemeClr val="bg1"/>
                </a:solidFill>
                <a:latin typeface="+mj-lt"/>
              </a:defRPr>
            </a:lvl1pPr>
          </a:lstStyle>
          <a:p>
            <a:r>
              <a:rPr lang="en-US" dirty="0"/>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bg1"/>
                </a:solidFill>
              </a:defRPr>
            </a:lvl1pPr>
          </a:lstStyle>
          <a:p>
            <a:r>
              <a:rPr lang="en-US" dirty="0"/>
              <a:t>GROWTH MARKETING PLAN</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bg1"/>
                </a:solidFill>
              </a:defRPr>
            </a:lvl1pPr>
          </a:lstStyle>
          <a:p>
            <a:fld id="{83B3AEC4-477A-480C-8C3E-559E8B429188}" type="datetime1">
              <a:rPr lang="en-US" smtClean="0"/>
              <a:pPr/>
              <a:t>6/21/2026</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29" y="1042416"/>
            <a:ext cx="10923925" cy="4037312"/>
          </a:xfrm>
        </p:spPr>
        <p:txBody>
          <a:bodyPr anchor="t">
            <a:normAutofit/>
          </a:bodyPr>
          <a:lstStyle>
            <a:lvl1pPr marL="164592" indent="-164592">
              <a:lnSpc>
                <a:spcPct val="100000"/>
              </a:lnSpc>
              <a:spcBef>
                <a:spcPts val="0"/>
              </a:spcBef>
              <a:buNone/>
              <a:defRPr sz="4000" b="0" i="0" cap="all" baseline="0">
                <a:solidFill>
                  <a:schemeClr val="bg1"/>
                </a:solidFill>
                <a:latin typeface="+mn-lt"/>
              </a:defRPr>
            </a:lvl1pPr>
          </a:lstStyle>
          <a:p>
            <a:pPr lvl="0"/>
            <a:r>
              <a:rPr lang="en-US" dirty="0"/>
              <a:t>CLICK TO add QUOTE</a:t>
            </a:r>
          </a:p>
        </p:txBody>
      </p:sp>
      <p:cxnSp>
        <p:nvCxnSpPr>
          <p:cNvPr id="8" name="Straight Connector 7">
            <a:extLst>
              <a:ext uri="{FF2B5EF4-FFF2-40B4-BE49-F238E27FC236}">
                <a16:creationId xmlns:a16="http://schemas.microsoft.com/office/drawing/2014/main" id="{315DE24C-5070-BB46-4081-8ED244198E0F}"/>
              </a:ext>
            </a:extLst>
          </p:cNvPr>
          <p:cNvCxnSpPr>
            <a:cxnSpLocks/>
          </p:cNvCxnSpPr>
          <p:nvPr userDrawn="1"/>
        </p:nvCxnSpPr>
        <p:spPr>
          <a:xfrm>
            <a:off x="429793" y="0"/>
            <a:ext cx="0"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9516171"/>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0708A38-78BC-D3CE-5C55-65C094C8935A}"/>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9037" y="5749160"/>
            <a:ext cx="8956676" cy="567558"/>
          </a:xfrm>
        </p:spPr>
        <p:txBody>
          <a:bodyPr anchor="b">
            <a:normAutofit/>
          </a:bodyPr>
          <a:lstStyle>
            <a:lvl1pPr>
              <a:lnSpc>
                <a:spcPct val="120000"/>
              </a:lnSpc>
              <a:defRPr sz="1600" b="0" i="0" cap="none" baseline="0">
                <a:solidFill>
                  <a:schemeClr val="tx1"/>
                </a:solidFill>
                <a:latin typeface="+mj-lt"/>
              </a:defRPr>
            </a:lvl1pPr>
          </a:lstStyle>
          <a:p>
            <a:r>
              <a:rPr lang="en-US" dirty="0"/>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D7163BA6-8D49-4675-9508-BB867C793A49}" type="datetime1">
              <a:rPr lang="en-US" smtClean="0"/>
              <a:t>6/21/2026</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30" y="1001715"/>
            <a:ext cx="9037984" cy="3726810"/>
          </a:xfrm>
        </p:spPr>
        <p:txBody>
          <a:bodyPr anchor="t">
            <a:normAutofit/>
          </a:bodyPr>
          <a:lstStyle>
            <a:lvl1pPr marL="164592" indent="-164592">
              <a:lnSpc>
                <a:spcPct val="100000"/>
              </a:lnSpc>
              <a:spcBef>
                <a:spcPts val="0"/>
              </a:spcBef>
              <a:buNone/>
              <a:defRPr sz="4000" b="0" i="0" cap="all" baseline="0">
                <a:latin typeface="+mn-lt"/>
              </a:defRPr>
            </a:lvl1pPr>
          </a:lstStyle>
          <a:p>
            <a:pPr lvl="0"/>
            <a:r>
              <a:rPr lang="en-US" dirty="0"/>
              <a:t>CLICK TO add QUOTE</a:t>
            </a:r>
          </a:p>
        </p:txBody>
      </p:sp>
      <p:cxnSp>
        <p:nvCxnSpPr>
          <p:cNvPr id="6" name="Straight Connector 5">
            <a:extLst>
              <a:ext uri="{FF2B5EF4-FFF2-40B4-BE49-F238E27FC236}">
                <a16:creationId xmlns:a16="http://schemas.microsoft.com/office/drawing/2014/main" id="{B1108F76-E7E3-1812-8331-DCE59FFE0DFB}"/>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314549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33CF370-3CA5-B9C3-AA2C-1D52A27AD182}"/>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5"/>
            <a:ext cx="10923934" cy="1127756"/>
          </a:xfrm>
        </p:spPr>
        <p:txBody>
          <a:body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1C58E83-499B-42C0-A29C-116A7958FAB2}" type="datetime1">
              <a:rPr lang="en-US" smtClean="0"/>
              <a:t>6/21/2026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634030" y="2129474"/>
            <a:ext cx="5266090" cy="4093525"/>
          </a:xfrm>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291886" y="2129473"/>
            <a:ext cx="5266078" cy="4093526"/>
          </a:xfrm>
        </p:spPr>
        <p:txBody>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0DA0E66B-621F-DCB6-E24E-748318E12F2D}"/>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8156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A1A96DE7-ACFB-A025-20F2-1C9A4CEF7566}"/>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34030" y="1001714"/>
            <a:ext cx="10923934" cy="688973"/>
          </a:xfrm>
        </p:spPr>
        <p:txBody>
          <a:bodyPr>
            <a:normAutofit/>
          </a:bodyPr>
          <a:lstStyle>
            <a:lvl1pPr>
              <a:defRPr sz="4000"/>
            </a:lvl1pPr>
          </a:lstStyle>
          <a:p>
            <a:r>
              <a:rPr lang="en-GB"/>
              <a:t>Click to edit Master title style</a:t>
            </a:r>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dirty="0"/>
              <a:t>GROWTH MARKETING PLAN</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24F4FD23-2163-447C-A80D-D0B4B313F4F9}" type="datetime1">
              <a:rPr lang="en-US" smtClean="0"/>
              <a:t>6/21/2026</a:t>
            </a:fld>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33472" y="1685735"/>
            <a:ext cx="5266644" cy="81045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634596" y="2496190"/>
            <a:ext cx="5265520" cy="3726810"/>
          </a:xfrm>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86500" y="1685735"/>
            <a:ext cx="5271464" cy="81045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286500" y="2496190"/>
            <a:ext cx="5271464" cy="3726810"/>
          </a:xfrm>
        </p:spPr>
        <p:txBody>
          <a:bodyPr>
            <a:normAutofit/>
          </a:bodyPr>
          <a:lstStyle>
            <a:lvl1pPr>
              <a:defRPr sz="1600"/>
            </a:lvl1pPr>
            <a:lvl2pPr>
              <a:defRPr sz="1600"/>
            </a:lvl2pPr>
            <a:lvl3pPr>
              <a:defRPr sz="16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4" name="Straight Connector 3">
            <a:extLst>
              <a:ext uri="{FF2B5EF4-FFF2-40B4-BE49-F238E27FC236}">
                <a16:creationId xmlns:a16="http://schemas.microsoft.com/office/drawing/2014/main" id="{FFC723C3-DA4A-8D71-987B-EB7E7A74D1E6}"/>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08460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4A141C8-6351-7BB4-B97D-32DF6F45DBC5}"/>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634030" y="1001714"/>
            <a:ext cx="10923933" cy="1127761"/>
          </a:xfrm>
        </p:spPr>
        <p:txBody>
          <a:bodyPr>
            <a:normAutofit/>
          </a:bodyPr>
          <a:lstStyle>
            <a:lvl1pPr>
              <a:defRPr sz="4000"/>
            </a:lvl1pPr>
          </a:lstStyle>
          <a:p>
            <a:r>
              <a:rPr lang="en-GB"/>
              <a:t>Click to edit Master title style</a:t>
            </a:r>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6CE927C-C7F8-47B0-9A1C-DEAC93AC4235}" type="datetime1">
              <a:rPr lang="en-US" smtClean="0"/>
              <a:t>6/21/2026</a:t>
            </a:fld>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6" name="Straight Connector 5">
            <a:extLst>
              <a:ext uri="{FF2B5EF4-FFF2-40B4-BE49-F238E27FC236}">
                <a16:creationId xmlns:a16="http://schemas.microsoft.com/office/drawing/2014/main" id="{D88218CD-6934-8D18-A575-7C745D80A6C4}"/>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305866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BFE09A4A-7256-DFB0-F197-FAC31C991665}"/>
              </a:ext>
            </a:extLst>
          </p:cNvPr>
          <p:cNvCxnSpPr/>
          <p:nvPr/>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dirty="0"/>
              <a:t>GROWTH MARKETING PLAN</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EEB669C-B2F2-4540-973C-9431C4193843}" type="datetime1">
              <a:rPr lang="en-US" smtClean="0"/>
              <a:t>6/21/2026</a:t>
            </a:fld>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7" name="Straight Connector 6">
            <a:extLst>
              <a:ext uri="{FF2B5EF4-FFF2-40B4-BE49-F238E27FC236}">
                <a16:creationId xmlns:a16="http://schemas.microsoft.com/office/drawing/2014/main" id="{1571AA78-5D18-EE68-E9E7-A1075C78BC20}"/>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918235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34031" y="1001716"/>
            <a:ext cx="4328496" cy="1122374"/>
          </a:xfrm>
        </p:spPr>
        <p:txBody>
          <a:bodyPr anchor="t">
            <a:no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01E0AE40-9A04-413D-8631-F7A90F9EBCFC}" type="datetime1">
              <a:rPr lang="en-US" smtClean="0"/>
              <a:t>6/21/2026</a:t>
            </a:fld>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9" name="Straight Connector 8">
            <a:extLst>
              <a:ext uri="{FF2B5EF4-FFF2-40B4-BE49-F238E27FC236}">
                <a16:creationId xmlns:a16="http://schemas.microsoft.com/office/drawing/2014/main" id="{CD4A6C7F-9167-3CFF-8E30-53AE9D6BB738}"/>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34020" y="2496190"/>
            <a:ext cx="4328506" cy="3726810"/>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348910" y="1001715"/>
            <a:ext cx="6209053" cy="5221285"/>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8" name="Straight Connector 7">
            <a:extLst>
              <a:ext uri="{FF2B5EF4-FFF2-40B4-BE49-F238E27FC236}">
                <a16:creationId xmlns:a16="http://schemas.microsoft.com/office/drawing/2014/main" id="{A9C0A275-A2A5-8AD0-2E0F-DDE194CF88B0}"/>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911082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34030" y="1001715"/>
            <a:ext cx="3771899" cy="1875474"/>
          </a:xfrm>
        </p:spPr>
        <p:txBody>
          <a:bodyPr anchor="t">
            <a:normAutofit/>
          </a:bodyPr>
          <a:lstStyle>
            <a:lvl1pPr>
              <a:defRPr sz="4000"/>
            </a:lvl1pPr>
          </a:lstStyle>
          <a:p>
            <a:r>
              <a:rPr lang="en-GB"/>
              <a:t>Click to edit Master title style</a:t>
            </a:r>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D8694C3A-EE25-431B-80B1-4EF91AFC3103}" type="datetime1">
              <a:rPr lang="en-US" smtClean="0"/>
              <a:t>6/21/2026</a:t>
            </a:fld>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34029" y="3242949"/>
            <a:ext cx="3771899" cy="306325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cxnSp>
        <p:nvCxnSpPr>
          <p:cNvPr id="9" name="Straight Connector 8">
            <a:extLst>
              <a:ext uri="{FF2B5EF4-FFF2-40B4-BE49-F238E27FC236}">
                <a16:creationId xmlns:a16="http://schemas.microsoft.com/office/drawing/2014/main" id="{03E95682-83E4-B8FD-0229-98470A1CACC8}"/>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4962527" y="634999"/>
            <a:ext cx="6595437" cy="5588001"/>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cxnSp>
        <p:nvCxnSpPr>
          <p:cNvPr id="8" name="Straight Connector 7">
            <a:extLst>
              <a:ext uri="{FF2B5EF4-FFF2-40B4-BE49-F238E27FC236}">
                <a16:creationId xmlns:a16="http://schemas.microsoft.com/office/drawing/2014/main" id="{9C2BD7F5-CDD3-75CC-75F0-0D3B429420E5}"/>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509807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1373816"/>
            <a:ext cx="8481399" cy="1607128"/>
          </a:xfrm>
        </p:spPr>
        <p:txBody>
          <a:bodyPr anchor="b">
            <a:noAutofit/>
          </a:bodyPr>
          <a:lstStyle>
            <a:lvl1pPr>
              <a:defRPr sz="7200">
                <a:solidFill>
                  <a:schemeClr val="tx1"/>
                </a:solidFill>
              </a:defRPr>
            </a:lvl1pPr>
          </a:lstStyle>
          <a:p>
            <a:r>
              <a:rPr lang="en-GB"/>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B4C3B674-A5BF-456A-8269-F8CA9F763AF0}" type="datetime1">
              <a:rPr lang="en-US" smtClean="0"/>
              <a:pPr/>
              <a:t>6/21/2026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7" name="Straight Connector 6">
            <a:extLst>
              <a:ext uri="{FF2B5EF4-FFF2-40B4-BE49-F238E27FC236}">
                <a16:creationId xmlns:a16="http://schemas.microsoft.com/office/drawing/2014/main" id="{BB4F35B0-78B0-CF96-BDA9-3D1E19B0636E}"/>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33481" y="3615051"/>
            <a:ext cx="10367898" cy="2607949"/>
          </a:xfrm>
        </p:spPr>
        <p:txBody>
          <a:bodyPr>
            <a:normAutofit/>
          </a:bodyPr>
          <a:lstStyle>
            <a:lvl1pPr marL="0" indent="0">
              <a:buNone/>
              <a:defRPr sz="1600">
                <a:solidFill>
                  <a:schemeClr val="tx1"/>
                </a:solidFill>
              </a:defRPr>
            </a:lvl1pPr>
            <a:lvl2pPr marL="228600" indent="0">
              <a:buNone/>
              <a:defRPr sz="1600">
                <a:solidFill>
                  <a:schemeClr val="tx1"/>
                </a:solidFill>
              </a:defRPr>
            </a:lvl2pPr>
            <a:lvl3pPr marL="457200" indent="0">
              <a:buNone/>
              <a:defRPr sz="1600">
                <a:solidFill>
                  <a:schemeClr val="tx1"/>
                </a:solidFill>
              </a:defRPr>
            </a:lvl3pPr>
            <a:lvl4pPr marL="685800" indent="0">
              <a:buNone/>
              <a:defRPr sz="1600">
                <a:solidFill>
                  <a:schemeClr val="tx1"/>
                </a:solidFill>
              </a:defRPr>
            </a:lvl4pPr>
            <a:lvl5pPr marL="914400" indent="0">
              <a:buNone/>
              <a:defRPr sz="1600">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55FE6CEC-AEBC-8860-A62E-637765B0DE26}"/>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2631864"/>
      </p:ext>
    </p:extLst>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1756098"/>
            <a:ext cx="10923925" cy="2595476"/>
          </a:xfrm>
        </p:spPr>
        <p:txBody>
          <a:bodyPr anchor="b">
            <a:noAutofit/>
          </a:bodyPr>
          <a:lstStyle>
            <a:lvl1pPr>
              <a:defRPr sz="4000" b="0" i="0">
                <a:solidFill>
                  <a:schemeClr val="bg1"/>
                </a:solidFill>
                <a:latin typeface="+mn-lt"/>
              </a:defRPr>
            </a:lvl1pPr>
          </a:lstStyle>
          <a:p>
            <a:r>
              <a:rPr lang="en-GB"/>
              <a:t>Click to edit Master title style</a:t>
            </a:r>
            <a:endParaRPr lang="en-US" dirty="0"/>
          </a:p>
        </p:txBody>
      </p:sp>
      <p:cxnSp>
        <p:nvCxnSpPr>
          <p:cNvPr id="8" name="Straight Connector 7">
            <a:extLst>
              <a:ext uri="{FF2B5EF4-FFF2-40B4-BE49-F238E27FC236}">
                <a16:creationId xmlns:a16="http://schemas.microsoft.com/office/drawing/2014/main" id="{6C31587E-E768-0BED-F16B-618390A49DBC}"/>
              </a:ext>
            </a:extLst>
          </p:cNvPr>
          <p:cNvCxnSpPr/>
          <p:nvPr userDrawn="1"/>
        </p:nvCxnSpPr>
        <p:spPr>
          <a:xfrm>
            <a:off x="429209" y="164150"/>
            <a:ext cx="117627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bg1"/>
                </a:solidFill>
              </a:defRPr>
            </a:lvl1p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bg1"/>
                </a:solidFill>
              </a:defRPr>
            </a:lvl1pPr>
          </a:lstStyle>
          <a:p>
            <a:fld id="{2C9D3C1B-3A72-4E86-BA17-923EE76E5763}" type="datetime1">
              <a:rPr lang="en-US" smtClean="0"/>
              <a:pPr/>
              <a:t>6/21/2026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33485" y="4732574"/>
            <a:ext cx="6595990" cy="1605164"/>
          </a:xfrm>
        </p:spPr>
        <p:txBody>
          <a:bodyPr anchor="b">
            <a:noAutofit/>
          </a:bodyPr>
          <a:lstStyle>
            <a:lvl1pPr marL="0" indent="0">
              <a:lnSpc>
                <a:spcPct val="120000"/>
              </a:lnSpc>
              <a:spcBef>
                <a:spcPts val="1000"/>
              </a:spcBef>
              <a:buNone/>
              <a:defRPr sz="1600">
                <a:solidFill>
                  <a:schemeClr val="bg1"/>
                </a:solidFill>
              </a:defRPr>
            </a:lvl1pPr>
            <a:lvl2pPr marL="228600" indent="0">
              <a:lnSpc>
                <a:spcPct val="120000"/>
              </a:lnSpc>
              <a:spcBef>
                <a:spcPts val="1000"/>
              </a:spcBef>
              <a:buNone/>
              <a:defRPr sz="1600">
                <a:solidFill>
                  <a:schemeClr val="bg1"/>
                </a:solidFill>
              </a:defRPr>
            </a:lvl2pPr>
            <a:lvl3pPr marL="457200" indent="0">
              <a:lnSpc>
                <a:spcPct val="120000"/>
              </a:lnSpc>
              <a:spcBef>
                <a:spcPts val="1000"/>
              </a:spcBef>
              <a:buNone/>
              <a:defRPr sz="1600">
                <a:solidFill>
                  <a:schemeClr val="bg1"/>
                </a:solidFill>
              </a:defRPr>
            </a:lvl3pPr>
            <a:lvl4pPr marL="685800" indent="0">
              <a:lnSpc>
                <a:spcPct val="120000"/>
              </a:lnSpc>
              <a:spcBef>
                <a:spcPts val="1000"/>
              </a:spcBef>
              <a:buNone/>
              <a:defRPr sz="1600">
                <a:solidFill>
                  <a:schemeClr val="bg1"/>
                </a:solidFill>
              </a:defRPr>
            </a:lvl4pPr>
            <a:lvl5pPr marL="914400" indent="0">
              <a:lnSpc>
                <a:spcPct val="120000"/>
              </a:lnSpc>
              <a:spcBef>
                <a:spcPts val="1000"/>
              </a:spcBef>
              <a:buNone/>
              <a:defRPr sz="1600">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3" name="Straight Connector 2">
            <a:extLst>
              <a:ext uri="{FF2B5EF4-FFF2-40B4-BE49-F238E27FC236}">
                <a16:creationId xmlns:a16="http://schemas.microsoft.com/office/drawing/2014/main" id="{A329D384-6BDA-A5B3-C1ED-7DADE9654365}"/>
              </a:ext>
            </a:extLst>
          </p:cNvPr>
          <p:cNvCxnSpPr>
            <a:cxnSpLocks/>
          </p:cNvCxnSpPr>
          <p:nvPr userDrawn="1"/>
        </p:nvCxnSpPr>
        <p:spPr>
          <a:xfrm>
            <a:off x="429793" y="0"/>
            <a:ext cx="0"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7966120"/>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2" y="6492513"/>
            <a:ext cx="429207" cy="365125"/>
          </a:xfrm>
          <a:prstGeom prst="rect">
            <a:avLst/>
          </a:prstGeom>
        </p:spPr>
        <p:txBody>
          <a:bodyPr vert="horz" lIns="91440" tIns="45720" rIns="91440" bIns="45720" rtlCol="0" anchor="ctr"/>
          <a:lstStyle>
            <a:lvl1pPr algn="ctr">
              <a:defRPr sz="800" b="0" i="0">
                <a:solidFill>
                  <a:schemeClr val="tx1"/>
                </a:solidFill>
                <a:latin typeface="+mn-lt"/>
                <a:ea typeface="Batang" panose="02030600000101010101" pitchFamily="18" charset="-127"/>
              </a:defRPr>
            </a:lvl1pPr>
          </a:lstStyle>
          <a:p>
            <a:fld id="{CC057153-B650-4DEB-B370-79DDCFDCE934}" type="slidenum">
              <a:rPr lang="en-US" smtClean="0"/>
              <a:pPr/>
              <a:t>‹#›</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rot="16200000">
            <a:off x="-2067304" y="2231454"/>
            <a:ext cx="4564376" cy="429768"/>
          </a:xfrm>
          <a:prstGeom prst="rect">
            <a:avLst/>
          </a:prstGeom>
        </p:spPr>
        <p:txBody>
          <a:bodyPr vert="horz" lIns="91440" tIns="45720" rIns="91440" bIns="45720" rtlCol="0" anchor="ctr"/>
          <a:lstStyle>
            <a:lvl1pPr algn="r">
              <a:defRPr sz="800" b="0" i="0">
                <a:solidFill>
                  <a:schemeClr val="tx1"/>
                </a:solidFill>
                <a:latin typeface="+mn-lt"/>
                <a:ea typeface="Batang" panose="02030600000101010101" pitchFamily="18" charset="-127"/>
              </a:defRPr>
            </a:lvl1pPr>
          </a:lstStyle>
          <a:p>
            <a:r>
              <a:rPr lang="en-US" dirty="0"/>
              <a:t>GROWTH MARKETING PLAN</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rot="16200000">
            <a:off x="-532352" y="5260879"/>
            <a:ext cx="1494475" cy="429768"/>
          </a:xfrm>
          <a:prstGeom prst="rect">
            <a:avLst/>
          </a:prstGeom>
        </p:spPr>
        <p:txBody>
          <a:bodyPr vert="horz" lIns="91440" tIns="45720" rIns="91440" bIns="45720" rtlCol="0" anchor="ctr"/>
          <a:lstStyle>
            <a:lvl1pPr algn="l">
              <a:defRPr sz="800" b="0" i="0">
                <a:solidFill>
                  <a:schemeClr val="tx1"/>
                </a:solidFill>
                <a:latin typeface="+mn-lt"/>
                <a:ea typeface="Batang" panose="02030600000101010101" pitchFamily="18" charset="-127"/>
              </a:defRPr>
            </a:lvl1pPr>
          </a:lstStyle>
          <a:p>
            <a:fld id="{652F8955-0F19-465D-B095-4EFD5ED08188}" type="datetime1">
              <a:rPr lang="en-US" smtClean="0"/>
              <a:pPr/>
              <a:t>6/21/2026</a:t>
            </a:fld>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34030" y="2129474"/>
            <a:ext cx="10923934" cy="409352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34030" y="1001714"/>
            <a:ext cx="10923934" cy="755659"/>
          </a:xfrm>
          <a:prstGeom prst="rect">
            <a:avLst/>
          </a:prstGeom>
        </p:spPr>
        <p:txBody>
          <a:bodyPr vert="horz" lIns="91440" tIns="45720" rIns="91440" bIns="45720" rtlCol="0" anchor="t">
            <a:normAutofit/>
          </a:bodyPr>
          <a:lstStyle/>
          <a:p>
            <a:r>
              <a:rPr lang="en-GB"/>
              <a:t>Click to edit Master title style</a:t>
            </a:r>
            <a:endParaRPr lang="en-US" dirty="0"/>
          </a:p>
        </p:txBody>
      </p:sp>
    </p:spTree>
    <p:extLst>
      <p:ext uri="{BB962C8B-B14F-4D97-AF65-F5344CB8AC3E}">
        <p14:creationId xmlns:p14="http://schemas.microsoft.com/office/powerpoint/2010/main" val="3137627104"/>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 id="2147483777" r:id="rId13"/>
    <p:sldLayoutId id="2147483778" r:id="rId14"/>
    <p:sldLayoutId id="2147483779" r:id="rId15"/>
    <p:sldLayoutId id="2147483780" r:id="rId16"/>
    <p:sldLayoutId id="2147483781" r:id="rId17"/>
    <p:sldLayoutId id="2147483783" r:id="rId18"/>
    <p:sldLayoutId id="2147483784" r:id="rId19"/>
    <p:sldLayoutId id="2147483785" r:id="rId20"/>
    <p:sldLayoutId id="2147483786" r:id="rId21"/>
    <p:sldLayoutId id="2147483787" r:id="rId22"/>
    <p:sldLayoutId id="2147483788" r:id="rId23"/>
    <p:sldLayoutId id="2147483789" r:id="rId24"/>
    <p:sldLayoutId id="2147483790" r:id="rId25"/>
    <p:sldLayoutId id="2147483791" r:id="rId26"/>
    <p:sldLayoutId id="2147483792" r:id="rId27"/>
    <p:sldLayoutId id="2147483793" r:id="rId28"/>
    <p:sldLayoutId id="2147483794" r:id="rId29"/>
    <p:sldLayoutId id="2147483795" r:id="rId30"/>
    <p:sldLayoutId id="2147483796" r:id="rId31"/>
    <p:sldLayoutId id="2147483797" r:id="rId32"/>
    <p:sldLayoutId id="2147483782" r:id="rId33"/>
    <p:sldLayoutId id="2147483798" r:id="rId34"/>
    <p:sldLayoutId id="2147483799" r:id="rId35"/>
    <p:sldLayoutId id="2147483800" r:id="rId36"/>
    <p:sldLayoutId id="2147483801" r:id="rId37"/>
    <p:sldLayoutId id="2147483802" r:id="rId38"/>
    <p:sldLayoutId id="2147483803" r:id="rId39"/>
    <p:sldLayoutId id="2147483804" r:id="rId40"/>
    <p:sldLayoutId id="2147483805" r:id="rId41"/>
    <p:sldLayoutId id="2147483806" r:id="rId42"/>
    <p:sldLayoutId id="2147483807" r:id="rId43"/>
    <p:sldLayoutId id="2147483808" r:id="rId44"/>
    <p:sldLayoutId id="2147483809" r:id="rId45"/>
    <p:sldLayoutId id="2147483810" r:id="rId46"/>
    <p:sldLayoutId id="2147483811" r:id="rId47"/>
    <p:sldLayoutId id="2147483812" r:id="rId48"/>
    <p:sldLayoutId id="2147483813" r:id="rId49"/>
    <p:sldLayoutId id="2147483814" r:id="rId50"/>
  </p:sldLayoutIdLst>
  <p:hf hdr="0" dt="0"/>
  <p:txStyles>
    <p:titleStyle>
      <a:lvl1pPr algn="l" defTabSz="914400" rtl="0" eaLnBrk="1" latinLnBrk="0" hangingPunct="1">
        <a:lnSpc>
          <a:spcPct val="90000"/>
        </a:lnSpc>
        <a:spcBef>
          <a:spcPct val="0"/>
        </a:spcBef>
        <a:buNone/>
        <a:defRPr sz="4000" b="0" i="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b="0" i="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0.xml"/><Relationship Id="rId6" Type="http://schemas.openxmlformats.org/officeDocument/2006/relationships/image" Target="cid:image001.png@01D0EA4A.2BD679A0" TargetMode="External"/><Relationship Id="rId5" Type="http://schemas.openxmlformats.org/officeDocument/2006/relationships/image" Target="../media/image16.png"/><Relationship Id="rId4" Type="http://schemas.openxmlformats.org/officeDocument/2006/relationships/hyperlink" Target="https://freepngimg.com/png/34437-purple-border-frame-file"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hyperlink" Target="https://freepngimg.com/png/34437-purple-border-frame-file" TargetMode="External"/><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jpe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hyperlink" Target="https://www.walmart.com/ip/Cauagu-Lilies-Flowers-Aprons-Pockets-Waterproof-Apron-Women-Kitchen-Cooking-Apron-Adjustable-Bib-Aprons-Chef-Apron-Cooking-Drawing-Crafting/12772372203" TargetMode="External"/><Relationship Id="rId5" Type="http://schemas.openxmlformats.org/officeDocument/2006/relationships/image" Target="../media/image18.jpeg"/><Relationship Id="rId10" Type="http://schemas.openxmlformats.org/officeDocument/2006/relationships/hyperlink" Target="https://freepngimg.com/png/34437-purple-border-frame-file" TargetMode="External"/><Relationship Id="rId4" Type="http://schemas.openxmlformats.org/officeDocument/2006/relationships/hyperlink" Target="https://www.walmart.com/ip/Topekada-3-Pack-Floral-Aprons-for-Women-Adjustable-Apron-with-Pockets-Chef-Apron-forKitchen-Cooking-Baking-Gardening/19703510917" TargetMode="External"/><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8" Type="http://schemas.openxmlformats.org/officeDocument/2006/relationships/hyperlink" Target="https://commons.wikimedia.org/wiki/File:Classic_alphabet_numbers_4_at_coloring-pages-for-kids-boys-dotcom.svg" TargetMode="External"/><Relationship Id="rId3" Type="http://schemas.openxmlformats.org/officeDocument/2006/relationships/image" Target="../media/image19.jpeg"/><Relationship Id="rId7" Type="http://schemas.openxmlformats.org/officeDocument/2006/relationships/image" Target="../media/image21.svg"/><Relationship Id="rId2" Type="http://schemas.openxmlformats.org/officeDocument/2006/relationships/notesSlide" Target="../notesSlides/notesSlide3.xml"/><Relationship Id="rId1" Type="http://schemas.openxmlformats.org/officeDocument/2006/relationships/slideLayout" Target="../slideLayouts/slideLayout27.xml"/><Relationship Id="rId6" Type="http://schemas.openxmlformats.org/officeDocument/2006/relationships/image" Target="../media/image14.png"/><Relationship Id="rId5" Type="http://schemas.openxmlformats.org/officeDocument/2006/relationships/hyperlink" Target="https://merry-go-roundhandmade.blogspot.com/2013/08/holly-hobbie-girls-aprons-using-all.html" TargetMode="External"/><Relationship Id="rId4" Type="http://schemas.openxmlformats.org/officeDocument/2006/relationships/image" Target="../media/image20.jp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22.jp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7.xml"/><Relationship Id="rId6" Type="http://schemas.openxmlformats.org/officeDocument/2006/relationships/image" Target="../media/image9.jpg"/><Relationship Id="rId5" Type="http://schemas.openxmlformats.org/officeDocument/2006/relationships/image" Target="../media/image19.jpeg"/><Relationship Id="rId4" Type="http://schemas.openxmlformats.org/officeDocument/2006/relationships/hyperlink" Target="https://twelvecraftstillchristmas.blogspot.com/2010/10/pretend-and-play-restaurant-set-oven.html" TargetMode="External"/><Relationship Id="rId9" Type="http://schemas.openxmlformats.org/officeDocument/2006/relationships/hyperlink" Target="https://freepngimg.com/png/34437-purple-border-frame-file"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3.png"/><Relationship Id="rId7" Type="http://schemas.openxmlformats.org/officeDocument/2006/relationships/hyperlink" Target="https://freepngimg.com/png/34437-purple-border-frame-file"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hyperlink" Target="https://www.temu.com/uk/tea-towels-5020149865432-s.html" TargetMode="External"/><Relationship Id="rId9" Type="http://schemas.openxmlformats.org/officeDocument/2006/relationships/hyperlink" Target="https://pixabay.com/de/vectors/zahl-sechs-6-ziffer-numerischen-33769/"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43.xml"/><Relationship Id="rId6" Type="http://schemas.openxmlformats.org/officeDocument/2006/relationships/hyperlink" Target="https://freepngimg.com/png/34437-purple-border-frame-file" TargetMode="External"/><Relationship Id="rId5" Type="http://schemas.openxmlformats.org/officeDocument/2006/relationships/image" Target="../media/image15.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4.png"/><Relationship Id="rId1" Type="http://schemas.openxmlformats.org/officeDocument/2006/relationships/slideLayout" Target="../slideLayouts/slideLayout39.xml"/><Relationship Id="rId5" Type="http://schemas.openxmlformats.org/officeDocument/2006/relationships/hyperlink" Target="https://freepngimg.com/png/34437-purple-border-frame-file" TargetMode="Externa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hyperlink" Target="https://www.printables.com/model/861151-number-9" TargetMode="External"/><Relationship Id="rId3" Type="http://schemas.openxmlformats.org/officeDocument/2006/relationships/hyperlink" Target="https://pollaz.blogspot.com/2013/04/" TargetMode="External"/><Relationship Id="rId7"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8.xml"/><Relationship Id="rId6" Type="http://schemas.openxmlformats.org/officeDocument/2006/relationships/hyperlink" Target="https://freepngimg.com/png/34437-purple-border-frame-file" TargetMode="Externa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hyperlink" Target="https://freepngimg.com/png/34437-purple-border-frame-file" TargetMode="External"/><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32.jpg"/><Relationship Id="rId7"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41.xml"/><Relationship Id="rId6" Type="http://schemas.openxmlformats.org/officeDocument/2006/relationships/hyperlink" Target="https://www.ralphsmeatcompany.com.au/2020/12/types-of-packaging-for-a-move.html" TargetMode="External"/><Relationship Id="rId5" Type="http://schemas.openxmlformats.org/officeDocument/2006/relationships/image" Target="../media/image33.jpg"/><Relationship Id="rId4" Type="http://schemas.openxmlformats.org/officeDocument/2006/relationships/hyperlink" Target="https://www.cazoo.co.uk/advice/cars/best-used-vans/" TargetMode="External"/><Relationship Id="rId9" Type="http://schemas.openxmlformats.org/officeDocument/2006/relationships/hyperlink" Target="https://freepngimg.com/png/34437-purple-border-frame-file"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freepngimg.com/png/34437-purple-border-frame-file" TargetMode="External"/><Relationship Id="rId3" Type="http://schemas.openxmlformats.org/officeDocument/2006/relationships/image" Target="../media/image34.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14.png"/><Relationship Id="rId5" Type="http://schemas.openxmlformats.org/officeDocument/2006/relationships/hyperlink" Target="https://www.walmart.com/ip/Cauagu-Lilies-Flowers-Aprons-Pockets-Waterproof-Apron-Women-Kitchen-Cooking-Apron-Adjustable-Bib-Aprons-Chef-Apron-Cooking-Drawing-Crafting/12772372203" TargetMode="Externa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hyperlink" Target="https://freepngimg.com/png/34437-purple-border-frame-file" TargetMode="Externa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4.png"/><Relationship Id="rId1" Type="http://schemas.openxmlformats.org/officeDocument/2006/relationships/slideLayout" Target="../slideLayouts/slideLayout41.xml"/><Relationship Id="rId6" Type="http://schemas.openxmlformats.org/officeDocument/2006/relationships/hyperlink" Target="https://freepngimg.com/png/34437-purple-border-frame-file" TargetMode="External"/><Relationship Id="rId5" Type="http://schemas.openxmlformats.org/officeDocument/2006/relationships/image" Target="../media/image15.png"/><Relationship Id="rId4" Type="http://schemas.openxmlformats.org/officeDocument/2006/relationships/hyperlink" Target="https://www.next.co.uk/style/su941188/g54407"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freepngimg.com/png/34437-purple-border-frame-file" TargetMode="External"/><Relationship Id="rId3" Type="http://schemas.openxmlformats.org/officeDocument/2006/relationships/image" Target="../media/image37.JPG"/><Relationship Id="rId7"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35.xml"/><Relationship Id="rId6" Type="http://schemas.openxmlformats.org/officeDocument/2006/relationships/image" Target="../media/image14.png"/><Relationship Id="rId5" Type="http://schemas.openxmlformats.org/officeDocument/2006/relationships/image" Target="../media/image38.png"/><Relationship Id="rId4" Type="http://schemas.openxmlformats.org/officeDocument/2006/relationships/hyperlink" Target="https://apronsandmore.blogspot.com/2013/01/"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50.xml"/><Relationship Id="rId6" Type="http://schemas.openxmlformats.org/officeDocument/2006/relationships/hyperlink" Target="https://freepngimg.com/png/34437-purple-border-frame-file" TargetMode="External"/><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0.xml"/><Relationship Id="rId5" Type="http://schemas.openxmlformats.org/officeDocument/2006/relationships/image" Target="../media/image41.png"/><Relationship Id="rId4" Type="http://schemas.openxmlformats.org/officeDocument/2006/relationships/hyperlink" Target="https://freepngimg.com/png/34437-purple-border-frame-file"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42.png"/><Relationship Id="rId7"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5.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 Id="rId9" Type="http://schemas.openxmlformats.org/officeDocument/2006/relationships/hyperlink" Target="https://freepngimg.com/png/34437-purple-border-frame-file"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freepngimg.com/png/34437-purple-border-frame-file" TargetMode="External"/><Relationship Id="rId3" Type="http://schemas.openxmlformats.org/officeDocument/2006/relationships/image" Target="../media/image46.jpeg"/><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5.xml"/><Relationship Id="rId6" Type="http://schemas.openxmlformats.org/officeDocument/2006/relationships/hyperlink" Target="https://www.rawpixel.com/search/desktop%20wallpaper%20design%20resource%20background%20downloadable" TargetMode="External"/><Relationship Id="rId5" Type="http://schemas.openxmlformats.org/officeDocument/2006/relationships/image" Target="../media/image47.jpg"/><Relationship Id="rId4" Type="http://schemas.openxmlformats.org/officeDocument/2006/relationships/image" Target="../media/image8.jpg"/><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50.xml"/><Relationship Id="rId6" Type="http://schemas.openxmlformats.org/officeDocument/2006/relationships/image" Target="../media/image14.png"/><Relationship Id="rId5" Type="http://schemas.openxmlformats.org/officeDocument/2006/relationships/hyperlink" Target="https://freepngimg.com/png/34437-purple-border-frame-file" TargetMode="Externa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50.xml"/><Relationship Id="rId5" Type="http://schemas.openxmlformats.org/officeDocument/2006/relationships/hyperlink" Target="https://freepngimg.com/png/34437-purple-border-frame-file" TargetMode="Externa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0.jpeg"/><Relationship Id="rId1" Type="http://schemas.openxmlformats.org/officeDocument/2006/relationships/slideLayout" Target="../slideLayouts/slideLayout50.xml"/><Relationship Id="rId5" Type="http://schemas.openxmlformats.org/officeDocument/2006/relationships/hyperlink" Target="https://freepngimg.com/png/34437-purple-border-frame-file" TargetMode="Externa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hyperlink" Target="https://www.pexels.com/search/abstract%20background/" TargetMode="External"/><Relationship Id="rId2" Type="http://schemas.openxmlformats.org/officeDocument/2006/relationships/image" Target="../media/image51.jpeg"/><Relationship Id="rId1" Type="http://schemas.openxmlformats.org/officeDocument/2006/relationships/slideLayout" Target="../slideLayouts/slideLayout50.xml"/><Relationship Id="rId6" Type="http://schemas.openxmlformats.org/officeDocument/2006/relationships/hyperlink" Target="https://freepngimg.com/png/34437-purple-border-frame-file" TargetMode="External"/><Relationship Id="rId5" Type="http://schemas.openxmlformats.org/officeDocument/2006/relationships/image" Target="../media/image15.png"/><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openxmlformats.org/officeDocument/2006/relationships/hyperlink" Target="https://www.thebusinessprofessor.com/" TargetMode="External"/><Relationship Id="rId3" Type="http://schemas.openxmlformats.org/officeDocument/2006/relationships/hyperlink" Target="https://youtube.com/" TargetMode="External"/><Relationship Id="rId7" Type="http://schemas.openxmlformats.org/officeDocument/2006/relationships/hyperlink" Target="https://doi:10.1108/JBIM-02-2020-0121" TargetMode="External"/><Relationship Id="rId2" Type="http://schemas.openxmlformats.org/officeDocument/2006/relationships/hyperlink" Target="https://www.marketwidesearch.com/" TargetMode="External"/><Relationship Id="rId1" Type="http://schemas.openxmlformats.org/officeDocument/2006/relationships/slideLayout" Target="../slideLayouts/slideLayout50.xml"/><Relationship Id="rId6" Type="http://schemas.openxmlformats.org/officeDocument/2006/relationships/hyperlink" Target="https://www.grandviewresearch/" TargetMode="External"/><Relationship Id="rId5" Type="http://schemas.openxmlformats.org/officeDocument/2006/relationships/hyperlink" Target="https://doi-org.uwtsd.idm.oclc.org/10.1111/jofi-13471.2639-2688" TargetMode="External"/><Relationship Id="rId10" Type="http://schemas.openxmlformats.org/officeDocument/2006/relationships/hyperlink" Target="https://freepngimg.com/png/34437-purple-border-frame-file" TargetMode="External"/><Relationship Id="rId4" Type="http://schemas.openxmlformats.org/officeDocument/2006/relationships/hyperlink" Target="https://www.proquest.com/docview/3048155507" TargetMode="External"/><Relationship Id="rId9"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hyperlink" Target="https://doi-org/10.2501/JAR-2019-021" TargetMode="External"/><Relationship Id="rId7" Type="http://schemas.openxmlformats.org/officeDocument/2006/relationships/hyperlink" Target="https://freepngimg.com/png/34437-purple-border-frame-file" TargetMode="External"/><Relationship Id="rId2" Type="http://schemas.openxmlformats.org/officeDocument/2006/relationships/hyperlink" Target="https://research-ebsco-com.uwtsd.idm.oclc.org/" TargetMode="External"/><Relationship Id="rId1" Type="http://schemas.openxmlformats.org/officeDocument/2006/relationships/slideLayout" Target="../slideLayouts/slideLayout50.xml"/><Relationship Id="rId6" Type="http://schemas.openxmlformats.org/officeDocument/2006/relationships/image" Target="../media/image15.png"/><Relationship Id="rId5" Type="http://schemas.openxmlformats.org/officeDocument/2006/relationships/hyperlink" Target="http://www.overdrive.com/?media/524718" TargetMode="External"/><Relationship Id="rId4" Type="http://schemas.openxmlformats.org/officeDocument/2006/relationships/hyperlink" Target="https://shs.hal.science/halshs-038842349.%20Accessed%2016th%20June%202026"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0.xml"/><Relationship Id="rId6" Type="http://schemas.openxmlformats.org/officeDocument/2006/relationships/hyperlink" Target="https://www.rawpixel.com/search/background%20lilac?page=1&amp;sort=curated" TargetMode="External"/><Relationship Id="rId5" Type="http://schemas.openxmlformats.org/officeDocument/2006/relationships/image" Target="../media/image52.1"/><Relationship Id="rId4" Type="http://schemas.openxmlformats.org/officeDocument/2006/relationships/hyperlink" Target="https://freepngimg.com/png/34437-purple-border-frame-fil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63CF5F8-0028-8636-5006-5D5C52B32774}"/>
              </a:ext>
            </a:extLst>
          </p:cNvPr>
          <p:cNvSpPr>
            <a:spLocks noGrp="1"/>
          </p:cNvSpPr>
          <p:nvPr>
            <p:ph type="title"/>
          </p:nvPr>
        </p:nvSpPr>
        <p:spPr>
          <a:xfrm>
            <a:off x="729343" y="952499"/>
            <a:ext cx="4495800" cy="4343401"/>
          </a:xfrm>
        </p:spPr>
        <p:txBody>
          <a:bodyPr anchor="ctr">
            <a:normAutofit fontScale="90000"/>
          </a:bodyPr>
          <a:lstStyle/>
          <a:p>
            <a:br>
              <a:rPr lang="en-US" dirty="0"/>
            </a:br>
            <a:br>
              <a:rPr lang="en-US" dirty="0"/>
            </a:br>
            <a:r>
              <a:rPr lang="en-US" dirty="0">
                <a:latin typeface="Arial" panose="020B0604020202020204" pitchFamily="34" charset="0"/>
                <a:cs typeface="Arial" panose="020B0604020202020204" pitchFamily="34" charset="0"/>
              </a:rPr>
              <a:t>Managing enterprise</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bmsw4011</a:t>
            </a:r>
            <a:br>
              <a:rPr lang="en-US" dirty="0">
                <a:latin typeface="Arial" panose="020B0604020202020204" pitchFamily="34" charset="0"/>
                <a:cs typeface="Arial" panose="020B0604020202020204" pitchFamily="34" charset="0"/>
              </a:rPr>
            </a:br>
            <a:br>
              <a:rPr lang="en-US"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module lead: Mel Squire</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Presentation</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by: Tracey Campbell</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2508869</a:t>
            </a:r>
          </a:p>
        </p:txBody>
      </p:sp>
      <p:sp>
        <p:nvSpPr>
          <p:cNvPr id="17" name="Slide Number Placeholder 3">
            <a:extLst>
              <a:ext uri="{FF2B5EF4-FFF2-40B4-BE49-F238E27FC236}">
                <a16:creationId xmlns:a16="http://schemas.microsoft.com/office/drawing/2014/main" id="{16944BDE-5328-1567-93FF-37331915511D}"/>
              </a:ext>
            </a:extLst>
          </p:cNvPr>
          <p:cNvSpPr>
            <a:spLocks noGrp="1"/>
          </p:cNvSpPr>
          <p:nvPr>
            <p:ph type="sldNum" sz="quarter" idx="12"/>
          </p:nvPr>
        </p:nvSpPr>
        <p:spPr>
          <a:xfrm>
            <a:off x="2" y="6492513"/>
            <a:ext cx="429207" cy="365125"/>
          </a:xfrm>
        </p:spPr>
        <p:txBody>
          <a:bodyPr/>
          <a:lstStyle/>
          <a:p>
            <a:pPr>
              <a:spcAft>
                <a:spcPts val="600"/>
              </a:spcAft>
            </a:pPr>
            <a:fld id="{CC057153-B650-4DEB-B370-79DDCFDCE934}" type="slidenum">
              <a:rPr lang="en-US" smtClean="0"/>
              <a:pPr>
                <a:spcAft>
                  <a:spcPts val="600"/>
                </a:spcAft>
              </a:pPr>
              <a:t>1</a:t>
            </a:fld>
            <a:endParaRPr lang="en-US" dirty="0"/>
          </a:p>
        </p:txBody>
      </p:sp>
      <p:pic>
        <p:nvPicPr>
          <p:cNvPr id="7" name="Picture Placeholder 6">
            <a:extLst>
              <a:ext uri="{FF2B5EF4-FFF2-40B4-BE49-F238E27FC236}">
                <a16:creationId xmlns:a16="http://schemas.microsoft.com/office/drawing/2014/main" id="{498198A0-C932-EE21-F82C-217E4EFFADB4}"/>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5034" r="2798" b="3"/>
          <a:stretch>
            <a:fillRect/>
          </a:stretch>
        </p:blipFill>
        <p:spPr>
          <a:xfrm>
            <a:off x="4245430" y="0"/>
            <a:ext cx="7057108" cy="5486401"/>
          </a:xfrm>
          <a:prstGeom prst="rect">
            <a:avLst/>
          </a:prstGeom>
          <a:noFill/>
        </p:spPr>
      </p:pic>
      <p:pic>
        <p:nvPicPr>
          <p:cNvPr id="9" name="Picture 8">
            <a:extLst>
              <a:ext uri="{FF2B5EF4-FFF2-40B4-BE49-F238E27FC236}">
                <a16:creationId xmlns:a16="http://schemas.microsoft.com/office/drawing/2014/main" id="{00527DF7-700F-D205-1443-377748ED918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537" r="2444" b="3"/>
          <a:stretch>
            <a:fillRect/>
          </a:stretch>
        </p:blipFill>
        <p:spPr>
          <a:xfrm>
            <a:off x="5431972" y="1502230"/>
            <a:ext cx="4627982" cy="3194320"/>
          </a:xfrm>
          <a:prstGeom prst="rect">
            <a:avLst/>
          </a:prstGeom>
          <a:noFill/>
        </p:spPr>
      </p:pic>
      <p:pic>
        <p:nvPicPr>
          <p:cNvPr id="12" name="Picture 11">
            <a:extLst>
              <a:ext uri="{FF2B5EF4-FFF2-40B4-BE49-F238E27FC236}">
                <a16:creationId xmlns:a16="http://schemas.microsoft.com/office/drawing/2014/main" id="{AD94FCED-1A65-F955-F82E-5AFF7AEA042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537" r="2444" b="3"/>
          <a:stretch>
            <a:fillRect/>
          </a:stretch>
        </p:blipFill>
        <p:spPr>
          <a:xfrm>
            <a:off x="385666" y="1"/>
            <a:ext cx="11854542" cy="6863444"/>
          </a:xfrm>
          <a:prstGeom prst="rect">
            <a:avLst/>
          </a:prstGeom>
          <a:noFill/>
        </p:spPr>
      </p:pic>
      <p:pic>
        <p:nvPicPr>
          <p:cNvPr id="14" name="Picture 13">
            <a:extLst>
              <a:ext uri="{FF2B5EF4-FFF2-40B4-BE49-F238E27FC236}">
                <a16:creationId xmlns:a16="http://schemas.microsoft.com/office/drawing/2014/main" id="{B7EA1F51-87DF-36AE-397B-CF4865D242C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537" r="2444" b="3"/>
          <a:stretch>
            <a:fillRect/>
          </a:stretch>
        </p:blipFill>
        <p:spPr>
          <a:xfrm>
            <a:off x="-130630" y="-5444"/>
            <a:ext cx="12370837" cy="6863444"/>
          </a:xfrm>
          <a:prstGeom prst="rect">
            <a:avLst/>
          </a:prstGeom>
          <a:noFill/>
        </p:spPr>
      </p:pic>
      <p:pic>
        <p:nvPicPr>
          <p:cNvPr id="18" name="Picture 17" descr="Discover University of Wales Trinity Saint David">
            <a:extLst>
              <a:ext uri="{FF2B5EF4-FFF2-40B4-BE49-F238E27FC236}">
                <a16:creationId xmlns:a16="http://schemas.microsoft.com/office/drawing/2014/main" id="{B6BBFD35-6B48-24FC-2C33-6A3358DD52B0}"/>
              </a:ext>
            </a:extLst>
          </p:cNvPr>
          <p:cNvPicPr>
            <a:picLocks noChangeAspect="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976548" y="1200150"/>
            <a:ext cx="1809750" cy="723900"/>
          </a:xfrm>
          <a:prstGeom prst="rect">
            <a:avLst/>
          </a:prstGeom>
          <a:noFill/>
        </p:spPr>
      </p:pic>
    </p:spTree>
    <p:extLst>
      <p:ext uri="{BB962C8B-B14F-4D97-AF65-F5344CB8AC3E}">
        <p14:creationId xmlns:p14="http://schemas.microsoft.com/office/powerpoint/2010/main" val="1773831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A6597480-562D-362F-4FFD-70F352A11955}"/>
              </a:ext>
            </a:extLst>
          </p:cNvPr>
          <p:cNvSpPr>
            <a:spLocks noGrp="1"/>
          </p:cNvSpPr>
          <p:nvPr>
            <p:ph type="sldNum" sz="quarter" idx="12"/>
          </p:nvPr>
        </p:nvSpPr>
        <p:spPr/>
        <p:txBody>
          <a:bodyPr/>
          <a:lstStyle/>
          <a:p>
            <a:fld id="{CC057153-B650-4DEB-B370-79DDCFDCE934}" type="slidenum">
              <a:rPr lang="en-US" smtClean="0"/>
              <a:t>2</a:t>
            </a:fld>
            <a:endParaRPr lang="en-US" dirty="0"/>
          </a:p>
        </p:txBody>
      </p:sp>
      <p:sp>
        <p:nvSpPr>
          <p:cNvPr id="3" name="Content Placeholder 2">
            <a:extLst>
              <a:ext uri="{FF2B5EF4-FFF2-40B4-BE49-F238E27FC236}">
                <a16:creationId xmlns:a16="http://schemas.microsoft.com/office/drawing/2014/main" id="{79BC7904-BA22-561E-1DE0-8E716FCEA69E}"/>
              </a:ext>
            </a:extLst>
          </p:cNvPr>
          <p:cNvSpPr>
            <a:spLocks noGrp="1"/>
          </p:cNvSpPr>
          <p:nvPr>
            <p:ph sz="quarter" idx="13"/>
          </p:nvPr>
        </p:nvSpPr>
        <p:spPr>
          <a:xfrm rot="10800000" flipV="1">
            <a:off x="1534888" y="2601685"/>
            <a:ext cx="3842655" cy="2329543"/>
          </a:xfrm>
        </p:spPr>
        <p:txBody>
          <a:bodyPr anchor="ctr">
            <a:normAutofit fontScale="25000" lnSpcReduction="20000"/>
          </a:bodyPr>
          <a:lstStyle/>
          <a:p>
            <a:pPr marL="0" indent="0">
              <a:buNone/>
            </a:pPr>
            <a:r>
              <a:rPr lang="en-US" sz="4400" b="1" dirty="0"/>
              <a:t>1, Front cover</a:t>
            </a:r>
          </a:p>
          <a:p>
            <a:pPr marL="0" indent="0">
              <a:buNone/>
            </a:pPr>
            <a:r>
              <a:rPr lang="en-US" sz="4400" b="1" dirty="0"/>
              <a:t>2. Index</a:t>
            </a:r>
          </a:p>
          <a:p>
            <a:pPr marL="0" indent="0">
              <a:buNone/>
            </a:pPr>
            <a:r>
              <a:rPr lang="en-US" sz="4400" b="1" dirty="0"/>
              <a:t>3. My Business name</a:t>
            </a:r>
          </a:p>
          <a:p>
            <a:pPr marL="0" indent="0">
              <a:buNone/>
            </a:pPr>
            <a:r>
              <a:rPr lang="en-US" sz="4400" b="1" dirty="0"/>
              <a:t>3.1 My Business description</a:t>
            </a:r>
          </a:p>
          <a:p>
            <a:pPr marL="0" indent="0">
              <a:buNone/>
            </a:pPr>
            <a:r>
              <a:rPr lang="en-US" sz="4400" b="1" dirty="0"/>
              <a:t>4. My story</a:t>
            </a:r>
          </a:p>
          <a:p>
            <a:pPr marL="0" indent="0">
              <a:buNone/>
            </a:pPr>
            <a:r>
              <a:rPr lang="en-US" sz="4400" b="1" dirty="0"/>
              <a:t>5. Writers views</a:t>
            </a:r>
          </a:p>
          <a:p>
            <a:pPr marL="0" indent="0">
              <a:buNone/>
            </a:pPr>
            <a:r>
              <a:rPr lang="en-US" sz="4400" b="1" dirty="0"/>
              <a:t>6. Mission statement</a:t>
            </a:r>
          </a:p>
          <a:p>
            <a:pPr marL="0" indent="0">
              <a:buNone/>
            </a:pPr>
            <a:r>
              <a:rPr lang="en-US" sz="4400" b="1" dirty="0"/>
              <a:t>6.1 Aim</a:t>
            </a:r>
          </a:p>
          <a:p>
            <a:pPr marL="0" indent="0">
              <a:buNone/>
            </a:pPr>
            <a:r>
              <a:rPr lang="en-US" sz="4400" b="1" dirty="0"/>
              <a:t>7. SMART Objectives</a:t>
            </a:r>
          </a:p>
          <a:p>
            <a:pPr marL="0" indent="0">
              <a:buNone/>
            </a:pPr>
            <a:r>
              <a:rPr lang="en-US" sz="4400" b="1" dirty="0"/>
              <a:t>7.1 Specific </a:t>
            </a:r>
          </a:p>
          <a:p>
            <a:pPr marL="0" indent="0">
              <a:buNone/>
            </a:pPr>
            <a:r>
              <a:rPr lang="en-US" sz="4400" b="1" dirty="0"/>
              <a:t>7.2 Measurable</a:t>
            </a:r>
          </a:p>
          <a:p>
            <a:pPr marL="0" indent="0">
              <a:buNone/>
            </a:pPr>
            <a:r>
              <a:rPr lang="en-US" sz="4400" b="1" dirty="0"/>
              <a:t>7.3 Achievable</a:t>
            </a:r>
          </a:p>
          <a:p>
            <a:pPr marL="0" indent="0">
              <a:buNone/>
            </a:pPr>
            <a:r>
              <a:rPr lang="en-US" sz="4400" b="1" dirty="0"/>
              <a:t>8 Relevant</a:t>
            </a:r>
          </a:p>
          <a:p>
            <a:pPr marL="0" indent="0">
              <a:buNone/>
            </a:pPr>
            <a:r>
              <a:rPr lang="en-US" sz="4400" b="1" dirty="0"/>
              <a:t>8.1 Time-bound</a:t>
            </a:r>
          </a:p>
          <a:p>
            <a:pPr marL="0" indent="0">
              <a:buNone/>
            </a:pPr>
            <a:r>
              <a:rPr lang="en-US" sz="4400" b="1" dirty="0"/>
              <a:t>8.2 USP features and benefits</a:t>
            </a:r>
          </a:p>
          <a:p>
            <a:pPr marL="0" indent="0">
              <a:buNone/>
            </a:pPr>
            <a:r>
              <a:rPr lang="en-US" sz="4400" b="1" dirty="0"/>
              <a:t>9 Legal</a:t>
            </a:r>
          </a:p>
          <a:p>
            <a:pPr marL="0" indent="0">
              <a:buNone/>
            </a:pPr>
            <a:r>
              <a:rPr lang="en-US" sz="4400" b="1" dirty="0"/>
              <a:t>10. Human resources strategy</a:t>
            </a:r>
          </a:p>
          <a:p>
            <a:pPr marL="0" indent="0">
              <a:buNone/>
            </a:pPr>
            <a:r>
              <a:rPr lang="en-US" sz="4400" b="1" dirty="0"/>
              <a:t>11 HRM Continued</a:t>
            </a:r>
          </a:p>
          <a:p>
            <a:pPr marL="0" indent="0">
              <a:buNone/>
            </a:pPr>
            <a:r>
              <a:rPr lang="en-US" sz="4400" b="1" dirty="0"/>
              <a:t>12. Location</a:t>
            </a:r>
          </a:p>
          <a:p>
            <a:pPr marL="0" indent="0">
              <a:buNone/>
            </a:pPr>
            <a:r>
              <a:rPr lang="en-US" sz="4400" b="1" dirty="0"/>
              <a:t>13. Marks and Spencer locations UK</a:t>
            </a:r>
          </a:p>
          <a:p>
            <a:pPr marL="0" indent="0">
              <a:buNone/>
            </a:pPr>
            <a:r>
              <a:rPr lang="en-US" sz="4400" b="1" dirty="0"/>
              <a:t>14. Finances</a:t>
            </a:r>
          </a:p>
          <a:p>
            <a:pPr marL="0" indent="0">
              <a:buNone/>
            </a:pPr>
            <a:r>
              <a:rPr lang="en-US" sz="4400" b="1" dirty="0"/>
              <a:t>15. SWOT</a:t>
            </a:r>
          </a:p>
          <a:p>
            <a:pPr marL="0" indent="0">
              <a:buNone/>
            </a:pPr>
            <a:r>
              <a:rPr lang="en-US" sz="4400" b="1" dirty="0"/>
              <a:t>16.Market segmentation results</a:t>
            </a:r>
          </a:p>
          <a:p>
            <a:pPr marL="0" indent="0">
              <a:buNone/>
            </a:pPr>
            <a:endParaRPr lang="en-US" sz="5500" dirty="0"/>
          </a:p>
        </p:txBody>
      </p:sp>
      <p:pic>
        <p:nvPicPr>
          <p:cNvPr id="10" name="Picture Placeholder 6">
            <a:extLst>
              <a:ext uri="{FF2B5EF4-FFF2-40B4-BE49-F238E27FC236}">
                <a16:creationId xmlns:a16="http://schemas.microsoft.com/office/drawing/2014/main" id="{BD1310AE-8538-07F5-12D9-0D5971F3377B}"/>
              </a:ext>
            </a:extLst>
          </p:cNvPr>
          <p:cNvPicPr>
            <a:picLocks noChangeAspect="1"/>
          </p:cNvPicPr>
          <p:nvPr/>
        </p:nvPicPr>
        <p:blipFill>
          <a:blip r:embed="rId3">
            <a:extLst>
              <a:ext uri="{28A0092B-C50C-407E-A947-70E740481C1C}">
                <a14:useLocalDpi xmlns:a14="http://schemas.microsoft.com/office/drawing/2010/main" val="0"/>
              </a:ext>
            </a:extLst>
          </a:blip>
          <a:srcRect l="5034" r="2798" b="3"/>
          <a:stretch>
            <a:fillRect/>
          </a:stretch>
        </p:blipFill>
        <p:spPr>
          <a:xfrm>
            <a:off x="11278693" y="5875865"/>
            <a:ext cx="902418" cy="888157"/>
          </a:xfrm>
          <a:prstGeom prst="rect">
            <a:avLst/>
          </a:prstGeom>
          <a:noFill/>
        </p:spPr>
      </p:pic>
      <p:sp>
        <p:nvSpPr>
          <p:cNvPr id="20" name="TextBox 19">
            <a:extLst>
              <a:ext uri="{FF2B5EF4-FFF2-40B4-BE49-F238E27FC236}">
                <a16:creationId xmlns:a16="http://schemas.microsoft.com/office/drawing/2014/main" id="{EC5163F0-AABA-635D-36BC-190647DDA824}"/>
              </a:ext>
            </a:extLst>
          </p:cNvPr>
          <p:cNvSpPr txBox="1"/>
          <p:nvPr/>
        </p:nvSpPr>
        <p:spPr>
          <a:xfrm>
            <a:off x="6545036" y="538056"/>
            <a:ext cx="6101442" cy="4585871"/>
          </a:xfrm>
          <a:prstGeom prst="rect">
            <a:avLst/>
          </a:prstGeom>
          <a:noFill/>
        </p:spPr>
        <p:txBody>
          <a:bodyPr wrap="square">
            <a:spAutoFit/>
          </a:bodyPr>
          <a:lstStyle/>
          <a:p>
            <a:pPr marL="0" indent="0">
              <a:buNone/>
            </a:pPr>
            <a:r>
              <a:rPr lang="en-US" sz="1400" b="1" dirty="0"/>
              <a:t>17. Market volume</a:t>
            </a:r>
          </a:p>
          <a:p>
            <a:pPr marL="0" indent="0">
              <a:buNone/>
            </a:pPr>
            <a:endParaRPr lang="en-US" sz="1400" b="1" dirty="0"/>
          </a:p>
          <a:p>
            <a:pPr marL="0" indent="0">
              <a:buNone/>
            </a:pPr>
            <a:r>
              <a:rPr lang="en-US" sz="1400" b="1" dirty="0"/>
              <a:t>18. Marketing activities</a:t>
            </a:r>
          </a:p>
          <a:p>
            <a:pPr marL="0" indent="0">
              <a:buNone/>
            </a:pPr>
            <a:endParaRPr lang="en-US" sz="1400" b="1" dirty="0"/>
          </a:p>
          <a:p>
            <a:pPr marL="0" indent="0">
              <a:buNone/>
            </a:pPr>
            <a:r>
              <a:rPr lang="en-US" sz="1400" b="1" dirty="0"/>
              <a:t>19. Market advert  on Linkeldn</a:t>
            </a:r>
          </a:p>
          <a:p>
            <a:pPr marL="0" indent="0">
              <a:buNone/>
            </a:pPr>
            <a:endParaRPr lang="en-US" sz="1400" b="1" dirty="0"/>
          </a:p>
          <a:p>
            <a:pPr marL="0" indent="0">
              <a:buNone/>
            </a:pPr>
            <a:r>
              <a:rPr lang="en-US" sz="1400" b="1" dirty="0"/>
              <a:t>20. Competitor pricing/creative house</a:t>
            </a:r>
          </a:p>
          <a:p>
            <a:pPr marL="0" indent="0">
              <a:buNone/>
            </a:pPr>
            <a:endParaRPr lang="en-US" sz="1400" b="1" dirty="0"/>
          </a:p>
          <a:p>
            <a:pPr marL="0" indent="0">
              <a:buNone/>
            </a:pPr>
            <a:r>
              <a:rPr lang="en-US" sz="1400" b="1" dirty="0"/>
              <a:t>21. 12, month marketing  strategy strategy</a:t>
            </a:r>
          </a:p>
          <a:p>
            <a:pPr marL="0" indent="0">
              <a:buNone/>
            </a:pPr>
            <a:endParaRPr lang="en-US" sz="1400" b="1" dirty="0"/>
          </a:p>
          <a:p>
            <a:pPr marL="0" indent="0">
              <a:buNone/>
            </a:pPr>
            <a:r>
              <a:rPr lang="en-US" sz="1400" b="1" dirty="0"/>
              <a:t>22. Angel Investor pitch</a:t>
            </a:r>
          </a:p>
          <a:p>
            <a:pPr marL="0" indent="0">
              <a:buNone/>
            </a:pPr>
            <a:endParaRPr lang="en-US" sz="1400" b="1" dirty="0"/>
          </a:p>
          <a:p>
            <a:pPr marL="0" indent="0">
              <a:buNone/>
            </a:pPr>
            <a:r>
              <a:rPr lang="en-US" sz="1400" b="1" dirty="0"/>
              <a:t>23. AI Acknowledgement</a:t>
            </a:r>
          </a:p>
          <a:p>
            <a:pPr marL="0" indent="0">
              <a:buNone/>
            </a:pPr>
            <a:endParaRPr lang="en-US" sz="1400" b="1" dirty="0"/>
          </a:p>
          <a:p>
            <a:pPr marL="0" indent="0">
              <a:buNone/>
            </a:pPr>
            <a:r>
              <a:rPr lang="en-US" sz="1400" b="1" dirty="0"/>
              <a:t>24.. References.</a:t>
            </a:r>
          </a:p>
          <a:p>
            <a:pPr marL="0" indent="0">
              <a:buNone/>
            </a:pPr>
            <a:endParaRPr lang="en-US" sz="1400" b="1" dirty="0"/>
          </a:p>
          <a:p>
            <a:pPr marL="0" indent="0">
              <a:buNone/>
            </a:pPr>
            <a:r>
              <a:rPr lang="en-US" sz="1400" b="1" dirty="0"/>
              <a:t>25.References Continued</a:t>
            </a:r>
          </a:p>
          <a:p>
            <a:pPr marL="0" indent="0">
              <a:buNone/>
            </a:pPr>
            <a:endParaRPr lang="en-US" sz="1400" b="1" dirty="0"/>
          </a:p>
          <a:p>
            <a:pPr marL="0" indent="0">
              <a:buNone/>
            </a:pPr>
            <a:endParaRPr lang="en-US" sz="1400" b="1" dirty="0"/>
          </a:p>
          <a:p>
            <a:pPr marL="0" indent="0">
              <a:buNone/>
            </a:pPr>
            <a:endParaRPr lang="en-US" sz="1800" dirty="0"/>
          </a:p>
          <a:p>
            <a:pPr marL="0" indent="0">
              <a:buNone/>
            </a:pPr>
            <a:endParaRPr lang="en-US" sz="800" dirty="0"/>
          </a:p>
        </p:txBody>
      </p:sp>
      <p:sp>
        <p:nvSpPr>
          <p:cNvPr id="21" name="TextBox 20">
            <a:extLst>
              <a:ext uri="{FF2B5EF4-FFF2-40B4-BE49-F238E27FC236}">
                <a16:creationId xmlns:a16="http://schemas.microsoft.com/office/drawing/2014/main" id="{D5EF58DA-7D4E-6B7E-6064-E1275A40F90E}"/>
              </a:ext>
            </a:extLst>
          </p:cNvPr>
          <p:cNvSpPr txBox="1"/>
          <p:nvPr/>
        </p:nvSpPr>
        <p:spPr>
          <a:xfrm>
            <a:off x="0" y="740228"/>
            <a:ext cx="429207" cy="4247317"/>
          </a:xfrm>
          <a:prstGeom prst="rect">
            <a:avLst/>
          </a:prstGeom>
          <a:noFill/>
        </p:spPr>
        <p:txBody>
          <a:bodyPr wrap="square" rtlCol="0">
            <a:spAutoFit/>
          </a:bodyPr>
          <a:lstStyle/>
          <a:p>
            <a:r>
              <a:rPr lang="en-GB" dirty="0"/>
              <a:t>CONTENTS</a:t>
            </a:r>
          </a:p>
          <a:p>
            <a:r>
              <a:rPr lang="en-GB" dirty="0"/>
              <a:t>OVERVIEW</a:t>
            </a:r>
          </a:p>
        </p:txBody>
      </p:sp>
      <p:pic>
        <p:nvPicPr>
          <p:cNvPr id="23" name="Picture 22">
            <a:extLst>
              <a:ext uri="{FF2B5EF4-FFF2-40B4-BE49-F238E27FC236}">
                <a16:creationId xmlns:a16="http://schemas.microsoft.com/office/drawing/2014/main" id="{D5AB9F18-9655-7039-6486-D80B9D7E459F}"/>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a:off x="6085111" y="0"/>
            <a:ext cx="6096000" cy="7127958"/>
          </a:xfrm>
          <a:prstGeom prst="rect">
            <a:avLst/>
          </a:prstGeom>
          <a:noFill/>
        </p:spPr>
      </p:pic>
      <p:pic>
        <p:nvPicPr>
          <p:cNvPr id="25" name="Picture 24">
            <a:extLst>
              <a:ext uri="{FF2B5EF4-FFF2-40B4-BE49-F238E27FC236}">
                <a16:creationId xmlns:a16="http://schemas.microsoft.com/office/drawing/2014/main" id="{A6B38E55-A6C4-CC24-5143-2B253CE9F50E}"/>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flipV="1">
            <a:off x="-152401" y="-141515"/>
            <a:ext cx="12344401" cy="7269467"/>
          </a:xfrm>
          <a:prstGeom prst="rect">
            <a:avLst/>
          </a:prstGeom>
          <a:noFill/>
        </p:spPr>
      </p:pic>
    </p:spTree>
    <p:extLst>
      <p:ext uri="{BB962C8B-B14F-4D97-AF65-F5344CB8AC3E}">
        <p14:creationId xmlns:p14="http://schemas.microsoft.com/office/powerpoint/2010/main" val="1545177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7E547D68-CFC1-8AF4-FE7E-36D912B1B951}"/>
              </a:ext>
            </a:extLst>
          </p:cNvPr>
          <p:cNvSpPr>
            <a:spLocks noGrp="1"/>
          </p:cNvSpPr>
          <p:nvPr>
            <p:ph type="sldNum" sz="quarter" idx="12"/>
          </p:nvPr>
        </p:nvSpPr>
        <p:spPr/>
        <p:txBody>
          <a:bodyPr/>
          <a:lstStyle/>
          <a:p>
            <a:fld id="{CC057153-B650-4DEB-B370-79DDCFDCE934}" type="slidenum">
              <a:rPr lang="en-US" smtClean="0"/>
              <a:t>3</a:t>
            </a:fld>
            <a:endParaRPr lang="en-US" dirty="0"/>
          </a:p>
        </p:txBody>
      </p:sp>
      <p:pic>
        <p:nvPicPr>
          <p:cNvPr id="4" name="Content Placeholder 3">
            <a:extLst>
              <a:ext uri="{FF2B5EF4-FFF2-40B4-BE49-F238E27FC236}">
                <a16:creationId xmlns:a16="http://schemas.microsoft.com/office/drawing/2014/main" id="{FD1A5021-0EBA-C792-0C2A-046E0C41D3C1}"/>
              </a:ext>
            </a:extLst>
          </p:cNvPr>
          <p:cNvPicPr>
            <a:picLocks noGrp="1" noChangeAspect="1"/>
          </p:cNvPicPr>
          <p:nvPr>
            <p:ph sz="quarter" idx="13"/>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977882" y="1134637"/>
            <a:ext cx="2941973" cy="5083628"/>
          </a:xfrm>
        </p:spPr>
      </p:pic>
      <p:pic>
        <p:nvPicPr>
          <p:cNvPr id="9" name="Picture 8">
            <a:extLst>
              <a:ext uri="{FF2B5EF4-FFF2-40B4-BE49-F238E27FC236}">
                <a16:creationId xmlns:a16="http://schemas.microsoft.com/office/drawing/2014/main" id="{B7D10131-B9B0-B90F-C50F-5636C011CE7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485057" y="1585729"/>
            <a:ext cx="2590798" cy="4713513"/>
          </a:xfrm>
          <a:prstGeom prst="rect">
            <a:avLst/>
          </a:prstGeom>
        </p:spPr>
      </p:pic>
      <p:pic>
        <p:nvPicPr>
          <p:cNvPr id="34" name="Picture Placeholder 6">
            <a:extLst>
              <a:ext uri="{FF2B5EF4-FFF2-40B4-BE49-F238E27FC236}">
                <a16:creationId xmlns:a16="http://schemas.microsoft.com/office/drawing/2014/main" id="{4C0CAE04-EC89-2235-2144-B19E9D77F465}"/>
              </a:ext>
            </a:extLst>
          </p:cNvPr>
          <p:cNvPicPr>
            <a:picLocks noChangeAspect="1"/>
          </p:cNvPicPr>
          <p:nvPr/>
        </p:nvPicPr>
        <p:blipFill>
          <a:blip r:embed="rId7">
            <a:extLst>
              <a:ext uri="{28A0092B-C50C-407E-A947-70E740481C1C}">
                <a14:useLocalDpi xmlns:a14="http://schemas.microsoft.com/office/drawing/2010/main" val="0"/>
              </a:ext>
            </a:extLst>
          </a:blip>
          <a:srcRect l="5034" r="2798" b="3"/>
          <a:stretch>
            <a:fillRect/>
          </a:stretch>
        </p:blipFill>
        <p:spPr>
          <a:xfrm>
            <a:off x="11004133" y="5740847"/>
            <a:ext cx="1187867" cy="1116791"/>
          </a:xfrm>
          <a:prstGeom prst="rect">
            <a:avLst/>
          </a:prstGeom>
          <a:noFill/>
        </p:spPr>
      </p:pic>
      <p:sp>
        <p:nvSpPr>
          <p:cNvPr id="36" name="Title 35">
            <a:extLst>
              <a:ext uri="{FF2B5EF4-FFF2-40B4-BE49-F238E27FC236}">
                <a16:creationId xmlns:a16="http://schemas.microsoft.com/office/drawing/2014/main" id="{FAEA5014-9518-55DD-4C0A-C1960A100E19}"/>
              </a:ext>
            </a:extLst>
          </p:cNvPr>
          <p:cNvSpPr>
            <a:spLocks noGrp="1"/>
          </p:cNvSpPr>
          <p:nvPr>
            <p:ph type="title"/>
          </p:nvPr>
        </p:nvSpPr>
        <p:spPr>
          <a:xfrm rot="10800000" flipV="1">
            <a:off x="429205" y="3341914"/>
            <a:ext cx="4480249" cy="870857"/>
          </a:xfrm>
        </p:spPr>
        <p:txBody>
          <a:bodyPr>
            <a:normAutofit fontScale="90000"/>
          </a:bodyPr>
          <a:lstStyle/>
          <a:p>
            <a:pPr marL="342900" indent="-342900" algn="l">
              <a:buFont typeface="Arial" panose="020B0604020202020204" pitchFamily="34" charset="0"/>
              <a:buChar char="•"/>
            </a:pPr>
            <a:br>
              <a:rPr lang="en-US" sz="2000" b="1" dirty="0">
                <a:solidFill>
                  <a:srgbClr val="000000"/>
                </a:solidFill>
              </a:rPr>
            </a:br>
            <a:br>
              <a:rPr lang="en-US" sz="2000" b="1" dirty="0">
                <a:solidFill>
                  <a:srgbClr val="000000"/>
                </a:solidFill>
              </a:rPr>
            </a:br>
            <a:br>
              <a:rPr lang="en-US" sz="2000" b="1" dirty="0">
                <a:solidFill>
                  <a:srgbClr val="000000"/>
                </a:solidFill>
              </a:rPr>
            </a:br>
            <a:br>
              <a:rPr lang="en-US" sz="2000" b="1" dirty="0">
                <a:solidFill>
                  <a:srgbClr val="000000"/>
                </a:solidFill>
              </a:rPr>
            </a:br>
            <a:br>
              <a:rPr lang="en-US" sz="2000" b="1" dirty="0">
                <a:solidFill>
                  <a:srgbClr val="000000"/>
                </a:solidFill>
              </a:rPr>
            </a:br>
            <a:br>
              <a:rPr lang="en-US" sz="2000" b="1" dirty="0">
                <a:solidFill>
                  <a:srgbClr val="000000"/>
                </a:solidFill>
              </a:rPr>
            </a:br>
            <a:br>
              <a:rPr lang="en-US" sz="2000" b="1" dirty="0">
                <a:solidFill>
                  <a:srgbClr val="000000"/>
                </a:solidFill>
              </a:rPr>
            </a:br>
            <a:br>
              <a:rPr lang="en-US" sz="2000" b="1" dirty="0">
                <a:solidFill>
                  <a:srgbClr val="000000"/>
                </a:solidFill>
              </a:rPr>
            </a:br>
            <a:br>
              <a:rPr lang="en-US" sz="2000" b="1" dirty="0">
                <a:solidFill>
                  <a:srgbClr val="000000"/>
                </a:solidFill>
              </a:rPr>
            </a:br>
            <a:r>
              <a:rPr lang="en-US" sz="2700" b="1" dirty="0">
                <a:solidFill>
                  <a:srgbClr val="000000"/>
                </a:solidFill>
              </a:rPr>
              <a:t>My Business name: </a:t>
            </a:r>
            <a:br>
              <a:rPr lang="en-US" sz="2700" b="1" dirty="0">
                <a:solidFill>
                  <a:srgbClr val="000000"/>
                </a:solidFill>
              </a:rPr>
            </a:br>
            <a:br>
              <a:rPr lang="en-US" sz="2700" b="1" dirty="0">
                <a:solidFill>
                  <a:srgbClr val="000000"/>
                </a:solidFill>
              </a:rPr>
            </a:br>
            <a:r>
              <a:rPr lang="en-US" sz="2700" dirty="0">
                <a:solidFill>
                  <a:srgbClr val="000000"/>
                </a:solidFill>
              </a:rPr>
              <a:t>Creative house Textile</a:t>
            </a:r>
            <a:br>
              <a:rPr lang="en-US" sz="2700" dirty="0">
                <a:solidFill>
                  <a:srgbClr val="000000"/>
                </a:solidFill>
              </a:rPr>
            </a:br>
            <a:br>
              <a:rPr lang="en-US" sz="2700" dirty="0">
                <a:solidFill>
                  <a:srgbClr val="000000"/>
                </a:solidFill>
              </a:rPr>
            </a:br>
            <a:r>
              <a:rPr lang="en-US" sz="2700" b="1" dirty="0">
                <a:solidFill>
                  <a:srgbClr val="000000"/>
                </a:solidFill>
              </a:rPr>
              <a:t>Description:</a:t>
            </a:r>
            <a:br>
              <a:rPr lang="en-US" sz="2700" b="1" dirty="0">
                <a:solidFill>
                  <a:srgbClr val="000000"/>
                </a:solidFill>
              </a:rPr>
            </a:br>
            <a:br>
              <a:rPr lang="en-US" sz="2700" dirty="0">
                <a:solidFill>
                  <a:srgbClr val="000000"/>
                </a:solidFill>
              </a:rPr>
            </a:br>
            <a:r>
              <a:rPr lang="en-US" sz="2700" dirty="0">
                <a:solidFill>
                  <a:srgbClr val="000000"/>
                </a:solidFill>
              </a:rPr>
              <a:t>Manufacture products to supply to Retail stores.:</a:t>
            </a:r>
            <a:br>
              <a:rPr lang="en-US" sz="2700" dirty="0">
                <a:solidFill>
                  <a:srgbClr val="000000"/>
                </a:solidFill>
              </a:rPr>
            </a:br>
            <a:br>
              <a:rPr lang="en-US" sz="2700" dirty="0">
                <a:solidFill>
                  <a:srgbClr val="000000"/>
                </a:solidFill>
              </a:rPr>
            </a:br>
            <a:r>
              <a:rPr lang="en-US" sz="2700" dirty="0">
                <a:solidFill>
                  <a:srgbClr val="000000"/>
                </a:solidFill>
              </a:rPr>
              <a:t>Aprons</a:t>
            </a:r>
            <a:br>
              <a:rPr lang="en-US" sz="2700" dirty="0">
                <a:solidFill>
                  <a:srgbClr val="000000"/>
                </a:solidFill>
              </a:rPr>
            </a:br>
            <a:r>
              <a:rPr lang="en-US" sz="2700" dirty="0">
                <a:solidFill>
                  <a:srgbClr val="000000"/>
                </a:solidFill>
              </a:rPr>
              <a:t>Tea towels</a:t>
            </a:r>
            <a:br>
              <a:rPr lang="en-US" sz="2700" dirty="0">
                <a:solidFill>
                  <a:srgbClr val="000000"/>
                </a:solidFill>
              </a:rPr>
            </a:br>
            <a:r>
              <a:rPr lang="en-US" sz="2700" dirty="0">
                <a:solidFill>
                  <a:srgbClr val="000000"/>
                </a:solidFill>
              </a:rPr>
              <a:t>Oven gloves.</a:t>
            </a:r>
            <a:br>
              <a:rPr lang="en-US" sz="2700" dirty="0">
                <a:solidFill>
                  <a:srgbClr val="000000"/>
                </a:solidFill>
              </a:rPr>
            </a:br>
            <a:br>
              <a:rPr lang="en-US" sz="2700" dirty="0">
                <a:solidFill>
                  <a:srgbClr val="000000"/>
                </a:solidFill>
              </a:rPr>
            </a:br>
            <a:br>
              <a:rPr lang="en-US" sz="2700" b="1" dirty="0">
                <a:solidFill>
                  <a:srgbClr val="000000"/>
                </a:solidFill>
              </a:rPr>
            </a:br>
            <a:br>
              <a:rPr lang="en-US" sz="2700" dirty="0">
                <a:solidFill>
                  <a:srgbClr val="000000"/>
                </a:solidFill>
              </a:rPr>
            </a:br>
            <a:br>
              <a:rPr lang="en-US" sz="2700" dirty="0">
                <a:solidFill>
                  <a:srgbClr val="000000"/>
                </a:solidFill>
              </a:rPr>
            </a:br>
            <a:br>
              <a:rPr lang="en-US" sz="2000" dirty="0">
                <a:solidFill>
                  <a:srgbClr val="000000"/>
                </a:solidFill>
              </a:rPr>
            </a:br>
            <a:br>
              <a:rPr lang="en-US" sz="2000" dirty="0">
                <a:solidFill>
                  <a:srgbClr val="000000"/>
                </a:solidFill>
              </a:rPr>
            </a:br>
            <a:endParaRPr lang="en-GB" sz="2000" dirty="0"/>
          </a:p>
        </p:txBody>
      </p:sp>
      <p:pic>
        <p:nvPicPr>
          <p:cNvPr id="39" name="Picture Placeholder 7" descr="A shadow of a plant on a wall">
            <a:extLst>
              <a:ext uri="{FF2B5EF4-FFF2-40B4-BE49-F238E27FC236}">
                <a16:creationId xmlns:a16="http://schemas.microsoft.com/office/drawing/2014/main" id="{CE6B59F3-2B0C-B3F3-372C-6302152C277F}"/>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rot="5400000">
            <a:off x="5560841" y="-5620341"/>
            <a:ext cx="1070316" cy="12192002"/>
          </a:xfrm>
          <a:prstGeom prst="rect">
            <a:avLst/>
          </a:prstGeom>
        </p:spPr>
      </p:pic>
      <p:pic>
        <p:nvPicPr>
          <p:cNvPr id="43" name="Picture 42">
            <a:extLst>
              <a:ext uri="{FF2B5EF4-FFF2-40B4-BE49-F238E27FC236}">
                <a16:creationId xmlns:a16="http://schemas.microsoft.com/office/drawing/2014/main" id="{A5E860A2-B2BE-61E3-CF64-4D8389EFF987}"/>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l="2537" r="2444" b="3"/>
          <a:stretch>
            <a:fillRect/>
          </a:stretch>
        </p:blipFill>
        <p:spPr>
          <a:xfrm>
            <a:off x="-195945" y="-59498"/>
            <a:ext cx="12387945" cy="7282543"/>
          </a:xfrm>
          <a:prstGeom prst="rect">
            <a:avLst/>
          </a:prstGeom>
          <a:noFill/>
        </p:spPr>
      </p:pic>
      <p:pic>
        <p:nvPicPr>
          <p:cNvPr id="45" name="Picture 44">
            <a:extLst>
              <a:ext uri="{FF2B5EF4-FFF2-40B4-BE49-F238E27FC236}">
                <a16:creationId xmlns:a16="http://schemas.microsoft.com/office/drawing/2014/main" id="{9646B8EF-0BAD-D6B6-B5CD-1A6DDC32BC50}"/>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l="2537" r="2444" b="3"/>
          <a:stretch>
            <a:fillRect/>
          </a:stretch>
        </p:blipFill>
        <p:spPr>
          <a:xfrm>
            <a:off x="429209" y="-59498"/>
            <a:ext cx="4480247" cy="7282541"/>
          </a:xfrm>
          <a:prstGeom prst="rect">
            <a:avLst/>
          </a:prstGeom>
          <a:noFill/>
        </p:spPr>
      </p:pic>
    </p:spTree>
    <p:extLst>
      <p:ext uri="{BB962C8B-B14F-4D97-AF65-F5344CB8AC3E}">
        <p14:creationId xmlns:p14="http://schemas.microsoft.com/office/powerpoint/2010/main" val="1566291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0A48C2CB-6E2E-DF1B-8A65-092437051456}"/>
              </a:ext>
            </a:extLst>
          </p:cNvPr>
          <p:cNvSpPr>
            <a:spLocks noGrp="1"/>
          </p:cNvSpPr>
          <p:nvPr>
            <p:ph type="sldNum" sz="quarter" idx="12"/>
          </p:nvPr>
        </p:nvSpPr>
        <p:spPr/>
        <p:txBody>
          <a:bodyPr/>
          <a:lstStyle/>
          <a:p>
            <a:fld id="{CC057153-B650-4DEB-B370-79DDCFDCE934}" type="slidenum">
              <a:rPr lang="en-US" smtClean="0"/>
              <a:t>4</a:t>
            </a:fld>
            <a:endParaRPr lang="en-US" dirty="0"/>
          </a:p>
        </p:txBody>
      </p:sp>
      <p:pic>
        <p:nvPicPr>
          <p:cNvPr id="8" name="Picture Placeholder 7" descr="A shadow of a plant on a wall">
            <a:extLst>
              <a:ext uri="{FF2B5EF4-FFF2-40B4-BE49-F238E27FC236}">
                <a16:creationId xmlns:a16="http://schemas.microsoft.com/office/drawing/2014/main" id="{C966E8A7-13DF-B17F-9AC5-30759C47C1A2}"/>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a:ext>
            </a:extLst>
          </a:blip>
          <a:srcRect/>
          <a:stretch/>
        </p:blipFill>
        <p:spPr>
          <a:xfrm>
            <a:off x="-576943" y="-18611"/>
            <a:ext cx="12656943" cy="6423146"/>
          </a:xfrm>
        </p:spPr>
      </p:pic>
      <p:sp>
        <p:nvSpPr>
          <p:cNvPr id="3" name="Content Placeholder 2">
            <a:extLst>
              <a:ext uri="{FF2B5EF4-FFF2-40B4-BE49-F238E27FC236}">
                <a16:creationId xmlns:a16="http://schemas.microsoft.com/office/drawing/2014/main" id="{E1115141-87C9-23DF-ECBC-B828494C9F1E}"/>
              </a:ext>
            </a:extLst>
          </p:cNvPr>
          <p:cNvSpPr>
            <a:spLocks noGrp="1"/>
          </p:cNvSpPr>
          <p:nvPr>
            <p:ph sz="quarter" idx="14"/>
          </p:nvPr>
        </p:nvSpPr>
        <p:spPr>
          <a:xfrm>
            <a:off x="598327" y="511629"/>
            <a:ext cx="7228502" cy="4844141"/>
          </a:xfrm>
        </p:spPr>
        <p:txBody>
          <a:bodyPr/>
          <a:lstStyle/>
          <a:p>
            <a:r>
              <a:rPr lang="en-GB" sz="2400" b="1" dirty="0"/>
              <a:t>My story</a:t>
            </a:r>
          </a:p>
          <a:p>
            <a:r>
              <a:rPr lang="en-GB" sz="2400" dirty="0"/>
              <a:t>I am an artist and decides not just to design on paper but on fabric by observing the world in my everyday life. This has attracted customers and inspired me to make handmade items to the local shops.</a:t>
            </a:r>
          </a:p>
          <a:p>
            <a:r>
              <a:rPr lang="en-GB" sz="2400" dirty="0"/>
              <a:t> It is very inspiring to visually bring to life a product. This can become a benefit to humanity. (Barringer, R, B. Duanne. R. 2021. 36).</a:t>
            </a:r>
          </a:p>
          <a:p>
            <a:pPr marL="0" indent="0">
              <a:buNone/>
            </a:pPr>
            <a:endParaRPr lang="en-US" dirty="0"/>
          </a:p>
        </p:txBody>
      </p:sp>
      <p:pic>
        <p:nvPicPr>
          <p:cNvPr id="7" name="Picture 6">
            <a:extLst>
              <a:ext uri="{FF2B5EF4-FFF2-40B4-BE49-F238E27FC236}">
                <a16:creationId xmlns:a16="http://schemas.microsoft.com/office/drawing/2014/main" id="{ED059D7C-D123-A485-3A19-ADF3B2751FF8}"/>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671316" y="355051"/>
            <a:ext cx="3004456" cy="4273842"/>
          </a:xfrm>
          <a:prstGeom prst="rect">
            <a:avLst/>
          </a:prstGeom>
        </p:spPr>
      </p:pic>
      <p:pic>
        <p:nvPicPr>
          <p:cNvPr id="10" name="Picture Placeholder 6">
            <a:extLst>
              <a:ext uri="{FF2B5EF4-FFF2-40B4-BE49-F238E27FC236}">
                <a16:creationId xmlns:a16="http://schemas.microsoft.com/office/drawing/2014/main" id="{E73F3539-3502-448D-4327-DF292E738441}"/>
              </a:ext>
            </a:extLst>
          </p:cNvPr>
          <p:cNvPicPr>
            <a:picLocks noChangeAspect="1"/>
          </p:cNvPicPr>
          <p:nvPr/>
        </p:nvPicPr>
        <p:blipFill>
          <a:blip r:embed="rId6">
            <a:extLst>
              <a:ext uri="{28A0092B-C50C-407E-A947-70E740481C1C}">
                <a14:useLocalDpi xmlns:a14="http://schemas.microsoft.com/office/drawing/2010/main" val="0"/>
              </a:ext>
            </a:extLst>
          </a:blip>
          <a:srcRect l="5034" r="2798" b="3"/>
          <a:stretch>
            <a:fillRect/>
          </a:stretch>
        </p:blipFill>
        <p:spPr>
          <a:xfrm>
            <a:off x="11503057" y="6404535"/>
            <a:ext cx="576943" cy="412924"/>
          </a:xfrm>
          <a:prstGeom prst="rect">
            <a:avLst/>
          </a:prstGeom>
          <a:noFill/>
        </p:spPr>
      </p:pic>
      <p:pic>
        <p:nvPicPr>
          <p:cNvPr id="23" name="Graphic 22">
            <a:extLst>
              <a:ext uri="{FF2B5EF4-FFF2-40B4-BE49-F238E27FC236}">
                <a16:creationId xmlns:a16="http://schemas.microsoft.com/office/drawing/2014/main" id="{98E47397-3328-B7CB-7DB2-EC240363E142}"/>
              </a:ext>
            </a:extLst>
          </p:cNvPr>
          <p:cNvPicPr>
            <a:picLocks noChangeAspect="1"/>
          </p:cNvPicPr>
          <p:nvPr/>
        </p:nvPicPr>
        <p:blipFill>
          <a:blip>
            <a:extLst>
              <a:ext uri="{96DAC541-7B7A-43D3-8B79-37D633B846F1}">
                <asvg:svgBlip xmlns:asvg="http://schemas.microsoft.com/office/drawing/2016/SVG/main" r:embed="rId7"/>
              </a:ext>
              <a:ext uri="{837473B0-CC2E-450A-ABE3-18F120FF3D39}">
                <a1611:picAttrSrcUrl xmlns:a1611="http://schemas.microsoft.com/office/drawing/2016/11/main" r:id="rId8"/>
              </a:ext>
            </a:extLst>
          </a:blip>
          <a:stretch>
            <a:fillRect/>
          </a:stretch>
        </p:blipFill>
        <p:spPr>
          <a:xfrm flipV="1">
            <a:off x="3446318" y="-49624745"/>
            <a:ext cx="38346396" cy="49624745"/>
          </a:xfrm>
          <a:prstGeom prst="rect">
            <a:avLst/>
          </a:prstGeom>
        </p:spPr>
      </p:pic>
    </p:spTree>
    <p:extLst>
      <p:ext uri="{BB962C8B-B14F-4D97-AF65-F5344CB8AC3E}">
        <p14:creationId xmlns:p14="http://schemas.microsoft.com/office/powerpoint/2010/main" val="599029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89484B8-737B-CFA1-EFD9-149488A80A9E}"/>
              </a:ext>
            </a:extLst>
          </p:cNvPr>
          <p:cNvSpPr>
            <a:spLocks noGrp="1"/>
          </p:cNvSpPr>
          <p:nvPr>
            <p:ph type="sldNum" sz="quarter" idx="12"/>
          </p:nvPr>
        </p:nvSpPr>
        <p:spPr/>
        <p:txBody>
          <a:bodyPr/>
          <a:lstStyle/>
          <a:p>
            <a:fld id="{CC057153-B650-4DEB-B370-79DDCFDCE934}" type="slidenum">
              <a:rPr lang="en-US" smtClean="0"/>
              <a:t>5</a:t>
            </a:fld>
            <a:endParaRPr lang="en-US" dirty="0"/>
          </a:p>
        </p:txBody>
      </p:sp>
      <p:sp>
        <p:nvSpPr>
          <p:cNvPr id="6" name="Content Placeholder 5">
            <a:extLst>
              <a:ext uri="{FF2B5EF4-FFF2-40B4-BE49-F238E27FC236}">
                <a16:creationId xmlns:a16="http://schemas.microsoft.com/office/drawing/2014/main" id="{9D4A5328-1571-792E-B79C-53C98106C9C2}"/>
              </a:ext>
            </a:extLst>
          </p:cNvPr>
          <p:cNvSpPr>
            <a:spLocks noGrp="1"/>
          </p:cNvSpPr>
          <p:nvPr>
            <p:ph sz="quarter" idx="14"/>
          </p:nvPr>
        </p:nvSpPr>
        <p:spPr>
          <a:xfrm>
            <a:off x="1208314" y="2694217"/>
            <a:ext cx="10156372" cy="1431469"/>
          </a:xfrm>
        </p:spPr>
        <p:txBody>
          <a:bodyPr/>
          <a:lstStyle/>
          <a:p>
            <a:pPr algn="ctr"/>
            <a:r>
              <a:rPr lang="en-GB" sz="2000" dirty="0"/>
              <a:t>A good business idea is about ‘identifying a problem and solving it. (Fisher, 2024, 17).</a:t>
            </a:r>
          </a:p>
          <a:p>
            <a:pPr algn="ctr"/>
            <a:r>
              <a:rPr lang="en-GB" sz="2000" dirty="0"/>
              <a:t>Young states, you may have a good business idea and become successful, but you need to do thorough investigation of the market to help you make informed decisions. (Young, 2007. 9-10).</a:t>
            </a:r>
          </a:p>
        </p:txBody>
      </p:sp>
      <p:pic>
        <p:nvPicPr>
          <p:cNvPr id="21" name="Picture Placeholder 20">
            <a:extLst>
              <a:ext uri="{FF2B5EF4-FFF2-40B4-BE49-F238E27FC236}">
                <a16:creationId xmlns:a16="http://schemas.microsoft.com/office/drawing/2014/main" id="{DE007215-8AA9-04FA-EBFA-7B015EA05734}"/>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22963" b="22963"/>
          <a:stretch>
            <a:fillRect/>
          </a:stretch>
        </p:blipFill>
        <p:spPr>
          <a:xfrm>
            <a:off x="7141028" y="3643"/>
            <a:ext cx="5050971" cy="1744834"/>
          </a:xfrm>
        </p:spPr>
      </p:pic>
      <p:pic>
        <p:nvPicPr>
          <p:cNvPr id="23" name="Picture Placeholder 7" descr="A shadow of a plant on a wall">
            <a:extLst>
              <a:ext uri="{FF2B5EF4-FFF2-40B4-BE49-F238E27FC236}">
                <a16:creationId xmlns:a16="http://schemas.microsoft.com/office/drawing/2014/main" id="{B35D1941-9288-813C-6329-9028D6A43AD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5552" y="5497286"/>
            <a:ext cx="12176447" cy="734783"/>
          </a:xfrm>
          <a:prstGeom prst="rect">
            <a:avLst/>
          </a:prstGeom>
          <a:blipFill dpi="0" rotWithShape="1">
            <a:blip r:embed="rId6">
              <a:alphaModFix amt="60000"/>
            </a:blip>
            <a:srcRect/>
            <a:stretch>
              <a:fillRect l="-1459" r="-1"/>
            </a:stretch>
          </a:blipFill>
        </p:spPr>
      </p:pic>
      <p:pic>
        <p:nvPicPr>
          <p:cNvPr id="25" name="Picture Placeholder 6">
            <a:extLst>
              <a:ext uri="{FF2B5EF4-FFF2-40B4-BE49-F238E27FC236}">
                <a16:creationId xmlns:a16="http://schemas.microsoft.com/office/drawing/2014/main" id="{42376B69-8894-30BB-CC9E-A6EBDCB979FF}"/>
              </a:ext>
            </a:extLst>
          </p:cNvPr>
          <p:cNvPicPr>
            <a:picLocks noChangeAspect="1"/>
          </p:cNvPicPr>
          <p:nvPr/>
        </p:nvPicPr>
        <p:blipFill>
          <a:blip r:embed="rId7">
            <a:extLst>
              <a:ext uri="{28A0092B-C50C-407E-A947-70E740481C1C}">
                <a14:useLocalDpi xmlns:a14="http://schemas.microsoft.com/office/drawing/2010/main" val="0"/>
              </a:ext>
            </a:extLst>
          </a:blip>
          <a:srcRect l="5034" r="2798" b="3"/>
          <a:stretch>
            <a:fillRect/>
          </a:stretch>
        </p:blipFill>
        <p:spPr>
          <a:xfrm>
            <a:off x="11364686" y="6201891"/>
            <a:ext cx="827312" cy="682507"/>
          </a:xfrm>
          <a:prstGeom prst="rect">
            <a:avLst/>
          </a:prstGeom>
          <a:noFill/>
        </p:spPr>
      </p:pic>
      <p:pic>
        <p:nvPicPr>
          <p:cNvPr id="27" name="Picture Placeholder 7" descr="A shadow of a plant on a wall">
            <a:extLst>
              <a:ext uri="{FF2B5EF4-FFF2-40B4-BE49-F238E27FC236}">
                <a16:creationId xmlns:a16="http://schemas.microsoft.com/office/drawing/2014/main" id="{E967CDF5-C8E7-344E-A845-6EB2A3A1647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5552" y="0"/>
            <a:ext cx="7125476" cy="1744834"/>
          </a:xfrm>
          <a:prstGeom prst="rect">
            <a:avLst/>
          </a:prstGeom>
          <a:blipFill dpi="0" rotWithShape="1">
            <a:blip r:embed="rId6">
              <a:alphaModFix amt="60000"/>
            </a:blip>
            <a:srcRect/>
            <a:stretch>
              <a:fillRect l="-1459" r="-1"/>
            </a:stretch>
          </a:blipFill>
        </p:spPr>
      </p:pic>
      <p:pic>
        <p:nvPicPr>
          <p:cNvPr id="29" name="Picture 28">
            <a:extLst>
              <a:ext uri="{FF2B5EF4-FFF2-40B4-BE49-F238E27FC236}">
                <a16:creationId xmlns:a16="http://schemas.microsoft.com/office/drawing/2014/main" id="{C0842172-DDCA-A1C8-0651-64981B62A9C8}"/>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l="2537" r="2444" b="3"/>
          <a:stretch>
            <a:fillRect/>
          </a:stretch>
        </p:blipFill>
        <p:spPr>
          <a:xfrm>
            <a:off x="-163285" y="-232683"/>
            <a:ext cx="12534124" cy="7504340"/>
          </a:xfrm>
          <a:prstGeom prst="rect">
            <a:avLst/>
          </a:prstGeom>
          <a:noFill/>
        </p:spPr>
      </p:pic>
      <p:pic>
        <p:nvPicPr>
          <p:cNvPr id="31" name="Picture 30">
            <a:extLst>
              <a:ext uri="{FF2B5EF4-FFF2-40B4-BE49-F238E27FC236}">
                <a16:creationId xmlns:a16="http://schemas.microsoft.com/office/drawing/2014/main" id="{E6C86A6A-B3AD-F819-BCBE-C968A10F533C}"/>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l="2537" r="2444" b="3"/>
          <a:stretch>
            <a:fillRect/>
          </a:stretch>
        </p:blipFill>
        <p:spPr>
          <a:xfrm>
            <a:off x="326572" y="-232683"/>
            <a:ext cx="12044266" cy="7504339"/>
          </a:xfrm>
          <a:prstGeom prst="rect">
            <a:avLst/>
          </a:prstGeom>
          <a:noFill/>
        </p:spPr>
      </p:pic>
    </p:spTree>
    <p:extLst>
      <p:ext uri="{BB962C8B-B14F-4D97-AF65-F5344CB8AC3E}">
        <p14:creationId xmlns:p14="http://schemas.microsoft.com/office/powerpoint/2010/main" val="10447852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C7084-C959-6935-0D99-455326A78F99}"/>
              </a:ext>
            </a:extLst>
          </p:cNvPr>
          <p:cNvSpPr>
            <a:spLocks noGrp="1"/>
          </p:cNvSpPr>
          <p:nvPr>
            <p:ph type="ctrTitle"/>
          </p:nvPr>
        </p:nvSpPr>
        <p:spPr>
          <a:xfrm>
            <a:off x="424543" y="413657"/>
            <a:ext cx="8284029" cy="7249887"/>
          </a:xfrm>
        </p:spPr>
        <p:txBody>
          <a:bodyPr>
            <a:normAutofit fontScale="90000"/>
          </a:bodyPr>
          <a:lstStyle/>
          <a:p>
            <a:r>
              <a:rPr lang="en-GB" sz="2700" b="1" dirty="0"/>
              <a:t>The mission statement</a:t>
            </a:r>
            <a:r>
              <a:rPr lang="en-GB" sz="2700" dirty="0"/>
              <a:t>: We aim to source safe and protective products with designs to suit your style.</a:t>
            </a:r>
            <a:br>
              <a:rPr lang="en-GB"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2700" dirty="0"/>
            </a:br>
            <a:r>
              <a:rPr lang="en-GB" sz="2700" b="1" dirty="0"/>
              <a:t>The mission statement </a:t>
            </a:r>
            <a:br>
              <a:rPr lang="en-GB" sz="2700" b="1" dirty="0"/>
            </a:br>
            <a:br>
              <a:rPr lang="en-GB" sz="2700" b="1" dirty="0"/>
            </a:br>
            <a:r>
              <a:rPr lang="en-GB" sz="2700" dirty="0"/>
              <a:t>We aim to source safe and protective products with designs to suit your style.</a:t>
            </a:r>
            <a:br>
              <a:rPr lang="en-GB" sz="2700" dirty="0"/>
            </a:br>
            <a:br>
              <a:rPr lang="en-US" sz="2700" dirty="0"/>
            </a:br>
            <a:br>
              <a:rPr lang="en-US" sz="2700" dirty="0"/>
            </a:br>
            <a:br>
              <a:rPr lang="en-US" sz="2700" dirty="0"/>
            </a:br>
            <a:r>
              <a:rPr lang="en-GB" sz="2700" b="1" dirty="0"/>
              <a:t>Aim: </a:t>
            </a:r>
            <a:br>
              <a:rPr lang="en-GB" sz="2700" b="1" dirty="0"/>
            </a:br>
            <a:r>
              <a:rPr lang="en-GB" sz="2700" b="1" dirty="0"/>
              <a:t> </a:t>
            </a:r>
            <a:r>
              <a:rPr lang="en-GB" sz="2700" dirty="0"/>
              <a:t>Is to deliver 60,000 products to 400 retail      stores in the UK with in 12 months.</a:t>
            </a:r>
            <a:br>
              <a:rPr lang="en-GB" sz="2700" dirty="0"/>
            </a:br>
            <a:br>
              <a:rPr lang="en-US" sz="2700" dirty="0"/>
            </a:br>
            <a:br>
              <a:rPr lang="en-US" sz="2700" dirty="0"/>
            </a:br>
            <a:br>
              <a:rPr lang="en-US" sz="2700" dirty="0"/>
            </a:br>
            <a:br>
              <a:rPr lang="en-US" sz="2700" dirty="0"/>
            </a:br>
            <a:br>
              <a:rPr lang="en-US" sz="2700" dirty="0"/>
            </a:br>
            <a:br>
              <a:rPr lang="en-US" sz="2700" dirty="0"/>
            </a:br>
            <a:br>
              <a:rPr lang="en-US" sz="2700" dirty="0"/>
            </a:br>
            <a:br>
              <a:rPr lang="en-US" sz="1300" dirty="0"/>
            </a:br>
            <a:br>
              <a:rPr lang="en-US" sz="1300" dirty="0"/>
            </a:br>
            <a:br>
              <a:rPr lang="en-US" sz="1300" dirty="0"/>
            </a:br>
            <a:br>
              <a:rPr lang="en-US" sz="1300" dirty="0"/>
            </a:br>
            <a:endParaRPr lang="en-US" sz="1300" dirty="0"/>
          </a:p>
        </p:txBody>
      </p:sp>
      <p:pic>
        <p:nvPicPr>
          <p:cNvPr id="4" name="Picture 3">
            <a:extLst>
              <a:ext uri="{FF2B5EF4-FFF2-40B4-BE49-F238E27FC236}">
                <a16:creationId xmlns:a16="http://schemas.microsoft.com/office/drawing/2014/main" id="{7FAFCC10-230D-403B-15C4-986787AA57C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708572" y="141515"/>
            <a:ext cx="3483428" cy="5671458"/>
          </a:xfrm>
          <a:prstGeom prst="rect">
            <a:avLst/>
          </a:prstGeom>
        </p:spPr>
      </p:pic>
      <p:pic>
        <p:nvPicPr>
          <p:cNvPr id="6" name="Picture Placeholder 6">
            <a:extLst>
              <a:ext uri="{FF2B5EF4-FFF2-40B4-BE49-F238E27FC236}">
                <a16:creationId xmlns:a16="http://schemas.microsoft.com/office/drawing/2014/main" id="{60C76F10-A599-3933-7AB7-E4B25FBB6EAA}"/>
              </a:ext>
            </a:extLst>
          </p:cNvPr>
          <p:cNvPicPr>
            <a:picLocks noChangeAspect="1"/>
          </p:cNvPicPr>
          <p:nvPr/>
        </p:nvPicPr>
        <p:blipFill>
          <a:blip r:embed="rId5">
            <a:extLst>
              <a:ext uri="{28A0092B-C50C-407E-A947-70E740481C1C}">
                <a14:useLocalDpi xmlns:a14="http://schemas.microsoft.com/office/drawing/2010/main" val="0"/>
              </a:ext>
            </a:extLst>
          </a:blip>
          <a:srcRect l="5034" r="2798" b="3"/>
          <a:stretch>
            <a:fillRect/>
          </a:stretch>
        </p:blipFill>
        <p:spPr>
          <a:xfrm>
            <a:off x="10929256" y="5988423"/>
            <a:ext cx="1186540" cy="978860"/>
          </a:xfrm>
          <a:prstGeom prst="rect">
            <a:avLst/>
          </a:prstGeom>
          <a:noFill/>
        </p:spPr>
      </p:pic>
      <p:pic>
        <p:nvPicPr>
          <p:cNvPr id="8" name="Picture 7">
            <a:extLst>
              <a:ext uri="{FF2B5EF4-FFF2-40B4-BE49-F238E27FC236}">
                <a16:creationId xmlns:a16="http://schemas.microsoft.com/office/drawing/2014/main" id="{38832DC8-D348-77BE-F015-23EB4DD74CF9}"/>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2537" r="2444" b="3"/>
          <a:stretch>
            <a:fillRect/>
          </a:stretch>
        </p:blipFill>
        <p:spPr>
          <a:xfrm>
            <a:off x="-228601" y="-174172"/>
            <a:ext cx="12649201" cy="7391400"/>
          </a:xfrm>
          <a:prstGeom prst="rect">
            <a:avLst/>
          </a:prstGeom>
          <a:noFill/>
        </p:spPr>
      </p:pic>
      <p:pic>
        <p:nvPicPr>
          <p:cNvPr id="10" name="Picture 9">
            <a:extLst>
              <a:ext uri="{FF2B5EF4-FFF2-40B4-BE49-F238E27FC236}">
                <a16:creationId xmlns:a16="http://schemas.microsoft.com/office/drawing/2014/main" id="{589B4B36-CD5E-C2B1-E1CF-F396399F058F}"/>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2537" r="2444" b="3"/>
          <a:stretch>
            <a:fillRect/>
          </a:stretch>
        </p:blipFill>
        <p:spPr>
          <a:xfrm>
            <a:off x="249035" y="-174172"/>
            <a:ext cx="12171567" cy="7391400"/>
          </a:xfrm>
          <a:prstGeom prst="rect">
            <a:avLst/>
          </a:prstGeom>
          <a:noFill/>
        </p:spPr>
      </p:pic>
      <p:pic>
        <p:nvPicPr>
          <p:cNvPr id="14" name="Picture 13">
            <a:extLst>
              <a:ext uri="{FF2B5EF4-FFF2-40B4-BE49-F238E27FC236}">
                <a16:creationId xmlns:a16="http://schemas.microsoft.com/office/drawing/2014/main" id="{A6285351-E58E-7358-43A6-6CA2772CDAFF}"/>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8204" y="6391556"/>
            <a:ext cx="327239" cy="466444"/>
          </a:xfrm>
          <a:prstGeom prst="rect">
            <a:avLst/>
          </a:prstGeom>
        </p:spPr>
      </p:pic>
    </p:spTree>
    <p:extLst>
      <p:ext uri="{BB962C8B-B14F-4D97-AF65-F5344CB8AC3E}">
        <p14:creationId xmlns:p14="http://schemas.microsoft.com/office/powerpoint/2010/main" val="1751885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C32F8-E21D-68DC-2A6B-6A44F01175C0}"/>
              </a:ext>
            </a:extLst>
          </p:cNvPr>
          <p:cNvSpPr>
            <a:spLocks noGrp="1"/>
          </p:cNvSpPr>
          <p:nvPr>
            <p:ph type="title"/>
          </p:nvPr>
        </p:nvSpPr>
        <p:spPr>
          <a:xfrm>
            <a:off x="438148" y="228600"/>
            <a:ext cx="10923934" cy="794428"/>
          </a:xfrm>
        </p:spPr>
        <p:txBody>
          <a:bodyPr/>
          <a:lstStyle/>
          <a:p>
            <a:r>
              <a:rPr lang="en-US" b="1" dirty="0"/>
              <a:t>SMART Objectives</a:t>
            </a:r>
          </a:p>
        </p:txBody>
      </p:sp>
      <p:sp>
        <p:nvSpPr>
          <p:cNvPr id="3" name="Text Placeholder 2">
            <a:extLst>
              <a:ext uri="{FF2B5EF4-FFF2-40B4-BE49-F238E27FC236}">
                <a16:creationId xmlns:a16="http://schemas.microsoft.com/office/drawing/2014/main" id="{E435B5EE-EC32-8941-B9F3-74604A298061}"/>
              </a:ext>
            </a:extLst>
          </p:cNvPr>
          <p:cNvSpPr>
            <a:spLocks noGrp="1"/>
          </p:cNvSpPr>
          <p:nvPr>
            <p:ph type="body" sz="quarter" idx="13"/>
          </p:nvPr>
        </p:nvSpPr>
        <p:spPr>
          <a:xfrm>
            <a:off x="634025" y="776515"/>
            <a:ext cx="5266090" cy="5994399"/>
          </a:xfrm>
        </p:spPr>
        <p:txBody>
          <a:bodyPr vert="horz" lIns="91440" tIns="45720" rIns="91440" bIns="45720" rtlCol="0" anchor="t">
            <a:normAutofit lnSpcReduction="10000"/>
          </a:bodyPr>
          <a:lstStyle/>
          <a:p>
            <a:r>
              <a:rPr lang="en-GB" sz="1800" b="1" dirty="0"/>
              <a:t>Specific:</a:t>
            </a:r>
            <a:endParaRPr lang="en-GB" sz="1800" dirty="0"/>
          </a:p>
          <a:p>
            <a:pPr lvl="0"/>
            <a:r>
              <a:rPr lang="en-GB" sz="1800" dirty="0"/>
              <a:t> Pitch to directors’ art designs, costs, and sign contracts to produce 1500 products to each retail store, such as John Lewis, Marks and Spencer throughout the united kingdom.</a:t>
            </a:r>
          </a:p>
          <a:p>
            <a:pPr lvl="0"/>
            <a:r>
              <a:rPr lang="en-GB" sz="1800" dirty="0"/>
              <a:t>Send artwork to manufacturers to print on products.</a:t>
            </a:r>
          </a:p>
          <a:p>
            <a:pPr lvl="0"/>
            <a:r>
              <a:rPr lang="en-GB" sz="1800" dirty="0"/>
              <a:t> Delivery team will collect products from printers and pass to the packing team to press, fold, bag, and box.</a:t>
            </a:r>
          </a:p>
          <a:p>
            <a:pPr lvl="0"/>
            <a:r>
              <a:rPr lang="en-GB" sz="1800" dirty="0"/>
              <a:t>Delivery team will transport parcels to allocated stores throughout the United Kingdom.</a:t>
            </a:r>
          </a:p>
          <a:p>
            <a:r>
              <a:rPr lang="en-GB" sz="1800" b="1" dirty="0"/>
              <a:t>Measurable:</a:t>
            </a:r>
            <a:endParaRPr lang="en-GB" sz="1800" dirty="0"/>
          </a:p>
          <a:p>
            <a:pPr lvl="0"/>
            <a:r>
              <a:rPr lang="en-GB" sz="1800" dirty="0"/>
              <a:t>1500 products Printed, packed and delivered to over 400 stores within the UK.  </a:t>
            </a:r>
          </a:p>
          <a:p>
            <a:pPr lvl="0"/>
            <a:endParaRPr lang="en-GB" dirty="0"/>
          </a:p>
          <a:p>
            <a:pPr lvl="0"/>
            <a:endParaRPr lang="en-GB" dirty="0"/>
          </a:p>
          <a:p>
            <a:pPr lvl="0"/>
            <a:endParaRPr lang="en-GB" dirty="0"/>
          </a:p>
          <a:p>
            <a:pPr marL="0" indent="0">
              <a:buNone/>
            </a:pPr>
            <a:endParaRPr lang="en-US" dirty="0"/>
          </a:p>
        </p:txBody>
      </p:sp>
      <p:sp>
        <p:nvSpPr>
          <p:cNvPr id="4" name="Text Placeholder 3">
            <a:extLst>
              <a:ext uri="{FF2B5EF4-FFF2-40B4-BE49-F238E27FC236}">
                <a16:creationId xmlns:a16="http://schemas.microsoft.com/office/drawing/2014/main" id="{085F83F2-AAC5-A5A2-512A-01B647657FF8}"/>
              </a:ext>
            </a:extLst>
          </p:cNvPr>
          <p:cNvSpPr>
            <a:spLocks noGrp="1"/>
          </p:cNvSpPr>
          <p:nvPr>
            <p:ph type="body" sz="quarter" idx="14"/>
          </p:nvPr>
        </p:nvSpPr>
        <p:spPr>
          <a:xfrm>
            <a:off x="5900115" y="776515"/>
            <a:ext cx="5266078" cy="5994399"/>
          </a:xfrm>
        </p:spPr>
        <p:txBody>
          <a:bodyPr vert="horz" lIns="91440" tIns="45720" rIns="91440" bIns="45720" rtlCol="0" anchor="t">
            <a:normAutofit/>
          </a:bodyPr>
          <a:lstStyle/>
          <a:p>
            <a:r>
              <a:rPr lang="en-GB" sz="1800" b="1" dirty="0"/>
              <a:t>Achievable: </a:t>
            </a:r>
            <a:endParaRPr lang="en-GB" sz="1800" dirty="0"/>
          </a:p>
          <a:p>
            <a:pPr lvl="0"/>
            <a:r>
              <a:rPr lang="en-GB" sz="1800" dirty="0"/>
              <a:t>A hard working and talented team.</a:t>
            </a:r>
          </a:p>
          <a:p>
            <a:pPr lvl="0"/>
            <a:r>
              <a:rPr lang="en-GB" sz="1800" dirty="0"/>
              <a:t>Art templates created and sent to manufacturers.</a:t>
            </a:r>
          </a:p>
          <a:p>
            <a:pPr lvl="0"/>
            <a:r>
              <a:rPr lang="en-GB" sz="1800" dirty="0"/>
              <a:t>Delivery team with two drivers                                                                 </a:t>
            </a:r>
          </a:p>
          <a:p>
            <a:pPr lvl="0"/>
            <a:r>
              <a:rPr lang="en-GB" sz="1800" dirty="0"/>
              <a:t>Four packers                                                             </a:t>
            </a:r>
          </a:p>
          <a:p>
            <a:pPr lvl="0"/>
            <a:r>
              <a:rPr lang="en-GB" sz="1800" dirty="0"/>
              <a:t>Rent Transit vans.                                                                   </a:t>
            </a:r>
          </a:p>
          <a:p>
            <a:pPr lvl="0"/>
            <a:r>
              <a:rPr lang="en-GB" sz="1800" dirty="0"/>
              <a:t> PA to make sure smooth operation of commitments are achieved on time.                                                                   </a:t>
            </a:r>
          </a:p>
          <a:p>
            <a:pPr lvl="0"/>
            <a:r>
              <a:rPr lang="en-GB" sz="1800" dirty="0"/>
              <a:t> Admin assistant workers to keep on top of paperwork.                                                                    </a:t>
            </a:r>
          </a:p>
          <a:p>
            <a:r>
              <a:rPr lang="en-GB" sz="1800" dirty="0"/>
              <a:t> One payroll to pay wages and producing financial reports. </a:t>
            </a:r>
            <a:endParaRPr lang="en-US" sz="1800" dirty="0"/>
          </a:p>
        </p:txBody>
      </p:sp>
      <p:sp>
        <p:nvSpPr>
          <p:cNvPr id="7" name="Slide Number Placeholder 6">
            <a:extLst>
              <a:ext uri="{FF2B5EF4-FFF2-40B4-BE49-F238E27FC236}">
                <a16:creationId xmlns:a16="http://schemas.microsoft.com/office/drawing/2014/main" id="{C40C3E63-211A-BA72-7F7D-8870F352C3CA}"/>
              </a:ext>
            </a:extLst>
          </p:cNvPr>
          <p:cNvSpPr>
            <a:spLocks noGrp="1"/>
          </p:cNvSpPr>
          <p:nvPr>
            <p:ph type="sldNum" sz="quarter" idx="12"/>
          </p:nvPr>
        </p:nvSpPr>
        <p:spPr/>
        <p:txBody>
          <a:bodyPr/>
          <a:lstStyle/>
          <a:p>
            <a:fld id="{CC057153-B650-4DEB-B370-79DDCFDCE934}" type="slidenum">
              <a:rPr lang="en-US" smtClean="0"/>
              <a:t>7</a:t>
            </a:fld>
            <a:endParaRPr lang="en-US" dirty="0"/>
          </a:p>
        </p:txBody>
      </p:sp>
      <p:pic>
        <p:nvPicPr>
          <p:cNvPr id="10" name="Picture Placeholder 6">
            <a:extLst>
              <a:ext uri="{FF2B5EF4-FFF2-40B4-BE49-F238E27FC236}">
                <a16:creationId xmlns:a16="http://schemas.microsoft.com/office/drawing/2014/main" id="{0F55C23E-7205-DC09-684F-E0F0E7ECEF32}"/>
              </a:ext>
            </a:extLst>
          </p:cNvPr>
          <p:cNvPicPr>
            <a:picLocks noChangeAspect="1"/>
          </p:cNvPicPr>
          <p:nvPr/>
        </p:nvPicPr>
        <p:blipFill>
          <a:blip r:embed="rId3">
            <a:extLst>
              <a:ext uri="{28A0092B-C50C-407E-A947-70E740481C1C}">
                <a14:useLocalDpi xmlns:a14="http://schemas.microsoft.com/office/drawing/2010/main" val="0"/>
              </a:ext>
            </a:extLst>
          </a:blip>
          <a:srcRect l="5034" r="2798" b="3"/>
          <a:stretch>
            <a:fillRect/>
          </a:stretch>
        </p:blipFill>
        <p:spPr>
          <a:xfrm>
            <a:off x="10929257" y="5816277"/>
            <a:ext cx="1262740" cy="1041723"/>
          </a:xfrm>
          <a:prstGeom prst="rect">
            <a:avLst/>
          </a:prstGeom>
          <a:noFill/>
        </p:spPr>
      </p:pic>
      <p:pic>
        <p:nvPicPr>
          <p:cNvPr id="20" name="Picture 19">
            <a:extLst>
              <a:ext uri="{FF2B5EF4-FFF2-40B4-BE49-F238E27FC236}">
                <a16:creationId xmlns:a16="http://schemas.microsoft.com/office/drawing/2014/main" id="{108C38F7-BB19-4644-D305-098F80BDE0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16298" y="337228"/>
            <a:ext cx="1458686" cy="1458686"/>
          </a:xfrm>
          <a:prstGeom prst="rect">
            <a:avLst/>
          </a:prstGeom>
        </p:spPr>
      </p:pic>
      <p:pic>
        <p:nvPicPr>
          <p:cNvPr id="22" name="Picture 21">
            <a:extLst>
              <a:ext uri="{FF2B5EF4-FFF2-40B4-BE49-F238E27FC236}">
                <a16:creationId xmlns:a16="http://schemas.microsoft.com/office/drawing/2014/main" id="{767A05F3-7471-49EB-6845-2FF6EF6DBB1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537" r="2444" b="3"/>
          <a:stretch>
            <a:fillRect/>
          </a:stretch>
        </p:blipFill>
        <p:spPr>
          <a:xfrm>
            <a:off x="-168298" y="-126789"/>
            <a:ext cx="12490928" cy="7267818"/>
          </a:xfrm>
          <a:prstGeom prst="rect">
            <a:avLst/>
          </a:prstGeom>
          <a:noFill/>
        </p:spPr>
      </p:pic>
      <p:pic>
        <p:nvPicPr>
          <p:cNvPr id="24" name="Picture 23">
            <a:extLst>
              <a:ext uri="{FF2B5EF4-FFF2-40B4-BE49-F238E27FC236}">
                <a16:creationId xmlns:a16="http://schemas.microsoft.com/office/drawing/2014/main" id="{028A65EB-5547-56E2-B196-7614248908EE}"/>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537" r="2444" b="3"/>
          <a:stretch>
            <a:fillRect/>
          </a:stretch>
        </p:blipFill>
        <p:spPr>
          <a:xfrm>
            <a:off x="312224" y="-126789"/>
            <a:ext cx="12010405" cy="7267818"/>
          </a:xfrm>
          <a:prstGeom prst="rect">
            <a:avLst/>
          </a:prstGeom>
          <a:noFill/>
        </p:spPr>
      </p:pic>
    </p:spTree>
    <p:extLst>
      <p:ext uri="{BB962C8B-B14F-4D97-AF65-F5344CB8AC3E}">
        <p14:creationId xmlns:p14="http://schemas.microsoft.com/office/powerpoint/2010/main" val="21687357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701D7-435D-8E7D-53C0-66C0C37F5C2A}"/>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CC6C6DB8-3FC9-C305-0440-3BB83263F06D}"/>
              </a:ext>
            </a:extLst>
          </p:cNvPr>
          <p:cNvSpPr>
            <a:spLocks noGrp="1"/>
          </p:cNvSpPr>
          <p:nvPr>
            <p:ph type="title"/>
          </p:nvPr>
        </p:nvSpPr>
        <p:spPr>
          <a:xfrm>
            <a:off x="429209" y="280924"/>
            <a:ext cx="11762789" cy="5815076"/>
          </a:xfrm>
        </p:spPr>
        <p:txBody>
          <a:bodyPr>
            <a:normAutofit/>
          </a:bodyPr>
          <a:lstStyle/>
          <a:p>
            <a:pPr marL="285750" indent="-285750">
              <a:buFont typeface="Arial" panose="020B0604020202020204" pitchFamily="34" charset="0"/>
              <a:buChar char="•"/>
            </a:pPr>
            <a:br>
              <a:rPr lang="en-GB" sz="1800" b="1" dirty="0"/>
            </a:br>
            <a:br>
              <a:rPr lang="en-GB" sz="1800" b="1" dirty="0"/>
            </a:br>
            <a:r>
              <a:rPr lang="en-GB" sz="1800" b="1" dirty="0"/>
              <a:t>Relevant:                                                    </a:t>
            </a:r>
            <a:br>
              <a:rPr lang="en-GB" sz="1800" dirty="0"/>
            </a:br>
            <a:r>
              <a:rPr lang="en-GB" sz="1800" dirty="0"/>
              <a:t>Become a regular supplier to retail stores throughout the United Kingdom.                                                       </a:t>
            </a:r>
            <a:br>
              <a:rPr lang="en-GB" sz="1800" dirty="0"/>
            </a:br>
            <a:r>
              <a:rPr lang="en-GB" sz="1800" dirty="0"/>
              <a:t>Protect customers garments and autonomy from stains, spills, and burns. </a:t>
            </a:r>
            <a:br>
              <a:rPr lang="en-GB" sz="1800" dirty="0"/>
            </a:br>
            <a:r>
              <a:rPr lang="en-GB" sz="1800" dirty="0"/>
              <a:t> Managing directors and customers choose designs of their preferences. </a:t>
            </a:r>
            <a:br>
              <a:rPr lang="en-GB" sz="1800" dirty="0"/>
            </a:br>
            <a:r>
              <a:rPr lang="en-GB" sz="1800" dirty="0"/>
              <a:t>Aprons are versatile to use in the kitchen, garden, arts and crafts and deep cleaning jobs.</a:t>
            </a:r>
            <a:br>
              <a:rPr lang="en-GB" sz="1800" b="1" dirty="0"/>
            </a:br>
            <a:br>
              <a:rPr lang="en-GB" sz="1800" b="1" dirty="0"/>
            </a:br>
            <a:r>
              <a:rPr lang="en-GB" sz="1800" b="1" dirty="0"/>
              <a:t>Time-bound:</a:t>
            </a:r>
            <a:br>
              <a:rPr lang="en-GB" sz="1800" dirty="0"/>
            </a:br>
            <a:r>
              <a:rPr lang="en-GB" sz="1800" dirty="0"/>
              <a:t>Produce 10-20 art templates weekly. </a:t>
            </a:r>
            <a:br>
              <a:rPr lang="en-GB" sz="1800" dirty="0"/>
            </a:br>
            <a:r>
              <a:rPr lang="en-GB" sz="1800" dirty="0"/>
              <a:t>Secure contracts with regular clients and find new clients every three to six months.</a:t>
            </a:r>
            <a:br>
              <a:rPr lang="en-GB" sz="1800" dirty="0"/>
            </a:br>
            <a:r>
              <a:rPr lang="en-GB" sz="1800" dirty="0"/>
              <a:t>Delivery team work five days a week and alternative half days on Saturday by rota.</a:t>
            </a:r>
            <a:br>
              <a:rPr lang="en-GB" sz="1800" dirty="0"/>
            </a:br>
            <a:r>
              <a:rPr lang="en-GB" sz="1800" dirty="0"/>
              <a:t>Packing teamwork working with delivery team and able to work overtime if necessary to fill orders.</a:t>
            </a:r>
            <a:br>
              <a:rPr lang="en-GB" sz="1800" dirty="0"/>
            </a:br>
            <a:r>
              <a:rPr lang="en-GB" sz="1800" dirty="0"/>
              <a:t>Delivering to over 400 shops throughout the United Kingdon and restocking on stores request.</a:t>
            </a:r>
            <a:br>
              <a:rPr lang="en-GB" sz="1800" dirty="0"/>
            </a:br>
            <a:br>
              <a:rPr lang="en-GB" sz="1800" dirty="0"/>
            </a:br>
            <a:r>
              <a:rPr lang="en-GB" sz="1800" dirty="0"/>
              <a:t> </a:t>
            </a:r>
            <a:br>
              <a:rPr lang="en-GB" sz="1800" dirty="0"/>
            </a:br>
            <a:r>
              <a:rPr lang="en-GB" sz="1800" b="1" dirty="0"/>
              <a:t>USP:  features and benefits:</a:t>
            </a:r>
            <a:br>
              <a:rPr lang="en-GB" sz="1800" dirty="0"/>
            </a:br>
            <a:r>
              <a:rPr lang="en-GB" sz="1800" dirty="0"/>
              <a:t>Bundle packages include Apron, tea towel, and Oven gloves</a:t>
            </a:r>
            <a:br>
              <a:rPr lang="en-GB" sz="1800" dirty="0"/>
            </a:br>
            <a:r>
              <a:rPr lang="en-GB" sz="1800" dirty="0"/>
              <a:t>quality fabrics with stain and oil resistance and protection from burns, </a:t>
            </a:r>
            <a:br>
              <a:rPr lang="en-GB" sz="1800" dirty="0"/>
            </a:br>
            <a:endParaRPr lang="en-US" sz="1800" dirty="0"/>
          </a:p>
        </p:txBody>
      </p:sp>
      <p:sp>
        <p:nvSpPr>
          <p:cNvPr id="5" name="Slide Number Placeholder 4">
            <a:extLst>
              <a:ext uri="{FF2B5EF4-FFF2-40B4-BE49-F238E27FC236}">
                <a16:creationId xmlns:a16="http://schemas.microsoft.com/office/drawing/2014/main" id="{6359E7F2-0D61-4491-A0F7-F96292DA0B2A}"/>
              </a:ext>
            </a:extLst>
          </p:cNvPr>
          <p:cNvSpPr>
            <a:spLocks noGrp="1"/>
          </p:cNvSpPr>
          <p:nvPr>
            <p:ph type="sldNum" sz="quarter" idx="12"/>
          </p:nvPr>
        </p:nvSpPr>
        <p:spPr/>
        <p:txBody>
          <a:bodyPr/>
          <a:lstStyle/>
          <a:p>
            <a:fld id="{CC057153-B650-4DEB-B370-79DDCFDCE934}" type="slidenum">
              <a:rPr lang="en-US" smtClean="0"/>
              <a:pPr/>
              <a:t>8</a:t>
            </a:fld>
            <a:endParaRPr lang="en-US" dirty="0"/>
          </a:p>
        </p:txBody>
      </p:sp>
      <p:pic>
        <p:nvPicPr>
          <p:cNvPr id="15" name="Picture Placeholder 6">
            <a:extLst>
              <a:ext uri="{FF2B5EF4-FFF2-40B4-BE49-F238E27FC236}">
                <a16:creationId xmlns:a16="http://schemas.microsoft.com/office/drawing/2014/main" id="{60D88B44-1910-F683-4036-4E65E4C3A6AA}"/>
              </a:ext>
            </a:extLst>
          </p:cNvPr>
          <p:cNvPicPr>
            <a:picLocks noChangeAspect="1"/>
          </p:cNvPicPr>
          <p:nvPr/>
        </p:nvPicPr>
        <p:blipFill>
          <a:blip r:embed="rId2">
            <a:extLst>
              <a:ext uri="{28A0092B-C50C-407E-A947-70E740481C1C}">
                <a14:useLocalDpi xmlns:a14="http://schemas.microsoft.com/office/drawing/2010/main" val="0"/>
              </a:ext>
            </a:extLst>
          </a:blip>
          <a:srcRect l="5034" r="2798" b="3"/>
          <a:stretch>
            <a:fillRect/>
          </a:stretch>
        </p:blipFill>
        <p:spPr>
          <a:xfrm>
            <a:off x="10712636" y="5637571"/>
            <a:ext cx="1479361" cy="1220429"/>
          </a:xfrm>
          <a:prstGeom prst="rect">
            <a:avLst/>
          </a:prstGeom>
          <a:noFill/>
        </p:spPr>
      </p:pic>
      <p:pic>
        <p:nvPicPr>
          <p:cNvPr id="17" name="Picture 16">
            <a:extLst>
              <a:ext uri="{FF2B5EF4-FFF2-40B4-BE49-F238E27FC236}">
                <a16:creationId xmlns:a16="http://schemas.microsoft.com/office/drawing/2014/main" id="{B6DB6410-2749-8D09-91C1-E11DE3459A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22379" y="363004"/>
            <a:ext cx="1334180" cy="1730829"/>
          </a:xfrm>
          <a:prstGeom prst="rect">
            <a:avLst/>
          </a:prstGeom>
        </p:spPr>
      </p:pic>
      <p:pic>
        <p:nvPicPr>
          <p:cNvPr id="19" name="Picture 18">
            <a:extLst>
              <a:ext uri="{FF2B5EF4-FFF2-40B4-BE49-F238E27FC236}">
                <a16:creationId xmlns:a16="http://schemas.microsoft.com/office/drawing/2014/main" id="{8F254BF1-6628-28EA-94A9-26A11A6B3DF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a:off x="-141514" y="0"/>
            <a:ext cx="12333511" cy="7130142"/>
          </a:xfrm>
          <a:prstGeom prst="rect">
            <a:avLst/>
          </a:prstGeom>
          <a:noFill/>
        </p:spPr>
      </p:pic>
      <p:pic>
        <p:nvPicPr>
          <p:cNvPr id="21" name="Picture 20">
            <a:extLst>
              <a:ext uri="{FF2B5EF4-FFF2-40B4-BE49-F238E27FC236}">
                <a16:creationId xmlns:a16="http://schemas.microsoft.com/office/drawing/2014/main" id="{31528736-AEE6-61CB-E41C-3CB753497DDE}"/>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a:off x="429209" y="0"/>
            <a:ext cx="11762791" cy="7130141"/>
          </a:xfrm>
          <a:prstGeom prst="rect">
            <a:avLst/>
          </a:prstGeom>
          <a:noFill/>
        </p:spPr>
      </p:pic>
    </p:spTree>
    <p:extLst>
      <p:ext uri="{BB962C8B-B14F-4D97-AF65-F5344CB8AC3E}">
        <p14:creationId xmlns:p14="http://schemas.microsoft.com/office/powerpoint/2010/main" val="14034955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360D7-F74C-CD9E-C576-1CB8FFE8778E}"/>
              </a:ext>
            </a:extLst>
          </p:cNvPr>
          <p:cNvSpPr>
            <a:spLocks noGrp="1"/>
          </p:cNvSpPr>
          <p:nvPr>
            <p:ph type="ctrTitle"/>
          </p:nvPr>
        </p:nvSpPr>
        <p:spPr>
          <a:xfrm>
            <a:off x="500743" y="185057"/>
            <a:ext cx="5701438" cy="4049486"/>
          </a:xfrm>
        </p:spPr>
        <p:txBody>
          <a:bodyPr>
            <a:normAutofit fontScale="90000"/>
          </a:bodyPr>
          <a:lstStyle/>
          <a:p>
            <a:r>
              <a:rPr lang="en-US" sz="1800" b="1" u="sng" dirty="0">
                <a:solidFill>
                  <a:srgbClr val="000000"/>
                </a:solidFill>
              </a:rPr>
              <a:t>Legal status: Sole trader</a:t>
            </a:r>
            <a:br>
              <a:rPr lang="en-US" sz="1800" b="1" u="sng" dirty="0">
                <a:solidFill>
                  <a:srgbClr val="000000"/>
                </a:solidFill>
              </a:rPr>
            </a:br>
            <a:r>
              <a:rPr lang="en-US" sz="1800" b="1" u="sng" dirty="0">
                <a:solidFill>
                  <a:srgbClr val="000000"/>
                </a:solidFill>
              </a:rPr>
              <a:t>Pros and Cons:</a:t>
            </a:r>
            <a:br>
              <a:rPr lang="en-US" sz="1800" dirty="0">
                <a:solidFill>
                  <a:srgbClr val="000000"/>
                </a:solidFill>
              </a:rPr>
            </a:br>
            <a:r>
              <a:rPr lang="en-US" sz="1800" dirty="0">
                <a:solidFill>
                  <a:srgbClr val="000000"/>
                </a:solidFill>
              </a:rPr>
              <a:t> </a:t>
            </a:r>
            <a:br>
              <a:rPr lang="en-US" sz="1800" dirty="0">
                <a:solidFill>
                  <a:srgbClr val="000000"/>
                </a:solidFill>
              </a:rPr>
            </a:br>
            <a:r>
              <a:rPr lang="en-US" sz="1800" dirty="0">
                <a:solidFill>
                  <a:srgbClr val="000000"/>
                </a:solidFill>
                <a:latin typeface="Arial" panose="020B0604020202020204" pitchFamily="34" charset="0"/>
                <a:cs typeface="Arial" panose="020B0604020202020204" pitchFamily="34" charset="0"/>
              </a:rPr>
              <a:t>Full control and direction of the business</a:t>
            </a:r>
            <a:br>
              <a:rPr lang="en-US" sz="1800" dirty="0">
                <a:solidFill>
                  <a:srgbClr val="000000"/>
                </a:solidFill>
                <a:latin typeface="Arial" panose="020B0604020202020204" pitchFamily="34" charset="0"/>
                <a:cs typeface="Arial" panose="020B0604020202020204" pitchFamily="34" charset="0"/>
              </a:rPr>
            </a:br>
            <a:br>
              <a:rPr lang="en-US" sz="1800" dirty="0">
                <a:solidFill>
                  <a:srgbClr val="000000"/>
                </a:solidFill>
                <a:latin typeface="Arial" panose="020B0604020202020204" pitchFamily="34" charset="0"/>
                <a:cs typeface="Arial" panose="020B0604020202020204" pitchFamily="34" charset="0"/>
              </a:rPr>
            </a:br>
            <a:br>
              <a:rPr lang="en-US" sz="1800" dirty="0">
                <a:solidFill>
                  <a:srgbClr val="000000"/>
                </a:solidFill>
                <a:latin typeface="Arial" panose="020B0604020202020204" pitchFamily="34" charset="0"/>
                <a:cs typeface="Arial" panose="020B0604020202020204" pitchFamily="34" charset="0"/>
              </a:rPr>
            </a:br>
            <a:r>
              <a:rPr lang="en-US" sz="1800" b="1" dirty="0">
                <a:solidFill>
                  <a:srgbClr val="000000"/>
                </a:solidFill>
                <a:latin typeface="Arial" panose="020B0604020202020204" pitchFamily="34" charset="0"/>
                <a:cs typeface="Arial" panose="020B0604020202020204" pitchFamily="34" charset="0"/>
              </a:rPr>
              <a:t>Cons:</a:t>
            </a:r>
            <a:br>
              <a:rPr lang="en-US" sz="1800" b="1" dirty="0">
                <a:solidFill>
                  <a:srgbClr val="000000"/>
                </a:solidFill>
                <a:latin typeface="Arial" panose="020B0604020202020204" pitchFamily="34" charset="0"/>
                <a:cs typeface="Arial" panose="020B0604020202020204" pitchFamily="34" charset="0"/>
              </a:rPr>
            </a:br>
            <a:br>
              <a:rPr lang="en-US" sz="1800" b="1" dirty="0">
                <a:solidFill>
                  <a:srgbClr val="000000"/>
                </a:solidFill>
                <a:latin typeface="Arial" panose="020B0604020202020204" pitchFamily="34" charset="0"/>
                <a:cs typeface="Arial" panose="020B0604020202020204" pitchFamily="34" charset="0"/>
              </a:rPr>
            </a:br>
            <a:r>
              <a:rPr lang="en-US" sz="1800" b="1" dirty="0">
                <a:solidFill>
                  <a:srgbClr val="000000"/>
                </a:solidFill>
                <a:latin typeface="Arial" panose="020B0604020202020204" pitchFamily="34" charset="0"/>
                <a:cs typeface="Arial" panose="020B0604020202020204" pitchFamily="34" charset="0"/>
              </a:rPr>
              <a:t>Taking on employees means more paperwork and legalities ( Solo, A 2026).</a:t>
            </a:r>
            <a:br>
              <a:rPr lang="en-US" sz="1800" dirty="0">
                <a:solidFill>
                  <a:srgbClr val="000000"/>
                </a:solidFill>
                <a:latin typeface="Arial" panose="020B0604020202020204" pitchFamily="34" charset="0"/>
                <a:cs typeface="Arial" panose="020B0604020202020204" pitchFamily="34" charset="0"/>
              </a:rPr>
            </a:br>
            <a:br>
              <a:rPr lang="en-US" sz="1800" dirty="0">
                <a:solidFill>
                  <a:srgbClr val="000000"/>
                </a:solidFill>
                <a:latin typeface="Arial" panose="020B0604020202020204" pitchFamily="34" charset="0"/>
                <a:cs typeface="Arial" panose="020B0604020202020204" pitchFamily="34" charset="0"/>
              </a:rPr>
            </a:br>
            <a:r>
              <a:rPr lang="en-US" sz="1800" dirty="0">
                <a:solidFill>
                  <a:srgbClr val="000000"/>
                </a:solidFill>
                <a:latin typeface="Arial" panose="020B0604020202020204" pitchFamily="34" charset="0"/>
                <a:cs typeface="Arial" panose="020B0604020202020204" pitchFamily="34" charset="0"/>
              </a:rPr>
              <a:t>No one to delegate the business</a:t>
            </a:r>
            <a:br>
              <a:rPr lang="en-US" sz="1800" dirty="0">
                <a:solidFill>
                  <a:srgbClr val="000000"/>
                </a:solidFill>
                <a:latin typeface="Arial" panose="020B0604020202020204" pitchFamily="34" charset="0"/>
                <a:cs typeface="Arial" panose="020B0604020202020204" pitchFamily="34" charset="0"/>
              </a:rPr>
            </a:br>
            <a:br>
              <a:rPr lang="en-US" sz="1800" dirty="0">
                <a:solidFill>
                  <a:srgbClr val="000000"/>
                </a:solidFill>
                <a:latin typeface="Arial" panose="020B0604020202020204" pitchFamily="34" charset="0"/>
                <a:cs typeface="Arial" panose="020B0604020202020204" pitchFamily="34" charset="0"/>
              </a:rPr>
            </a:br>
            <a:r>
              <a:rPr lang="en-US" sz="1800" dirty="0">
                <a:solidFill>
                  <a:srgbClr val="000000"/>
                </a:solidFill>
                <a:latin typeface="Arial" panose="020B0604020202020204" pitchFamily="34" charset="0"/>
                <a:cs typeface="Arial" panose="020B0604020202020204" pitchFamily="34" charset="0"/>
              </a:rPr>
              <a:t>May work long hours</a:t>
            </a:r>
            <a:br>
              <a:rPr lang="en-US" sz="1800" dirty="0">
                <a:solidFill>
                  <a:srgbClr val="000000"/>
                </a:solidFill>
                <a:latin typeface="Arial" panose="020B0604020202020204" pitchFamily="34" charset="0"/>
                <a:cs typeface="Arial" panose="020B0604020202020204" pitchFamily="34" charset="0"/>
              </a:rPr>
            </a:br>
            <a:br>
              <a:rPr lang="en-US" sz="1800" dirty="0">
                <a:solidFill>
                  <a:srgbClr val="000000"/>
                </a:solidFill>
              </a:rPr>
            </a:br>
            <a:br>
              <a:rPr lang="en-GB" sz="1800" dirty="0"/>
            </a:br>
            <a:endParaRPr lang="en-US" sz="1800" dirty="0"/>
          </a:p>
        </p:txBody>
      </p:sp>
      <p:pic>
        <p:nvPicPr>
          <p:cNvPr id="4" name="Picture 3">
            <a:extLst>
              <a:ext uri="{FF2B5EF4-FFF2-40B4-BE49-F238E27FC236}">
                <a16:creationId xmlns:a16="http://schemas.microsoft.com/office/drawing/2014/main" id="{41F86B05-BA71-4FF4-BF95-8B2C6384C13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92038" y="1936812"/>
            <a:ext cx="5105399" cy="3374552"/>
          </a:xfrm>
          <a:prstGeom prst="rect">
            <a:avLst/>
          </a:prstGeom>
        </p:spPr>
      </p:pic>
      <p:pic>
        <p:nvPicPr>
          <p:cNvPr id="6" name="Picture Placeholder 6">
            <a:extLst>
              <a:ext uri="{FF2B5EF4-FFF2-40B4-BE49-F238E27FC236}">
                <a16:creationId xmlns:a16="http://schemas.microsoft.com/office/drawing/2014/main" id="{7E2937D2-0C15-AACD-BBC6-6E6DD64CB834}"/>
              </a:ext>
            </a:extLst>
          </p:cNvPr>
          <p:cNvPicPr>
            <a:picLocks noChangeAspect="1"/>
          </p:cNvPicPr>
          <p:nvPr/>
        </p:nvPicPr>
        <p:blipFill>
          <a:blip r:embed="rId4">
            <a:extLst>
              <a:ext uri="{28A0092B-C50C-407E-A947-70E740481C1C}">
                <a14:useLocalDpi xmlns:a14="http://schemas.microsoft.com/office/drawing/2010/main" val="0"/>
              </a:ext>
            </a:extLst>
          </a:blip>
          <a:srcRect l="5034" r="2798" b="3"/>
          <a:stretch>
            <a:fillRect/>
          </a:stretch>
        </p:blipFill>
        <p:spPr>
          <a:xfrm>
            <a:off x="10896600" y="5789336"/>
            <a:ext cx="1295397" cy="1068664"/>
          </a:xfrm>
          <a:prstGeom prst="rect">
            <a:avLst/>
          </a:prstGeom>
          <a:noFill/>
        </p:spPr>
      </p:pic>
      <p:pic>
        <p:nvPicPr>
          <p:cNvPr id="8" name="Picture 7">
            <a:extLst>
              <a:ext uri="{FF2B5EF4-FFF2-40B4-BE49-F238E27FC236}">
                <a16:creationId xmlns:a16="http://schemas.microsoft.com/office/drawing/2014/main" id="{EE718A22-9F09-1143-4FB7-C04B6EA4E0F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537" r="2444" b="3"/>
          <a:stretch>
            <a:fillRect/>
          </a:stretch>
        </p:blipFill>
        <p:spPr>
          <a:xfrm>
            <a:off x="-206008" y="1"/>
            <a:ext cx="12398006" cy="7206342"/>
          </a:xfrm>
          <a:prstGeom prst="rect">
            <a:avLst/>
          </a:prstGeom>
          <a:noFill/>
        </p:spPr>
      </p:pic>
      <p:pic>
        <p:nvPicPr>
          <p:cNvPr id="10" name="Picture 9">
            <a:extLst>
              <a:ext uri="{FF2B5EF4-FFF2-40B4-BE49-F238E27FC236}">
                <a16:creationId xmlns:a16="http://schemas.microsoft.com/office/drawing/2014/main" id="{CA4794FB-4B44-CD1E-9D02-5DBCF37FE66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537" r="2444" b="3"/>
          <a:stretch>
            <a:fillRect/>
          </a:stretch>
        </p:blipFill>
        <p:spPr>
          <a:xfrm>
            <a:off x="367105" y="-1"/>
            <a:ext cx="11903613" cy="7206342"/>
          </a:xfrm>
          <a:prstGeom prst="rect">
            <a:avLst/>
          </a:prstGeom>
          <a:noFill/>
        </p:spPr>
      </p:pic>
      <p:pic>
        <p:nvPicPr>
          <p:cNvPr id="12" name="Picture 11">
            <a:extLst>
              <a:ext uri="{FF2B5EF4-FFF2-40B4-BE49-F238E27FC236}">
                <a16:creationId xmlns:a16="http://schemas.microsoft.com/office/drawing/2014/main" id="{8722DA82-7B4B-07A0-85C1-975C3C84C158}"/>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0" y="6307129"/>
            <a:ext cx="387408" cy="550871"/>
          </a:xfrm>
          <a:prstGeom prst="rect">
            <a:avLst/>
          </a:prstGeom>
        </p:spPr>
      </p:pic>
    </p:spTree>
    <p:extLst>
      <p:ext uri="{BB962C8B-B14F-4D97-AF65-F5344CB8AC3E}">
        <p14:creationId xmlns:p14="http://schemas.microsoft.com/office/powerpoint/2010/main" val="18583877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72092-1D93-1C42-71C9-4C3CD1035FA3}"/>
              </a:ext>
            </a:extLst>
          </p:cNvPr>
          <p:cNvSpPr>
            <a:spLocks noGrp="1"/>
          </p:cNvSpPr>
          <p:nvPr>
            <p:ph type="title"/>
          </p:nvPr>
        </p:nvSpPr>
        <p:spPr>
          <a:xfrm>
            <a:off x="546944" y="492887"/>
            <a:ext cx="10923934" cy="755659"/>
          </a:xfrm>
        </p:spPr>
        <p:txBody>
          <a:bodyPr/>
          <a:lstStyle/>
          <a:p>
            <a:r>
              <a:rPr lang="en-US" dirty="0"/>
              <a:t>HRM STRATEGY</a:t>
            </a:r>
          </a:p>
        </p:txBody>
      </p:sp>
      <p:sp>
        <p:nvSpPr>
          <p:cNvPr id="6" name="Slide Number Placeholder 5">
            <a:extLst>
              <a:ext uri="{FF2B5EF4-FFF2-40B4-BE49-F238E27FC236}">
                <a16:creationId xmlns:a16="http://schemas.microsoft.com/office/drawing/2014/main" id="{A6B74622-7DE0-8F9D-5C52-82D39E218EE1}"/>
              </a:ext>
            </a:extLst>
          </p:cNvPr>
          <p:cNvSpPr>
            <a:spLocks noGrp="1"/>
          </p:cNvSpPr>
          <p:nvPr>
            <p:ph type="sldNum" sz="quarter" idx="12"/>
          </p:nvPr>
        </p:nvSpPr>
        <p:spPr/>
        <p:txBody>
          <a:bodyPr/>
          <a:lstStyle/>
          <a:p>
            <a:fld id="{CC057153-B650-4DEB-B370-79DDCFDCE934}" type="slidenum">
              <a:rPr lang="en-US" smtClean="0"/>
              <a:t>10</a:t>
            </a:fld>
            <a:endParaRPr lang="en-US" dirty="0"/>
          </a:p>
        </p:txBody>
      </p:sp>
      <p:graphicFrame>
        <p:nvGraphicFramePr>
          <p:cNvPr id="7" name="Content Placeholder 6">
            <a:extLst>
              <a:ext uri="{FF2B5EF4-FFF2-40B4-BE49-F238E27FC236}">
                <a16:creationId xmlns:a16="http://schemas.microsoft.com/office/drawing/2014/main" id="{69780BEB-FFD1-3971-F361-1B40A8D66893}"/>
              </a:ext>
            </a:extLst>
          </p:cNvPr>
          <p:cNvGraphicFramePr>
            <a:graphicFrameLocks noGrp="1"/>
          </p:cNvGraphicFramePr>
          <p:nvPr>
            <p:ph idx="1"/>
            <p:extLst>
              <p:ext uri="{D42A27DB-BD31-4B8C-83A1-F6EECF244321}">
                <p14:modId xmlns:p14="http://schemas.microsoft.com/office/powerpoint/2010/main" val="742442864"/>
              </p:ext>
            </p:extLst>
          </p:nvPr>
        </p:nvGraphicFramePr>
        <p:xfrm>
          <a:off x="674914" y="1393371"/>
          <a:ext cx="11408229" cy="5336723"/>
        </p:xfrm>
        <a:graphic>
          <a:graphicData uri="http://schemas.openxmlformats.org/drawingml/2006/table">
            <a:tbl>
              <a:tblPr firstRow="1" bandRow="1">
                <a:tableStyleId>{69012ECD-51FC-41F1-AA8D-1B2483CD663E}</a:tableStyleId>
              </a:tblPr>
              <a:tblGrid>
                <a:gridCol w="2944389">
                  <a:extLst>
                    <a:ext uri="{9D8B030D-6E8A-4147-A177-3AD203B41FA5}">
                      <a16:colId xmlns:a16="http://schemas.microsoft.com/office/drawing/2014/main" val="3168546316"/>
                    </a:ext>
                  </a:extLst>
                </a:gridCol>
                <a:gridCol w="4231920">
                  <a:extLst>
                    <a:ext uri="{9D8B030D-6E8A-4147-A177-3AD203B41FA5}">
                      <a16:colId xmlns:a16="http://schemas.microsoft.com/office/drawing/2014/main" val="3249273269"/>
                    </a:ext>
                  </a:extLst>
                </a:gridCol>
                <a:gridCol w="4231920">
                  <a:extLst>
                    <a:ext uri="{9D8B030D-6E8A-4147-A177-3AD203B41FA5}">
                      <a16:colId xmlns:a16="http://schemas.microsoft.com/office/drawing/2014/main" val="2175169288"/>
                    </a:ext>
                  </a:extLst>
                </a:gridCol>
              </a:tblGrid>
              <a:tr h="1071779">
                <a:tc>
                  <a:txBody>
                    <a:bodyPr/>
                    <a:lstStyle/>
                    <a:p>
                      <a:r>
                        <a:rPr lang="en-US" sz="1600" b="0" i="0" dirty="0">
                          <a:solidFill>
                            <a:schemeClr val="tx1"/>
                          </a:solidFill>
                          <a:latin typeface="+mn-lt"/>
                        </a:rPr>
                        <a:t>Staff will be recruited from LinkedIn, Indeed.com and Job Centre</a:t>
                      </a:r>
                    </a:p>
                  </a:txBody>
                  <a:tcPr anchor="ctr"/>
                </a:tc>
                <a:tc>
                  <a:txBody>
                    <a:bodyPr/>
                    <a:lstStyle/>
                    <a:p>
                      <a:endParaRPr lang="en-US" sz="1600" b="0" i="0" dirty="0">
                        <a:solidFill>
                          <a:schemeClr val="tx1"/>
                        </a:solidFill>
                        <a:latin typeface="+mn-lt"/>
                      </a:endParaRPr>
                    </a:p>
                  </a:txBody>
                  <a:tcPr anchor="ctr"/>
                </a:tc>
                <a:tc>
                  <a:txBody>
                    <a:bodyPr/>
                    <a:lstStyle/>
                    <a:p>
                      <a:endParaRPr lang="en-US" sz="1600" b="0" i="0" dirty="0">
                        <a:solidFill>
                          <a:schemeClr val="tx1"/>
                        </a:solidFill>
                        <a:latin typeface="+mn-lt"/>
                      </a:endParaRPr>
                    </a:p>
                  </a:txBody>
                  <a:tcPr anchor="ctr"/>
                </a:tc>
                <a:extLst>
                  <a:ext uri="{0D108BD9-81ED-4DB2-BD59-A6C34878D82A}">
                    <a16:rowId xmlns:a16="http://schemas.microsoft.com/office/drawing/2014/main" val="3364231172"/>
                  </a:ext>
                </a:extLst>
              </a:tr>
              <a:tr h="1066236">
                <a:tc>
                  <a:txBody>
                    <a:bodyPr/>
                    <a:lstStyle/>
                    <a:p>
                      <a:endParaRPr lang="en-US" sz="1600" b="0" i="0" dirty="0">
                        <a:solidFill>
                          <a:schemeClr val="tx1"/>
                        </a:solidFill>
                        <a:latin typeface="+mn-lt"/>
                      </a:endParaRPr>
                    </a:p>
                  </a:txBody>
                  <a:tcPr anchor="ctr"/>
                </a:tc>
                <a:tc>
                  <a:txBody>
                    <a:bodyPr/>
                    <a:lstStyle/>
                    <a:p>
                      <a:endParaRPr lang="en-US" sz="1600" b="0" i="0" dirty="0">
                        <a:solidFill>
                          <a:schemeClr val="tx1"/>
                        </a:solidFill>
                        <a:latin typeface="+mn-lt"/>
                      </a:endParaRPr>
                    </a:p>
                  </a:txBody>
                  <a:tcPr anchor="ctr"/>
                </a:tc>
                <a:tc>
                  <a:txBody>
                    <a:bodyPr/>
                    <a:lstStyle/>
                    <a:p>
                      <a:endParaRPr lang="en-US" sz="1600" b="0" i="0" dirty="0">
                        <a:solidFill>
                          <a:schemeClr val="tx1"/>
                        </a:solidFill>
                        <a:latin typeface="+mn-lt"/>
                      </a:endParaRPr>
                    </a:p>
                  </a:txBody>
                  <a:tcPr anchor="ctr"/>
                </a:tc>
                <a:extLst>
                  <a:ext uri="{0D108BD9-81ED-4DB2-BD59-A6C34878D82A}">
                    <a16:rowId xmlns:a16="http://schemas.microsoft.com/office/drawing/2014/main" val="3559441191"/>
                  </a:ext>
                </a:extLst>
              </a:tr>
              <a:tr h="1066236">
                <a:tc>
                  <a:txBody>
                    <a:bodyPr/>
                    <a:lstStyle/>
                    <a:p>
                      <a:endParaRPr lang="en-US" sz="1600" b="0" i="0" dirty="0">
                        <a:solidFill>
                          <a:schemeClr val="tx1"/>
                        </a:solidFill>
                        <a:latin typeface="+mn-lt"/>
                      </a:endParaRPr>
                    </a:p>
                  </a:txBody>
                  <a:tcPr anchor="ctr"/>
                </a:tc>
                <a:tc>
                  <a:txBody>
                    <a:bodyPr/>
                    <a:lstStyle/>
                    <a:p>
                      <a:endParaRPr lang="en-US" sz="1600" b="0" i="0" dirty="0">
                        <a:solidFill>
                          <a:schemeClr val="tx1"/>
                        </a:solidFill>
                        <a:latin typeface="+mn-lt"/>
                      </a:endParaRPr>
                    </a:p>
                  </a:txBody>
                  <a:tcPr anchor="ctr"/>
                </a:tc>
                <a:tc>
                  <a:txBody>
                    <a:bodyPr/>
                    <a:lstStyle/>
                    <a:p>
                      <a:endParaRPr lang="en-US" sz="1600" b="0" i="0" dirty="0">
                        <a:solidFill>
                          <a:schemeClr val="tx1"/>
                        </a:solidFill>
                        <a:latin typeface="+mn-lt"/>
                      </a:endParaRPr>
                    </a:p>
                  </a:txBody>
                  <a:tcPr anchor="ctr"/>
                </a:tc>
                <a:extLst>
                  <a:ext uri="{0D108BD9-81ED-4DB2-BD59-A6C34878D82A}">
                    <a16:rowId xmlns:a16="http://schemas.microsoft.com/office/drawing/2014/main" val="1425558636"/>
                  </a:ext>
                </a:extLst>
              </a:tr>
              <a:tr h="1066236">
                <a:tc>
                  <a:txBody>
                    <a:bodyPr/>
                    <a:lstStyle/>
                    <a:p>
                      <a:endParaRPr lang="en-US" sz="1600" b="0" i="0" dirty="0">
                        <a:solidFill>
                          <a:schemeClr val="tx1"/>
                        </a:solidFill>
                        <a:latin typeface="+mn-lt"/>
                      </a:endParaRPr>
                    </a:p>
                  </a:txBody>
                  <a:tcPr anchor="ctr"/>
                </a:tc>
                <a:tc>
                  <a:txBody>
                    <a:bodyPr/>
                    <a:lstStyle/>
                    <a:p>
                      <a:endParaRPr lang="en-US" sz="1600" b="0" i="0" dirty="0">
                        <a:solidFill>
                          <a:schemeClr val="tx1"/>
                        </a:solidFill>
                        <a:latin typeface="+mn-lt"/>
                      </a:endParaRPr>
                    </a:p>
                  </a:txBody>
                  <a:tcPr anchor="ctr"/>
                </a:tc>
                <a:tc>
                  <a:txBody>
                    <a:bodyPr/>
                    <a:lstStyle/>
                    <a:p>
                      <a:endParaRPr lang="en-US" sz="1600" b="0" i="0" dirty="0">
                        <a:solidFill>
                          <a:schemeClr val="tx1"/>
                        </a:solidFill>
                        <a:latin typeface="+mn-lt"/>
                      </a:endParaRPr>
                    </a:p>
                  </a:txBody>
                  <a:tcPr anchor="ctr"/>
                </a:tc>
                <a:extLst>
                  <a:ext uri="{0D108BD9-81ED-4DB2-BD59-A6C34878D82A}">
                    <a16:rowId xmlns:a16="http://schemas.microsoft.com/office/drawing/2014/main" val="1609158448"/>
                  </a:ext>
                </a:extLst>
              </a:tr>
              <a:tr h="1066236">
                <a:tc>
                  <a:txBody>
                    <a:bodyPr/>
                    <a:lstStyle/>
                    <a:p>
                      <a:endParaRPr lang="en-US" sz="1600" b="0" i="0" dirty="0">
                        <a:solidFill>
                          <a:schemeClr val="tx1"/>
                        </a:solidFill>
                        <a:latin typeface="+mn-lt"/>
                      </a:endParaRPr>
                    </a:p>
                  </a:txBody>
                  <a:tcPr anchor="ctr"/>
                </a:tc>
                <a:tc>
                  <a:txBody>
                    <a:bodyPr/>
                    <a:lstStyle/>
                    <a:p>
                      <a:endParaRPr lang="en-US" sz="1600" b="0" i="0" dirty="0">
                        <a:solidFill>
                          <a:schemeClr val="tx1"/>
                        </a:solidFill>
                        <a:latin typeface="+mn-lt"/>
                      </a:endParaRPr>
                    </a:p>
                  </a:txBody>
                  <a:tcPr anchor="ctr"/>
                </a:tc>
                <a:tc>
                  <a:txBody>
                    <a:bodyPr/>
                    <a:lstStyle/>
                    <a:p>
                      <a:endParaRPr lang="en-US" sz="1600" b="0" i="0" dirty="0">
                        <a:solidFill>
                          <a:schemeClr val="tx1"/>
                        </a:solidFill>
                        <a:latin typeface="+mn-lt"/>
                      </a:endParaRPr>
                    </a:p>
                  </a:txBody>
                  <a:tcPr anchor="ctr"/>
                </a:tc>
                <a:extLst>
                  <a:ext uri="{0D108BD9-81ED-4DB2-BD59-A6C34878D82A}">
                    <a16:rowId xmlns:a16="http://schemas.microsoft.com/office/drawing/2014/main" val="3142950618"/>
                  </a:ext>
                </a:extLst>
              </a:tr>
            </a:tbl>
          </a:graphicData>
        </a:graphic>
      </p:graphicFrame>
      <p:pic>
        <p:nvPicPr>
          <p:cNvPr id="3" name="Picture 2">
            <a:extLst>
              <a:ext uri="{FF2B5EF4-FFF2-40B4-BE49-F238E27FC236}">
                <a16:creationId xmlns:a16="http://schemas.microsoft.com/office/drawing/2014/main" id="{6595DA83-0E86-5BFC-2673-CFA1271A89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0868" y="3070315"/>
            <a:ext cx="4879703" cy="3659778"/>
          </a:xfrm>
          <a:prstGeom prst="rect">
            <a:avLst/>
          </a:prstGeom>
        </p:spPr>
      </p:pic>
      <p:pic>
        <p:nvPicPr>
          <p:cNvPr id="4" name="Picture 3">
            <a:extLst>
              <a:ext uri="{FF2B5EF4-FFF2-40B4-BE49-F238E27FC236}">
                <a16:creationId xmlns:a16="http://schemas.microsoft.com/office/drawing/2014/main" id="{F37D086F-2478-6636-E6F5-244D59B5D9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6009" y="3141105"/>
            <a:ext cx="2632075" cy="3074035"/>
          </a:xfrm>
          <a:prstGeom prst="rect">
            <a:avLst/>
          </a:prstGeom>
        </p:spPr>
      </p:pic>
      <p:pic>
        <p:nvPicPr>
          <p:cNvPr id="8" name="Picture 7">
            <a:extLst>
              <a:ext uri="{FF2B5EF4-FFF2-40B4-BE49-F238E27FC236}">
                <a16:creationId xmlns:a16="http://schemas.microsoft.com/office/drawing/2014/main" id="{9064E4C6-AAC4-30BB-86D3-A5A92E95C3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90937" y="3141105"/>
            <a:ext cx="2853055" cy="2985135"/>
          </a:xfrm>
          <a:prstGeom prst="rect">
            <a:avLst/>
          </a:prstGeom>
        </p:spPr>
      </p:pic>
      <p:pic>
        <p:nvPicPr>
          <p:cNvPr id="10" name="Picture Placeholder 6">
            <a:extLst>
              <a:ext uri="{FF2B5EF4-FFF2-40B4-BE49-F238E27FC236}">
                <a16:creationId xmlns:a16="http://schemas.microsoft.com/office/drawing/2014/main" id="{E4138F5B-6DC3-4517-6139-15BEDD4F6462}"/>
              </a:ext>
            </a:extLst>
          </p:cNvPr>
          <p:cNvPicPr>
            <a:picLocks noChangeAspect="1"/>
          </p:cNvPicPr>
          <p:nvPr/>
        </p:nvPicPr>
        <p:blipFill>
          <a:blip r:embed="rId5">
            <a:extLst>
              <a:ext uri="{28A0092B-C50C-407E-A947-70E740481C1C}">
                <a14:useLocalDpi xmlns:a14="http://schemas.microsoft.com/office/drawing/2010/main" val="0"/>
              </a:ext>
            </a:extLst>
          </a:blip>
          <a:srcRect l="5034" r="2798" b="3"/>
          <a:stretch>
            <a:fillRect/>
          </a:stretch>
        </p:blipFill>
        <p:spPr>
          <a:xfrm>
            <a:off x="11411132" y="6213810"/>
            <a:ext cx="780865" cy="644190"/>
          </a:xfrm>
          <a:prstGeom prst="rect">
            <a:avLst/>
          </a:prstGeom>
          <a:noFill/>
        </p:spPr>
      </p:pic>
      <p:pic>
        <p:nvPicPr>
          <p:cNvPr id="12" name="Picture 11">
            <a:extLst>
              <a:ext uri="{FF2B5EF4-FFF2-40B4-BE49-F238E27FC236}">
                <a16:creationId xmlns:a16="http://schemas.microsoft.com/office/drawing/2014/main" id="{BBCC2860-1C24-F8EE-79C0-8793C6320C75}"/>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2537" r="2444" b="3"/>
          <a:stretch>
            <a:fillRect/>
          </a:stretch>
        </p:blipFill>
        <p:spPr>
          <a:xfrm>
            <a:off x="-130629" y="-107496"/>
            <a:ext cx="12322629" cy="7215868"/>
          </a:xfrm>
          <a:prstGeom prst="rect">
            <a:avLst/>
          </a:prstGeom>
          <a:noFill/>
        </p:spPr>
      </p:pic>
      <p:pic>
        <p:nvPicPr>
          <p:cNvPr id="14" name="Picture 13">
            <a:extLst>
              <a:ext uri="{FF2B5EF4-FFF2-40B4-BE49-F238E27FC236}">
                <a16:creationId xmlns:a16="http://schemas.microsoft.com/office/drawing/2014/main" id="{60B3DE7F-94D2-BE9A-35F6-188F4360C23F}"/>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2537" r="2444" b="3"/>
          <a:stretch>
            <a:fillRect/>
          </a:stretch>
        </p:blipFill>
        <p:spPr>
          <a:xfrm>
            <a:off x="429209" y="-107497"/>
            <a:ext cx="11811775" cy="7215868"/>
          </a:xfrm>
          <a:prstGeom prst="rect">
            <a:avLst/>
          </a:prstGeom>
          <a:noFill/>
        </p:spPr>
      </p:pic>
    </p:spTree>
    <p:extLst>
      <p:ext uri="{BB962C8B-B14F-4D97-AF65-F5344CB8AC3E}">
        <p14:creationId xmlns:p14="http://schemas.microsoft.com/office/powerpoint/2010/main" val="1135043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013921-0C7A-69E8-FDAD-099AB8A05415}"/>
              </a:ext>
            </a:extLst>
          </p:cNvPr>
          <p:cNvSpPr>
            <a:spLocks noGrp="1"/>
          </p:cNvSpPr>
          <p:nvPr>
            <p:ph sz="quarter" idx="13"/>
          </p:nvPr>
        </p:nvSpPr>
        <p:spPr>
          <a:xfrm>
            <a:off x="569907" y="609600"/>
            <a:ext cx="10868304" cy="5205984"/>
          </a:xfrm>
        </p:spPr>
        <p:txBody>
          <a:bodyPr>
            <a:normAutofit/>
          </a:bodyPr>
          <a:lstStyle/>
          <a:p>
            <a:r>
              <a:rPr lang="en-US" sz="2400" b="1" dirty="0"/>
              <a:t>Human resources Strategy</a:t>
            </a:r>
          </a:p>
          <a:p>
            <a:endParaRPr lang="en-US" sz="2400" dirty="0"/>
          </a:p>
          <a:p>
            <a:pPr marL="285750" indent="-285750">
              <a:buFont typeface="Arial" panose="020B0604020202020204" pitchFamily="34" charset="0"/>
              <a:buChar char="•"/>
            </a:pPr>
            <a:r>
              <a:rPr lang="en-US" sz="2400" dirty="0"/>
              <a:t>Contracts negotiated and signed.</a:t>
            </a:r>
          </a:p>
          <a:p>
            <a:pPr marL="285750" indent="-285750">
              <a:buFont typeface="Arial" panose="020B0604020202020204" pitchFamily="34" charset="0"/>
              <a:buChar char="•"/>
            </a:pPr>
            <a:r>
              <a:rPr lang="en-US" sz="2400" dirty="0"/>
              <a:t>PA oversees office, production team, up to date reports, and schedules.</a:t>
            </a:r>
          </a:p>
          <a:p>
            <a:pPr marL="285750" indent="-285750">
              <a:buFont typeface="Arial" panose="020B0604020202020204" pitchFamily="34" charset="0"/>
              <a:buChar char="•"/>
            </a:pPr>
            <a:r>
              <a:rPr lang="en-US" sz="2400" dirty="0"/>
              <a:t>Artwork sent to Class printers to apply to products</a:t>
            </a:r>
          </a:p>
          <a:p>
            <a:pPr marL="285750" indent="-285750">
              <a:buFont typeface="Arial" panose="020B0604020202020204" pitchFamily="34" charset="0"/>
              <a:buChar char="•"/>
            </a:pPr>
            <a:r>
              <a:rPr lang="en-US" sz="2400" dirty="0"/>
              <a:t>Drivers pick up products back to base</a:t>
            </a:r>
          </a:p>
          <a:p>
            <a:pPr marL="285750" indent="-285750">
              <a:buFont typeface="Arial" panose="020B0604020202020204" pitchFamily="34" charset="0"/>
              <a:buChar char="•"/>
            </a:pPr>
            <a:r>
              <a:rPr lang="en-US" sz="2400" dirty="0"/>
              <a:t>Production team pack items and hand over to drivers</a:t>
            </a:r>
          </a:p>
          <a:p>
            <a:pPr marL="285750" indent="-285750">
              <a:buFont typeface="Arial" panose="020B0604020202020204" pitchFamily="34" charset="0"/>
              <a:buChar char="•"/>
            </a:pPr>
            <a:r>
              <a:rPr lang="en-US" sz="2400" dirty="0"/>
              <a:t>Drivers deliver to the retailers.</a:t>
            </a:r>
          </a:p>
          <a:p>
            <a:pPr marL="285750" indent="-285750">
              <a:buFont typeface="Arial" panose="020B0604020202020204" pitchFamily="34" charset="0"/>
              <a:buChar char="•"/>
            </a:pPr>
            <a:endParaRPr lang="en-US" sz="1400" dirty="0"/>
          </a:p>
        </p:txBody>
      </p:sp>
      <p:sp>
        <p:nvSpPr>
          <p:cNvPr id="6" name="Slide Number Placeholder 5">
            <a:extLst>
              <a:ext uri="{FF2B5EF4-FFF2-40B4-BE49-F238E27FC236}">
                <a16:creationId xmlns:a16="http://schemas.microsoft.com/office/drawing/2014/main" id="{3310D9BE-4AC0-3985-8698-B9AEEDBEC2AB}"/>
              </a:ext>
            </a:extLst>
          </p:cNvPr>
          <p:cNvSpPr>
            <a:spLocks noGrp="1"/>
          </p:cNvSpPr>
          <p:nvPr>
            <p:ph type="sldNum" sz="quarter" idx="12"/>
          </p:nvPr>
        </p:nvSpPr>
        <p:spPr/>
        <p:txBody>
          <a:bodyPr/>
          <a:lstStyle/>
          <a:p>
            <a:fld id="{CC057153-B650-4DEB-B370-79DDCFDCE934}" type="slidenum">
              <a:rPr lang="en-US" smtClean="0"/>
              <a:t>11</a:t>
            </a:fld>
            <a:endParaRPr lang="en-US" dirty="0"/>
          </a:p>
        </p:txBody>
      </p:sp>
      <p:pic>
        <p:nvPicPr>
          <p:cNvPr id="9" name="Picture 8">
            <a:extLst>
              <a:ext uri="{FF2B5EF4-FFF2-40B4-BE49-F238E27FC236}">
                <a16:creationId xmlns:a16="http://schemas.microsoft.com/office/drawing/2014/main" id="{E89759E6-7C54-14B2-518F-9E875E6AD1F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687909" y="4474622"/>
            <a:ext cx="3934184" cy="2200453"/>
          </a:xfrm>
          <a:prstGeom prst="rect">
            <a:avLst/>
          </a:prstGeom>
        </p:spPr>
      </p:pic>
      <p:pic>
        <p:nvPicPr>
          <p:cNvPr id="11" name="Picture 10">
            <a:extLst>
              <a:ext uri="{FF2B5EF4-FFF2-40B4-BE49-F238E27FC236}">
                <a16:creationId xmlns:a16="http://schemas.microsoft.com/office/drawing/2014/main" id="{75F6F4BC-3054-A661-0288-782BD8791390}"/>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875917" y="4493397"/>
            <a:ext cx="1995873" cy="2200453"/>
          </a:xfrm>
          <a:prstGeom prst="rect">
            <a:avLst/>
          </a:prstGeom>
        </p:spPr>
      </p:pic>
      <p:pic>
        <p:nvPicPr>
          <p:cNvPr id="14" name="Picture Placeholder 6">
            <a:extLst>
              <a:ext uri="{FF2B5EF4-FFF2-40B4-BE49-F238E27FC236}">
                <a16:creationId xmlns:a16="http://schemas.microsoft.com/office/drawing/2014/main" id="{37EACE5B-4F63-8F80-8A2F-3CC4A29FCAC1}"/>
              </a:ext>
            </a:extLst>
          </p:cNvPr>
          <p:cNvPicPr>
            <a:picLocks noChangeAspect="1"/>
          </p:cNvPicPr>
          <p:nvPr/>
        </p:nvPicPr>
        <p:blipFill>
          <a:blip r:embed="rId7">
            <a:extLst>
              <a:ext uri="{28A0092B-C50C-407E-A947-70E740481C1C}">
                <a14:useLocalDpi xmlns:a14="http://schemas.microsoft.com/office/drawing/2010/main" val="0"/>
              </a:ext>
            </a:extLst>
          </a:blip>
          <a:srcRect l="5034" r="2798" b="3"/>
          <a:stretch>
            <a:fillRect/>
          </a:stretch>
        </p:blipFill>
        <p:spPr>
          <a:xfrm>
            <a:off x="11622093" y="6398038"/>
            <a:ext cx="546499" cy="450846"/>
          </a:xfrm>
          <a:prstGeom prst="rect">
            <a:avLst/>
          </a:prstGeom>
          <a:noFill/>
        </p:spPr>
      </p:pic>
      <p:pic>
        <p:nvPicPr>
          <p:cNvPr id="16" name="Picture 15">
            <a:extLst>
              <a:ext uri="{FF2B5EF4-FFF2-40B4-BE49-F238E27FC236}">
                <a16:creationId xmlns:a16="http://schemas.microsoft.com/office/drawing/2014/main" id="{0BAB8A4C-7BA9-2DAF-158E-9BF03B2358B1}"/>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l="2537" r="2444" b="3"/>
          <a:stretch>
            <a:fillRect/>
          </a:stretch>
        </p:blipFill>
        <p:spPr>
          <a:xfrm>
            <a:off x="-185057" y="-141515"/>
            <a:ext cx="12606218" cy="7282543"/>
          </a:xfrm>
          <a:prstGeom prst="rect">
            <a:avLst/>
          </a:prstGeom>
          <a:noFill/>
        </p:spPr>
      </p:pic>
      <p:pic>
        <p:nvPicPr>
          <p:cNvPr id="18" name="Picture 17">
            <a:extLst>
              <a:ext uri="{FF2B5EF4-FFF2-40B4-BE49-F238E27FC236}">
                <a16:creationId xmlns:a16="http://schemas.microsoft.com/office/drawing/2014/main" id="{50AF200C-59A6-FB3D-B143-DAFBECE7DC04}"/>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l="2537" r="2444" b="3"/>
          <a:stretch>
            <a:fillRect/>
          </a:stretch>
        </p:blipFill>
        <p:spPr>
          <a:xfrm>
            <a:off x="429209" y="-141515"/>
            <a:ext cx="11872209" cy="7282543"/>
          </a:xfrm>
          <a:prstGeom prst="rect">
            <a:avLst/>
          </a:prstGeom>
          <a:noFill/>
        </p:spPr>
      </p:pic>
    </p:spTree>
    <p:extLst>
      <p:ext uri="{BB962C8B-B14F-4D97-AF65-F5344CB8AC3E}">
        <p14:creationId xmlns:p14="http://schemas.microsoft.com/office/powerpoint/2010/main" val="6110999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BB16D-2F4A-F938-64C3-F8B6808F5004}"/>
              </a:ext>
            </a:extLst>
          </p:cNvPr>
          <p:cNvSpPr>
            <a:spLocks noGrp="1"/>
          </p:cNvSpPr>
          <p:nvPr>
            <p:ph type="title"/>
          </p:nvPr>
        </p:nvSpPr>
        <p:spPr>
          <a:xfrm>
            <a:off x="1069458" y="233473"/>
            <a:ext cx="6595448" cy="1113475"/>
          </a:xfrm>
        </p:spPr>
        <p:txBody>
          <a:bodyPr/>
          <a:lstStyle/>
          <a:p>
            <a:r>
              <a:rPr lang="en-US" dirty="0"/>
              <a:t>Location</a:t>
            </a:r>
          </a:p>
        </p:txBody>
      </p:sp>
      <p:sp>
        <p:nvSpPr>
          <p:cNvPr id="7" name="Slide Number Placeholder 6">
            <a:extLst>
              <a:ext uri="{FF2B5EF4-FFF2-40B4-BE49-F238E27FC236}">
                <a16:creationId xmlns:a16="http://schemas.microsoft.com/office/drawing/2014/main" id="{DB815EF4-E43B-5657-1598-A18FA579493D}"/>
              </a:ext>
            </a:extLst>
          </p:cNvPr>
          <p:cNvSpPr>
            <a:spLocks noGrp="1"/>
          </p:cNvSpPr>
          <p:nvPr>
            <p:ph type="sldNum" sz="quarter" idx="17"/>
          </p:nvPr>
        </p:nvSpPr>
        <p:spPr/>
        <p:txBody>
          <a:bodyPr/>
          <a:lstStyle/>
          <a:p>
            <a:fld id="{CC057153-B650-4DEB-B370-79DDCFDCE934}" type="slidenum">
              <a:rPr lang="en-US" smtClean="0"/>
              <a:t>12</a:t>
            </a:fld>
            <a:endParaRPr lang="en-US" dirty="0"/>
          </a:p>
        </p:txBody>
      </p:sp>
      <p:pic>
        <p:nvPicPr>
          <p:cNvPr id="14" name="Content Placeholder 13">
            <a:extLst>
              <a:ext uri="{FF2B5EF4-FFF2-40B4-BE49-F238E27FC236}">
                <a16:creationId xmlns:a16="http://schemas.microsoft.com/office/drawing/2014/main" id="{434E71AD-D3DE-88C0-1851-8CAC7940FD25}"/>
              </a:ext>
            </a:extLst>
          </p:cNvPr>
          <p:cNvPicPr>
            <a:picLocks noGrp="1" noChangeAspect="1"/>
          </p:cNvPicPr>
          <p:nvPr>
            <p:ph sz="quarter" idx="14"/>
          </p:nvPr>
        </p:nvPicPr>
        <p:blipFill>
          <a:blip r:embed="rId3"/>
          <a:stretch>
            <a:fillRect/>
          </a:stretch>
        </p:blipFill>
        <p:spPr>
          <a:xfrm>
            <a:off x="817723" y="928911"/>
            <a:ext cx="6595448" cy="5563329"/>
          </a:xfrm>
          <a:prstGeom prst="rect">
            <a:avLst/>
          </a:prstGeom>
        </p:spPr>
      </p:pic>
      <p:sp>
        <p:nvSpPr>
          <p:cNvPr id="4" name="Picture Placeholder 3">
            <a:extLst>
              <a:ext uri="{FF2B5EF4-FFF2-40B4-BE49-F238E27FC236}">
                <a16:creationId xmlns:a16="http://schemas.microsoft.com/office/drawing/2014/main" id="{3CB7048F-4EFE-A62D-E21B-6A1CCA28EAEB}"/>
              </a:ext>
            </a:extLst>
          </p:cNvPr>
          <p:cNvSpPr>
            <a:spLocks noGrp="1"/>
          </p:cNvSpPr>
          <p:nvPr>
            <p:ph type="pic" sz="quarter" idx="13"/>
          </p:nvPr>
        </p:nvSpPr>
        <p:spPr>
          <a:xfrm rot="10800000">
            <a:off x="7913312" y="0"/>
            <a:ext cx="4283768" cy="6858000"/>
          </a:xfrm>
        </p:spPr>
        <p:txBody>
          <a:bodyPr/>
          <a:lstStyle/>
          <a:p>
            <a:endParaRPr lang="en-GB" dirty="0"/>
          </a:p>
        </p:txBody>
      </p:sp>
      <p:pic>
        <p:nvPicPr>
          <p:cNvPr id="9" name="Picture 8">
            <a:extLst>
              <a:ext uri="{FF2B5EF4-FFF2-40B4-BE49-F238E27FC236}">
                <a16:creationId xmlns:a16="http://schemas.microsoft.com/office/drawing/2014/main" id="{DFCC1020-192F-D75E-58B3-2B153FD5FC1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913312" y="0"/>
            <a:ext cx="4283767" cy="6857365"/>
          </a:xfrm>
          <a:prstGeom prst="rect">
            <a:avLst/>
          </a:prstGeom>
        </p:spPr>
      </p:pic>
      <p:pic>
        <p:nvPicPr>
          <p:cNvPr id="16" name="Picture Placeholder 6">
            <a:extLst>
              <a:ext uri="{FF2B5EF4-FFF2-40B4-BE49-F238E27FC236}">
                <a16:creationId xmlns:a16="http://schemas.microsoft.com/office/drawing/2014/main" id="{5C25A2D7-1ED6-CE09-8946-B43E9F64B776}"/>
              </a:ext>
            </a:extLst>
          </p:cNvPr>
          <p:cNvPicPr>
            <a:picLocks noChangeAspect="1"/>
          </p:cNvPicPr>
          <p:nvPr/>
        </p:nvPicPr>
        <p:blipFill>
          <a:blip r:embed="rId6">
            <a:extLst>
              <a:ext uri="{28A0092B-C50C-407E-A947-70E740481C1C}">
                <a14:useLocalDpi xmlns:a14="http://schemas.microsoft.com/office/drawing/2010/main" val="0"/>
              </a:ext>
            </a:extLst>
          </a:blip>
          <a:srcRect l="5034" r="2798" b="3"/>
          <a:stretch>
            <a:fillRect/>
          </a:stretch>
        </p:blipFill>
        <p:spPr>
          <a:xfrm>
            <a:off x="11244943" y="6101592"/>
            <a:ext cx="947056" cy="781293"/>
          </a:xfrm>
          <a:prstGeom prst="rect">
            <a:avLst/>
          </a:prstGeom>
          <a:noFill/>
        </p:spPr>
      </p:pic>
      <p:pic>
        <p:nvPicPr>
          <p:cNvPr id="18" name="Picture 17">
            <a:extLst>
              <a:ext uri="{FF2B5EF4-FFF2-40B4-BE49-F238E27FC236}">
                <a16:creationId xmlns:a16="http://schemas.microsoft.com/office/drawing/2014/main" id="{EA319B4F-7E71-8A5F-E15C-A7686B95A821}"/>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2537" r="2444" b="3"/>
          <a:stretch>
            <a:fillRect/>
          </a:stretch>
        </p:blipFill>
        <p:spPr>
          <a:xfrm>
            <a:off x="-97970" y="-174171"/>
            <a:ext cx="12289970" cy="7315199"/>
          </a:xfrm>
          <a:prstGeom prst="rect">
            <a:avLst/>
          </a:prstGeom>
          <a:noFill/>
        </p:spPr>
      </p:pic>
      <p:pic>
        <p:nvPicPr>
          <p:cNvPr id="20" name="Picture 19">
            <a:extLst>
              <a:ext uri="{FF2B5EF4-FFF2-40B4-BE49-F238E27FC236}">
                <a16:creationId xmlns:a16="http://schemas.microsoft.com/office/drawing/2014/main" id="{4BA24164-8FB0-D981-586C-1DE7D7191BF7}"/>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2537" r="2444" b="3"/>
          <a:stretch>
            <a:fillRect/>
          </a:stretch>
        </p:blipFill>
        <p:spPr>
          <a:xfrm>
            <a:off x="429208" y="-174170"/>
            <a:ext cx="11803618" cy="7315198"/>
          </a:xfrm>
          <a:prstGeom prst="rect">
            <a:avLst/>
          </a:prstGeom>
          <a:noFill/>
        </p:spPr>
      </p:pic>
    </p:spTree>
    <p:extLst>
      <p:ext uri="{BB962C8B-B14F-4D97-AF65-F5344CB8AC3E}">
        <p14:creationId xmlns:p14="http://schemas.microsoft.com/office/powerpoint/2010/main" val="18349363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D2D54-8497-5C5C-28B4-A97297CB30F3}"/>
              </a:ext>
            </a:extLst>
          </p:cNvPr>
          <p:cNvSpPr>
            <a:spLocks noGrp="1"/>
          </p:cNvSpPr>
          <p:nvPr>
            <p:ph type="title"/>
          </p:nvPr>
        </p:nvSpPr>
        <p:spPr>
          <a:xfrm>
            <a:off x="531899" y="218431"/>
            <a:ext cx="10923934" cy="755659"/>
          </a:xfrm>
        </p:spPr>
        <p:txBody>
          <a:bodyPr/>
          <a:lstStyle/>
          <a:p>
            <a:endParaRPr lang="en-GB" dirty="0"/>
          </a:p>
        </p:txBody>
      </p:sp>
      <p:sp>
        <p:nvSpPr>
          <p:cNvPr id="4" name="Slide Number Placeholder 3">
            <a:extLst>
              <a:ext uri="{FF2B5EF4-FFF2-40B4-BE49-F238E27FC236}">
                <a16:creationId xmlns:a16="http://schemas.microsoft.com/office/drawing/2014/main" id="{4C3A88A6-15AC-C37A-AC8D-114249CC5272}"/>
              </a:ext>
            </a:extLst>
          </p:cNvPr>
          <p:cNvSpPr>
            <a:spLocks noGrp="1"/>
          </p:cNvSpPr>
          <p:nvPr>
            <p:ph type="sldNum" sz="quarter" idx="12"/>
          </p:nvPr>
        </p:nvSpPr>
        <p:spPr/>
        <p:txBody>
          <a:bodyPr/>
          <a:lstStyle/>
          <a:p>
            <a:fld id="{CC057153-B650-4DEB-B370-79DDCFDCE934}" type="slidenum">
              <a:rPr lang="en-US" smtClean="0"/>
              <a:t>13</a:t>
            </a:fld>
            <a:endParaRPr lang="en-US" dirty="0"/>
          </a:p>
        </p:txBody>
      </p:sp>
      <p:pic>
        <p:nvPicPr>
          <p:cNvPr id="7" name="Content Placeholder 6">
            <a:extLst>
              <a:ext uri="{FF2B5EF4-FFF2-40B4-BE49-F238E27FC236}">
                <a16:creationId xmlns:a16="http://schemas.microsoft.com/office/drawing/2014/main" id="{82467E20-CEF0-CE6F-EB13-E40D85F5C84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9209" y="955848"/>
            <a:ext cx="10865019" cy="5227237"/>
          </a:xfrm>
          <a:prstGeom prst="rect">
            <a:avLst/>
          </a:prstGeom>
        </p:spPr>
      </p:pic>
      <p:pic>
        <p:nvPicPr>
          <p:cNvPr id="9" name="Picture Placeholder 6">
            <a:extLst>
              <a:ext uri="{FF2B5EF4-FFF2-40B4-BE49-F238E27FC236}">
                <a16:creationId xmlns:a16="http://schemas.microsoft.com/office/drawing/2014/main" id="{6AB7E159-983C-7F36-5D9A-181C9BA84904}"/>
              </a:ext>
            </a:extLst>
          </p:cNvPr>
          <p:cNvPicPr>
            <a:picLocks noChangeAspect="1"/>
          </p:cNvPicPr>
          <p:nvPr/>
        </p:nvPicPr>
        <p:blipFill>
          <a:blip r:embed="rId3">
            <a:extLst>
              <a:ext uri="{28A0092B-C50C-407E-A947-70E740481C1C}">
                <a14:useLocalDpi xmlns:a14="http://schemas.microsoft.com/office/drawing/2010/main" val="0"/>
              </a:ext>
            </a:extLst>
          </a:blip>
          <a:srcRect l="5034" r="2798" b="3"/>
          <a:stretch>
            <a:fillRect/>
          </a:stretch>
        </p:blipFill>
        <p:spPr>
          <a:xfrm>
            <a:off x="11294228" y="6117366"/>
            <a:ext cx="897769" cy="740633"/>
          </a:xfrm>
          <a:prstGeom prst="rect">
            <a:avLst/>
          </a:prstGeom>
          <a:noFill/>
        </p:spPr>
      </p:pic>
      <p:pic>
        <p:nvPicPr>
          <p:cNvPr id="11" name="Picture 10">
            <a:extLst>
              <a:ext uri="{FF2B5EF4-FFF2-40B4-BE49-F238E27FC236}">
                <a16:creationId xmlns:a16="http://schemas.microsoft.com/office/drawing/2014/main" id="{49A4886C-09DA-9D22-4665-00E204EFA3D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a:off x="-97971" y="-87086"/>
            <a:ext cx="12289971" cy="7239000"/>
          </a:xfrm>
          <a:prstGeom prst="rect">
            <a:avLst/>
          </a:prstGeom>
          <a:noFill/>
        </p:spPr>
      </p:pic>
      <p:pic>
        <p:nvPicPr>
          <p:cNvPr id="13" name="Picture 12">
            <a:extLst>
              <a:ext uri="{FF2B5EF4-FFF2-40B4-BE49-F238E27FC236}">
                <a16:creationId xmlns:a16="http://schemas.microsoft.com/office/drawing/2014/main" id="{0ADBBC6C-8117-92C7-E0A2-A4DC16A188DC}"/>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a:off x="429209" y="-87086"/>
            <a:ext cx="11762787" cy="7239000"/>
          </a:xfrm>
          <a:prstGeom prst="rect">
            <a:avLst/>
          </a:prstGeom>
          <a:noFill/>
        </p:spPr>
      </p:pic>
    </p:spTree>
    <p:extLst>
      <p:ext uri="{BB962C8B-B14F-4D97-AF65-F5344CB8AC3E}">
        <p14:creationId xmlns:p14="http://schemas.microsoft.com/office/powerpoint/2010/main" val="41641092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6EB2D7D-22EE-6A4D-5627-08D55321F6CF}"/>
              </a:ext>
            </a:extLst>
          </p:cNvPr>
          <p:cNvSpPr>
            <a:spLocks noGrp="1"/>
          </p:cNvSpPr>
          <p:nvPr>
            <p:ph type="sldNum" sz="quarter" idx="12"/>
          </p:nvPr>
        </p:nvSpPr>
        <p:spPr/>
        <p:txBody>
          <a:bodyPr/>
          <a:lstStyle/>
          <a:p>
            <a:fld id="{CC057153-B650-4DEB-B370-79DDCFDCE934}" type="slidenum">
              <a:rPr lang="en-US" smtClean="0"/>
              <a:pPr/>
              <a:t>14</a:t>
            </a:fld>
            <a:endParaRPr lang="en-US" dirty="0"/>
          </a:p>
        </p:txBody>
      </p:sp>
      <p:sp>
        <p:nvSpPr>
          <p:cNvPr id="10" name="Content Placeholder 9">
            <a:extLst>
              <a:ext uri="{FF2B5EF4-FFF2-40B4-BE49-F238E27FC236}">
                <a16:creationId xmlns:a16="http://schemas.microsoft.com/office/drawing/2014/main" id="{C0130564-5072-27BF-A1BA-BF61BFCFD7F9}"/>
              </a:ext>
            </a:extLst>
          </p:cNvPr>
          <p:cNvSpPr>
            <a:spLocks noGrp="1"/>
          </p:cNvSpPr>
          <p:nvPr>
            <p:ph sz="quarter" idx="13"/>
          </p:nvPr>
        </p:nvSpPr>
        <p:spPr>
          <a:xfrm>
            <a:off x="634029" y="685800"/>
            <a:ext cx="11557969" cy="6171839"/>
          </a:xfrm>
        </p:spPr>
        <p:txBody>
          <a:bodyPr>
            <a:normAutofit/>
          </a:bodyPr>
          <a:lstStyle/>
          <a:p>
            <a:r>
              <a:rPr lang="en-GB" dirty="0"/>
              <a:t>Monthly Financial overview</a:t>
            </a:r>
          </a:p>
          <a:p>
            <a:endParaRPr lang="en-GB" dirty="0"/>
          </a:p>
          <a:p>
            <a:endParaRPr lang="en-GB" dirty="0"/>
          </a:p>
          <a:p>
            <a:r>
              <a:rPr lang="en-GB" sz="2000" dirty="0"/>
              <a:t>Investment-£30,000</a:t>
            </a:r>
          </a:p>
          <a:p>
            <a:endParaRPr lang="en-GB" sz="2000" dirty="0"/>
          </a:p>
          <a:p>
            <a:r>
              <a:rPr lang="en-GB" sz="2000" dirty="0"/>
              <a:t>Wales city council grant £75.000</a:t>
            </a:r>
          </a:p>
          <a:p>
            <a:endParaRPr lang="en-GB" sz="2000" dirty="0"/>
          </a:p>
          <a:p>
            <a:r>
              <a:rPr lang="en-GB" sz="2000" dirty="0"/>
              <a:t>Sells £35,000</a:t>
            </a:r>
          </a:p>
          <a:p>
            <a:r>
              <a:rPr lang="en-GB" sz="2000" dirty="0"/>
              <a:t> </a:t>
            </a:r>
          </a:p>
          <a:p>
            <a:r>
              <a:rPr lang="en-GB" sz="2000" dirty="0"/>
              <a:t>Expenditure £11.700</a:t>
            </a:r>
          </a:p>
          <a:p>
            <a:endParaRPr lang="en-GB" sz="2000" dirty="0"/>
          </a:p>
          <a:p>
            <a:r>
              <a:rPr lang="en-GB" sz="2000" dirty="0"/>
              <a:t>Yearly income – expenditure £36.546</a:t>
            </a:r>
          </a:p>
          <a:p>
            <a:endParaRPr lang="en-GB" sz="2000" dirty="0"/>
          </a:p>
          <a:p>
            <a:endParaRPr lang="en-GB" sz="2000" dirty="0"/>
          </a:p>
          <a:p>
            <a:r>
              <a:rPr lang="en-GB" sz="2000" dirty="0"/>
              <a:t>Could run into deficit if costs increase, or Retailers demand more volume.</a:t>
            </a:r>
          </a:p>
          <a:p>
            <a:endParaRPr lang="en-GB" sz="2000" dirty="0"/>
          </a:p>
        </p:txBody>
      </p:sp>
      <p:pic>
        <p:nvPicPr>
          <p:cNvPr id="12" name="Picture Placeholder 6">
            <a:extLst>
              <a:ext uri="{FF2B5EF4-FFF2-40B4-BE49-F238E27FC236}">
                <a16:creationId xmlns:a16="http://schemas.microsoft.com/office/drawing/2014/main" id="{F1CF3F15-38CD-7911-AE5A-310711DFDF29}"/>
              </a:ext>
            </a:extLst>
          </p:cNvPr>
          <p:cNvPicPr>
            <a:picLocks noChangeAspect="1"/>
          </p:cNvPicPr>
          <p:nvPr/>
        </p:nvPicPr>
        <p:blipFill>
          <a:blip r:embed="rId2">
            <a:extLst>
              <a:ext uri="{28A0092B-C50C-407E-A947-70E740481C1C}">
                <a14:useLocalDpi xmlns:a14="http://schemas.microsoft.com/office/drawing/2010/main" val="0"/>
              </a:ext>
            </a:extLst>
          </a:blip>
          <a:srcRect l="5034" r="2798" b="3"/>
          <a:stretch>
            <a:fillRect/>
          </a:stretch>
        </p:blipFill>
        <p:spPr>
          <a:xfrm>
            <a:off x="11235504" y="6288746"/>
            <a:ext cx="644933" cy="568892"/>
          </a:xfrm>
          <a:prstGeom prst="rect">
            <a:avLst/>
          </a:prstGeom>
          <a:noFill/>
        </p:spPr>
      </p:pic>
      <p:pic>
        <p:nvPicPr>
          <p:cNvPr id="13" name="Picture Placeholder 9">
            <a:extLst>
              <a:ext uri="{FF2B5EF4-FFF2-40B4-BE49-F238E27FC236}">
                <a16:creationId xmlns:a16="http://schemas.microsoft.com/office/drawing/2014/main" id="{9861269B-A2C0-D963-233F-1828871B7A3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17703" b="17703"/>
          <a:stretch>
            <a:fillRect/>
          </a:stretch>
        </p:blipFill>
        <p:spPr>
          <a:xfrm>
            <a:off x="9187542" y="891329"/>
            <a:ext cx="2177143" cy="2744500"/>
          </a:xfrm>
          <a:prstGeom prst="rect">
            <a:avLst/>
          </a:prstGeom>
        </p:spPr>
      </p:pic>
      <p:pic>
        <p:nvPicPr>
          <p:cNvPr id="15" name="Picture 14">
            <a:extLst>
              <a:ext uri="{FF2B5EF4-FFF2-40B4-BE49-F238E27FC236}">
                <a16:creationId xmlns:a16="http://schemas.microsoft.com/office/drawing/2014/main" id="{8EB99C8F-CF68-2F35-79F6-16894A2E2C64}"/>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537" r="2444" b="3"/>
          <a:stretch>
            <a:fillRect/>
          </a:stretch>
        </p:blipFill>
        <p:spPr>
          <a:xfrm>
            <a:off x="-206827" y="0"/>
            <a:ext cx="12311740" cy="7222670"/>
          </a:xfrm>
          <a:prstGeom prst="rect">
            <a:avLst/>
          </a:prstGeom>
          <a:noFill/>
        </p:spPr>
      </p:pic>
      <p:pic>
        <p:nvPicPr>
          <p:cNvPr id="17" name="Picture 16">
            <a:extLst>
              <a:ext uri="{FF2B5EF4-FFF2-40B4-BE49-F238E27FC236}">
                <a16:creationId xmlns:a16="http://schemas.microsoft.com/office/drawing/2014/main" id="{C2900EF4-A25D-A8A8-9A5A-49D083541219}"/>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537" r="2444" b="3"/>
          <a:stretch>
            <a:fillRect/>
          </a:stretch>
        </p:blipFill>
        <p:spPr>
          <a:xfrm>
            <a:off x="371433" y="0"/>
            <a:ext cx="11646395" cy="7010400"/>
          </a:xfrm>
          <a:prstGeom prst="rect">
            <a:avLst/>
          </a:prstGeom>
          <a:noFill/>
        </p:spPr>
      </p:pic>
    </p:spTree>
    <p:extLst>
      <p:ext uri="{BB962C8B-B14F-4D97-AF65-F5344CB8AC3E}">
        <p14:creationId xmlns:p14="http://schemas.microsoft.com/office/powerpoint/2010/main" val="16991924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64039218-F552-50B8-BC7E-C804A2631C9D}"/>
              </a:ext>
            </a:extLst>
          </p:cNvPr>
          <p:cNvSpPr>
            <a:spLocks noGrp="1"/>
          </p:cNvSpPr>
          <p:nvPr>
            <p:ph type="sldNum" sz="quarter" idx="12"/>
          </p:nvPr>
        </p:nvSpPr>
        <p:spPr/>
        <p:txBody>
          <a:bodyPr/>
          <a:lstStyle/>
          <a:p>
            <a:fld id="{CC057153-B650-4DEB-B370-79DDCFDCE934}" type="slidenum">
              <a:rPr lang="en-US" smtClean="0"/>
              <a:t>15</a:t>
            </a:fld>
            <a:endParaRPr lang="en-US" dirty="0"/>
          </a:p>
        </p:txBody>
      </p:sp>
      <p:pic>
        <p:nvPicPr>
          <p:cNvPr id="7" name="Picture 6">
            <a:extLst>
              <a:ext uri="{FF2B5EF4-FFF2-40B4-BE49-F238E27FC236}">
                <a16:creationId xmlns:a16="http://schemas.microsoft.com/office/drawing/2014/main" id="{378311BA-6891-36BA-B53F-B06C17AB761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rot="10800000" flipV="1">
            <a:off x="8913301" y="1616918"/>
            <a:ext cx="2645229" cy="3897214"/>
          </a:xfrm>
          <a:prstGeom prst="rect">
            <a:avLst/>
          </a:prstGeom>
        </p:spPr>
      </p:pic>
      <p:pic>
        <p:nvPicPr>
          <p:cNvPr id="8" name="Content Placeholder 7">
            <a:extLst>
              <a:ext uri="{FF2B5EF4-FFF2-40B4-BE49-F238E27FC236}">
                <a16:creationId xmlns:a16="http://schemas.microsoft.com/office/drawing/2014/main" id="{A4820528-6DE8-6CF3-DA99-558719A967FA}"/>
              </a:ext>
            </a:extLst>
          </p:cNvPr>
          <p:cNvPicPr>
            <a:picLocks noGrp="1" noChangeAspect="1"/>
          </p:cNvPicPr>
          <p:nvPr>
            <p:ph sz="quarter" idx="13"/>
          </p:nvPr>
        </p:nvPicPr>
        <p:blipFill>
          <a:blip r:embed="rId5" cstate="print">
            <a:extLst>
              <a:ext uri="{28A0092B-C50C-407E-A947-70E740481C1C}">
                <a14:useLocalDpi xmlns:a14="http://schemas.microsoft.com/office/drawing/2010/main" val="0"/>
              </a:ext>
            </a:extLst>
          </a:blip>
          <a:stretch>
            <a:fillRect/>
          </a:stretch>
        </p:blipFill>
        <p:spPr>
          <a:xfrm>
            <a:off x="1108565" y="318647"/>
            <a:ext cx="7804736" cy="5853553"/>
          </a:xfrm>
          <a:prstGeom prst="rect">
            <a:avLst/>
          </a:prstGeom>
        </p:spPr>
      </p:pic>
      <p:pic>
        <p:nvPicPr>
          <p:cNvPr id="10" name="Picture Placeholder 6">
            <a:extLst>
              <a:ext uri="{FF2B5EF4-FFF2-40B4-BE49-F238E27FC236}">
                <a16:creationId xmlns:a16="http://schemas.microsoft.com/office/drawing/2014/main" id="{8FC27B8C-6EB4-A370-607E-756BF2E51546}"/>
              </a:ext>
            </a:extLst>
          </p:cNvPr>
          <p:cNvPicPr>
            <a:picLocks noChangeAspect="1"/>
          </p:cNvPicPr>
          <p:nvPr/>
        </p:nvPicPr>
        <p:blipFill>
          <a:blip r:embed="rId6">
            <a:extLst>
              <a:ext uri="{28A0092B-C50C-407E-A947-70E740481C1C}">
                <a14:useLocalDpi xmlns:a14="http://schemas.microsoft.com/office/drawing/2010/main" val="0"/>
              </a:ext>
            </a:extLst>
          </a:blip>
          <a:srcRect l="5034" r="2798" b="3"/>
          <a:stretch>
            <a:fillRect/>
          </a:stretch>
        </p:blipFill>
        <p:spPr>
          <a:xfrm>
            <a:off x="11558530" y="6316717"/>
            <a:ext cx="546499" cy="450846"/>
          </a:xfrm>
          <a:prstGeom prst="rect">
            <a:avLst/>
          </a:prstGeom>
          <a:noFill/>
        </p:spPr>
      </p:pic>
      <p:pic>
        <p:nvPicPr>
          <p:cNvPr id="13" name="Picture 12">
            <a:extLst>
              <a:ext uri="{FF2B5EF4-FFF2-40B4-BE49-F238E27FC236}">
                <a16:creationId xmlns:a16="http://schemas.microsoft.com/office/drawing/2014/main" id="{35ACA161-2B7C-22F4-5E38-616CBE9E6A42}"/>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2537" r="2444" b="3"/>
          <a:stretch>
            <a:fillRect/>
          </a:stretch>
        </p:blipFill>
        <p:spPr>
          <a:xfrm>
            <a:off x="-185058" y="0"/>
            <a:ext cx="12377057" cy="7108370"/>
          </a:xfrm>
          <a:prstGeom prst="rect">
            <a:avLst/>
          </a:prstGeom>
          <a:noFill/>
        </p:spPr>
      </p:pic>
    </p:spTree>
    <p:extLst>
      <p:ext uri="{BB962C8B-B14F-4D97-AF65-F5344CB8AC3E}">
        <p14:creationId xmlns:p14="http://schemas.microsoft.com/office/powerpoint/2010/main" val="3902066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76E2C-040E-4D92-F9F7-F61C47F4F152}"/>
              </a:ext>
            </a:extLst>
          </p:cNvPr>
          <p:cNvSpPr>
            <a:spLocks noGrp="1"/>
          </p:cNvSpPr>
          <p:nvPr>
            <p:ph type="title"/>
          </p:nvPr>
        </p:nvSpPr>
        <p:spPr>
          <a:xfrm>
            <a:off x="755781" y="185057"/>
            <a:ext cx="4807724" cy="1415143"/>
          </a:xfrm>
        </p:spPr>
        <p:txBody>
          <a:bodyPr/>
          <a:lstStyle/>
          <a:p>
            <a:r>
              <a:rPr lang="en-US" sz="2800" b="1" dirty="0"/>
              <a:t>MARKETING segmentation  </a:t>
            </a:r>
            <a:br>
              <a:rPr lang="en-US" sz="2800" b="1" dirty="0"/>
            </a:br>
            <a:r>
              <a:rPr lang="en-US" sz="2800" b="1" dirty="0"/>
              <a:t>RESULTS</a:t>
            </a:r>
          </a:p>
        </p:txBody>
      </p:sp>
      <p:sp>
        <p:nvSpPr>
          <p:cNvPr id="3" name="Content Placeholder 2">
            <a:extLst>
              <a:ext uri="{FF2B5EF4-FFF2-40B4-BE49-F238E27FC236}">
                <a16:creationId xmlns:a16="http://schemas.microsoft.com/office/drawing/2014/main" id="{3C6EE18F-CF72-C06C-3020-B9FA4DEAB729}"/>
              </a:ext>
            </a:extLst>
          </p:cNvPr>
          <p:cNvSpPr>
            <a:spLocks noGrp="1"/>
          </p:cNvSpPr>
          <p:nvPr>
            <p:ph sz="quarter" idx="14"/>
          </p:nvPr>
        </p:nvSpPr>
        <p:spPr>
          <a:xfrm>
            <a:off x="602475" y="1512298"/>
            <a:ext cx="4539343" cy="6891473"/>
          </a:xfrm>
        </p:spPr>
        <p:txBody>
          <a:bodyPr/>
          <a:lstStyle/>
          <a:p>
            <a:endParaRPr lang="en-US" dirty="0"/>
          </a:p>
          <a:p>
            <a:r>
              <a:rPr lang="en-US" dirty="0"/>
              <a:t>It is important to meet the needs of people and study behavior through segmentation. One of the ways this can be achieved is through social media.</a:t>
            </a:r>
          </a:p>
          <a:p>
            <a:r>
              <a:rPr lang="en-US" dirty="0"/>
              <a:t>20% use Aprons and tea towels</a:t>
            </a:r>
          </a:p>
          <a:p>
            <a:r>
              <a:rPr lang="en-US" dirty="0"/>
              <a:t>Pay £20 Aprons</a:t>
            </a:r>
          </a:p>
          <a:p>
            <a:r>
              <a:rPr lang="en-US" dirty="0"/>
              <a:t>Tea towels pack £20  based on quality and matching and coordinating with their home and be willing to pay more.</a:t>
            </a:r>
          </a:p>
          <a:p>
            <a:r>
              <a:rPr lang="en-US" dirty="0"/>
              <a:t>USP: Bundle deal, Apron Tea towels oven gloves would pay £45-55</a:t>
            </a:r>
          </a:p>
          <a:p>
            <a:r>
              <a:rPr lang="en-US" dirty="0"/>
              <a:t>These are the customers I need to serve.</a:t>
            </a:r>
          </a:p>
          <a:p>
            <a:endParaRPr lang="en-US" dirty="0"/>
          </a:p>
          <a:p>
            <a:endParaRPr lang="en-US" dirty="0"/>
          </a:p>
          <a:p>
            <a:endParaRPr lang="en-US" dirty="0"/>
          </a:p>
          <a:p>
            <a:endParaRPr lang="en-US" dirty="0"/>
          </a:p>
          <a:p>
            <a:endParaRPr lang="en-US" dirty="0"/>
          </a:p>
          <a:p>
            <a:endParaRPr lang="en-US" dirty="0"/>
          </a:p>
        </p:txBody>
      </p:sp>
      <p:sp>
        <p:nvSpPr>
          <p:cNvPr id="6" name="Slide Number Placeholder 5">
            <a:extLst>
              <a:ext uri="{FF2B5EF4-FFF2-40B4-BE49-F238E27FC236}">
                <a16:creationId xmlns:a16="http://schemas.microsoft.com/office/drawing/2014/main" id="{D7E49412-09E9-0DF2-D2B6-7D4C168FC053}"/>
              </a:ext>
            </a:extLst>
          </p:cNvPr>
          <p:cNvSpPr>
            <a:spLocks noGrp="1"/>
          </p:cNvSpPr>
          <p:nvPr>
            <p:ph type="sldNum" sz="quarter" idx="12"/>
          </p:nvPr>
        </p:nvSpPr>
        <p:spPr/>
        <p:txBody>
          <a:bodyPr/>
          <a:lstStyle/>
          <a:p>
            <a:fld id="{CC057153-B650-4DEB-B370-79DDCFDCE934}" type="slidenum">
              <a:rPr lang="en-US" smtClean="0"/>
              <a:t>16</a:t>
            </a:fld>
            <a:endParaRPr lang="en-US" dirty="0"/>
          </a:p>
        </p:txBody>
      </p:sp>
      <p:pic>
        <p:nvPicPr>
          <p:cNvPr id="4" name="Picture 3">
            <a:extLst>
              <a:ext uri="{FF2B5EF4-FFF2-40B4-BE49-F238E27FC236}">
                <a16:creationId xmlns:a16="http://schemas.microsoft.com/office/drawing/2014/main" id="{A745BE49-45A0-A48C-0E6D-EAC65CC36D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03769" y="536637"/>
            <a:ext cx="3214979" cy="5757842"/>
          </a:xfrm>
          <a:prstGeom prst="rect">
            <a:avLst/>
          </a:prstGeom>
        </p:spPr>
      </p:pic>
      <p:pic>
        <p:nvPicPr>
          <p:cNvPr id="7" name="Picture 6">
            <a:extLst>
              <a:ext uri="{FF2B5EF4-FFF2-40B4-BE49-F238E27FC236}">
                <a16:creationId xmlns:a16="http://schemas.microsoft.com/office/drawing/2014/main" id="{F800EF4F-54B2-CAB6-4B6A-80787B6D87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63655" y="536637"/>
            <a:ext cx="2918276" cy="5674209"/>
          </a:xfrm>
          <a:prstGeom prst="rect">
            <a:avLst/>
          </a:prstGeom>
        </p:spPr>
      </p:pic>
      <p:pic>
        <p:nvPicPr>
          <p:cNvPr id="9" name="Picture Placeholder 6">
            <a:extLst>
              <a:ext uri="{FF2B5EF4-FFF2-40B4-BE49-F238E27FC236}">
                <a16:creationId xmlns:a16="http://schemas.microsoft.com/office/drawing/2014/main" id="{E4D90A76-4A3E-CC2D-53FB-10B9927A3459}"/>
              </a:ext>
            </a:extLst>
          </p:cNvPr>
          <p:cNvPicPr>
            <a:picLocks noChangeAspect="1"/>
          </p:cNvPicPr>
          <p:nvPr/>
        </p:nvPicPr>
        <p:blipFill>
          <a:blip r:embed="rId4">
            <a:extLst>
              <a:ext uri="{28A0092B-C50C-407E-A947-70E740481C1C}">
                <a14:useLocalDpi xmlns:a14="http://schemas.microsoft.com/office/drawing/2010/main" val="0"/>
              </a:ext>
            </a:extLst>
          </a:blip>
          <a:srcRect l="5034" r="2798" b="3"/>
          <a:stretch>
            <a:fillRect/>
          </a:stretch>
        </p:blipFill>
        <p:spPr>
          <a:xfrm>
            <a:off x="11645499" y="6406792"/>
            <a:ext cx="546499" cy="450846"/>
          </a:xfrm>
          <a:prstGeom prst="rect">
            <a:avLst/>
          </a:prstGeom>
          <a:noFill/>
        </p:spPr>
      </p:pic>
      <p:pic>
        <p:nvPicPr>
          <p:cNvPr id="11" name="Picture 10">
            <a:extLst>
              <a:ext uri="{FF2B5EF4-FFF2-40B4-BE49-F238E27FC236}">
                <a16:creationId xmlns:a16="http://schemas.microsoft.com/office/drawing/2014/main" id="{79AB15C9-7AF9-FD04-4B82-9CA68FBCE16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537" r="2444" b="3"/>
          <a:stretch>
            <a:fillRect/>
          </a:stretch>
        </p:blipFill>
        <p:spPr>
          <a:xfrm flipV="1">
            <a:off x="-97970" y="0"/>
            <a:ext cx="12485914" cy="7355288"/>
          </a:xfrm>
          <a:prstGeom prst="rect">
            <a:avLst/>
          </a:prstGeom>
          <a:noFill/>
        </p:spPr>
      </p:pic>
      <p:pic>
        <p:nvPicPr>
          <p:cNvPr id="13" name="Picture 12">
            <a:extLst>
              <a:ext uri="{FF2B5EF4-FFF2-40B4-BE49-F238E27FC236}">
                <a16:creationId xmlns:a16="http://schemas.microsoft.com/office/drawing/2014/main" id="{B3449A4E-30BB-7832-1E49-A47414502BE4}"/>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537" r="2444" b="3"/>
          <a:stretch>
            <a:fillRect/>
          </a:stretch>
        </p:blipFill>
        <p:spPr>
          <a:xfrm>
            <a:off x="-97969" y="0"/>
            <a:ext cx="12485914" cy="7355288"/>
          </a:xfrm>
          <a:prstGeom prst="rect">
            <a:avLst/>
          </a:prstGeom>
          <a:noFill/>
        </p:spPr>
      </p:pic>
    </p:spTree>
    <p:extLst>
      <p:ext uri="{BB962C8B-B14F-4D97-AF65-F5344CB8AC3E}">
        <p14:creationId xmlns:p14="http://schemas.microsoft.com/office/powerpoint/2010/main" val="2236553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D496724-58D2-4B53-B003-CE8208F2879F}"/>
              </a:ext>
            </a:extLst>
          </p:cNvPr>
          <p:cNvSpPr>
            <a:spLocks noGrp="1"/>
          </p:cNvSpPr>
          <p:nvPr>
            <p:ph type="sldNum" sz="quarter" idx="12"/>
          </p:nvPr>
        </p:nvSpPr>
        <p:spPr/>
        <p:txBody>
          <a:bodyPr/>
          <a:lstStyle/>
          <a:p>
            <a:fld id="{CC057153-B650-4DEB-B370-79DDCFDCE934}" type="slidenum">
              <a:rPr lang="en-US" smtClean="0"/>
              <a:pPr/>
              <a:t>17</a:t>
            </a:fld>
            <a:endParaRPr lang="en-US" dirty="0"/>
          </a:p>
        </p:txBody>
      </p:sp>
      <p:sp>
        <p:nvSpPr>
          <p:cNvPr id="5" name="Content Placeholder 4">
            <a:extLst>
              <a:ext uri="{FF2B5EF4-FFF2-40B4-BE49-F238E27FC236}">
                <a16:creationId xmlns:a16="http://schemas.microsoft.com/office/drawing/2014/main" id="{8611C04A-A314-549A-0652-EA49C598AC69}"/>
              </a:ext>
            </a:extLst>
          </p:cNvPr>
          <p:cNvSpPr>
            <a:spLocks noGrp="1"/>
          </p:cNvSpPr>
          <p:nvPr>
            <p:ph sz="quarter" idx="14"/>
          </p:nvPr>
        </p:nvSpPr>
        <p:spPr>
          <a:xfrm>
            <a:off x="513743" y="236774"/>
            <a:ext cx="6595990" cy="579655"/>
          </a:xfrm>
        </p:spPr>
        <p:txBody>
          <a:bodyPr/>
          <a:lstStyle/>
          <a:p>
            <a:r>
              <a:rPr lang="en-GB" sz="2000" b="1" dirty="0"/>
              <a:t>The Market Value</a:t>
            </a:r>
          </a:p>
        </p:txBody>
      </p:sp>
      <p:pic>
        <p:nvPicPr>
          <p:cNvPr id="8" name="Picture Placeholder 6">
            <a:extLst>
              <a:ext uri="{FF2B5EF4-FFF2-40B4-BE49-F238E27FC236}">
                <a16:creationId xmlns:a16="http://schemas.microsoft.com/office/drawing/2014/main" id="{CDCDAFF0-9A6F-1CDF-6BB5-0451FE4EAE35}"/>
              </a:ext>
            </a:extLst>
          </p:cNvPr>
          <p:cNvPicPr>
            <a:picLocks noChangeAspect="1"/>
          </p:cNvPicPr>
          <p:nvPr/>
        </p:nvPicPr>
        <p:blipFill>
          <a:blip r:embed="rId2">
            <a:extLst>
              <a:ext uri="{28A0092B-C50C-407E-A947-70E740481C1C}">
                <a14:useLocalDpi xmlns:a14="http://schemas.microsoft.com/office/drawing/2010/main" val="0"/>
              </a:ext>
            </a:extLst>
          </a:blip>
          <a:srcRect l="5034" r="2798" b="3"/>
          <a:stretch>
            <a:fillRect/>
          </a:stretch>
        </p:blipFill>
        <p:spPr>
          <a:xfrm>
            <a:off x="11645499" y="6406792"/>
            <a:ext cx="546499" cy="450846"/>
          </a:xfrm>
          <a:prstGeom prst="rect">
            <a:avLst/>
          </a:prstGeom>
          <a:noFill/>
        </p:spPr>
      </p:pic>
      <p:pic>
        <p:nvPicPr>
          <p:cNvPr id="10" name="Picture 9">
            <a:extLst>
              <a:ext uri="{FF2B5EF4-FFF2-40B4-BE49-F238E27FC236}">
                <a16:creationId xmlns:a16="http://schemas.microsoft.com/office/drawing/2014/main" id="{4CD8085F-42EF-F8F3-28AE-4738852712E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537" r="2444" b="3"/>
          <a:stretch>
            <a:fillRect/>
          </a:stretch>
        </p:blipFill>
        <p:spPr>
          <a:xfrm flipV="1">
            <a:off x="-146957" y="-41229"/>
            <a:ext cx="12485914" cy="7756883"/>
          </a:xfrm>
          <a:prstGeom prst="rect">
            <a:avLst/>
          </a:prstGeom>
          <a:noFill/>
        </p:spPr>
      </p:pic>
      <p:pic>
        <p:nvPicPr>
          <p:cNvPr id="12" name="Picture 11">
            <a:extLst>
              <a:ext uri="{FF2B5EF4-FFF2-40B4-BE49-F238E27FC236}">
                <a16:creationId xmlns:a16="http://schemas.microsoft.com/office/drawing/2014/main" id="{149D21F3-FE24-97A2-72E6-A9CA16A228A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537" r="2444" b="3"/>
          <a:stretch>
            <a:fillRect/>
          </a:stretch>
        </p:blipFill>
        <p:spPr>
          <a:xfrm>
            <a:off x="429209" y="1"/>
            <a:ext cx="11915191" cy="6857999"/>
          </a:xfrm>
          <a:prstGeom prst="rect">
            <a:avLst/>
          </a:prstGeom>
          <a:noFill/>
        </p:spPr>
      </p:pic>
      <p:pic>
        <p:nvPicPr>
          <p:cNvPr id="14" name="Picture 13">
            <a:extLst>
              <a:ext uri="{FF2B5EF4-FFF2-40B4-BE49-F238E27FC236}">
                <a16:creationId xmlns:a16="http://schemas.microsoft.com/office/drawing/2014/main" id="{F5933F2C-393C-07D6-393C-450DA7B18EF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33904" y="919032"/>
            <a:ext cx="8305800" cy="5487760"/>
          </a:xfrm>
          <a:prstGeom prst="rect">
            <a:avLst/>
          </a:prstGeom>
        </p:spPr>
      </p:pic>
    </p:spTree>
    <p:extLst>
      <p:ext uri="{BB962C8B-B14F-4D97-AF65-F5344CB8AC3E}">
        <p14:creationId xmlns:p14="http://schemas.microsoft.com/office/powerpoint/2010/main" val="4486018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390E8512-F192-F148-7D3C-9D173B81DA84}"/>
              </a:ext>
            </a:extLst>
          </p:cNvPr>
          <p:cNvSpPr>
            <a:spLocks noGrp="1"/>
          </p:cNvSpPr>
          <p:nvPr>
            <p:ph type="sldNum" sz="quarter" idx="12"/>
          </p:nvPr>
        </p:nvSpPr>
        <p:spPr/>
        <p:txBody>
          <a:bodyPr/>
          <a:lstStyle/>
          <a:p>
            <a:fld id="{CC057153-B650-4DEB-B370-79DDCFDCE934}" type="slidenum">
              <a:rPr lang="en-US" smtClean="0"/>
              <a:pPr/>
              <a:t>18</a:t>
            </a:fld>
            <a:endParaRPr lang="en-US" dirty="0"/>
          </a:p>
        </p:txBody>
      </p:sp>
      <p:pic>
        <p:nvPicPr>
          <p:cNvPr id="33" name="Picture 32">
            <a:extLst>
              <a:ext uri="{FF2B5EF4-FFF2-40B4-BE49-F238E27FC236}">
                <a16:creationId xmlns:a16="http://schemas.microsoft.com/office/drawing/2014/main" id="{A18B65AC-9383-6C3D-8385-09534C4363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2244" y="2645228"/>
            <a:ext cx="3330612" cy="4175519"/>
          </a:xfrm>
          <a:prstGeom prst="rect">
            <a:avLst/>
          </a:prstGeom>
        </p:spPr>
      </p:pic>
      <p:pic>
        <p:nvPicPr>
          <p:cNvPr id="34" name="Picture 33">
            <a:extLst>
              <a:ext uri="{FF2B5EF4-FFF2-40B4-BE49-F238E27FC236}">
                <a16:creationId xmlns:a16="http://schemas.microsoft.com/office/drawing/2014/main" id="{3AFA7760-8CD9-C3CE-1376-6ABE8DC2FC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65029" y="2607248"/>
            <a:ext cx="2576916" cy="3842765"/>
          </a:xfrm>
          <a:prstGeom prst="rect">
            <a:avLst/>
          </a:prstGeom>
        </p:spPr>
      </p:pic>
      <p:pic>
        <p:nvPicPr>
          <p:cNvPr id="35" name="Picture 34">
            <a:extLst>
              <a:ext uri="{FF2B5EF4-FFF2-40B4-BE49-F238E27FC236}">
                <a16:creationId xmlns:a16="http://schemas.microsoft.com/office/drawing/2014/main" id="{A60356C9-122F-577B-D9BE-B5712D188AC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710" y="1165080"/>
            <a:ext cx="4015318" cy="2358149"/>
          </a:xfrm>
          <a:prstGeom prst="rect">
            <a:avLst/>
          </a:prstGeom>
        </p:spPr>
      </p:pic>
      <p:pic>
        <p:nvPicPr>
          <p:cNvPr id="36" name="Picture 35">
            <a:extLst>
              <a:ext uri="{FF2B5EF4-FFF2-40B4-BE49-F238E27FC236}">
                <a16:creationId xmlns:a16="http://schemas.microsoft.com/office/drawing/2014/main" id="{030FA753-5300-7D2A-F13B-BB1FDDBB213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8622" y="3638275"/>
            <a:ext cx="3954813" cy="2586316"/>
          </a:xfrm>
          <a:prstGeom prst="rect">
            <a:avLst/>
          </a:prstGeom>
        </p:spPr>
      </p:pic>
      <p:sp>
        <p:nvSpPr>
          <p:cNvPr id="37" name="TextBox 36">
            <a:extLst>
              <a:ext uri="{FF2B5EF4-FFF2-40B4-BE49-F238E27FC236}">
                <a16:creationId xmlns:a16="http://schemas.microsoft.com/office/drawing/2014/main" id="{6BC72529-D990-B0AE-F7B0-BBC5C44AAAEA}"/>
              </a:ext>
            </a:extLst>
          </p:cNvPr>
          <p:cNvSpPr txBox="1"/>
          <p:nvPr/>
        </p:nvSpPr>
        <p:spPr>
          <a:xfrm>
            <a:off x="797141" y="233861"/>
            <a:ext cx="3339430" cy="738664"/>
          </a:xfrm>
          <a:prstGeom prst="rect">
            <a:avLst/>
          </a:prstGeom>
          <a:noFill/>
        </p:spPr>
        <p:txBody>
          <a:bodyPr wrap="square" rtlCol="0">
            <a:spAutoFit/>
          </a:bodyPr>
          <a:lstStyle/>
          <a:p>
            <a:endParaRPr lang="en-GB" dirty="0"/>
          </a:p>
          <a:p>
            <a:r>
              <a:rPr lang="en-GB" sz="2400" b="1" dirty="0"/>
              <a:t>Marketing activities</a:t>
            </a:r>
          </a:p>
        </p:txBody>
      </p:sp>
      <p:pic>
        <p:nvPicPr>
          <p:cNvPr id="39" name="Picture Placeholder 6">
            <a:extLst>
              <a:ext uri="{FF2B5EF4-FFF2-40B4-BE49-F238E27FC236}">
                <a16:creationId xmlns:a16="http://schemas.microsoft.com/office/drawing/2014/main" id="{021E0836-8855-BFB7-1D81-EF5DA20A79BB}"/>
              </a:ext>
            </a:extLst>
          </p:cNvPr>
          <p:cNvPicPr>
            <a:picLocks noChangeAspect="1"/>
          </p:cNvPicPr>
          <p:nvPr/>
        </p:nvPicPr>
        <p:blipFill>
          <a:blip r:embed="rId7">
            <a:extLst>
              <a:ext uri="{28A0092B-C50C-407E-A947-70E740481C1C}">
                <a14:useLocalDpi xmlns:a14="http://schemas.microsoft.com/office/drawing/2010/main" val="0"/>
              </a:ext>
            </a:extLst>
          </a:blip>
          <a:srcRect l="5034" r="2798" b="3"/>
          <a:stretch>
            <a:fillRect/>
          </a:stretch>
        </p:blipFill>
        <p:spPr>
          <a:xfrm>
            <a:off x="4687900" y="53309"/>
            <a:ext cx="3260366" cy="2613508"/>
          </a:xfrm>
          <a:prstGeom prst="rect">
            <a:avLst/>
          </a:prstGeom>
          <a:noFill/>
        </p:spPr>
      </p:pic>
      <p:pic>
        <p:nvPicPr>
          <p:cNvPr id="41" name="Picture Placeholder 6">
            <a:extLst>
              <a:ext uri="{FF2B5EF4-FFF2-40B4-BE49-F238E27FC236}">
                <a16:creationId xmlns:a16="http://schemas.microsoft.com/office/drawing/2014/main" id="{62E1F78D-77AD-C269-37BD-E7EECB9395F9}"/>
              </a:ext>
            </a:extLst>
          </p:cNvPr>
          <p:cNvPicPr>
            <a:picLocks noChangeAspect="1"/>
          </p:cNvPicPr>
          <p:nvPr/>
        </p:nvPicPr>
        <p:blipFill>
          <a:blip r:embed="rId7">
            <a:extLst>
              <a:ext uri="{28A0092B-C50C-407E-A947-70E740481C1C}">
                <a14:useLocalDpi xmlns:a14="http://schemas.microsoft.com/office/drawing/2010/main" val="0"/>
              </a:ext>
            </a:extLst>
          </a:blip>
          <a:srcRect l="5034" r="2798" b="3"/>
          <a:stretch>
            <a:fillRect/>
          </a:stretch>
        </p:blipFill>
        <p:spPr>
          <a:xfrm>
            <a:off x="11566535" y="6224591"/>
            <a:ext cx="546499" cy="450846"/>
          </a:xfrm>
          <a:prstGeom prst="rect">
            <a:avLst/>
          </a:prstGeom>
          <a:noFill/>
        </p:spPr>
      </p:pic>
      <p:pic>
        <p:nvPicPr>
          <p:cNvPr id="43" name="Picture 42">
            <a:extLst>
              <a:ext uri="{FF2B5EF4-FFF2-40B4-BE49-F238E27FC236}">
                <a16:creationId xmlns:a16="http://schemas.microsoft.com/office/drawing/2014/main" id="{A38C2372-0589-EFC7-67CD-21779FFAAB0A}"/>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l="2537" r="2444" b="3"/>
          <a:stretch>
            <a:fillRect/>
          </a:stretch>
        </p:blipFill>
        <p:spPr>
          <a:xfrm>
            <a:off x="-179615" y="0"/>
            <a:ext cx="12551229" cy="7141028"/>
          </a:xfrm>
          <a:prstGeom prst="rect">
            <a:avLst/>
          </a:prstGeom>
          <a:noFill/>
        </p:spPr>
      </p:pic>
      <p:pic>
        <p:nvPicPr>
          <p:cNvPr id="45" name="Picture 44">
            <a:extLst>
              <a:ext uri="{FF2B5EF4-FFF2-40B4-BE49-F238E27FC236}">
                <a16:creationId xmlns:a16="http://schemas.microsoft.com/office/drawing/2014/main" id="{730992CB-6C18-3FD9-9D6D-19B4D9C1D062}"/>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l="2537" r="2444" b="3"/>
          <a:stretch>
            <a:fillRect/>
          </a:stretch>
        </p:blipFill>
        <p:spPr>
          <a:xfrm>
            <a:off x="291710" y="0"/>
            <a:ext cx="12079905" cy="7110818"/>
          </a:xfrm>
          <a:prstGeom prst="rect">
            <a:avLst/>
          </a:prstGeom>
          <a:noFill/>
        </p:spPr>
      </p:pic>
    </p:spTree>
    <p:extLst>
      <p:ext uri="{BB962C8B-B14F-4D97-AF65-F5344CB8AC3E}">
        <p14:creationId xmlns:p14="http://schemas.microsoft.com/office/powerpoint/2010/main" val="38437934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0C3CE-6E37-A5CB-802D-87C6C0FFFE22}"/>
              </a:ext>
            </a:extLst>
          </p:cNvPr>
          <p:cNvSpPr>
            <a:spLocks noGrp="1"/>
          </p:cNvSpPr>
          <p:nvPr>
            <p:ph type="title"/>
          </p:nvPr>
        </p:nvSpPr>
        <p:spPr>
          <a:xfrm>
            <a:off x="462721" y="435430"/>
            <a:ext cx="3750050" cy="936170"/>
          </a:xfrm>
        </p:spPr>
        <p:txBody>
          <a:bodyPr/>
          <a:lstStyle/>
          <a:p>
            <a:r>
              <a:rPr lang="en-GB" sz="2000" dirty="0"/>
              <a:t>Marketing activities continued</a:t>
            </a:r>
          </a:p>
        </p:txBody>
      </p:sp>
      <p:sp>
        <p:nvSpPr>
          <p:cNvPr id="4" name="Slide Number Placeholder 3">
            <a:extLst>
              <a:ext uri="{FF2B5EF4-FFF2-40B4-BE49-F238E27FC236}">
                <a16:creationId xmlns:a16="http://schemas.microsoft.com/office/drawing/2014/main" id="{02DC4384-0A8D-3722-361D-819A54765E31}"/>
              </a:ext>
            </a:extLst>
          </p:cNvPr>
          <p:cNvSpPr>
            <a:spLocks noGrp="1"/>
          </p:cNvSpPr>
          <p:nvPr>
            <p:ph type="sldNum" sz="quarter" idx="12"/>
          </p:nvPr>
        </p:nvSpPr>
        <p:spPr/>
        <p:txBody>
          <a:bodyPr/>
          <a:lstStyle/>
          <a:p>
            <a:fld id="{CC057153-B650-4DEB-B370-79DDCFDCE934}" type="slidenum">
              <a:rPr lang="en-US" smtClean="0"/>
              <a:pPr/>
              <a:t>19</a:t>
            </a:fld>
            <a:endParaRPr lang="en-US" dirty="0"/>
          </a:p>
        </p:txBody>
      </p:sp>
      <p:pic>
        <p:nvPicPr>
          <p:cNvPr id="10" name="Picture Placeholder 9">
            <a:extLst>
              <a:ext uri="{FF2B5EF4-FFF2-40B4-BE49-F238E27FC236}">
                <a16:creationId xmlns:a16="http://schemas.microsoft.com/office/drawing/2014/main" id="{6DC039E0-DC17-FEE0-DEA9-4A68E988CAC2}"/>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23491" r="23491"/>
          <a:stretch>
            <a:fillRect/>
          </a:stretch>
        </p:blipFill>
        <p:spPr>
          <a:xfrm>
            <a:off x="4288971" y="87085"/>
            <a:ext cx="7903028" cy="6770915"/>
          </a:xfrm>
          <a:prstGeom prst="rect">
            <a:avLst/>
          </a:prstGeom>
          <a:blipFill dpi="0" rotWithShape="1">
            <a:blip r:embed="rId4">
              <a:alphaModFix amt="60000"/>
            </a:blip>
            <a:srcRect/>
            <a:stretch>
              <a:fillRect l="-5169" r="2"/>
            </a:stretch>
          </a:blipFill>
        </p:spPr>
      </p:pic>
      <p:pic>
        <p:nvPicPr>
          <p:cNvPr id="18" name="Picture 17">
            <a:extLst>
              <a:ext uri="{FF2B5EF4-FFF2-40B4-BE49-F238E27FC236}">
                <a16:creationId xmlns:a16="http://schemas.microsoft.com/office/drawing/2014/main" id="{797E62DE-7997-B88E-028E-03CFCB1F904D}"/>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29207" y="1587510"/>
            <a:ext cx="3554964" cy="5270489"/>
          </a:xfrm>
          <a:prstGeom prst="rect">
            <a:avLst/>
          </a:prstGeom>
        </p:spPr>
      </p:pic>
      <p:pic>
        <p:nvPicPr>
          <p:cNvPr id="21" name="Picture 20">
            <a:extLst>
              <a:ext uri="{FF2B5EF4-FFF2-40B4-BE49-F238E27FC236}">
                <a16:creationId xmlns:a16="http://schemas.microsoft.com/office/drawing/2014/main" id="{A511AF74-0E0F-11AD-FA76-F639B694CBA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688286" y="629571"/>
            <a:ext cx="2503713" cy="6228430"/>
          </a:xfrm>
          <a:prstGeom prst="rect">
            <a:avLst/>
          </a:prstGeom>
        </p:spPr>
      </p:pic>
      <p:pic>
        <p:nvPicPr>
          <p:cNvPr id="23" name="Picture 22">
            <a:extLst>
              <a:ext uri="{FF2B5EF4-FFF2-40B4-BE49-F238E27FC236}">
                <a16:creationId xmlns:a16="http://schemas.microsoft.com/office/drawing/2014/main" id="{284AB677-20D8-16CF-2B6D-0FCBF541765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rot="5400000">
            <a:off x="3667870" y="-3246359"/>
            <a:ext cx="629569" cy="7122290"/>
          </a:xfrm>
          <a:prstGeom prst="rect">
            <a:avLst/>
          </a:prstGeom>
        </p:spPr>
      </p:pic>
      <p:pic>
        <p:nvPicPr>
          <p:cNvPr id="25" name="Picture 24">
            <a:extLst>
              <a:ext uri="{FF2B5EF4-FFF2-40B4-BE49-F238E27FC236}">
                <a16:creationId xmlns:a16="http://schemas.microsoft.com/office/drawing/2014/main" id="{BF9178AE-4295-3CC4-29F3-C857333D09D3}"/>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62722" y="1371600"/>
            <a:ext cx="4697108" cy="5486400"/>
          </a:xfrm>
          <a:prstGeom prst="rect">
            <a:avLst/>
          </a:prstGeom>
        </p:spPr>
      </p:pic>
      <p:pic>
        <p:nvPicPr>
          <p:cNvPr id="27" name="Picture 26">
            <a:extLst>
              <a:ext uri="{FF2B5EF4-FFF2-40B4-BE49-F238E27FC236}">
                <a16:creationId xmlns:a16="http://schemas.microsoft.com/office/drawing/2014/main" id="{5D4B5D82-6AB5-B1C3-2FD3-EBDAFA6E8CEE}"/>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2537" r="2444" b="3"/>
          <a:stretch>
            <a:fillRect/>
          </a:stretch>
        </p:blipFill>
        <p:spPr>
          <a:xfrm>
            <a:off x="-163286" y="-261258"/>
            <a:ext cx="12507686" cy="7478487"/>
          </a:xfrm>
          <a:prstGeom prst="rect">
            <a:avLst/>
          </a:prstGeom>
          <a:noFill/>
        </p:spPr>
      </p:pic>
      <p:pic>
        <p:nvPicPr>
          <p:cNvPr id="29" name="Picture 28">
            <a:extLst>
              <a:ext uri="{FF2B5EF4-FFF2-40B4-BE49-F238E27FC236}">
                <a16:creationId xmlns:a16="http://schemas.microsoft.com/office/drawing/2014/main" id="{0CDF86A0-0733-54F6-C6CB-0A4DE702FF40}"/>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2537" r="2444" b="3"/>
          <a:stretch>
            <a:fillRect/>
          </a:stretch>
        </p:blipFill>
        <p:spPr>
          <a:xfrm>
            <a:off x="410626" y="-272144"/>
            <a:ext cx="11933774" cy="7478486"/>
          </a:xfrm>
          <a:prstGeom prst="rect">
            <a:avLst/>
          </a:prstGeom>
          <a:noFill/>
        </p:spPr>
      </p:pic>
      <p:pic>
        <p:nvPicPr>
          <p:cNvPr id="31" name="Picture Placeholder 6">
            <a:extLst>
              <a:ext uri="{FF2B5EF4-FFF2-40B4-BE49-F238E27FC236}">
                <a16:creationId xmlns:a16="http://schemas.microsoft.com/office/drawing/2014/main" id="{1BEA77CD-94C0-7795-51EB-67A2508A1EFD}"/>
              </a:ext>
            </a:extLst>
          </p:cNvPr>
          <p:cNvPicPr>
            <a:picLocks noChangeAspect="1"/>
          </p:cNvPicPr>
          <p:nvPr/>
        </p:nvPicPr>
        <p:blipFill>
          <a:blip r:embed="rId9">
            <a:extLst>
              <a:ext uri="{28A0092B-C50C-407E-A947-70E740481C1C}">
                <a14:useLocalDpi xmlns:a14="http://schemas.microsoft.com/office/drawing/2010/main" val="0"/>
              </a:ext>
            </a:extLst>
          </a:blip>
          <a:srcRect l="5034" r="2798" b="3"/>
          <a:stretch>
            <a:fillRect/>
          </a:stretch>
        </p:blipFill>
        <p:spPr>
          <a:xfrm>
            <a:off x="11645500" y="6407153"/>
            <a:ext cx="546499" cy="450846"/>
          </a:xfrm>
          <a:prstGeom prst="rect">
            <a:avLst/>
          </a:prstGeom>
          <a:noFill/>
        </p:spPr>
      </p:pic>
    </p:spTree>
    <p:extLst>
      <p:ext uri="{BB962C8B-B14F-4D97-AF65-F5344CB8AC3E}">
        <p14:creationId xmlns:p14="http://schemas.microsoft.com/office/powerpoint/2010/main" val="20045927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52720-E968-0B17-5C91-BC35C045BB35}"/>
              </a:ext>
            </a:extLst>
          </p:cNvPr>
          <p:cNvSpPr>
            <a:spLocks noGrp="1"/>
          </p:cNvSpPr>
          <p:nvPr>
            <p:ph type="title"/>
          </p:nvPr>
        </p:nvSpPr>
        <p:spPr>
          <a:xfrm>
            <a:off x="823287" y="751115"/>
            <a:ext cx="2620799" cy="639309"/>
          </a:xfrm>
        </p:spPr>
        <p:txBody>
          <a:bodyPr/>
          <a:lstStyle/>
          <a:p>
            <a:r>
              <a:rPr lang="en-GB" sz="1600" dirty="0"/>
              <a:t>Competitors pricing /Creative house pricing</a:t>
            </a:r>
          </a:p>
        </p:txBody>
      </p:sp>
      <p:sp>
        <p:nvSpPr>
          <p:cNvPr id="4" name="Slide Number Placeholder 3">
            <a:extLst>
              <a:ext uri="{FF2B5EF4-FFF2-40B4-BE49-F238E27FC236}">
                <a16:creationId xmlns:a16="http://schemas.microsoft.com/office/drawing/2014/main" id="{5A8ADE85-37C7-783C-5A8F-0229281F1D79}"/>
              </a:ext>
            </a:extLst>
          </p:cNvPr>
          <p:cNvSpPr>
            <a:spLocks noGrp="1"/>
          </p:cNvSpPr>
          <p:nvPr>
            <p:ph type="sldNum" sz="quarter" idx="12"/>
          </p:nvPr>
        </p:nvSpPr>
        <p:spPr/>
        <p:txBody>
          <a:bodyPr/>
          <a:lstStyle/>
          <a:p>
            <a:fld id="{CC057153-B650-4DEB-B370-79DDCFDCE934}" type="slidenum">
              <a:rPr lang="en-US" smtClean="0"/>
              <a:pPr/>
              <a:t>20</a:t>
            </a:fld>
            <a:endParaRPr lang="en-US" dirty="0"/>
          </a:p>
        </p:txBody>
      </p:sp>
      <p:pic>
        <p:nvPicPr>
          <p:cNvPr id="8" name="Picture 7">
            <a:extLst>
              <a:ext uri="{FF2B5EF4-FFF2-40B4-BE49-F238E27FC236}">
                <a16:creationId xmlns:a16="http://schemas.microsoft.com/office/drawing/2014/main" id="{8D1FAD01-4F91-BCD3-719A-3E6AF57CB4B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9669" y="3428999"/>
            <a:ext cx="4296748" cy="3222171"/>
          </a:xfrm>
          <a:prstGeom prst="rect">
            <a:avLst/>
          </a:prstGeom>
        </p:spPr>
      </p:pic>
      <p:pic>
        <p:nvPicPr>
          <p:cNvPr id="11" name="Content Placeholder 10">
            <a:extLst>
              <a:ext uri="{FF2B5EF4-FFF2-40B4-BE49-F238E27FC236}">
                <a16:creationId xmlns:a16="http://schemas.microsoft.com/office/drawing/2014/main" id="{18BE7587-BA35-7118-0D94-CF92B7D49192}"/>
              </a:ext>
            </a:extLst>
          </p:cNvPr>
          <p:cNvPicPr>
            <a:picLocks noGrp="1" noChangeAspect="1"/>
          </p:cNvPicPr>
          <p:nvPr>
            <p:ph sz="quarter" idx="14"/>
          </p:nvPr>
        </p:nvPicPr>
        <p:blipFill>
          <a:blip r:embed="rId3" cstate="print">
            <a:extLst>
              <a:ext uri="{28A0092B-C50C-407E-A947-70E740481C1C}">
                <a14:useLocalDpi xmlns:a14="http://schemas.microsoft.com/office/drawing/2010/main" val="0"/>
              </a:ext>
            </a:extLst>
          </a:blip>
          <a:stretch>
            <a:fillRect/>
          </a:stretch>
        </p:blipFill>
        <p:spPr>
          <a:xfrm>
            <a:off x="3699669" y="489856"/>
            <a:ext cx="4296748" cy="3099521"/>
          </a:xfrm>
          <a:prstGeom prst="rect">
            <a:avLst/>
          </a:prstGeom>
        </p:spPr>
      </p:pic>
      <p:pic>
        <p:nvPicPr>
          <p:cNvPr id="13" name="Picture 12">
            <a:extLst>
              <a:ext uri="{FF2B5EF4-FFF2-40B4-BE49-F238E27FC236}">
                <a16:creationId xmlns:a16="http://schemas.microsoft.com/office/drawing/2014/main" id="{28FC1413-07F6-B6F9-6BF7-697BD52B9618}"/>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flipV="1">
            <a:off x="429209" y="0"/>
            <a:ext cx="11849877" cy="6955971"/>
          </a:xfrm>
          <a:prstGeom prst="rect">
            <a:avLst/>
          </a:prstGeom>
          <a:noFill/>
        </p:spPr>
      </p:pic>
      <p:pic>
        <p:nvPicPr>
          <p:cNvPr id="15" name="Picture 14">
            <a:extLst>
              <a:ext uri="{FF2B5EF4-FFF2-40B4-BE49-F238E27FC236}">
                <a16:creationId xmlns:a16="http://schemas.microsoft.com/office/drawing/2014/main" id="{3C872EE1-4A08-9C38-D60D-573E6E120E5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flipV="1">
            <a:off x="-141514" y="-3"/>
            <a:ext cx="12420599" cy="6955972"/>
          </a:xfrm>
          <a:prstGeom prst="rect">
            <a:avLst/>
          </a:prstGeom>
          <a:noFill/>
        </p:spPr>
      </p:pic>
      <p:pic>
        <p:nvPicPr>
          <p:cNvPr id="17" name="Picture Placeholder 6">
            <a:extLst>
              <a:ext uri="{FF2B5EF4-FFF2-40B4-BE49-F238E27FC236}">
                <a16:creationId xmlns:a16="http://schemas.microsoft.com/office/drawing/2014/main" id="{AA1807D5-FDFB-5032-94B4-C76305740524}"/>
              </a:ext>
            </a:extLst>
          </p:cNvPr>
          <p:cNvPicPr>
            <a:picLocks noChangeAspect="1"/>
          </p:cNvPicPr>
          <p:nvPr/>
        </p:nvPicPr>
        <p:blipFill>
          <a:blip r:embed="rId6">
            <a:extLst>
              <a:ext uri="{28A0092B-C50C-407E-A947-70E740481C1C}">
                <a14:useLocalDpi xmlns:a14="http://schemas.microsoft.com/office/drawing/2010/main" val="0"/>
              </a:ext>
            </a:extLst>
          </a:blip>
          <a:srcRect l="5034" r="2798" b="3"/>
          <a:stretch>
            <a:fillRect/>
          </a:stretch>
        </p:blipFill>
        <p:spPr>
          <a:xfrm>
            <a:off x="11658599" y="6249768"/>
            <a:ext cx="522511" cy="514254"/>
          </a:xfrm>
          <a:prstGeom prst="rect">
            <a:avLst/>
          </a:prstGeom>
          <a:noFill/>
        </p:spPr>
      </p:pic>
    </p:spTree>
    <p:extLst>
      <p:ext uri="{BB962C8B-B14F-4D97-AF65-F5344CB8AC3E}">
        <p14:creationId xmlns:p14="http://schemas.microsoft.com/office/powerpoint/2010/main" val="21599719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2053F-3BFD-19C8-C504-09794F052C1E}"/>
              </a:ext>
            </a:extLst>
          </p:cNvPr>
          <p:cNvSpPr>
            <a:spLocks noGrp="1"/>
          </p:cNvSpPr>
          <p:nvPr>
            <p:ph type="title"/>
          </p:nvPr>
        </p:nvSpPr>
        <p:spPr>
          <a:xfrm>
            <a:off x="838865" y="674554"/>
            <a:ext cx="11393429" cy="5629265"/>
          </a:xfrm>
        </p:spPr>
        <p:txBody>
          <a:bodyPr/>
          <a:lstStyle/>
          <a:p>
            <a:r>
              <a:rPr lang="en-GB" sz="2400" b="1" dirty="0"/>
              <a:t>12  months Marketing strategy Adverts and pitching to retail managing Directors</a:t>
            </a:r>
            <a:br>
              <a:rPr lang="en-GB" sz="2400" b="1" dirty="0"/>
            </a:br>
            <a:br>
              <a:rPr lang="en-GB" sz="2400" b="1" dirty="0"/>
            </a:br>
            <a:r>
              <a:rPr lang="en-GB" sz="1800" b="1" dirty="0"/>
              <a:t>Advertising new stock on LinkedIn and Instagram every month.</a:t>
            </a:r>
            <a:br>
              <a:rPr lang="en-GB" sz="1800" b="1" dirty="0"/>
            </a:br>
            <a:br>
              <a:rPr lang="en-GB" sz="1800" b="1" dirty="0"/>
            </a:br>
            <a:r>
              <a:rPr lang="en-GB" sz="1800" b="1" dirty="0"/>
              <a:t>Doing pop up shops, Marks and Spencer</a:t>
            </a:r>
            <a:br>
              <a:rPr lang="en-GB" sz="1800" b="1" dirty="0"/>
            </a:br>
            <a:br>
              <a:rPr lang="en-GB" sz="1800" dirty="0"/>
            </a:br>
            <a:r>
              <a:rPr lang="en-GB" sz="1800" dirty="0">
                <a:latin typeface="Arial" panose="020B0604020202020204" pitchFamily="34" charset="0"/>
                <a:cs typeface="Arial" panose="020B0604020202020204" pitchFamily="34" charset="0"/>
              </a:rPr>
              <a:t>The plan is to target retailers who match up with my products in quality sustainability and fire safety products</a:t>
            </a: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I will identify ways to fit  into their current brands</a:t>
            </a: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I will engage in conversations that speaks on their level in the hope of forming partnerships.</a:t>
            </a: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I will introduce them to my USP on bundle offers to persuade them this is what customers are looking for where it concerns  their homes to co-ordinate and match with home décor and to connect them to their style..</a:t>
            </a: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I will come prepared with samples, portfolio and evidence of satisfied customers.</a:t>
            </a: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I will be willing to negotiate on pricing and make sure I am offering realistic costs, for example wholesale price..</a:t>
            </a:r>
          </a:p>
        </p:txBody>
      </p:sp>
      <p:sp>
        <p:nvSpPr>
          <p:cNvPr id="4" name="Slide Number Placeholder 3">
            <a:extLst>
              <a:ext uri="{FF2B5EF4-FFF2-40B4-BE49-F238E27FC236}">
                <a16:creationId xmlns:a16="http://schemas.microsoft.com/office/drawing/2014/main" id="{20C747CA-ECEB-CD9D-AFDD-CB337960CEB5}"/>
              </a:ext>
            </a:extLst>
          </p:cNvPr>
          <p:cNvSpPr>
            <a:spLocks noGrp="1"/>
          </p:cNvSpPr>
          <p:nvPr>
            <p:ph type="sldNum" sz="quarter" idx="12"/>
          </p:nvPr>
        </p:nvSpPr>
        <p:spPr/>
        <p:txBody>
          <a:bodyPr/>
          <a:lstStyle/>
          <a:p>
            <a:fld id="{CC057153-B650-4DEB-B370-79DDCFDCE934}" type="slidenum">
              <a:rPr lang="en-US" smtClean="0"/>
              <a:pPr/>
              <a:t>21</a:t>
            </a:fld>
            <a:endParaRPr lang="en-US" dirty="0"/>
          </a:p>
        </p:txBody>
      </p:sp>
      <p:pic>
        <p:nvPicPr>
          <p:cNvPr id="14" name="Picture Placeholder 6">
            <a:extLst>
              <a:ext uri="{FF2B5EF4-FFF2-40B4-BE49-F238E27FC236}">
                <a16:creationId xmlns:a16="http://schemas.microsoft.com/office/drawing/2014/main" id="{42E41E1D-E177-0B31-4552-C63AB27ED182}"/>
              </a:ext>
            </a:extLst>
          </p:cNvPr>
          <p:cNvPicPr>
            <a:picLocks noChangeAspect="1"/>
          </p:cNvPicPr>
          <p:nvPr/>
        </p:nvPicPr>
        <p:blipFill>
          <a:blip r:embed="rId3">
            <a:extLst>
              <a:ext uri="{28A0092B-C50C-407E-A947-70E740481C1C}">
                <a14:useLocalDpi xmlns:a14="http://schemas.microsoft.com/office/drawing/2010/main" val="0"/>
              </a:ext>
            </a:extLst>
          </a:blip>
          <a:srcRect l="5034" r="2798" b="3"/>
          <a:stretch>
            <a:fillRect/>
          </a:stretch>
        </p:blipFill>
        <p:spPr>
          <a:xfrm>
            <a:off x="11603508" y="6384717"/>
            <a:ext cx="429207" cy="395230"/>
          </a:xfrm>
          <a:prstGeom prst="rect">
            <a:avLst/>
          </a:prstGeom>
          <a:noFill/>
        </p:spPr>
      </p:pic>
      <p:pic>
        <p:nvPicPr>
          <p:cNvPr id="20" name="Picture 19">
            <a:extLst>
              <a:ext uri="{FF2B5EF4-FFF2-40B4-BE49-F238E27FC236}">
                <a16:creationId xmlns:a16="http://schemas.microsoft.com/office/drawing/2014/main" id="{A96120CC-4AD5-F79A-0FA2-0F49EC93F5E5}"/>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a:off x="-185057" y="7097485"/>
            <a:ext cx="12605657" cy="87085"/>
          </a:xfrm>
          <a:prstGeom prst="rect">
            <a:avLst/>
          </a:prstGeom>
          <a:noFill/>
        </p:spPr>
      </p:pic>
      <p:pic>
        <p:nvPicPr>
          <p:cNvPr id="22" name="Picture 21">
            <a:extLst>
              <a:ext uri="{FF2B5EF4-FFF2-40B4-BE49-F238E27FC236}">
                <a16:creationId xmlns:a16="http://schemas.microsoft.com/office/drawing/2014/main" id="{1B258E2B-2EE0-C692-3BC6-F876BAC2B549}"/>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a:off x="-185057" y="-97971"/>
            <a:ext cx="12605657" cy="7282542"/>
          </a:xfrm>
          <a:prstGeom prst="rect">
            <a:avLst/>
          </a:prstGeom>
          <a:noFill/>
        </p:spPr>
      </p:pic>
    </p:spTree>
    <p:extLst>
      <p:ext uri="{BB962C8B-B14F-4D97-AF65-F5344CB8AC3E}">
        <p14:creationId xmlns:p14="http://schemas.microsoft.com/office/powerpoint/2010/main" val="24249823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F71E0-CE0B-501D-D6F4-656197B40FA2}"/>
              </a:ext>
            </a:extLst>
          </p:cNvPr>
          <p:cNvSpPr>
            <a:spLocks noGrp="1"/>
          </p:cNvSpPr>
          <p:nvPr>
            <p:ph type="title"/>
          </p:nvPr>
        </p:nvSpPr>
        <p:spPr>
          <a:xfrm rot="10800000" flipV="1">
            <a:off x="761999" y="216686"/>
            <a:ext cx="3043334" cy="365125"/>
          </a:xfrm>
        </p:spPr>
        <p:txBody>
          <a:bodyPr/>
          <a:lstStyle/>
          <a:p>
            <a:r>
              <a:rPr lang="en-GB" sz="1400" dirty="0"/>
              <a:t>Angel Investor</a:t>
            </a:r>
          </a:p>
        </p:txBody>
      </p:sp>
      <p:sp>
        <p:nvSpPr>
          <p:cNvPr id="4" name="Slide Number Placeholder 3">
            <a:extLst>
              <a:ext uri="{FF2B5EF4-FFF2-40B4-BE49-F238E27FC236}">
                <a16:creationId xmlns:a16="http://schemas.microsoft.com/office/drawing/2014/main" id="{9003F9AF-6CBB-6798-D838-32F9481B7917}"/>
              </a:ext>
            </a:extLst>
          </p:cNvPr>
          <p:cNvSpPr>
            <a:spLocks noGrp="1"/>
          </p:cNvSpPr>
          <p:nvPr>
            <p:ph type="sldNum" sz="quarter" idx="12"/>
          </p:nvPr>
        </p:nvSpPr>
        <p:spPr/>
        <p:txBody>
          <a:bodyPr/>
          <a:lstStyle/>
          <a:p>
            <a:fld id="{CC057153-B650-4DEB-B370-79DDCFDCE934}" type="slidenum">
              <a:rPr lang="en-US" smtClean="0"/>
              <a:pPr/>
              <a:t>22</a:t>
            </a:fld>
            <a:endParaRPr lang="en-US" dirty="0"/>
          </a:p>
        </p:txBody>
      </p:sp>
      <p:sp>
        <p:nvSpPr>
          <p:cNvPr id="5" name="Content Placeholder 4">
            <a:extLst>
              <a:ext uri="{FF2B5EF4-FFF2-40B4-BE49-F238E27FC236}">
                <a16:creationId xmlns:a16="http://schemas.microsoft.com/office/drawing/2014/main" id="{DBD6D41A-3BA7-5E6A-37E7-DE4F84968932}"/>
              </a:ext>
            </a:extLst>
          </p:cNvPr>
          <p:cNvSpPr>
            <a:spLocks noGrp="1"/>
          </p:cNvSpPr>
          <p:nvPr>
            <p:ph sz="quarter" idx="14"/>
          </p:nvPr>
        </p:nvSpPr>
        <p:spPr>
          <a:xfrm>
            <a:off x="761999" y="807677"/>
            <a:ext cx="5519058" cy="5867398"/>
          </a:xfrm>
        </p:spPr>
        <p:txBody>
          <a:bodyPr/>
          <a:lstStyle/>
          <a:p>
            <a:r>
              <a:rPr lang="en-GB" dirty="0">
                <a:latin typeface="Arial" panose="020B0604020202020204" pitchFamily="34" charset="0"/>
                <a:cs typeface="Arial" panose="020B0604020202020204" pitchFamily="34" charset="0"/>
              </a:rPr>
              <a:t>I am strong, motivated and hardworking, trustworthy and committed.</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I am a visionary making New ideas to improve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where necessary.. I am constantly accessing the current and future.</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Creating new content on a regular basis</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I have over twenty-five years experience as Sole trader. Acquainted with the pros and cons</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 am determined to be successful</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 have faced a lot of challenges but worked my way through it and learned from it</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 have had success in competitions for best artwork.</a:t>
            </a:r>
            <a:br>
              <a:rPr lang="en-GB" dirty="0">
                <a:latin typeface="Arial" panose="020B0604020202020204" pitchFamily="34" charset="0"/>
                <a:cs typeface="Arial" panose="020B0604020202020204" pitchFamily="34" charset="0"/>
              </a:rPr>
            </a:b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 have been nominated to speak to women to encourage them to start their  own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sewing businesses</a:t>
            </a:r>
            <a:br>
              <a:rPr lang="en-GB" dirty="0">
                <a:latin typeface="Arial" panose="020B0604020202020204" pitchFamily="34" charset="0"/>
                <a:cs typeface="Arial" panose="020B0604020202020204" pitchFamily="34" charset="0"/>
              </a:rPr>
            </a:b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 have found a career that I really enjoy my art means a lot to me  and  I want to continue</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to create and develop it and  encourage my team in their gifts and talent.</a:t>
            </a:r>
            <a:endParaRPr lang="en-GB" dirty="0"/>
          </a:p>
        </p:txBody>
      </p:sp>
      <p:pic>
        <p:nvPicPr>
          <p:cNvPr id="7" name="Picture 6">
            <a:extLst>
              <a:ext uri="{FF2B5EF4-FFF2-40B4-BE49-F238E27FC236}">
                <a16:creationId xmlns:a16="http://schemas.microsoft.com/office/drawing/2014/main" id="{D0EBFFA1-7801-0F26-EE11-233A3B8F4F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31455" y="331652"/>
            <a:ext cx="2535080" cy="3409724"/>
          </a:xfrm>
          <a:prstGeom prst="rect">
            <a:avLst/>
          </a:prstGeom>
        </p:spPr>
      </p:pic>
      <p:pic>
        <p:nvPicPr>
          <p:cNvPr id="9" name="Picture Placeholder 6">
            <a:extLst>
              <a:ext uri="{FF2B5EF4-FFF2-40B4-BE49-F238E27FC236}">
                <a16:creationId xmlns:a16="http://schemas.microsoft.com/office/drawing/2014/main" id="{462A08F5-C3CF-E0F5-80BD-185601C6B718}"/>
              </a:ext>
            </a:extLst>
          </p:cNvPr>
          <p:cNvPicPr>
            <a:picLocks noChangeAspect="1"/>
          </p:cNvPicPr>
          <p:nvPr/>
        </p:nvPicPr>
        <p:blipFill>
          <a:blip r:embed="rId3">
            <a:extLst>
              <a:ext uri="{28A0092B-C50C-407E-A947-70E740481C1C}">
                <a14:useLocalDpi xmlns:a14="http://schemas.microsoft.com/office/drawing/2010/main" val="0"/>
              </a:ext>
            </a:extLst>
          </a:blip>
          <a:srcRect l="5034" r="2798" b="3"/>
          <a:stretch>
            <a:fillRect/>
          </a:stretch>
        </p:blipFill>
        <p:spPr>
          <a:xfrm>
            <a:off x="11566535" y="6224591"/>
            <a:ext cx="546499" cy="450846"/>
          </a:xfrm>
          <a:prstGeom prst="rect">
            <a:avLst/>
          </a:prstGeom>
          <a:noFill/>
        </p:spPr>
      </p:pic>
      <p:pic>
        <p:nvPicPr>
          <p:cNvPr id="11" name="Picture 10">
            <a:extLst>
              <a:ext uri="{FF2B5EF4-FFF2-40B4-BE49-F238E27FC236}">
                <a16:creationId xmlns:a16="http://schemas.microsoft.com/office/drawing/2014/main" id="{470C210A-9F21-0454-6692-0F7AFD1BAB3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a:off x="-97970" y="-174170"/>
            <a:ext cx="12390120" cy="7271660"/>
          </a:xfrm>
          <a:prstGeom prst="rect">
            <a:avLst/>
          </a:prstGeom>
          <a:noFill/>
        </p:spPr>
      </p:pic>
      <p:pic>
        <p:nvPicPr>
          <p:cNvPr id="13" name="Picture 12">
            <a:extLst>
              <a:ext uri="{FF2B5EF4-FFF2-40B4-BE49-F238E27FC236}">
                <a16:creationId xmlns:a16="http://schemas.microsoft.com/office/drawing/2014/main" id="{CBAF970E-4CAC-6A07-BC6F-43D29D15BB8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537" r="2444" b="3"/>
          <a:stretch>
            <a:fillRect/>
          </a:stretch>
        </p:blipFill>
        <p:spPr>
          <a:xfrm>
            <a:off x="329057" y="-174170"/>
            <a:ext cx="11862941" cy="7195456"/>
          </a:xfrm>
          <a:prstGeom prst="rect">
            <a:avLst/>
          </a:prstGeom>
          <a:noFill/>
        </p:spPr>
      </p:pic>
    </p:spTree>
    <p:extLst>
      <p:ext uri="{BB962C8B-B14F-4D97-AF65-F5344CB8AC3E}">
        <p14:creationId xmlns:p14="http://schemas.microsoft.com/office/powerpoint/2010/main" val="36714397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FE167-255C-7A3D-1FD5-E9686FBCC077}"/>
              </a:ext>
            </a:extLst>
          </p:cNvPr>
          <p:cNvSpPr>
            <a:spLocks noGrp="1"/>
          </p:cNvSpPr>
          <p:nvPr>
            <p:ph type="title"/>
          </p:nvPr>
        </p:nvSpPr>
        <p:spPr>
          <a:xfrm>
            <a:off x="633485" y="330070"/>
            <a:ext cx="6354598" cy="725845"/>
          </a:xfrm>
        </p:spPr>
        <p:txBody>
          <a:bodyPr/>
          <a:lstStyle/>
          <a:p>
            <a:r>
              <a:rPr lang="en-GB" dirty="0"/>
              <a:t>AI Acknowledgement</a:t>
            </a:r>
          </a:p>
        </p:txBody>
      </p:sp>
      <p:sp>
        <p:nvSpPr>
          <p:cNvPr id="4" name="Slide Number Placeholder 3">
            <a:extLst>
              <a:ext uri="{FF2B5EF4-FFF2-40B4-BE49-F238E27FC236}">
                <a16:creationId xmlns:a16="http://schemas.microsoft.com/office/drawing/2014/main" id="{2A59013E-BB58-C1B4-3C45-9BBDA7DC872D}"/>
              </a:ext>
            </a:extLst>
          </p:cNvPr>
          <p:cNvSpPr>
            <a:spLocks noGrp="1"/>
          </p:cNvSpPr>
          <p:nvPr>
            <p:ph type="sldNum" sz="quarter" idx="12"/>
          </p:nvPr>
        </p:nvSpPr>
        <p:spPr/>
        <p:txBody>
          <a:bodyPr/>
          <a:lstStyle/>
          <a:p>
            <a:fld id="{CC057153-B650-4DEB-B370-79DDCFDCE934}" type="slidenum">
              <a:rPr lang="en-US" smtClean="0"/>
              <a:pPr/>
              <a:t>23</a:t>
            </a:fld>
            <a:endParaRPr lang="en-US" dirty="0"/>
          </a:p>
        </p:txBody>
      </p:sp>
      <p:sp>
        <p:nvSpPr>
          <p:cNvPr id="5" name="Content Placeholder 4">
            <a:extLst>
              <a:ext uri="{FF2B5EF4-FFF2-40B4-BE49-F238E27FC236}">
                <a16:creationId xmlns:a16="http://schemas.microsoft.com/office/drawing/2014/main" id="{29075075-827D-5D26-781A-7D5BBE46E116}"/>
              </a:ext>
            </a:extLst>
          </p:cNvPr>
          <p:cNvSpPr>
            <a:spLocks noGrp="1"/>
          </p:cNvSpPr>
          <p:nvPr>
            <p:ph sz="quarter" idx="14"/>
          </p:nvPr>
        </p:nvSpPr>
        <p:spPr>
          <a:xfrm>
            <a:off x="633484" y="1328057"/>
            <a:ext cx="9795029" cy="2538624"/>
          </a:xfrm>
        </p:spPr>
        <p:txBody>
          <a:bodyPr/>
          <a:lstStyle/>
          <a:p>
            <a:r>
              <a:rPr lang="en-GB" dirty="0"/>
              <a:t>AI Acknowledgement: I confirm that I have not presented any AI generated materials as my own work. I confirm that I have copies of my drafts, notes, and other resources I used, which I may be asked to provide in evidence.</a:t>
            </a:r>
          </a:p>
          <a:p>
            <a:r>
              <a:rPr lang="en-GB" dirty="0"/>
              <a:t> </a:t>
            </a:r>
          </a:p>
          <a:p>
            <a:endParaRPr lang="en-GB" dirty="0"/>
          </a:p>
        </p:txBody>
      </p:sp>
      <p:pic>
        <p:nvPicPr>
          <p:cNvPr id="7" name="Picture 6">
            <a:extLst>
              <a:ext uri="{FF2B5EF4-FFF2-40B4-BE49-F238E27FC236}">
                <a16:creationId xmlns:a16="http://schemas.microsoft.com/office/drawing/2014/main" id="{F75DA2A2-1A83-D067-2065-D9C5729D5BE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rot="5400000">
            <a:off x="4503576" y="-830423"/>
            <a:ext cx="3614054" cy="11762792"/>
          </a:xfrm>
          <a:prstGeom prst="rect">
            <a:avLst/>
          </a:prstGeom>
        </p:spPr>
      </p:pic>
      <p:pic>
        <p:nvPicPr>
          <p:cNvPr id="9" name="Picture Placeholder 6">
            <a:extLst>
              <a:ext uri="{FF2B5EF4-FFF2-40B4-BE49-F238E27FC236}">
                <a16:creationId xmlns:a16="http://schemas.microsoft.com/office/drawing/2014/main" id="{00DE91BE-8009-6513-6DEF-DD4108666C53}"/>
              </a:ext>
            </a:extLst>
          </p:cNvPr>
          <p:cNvPicPr>
            <a:picLocks noChangeAspect="1"/>
          </p:cNvPicPr>
          <p:nvPr/>
        </p:nvPicPr>
        <p:blipFill>
          <a:blip r:embed="rId4">
            <a:extLst>
              <a:ext uri="{28A0092B-C50C-407E-A947-70E740481C1C}">
                <a14:useLocalDpi xmlns:a14="http://schemas.microsoft.com/office/drawing/2010/main" val="0"/>
              </a:ext>
            </a:extLst>
          </a:blip>
          <a:srcRect l="5034" r="2798" b="3"/>
          <a:stretch>
            <a:fillRect/>
          </a:stretch>
        </p:blipFill>
        <p:spPr>
          <a:xfrm>
            <a:off x="11645499" y="6267090"/>
            <a:ext cx="546499" cy="450846"/>
          </a:xfrm>
          <a:prstGeom prst="rect">
            <a:avLst/>
          </a:prstGeom>
          <a:noFill/>
        </p:spPr>
      </p:pic>
      <p:pic>
        <p:nvPicPr>
          <p:cNvPr id="11" name="Picture 10">
            <a:extLst>
              <a:ext uri="{FF2B5EF4-FFF2-40B4-BE49-F238E27FC236}">
                <a16:creationId xmlns:a16="http://schemas.microsoft.com/office/drawing/2014/main" id="{96774BE2-84D2-BF11-6B59-5DFC81D1E63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537" r="2444" b="3"/>
          <a:stretch>
            <a:fillRect/>
          </a:stretch>
        </p:blipFill>
        <p:spPr>
          <a:xfrm>
            <a:off x="-87085" y="-108857"/>
            <a:ext cx="12483362" cy="7275156"/>
          </a:xfrm>
          <a:prstGeom prst="rect">
            <a:avLst/>
          </a:prstGeom>
          <a:noFill/>
        </p:spPr>
      </p:pic>
      <p:pic>
        <p:nvPicPr>
          <p:cNvPr id="13" name="Picture 12">
            <a:extLst>
              <a:ext uri="{FF2B5EF4-FFF2-40B4-BE49-F238E27FC236}">
                <a16:creationId xmlns:a16="http://schemas.microsoft.com/office/drawing/2014/main" id="{B81EEBF2-C357-7422-C45C-41051B2D6ACA}"/>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537" r="2444" b="3"/>
          <a:stretch>
            <a:fillRect/>
          </a:stretch>
        </p:blipFill>
        <p:spPr>
          <a:xfrm>
            <a:off x="429207" y="-108857"/>
            <a:ext cx="11967069" cy="7275155"/>
          </a:xfrm>
          <a:prstGeom prst="rect">
            <a:avLst/>
          </a:prstGeom>
          <a:noFill/>
        </p:spPr>
      </p:pic>
    </p:spTree>
    <p:extLst>
      <p:ext uri="{BB962C8B-B14F-4D97-AF65-F5344CB8AC3E}">
        <p14:creationId xmlns:p14="http://schemas.microsoft.com/office/powerpoint/2010/main" val="10153958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9BDAF-4ABF-DE6D-A5DD-06F1895CEB9E}"/>
              </a:ext>
            </a:extLst>
          </p:cNvPr>
          <p:cNvSpPr>
            <a:spLocks noGrp="1"/>
          </p:cNvSpPr>
          <p:nvPr>
            <p:ph type="title"/>
          </p:nvPr>
        </p:nvSpPr>
        <p:spPr>
          <a:xfrm>
            <a:off x="429209" y="228600"/>
            <a:ext cx="3696477" cy="365125"/>
          </a:xfrm>
        </p:spPr>
        <p:txBody>
          <a:bodyPr/>
          <a:lstStyle/>
          <a:p>
            <a:r>
              <a:rPr lang="en-GB" sz="1600" dirty="0"/>
              <a:t>References</a:t>
            </a:r>
          </a:p>
        </p:txBody>
      </p:sp>
      <p:sp>
        <p:nvSpPr>
          <p:cNvPr id="4" name="Slide Number Placeholder 3">
            <a:extLst>
              <a:ext uri="{FF2B5EF4-FFF2-40B4-BE49-F238E27FC236}">
                <a16:creationId xmlns:a16="http://schemas.microsoft.com/office/drawing/2014/main" id="{2F618F67-5C8E-F381-8D64-470E3E6DDB5B}"/>
              </a:ext>
            </a:extLst>
          </p:cNvPr>
          <p:cNvSpPr>
            <a:spLocks noGrp="1"/>
          </p:cNvSpPr>
          <p:nvPr>
            <p:ph type="sldNum" sz="quarter" idx="12"/>
          </p:nvPr>
        </p:nvSpPr>
        <p:spPr/>
        <p:txBody>
          <a:bodyPr/>
          <a:lstStyle/>
          <a:p>
            <a:fld id="{CC057153-B650-4DEB-B370-79DDCFDCE934}" type="slidenum">
              <a:rPr lang="en-US" smtClean="0"/>
              <a:pPr/>
              <a:t>24</a:t>
            </a:fld>
            <a:endParaRPr lang="en-US" dirty="0"/>
          </a:p>
        </p:txBody>
      </p:sp>
      <p:sp>
        <p:nvSpPr>
          <p:cNvPr id="5" name="Content Placeholder 4">
            <a:extLst>
              <a:ext uri="{FF2B5EF4-FFF2-40B4-BE49-F238E27FC236}">
                <a16:creationId xmlns:a16="http://schemas.microsoft.com/office/drawing/2014/main" id="{EC4B43A8-3623-1C43-5E78-95DAB9B108A5}"/>
              </a:ext>
            </a:extLst>
          </p:cNvPr>
          <p:cNvSpPr>
            <a:spLocks noGrp="1"/>
          </p:cNvSpPr>
          <p:nvPr>
            <p:ph sz="quarter" idx="14"/>
          </p:nvPr>
        </p:nvSpPr>
        <p:spPr>
          <a:xfrm>
            <a:off x="559837" y="-2612571"/>
            <a:ext cx="8120742" cy="8773886"/>
          </a:xfrm>
        </p:spPr>
        <p:txBody>
          <a:bodyPr/>
          <a:lstStyle/>
          <a:p>
            <a:r>
              <a:rPr lang="en-GB" sz="1200" i="1" dirty="0"/>
              <a:t>Apron market size, share, and industry trends forecast</a:t>
            </a:r>
            <a:r>
              <a:rPr lang="en-GB" sz="1200" dirty="0"/>
              <a:t>. Available at: </a:t>
            </a:r>
            <a:r>
              <a:rPr lang="en-GB" sz="1200" u="sng" dirty="0">
                <a:hlinkClick r:id="rId2"/>
              </a:rPr>
              <a:t>https://www.marketwidesearch.com</a:t>
            </a:r>
            <a:r>
              <a:rPr lang="en-GB" sz="1200" dirty="0"/>
              <a:t> Accessed 14</a:t>
            </a:r>
            <a:r>
              <a:rPr lang="en-GB" sz="1200" baseline="30000" dirty="0"/>
              <a:t>th</a:t>
            </a:r>
            <a:r>
              <a:rPr lang="en-GB" sz="1200" dirty="0"/>
              <a:t> June 2026</a:t>
            </a:r>
          </a:p>
          <a:p>
            <a:r>
              <a:rPr lang="en-GB" sz="1200" dirty="0"/>
              <a:t>Davis, S. </a:t>
            </a:r>
            <a:r>
              <a:rPr lang="en-GB" sz="1200" i="1" dirty="0"/>
              <a:t>How to get your product into stores in 5 simple steps</a:t>
            </a:r>
            <a:r>
              <a:rPr lang="en-GB" sz="1200" dirty="0"/>
              <a:t>. Available at: </a:t>
            </a:r>
            <a:r>
              <a:rPr lang="en-GB" sz="1200" dirty="0">
                <a:hlinkClick r:id="rId3"/>
              </a:rPr>
              <a:t>https://Youtube.com</a:t>
            </a:r>
            <a:r>
              <a:rPr lang="en-GB" sz="1200" dirty="0"/>
              <a:t>. Accessed: 16</a:t>
            </a:r>
            <a:r>
              <a:rPr lang="en-GB" sz="1200" baseline="30000" dirty="0"/>
              <a:t>th</a:t>
            </a:r>
            <a:r>
              <a:rPr lang="en-GB" sz="1200" dirty="0"/>
              <a:t> June 2026.</a:t>
            </a:r>
          </a:p>
          <a:p>
            <a:r>
              <a:rPr lang="en-GB" sz="1200" dirty="0"/>
              <a:t>Fayomi, O. Akanuzu, H. (2024). </a:t>
            </a:r>
            <a:r>
              <a:rPr lang="en-GB" sz="1200" i="1" dirty="0"/>
              <a:t>Strategic Goal-Setting And Organisational Effectivenesss In Selected Trading And Manufacturing Companies. </a:t>
            </a:r>
            <a:r>
              <a:rPr lang="en-GB" sz="1200" dirty="0"/>
              <a:t>Vol. 21, (Iss.20. Available at: </a:t>
            </a:r>
            <a:r>
              <a:rPr lang="en-GB" sz="1200" dirty="0">
                <a:hlinkClick r:id="rId4"/>
              </a:rPr>
              <a:t>https://www.proquest.com/docview/3048155507</a:t>
            </a:r>
            <a:r>
              <a:rPr lang="en-GB" sz="1200" dirty="0"/>
              <a:t>. Accessed 16</a:t>
            </a:r>
            <a:r>
              <a:rPr lang="en-GB" sz="1200" baseline="30000" dirty="0"/>
              <a:t>th</a:t>
            </a:r>
            <a:r>
              <a:rPr lang="en-GB" sz="1200" dirty="0"/>
              <a:t> June 2026.</a:t>
            </a:r>
          </a:p>
          <a:p>
            <a:r>
              <a:rPr lang="en-GB" sz="1200" dirty="0"/>
              <a:t>Fisher, G. (2024). </a:t>
            </a:r>
            <a:r>
              <a:rPr lang="en-GB" sz="1200" i="1" dirty="0"/>
              <a:t>The Principles of Entrepreneurial Progress</a:t>
            </a:r>
            <a:r>
              <a:rPr lang="en-GB" sz="1200" dirty="0"/>
              <a:t>. Oxford University Press.17-31.</a:t>
            </a:r>
          </a:p>
          <a:p>
            <a:r>
              <a:rPr lang="en-GB" sz="1200" dirty="0"/>
              <a:t>Hu, A. Ma, S. (2025). ‘Persuading investors : A video-based study. Vol. 80. (Issu. 5). Available at: </a:t>
            </a:r>
            <a:r>
              <a:rPr lang="en-GB" sz="1200" dirty="0">
                <a:hlinkClick r:id="rId5"/>
              </a:rPr>
              <a:t>https://doi-org.uwtsd.idm.oclc.org/10.1111/jofi-13471.2639-2688</a:t>
            </a:r>
            <a:r>
              <a:rPr lang="en-GB" sz="1200" dirty="0"/>
              <a:t>. Accessed 16</a:t>
            </a:r>
            <a:r>
              <a:rPr lang="en-GB" sz="1200" baseline="30000" dirty="0"/>
              <a:t>th</a:t>
            </a:r>
            <a:r>
              <a:rPr lang="en-GB" sz="1200" dirty="0"/>
              <a:t> June 2026.</a:t>
            </a:r>
          </a:p>
          <a:p>
            <a:r>
              <a:rPr lang="en-GB" sz="1200" dirty="0"/>
              <a:t>Kitchen and linen market (2025-2030) </a:t>
            </a:r>
            <a:r>
              <a:rPr lang="en-GB" sz="1200" u="sng" dirty="0">
                <a:hlinkClick r:id="rId6"/>
              </a:rPr>
              <a:t>https://www.grandviewresearch</a:t>
            </a:r>
            <a:r>
              <a:rPr lang="en-GB" sz="1200" dirty="0"/>
              <a:t> Accessed 14</a:t>
            </a:r>
            <a:r>
              <a:rPr lang="en-GB" sz="1200" baseline="30000" dirty="0"/>
              <a:t>th</a:t>
            </a:r>
            <a:r>
              <a:rPr lang="en-GB" sz="1200" dirty="0"/>
              <a:t> June 2026.</a:t>
            </a:r>
          </a:p>
          <a:p>
            <a:r>
              <a:rPr lang="en-GB" sz="1200" dirty="0"/>
              <a:t>Kotler, P. Armstrong. G. Balasubramanla, S (2024). Principals of marketing. 19</a:t>
            </a:r>
            <a:r>
              <a:rPr lang="en-GB" sz="1200" baseline="30000" dirty="0"/>
              <a:t>th</a:t>
            </a:r>
            <a:r>
              <a:rPr lang="en-GB" sz="1200" dirty="0"/>
              <a:t> ed. Pearson education. 215-216.</a:t>
            </a:r>
          </a:p>
          <a:p>
            <a:r>
              <a:rPr lang="en-GB" sz="1200" dirty="0"/>
              <a:t>Marks and Spencer M&amp;S locations. https://www.bing.com/maps?&amp;Mepi=72.</a:t>
            </a:r>
          </a:p>
          <a:p>
            <a:r>
              <a:rPr lang="en-GB" sz="1200" dirty="0"/>
              <a:t>Presti, L, L. Giulio, M. Vittoria, M. (2022). ‘</a:t>
            </a:r>
            <a:r>
              <a:rPr lang="en-GB" sz="1200" i="1" dirty="0"/>
              <a:t>Mobile Instant Messaging Apps As An Opportunity For A Conversation Approach To Marketing: Segmentation Study</a:t>
            </a:r>
            <a:r>
              <a:rPr lang="en-GB" sz="1200" dirty="0"/>
              <a:t>. Vol. 37. (Iss. 7). Available at: </a:t>
            </a:r>
            <a:r>
              <a:rPr lang="en-GB" sz="1200" dirty="0">
                <a:hlinkClick r:id="rId7"/>
              </a:rPr>
              <a:t>https://doi:10.1108/JBIM-02-2020-0121</a:t>
            </a:r>
            <a:r>
              <a:rPr lang="en-GB" sz="1200" dirty="0"/>
              <a:t>. Accessed 20</a:t>
            </a:r>
            <a:r>
              <a:rPr lang="en-GB" sz="1200" baseline="30000" dirty="0"/>
              <a:t>th</a:t>
            </a:r>
            <a:r>
              <a:rPr lang="en-GB" sz="1200" dirty="0"/>
              <a:t> June 2026.</a:t>
            </a:r>
          </a:p>
          <a:p>
            <a:r>
              <a:rPr lang="en-GB" sz="1200" dirty="0"/>
              <a:t>The business professor. </a:t>
            </a:r>
            <a:r>
              <a:rPr lang="en-GB" sz="1200" i="1" dirty="0"/>
              <a:t>Marketing: What is Market segmentation</a:t>
            </a:r>
            <a:r>
              <a:rPr lang="en-GB" sz="1200" dirty="0"/>
              <a:t>. Available at: </a:t>
            </a:r>
            <a:r>
              <a:rPr lang="en-GB" sz="1200" dirty="0">
                <a:hlinkClick r:id="rId8"/>
              </a:rPr>
              <a:t>https://www.thebusinessprofessor.com</a:t>
            </a:r>
            <a:r>
              <a:rPr lang="en-GB" sz="1200" dirty="0"/>
              <a:t>. Accessed 16</a:t>
            </a:r>
            <a:r>
              <a:rPr lang="en-GB" sz="1200" baseline="30000" dirty="0"/>
              <a:t>th</a:t>
            </a:r>
            <a:r>
              <a:rPr lang="en-GB" sz="1200" dirty="0"/>
              <a:t> June 2026.</a:t>
            </a:r>
          </a:p>
          <a:p>
            <a:endParaRPr lang="en-GB" dirty="0"/>
          </a:p>
        </p:txBody>
      </p:sp>
      <p:pic>
        <p:nvPicPr>
          <p:cNvPr id="7" name="Picture 6">
            <a:extLst>
              <a:ext uri="{FF2B5EF4-FFF2-40B4-BE49-F238E27FC236}">
                <a16:creationId xmlns:a16="http://schemas.microsoft.com/office/drawing/2014/main" id="{5BA1B4B2-D1AD-A347-A730-919963C9A46C}"/>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l="2537" r="2444" b="3"/>
          <a:stretch>
            <a:fillRect/>
          </a:stretch>
        </p:blipFill>
        <p:spPr>
          <a:xfrm>
            <a:off x="-119742" y="-119743"/>
            <a:ext cx="12518572" cy="7293430"/>
          </a:xfrm>
          <a:prstGeom prst="rect">
            <a:avLst/>
          </a:prstGeom>
          <a:noFill/>
        </p:spPr>
      </p:pic>
      <p:pic>
        <p:nvPicPr>
          <p:cNvPr id="9" name="Picture 8">
            <a:extLst>
              <a:ext uri="{FF2B5EF4-FFF2-40B4-BE49-F238E27FC236}">
                <a16:creationId xmlns:a16="http://schemas.microsoft.com/office/drawing/2014/main" id="{BA1477E4-A521-C7EE-43F9-207B6CA3C4E5}"/>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l="2537" r="2444" b="3"/>
          <a:stretch>
            <a:fillRect/>
          </a:stretch>
        </p:blipFill>
        <p:spPr>
          <a:xfrm>
            <a:off x="348343" y="-119744"/>
            <a:ext cx="12050487" cy="7293429"/>
          </a:xfrm>
          <a:prstGeom prst="rect">
            <a:avLst/>
          </a:prstGeom>
          <a:noFill/>
        </p:spPr>
      </p:pic>
    </p:spTree>
    <p:extLst>
      <p:ext uri="{BB962C8B-B14F-4D97-AF65-F5344CB8AC3E}">
        <p14:creationId xmlns:p14="http://schemas.microsoft.com/office/powerpoint/2010/main" val="27152776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DAC68-C528-D6DB-1FEB-C12EE0C06DBE}"/>
              </a:ext>
            </a:extLst>
          </p:cNvPr>
          <p:cNvSpPr>
            <a:spLocks noGrp="1"/>
          </p:cNvSpPr>
          <p:nvPr>
            <p:ph type="title"/>
          </p:nvPr>
        </p:nvSpPr>
        <p:spPr>
          <a:xfrm>
            <a:off x="514288" y="164151"/>
            <a:ext cx="3328370" cy="674050"/>
          </a:xfrm>
        </p:spPr>
        <p:txBody>
          <a:bodyPr/>
          <a:lstStyle/>
          <a:p>
            <a:r>
              <a:rPr lang="en-GB" sz="1800" dirty="0"/>
              <a:t>References Continued</a:t>
            </a:r>
          </a:p>
        </p:txBody>
      </p:sp>
      <p:sp>
        <p:nvSpPr>
          <p:cNvPr id="4" name="Slide Number Placeholder 3">
            <a:extLst>
              <a:ext uri="{FF2B5EF4-FFF2-40B4-BE49-F238E27FC236}">
                <a16:creationId xmlns:a16="http://schemas.microsoft.com/office/drawing/2014/main" id="{C19EDB9F-7893-9A96-02E4-953A0931441C}"/>
              </a:ext>
            </a:extLst>
          </p:cNvPr>
          <p:cNvSpPr>
            <a:spLocks noGrp="1"/>
          </p:cNvSpPr>
          <p:nvPr>
            <p:ph type="sldNum" sz="quarter" idx="12"/>
          </p:nvPr>
        </p:nvSpPr>
        <p:spPr/>
        <p:txBody>
          <a:bodyPr/>
          <a:lstStyle/>
          <a:p>
            <a:fld id="{CC057153-B650-4DEB-B370-79DDCFDCE934}" type="slidenum">
              <a:rPr lang="en-US" smtClean="0"/>
              <a:pPr/>
              <a:t>25</a:t>
            </a:fld>
            <a:endParaRPr lang="en-US" dirty="0"/>
          </a:p>
        </p:txBody>
      </p:sp>
      <p:sp>
        <p:nvSpPr>
          <p:cNvPr id="7" name="TextBox 6">
            <a:extLst>
              <a:ext uri="{FF2B5EF4-FFF2-40B4-BE49-F238E27FC236}">
                <a16:creationId xmlns:a16="http://schemas.microsoft.com/office/drawing/2014/main" id="{471E1170-01F3-62C5-017B-E9F9F16C3BC0}"/>
              </a:ext>
            </a:extLst>
          </p:cNvPr>
          <p:cNvSpPr txBox="1"/>
          <p:nvPr/>
        </p:nvSpPr>
        <p:spPr>
          <a:xfrm>
            <a:off x="631372" y="1487919"/>
            <a:ext cx="8411935" cy="4524315"/>
          </a:xfrm>
          <a:prstGeom prst="rect">
            <a:avLst/>
          </a:prstGeom>
          <a:noFill/>
        </p:spPr>
        <p:txBody>
          <a:bodyPr wrap="square">
            <a:spAutoFit/>
          </a:bodyPr>
          <a:lstStyle/>
          <a:p>
            <a:r>
              <a:rPr lang="en-GB" sz="1800" dirty="0">
                <a:solidFill>
                  <a:schemeClr val="bg1"/>
                </a:solidFill>
              </a:rPr>
              <a:t>Sims, R, R. Bias, K, S. (2021). Human resources management and ethics: Responsibilities, actions, issues and experiences Information age publishing, Saint Leo University. Available at: </a:t>
            </a:r>
            <a:r>
              <a:rPr lang="en-GB" sz="1800" dirty="0">
                <a:solidFill>
                  <a:schemeClr val="bg1"/>
                </a:solidFill>
                <a:hlinkClick r:id="rId2">
                  <a:extLst>
                    <a:ext uri="{A12FA001-AC4F-418D-AE19-62706E023703}">
                      <ahyp:hlinkClr xmlns:ahyp="http://schemas.microsoft.com/office/drawing/2018/hyperlinkcolor" val="tx"/>
                    </a:ext>
                  </a:extLst>
                </a:hlinkClick>
              </a:rPr>
              <a:t>https://research-ebsco-com.uwtsd.idm.oclc.org</a:t>
            </a:r>
            <a:r>
              <a:rPr lang="en-GB" sz="1800" dirty="0">
                <a:solidFill>
                  <a:schemeClr val="bg1"/>
                </a:solidFill>
              </a:rPr>
              <a:t> Accessed 16</a:t>
            </a:r>
            <a:r>
              <a:rPr lang="en-GB" sz="1800" baseline="30000" dirty="0">
                <a:solidFill>
                  <a:schemeClr val="bg1"/>
                </a:solidFill>
              </a:rPr>
              <a:t>th</a:t>
            </a:r>
            <a:r>
              <a:rPr lang="en-GB" sz="1800" dirty="0">
                <a:solidFill>
                  <a:schemeClr val="bg1"/>
                </a:solidFill>
              </a:rPr>
              <a:t> June 2026. 111-112.</a:t>
            </a:r>
          </a:p>
          <a:p>
            <a:endParaRPr lang="en-GB" sz="1800" dirty="0">
              <a:solidFill>
                <a:schemeClr val="bg1"/>
              </a:solidFill>
            </a:endParaRPr>
          </a:p>
          <a:p>
            <a:r>
              <a:rPr lang="en-GB" sz="1800" dirty="0">
                <a:solidFill>
                  <a:schemeClr val="bg1"/>
                </a:solidFill>
              </a:rPr>
              <a:t>Scheuffelen, S. Kemper, J. Brettel, M. (2019). ‘How do human attitudes and values predict online marketing responsiveness.’ Available at: </a:t>
            </a:r>
            <a:r>
              <a:rPr lang="en-GB" sz="1800" dirty="0">
                <a:solidFill>
                  <a:schemeClr val="bg1"/>
                </a:solidFill>
                <a:hlinkClick r:id="rId3">
                  <a:extLst>
                    <a:ext uri="{A12FA001-AC4F-418D-AE19-62706E023703}">
                      <ahyp:hlinkClr xmlns:ahyp="http://schemas.microsoft.com/office/drawing/2018/hyperlinkcolor" val="tx"/>
                    </a:ext>
                  </a:extLst>
                </a:hlinkClick>
              </a:rPr>
              <a:t>https://doi-org/10.2501/JAR-2019-021</a:t>
            </a:r>
            <a:r>
              <a:rPr lang="en-GB" sz="1800" dirty="0">
                <a:solidFill>
                  <a:schemeClr val="bg1"/>
                </a:solidFill>
              </a:rPr>
              <a:t>.  Accessed June 16</a:t>
            </a:r>
            <a:r>
              <a:rPr lang="en-GB" sz="1800" baseline="30000" dirty="0">
                <a:solidFill>
                  <a:schemeClr val="bg1"/>
                </a:solidFill>
              </a:rPr>
              <a:t>th </a:t>
            </a:r>
            <a:r>
              <a:rPr lang="en-GB" sz="1800" dirty="0">
                <a:solidFill>
                  <a:schemeClr val="bg1"/>
                </a:solidFill>
              </a:rPr>
              <a:t>2026.</a:t>
            </a:r>
          </a:p>
          <a:p>
            <a:endParaRPr lang="en-GB" sz="1800" dirty="0">
              <a:solidFill>
                <a:schemeClr val="bg1"/>
              </a:solidFill>
            </a:endParaRPr>
          </a:p>
          <a:p>
            <a:r>
              <a:rPr lang="en-GB" sz="1800" dirty="0">
                <a:solidFill>
                  <a:schemeClr val="bg1"/>
                </a:solidFill>
              </a:rPr>
              <a:t>Vitanova, I (2022). Pitching to investors : ‘</a:t>
            </a:r>
            <a:r>
              <a:rPr lang="en-GB" sz="1800" i="1" dirty="0">
                <a:solidFill>
                  <a:schemeClr val="bg1"/>
                </a:solidFill>
              </a:rPr>
              <a:t>What to say and how to say it? A review on soft signals that affect fundraising performance.’  Napals, Italy.  23-09-2024. </a:t>
            </a:r>
            <a:r>
              <a:rPr lang="en-GB" sz="1800" dirty="0">
                <a:solidFill>
                  <a:schemeClr val="bg1"/>
                </a:solidFill>
              </a:rPr>
              <a:t>Available at: </a:t>
            </a:r>
            <a:r>
              <a:rPr lang="en-GB" sz="1800" dirty="0">
                <a:solidFill>
                  <a:schemeClr val="bg1"/>
                </a:solidFill>
                <a:hlinkClick r:id="rId4"/>
              </a:rPr>
              <a:t>https://shs.hal.science/halshs-038842349. Accessed 16</a:t>
            </a:r>
            <a:r>
              <a:rPr lang="en-GB" sz="1800" baseline="30000" dirty="0">
                <a:solidFill>
                  <a:schemeClr val="bg1"/>
                </a:solidFill>
                <a:hlinkClick r:id="rId4"/>
              </a:rPr>
              <a:t>th</a:t>
            </a:r>
            <a:r>
              <a:rPr lang="en-GB" sz="1800" dirty="0">
                <a:solidFill>
                  <a:schemeClr val="bg1"/>
                </a:solidFill>
                <a:hlinkClick r:id="rId4"/>
              </a:rPr>
              <a:t> June 2026</a:t>
            </a:r>
            <a:r>
              <a:rPr lang="en-GB" sz="1800" dirty="0">
                <a:solidFill>
                  <a:schemeClr val="bg1"/>
                </a:solidFill>
              </a:rPr>
              <a:t>.</a:t>
            </a:r>
          </a:p>
          <a:p>
            <a:endParaRPr lang="en-GB" sz="1800" dirty="0">
              <a:solidFill>
                <a:schemeClr val="bg1"/>
              </a:solidFill>
            </a:endParaRPr>
          </a:p>
          <a:p>
            <a:r>
              <a:rPr lang="en-GB" sz="1800" dirty="0">
                <a:solidFill>
                  <a:schemeClr val="bg1"/>
                </a:solidFill>
              </a:rPr>
              <a:t>Young, P. (2007). </a:t>
            </a:r>
            <a:r>
              <a:rPr lang="en-GB" sz="1800" i="1" dirty="0">
                <a:solidFill>
                  <a:schemeClr val="bg1"/>
                </a:solidFill>
              </a:rPr>
              <a:t>Business plan</a:t>
            </a:r>
            <a:r>
              <a:rPr lang="en-GB" sz="1800" dirty="0">
                <a:solidFill>
                  <a:schemeClr val="bg1"/>
                </a:solidFill>
              </a:rPr>
              <a:t>. Global Media,  Available at: </a:t>
            </a:r>
            <a:r>
              <a:rPr lang="en-GB" sz="1800" dirty="0">
                <a:solidFill>
                  <a:schemeClr val="bg1"/>
                </a:solidFill>
                <a:hlinkClick r:id="rId5">
                  <a:extLst>
                    <a:ext uri="{A12FA001-AC4F-418D-AE19-62706E023703}">
                      <ahyp:hlinkClr xmlns:ahyp="http://schemas.microsoft.com/office/drawing/2018/hyperlinkcolor" val="tx"/>
                    </a:ext>
                  </a:extLst>
                </a:hlinkClick>
              </a:rPr>
              <a:t>www.overdrive.com?media/524718</a:t>
            </a:r>
            <a:r>
              <a:rPr lang="en-GB" sz="1800" dirty="0">
                <a:solidFill>
                  <a:schemeClr val="bg1"/>
                </a:solidFill>
              </a:rPr>
              <a:t>. 9–10. Accessed 12th June 2026.</a:t>
            </a:r>
          </a:p>
        </p:txBody>
      </p:sp>
      <p:pic>
        <p:nvPicPr>
          <p:cNvPr id="9" name="Picture 8">
            <a:extLst>
              <a:ext uri="{FF2B5EF4-FFF2-40B4-BE49-F238E27FC236}">
                <a16:creationId xmlns:a16="http://schemas.microsoft.com/office/drawing/2014/main" id="{83F9EAAE-13C4-08C1-29C4-1FC9D2DC3408}"/>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2537" r="2444" b="3"/>
          <a:stretch>
            <a:fillRect/>
          </a:stretch>
        </p:blipFill>
        <p:spPr>
          <a:xfrm>
            <a:off x="429209" y="-1"/>
            <a:ext cx="11947847" cy="7141029"/>
          </a:xfrm>
          <a:prstGeom prst="rect">
            <a:avLst/>
          </a:prstGeom>
          <a:noFill/>
        </p:spPr>
      </p:pic>
      <p:pic>
        <p:nvPicPr>
          <p:cNvPr id="11" name="Picture 10">
            <a:extLst>
              <a:ext uri="{FF2B5EF4-FFF2-40B4-BE49-F238E27FC236}">
                <a16:creationId xmlns:a16="http://schemas.microsoft.com/office/drawing/2014/main" id="{AEB2AB7A-BC0E-7299-2DAE-03586E50AB6C}"/>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2537" r="2444" b="3"/>
          <a:stretch>
            <a:fillRect/>
          </a:stretch>
        </p:blipFill>
        <p:spPr>
          <a:xfrm>
            <a:off x="-130629" y="0"/>
            <a:ext cx="12507685" cy="7141028"/>
          </a:xfrm>
          <a:prstGeom prst="rect">
            <a:avLst/>
          </a:prstGeom>
          <a:noFill/>
        </p:spPr>
      </p:pic>
    </p:spTree>
    <p:extLst>
      <p:ext uri="{BB962C8B-B14F-4D97-AF65-F5344CB8AC3E}">
        <p14:creationId xmlns:p14="http://schemas.microsoft.com/office/powerpoint/2010/main" val="9821174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638BF-7A61-9D85-E587-AE812D2DB68E}"/>
              </a:ext>
            </a:extLst>
          </p:cNvPr>
          <p:cNvSpPr>
            <a:spLocks noGrp="1"/>
          </p:cNvSpPr>
          <p:nvPr>
            <p:ph type="title"/>
          </p:nvPr>
        </p:nvSpPr>
        <p:spPr>
          <a:xfrm>
            <a:off x="1333498" y="5747657"/>
            <a:ext cx="9693732" cy="963734"/>
          </a:xfrm>
        </p:spPr>
        <p:txBody>
          <a:bodyPr/>
          <a:lstStyle/>
          <a:p>
            <a:pPr algn="ctr"/>
            <a:r>
              <a:rPr lang="en-GB" sz="6000" b="1" dirty="0">
                <a:solidFill>
                  <a:srgbClr val="7030A0"/>
                </a:solidFill>
                <a:latin typeface="Edwardian Script ITC" panose="030303020407070D0804" pitchFamily="66" charset="0"/>
              </a:rPr>
              <a:t>Thank you</a:t>
            </a:r>
          </a:p>
        </p:txBody>
      </p:sp>
      <p:sp>
        <p:nvSpPr>
          <p:cNvPr id="4" name="Slide Number Placeholder 3">
            <a:extLst>
              <a:ext uri="{FF2B5EF4-FFF2-40B4-BE49-F238E27FC236}">
                <a16:creationId xmlns:a16="http://schemas.microsoft.com/office/drawing/2014/main" id="{F5436619-7C71-697A-8F05-4CC25005D765}"/>
              </a:ext>
            </a:extLst>
          </p:cNvPr>
          <p:cNvSpPr>
            <a:spLocks noGrp="1"/>
          </p:cNvSpPr>
          <p:nvPr>
            <p:ph type="sldNum" sz="quarter" idx="12"/>
          </p:nvPr>
        </p:nvSpPr>
        <p:spPr/>
        <p:txBody>
          <a:bodyPr/>
          <a:lstStyle/>
          <a:p>
            <a:fld id="{CC057153-B650-4DEB-B370-79DDCFDCE934}" type="slidenum">
              <a:rPr lang="en-US" smtClean="0"/>
              <a:pPr/>
              <a:t>26</a:t>
            </a:fld>
            <a:endParaRPr lang="en-US" dirty="0"/>
          </a:p>
        </p:txBody>
      </p:sp>
      <p:pic>
        <p:nvPicPr>
          <p:cNvPr id="7" name="Picture Placeholder 6">
            <a:extLst>
              <a:ext uri="{FF2B5EF4-FFF2-40B4-BE49-F238E27FC236}">
                <a16:creationId xmlns:a16="http://schemas.microsoft.com/office/drawing/2014/main" id="{FB986611-FAAA-68C9-FC7C-0F4C84419566}"/>
              </a:ext>
            </a:extLst>
          </p:cNvPr>
          <p:cNvPicPr>
            <a:picLocks noGrp="1" noChangeAspect="1"/>
          </p:cNvPicPr>
          <p:nvPr>
            <p:ph sz="quarter" idx="14"/>
          </p:nvPr>
        </p:nvPicPr>
        <p:blipFill>
          <a:blip r:embed="rId2">
            <a:extLst>
              <a:ext uri="{28A0092B-C50C-407E-A947-70E740481C1C}">
                <a14:useLocalDpi xmlns:a14="http://schemas.microsoft.com/office/drawing/2010/main" val="0"/>
              </a:ext>
            </a:extLst>
          </a:blip>
          <a:srcRect l="5034" r="2798" b="3"/>
          <a:stretch>
            <a:fillRect/>
          </a:stretch>
        </p:blipFill>
        <p:spPr>
          <a:xfrm>
            <a:off x="3344634" y="729765"/>
            <a:ext cx="6221187" cy="4941692"/>
          </a:xfrm>
          <a:prstGeom prst="rect">
            <a:avLst/>
          </a:prstGeom>
          <a:noFill/>
        </p:spPr>
      </p:pic>
      <p:pic>
        <p:nvPicPr>
          <p:cNvPr id="28" name="Picture 27">
            <a:extLst>
              <a:ext uri="{FF2B5EF4-FFF2-40B4-BE49-F238E27FC236}">
                <a16:creationId xmlns:a16="http://schemas.microsoft.com/office/drawing/2014/main" id="{1AB706C8-160C-38CA-AF99-3EF1AB54313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537" r="2444" b="3"/>
          <a:stretch>
            <a:fillRect/>
          </a:stretch>
        </p:blipFill>
        <p:spPr>
          <a:xfrm>
            <a:off x="4377817" y="2122714"/>
            <a:ext cx="4036841" cy="2895599"/>
          </a:xfrm>
          <a:prstGeom prst="rect">
            <a:avLst/>
          </a:prstGeom>
          <a:noFill/>
        </p:spPr>
      </p:pic>
      <p:pic>
        <p:nvPicPr>
          <p:cNvPr id="30" name="Picture 29">
            <a:extLst>
              <a:ext uri="{FF2B5EF4-FFF2-40B4-BE49-F238E27FC236}">
                <a16:creationId xmlns:a16="http://schemas.microsoft.com/office/drawing/2014/main" id="{B5B1EE1F-7997-E7B3-4652-358E4C3959A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537" r="2444" b="3"/>
          <a:stretch>
            <a:fillRect/>
          </a:stretch>
        </p:blipFill>
        <p:spPr>
          <a:xfrm>
            <a:off x="3249384" y="533612"/>
            <a:ext cx="6411685" cy="5333998"/>
          </a:xfrm>
          <a:prstGeom prst="rect">
            <a:avLst/>
          </a:prstGeom>
          <a:noFill/>
        </p:spPr>
      </p:pic>
      <p:pic>
        <p:nvPicPr>
          <p:cNvPr id="40" name="Picture 39">
            <a:extLst>
              <a:ext uri="{FF2B5EF4-FFF2-40B4-BE49-F238E27FC236}">
                <a16:creationId xmlns:a16="http://schemas.microsoft.com/office/drawing/2014/main" id="{279352DD-B250-363E-B079-8246EEC09420}"/>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344632" y="729764"/>
            <a:ext cx="1033186" cy="4832835"/>
          </a:xfrm>
          <a:prstGeom prst="rect">
            <a:avLst/>
          </a:prstGeom>
        </p:spPr>
      </p:pic>
      <p:pic>
        <p:nvPicPr>
          <p:cNvPr id="42" name="Picture 41">
            <a:extLst>
              <a:ext uri="{FF2B5EF4-FFF2-40B4-BE49-F238E27FC236}">
                <a16:creationId xmlns:a16="http://schemas.microsoft.com/office/drawing/2014/main" id="{F1FD4477-E5BD-1DA6-9480-944ACEF419AD}"/>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414658" y="729764"/>
            <a:ext cx="1178801" cy="4832835"/>
          </a:xfrm>
          <a:prstGeom prst="rect">
            <a:avLst/>
          </a:prstGeom>
        </p:spPr>
      </p:pic>
      <p:pic>
        <p:nvPicPr>
          <p:cNvPr id="44" name="Picture 43">
            <a:extLst>
              <a:ext uri="{FF2B5EF4-FFF2-40B4-BE49-F238E27FC236}">
                <a16:creationId xmlns:a16="http://schemas.microsoft.com/office/drawing/2014/main" id="{205EC92D-9EBB-72E5-8995-646A5A633BC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rot="5400000">
            <a:off x="6141023" y="2221927"/>
            <a:ext cx="656043" cy="6248825"/>
          </a:xfrm>
          <a:prstGeom prst="rect">
            <a:avLst/>
          </a:prstGeom>
        </p:spPr>
      </p:pic>
      <p:pic>
        <p:nvPicPr>
          <p:cNvPr id="46" name="Picture 45">
            <a:extLst>
              <a:ext uri="{FF2B5EF4-FFF2-40B4-BE49-F238E27FC236}">
                <a16:creationId xmlns:a16="http://schemas.microsoft.com/office/drawing/2014/main" id="{9FE54B33-5744-E167-0362-AC3513FBA86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rot="5400000">
            <a:off x="5365505" y="-1291107"/>
            <a:ext cx="1469152" cy="5510895"/>
          </a:xfrm>
          <a:prstGeom prst="rect">
            <a:avLst/>
          </a:prstGeom>
        </p:spPr>
      </p:pic>
      <p:pic>
        <p:nvPicPr>
          <p:cNvPr id="50" name="Picture 49">
            <a:extLst>
              <a:ext uri="{FF2B5EF4-FFF2-40B4-BE49-F238E27FC236}">
                <a16:creationId xmlns:a16="http://schemas.microsoft.com/office/drawing/2014/main" id="{75CFE4C2-F037-E5C5-2469-E49CAE1906B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537" r="2444" b="3"/>
          <a:stretch>
            <a:fillRect/>
          </a:stretch>
        </p:blipFill>
        <p:spPr>
          <a:xfrm>
            <a:off x="429209" y="0"/>
            <a:ext cx="11762791" cy="6972297"/>
          </a:xfrm>
          <a:prstGeom prst="rect">
            <a:avLst/>
          </a:prstGeom>
          <a:noFill/>
        </p:spPr>
      </p:pic>
      <p:pic>
        <p:nvPicPr>
          <p:cNvPr id="52" name="Picture 51">
            <a:extLst>
              <a:ext uri="{FF2B5EF4-FFF2-40B4-BE49-F238E27FC236}">
                <a16:creationId xmlns:a16="http://schemas.microsoft.com/office/drawing/2014/main" id="{8AC802DF-F5AC-D163-F260-88B0ED61157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537" r="2444" b="3"/>
          <a:stretch>
            <a:fillRect/>
          </a:stretch>
        </p:blipFill>
        <p:spPr>
          <a:xfrm>
            <a:off x="-161806" y="0"/>
            <a:ext cx="12353806" cy="7162800"/>
          </a:xfrm>
          <a:prstGeom prst="rect">
            <a:avLst/>
          </a:prstGeom>
          <a:noFill/>
        </p:spPr>
      </p:pic>
    </p:spTree>
    <p:extLst>
      <p:ext uri="{BB962C8B-B14F-4D97-AF65-F5344CB8AC3E}">
        <p14:creationId xmlns:p14="http://schemas.microsoft.com/office/powerpoint/2010/main" val="3600455871"/>
      </p:ext>
    </p:extLst>
  </p:cSld>
  <p:clrMapOvr>
    <a:masterClrMapping/>
  </p:clrMapOvr>
</p:sld>
</file>

<file path=ppt/theme/theme1.xml><?xml version="1.0" encoding="utf-8"?>
<a:theme xmlns:a="http://schemas.openxmlformats.org/drawingml/2006/main" name="JapandiLinearHarmony">
  <a:themeElements>
    <a:clrScheme name="Japandi Linear Harmony">
      <a:dk1>
        <a:srgbClr val="000000"/>
      </a:dk1>
      <a:lt1>
        <a:srgbClr val="FFFFFF"/>
      </a:lt1>
      <a:dk2>
        <a:srgbClr val="2C3932"/>
      </a:dk2>
      <a:lt2>
        <a:srgbClr val="FEFDFB"/>
      </a:lt2>
      <a:accent1>
        <a:srgbClr val="ECE7DA"/>
      </a:accent1>
      <a:accent2>
        <a:srgbClr val="8A835B"/>
      </a:accent2>
      <a:accent3>
        <a:srgbClr val="D7D9CF"/>
      </a:accent3>
      <a:accent4>
        <a:srgbClr val="A39382"/>
      </a:accent4>
      <a:accent5>
        <a:srgbClr val="87A3BF"/>
      </a:accent5>
      <a:accent6>
        <a:srgbClr val="343826"/>
      </a:accent6>
      <a:hlink>
        <a:srgbClr val="169C9A"/>
      </a:hlink>
      <a:folHlink>
        <a:srgbClr val="E15C3D"/>
      </a:folHlink>
    </a:clrScheme>
    <a:fontScheme name="Custom 24">
      <a:majorFont>
        <a:latin typeface="Nunito Sans"/>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apandi linear_Marketing Presentation_win32_SD_V9" id="{57601A81-7059-40B9-B27D-CFA4D443B3D6}" vid="{9FBC8E92-EE9C-44F9-AA8A-E22EDCB5B7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b4f9f7ee-5770-4a14-8925-17f3d16e50b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9" ma:contentTypeDescription="Create a new document." ma:contentTypeScope="" ma:versionID="3ebb469bcc997f89a27075b1cdd0d8f1">
  <xsd:schema xmlns:xsd="http://www.w3.org/2001/XMLSchema" xmlns:xs="http://www.w3.org/2001/XMLSchema" xmlns:p="http://schemas.microsoft.com/office/2006/metadata/properties" xmlns:ns3="b4f9f7ee-5770-4a14-8925-17f3d16e50b7" targetNamespace="http://schemas.microsoft.com/office/2006/metadata/properties" ma:root="true" ma:fieldsID="616ed0474d17b0252b48fc060dd5358b" ns3:_="">
    <xsd:import namespace="b4f9f7ee-5770-4a14-8925-17f3d16e50b7"/>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element ref="ns3:MediaServiceSystem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1CEDABF-7176-4A42-8EF9-E5D4DD31FF6C}">
  <ds:schemaRefs>
    <ds:schemaRef ds:uri="http://schemas.microsoft.com/office/2006/metadata/properties"/>
    <ds:schemaRef ds:uri="http://schemas.microsoft.com/office/2006/documentManagement/types"/>
    <ds:schemaRef ds:uri="http://www.w3.org/XML/1998/namespace"/>
    <ds:schemaRef ds:uri="http://purl.org/dc/elements/1.1/"/>
    <ds:schemaRef ds:uri="b4f9f7ee-5770-4a14-8925-17f3d16e50b7"/>
    <ds:schemaRef ds:uri="http://purl.org/dc/dcmitype/"/>
    <ds:schemaRef ds:uri="http://purl.org/dc/terms/"/>
    <ds:schemaRef ds:uri="http://schemas.openxmlformats.org/package/2006/metadata/core-properties"/>
    <ds:schemaRef ds:uri="http://schemas.microsoft.com/office/infopath/2007/PartnerControls"/>
  </ds:schemaRefs>
</ds:datastoreItem>
</file>

<file path=customXml/itemProps2.xml><?xml version="1.0" encoding="utf-8"?>
<ds:datastoreItem xmlns:ds="http://schemas.openxmlformats.org/officeDocument/2006/customXml" ds:itemID="{D3301439-688F-4D19-B908-B48B62C56078}">
  <ds:schemaRefs>
    <ds:schemaRef ds:uri="http://schemas.microsoft.com/sharepoint/v3/contenttype/forms"/>
  </ds:schemaRefs>
</ds:datastoreItem>
</file>

<file path=customXml/itemProps3.xml><?xml version="1.0" encoding="utf-8"?>
<ds:datastoreItem xmlns:ds="http://schemas.openxmlformats.org/officeDocument/2006/customXml" ds:itemID="{4BC01A28-0234-4D0D-B753-55169461BD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f9f7ee-5770-4a14-8925-17f3d16e50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{14C2F6A3-4761-4712-853B-DE6D0F7D161B}9a8ca73c-9ec2-4fbe-abc4-e368f4cb1a3b-TF575ccade-082f-4251-9f61-e4053e242b00_win32</Template>
  <TotalTime>4327</TotalTime>
  <Words>1980</Words>
  <Application>Microsoft Office PowerPoint</Application>
  <PresentationFormat>Widescreen</PresentationFormat>
  <Paragraphs>178</Paragraphs>
  <Slides>26</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Aptos</vt:lpstr>
      <vt:lpstr>Arial</vt:lpstr>
      <vt:lpstr>Edwardian Script ITC</vt:lpstr>
      <vt:lpstr>Nunito Sans</vt:lpstr>
      <vt:lpstr>Univers Light</vt:lpstr>
      <vt:lpstr>JapandiLinearHarmony</vt:lpstr>
      <vt:lpstr>  Managing enterprise bmsw4011  module lead: Mel Squire Presentation by: Tracey Campbell 2508869</vt:lpstr>
      <vt:lpstr>PowerPoint Presentation</vt:lpstr>
      <vt:lpstr>         My Business name:   Creative house Textile  Description:  Manufacture products to supply to Retail stores.:  Aprons Tea towels Oven gloves.       </vt:lpstr>
      <vt:lpstr>PowerPoint Presentation</vt:lpstr>
      <vt:lpstr>PowerPoint Presentation</vt:lpstr>
      <vt:lpstr>The mission statement: We aim to source safe and protective products with designs to suit your style.                    The mission statement   We aim to source safe and protective products with designs to suit your style.    Aim:   Is to deliver 60,000 products to 400 retail      stores in the UK with in 12 months.            </vt:lpstr>
      <vt:lpstr>SMART Objectives</vt:lpstr>
      <vt:lpstr>  Relevant:                                                     Become a regular supplier to retail stores throughout the United Kingdom.                                                        Protect customers garments and autonomy from stains, spills, and burns.   Managing directors and customers choose designs of their preferences.  Aprons are versatile to use in the kitchen, garden, arts and crafts and deep cleaning jobs.  Time-bound: Produce 10-20 art templates weekly.  Secure contracts with regular clients and find new clients every three to six months. Delivery team work five days a week and alternative half days on Saturday by rota. Packing teamwork working with delivery team and able to work overtime if necessary to fill orders. Delivering to over 400 shops throughout the United Kingdon and restocking on stores request.    USP:  features and benefits: Bundle packages include Apron, tea towel, and Oven gloves quality fabrics with stain and oil resistance and protection from burns,  </vt:lpstr>
      <vt:lpstr>Legal status: Sole trader Pros and Cons:   Full control and direction of the business   Cons:  Taking on employees means more paperwork and legalities ( Solo, A 2026).  No one to delegate the business  May work long hours   </vt:lpstr>
      <vt:lpstr>HRM STRATEGY</vt:lpstr>
      <vt:lpstr>PowerPoint Presentation</vt:lpstr>
      <vt:lpstr>Location</vt:lpstr>
      <vt:lpstr>PowerPoint Presentation</vt:lpstr>
      <vt:lpstr>PowerPoint Presentation</vt:lpstr>
      <vt:lpstr>PowerPoint Presentation</vt:lpstr>
      <vt:lpstr>MARKETING segmentation   RESULTS</vt:lpstr>
      <vt:lpstr>PowerPoint Presentation</vt:lpstr>
      <vt:lpstr>PowerPoint Presentation</vt:lpstr>
      <vt:lpstr>Marketing activities continued</vt:lpstr>
      <vt:lpstr>Competitors pricing /Creative house pricing</vt:lpstr>
      <vt:lpstr>12  months Marketing strategy Adverts and pitching to retail managing Directors  Advertising new stock on LinkedIn and Instagram every month.  Doing pop up shops, Marks and Spencer  The plan is to target retailers who match up with my products in quality sustainability and fire safety products  I will identify ways to fit  into their current brands  I will engage in conversations that speaks on their level in the hope of forming partnerships.  I will introduce them to my USP on bundle offers to persuade them this is what customers are looking for where it concerns  their homes to co-ordinate and match with home décor and to connect them to their style..  I will come prepared with samples, portfolio and evidence of satisfied customers.  I will be willing to negotiate on pricing and make sure I am offering realistic costs, for example wholesale price..</vt:lpstr>
      <vt:lpstr>Angel Investor</vt:lpstr>
      <vt:lpstr>AI Acknowledgement</vt:lpstr>
      <vt:lpstr>References</vt:lpstr>
      <vt:lpstr>References Continued</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Tracey Campbell (2508869)</dc:creator>
  <cp:lastModifiedBy>Tracey Campbell (2508869)</cp:lastModifiedBy>
  <cp:revision>125</cp:revision>
  <dcterms:created xsi:type="dcterms:W3CDTF">2026-06-18T19:38:40Z</dcterms:created>
  <dcterms:modified xsi:type="dcterms:W3CDTF">2026-06-21T20:23:19Z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y fmtid="{D5CDD505-2E9C-101B-9397-08002B2CF9AE}" pid="3" name="MediaServiceImageTags">
    <vt:lpwstr/>
  </property>
</Properties>
</file>