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3" r:id="rId2"/>
    <p:sldId id="257" r:id="rId3"/>
    <p:sldId id="258" r:id="rId4"/>
    <p:sldId id="259" r:id="rId5"/>
    <p:sldId id="261"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B98881-CCEA-A255-0934-70368542ED9C}" v="228" dt="2024-10-21T06:23:16.7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couple of heads with brain and light bulb&#10;&#10;Description automatically generated">
            <a:extLst>
              <a:ext uri="{FF2B5EF4-FFF2-40B4-BE49-F238E27FC236}">
                <a16:creationId xmlns:a16="http://schemas.microsoft.com/office/drawing/2014/main" id="{C7DD6DF1-05CF-26F6-3D3D-398DE37DA6F8}"/>
              </a:ext>
            </a:extLst>
          </p:cNvPr>
          <p:cNvPicPr>
            <a:picLocks noChangeAspect="1"/>
          </p:cNvPicPr>
          <p:nvPr/>
        </p:nvPicPr>
        <p:blipFill>
          <a:blip r:embed="rId2"/>
          <a:srcRect l="996"/>
          <a:stretch/>
        </p:blipFill>
        <p:spPr>
          <a:xfrm>
            <a:off x="429768" y="1721922"/>
            <a:ext cx="6704891" cy="4520559"/>
          </a:xfrm>
          <a:prstGeom prst="rect">
            <a:avLst/>
          </a:prstGeom>
        </p:spPr>
      </p:pic>
      <p:sp useBgFill="1">
        <p:nvSpPr>
          <p:cNvPr id="15" name="Rectangle 14">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F148063-B96D-0698-4ADF-7E6E8D8AE63A}"/>
              </a:ext>
            </a:extLst>
          </p:cNvPr>
          <p:cNvSpPr txBox="1"/>
          <p:nvPr/>
        </p:nvSpPr>
        <p:spPr>
          <a:xfrm>
            <a:off x="7938752" y="2020824"/>
            <a:ext cx="3455097" cy="395935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a:lnSpc>
                <a:spcPct val="90000"/>
              </a:lnSpc>
              <a:spcAft>
                <a:spcPts val="600"/>
              </a:spcAft>
              <a:buFont typeface="Arial"/>
              <a:buChar char="•"/>
            </a:pPr>
            <a:r>
              <a:rPr lang="en-US" dirty="0"/>
              <a:t>Student name: Nicoleta Mocanu </a:t>
            </a:r>
          </a:p>
          <a:p>
            <a:pPr indent="-228600">
              <a:lnSpc>
                <a:spcPct val="90000"/>
              </a:lnSpc>
              <a:spcAft>
                <a:spcPts val="600"/>
              </a:spcAft>
              <a:buFont typeface="Arial" panose="020B0604020202020204" pitchFamily="34" charset="0"/>
              <a:buChar char="•"/>
            </a:pPr>
            <a:r>
              <a:rPr lang="en-US" dirty="0"/>
              <a:t>Student ID number: 2118432​​</a:t>
            </a:r>
            <a:endParaRPr lang="en-US"/>
          </a:p>
          <a:p>
            <a:pPr marL="285750" indent="-285750">
              <a:lnSpc>
                <a:spcPct val="90000"/>
              </a:lnSpc>
              <a:spcAft>
                <a:spcPts val="600"/>
              </a:spcAft>
              <a:buFont typeface="Arial"/>
              <a:buChar char="•"/>
            </a:pPr>
            <a:r>
              <a:rPr lang="en-US" dirty="0" err="1"/>
              <a:t>Programme</a:t>
            </a:r>
            <a:r>
              <a:rPr lang="en-US" dirty="0"/>
              <a:t>: BA Leadership and Management Skills for the Workplace​​</a:t>
            </a:r>
          </a:p>
          <a:p>
            <a:pPr marL="285750" indent="-285750">
              <a:lnSpc>
                <a:spcPct val="90000"/>
              </a:lnSpc>
              <a:spcAft>
                <a:spcPts val="600"/>
              </a:spcAft>
              <a:buFont typeface="Arial"/>
              <a:buChar char="•"/>
            </a:pPr>
            <a:r>
              <a:rPr lang="en-US" dirty="0"/>
              <a:t>Module: Developing Emotional Intelligence Skills for the Workplace​​</a:t>
            </a:r>
          </a:p>
          <a:p>
            <a:pPr indent="-228600">
              <a:lnSpc>
                <a:spcPct val="90000"/>
              </a:lnSpc>
              <a:spcAft>
                <a:spcPts val="600"/>
              </a:spcAft>
              <a:buFont typeface="Arial" panose="020B0604020202020204" pitchFamily="34" charset="0"/>
              <a:buChar char="•"/>
            </a:pPr>
            <a:r>
              <a:rPr lang="en-US" dirty="0"/>
              <a:t>Module code: BMSW6106​​</a:t>
            </a:r>
          </a:p>
        </p:txBody>
      </p:sp>
      <p:sp>
        <p:nvSpPr>
          <p:cNvPr id="7" name="TextBox 6">
            <a:extLst>
              <a:ext uri="{FF2B5EF4-FFF2-40B4-BE49-F238E27FC236}">
                <a16:creationId xmlns:a16="http://schemas.microsoft.com/office/drawing/2014/main" id="{659FE0E2-57F6-0897-725A-FE6C03B86CEA}"/>
              </a:ext>
            </a:extLst>
          </p:cNvPr>
          <p:cNvSpPr txBox="1"/>
          <p:nvPr/>
        </p:nvSpPr>
        <p:spPr>
          <a:xfrm>
            <a:off x="428487" y="583096"/>
            <a:ext cx="1133502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t>Evaluation of Emotional Intelligence in Workplace Context.</a:t>
            </a:r>
          </a:p>
        </p:txBody>
      </p:sp>
    </p:spTree>
    <p:extLst>
      <p:ext uri="{BB962C8B-B14F-4D97-AF65-F5344CB8AC3E}">
        <p14:creationId xmlns:p14="http://schemas.microsoft.com/office/powerpoint/2010/main" val="3617364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64F48-9608-35BA-2295-72C5C142113E}"/>
              </a:ext>
            </a:extLst>
          </p:cNvPr>
          <p:cNvSpPr>
            <a:spLocks noGrp="1"/>
          </p:cNvSpPr>
          <p:nvPr>
            <p:ph type="title"/>
          </p:nvPr>
        </p:nvSpPr>
        <p:spPr>
          <a:xfrm>
            <a:off x="6392583" y="86892"/>
            <a:ext cx="5640416" cy="1716255"/>
          </a:xfrm>
        </p:spPr>
        <p:txBody>
          <a:bodyPr vert="horz" lIns="91440" tIns="45720" rIns="91440" bIns="45720" rtlCol="0" anchor="b">
            <a:normAutofit/>
          </a:bodyPr>
          <a:lstStyle/>
          <a:p>
            <a:r>
              <a:rPr lang="en-US" sz="3900" kern="1200">
                <a:solidFill>
                  <a:schemeClr val="tx1"/>
                </a:solidFill>
                <a:latin typeface="+mj-lt"/>
                <a:ea typeface="+mj-ea"/>
                <a:cs typeface="+mj-cs"/>
              </a:rPr>
              <a:t>Reflecting on My Emotional Intelligence</a:t>
            </a:r>
          </a:p>
        </p:txBody>
      </p:sp>
      <p:sp>
        <p:nvSpPr>
          <p:cNvPr id="14"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holding a couple plugs connected to a heart and brain&#10;&#10;Description automatically generated">
            <a:extLst>
              <a:ext uri="{FF2B5EF4-FFF2-40B4-BE49-F238E27FC236}">
                <a16:creationId xmlns:a16="http://schemas.microsoft.com/office/drawing/2014/main" id="{ED3BF1AD-4C11-63AD-D355-9A37D2E3293C}"/>
              </a:ext>
            </a:extLst>
          </p:cNvPr>
          <p:cNvPicPr>
            <a:picLocks noChangeAspect="1"/>
          </p:cNvPicPr>
          <p:nvPr/>
        </p:nvPicPr>
        <p:blipFill>
          <a:blip r:embed="rId2"/>
          <a:srcRect t="568" b="11748"/>
          <a:stretch/>
        </p:blipFill>
        <p:spPr>
          <a:xfrm>
            <a:off x="279143" y="299508"/>
            <a:ext cx="5221625" cy="3010397"/>
          </a:xfrm>
          <a:prstGeom prst="rect">
            <a:avLst/>
          </a:prstGeom>
        </p:spPr>
      </p:pic>
      <p:pic>
        <p:nvPicPr>
          <p:cNvPr id="7" name="Picture 6" descr="A notepad with drawings on it next to a keyboard&#10;&#10;Description automatically generated">
            <a:extLst>
              <a:ext uri="{FF2B5EF4-FFF2-40B4-BE49-F238E27FC236}">
                <a16:creationId xmlns:a16="http://schemas.microsoft.com/office/drawing/2014/main" id="{F4E24698-3AF9-F0E2-8B6C-D5FED5B120BA}"/>
              </a:ext>
            </a:extLst>
          </p:cNvPr>
          <p:cNvPicPr>
            <a:picLocks noChangeAspect="1"/>
          </p:cNvPicPr>
          <p:nvPr/>
        </p:nvPicPr>
        <p:blipFill>
          <a:blip r:embed="rId3"/>
          <a:srcRect b="3912"/>
          <a:stretch/>
        </p:blipFill>
        <p:spPr>
          <a:xfrm>
            <a:off x="279143" y="3548095"/>
            <a:ext cx="5221625" cy="3010397"/>
          </a:xfrm>
          <a:prstGeom prst="rect">
            <a:avLst/>
          </a:prstGeom>
        </p:spPr>
      </p:pic>
      <p:sp>
        <p:nvSpPr>
          <p:cNvPr id="5" name="TextBox 4">
            <a:extLst>
              <a:ext uri="{FF2B5EF4-FFF2-40B4-BE49-F238E27FC236}">
                <a16:creationId xmlns:a16="http://schemas.microsoft.com/office/drawing/2014/main" id="{DD8D26D9-0CA0-FF2E-4728-82C88D595425}"/>
              </a:ext>
            </a:extLst>
          </p:cNvPr>
          <p:cNvSpPr txBox="1"/>
          <p:nvPr/>
        </p:nvSpPr>
        <p:spPr>
          <a:xfrm>
            <a:off x="6392583" y="1941796"/>
            <a:ext cx="4868771" cy="441455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200" dirty="0">
                <a:solidFill>
                  <a:schemeClr val="tx1">
                    <a:alpha val="80000"/>
                  </a:schemeClr>
                </a:solidFill>
              </a:rPr>
              <a:t>Based on the results of the Mayer-Salovey Model, I need to identify the issues with the perception and regulation of emotions. I believe my strengths lie in the first two areas:</a:t>
            </a:r>
          </a:p>
          <a:p>
            <a:pPr marL="57150" indent="-228600">
              <a:lnSpc>
                <a:spcPct val="90000"/>
              </a:lnSpc>
              <a:spcAft>
                <a:spcPts val="600"/>
              </a:spcAft>
              <a:buFont typeface="Arial" panose="020B0604020202020204" pitchFamily="34" charset="0"/>
              <a:buChar char="•"/>
            </a:pPr>
            <a:r>
              <a:rPr lang="en-US" sz="1200" dirty="0">
                <a:solidFill>
                  <a:schemeClr val="tx1">
                    <a:alpha val="80000"/>
                  </a:schemeClr>
                </a:solidFill>
              </a:rPr>
              <a:t>Perception of Emotions: In general, I think I am aware of my and others’ feelings, although I may not always interpret correctly mood reflected by body language and voice. It guides me on what to say or how people are feeling I don’t necessarily need to be told.</a:t>
            </a:r>
          </a:p>
          <a:p>
            <a:pPr marL="57150" indent="-228600">
              <a:lnSpc>
                <a:spcPct val="90000"/>
              </a:lnSpc>
              <a:spcAft>
                <a:spcPts val="600"/>
              </a:spcAft>
              <a:buFont typeface="Arial" panose="020B0604020202020204" pitchFamily="34" charset="0"/>
              <a:buChar char="•"/>
            </a:pPr>
            <a:r>
              <a:rPr lang="en-US" sz="1200" dirty="0">
                <a:solidFill>
                  <a:schemeClr val="tx1">
                    <a:alpha val="80000"/>
                  </a:schemeClr>
                </a:solidFill>
              </a:rPr>
              <a:t>Understanding Emotions: This means that I am capable of identifying why am able to experience certain emotions particularly in the most trying circumstances. For instance, if I have anxiety, I can easily identify causes, which range from tight schedules at the workplace or other activities in my calendar. It helps me control my responses more efficiently with this awareness.</a:t>
            </a:r>
          </a:p>
          <a:p>
            <a:pPr>
              <a:lnSpc>
                <a:spcPct val="90000"/>
              </a:lnSpc>
              <a:spcAft>
                <a:spcPts val="600"/>
              </a:spcAft>
            </a:pPr>
            <a:r>
              <a:rPr lang="en-US" sz="1200" dirty="0">
                <a:solidFill>
                  <a:schemeClr val="tx1">
                    <a:alpha val="80000"/>
                  </a:schemeClr>
                </a:solidFill>
              </a:rPr>
              <a:t>However, areas that need improvement are:</a:t>
            </a:r>
            <a:endParaRPr lang="en-US" sz="1200" dirty="0">
              <a:solidFill>
                <a:srgbClr val="000000">
                  <a:alpha val="80000"/>
                </a:srgbClr>
              </a:solidFill>
            </a:endParaRPr>
          </a:p>
          <a:p>
            <a:pPr marL="57150" indent="-228600">
              <a:lnSpc>
                <a:spcPct val="90000"/>
              </a:lnSpc>
              <a:spcAft>
                <a:spcPts val="600"/>
              </a:spcAft>
              <a:buFont typeface="Arial" panose="020B0604020202020204" pitchFamily="34" charset="0"/>
              <a:buChar char="•"/>
            </a:pPr>
            <a:r>
              <a:rPr lang="en-US" sz="1200" dirty="0">
                <a:solidFill>
                  <a:schemeClr val="tx1">
                    <a:alpha val="80000"/>
                  </a:schemeClr>
                </a:solidFill>
              </a:rPr>
              <a:t>Management of Emotions: I understand expressions of emotions, but I find it difficult to control those emotions particularly when things get annoying or declines. For example, I may have low self-control and act without thinking or else I may sulk for quite </a:t>
            </a:r>
            <a:r>
              <a:rPr lang="en-US" sz="1200" err="1">
                <a:solidFill>
                  <a:schemeClr val="tx1">
                    <a:alpha val="80000"/>
                  </a:schemeClr>
                </a:solidFill>
              </a:rPr>
              <a:t>sometime</a:t>
            </a:r>
            <a:r>
              <a:rPr lang="en-US" sz="1200" dirty="0">
                <a:solidFill>
                  <a:schemeClr val="tx1">
                    <a:alpha val="80000"/>
                  </a:schemeClr>
                </a:solidFill>
              </a:rPr>
              <a:t>.</a:t>
            </a:r>
          </a:p>
          <a:p>
            <a:pPr marL="285750" indent="-228600">
              <a:lnSpc>
                <a:spcPct val="90000"/>
              </a:lnSpc>
              <a:spcAft>
                <a:spcPts val="600"/>
              </a:spcAft>
              <a:buFont typeface="Arial" panose="020B0604020202020204" pitchFamily="34" charset="0"/>
              <a:buChar char="•"/>
            </a:pPr>
            <a:r>
              <a:rPr lang="en-US" sz="1200" dirty="0">
                <a:solidFill>
                  <a:schemeClr val="tx1">
                    <a:alpha val="80000"/>
                  </a:schemeClr>
                </a:solidFill>
              </a:rPr>
              <a:t>Use of Emotions for Problem-Solving: Now and then, I do not apply feelings to make counselling decisions. However, there is always a possibility that I make rational decisions; I think it would be helpful to add feelings to the decision-making process in order to reach a better decision more often, especially in emergency situations.</a:t>
            </a:r>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273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6F511-2FFA-C600-B7A7-2B73FBDBDF14}"/>
              </a:ext>
            </a:extLst>
          </p:cNvPr>
          <p:cNvSpPr>
            <a:spLocks noGrp="1"/>
          </p:cNvSpPr>
          <p:nvPr>
            <p:ph type="title"/>
          </p:nvPr>
        </p:nvSpPr>
        <p:spPr>
          <a:xfrm>
            <a:off x="838201" y="345810"/>
            <a:ext cx="5120561" cy="1325563"/>
          </a:xfrm>
        </p:spPr>
        <p:txBody>
          <a:bodyPr>
            <a:normAutofit/>
          </a:bodyPr>
          <a:lstStyle/>
          <a:p>
            <a:r>
              <a:rPr lang="en-US" dirty="0">
                <a:latin typeface="Aptos Display"/>
                <a:cs typeface="Arial"/>
              </a:rPr>
              <a:t>Assessing How I Use My Emotions</a:t>
            </a:r>
            <a:endParaRPr lang="en-US" dirty="0"/>
          </a:p>
        </p:txBody>
      </p:sp>
      <p:sp>
        <p:nvSpPr>
          <p:cNvPr id="3" name="Content Placeholder 2">
            <a:extLst>
              <a:ext uri="{FF2B5EF4-FFF2-40B4-BE49-F238E27FC236}">
                <a16:creationId xmlns:a16="http://schemas.microsoft.com/office/drawing/2014/main" id="{37597493-05A7-26B1-0719-A9436E081632}"/>
              </a:ext>
            </a:extLst>
          </p:cNvPr>
          <p:cNvSpPr>
            <a:spLocks noGrp="1"/>
          </p:cNvSpPr>
          <p:nvPr>
            <p:ph idx="1"/>
          </p:nvPr>
        </p:nvSpPr>
        <p:spPr>
          <a:xfrm>
            <a:off x="838201" y="1825625"/>
            <a:ext cx="5092194" cy="4351338"/>
          </a:xfrm>
        </p:spPr>
        <p:txBody>
          <a:bodyPr vert="horz" lIns="91440" tIns="45720" rIns="91440" bIns="45720" rtlCol="0" anchor="t">
            <a:normAutofit/>
          </a:bodyPr>
          <a:lstStyle/>
          <a:p>
            <a:pPr marL="0" indent="0">
              <a:buNone/>
            </a:pPr>
            <a:r>
              <a:rPr lang="en-US" sz="1200" dirty="0">
                <a:ea typeface="+mn-lt"/>
                <a:cs typeface="+mn-lt"/>
              </a:rPr>
              <a:t>Of all the concepts of the Mayer-Salovey Model, one of the most important roles is assigned to emotions, which help in thinking and decision-making (Halimi et al., 2021). Reflecting on how I use emotions, I recognize the following:</a:t>
            </a:r>
            <a:endParaRPr lang="en-US" sz="1200" dirty="0"/>
          </a:p>
          <a:p>
            <a:r>
              <a:rPr lang="en-US" sz="1200" dirty="0">
                <a:ea typeface="+mn-lt"/>
                <a:cs typeface="+mn-lt"/>
              </a:rPr>
              <a:t>Using Emotions in Communication: I do my best to pay attention to the signs of my body and emotions when I am talking to my partner. For example, if I were under pressure, I will be brief and extra direct in my communication which sometimes seems rude. Being able to understand where to draw the line between an emotional response and clear wording is a skill that has not come easy but one which I am still learning.</a:t>
            </a:r>
            <a:endParaRPr lang="en-US" sz="1200" dirty="0"/>
          </a:p>
          <a:p>
            <a:r>
              <a:rPr lang="en-US" sz="1200" dirty="0">
                <a:ea typeface="+mn-lt"/>
                <a:cs typeface="+mn-lt"/>
              </a:rPr>
              <a:t>Decision-Making: As for the executive decision making process, I often use analytical styles and try to involve emotions into my decisions. For example, as one may consider whether or not to start a new project, one may take into consideration not only the practical aspect of it but also such an aspect as to how the feeling about the project is, that is what amount of stress or excitement the project may produce.</a:t>
            </a:r>
            <a:endParaRPr lang="en-US" sz="1200" dirty="0"/>
          </a:p>
          <a:p>
            <a:r>
              <a:rPr lang="en-US" sz="1200" dirty="0">
                <a:ea typeface="+mn-lt"/>
                <a:cs typeface="+mn-lt"/>
              </a:rPr>
              <a:t>Social Interactions: Leveraging my ability to notice feelings helps me develop and nurture working and social contacts. The reason is that recognizing the emotional needs of other people helps to support them properly. But, at times, I am insensitive to my feelings in a way that I end up being overwhelmed or even stressed up.</a:t>
            </a:r>
            <a:endParaRPr lang="en-US" sz="1200" dirty="0"/>
          </a:p>
        </p:txBody>
      </p:sp>
      <p:sp>
        <p:nvSpPr>
          <p:cNvPr id="13" name="Oval 1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5" descr="A diagram of emotional intelligence&#10;&#10;Description automatically generated">
            <a:extLst>
              <a:ext uri="{FF2B5EF4-FFF2-40B4-BE49-F238E27FC236}">
                <a16:creationId xmlns:a16="http://schemas.microsoft.com/office/drawing/2014/main" id="{66425744-4011-DF9D-A031-3850F3A1A9BE}"/>
              </a:ext>
            </a:extLst>
          </p:cNvPr>
          <p:cNvPicPr>
            <a:picLocks noChangeAspect="1"/>
          </p:cNvPicPr>
          <p:nvPr/>
        </p:nvPicPr>
        <p:blipFill>
          <a:blip r:embed="rId2"/>
          <a:srcRect l="-4370" r="4370" b="3856"/>
          <a:stretch/>
        </p:blipFill>
        <p:spPr>
          <a:xfrm>
            <a:off x="7901259" y="2727729"/>
            <a:ext cx="4290788" cy="4125337"/>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5" name="Arc 1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A brain with many emojis around it&#10;&#10;Description automatically generated">
            <a:extLst>
              <a:ext uri="{FF2B5EF4-FFF2-40B4-BE49-F238E27FC236}">
                <a16:creationId xmlns:a16="http://schemas.microsoft.com/office/drawing/2014/main" id="{5F4F1504-3D71-C7F5-D7AE-CCA5EEDAC6E6}"/>
              </a:ext>
            </a:extLst>
          </p:cNvPr>
          <p:cNvPicPr>
            <a:picLocks noChangeAspect="1"/>
          </p:cNvPicPr>
          <p:nvPr/>
        </p:nvPicPr>
        <p:blipFill>
          <a:blip r:embed="rId3"/>
          <a:srcRect l="16082" t="5147" r="18144" b="-5147"/>
          <a:stretch/>
        </p:blipFill>
        <p:spPr>
          <a:xfrm>
            <a:off x="6261607" y="1"/>
            <a:ext cx="3517040" cy="3007794"/>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862077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FD89A-B99A-06F7-5C5F-0EE7D062F5EB}"/>
              </a:ext>
            </a:extLst>
          </p:cNvPr>
          <p:cNvSpPr>
            <a:spLocks noGrp="1"/>
          </p:cNvSpPr>
          <p:nvPr>
            <p:ph type="title"/>
          </p:nvPr>
        </p:nvSpPr>
        <p:spPr>
          <a:xfrm>
            <a:off x="6417733" y="490537"/>
            <a:ext cx="5291663" cy="1628775"/>
          </a:xfrm>
        </p:spPr>
        <p:txBody>
          <a:bodyPr anchor="b">
            <a:normAutofit/>
          </a:bodyPr>
          <a:lstStyle/>
          <a:p>
            <a:r>
              <a:rPr lang="en-US" sz="3700">
                <a:latin typeface="Aptos Display"/>
                <a:cs typeface="Arial"/>
              </a:rPr>
              <a:t>How to Improve and Capitalize on My Emotional Intelligence</a:t>
            </a:r>
            <a:endParaRPr lang="en-US" sz="3700"/>
          </a:p>
        </p:txBody>
      </p:sp>
      <p:pic>
        <p:nvPicPr>
          <p:cNvPr id="4" name="Picture 3" descr="A drawing of a person with vines and flowers&#10;&#10;Description automatically generated">
            <a:extLst>
              <a:ext uri="{FF2B5EF4-FFF2-40B4-BE49-F238E27FC236}">
                <a16:creationId xmlns:a16="http://schemas.microsoft.com/office/drawing/2014/main" id="{AC0C5998-7496-2202-4242-3BA6AA0DC2D0}"/>
              </a:ext>
            </a:extLst>
          </p:cNvPr>
          <p:cNvPicPr>
            <a:picLocks noChangeAspect="1"/>
          </p:cNvPicPr>
          <p:nvPr/>
        </p:nvPicPr>
        <p:blipFill>
          <a:blip r:embed="rId2"/>
          <a:srcRect l="5218" r="5872"/>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75648760-1E05-DBDC-9D38-3D26258B6C76}"/>
              </a:ext>
            </a:extLst>
          </p:cNvPr>
          <p:cNvSpPr>
            <a:spLocks noGrp="1"/>
          </p:cNvSpPr>
          <p:nvPr>
            <p:ph idx="1"/>
          </p:nvPr>
        </p:nvSpPr>
        <p:spPr>
          <a:xfrm>
            <a:off x="6417734" y="2614612"/>
            <a:ext cx="5291663" cy="3752849"/>
          </a:xfrm>
        </p:spPr>
        <p:txBody>
          <a:bodyPr vert="horz" lIns="91440" tIns="45720" rIns="91440" bIns="45720" rtlCol="0">
            <a:normAutofit/>
          </a:bodyPr>
          <a:lstStyle/>
          <a:p>
            <a:pPr marL="0" indent="0">
              <a:buNone/>
            </a:pPr>
            <a:r>
              <a:rPr lang="en-US" sz="900">
                <a:ea typeface="+mn-lt"/>
                <a:cs typeface="+mn-lt"/>
              </a:rPr>
              <a:t>To improve and capitalize on my EI, I can apply specific strategies, again drawing on the Mayer-Salovey Model:</a:t>
            </a:r>
            <a:endParaRPr lang="en-US" sz="900"/>
          </a:p>
          <a:p>
            <a:r>
              <a:rPr lang="en-US" sz="900">
                <a:ea typeface="+mn-lt"/>
                <a:cs typeface="+mn-lt"/>
              </a:rPr>
              <a:t>Perception: As for the development of the aspect of emotional perception, we will specifically work on mindfulness methods like diary writing or reflections in the morning and evening (Khademi et al., 2021). This will improve my capability of understanding small variations in emotions within me or anyone around me.</a:t>
            </a:r>
            <a:endParaRPr lang="en-US" sz="900"/>
          </a:p>
          <a:p>
            <a:r>
              <a:rPr lang="en-US" sz="900">
                <a:ea typeface="+mn-lt"/>
                <a:cs typeface="+mn-lt"/>
              </a:rPr>
              <a:t>Understanding: They need to be deeper analyzed to help me build on my already good grasp of the emotional aspects of myself. For example, whenever I feel stressed up, I will sit back, and analyze what could have led to the feelings. This can enable me to take more control to how I respond to emotions and also to let me understand other people who need to overcome similar emotional issues.</a:t>
            </a:r>
            <a:endParaRPr lang="en-US" sz="900"/>
          </a:p>
          <a:p>
            <a:r>
              <a:rPr lang="en-US" sz="900">
                <a:ea typeface="+mn-lt"/>
                <a:cs typeface="+mn-lt"/>
              </a:rPr>
              <a:t>Emotional Management: Another strategy will be to incorporate counselling common phrases such as emotional reframing which will involve changing the way one feels emotionally (Valente et al., 2020). For example, I may need to learn to say the following to myself: if I am angry, I will tell myself that anger is a signal that shows me something I need to learn. I will also take a pause to engage in the breathing or quiet before answering in aggressive circumstances.</a:t>
            </a:r>
            <a:endParaRPr lang="en-US" sz="900"/>
          </a:p>
          <a:p>
            <a:r>
              <a:rPr lang="en-US" sz="900">
                <a:ea typeface="+mn-lt"/>
                <a:cs typeface="+mn-lt"/>
              </a:rPr>
              <a:t>Use of Emotions: They allow me to put emotions into a decision making process by considering how I would feel about the particular issue before coming to the concluding decision. For instance, when I am in a quandary of which action to take in my workplace, I will ask myself, “This decision: How does it stand in respect to my personal or emotional standards?” This ensures that I cover both the aspects of the reasoning process and the ways of its regulation by the emotions.</a:t>
            </a:r>
            <a:endParaRPr lang="en-US" sz="900"/>
          </a:p>
        </p:txBody>
      </p:sp>
    </p:spTree>
    <p:extLst>
      <p:ext uri="{BB962C8B-B14F-4D97-AF65-F5344CB8AC3E}">
        <p14:creationId xmlns:p14="http://schemas.microsoft.com/office/powerpoint/2010/main" val="3121120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meditating in a lotus position&#10;&#10;Description automatically generated">
            <a:extLst>
              <a:ext uri="{FF2B5EF4-FFF2-40B4-BE49-F238E27FC236}">
                <a16:creationId xmlns:a16="http://schemas.microsoft.com/office/drawing/2014/main" id="{E01617F7-2911-29BE-BFC1-11C0991A3C53}"/>
              </a:ext>
            </a:extLst>
          </p:cNvPr>
          <p:cNvPicPr>
            <a:picLocks noChangeAspect="1"/>
          </p:cNvPicPr>
          <p:nvPr/>
        </p:nvPicPr>
        <p:blipFill>
          <a:blip r:embed="rId2"/>
          <a:srcRect t="4711" r="-2" b="1457"/>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D58541-CF1D-CE88-36C7-40041D851F92}"/>
              </a:ext>
            </a:extLst>
          </p:cNvPr>
          <p:cNvSpPr>
            <a:spLocks noGrp="1"/>
          </p:cNvSpPr>
          <p:nvPr>
            <p:ph type="title"/>
          </p:nvPr>
        </p:nvSpPr>
        <p:spPr>
          <a:xfrm>
            <a:off x="374904" y="856488"/>
            <a:ext cx="4992624" cy="1243584"/>
          </a:xfrm>
        </p:spPr>
        <p:txBody>
          <a:bodyPr anchor="ctr">
            <a:normAutofit/>
          </a:bodyPr>
          <a:lstStyle/>
          <a:p>
            <a:r>
              <a:rPr lang="en-US" sz="2900"/>
              <a:t>How to Improve and Capitalize on My Emotional Intelligence</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C920C2B-EE18-B0E0-B0DF-C90B9535A94B}"/>
              </a:ext>
            </a:extLst>
          </p:cNvPr>
          <p:cNvSpPr>
            <a:spLocks noGrp="1"/>
          </p:cNvSpPr>
          <p:nvPr>
            <p:ph idx="1"/>
          </p:nvPr>
        </p:nvSpPr>
        <p:spPr>
          <a:xfrm>
            <a:off x="374904" y="2522949"/>
            <a:ext cx="5065776" cy="3402363"/>
          </a:xfrm>
        </p:spPr>
        <p:txBody>
          <a:bodyPr vert="horz" lIns="91440" tIns="45720" rIns="91440" bIns="45720" rtlCol="0" anchor="t">
            <a:normAutofit/>
          </a:bodyPr>
          <a:lstStyle/>
          <a:p>
            <a:pPr marL="0" indent="0">
              <a:buNone/>
            </a:pPr>
            <a:r>
              <a:rPr lang="en-US" sz="1400"/>
              <a:t>Additionally, here are a few other strategies based on the table provided in the prompt:</a:t>
            </a:r>
          </a:p>
          <a:p>
            <a:r>
              <a:rPr lang="en-US" sz="1400"/>
              <a:t>Acknowledge and Give Feedback: In communications, I will make sure I respect the feelings of other people as well as providing constructive criticism that will promote trust between people.</a:t>
            </a:r>
          </a:p>
          <a:p>
            <a:r>
              <a:rPr lang="en-US" sz="1400"/>
              <a:t>Empathy: If I practice empathy on the regular, I’ll only be improving myself for personal and professional relationships. Individuals will try to always accept others’ emotions, as much as those emotions are different from his or her own.</a:t>
            </a:r>
          </a:p>
          <a:p>
            <a:r>
              <a:rPr lang="en-US" sz="1400"/>
              <a:t>Resilience Building: In this set of skills, I will improve on Self responsibility wherein I will assume responsibility for the actions I have made and try to correct my faults, and stress management that will encompass exercise and mindfulness.</a:t>
            </a:r>
          </a:p>
        </p:txBody>
      </p:sp>
    </p:spTree>
    <p:extLst>
      <p:ext uri="{BB962C8B-B14F-4D97-AF65-F5344CB8AC3E}">
        <p14:creationId xmlns:p14="http://schemas.microsoft.com/office/powerpoint/2010/main" val="2982306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ACED-A783-A9AD-648F-A8A2650FB043}"/>
              </a:ext>
            </a:extLst>
          </p:cNvPr>
          <p:cNvSpPr>
            <a:spLocks noGrp="1"/>
          </p:cNvSpPr>
          <p:nvPr>
            <p:ph type="title"/>
          </p:nvPr>
        </p:nvSpPr>
        <p:spPr>
          <a:xfrm>
            <a:off x="481013" y="3752849"/>
            <a:ext cx="3290887" cy="2452687"/>
          </a:xfrm>
        </p:spPr>
        <p:txBody>
          <a:bodyPr anchor="ctr">
            <a:normAutofit/>
          </a:bodyPr>
          <a:lstStyle/>
          <a:p>
            <a:r>
              <a:rPr lang="en-US" sz="3600">
                <a:latin typeface="Aptos Display"/>
                <a:cs typeface="Arial"/>
              </a:rPr>
              <a:t>Conclusion</a:t>
            </a:r>
            <a:endParaRPr lang="en-US" sz="3600">
              <a:latin typeface="Aptos Display"/>
            </a:endParaRPr>
          </a:p>
        </p:txBody>
      </p:sp>
      <p:pic>
        <p:nvPicPr>
          <p:cNvPr id="4" name="Picture 3" descr="A hand holding a circle with different faces&#10;&#10;Description automatically generated">
            <a:extLst>
              <a:ext uri="{FF2B5EF4-FFF2-40B4-BE49-F238E27FC236}">
                <a16:creationId xmlns:a16="http://schemas.microsoft.com/office/drawing/2014/main" id="{3C6EF1F0-9175-F443-C46C-F05A662515A7}"/>
              </a:ext>
            </a:extLst>
          </p:cNvPr>
          <p:cNvPicPr>
            <a:picLocks noChangeAspect="1"/>
          </p:cNvPicPr>
          <p:nvPr/>
        </p:nvPicPr>
        <p:blipFill>
          <a:blip r:embed="rId2"/>
          <a:srcRect t="28805" b="1708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24FDB78-DD51-7DED-EDBC-A6BE657678D9}"/>
              </a:ext>
            </a:extLst>
          </p:cNvPr>
          <p:cNvSpPr>
            <a:spLocks noGrp="1"/>
          </p:cNvSpPr>
          <p:nvPr>
            <p:ph idx="1"/>
          </p:nvPr>
        </p:nvSpPr>
        <p:spPr>
          <a:xfrm>
            <a:off x="4223982" y="3752850"/>
            <a:ext cx="7485413" cy="2452687"/>
          </a:xfrm>
        </p:spPr>
        <p:txBody>
          <a:bodyPr vert="horz" lIns="91440" tIns="45720" rIns="91440" bIns="45720" rtlCol="0" anchor="ctr">
            <a:normAutofit/>
          </a:bodyPr>
          <a:lstStyle/>
          <a:p>
            <a:pPr marL="0" indent="0">
              <a:buNone/>
            </a:pPr>
            <a:r>
              <a:rPr lang="en-US" sz="1800">
                <a:latin typeface="Arial"/>
                <a:cs typeface="Arial"/>
              </a:rPr>
              <a:t>In conclusion, applying the Mayer-Salovey Model for the evaluation of my own EI, I determined strong and weak aspects of it. Emotional perception, understanding, and management goals will be focused at my grain of improvement, which are decision making, communication, and relations. This therefore means that I can work on the aspects of Emotional Intelligence mentioned above so as to continue to grow in all aspects, but particularly in my career.</a:t>
            </a:r>
            <a:endParaRPr lang="en-US" sz="1800"/>
          </a:p>
        </p:txBody>
      </p:sp>
    </p:spTree>
    <p:extLst>
      <p:ext uri="{BB962C8B-B14F-4D97-AF65-F5344CB8AC3E}">
        <p14:creationId xmlns:p14="http://schemas.microsoft.com/office/powerpoint/2010/main" val="1821894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17E5E5-38EE-1CB4-4B33-DCEFB93D2231}"/>
              </a:ext>
            </a:extLst>
          </p:cNvPr>
          <p:cNvSpPr>
            <a:spLocks noGrp="1"/>
          </p:cNvSpPr>
          <p:nvPr>
            <p:ph type="title"/>
          </p:nvPr>
        </p:nvSpPr>
        <p:spPr>
          <a:xfrm>
            <a:off x="7255564" y="834888"/>
            <a:ext cx="4314645" cy="1268958"/>
          </a:xfrm>
        </p:spPr>
        <p:txBody>
          <a:bodyPr anchor="b">
            <a:normAutofit/>
          </a:bodyPr>
          <a:lstStyle/>
          <a:p>
            <a:r>
              <a:rPr lang="en-US" sz="3200"/>
              <a:t>References</a:t>
            </a:r>
          </a:p>
        </p:txBody>
      </p:sp>
      <p:pic>
        <p:nvPicPr>
          <p:cNvPr id="4" name="Picture 3" descr="A hand placing blocks on a tree&#10;&#10;Description automatically generated">
            <a:extLst>
              <a:ext uri="{FF2B5EF4-FFF2-40B4-BE49-F238E27FC236}">
                <a16:creationId xmlns:a16="http://schemas.microsoft.com/office/drawing/2014/main" id="{B53BBD64-AAD6-042C-2701-743673F3D82E}"/>
              </a:ext>
            </a:extLst>
          </p:cNvPr>
          <p:cNvPicPr>
            <a:picLocks noChangeAspect="1"/>
          </p:cNvPicPr>
          <p:nvPr/>
        </p:nvPicPr>
        <p:blipFill>
          <a:blip r:embed="rId2"/>
          <a:srcRect l="18532" r="16085" b="-1"/>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1" name="Rectangle 1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EABE68F-F890-5C66-328E-44ADD09C8B5C}"/>
              </a:ext>
            </a:extLst>
          </p:cNvPr>
          <p:cNvSpPr>
            <a:spLocks noGrp="1"/>
          </p:cNvSpPr>
          <p:nvPr>
            <p:ph idx="1"/>
          </p:nvPr>
        </p:nvSpPr>
        <p:spPr>
          <a:xfrm>
            <a:off x="7255563" y="2557587"/>
            <a:ext cx="4314645" cy="3717317"/>
          </a:xfrm>
        </p:spPr>
        <p:txBody>
          <a:bodyPr vert="horz" lIns="91440" tIns="45720" rIns="91440" bIns="45720" rtlCol="0" anchor="t">
            <a:normAutofit/>
          </a:bodyPr>
          <a:lstStyle/>
          <a:p>
            <a:r>
              <a:rPr lang="en-US" sz="1500">
                <a:ea typeface="+mn-lt"/>
                <a:cs typeface="+mn-lt"/>
              </a:rPr>
              <a:t>Halimi, F., AlShammari, I. and Navarro, C., 2021. Emotional intelligence and academic achievement in higher education. Journal of Applied Research in Higher Education, 13(2), pp.485-503. </a:t>
            </a:r>
          </a:p>
          <a:p>
            <a:r>
              <a:rPr lang="en-US" sz="1500">
                <a:ea typeface="+mn-lt"/>
                <a:cs typeface="+mn-lt"/>
              </a:rPr>
              <a:t>Khademi, E., Abdi, M., Saeidi, M., Piri, S. and Mohammadian, R., 2021. Emotional intelligence and quality of nursing care: A need for continuous professional development. Iranian Journal of Nursing and Midwifery Research, 26(4), pp.361-367. </a:t>
            </a:r>
          </a:p>
          <a:p>
            <a:r>
              <a:rPr lang="en-US" sz="1500">
                <a:ea typeface="+mn-lt"/>
                <a:cs typeface="+mn-lt"/>
              </a:rPr>
              <a:t>Valente, S., Veiga-Branco, A., Rebelo, H., Lourenço, A.A. and Cristóvão, A.M., 2020. The relationship between emotional intelligence ability and teacher efficacy.</a:t>
            </a:r>
            <a:endParaRPr lang="en-US" sz="1500"/>
          </a:p>
        </p:txBody>
      </p:sp>
    </p:spTree>
    <p:extLst>
      <p:ext uri="{BB962C8B-B14F-4D97-AF65-F5344CB8AC3E}">
        <p14:creationId xmlns:p14="http://schemas.microsoft.com/office/powerpoint/2010/main" val="16946279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Reflecting on My Emotional Intelligence</vt:lpstr>
      <vt:lpstr>Assessing How I Use My Emotions</vt:lpstr>
      <vt:lpstr>How to Improve and Capitalize on My Emotional Intelligence</vt:lpstr>
      <vt:lpstr>How to Improve and Capitalize on My Emotional Intelligence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96</cp:revision>
  <dcterms:created xsi:type="dcterms:W3CDTF">2024-10-21T05:59:19Z</dcterms:created>
  <dcterms:modified xsi:type="dcterms:W3CDTF">2024-10-21T06:23:32Z</dcterms:modified>
</cp:coreProperties>
</file>