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363" r:id="rId2"/>
    <p:sldId id="461" r:id="rId3"/>
    <p:sldId id="462" r:id="rId4"/>
    <p:sldId id="481" r:id="rId5"/>
    <p:sldId id="506" r:id="rId6"/>
    <p:sldId id="558" r:id="rId7"/>
    <p:sldId id="591" r:id="rId8"/>
    <p:sldId id="592" r:id="rId9"/>
    <p:sldId id="593" r:id="rId10"/>
    <p:sldId id="596" r:id="rId11"/>
    <p:sldId id="595" r:id="rId12"/>
    <p:sldId id="598" r:id="rId13"/>
    <p:sldId id="597" r:id="rId14"/>
    <p:sldId id="599" r:id="rId15"/>
    <p:sldId id="601" r:id="rId16"/>
    <p:sldId id="602" r:id="rId17"/>
    <p:sldId id="603" r:id="rId18"/>
    <p:sldId id="604" r:id="rId19"/>
    <p:sldId id="605" r:id="rId20"/>
    <p:sldId id="606" r:id="rId21"/>
    <p:sldId id="607" r:id="rId22"/>
    <p:sldId id="608" r:id="rId23"/>
    <p:sldId id="609" r:id="rId24"/>
    <p:sldId id="384" r:id="rId25"/>
    <p:sldId id="611" r:id="rId26"/>
    <p:sldId id="612" r:id="rId27"/>
    <p:sldId id="613" r:id="rId28"/>
    <p:sldId id="480" r:id="rId29"/>
    <p:sldId id="369" r:id="rId30"/>
    <p:sldId id="475" r:id="rId31"/>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326" autoAdjust="0"/>
  </p:normalViewPr>
  <p:slideViewPr>
    <p:cSldViewPr>
      <p:cViewPr varScale="1">
        <p:scale>
          <a:sx n="100" d="100"/>
          <a:sy n="100" d="100"/>
        </p:scale>
        <p:origin x="810" y="7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12</a:t>
            </a:fld>
            <a:endParaRPr lang="en-GB" altLang="en-US" dirty="0"/>
          </a:p>
        </p:txBody>
      </p:sp>
    </p:spTree>
    <p:extLst>
      <p:ext uri="{BB962C8B-B14F-4D97-AF65-F5344CB8AC3E}">
        <p14:creationId xmlns:p14="http://schemas.microsoft.com/office/powerpoint/2010/main" val="38848229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11/12/2025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11/12/2025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11/12/2025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11/12/2025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11/12/2025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11/12/2025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11/12/2025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11/12/2025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11/12/2025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11/12/2025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11/12/2025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11/12/2025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www.infoq.com/articles/Interview-Johnson-Standish-CHAOS" TargetMode="External"/><Relationship Id="rId2" Type="http://schemas.openxmlformats.org/officeDocument/2006/relationships/hyperlink" Target="http://www.globalknowledge.com/training/generic.asp?pageid=1644&amp;country=United+States" TargetMode="External"/><Relationship Id="rId1" Type="http://schemas.openxmlformats.org/officeDocument/2006/relationships/slideLayout" Target="../slideLayouts/slideLayout2.xml"/><Relationship Id="rId5" Type="http://schemas.openxmlformats.org/officeDocument/2006/relationships/hyperlink" Target="http://www.mindtools.com/pages/article/newLDR_79.htm" TargetMode="External"/><Relationship Id="rId4" Type="http://schemas.openxmlformats.org/officeDocument/2006/relationships/hyperlink" Target="http://humanresources.about.com/od/interpersonalcommunicatio1/a/nonverbal_com.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9800" y="404664"/>
            <a:ext cx="7772400" cy="1512888"/>
          </a:xfrm>
        </p:spPr>
        <p:txBody>
          <a:bodyPr/>
          <a:lstStyle/>
          <a:p>
            <a:pPr eaLnBrk="1" hangingPunct="1"/>
            <a:r>
              <a:rPr lang="en-GB" altLang="en-US" b="1" dirty="0"/>
              <a:t>LCLM5001</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645163" y="4437112"/>
            <a:ext cx="10801200"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10 Revision/ Support and Feedback </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Understanding and Engaging Stakeholders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B6D42-59FA-6053-CD7A-456D79EB832F}"/>
              </a:ext>
            </a:extLst>
          </p:cNvPr>
          <p:cNvSpPr>
            <a:spLocks noGrp="1"/>
          </p:cNvSpPr>
          <p:nvPr>
            <p:ph type="title"/>
          </p:nvPr>
        </p:nvSpPr>
        <p:spPr>
          <a:xfrm>
            <a:off x="609601" y="273050"/>
            <a:ext cx="4011084" cy="1162050"/>
          </a:xfrm>
        </p:spPr>
        <p:txBody>
          <a:bodyPr wrap="square" anchor="b">
            <a:normAutofit/>
          </a:bodyPr>
          <a:lstStyle/>
          <a:p>
            <a:r>
              <a:rPr lang="en-GB" dirty="0"/>
              <a:t>Class Management </a:t>
            </a:r>
          </a:p>
        </p:txBody>
      </p:sp>
      <p:pic>
        <p:nvPicPr>
          <p:cNvPr id="4" name="Picture 3">
            <a:extLst>
              <a:ext uri="{FF2B5EF4-FFF2-40B4-BE49-F238E27FC236}">
                <a16:creationId xmlns:a16="http://schemas.microsoft.com/office/drawing/2014/main" id="{9924DD39-B083-9520-4381-FDF667A5F6AD}"/>
              </a:ext>
            </a:extLst>
          </p:cNvPr>
          <p:cNvPicPr>
            <a:picLocks noChangeAspect="1"/>
          </p:cNvPicPr>
          <p:nvPr/>
        </p:nvPicPr>
        <p:blipFill>
          <a:blip r:embed="rId2"/>
          <a:stretch>
            <a:fillRect/>
          </a:stretch>
        </p:blipFill>
        <p:spPr>
          <a:xfrm>
            <a:off x="4766733" y="587248"/>
            <a:ext cx="6815667" cy="4543778"/>
          </a:xfrm>
          <a:prstGeom prst="rect">
            <a:avLst/>
          </a:prstGeom>
          <a:noFill/>
        </p:spPr>
      </p:pic>
      <p:sp>
        <p:nvSpPr>
          <p:cNvPr id="3" name="Content Placeholder 2">
            <a:extLst>
              <a:ext uri="{FF2B5EF4-FFF2-40B4-BE49-F238E27FC236}">
                <a16:creationId xmlns:a16="http://schemas.microsoft.com/office/drawing/2014/main" id="{8A611D49-8BA0-A501-DE57-91F93F5AEC4E}"/>
              </a:ext>
            </a:extLst>
          </p:cNvPr>
          <p:cNvSpPr>
            <a:spLocks noGrp="1"/>
          </p:cNvSpPr>
          <p:nvPr>
            <p:ph type="body" sz="half" idx="2"/>
          </p:nvPr>
        </p:nvSpPr>
        <p:spPr>
          <a:xfrm>
            <a:off x="609601" y="1435101"/>
            <a:ext cx="4011084" cy="4029891"/>
          </a:xfrm>
        </p:spPr>
        <p:txBody>
          <a:bodyPr wrap="square" anchor="t">
            <a:normAutofit/>
          </a:bodyPr>
          <a:lstStyle/>
          <a:p>
            <a:pPr marL="285750" indent="-285750">
              <a:buFont typeface="Wingdings" panose="05000000000000000000" pitchFamily="2" charset="2"/>
              <a:buChar char="§"/>
            </a:pPr>
            <a:r>
              <a:rPr lang="en-GB" dirty="0"/>
              <a:t>Please arrive to your class on time </a:t>
            </a:r>
          </a:p>
          <a:p>
            <a:pPr marL="285750" indent="-285750">
              <a:buFont typeface="Wingdings" panose="05000000000000000000" pitchFamily="2" charset="2"/>
              <a:buChar char="§"/>
            </a:pPr>
            <a:r>
              <a:rPr lang="en-GB" dirty="0"/>
              <a:t>Do not get distracted with your phone</a:t>
            </a:r>
          </a:p>
          <a:p>
            <a:pPr marL="285750" indent="-285750">
              <a:buFont typeface="Wingdings" panose="05000000000000000000" pitchFamily="2" charset="2"/>
              <a:buChar char="§"/>
            </a:pPr>
            <a:r>
              <a:rPr lang="en-US" b="0" i="0" dirty="0">
                <a:effectLst/>
              </a:rPr>
              <a:t>Respect and listen to your classmates</a:t>
            </a:r>
          </a:p>
          <a:p>
            <a:pPr marL="285750" indent="-285750">
              <a:buFont typeface="Wingdings" panose="05000000000000000000" pitchFamily="2" charset="2"/>
              <a:buChar char="§"/>
            </a:pPr>
            <a:r>
              <a:rPr lang="en-GB" b="0" i="0" dirty="0">
                <a:effectLst/>
              </a:rPr>
              <a:t>Ask questions</a:t>
            </a:r>
          </a:p>
          <a:p>
            <a:pPr marL="285750" indent="-285750">
              <a:buFont typeface="Wingdings" panose="05000000000000000000" pitchFamily="2" charset="2"/>
              <a:buChar char="§"/>
            </a:pPr>
            <a:r>
              <a:rPr lang="en-US" b="0" i="0" dirty="0">
                <a:effectLst/>
              </a:rPr>
              <a:t>Raise your hand to speak</a:t>
            </a:r>
          </a:p>
          <a:p>
            <a:pPr marL="285750" indent="-285750">
              <a:buFont typeface="Wingdings" panose="05000000000000000000" pitchFamily="2" charset="2"/>
              <a:buChar char="§"/>
            </a:pPr>
            <a:r>
              <a:rPr lang="en-GB" b="0" i="0" dirty="0">
                <a:effectLst/>
              </a:rPr>
              <a:t>Contribute to discussions</a:t>
            </a:r>
            <a:endParaRPr lang="en-US" b="0" i="0" dirty="0">
              <a:effectLst/>
            </a:endParaRPr>
          </a:p>
          <a:p>
            <a:pPr marL="285750" indent="-285750">
              <a:buFont typeface="Wingdings" panose="05000000000000000000" pitchFamily="2" charset="2"/>
              <a:buChar char="§"/>
            </a:pPr>
            <a:r>
              <a:rPr lang="en-GB" b="0" i="0" dirty="0">
                <a:effectLst/>
              </a:rPr>
              <a:t>Always do your best</a:t>
            </a:r>
          </a:p>
          <a:p>
            <a:endParaRPr lang="en-GB" dirty="0"/>
          </a:p>
          <a:p>
            <a:endParaRPr lang="en-GB" dirty="0"/>
          </a:p>
        </p:txBody>
      </p:sp>
    </p:spTree>
    <p:extLst>
      <p:ext uri="{BB962C8B-B14F-4D97-AF65-F5344CB8AC3E}">
        <p14:creationId xmlns:p14="http://schemas.microsoft.com/office/powerpoint/2010/main" val="3192864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87E67-DDA1-2858-5351-87DE6C68452F}"/>
              </a:ext>
            </a:extLst>
          </p:cNvPr>
          <p:cNvSpPr>
            <a:spLocks noGrp="1"/>
          </p:cNvSpPr>
          <p:nvPr>
            <p:ph type="title"/>
          </p:nvPr>
        </p:nvSpPr>
        <p:spPr/>
        <p:txBody>
          <a:bodyPr/>
          <a:lstStyle/>
          <a:p>
            <a:r>
              <a:rPr lang="en-GB" dirty="0"/>
              <a:t>Learning outcome </a:t>
            </a:r>
          </a:p>
        </p:txBody>
      </p:sp>
      <p:sp>
        <p:nvSpPr>
          <p:cNvPr id="3" name="Content Placeholder 2">
            <a:extLst>
              <a:ext uri="{FF2B5EF4-FFF2-40B4-BE49-F238E27FC236}">
                <a16:creationId xmlns:a16="http://schemas.microsoft.com/office/drawing/2014/main" id="{E5E5FDC8-6B76-3DEC-3196-504ACE8C349D}"/>
              </a:ext>
            </a:extLst>
          </p:cNvPr>
          <p:cNvSpPr>
            <a:spLocks noGrp="1"/>
          </p:cNvSpPr>
          <p:nvPr>
            <p:ph idx="1"/>
          </p:nvPr>
        </p:nvSpPr>
        <p:spPr/>
        <p:txBody>
          <a:bodyPr/>
          <a:lstStyle/>
          <a:p>
            <a:pPr marL="0" indent="0">
              <a:lnSpc>
                <a:spcPct val="107000"/>
              </a:lnSpc>
              <a:spcAft>
                <a:spcPts val="800"/>
              </a:spcAft>
              <a:buSzPts val="1000"/>
              <a:buNone/>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you should be able to: </a:t>
            </a:r>
          </a:p>
          <a:p>
            <a:pPr lvl="0" fontAlgn="base">
              <a:lnSpc>
                <a:spcPct val="107000"/>
              </a:lnSpc>
              <a:spcAft>
                <a:spcPts val="800"/>
              </a:spcAft>
              <a:buSzPts val="1000"/>
              <a:buFont typeface="Wingdings" panose="05000000000000000000" pitchFamily="2" charset="2"/>
              <a:buChar char="Ø"/>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Demonstrate the ability to establish mechanisms of engagement with identified stakeholders;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Ø"/>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Critically evaluate the benefits and challenges of sustainable stakeholder engagement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2374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9EE52-6E33-7479-7E27-2E4E7F46E4A5}"/>
              </a:ext>
            </a:extLst>
          </p:cNvPr>
          <p:cNvSpPr>
            <a:spLocks noGrp="1"/>
          </p:cNvSpPr>
          <p:nvPr>
            <p:ph type="title"/>
          </p:nvPr>
        </p:nvSpPr>
        <p:spPr/>
        <p:txBody>
          <a:bodyPr/>
          <a:lstStyle/>
          <a:p>
            <a:r>
              <a:rPr lang="en-GB" dirty="0"/>
              <a:t>Lesson Planning  </a:t>
            </a:r>
          </a:p>
        </p:txBody>
      </p:sp>
      <p:sp>
        <p:nvSpPr>
          <p:cNvPr id="3" name="Content Placeholder 2">
            <a:extLst>
              <a:ext uri="{FF2B5EF4-FFF2-40B4-BE49-F238E27FC236}">
                <a16:creationId xmlns:a16="http://schemas.microsoft.com/office/drawing/2014/main" id="{1FF2253F-AE8D-78B5-0016-244E56B254D7}"/>
              </a:ext>
            </a:extLst>
          </p:cNvPr>
          <p:cNvSpPr>
            <a:spLocks noGrp="1"/>
          </p:cNvSpPr>
          <p:nvPr>
            <p:ph idx="1"/>
          </p:nvPr>
        </p:nvSpPr>
        <p:spPr>
          <a:xfrm>
            <a:off x="551384" y="1600200"/>
            <a:ext cx="11031016" cy="4565103"/>
          </a:xfrm>
        </p:spPr>
        <p:txBody>
          <a:bodyPr/>
          <a:lstStyle/>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highlight>
                  <a:srgbClr val="FFFF00"/>
                </a:highlight>
                <a:latin typeface="Arial" panose="020B0604020202020204" pitchFamily="34" charset="0"/>
                <a:ea typeface="Times New Roman" panose="02020603050405020304" pitchFamily="18" charset="0"/>
                <a:cs typeface="Times New Roman" panose="02020603050405020304" pitchFamily="18" charset="0"/>
              </a:rPr>
              <a:t>Introduction Week 1 </a:t>
            </a:r>
            <a:endPar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Business objectives and Identifying stakeholders of an organisation Week 2 </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Stakeholder relationships – Benefits and challenges  and assessment discussion </a:t>
            </a: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Week 3 </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Frameworks/models/theories for stakeholder engagement and management </a:t>
            </a: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Week 4 </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Stakeholder engagement process </a:t>
            </a: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Week 5 </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Role of the manager in stakeholder engagement </a:t>
            </a: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Week 6</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Methods of managing conflicts of stakeholder expectations </a:t>
            </a: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Week 7</a:t>
            </a:r>
            <a:r>
              <a:rPr lang="en-GB" sz="1600"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 </a:t>
            </a:r>
            <a:endParaRPr lang="en-GB" sz="1600"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Evaluating the impact of stakeholder engagement on organisational performance  </a:t>
            </a: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Week 8 </a:t>
            </a:r>
          </a:p>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highlight>
                  <a:srgbClr val="FFFF00"/>
                </a:highlight>
                <a:latin typeface="Arial" panose="020B0604020202020204" pitchFamily="34" charset="0"/>
                <a:ea typeface="Calibri" panose="020F0502020204030204" pitchFamily="34" charset="0"/>
                <a:cs typeface="Times New Roman" panose="02020603050405020304" pitchFamily="18" charset="0"/>
              </a:rPr>
              <a:t>Revision Week 9 </a:t>
            </a:r>
          </a:p>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effectLst/>
                <a:highlight>
                  <a:srgbClr val="C0C0C0"/>
                </a:highlight>
                <a:latin typeface="Arial" panose="020B0604020202020204" pitchFamily="34" charset="0"/>
                <a:ea typeface="Calibri" panose="020F0502020204030204" pitchFamily="34" charset="0"/>
                <a:cs typeface="Times New Roman" panose="02020603050405020304" pitchFamily="18" charset="0"/>
              </a:rPr>
              <a:t>Feedback and assessment Workshop Week 10 </a:t>
            </a:r>
            <a:endParaRPr lang="en-GB" sz="1600" b="1" kern="100"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11137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44C4E-085C-6F57-CA0B-429B2924730D}"/>
              </a:ext>
            </a:extLst>
          </p:cNvPr>
          <p:cNvSpPr>
            <a:spLocks noGrp="1"/>
          </p:cNvSpPr>
          <p:nvPr>
            <p:ph type="ctrTitle"/>
          </p:nvPr>
        </p:nvSpPr>
        <p:spPr>
          <a:xfrm>
            <a:off x="911424" y="1988841"/>
            <a:ext cx="10363200" cy="1470025"/>
          </a:xfrm>
        </p:spPr>
        <p:txBody>
          <a:bodyPr wrap="square" anchor="ctr">
            <a:normAutofit/>
          </a:bodyPr>
          <a:lstStyle/>
          <a:p>
            <a:r>
              <a:rPr lang="en-GB" dirty="0"/>
              <a:t>Revision - Stakeholder engagement </a:t>
            </a:r>
          </a:p>
        </p:txBody>
      </p:sp>
      <p:sp>
        <p:nvSpPr>
          <p:cNvPr id="8" name="Subtitle 2">
            <a:extLst>
              <a:ext uri="{FF2B5EF4-FFF2-40B4-BE49-F238E27FC236}">
                <a16:creationId xmlns:a16="http://schemas.microsoft.com/office/drawing/2014/main" id="{0F38E6FE-E984-ABBD-8C53-9E81CA697B53}"/>
              </a:ext>
            </a:extLst>
          </p:cNvPr>
          <p:cNvSpPr>
            <a:spLocks noGrp="1"/>
          </p:cNvSpPr>
          <p:nvPr>
            <p:ph type="subTitle" idx="1"/>
          </p:nvPr>
        </p:nvSpPr>
        <p:spPr>
          <a:xfrm>
            <a:off x="1825824" y="3744615"/>
            <a:ext cx="8534400" cy="1752600"/>
          </a:xfrm>
        </p:spPr>
        <p:txBody>
          <a:bodyPr/>
          <a:lstStyle/>
          <a:p>
            <a:r>
              <a:rPr lang="en-US" dirty="0">
                <a:solidFill>
                  <a:schemeClr val="bg1"/>
                </a:solidFill>
              </a:rPr>
              <a:t>Week 10 </a:t>
            </a:r>
          </a:p>
        </p:txBody>
      </p:sp>
    </p:spTree>
    <p:extLst>
      <p:ext uri="{BB962C8B-B14F-4D97-AF65-F5344CB8AC3E}">
        <p14:creationId xmlns:p14="http://schemas.microsoft.com/office/powerpoint/2010/main" val="27018755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1300-A586-AB34-4A20-4A4816E32194}"/>
              </a:ext>
            </a:extLst>
          </p:cNvPr>
          <p:cNvSpPr>
            <a:spLocks noGrp="1"/>
          </p:cNvSpPr>
          <p:nvPr>
            <p:ph type="title"/>
          </p:nvPr>
        </p:nvSpPr>
        <p:spPr/>
        <p:txBody>
          <a:bodyPr/>
          <a:lstStyle/>
          <a:p>
            <a:r>
              <a:rPr lang="en-GB" sz="3600" b="1" dirty="0"/>
              <a:t>Best practices for Effective Project Management </a:t>
            </a:r>
          </a:p>
        </p:txBody>
      </p:sp>
      <p:sp>
        <p:nvSpPr>
          <p:cNvPr id="3" name="Content Placeholder 2">
            <a:extLst>
              <a:ext uri="{FF2B5EF4-FFF2-40B4-BE49-F238E27FC236}">
                <a16:creationId xmlns:a16="http://schemas.microsoft.com/office/drawing/2014/main" id="{29483647-9626-23ED-0404-441FBD663F59}"/>
              </a:ext>
            </a:extLst>
          </p:cNvPr>
          <p:cNvSpPr>
            <a:spLocks noGrp="1"/>
          </p:cNvSpPr>
          <p:nvPr>
            <p:ph idx="1"/>
          </p:nvPr>
        </p:nvSpPr>
        <p:spPr/>
        <p:txBody>
          <a:bodyPr/>
          <a:lstStyle/>
          <a:p>
            <a:r>
              <a:rPr lang="en-GB" dirty="0"/>
              <a:t>By now, you should have a good grasp of understanding your stakeholders and how you will engage them. You should have also the right knowledge and tools you need to perform an appropriate degree of stakeholder management. </a:t>
            </a:r>
          </a:p>
        </p:txBody>
      </p:sp>
    </p:spTree>
    <p:extLst>
      <p:ext uri="{BB962C8B-B14F-4D97-AF65-F5344CB8AC3E}">
        <p14:creationId xmlns:p14="http://schemas.microsoft.com/office/powerpoint/2010/main" val="1336991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2DC27-B10E-06EC-3BB8-B78F21A98CB5}"/>
              </a:ext>
            </a:extLst>
          </p:cNvPr>
          <p:cNvSpPr>
            <a:spLocks noGrp="1"/>
          </p:cNvSpPr>
          <p:nvPr>
            <p:ph type="title"/>
          </p:nvPr>
        </p:nvSpPr>
        <p:spPr/>
        <p:txBody>
          <a:bodyPr/>
          <a:lstStyle/>
          <a:p>
            <a:r>
              <a:rPr lang="en-GB" dirty="0"/>
              <a:t>What we have covered </a:t>
            </a:r>
          </a:p>
        </p:txBody>
      </p:sp>
      <p:sp>
        <p:nvSpPr>
          <p:cNvPr id="3" name="Content Placeholder 2">
            <a:extLst>
              <a:ext uri="{FF2B5EF4-FFF2-40B4-BE49-F238E27FC236}">
                <a16:creationId xmlns:a16="http://schemas.microsoft.com/office/drawing/2014/main" id="{6EE3E001-E38F-05F5-8821-04D72BA874FA}"/>
              </a:ext>
            </a:extLst>
          </p:cNvPr>
          <p:cNvSpPr>
            <a:spLocks noGrp="1"/>
          </p:cNvSpPr>
          <p:nvPr>
            <p:ph idx="1"/>
          </p:nvPr>
        </p:nvSpPr>
        <p:spPr/>
        <p:txBody>
          <a:bodyPr/>
          <a:lstStyle/>
          <a:p>
            <a:pPr lvl="0" fontAlgn="base">
              <a:lnSpc>
                <a:spcPct val="107000"/>
              </a:lnSpc>
              <a:spcAft>
                <a:spcPts val="800"/>
              </a:spcAft>
              <a:buSzPts val="1000"/>
              <a:buFont typeface="Wingdings" panose="05000000000000000000" pitchFamily="2" charset="2"/>
              <a:buChar char="q"/>
              <a:tabLst>
                <a:tab pos="457200" algn="l"/>
              </a:tabLst>
            </a:pP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Identifying stakeholders of an organisation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Stakeholder relationships – Benefits and challenges </a:t>
            </a:r>
            <a:r>
              <a:rPr lang="en-GB" sz="20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20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Frameworks/models/theories for stakeholder engagement and management </a:t>
            </a:r>
            <a:endParaRPr lang="en-GB" sz="20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Stakeholder engagement process </a:t>
            </a:r>
            <a:endParaRPr lang="en-GB" sz="20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Role of the manager in stakeholder engagement </a:t>
            </a:r>
            <a:endParaRPr lang="en-GB" sz="20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Methods of managing conflicts of stakeholder expectations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Evaluating the impact of stakeholder engagement on organisational performance  </a:t>
            </a:r>
            <a:endParaRPr lang="en-GB" sz="2000" b="1"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766249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9620E-B00B-C7CC-85F8-465308982489}"/>
              </a:ext>
            </a:extLst>
          </p:cNvPr>
          <p:cNvSpPr>
            <a:spLocks noGrp="1"/>
          </p:cNvSpPr>
          <p:nvPr>
            <p:ph type="title"/>
          </p:nvPr>
        </p:nvSpPr>
        <p:spPr/>
        <p:txBody>
          <a:bodyPr/>
          <a:lstStyle/>
          <a:p>
            <a:r>
              <a:rPr lang="en-GB" dirty="0"/>
              <a:t>Assignment </a:t>
            </a:r>
          </a:p>
        </p:txBody>
      </p:sp>
      <p:sp>
        <p:nvSpPr>
          <p:cNvPr id="3" name="Content Placeholder 2">
            <a:extLst>
              <a:ext uri="{FF2B5EF4-FFF2-40B4-BE49-F238E27FC236}">
                <a16:creationId xmlns:a16="http://schemas.microsoft.com/office/drawing/2014/main" id="{7D258735-7785-CEF5-42FA-4AF886097433}"/>
              </a:ext>
            </a:extLst>
          </p:cNvPr>
          <p:cNvSpPr>
            <a:spLocks noGrp="1"/>
          </p:cNvSpPr>
          <p:nvPr>
            <p:ph idx="1"/>
          </p:nvPr>
        </p:nvSpPr>
        <p:spPr/>
        <p:txBody>
          <a:bodyPr/>
          <a:lstStyle/>
          <a:p>
            <a:r>
              <a:rPr lang="en-GB" dirty="0"/>
              <a:t>Please remember we have </a:t>
            </a:r>
            <a:r>
              <a:rPr lang="en-GB" dirty="0">
                <a:highlight>
                  <a:srgbClr val="FFFF00"/>
                </a:highlight>
              </a:rPr>
              <a:t>ONE</a:t>
            </a:r>
            <a:r>
              <a:rPr lang="en-GB" dirty="0"/>
              <a:t> assignment to submit as a report of 4000 words </a:t>
            </a:r>
            <a:r>
              <a:rPr lang="en-GB" dirty="0">
                <a:highlight>
                  <a:srgbClr val="FFFF00"/>
                </a:highlight>
              </a:rPr>
              <a:t>+/- 10%</a:t>
            </a:r>
          </a:p>
          <a:p>
            <a:r>
              <a:rPr lang="en-GB" dirty="0"/>
              <a:t>Minimum word count 3600 </a:t>
            </a:r>
          </a:p>
          <a:p>
            <a:r>
              <a:rPr lang="en-GB" dirty="0"/>
              <a:t>Maximum word count 4400</a:t>
            </a:r>
          </a:p>
        </p:txBody>
      </p:sp>
    </p:spTree>
    <p:extLst>
      <p:ext uri="{BB962C8B-B14F-4D97-AF65-F5344CB8AC3E}">
        <p14:creationId xmlns:p14="http://schemas.microsoft.com/office/powerpoint/2010/main" val="1858971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448E2-F0F0-4E77-0AAE-B9A4F4D133CD}"/>
              </a:ext>
            </a:extLst>
          </p:cNvPr>
          <p:cNvSpPr>
            <a:spLocks noGrp="1"/>
          </p:cNvSpPr>
          <p:nvPr>
            <p:ph type="title"/>
          </p:nvPr>
        </p:nvSpPr>
        <p:spPr/>
        <p:txBody>
          <a:bodyPr/>
          <a:lstStyle/>
          <a:p>
            <a:r>
              <a:rPr lang="en-GB" dirty="0"/>
              <a:t>Assignment guidance </a:t>
            </a:r>
          </a:p>
        </p:txBody>
      </p:sp>
      <p:sp>
        <p:nvSpPr>
          <p:cNvPr id="3" name="Content Placeholder 2">
            <a:extLst>
              <a:ext uri="{FF2B5EF4-FFF2-40B4-BE49-F238E27FC236}">
                <a16:creationId xmlns:a16="http://schemas.microsoft.com/office/drawing/2014/main" id="{3E8D6B80-C3C9-2F0A-5236-C4591810FD31}"/>
              </a:ext>
            </a:extLst>
          </p:cNvPr>
          <p:cNvSpPr>
            <a:spLocks noGrp="1"/>
          </p:cNvSpPr>
          <p:nvPr>
            <p:ph idx="1"/>
          </p:nvPr>
        </p:nvSpPr>
        <p:spPr/>
        <p:txBody>
          <a:bodyPr/>
          <a:lstStyle/>
          <a:p>
            <a:r>
              <a:rPr lang="en-GB" dirty="0"/>
              <a:t>The assessment guidance is available on the brief as well as a separate document on Moodle . If you need help finding it, please ask for help. </a:t>
            </a:r>
          </a:p>
        </p:txBody>
      </p:sp>
    </p:spTree>
    <p:extLst>
      <p:ext uri="{BB962C8B-B14F-4D97-AF65-F5344CB8AC3E}">
        <p14:creationId xmlns:p14="http://schemas.microsoft.com/office/powerpoint/2010/main" val="1239892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0A008-F70F-8256-6EF5-C12DB634158A}"/>
              </a:ext>
            </a:extLst>
          </p:cNvPr>
          <p:cNvSpPr>
            <a:spLocks noGrp="1"/>
          </p:cNvSpPr>
          <p:nvPr>
            <p:ph type="ctrTitle"/>
          </p:nvPr>
        </p:nvSpPr>
        <p:spPr>
          <a:xfrm>
            <a:off x="911424" y="1988841"/>
            <a:ext cx="10363200" cy="1470025"/>
          </a:xfrm>
        </p:spPr>
        <p:txBody>
          <a:bodyPr wrap="square" anchor="ctr">
            <a:normAutofit/>
          </a:bodyPr>
          <a:lstStyle/>
          <a:p>
            <a:r>
              <a:rPr lang="en-GB" b="1" dirty="0"/>
              <a:t>Recommendations for effectively managing our stakeholder </a:t>
            </a:r>
          </a:p>
        </p:txBody>
      </p:sp>
      <p:sp>
        <p:nvSpPr>
          <p:cNvPr id="8" name="Subtitle 2">
            <a:extLst>
              <a:ext uri="{FF2B5EF4-FFF2-40B4-BE49-F238E27FC236}">
                <a16:creationId xmlns:a16="http://schemas.microsoft.com/office/drawing/2014/main" id="{AAFF562B-8981-8C20-0D2C-6D53ECCC8A70}"/>
              </a:ext>
            </a:extLst>
          </p:cNvPr>
          <p:cNvSpPr>
            <a:spLocks noGrp="1"/>
          </p:cNvSpPr>
          <p:nvPr>
            <p:ph type="subTitle" idx="1"/>
          </p:nvPr>
        </p:nvSpPr>
        <p:spPr>
          <a:xfrm>
            <a:off x="1825824" y="3744615"/>
            <a:ext cx="8534400" cy="1752600"/>
          </a:xfrm>
        </p:spPr>
        <p:txBody>
          <a:bodyPr/>
          <a:lstStyle/>
          <a:p>
            <a:r>
              <a:rPr lang="en-US" dirty="0"/>
              <a:t>Best practices </a:t>
            </a:r>
          </a:p>
        </p:txBody>
      </p:sp>
    </p:spTree>
    <p:extLst>
      <p:ext uri="{BB962C8B-B14F-4D97-AF65-F5344CB8AC3E}">
        <p14:creationId xmlns:p14="http://schemas.microsoft.com/office/powerpoint/2010/main" val="23144705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B1A04-0598-F122-4F35-6210B11AD8C6}"/>
              </a:ext>
            </a:extLst>
          </p:cNvPr>
          <p:cNvSpPr>
            <a:spLocks noGrp="1"/>
          </p:cNvSpPr>
          <p:nvPr>
            <p:ph type="title"/>
          </p:nvPr>
        </p:nvSpPr>
        <p:spPr/>
        <p:txBody>
          <a:bodyPr/>
          <a:lstStyle/>
          <a:p>
            <a:r>
              <a:rPr lang="en-GB" dirty="0"/>
              <a:t>Ten best practices for effective Stakeholder management </a:t>
            </a:r>
          </a:p>
        </p:txBody>
      </p:sp>
      <p:sp>
        <p:nvSpPr>
          <p:cNvPr id="3" name="Content Placeholder 2">
            <a:extLst>
              <a:ext uri="{FF2B5EF4-FFF2-40B4-BE49-F238E27FC236}">
                <a16:creationId xmlns:a16="http://schemas.microsoft.com/office/drawing/2014/main" id="{E531B9A1-6C9D-50C3-F15F-652363787A6F}"/>
              </a:ext>
            </a:extLst>
          </p:cNvPr>
          <p:cNvSpPr>
            <a:spLocks noGrp="1"/>
          </p:cNvSpPr>
          <p:nvPr>
            <p:ph idx="1"/>
          </p:nvPr>
        </p:nvSpPr>
        <p:spPr/>
        <p:txBody>
          <a:bodyPr/>
          <a:lstStyle/>
          <a:p>
            <a:r>
              <a:rPr lang="en-GB" sz="2000" dirty="0"/>
              <a:t>Take time to understand your stakeholders</a:t>
            </a:r>
          </a:p>
          <a:p>
            <a:r>
              <a:rPr lang="en-GB" sz="2000" dirty="0"/>
              <a:t>Meet with your stakeholders early in the project </a:t>
            </a:r>
          </a:p>
          <a:p>
            <a:r>
              <a:rPr lang="en-GB" sz="2000" dirty="0"/>
              <a:t>Involve them at the right time during the project life cycle </a:t>
            </a:r>
          </a:p>
          <a:p>
            <a:r>
              <a:rPr lang="en-GB" sz="2000" dirty="0"/>
              <a:t>Keep them updated on project status </a:t>
            </a:r>
          </a:p>
          <a:p>
            <a:r>
              <a:rPr lang="en-GB" sz="2000" dirty="0"/>
              <a:t>Tailor your Communication </a:t>
            </a:r>
          </a:p>
          <a:p>
            <a:r>
              <a:rPr lang="en-GB" sz="2000" dirty="0"/>
              <a:t>Adopt a “no surprises” culture on the project </a:t>
            </a:r>
          </a:p>
          <a:p>
            <a:r>
              <a:rPr lang="en-GB" sz="2000" dirty="0"/>
              <a:t>You can't be all things to all people all the time – prioritise </a:t>
            </a:r>
          </a:p>
          <a:p>
            <a:r>
              <a:rPr lang="en-GB" sz="2000" dirty="0"/>
              <a:t>Tailor the process to fit the project </a:t>
            </a:r>
          </a:p>
          <a:p>
            <a:r>
              <a:rPr lang="en-GB" sz="2000" dirty="0"/>
              <a:t>Update your assessment and engagement plans on long projects </a:t>
            </a:r>
          </a:p>
          <a:p>
            <a:r>
              <a:rPr lang="en-GB" sz="2000" dirty="0"/>
              <a:t>Build and re –enforce </a:t>
            </a:r>
          </a:p>
        </p:txBody>
      </p:sp>
    </p:spTree>
    <p:extLst>
      <p:ext uri="{BB962C8B-B14F-4D97-AF65-F5344CB8AC3E}">
        <p14:creationId xmlns:p14="http://schemas.microsoft.com/office/powerpoint/2010/main" val="1209834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F580E-9688-3406-B72F-38E00F6673A0}"/>
              </a:ext>
            </a:extLst>
          </p:cNvPr>
          <p:cNvSpPr>
            <a:spLocks noGrp="1"/>
          </p:cNvSpPr>
          <p:nvPr>
            <p:ph type="ctrTitle"/>
          </p:nvPr>
        </p:nvSpPr>
        <p:spPr/>
        <p:txBody>
          <a:bodyPr/>
          <a:lstStyle/>
          <a:p>
            <a:r>
              <a:rPr lang="en-GB" dirty="0"/>
              <a:t>Assessment Guidance </a:t>
            </a:r>
          </a:p>
        </p:txBody>
      </p:sp>
      <p:sp>
        <p:nvSpPr>
          <p:cNvPr id="3" name="Subtitle 2">
            <a:extLst>
              <a:ext uri="{FF2B5EF4-FFF2-40B4-BE49-F238E27FC236}">
                <a16:creationId xmlns:a16="http://schemas.microsoft.com/office/drawing/2014/main" id="{4BB3495F-660C-8292-C4AF-E9D68BB32CFF}"/>
              </a:ext>
            </a:extLst>
          </p:cNvPr>
          <p:cNvSpPr>
            <a:spLocks noGrp="1"/>
          </p:cNvSpPr>
          <p:nvPr>
            <p:ph type="subTitle" idx="1"/>
          </p:nvPr>
        </p:nvSpPr>
        <p:spPr/>
        <p:txBody>
          <a:bodyPr/>
          <a:lstStyle/>
          <a:p>
            <a:r>
              <a:rPr lang="en-GB" b="1" dirty="0">
                <a:solidFill>
                  <a:schemeClr val="bg2"/>
                </a:solidFill>
                <a:highlight>
                  <a:srgbClr val="000000"/>
                </a:highlight>
              </a:rPr>
              <a:t>UES Week 10 </a:t>
            </a:r>
          </a:p>
        </p:txBody>
      </p:sp>
    </p:spTree>
    <p:extLst>
      <p:ext uri="{BB962C8B-B14F-4D97-AF65-F5344CB8AC3E}">
        <p14:creationId xmlns:p14="http://schemas.microsoft.com/office/powerpoint/2010/main" val="12002220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0EF76-8A5B-C53F-1F36-355653E9FCE5}"/>
              </a:ext>
            </a:extLst>
          </p:cNvPr>
          <p:cNvSpPr>
            <a:spLocks noGrp="1"/>
          </p:cNvSpPr>
          <p:nvPr>
            <p:ph type="title"/>
          </p:nvPr>
        </p:nvSpPr>
        <p:spPr/>
        <p:txBody>
          <a:bodyPr/>
          <a:lstStyle/>
          <a:p>
            <a:r>
              <a:rPr lang="en-GB" dirty="0"/>
              <a:t>University Cover Page </a:t>
            </a:r>
          </a:p>
        </p:txBody>
      </p:sp>
      <p:sp>
        <p:nvSpPr>
          <p:cNvPr id="3" name="Content Placeholder 2">
            <a:extLst>
              <a:ext uri="{FF2B5EF4-FFF2-40B4-BE49-F238E27FC236}">
                <a16:creationId xmlns:a16="http://schemas.microsoft.com/office/drawing/2014/main" id="{8C3211B9-90E6-CA37-9721-30E53115129E}"/>
              </a:ext>
            </a:extLst>
          </p:cNvPr>
          <p:cNvSpPr>
            <a:spLocks noGrp="1"/>
          </p:cNvSpPr>
          <p:nvPr>
            <p:ph idx="1"/>
          </p:nvPr>
        </p:nvSpPr>
        <p:spPr/>
        <p:txBody>
          <a:bodyPr/>
          <a:lstStyle/>
          <a:p>
            <a:pPr marL="0" indent="0">
              <a:buNone/>
            </a:pPr>
            <a:r>
              <a:rPr lang="en-GB" b="1" dirty="0"/>
              <a:t>Understanding and Engaging Stakeholders </a:t>
            </a:r>
          </a:p>
          <a:p>
            <a:pPr marL="0" indent="0">
              <a:buNone/>
            </a:pPr>
            <a:r>
              <a:rPr lang="en-GB" b="1" dirty="0"/>
              <a:t>LCLM5001</a:t>
            </a:r>
          </a:p>
          <a:p>
            <a:pPr marL="0" indent="0">
              <a:buNone/>
            </a:pPr>
            <a:r>
              <a:rPr lang="en-GB" b="1" dirty="0"/>
              <a:t>Student Name </a:t>
            </a:r>
            <a:r>
              <a:rPr lang="en-GB" dirty="0"/>
              <a:t>: </a:t>
            </a:r>
          </a:p>
          <a:p>
            <a:pPr marL="0" indent="0">
              <a:buNone/>
            </a:pPr>
            <a:r>
              <a:rPr lang="en-GB" b="1" dirty="0"/>
              <a:t>Student Number </a:t>
            </a:r>
            <a:r>
              <a:rPr lang="en-GB" dirty="0"/>
              <a:t>:</a:t>
            </a:r>
          </a:p>
          <a:p>
            <a:pPr marL="0" indent="0">
              <a:buNone/>
            </a:pPr>
            <a:r>
              <a:rPr lang="en-GB" b="1" dirty="0"/>
              <a:t>Lecturer Name </a:t>
            </a:r>
            <a:r>
              <a:rPr lang="en-GB" dirty="0"/>
              <a:t>: Nadeem Mirza / Kazeem Oseni/Sukhpreet Grewal or Muhammad Tareeq</a:t>
            </a:r>
          </a:p>
          <a:p>
            <a:pPr marL="0" indent="0">
              <a:buNone/>
            </a:pPr>
            <a:r>
              <a:rPr lang="en-GB" b="1" dirty="0"/>
              <a:t>Session</a:t>
            </a:r>
            <a:r>
              <a:rPr lang="en-GB" dirty="0"/>
              <a:t> : December 2025</a:t>
            </a:r>
          </a:p>
        </p:txBody>
      </p:sp>
    </p:spTree>
    <p:extLst>
      <p:ext uri="{BB962C8B-B14F-4D97-AF65-F5344CB8AC3E}">
        <p14:creationId xmlns:p14="http://schemas.microsoft.com/office/powerpoint/2010/main" val="17543994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13952-D2C6-013C-595B-4107F1DCBEF9}"/>
              </a:ext>
            </a:extLst>
          </p:cNvPr>
          <p:cNvSpPr>
            <a:spLocks noGrp="1"/>
          </p:cNvSpPr>
          <p:nvPr>
            <p:ph type="title"/>
          </p:nvPr>
        </p:nvSpPr>
        <p:spPr/>
        <p:txBody>
          <a:bodyPr/>
          <a:lstStyle/>
          <a:p>
            <a:r>
              <a:rPr lang="en-GB" dirty="0"/>
              <a:t>Table of content </a:t>
            </a:r>
          </a:p>
        </p:txBody>
      </p:sp>
      <p:sp>
        <p:nvSpPr>
          <p:cNvPr id="3" name="Content Placeholder 2">
            <a:extLst>
              <a:ext uri="{FF2B5EF4-FFF2-40B4-BE49-F238E27FC236}">
                <a16:creationId xmlns:a16="http://schemas.microsoft.com/office/drawing/2014/main" id="{E2A61A41-0492-7B9E-F6EE-E27980C637EB}"/>
              </a:ext>
            </a:extLst>
          </p:cNvPr>
          <p:cNvSpPr>
            <a:spLocks noGrp="1"/>
          </p:cNvSpPr>
          <p:nvPr>
            <p:ph idx="1"/>
          </p:nvPr>
        </p:nvSpPr>
        <p:spPr/>
        <p:txBody>
          <a:bodyPr/>
          <a:lstStyle/>
          <a:p>
            <a:r>
              <a:rPr lang="en-GB" dirty="0"/>
              <a:t>A structured table containing headings and page numbers </a:t>
            </a:r>
          </a:p>
        </p:txBody>
      </p:sp>
    </p:spTree>
    <p:extLst>
      <p:ext uri="{BB962C8B-B14F-4D97-AF65-F5344CB8AC3E}">
        <p14:creationId xmlns:p14="http://schemas.microsoft.com/office/powerpoint/2010/main" val="11970323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95417-5250-FF54-94BF-DE5337539AD5}"/>
              </a:ext>
            </a:extLst>
          </p:cNvPr>
          <p:cNvSpPr>
            <a:spLocks noGrp="1"/>
          </p:cNvSpPr>
          <p:nvPr>
            <p:ph type="title"/>
          </p:nvPr>
        </p:nvSpPr>
        <p:spPr/>
        <p:txBody>
          <a:bodyPr/>
          <a:lstStyle/>
          <a:p>
            <a:r>
              <a:rPr lang="en-GB" dirty="0"/>
              <a:t>Objectives </a:t>
            </a:r>
          </a:p>
        </p:txBody>
      </p:sp>
      <p:sp>
        <p:nvSpPr>
          <p:cNvPr id="3" name="Content Placeholder 2">
            <a:extLst>
              <a:ext uri="{FF2B5EF4-FFF2-40B4-BE49-F238E27FC236}">
                <a16:creationId xmlns:a16="http://schemas.microsoft.com/office/drawing/2014/main" id="{F99A5693-56A8-A68E-76A9-FFC97772DFA6}"/>
              </a:ext>
            </a:extLst>
          </p:cNvPr>
          <p:cNvSpPr>
            <a:spLocks noGrp="1"/>
          </p:cNvSpPr>
          <p:nvPr>
            <p:ph idx="1"/>
          </p:nvPr>
        </p:nvSpPr>
        <p:spPr/>
        <p:txBody>
          <a:bodyPr/>
          <a:lstStyle/>
          <a:p>
            <a:r>
              <a:rPr lang="en-GB" dirty="0"/>
              <a:t>Using the SMART Framework, come up with at least one objective to work towards – </a:t>
            </a:r>
            <a:r>
              <a:rPr lang="en-GB" dirty="0">
                <a:highlight>
                  <a:srgbClr val="FFFF00"/>
                </a:highlight>
              </a:rPr>
              <a:t>Project Objective </a:t>
            </a:r>
          </a:p>
        </p:txBody>
      </p:sp>
    </p:spTree>
    <p:extLst>
      <p:ext uri="{BB962C8B-B14F-4D97-AF65-F5344CB8AC3E}">
        <p14:creationId xmlns:p14="http://schemas.microsoft.com/office/powerpoint/2010/main" val="39016472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53BC9-1AA5-EA2F-8E36-BA389FC41B2D}"/>
              </a:ext>
            </a:extLst>
          </p:cNvPr>
          <p:cNvSpPr>
            <a:spLocks noGrp="1"/>
          </p:cNvSpPr>
          <p:nvPr>
            <p:ph type="title"/>
          </p:nvPr>
        </p:nvSpPr>
        <p:spPr/>
        <p:txBody>
          <a:bodyPr/>
          <a:lstStyle/>
          <a:p>
            <a:r>
              <a:rPr lang="en-GB" dirty="0"/>
              <a:t>Stakeholders</a:t>
            </a:r>
          </a:p>
        </p:txBody>
      </p:sp>
      <p:sp>
        <p:nvSpPr>
          <p:cNvPr id="3" name="Content Placeholder 2">
            <a:extLst>
              <a:ext uri="{FF2B5EF4-FFF2-40B4-BE49-F238E27FC236}">
                <a16:creationId xmlns:a16="http://schemas.microsoft.com/office/drawing/2014/main" id="{643AC561-3258-B548-4A6D-FFE52B6FC1A6}"/>
              </a:ext>
            </a:extLst>
          </p:cNvPr>
          <p:cNvSpPr>
            <a:spLocks noGrp="1"/>
          </p:cNvSpPr>
          <p:nvPr>
            <p:ph idx="1"/>
          </p:nvPr>
        </p:nvSpPr>
        <p:spPr/>
        <p:txBody>
          <a:bodyPr/>
          <a:lstStyle/>
          <a:p>
            <a:pPr marL="0" indent="0">
              <a:buNone/>
            </a:pPr>
            <a:r>
              <a:rPr lang="en-GB" sz="2800" b="1" dirty="0">
                <a:latin typeface="Arial" panose="020B0604020202020204" pitchFamily="34" charset="0"/>
                <a:cs typeface="Arial" panose="020B0604020202020204" pitchFamily="34" charset="0"/>
              </a:rPr>
              <a:t>Identify </a:t>
            </a:r>
          </a:p>
          <a:p>
            <a:pPr>
              <a:buFont typeface="Wingdings" panose="05000000000000000000" pitchFamily="2" charset="2"/>
              <a:buChar char="ü"/>
            </a:pPr>
            <a:r>
              <a:rPr lang="en-GB" sz="2800" dirty="0">
                <a:latin typeface="Arial" panose="020B0604020202020204" pitchFamily="34" charset="0"/>
                <a:cs typeface="Arial" panose="020B0604020202020204" pitchFamily="34" charset="0"/>
              </a:rPr>
              <a:t>Key stakeholders of your chosen organisation both Internal and External </a:t>
            </a:r>
          </a:p>
          <a:p>
            <a:pPr>
              <a:buFont typeface="Wingdings" panose="05000000000000000000" pitchFamily="2" charset="2"/>
              <a:buChar char="ü"/>
            </a:pPr>
            <a:r>
              <a:rPr lang="en-GB" sz="2800" kern="100" dirty="0">
                <a:effectLst/>
                <a:latin typeface="Arial" panose="020B0604020202020204" pitchFamily="34" charset="0"/>
                <a:ea typeface="DengXian" panose="02010600030101010101" pitchFamily="2" charset="-122"/>
                <a:cs typeface="Arial" panose="020B0604020202020204" pitchFamily="34" charset="0"/>
              </a:rPr>
              <a:t>their roles and responsibilities for each stakeholder identified  </a:t>
            </a:r>
          </a:p>
          <a:p>
            <a:pPr>
              <a:buFont typeface="Wingdings" panose="05000000000000000000" pitchFamily="2" charset="2"/>
              <a:buChar char="ü"/>
            </a:pPr>
            <a:r>
              <a:rPr lang="en-GB" sz="2800" kern="100" dirty="0">
                <a:effectLst/>
                <a:latin typeface="Arial" panose="020B0604020202020204" pitchFamily="34" charset="0"/>
                <a:ea typeface="DengXian" panose="02010600030101010101" pitchFamily="2" charset="-122"/>
                <a:cs typeface="Arial" panose="020B0604020202020204" pitchFamily="34" charset="0"/>
              </a:rPr>
              <a:t>the benefits they bring and challenges they may face. </a:t>
            </a:r>
          </a:p>
          <a:p>
            <a:pPr marL="0" indent="0">
              <a:buNone/>
            </a:pPr>
            <a:r>
              <a:rPr lang="en-GB" sz="2800" kern="100" dirty="0">
                <a:effectLst/>
                <a:latin typeface="Arial" panose="020B0604020202020204" pitchFamily="34" charset="0"/>
                <a:ea typeface="DengXian" panose="02010600030101010101" pitchFamily="2" charset="-122"/>
                <a:cs typeface="Arial" panose="020B0604020202020204" pitchFamily="34" charset="0"/>
              </a:rPr>
              <a:t>Here please explain </a:t>
            </a:r>
            <a:r>
              <a:rPr lang="en-GB" sz="2800" b="1" kern="100" dirty="0">
                <a:effectLst/>
                <a:latin typeface="Arial" panose="020B0604020202020204" pitchFamily="34" charset="0"/>
                <a:ea typeface="DengXian" panose="02010600030101010101" pitchFamily="2" charset="-122"/>
                <a:cs typeface="Arial" panose="020B0604020202020204" pitchFamily="34" charset="0"/>
              </a:rPr>
              <a:t>Stakeholder Map </a:t>
            </a:r>
            <a:r>
              <a:rPr lang="en-GB" sz="2800" kern="100" dirty="0">
                <a:effectLst/>
                <a:latin typeface="Arial" panose="020B0604020202020204" pitchFamily="34" charset="0"/>
                <a:ea typeface="DengXian" panose="02010600030101010101" pitchFamily="2" charset="-122"/>
                <a:cs typeface="Arial" panose="020B0604020202020204" pitchFamily="34" charset="0"/>
              </a:rPr>
              <a:t>(week 5 slide 16) and</a:t>
            </a:r>
          </a:p>
          <a:p>
            <a:pPr marL="0" indent="0">
              <a:buNone/>
            </a:pPr>
            <a:r>
              <a:rPr lang="en-GB" sz="2800" b="1" kern="100" dirty="0">
                <a:effectLst/>
                <a:latin typeface="Arial" panose="020B0604020202020204" pitchFamily="34" charset="0"/>
                <a:ea typeface="DengXian" panose="02010600030101010101" pitchFamily="2" charset="-122"/>
                <a:cs typeface="Arial" panose="020B0604020202020204" pitchFamily="34" charset="0"/>
              </a:rPr>
              <a:t> Stakeholder assessment </a:t>
            </a:r>
            <a:r>
              <a:rPr lang="en-GB" sz="2800" kern="100" dirty="0">
                <a:effectLst/>
                <a:latin typeface="Arial" panose="020B0604020202020204" pitchFamily="34" charset="0"/>
                <a:ea typeface="DengXian" panose="02010600030101010101" pitchFamily="2" charset="-122"/>
                <a:cs typeface="Arial" panose="020B0604020202020204" pitchFamily="34" charset="0"/>
              </a:rPr>
              <a:t>(week 5 slide 21), this should be linked to your chosen organisation </a:t>
            </a:r>
          </a:p>
          <a:p>
            <a:pPr marL="0" indent="0">
              <a:buNone/>
            </a:pPr>
            <a:endParaRPr lang="en-GB" sz="2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309429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69A8F-D03E-89E5-F6F8-90081BEFF77C}"/>
              </a:ext>
            </a:extLst>
          </p:cNvPr>
          <p:cNvSpPr>
            <a:spLocks noGrp="1"/>
          </p:cNvSpPr>
          <p:nvPr>
            <p:ph type="title"/>
          </p:nvPr>
        </p:nvSpPr>
        <p:spPr>
          <a:xfrm>
            <a:off x="609600" y="274638"/>
            <a:ext cx="10972800" cy="1143000"/>
          </a:xfrm>
        </p:spPr>
        <p:txBody>
          <a:bodyPr wrap="square" anchor="ctr">
            <a:normAutofit/>
          </a:bodyPr>
          <a:lstStyle/>
          <a:p>
            <a:r>
              <a:rPr lang="en-GB" dirty="0"/>
              <a:t>Stakeholder Map Week 5 slide 13 or 16 </a:t>
            </a:r>
          </a:p>
        </p:txBody>
      </p:sp>
      <p:pic>
        <p:nvPicPr>
          <p:cNvPr id="4" name="Content Placeholder 3">
            <a:extLst>
              <a:ext uri="{FF2B5EF4-FFF2-40B4-BE49-F238E27FC236}">
                <a16:creationId xmlns:a16="http://schemas.microsoft.com/office/drawing/2014/main" id="{075BDE62-3167-F6F6-56DE-7A076050CF54}"/>
              </a:ext>
            </a:extLst>
          </p:cNvPr>
          <p:cNvPicPr>
            <a:picLocks noGrp="1" noChangeAspect="1"/>
          </p:cNvPicPr>
          <p:nvPr>
            <p:ph sz="half" idx="1"/>
          </p:nvPr>
        </p:nvPicPr>
        <p:blipFill>
          <a:blip r:embed="rId2"/>
          <a:stretch>
            <a:fillRect/>
          </a:stretch>
        </p:blipFill>
        <p:spPr>
          <a:xfrm>
            <a:off x="1342384" y="1600201"/>
            <a:ext cx="3919232" cy="3989040"/>
          </a:xfrm>
          <a:prstGeom prst="rect">
            <a:avLst/>
          </a:prstGeom>
          <a:noFill/>
        </p:spPr>
      </p:pic>
      <p:sp>
        <p:nvSpPr>
          <p:cNvPr id="9" name="Content Placeholder 3">
            <a:extLst>
              <a:ext uri="{FF2B5EF4-FFF2-40B4-BE49-F238E27FC236}">
                <a16:creationId xmlns:a16="http://schemas.microsoft.com/office/drawing/2014/main" id="{092E5A5C-B378-B720-84ED-D5DFC9375970}"/>
              </a:ext>
            </a:extLst>
          </p:cNvPr>
          <p:cNvSpPr>
            <a:spLocks noGrp="1"/>
          </p:cNvSpPr>
          <p:nvPr>
            <p:ph sz="half" idx="2"/>
          </p:nvPr>
        </p:nvSpPr>
        <p:spPr>
          <a:xfrm>
            <a:off x="6197600" y="1600201"/>
            <a:ext cx="5384800" cy="3989040"/>
          </a:xfrm>
        </p:spPr>
        <p:txBody>
          <a:bodyPr/>
          <a:lstStyle/>
          <a:p>
            <a:r>
              <a:rPr lang="en-US" dirty="0"/>
              <a:t>Explain each quadrant linked to your identified stakeholders and your chosen organization </a:t>
            </a:r>
          </a:p>
        </p:txBody>
      </p:sp>
    </p:spTree>
    <p:extLst>
      <p:ext uri="{BB962C8B-B14F-4D97-AF65-F5344CB8AC3E}">
        <p14:creationId xmlns:p14="http://schemas.microsoft.com/office/powerpoint/2010/main" val="24742466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2AE2D-7F7F-0AA9-279A-6C930BAAA4E4}"/>
              </a:ext>
            </a:extLst>
          </p:cNvPr>
          <p:cNvSpPr>
            <a:spLocks noGrp="1"/>
          </p:cNvSpPr>
          <p:nvPr>
            <p:ph type="title"/>
          </p:nvPr>
        </p:nvSpPr>
        <p:spPr>
          <a:xfrm>
            <a:off x="609600" y="274638"/>
            <a:ext cx="10972800" cy="1143000"/>
          </a:xfrm>
        </p:spPr>
        <p:txBody>
          <a:bodyPr wrap="square" anchor="ctr">
            <a:normAutofit/>
          </a:bodyPr>
          <a:lstStyle/>
          <a:p>
            <a:r>
              <a:rPr lang="en-GB" dirty="0"/>
              <a:t>Stakeholder Assessment </a:t>
            </a:r>
          </a:p>
        </p:txBody>
      </p:sp>
      <p:pic>
        <p:nvPicPr>
          <p:cNvPr id="5" name="Content Placeholder 4">
            <a:extLst>
              <a:ext uri="{FF2B5EF4-FFF2-40B4-BE49-F238E27FC236}">
                <a16:creationId xmlns:a16="http://schemas.microsoft.com/office/drawing/2014/main" id="{BDB5E4DD-C913-D912-089E-D0CE5F730C2E}"/>
              </a:ext>
            </a:extLst>
          </p:cNvPr>
          <p:cNvPicPr>
            <a:picLocks noGrp="1" noChangeAspect="1"/>
          </p:cNvPicPr>
          <p:nvPr>
            <p:ph sz="half" idx="1"/>
          </p:nvPr>
        </p:nvPicPr>
        <p:blipFill>
          <a:blip r:embed="rId2"/>
          <a:stretch>
            <a:fillRect/>
          </a:stretch>
        </p:blipFill>
        <p:spPr>
          <a:xfrm>
            <a:off x="609600" y="2194673"/>
            <a:ext cx="5384800" cy="2800096"/>
          </a:xfrm>
          <a:noFill/>
        </p:spPr>
      </p:pic>
      <p:sp>
        <p:nvSpPr>
          <p:cNvPr id="10" name="Content Placeholder 3">
            <a:extLst>
              <a:ext uri="{FF2B5EF4-FFF2-40B4-BE49-F238E27FC236}">
                <a16:creationId xmlns:a16="http://schemas.microsoft.com/office/drawing/2014/main" id="{1F1EE259-B9EC-852E-386E-DF277CC60B96}"/>
              </a:ext>
            </a:extLst>
          </p:cNvPr>
          <p:cNvSpPr>
            <a:spLocks noGrp="1"/>
          </p:cNvSpPr>
          <p:nvPr>
            <p:ph sz="half" idx="2"/>
          </p:nvPr>
        </p:nvSpPr>
        <p:spPr>
          <a:xfrm>
            <a:off x="6197600" y="1600201"/>
            <a:ext cx="5384800" cy="3989040"/>
          </a:xfrm>
        </p:spPr>
        <p:txBody>
          <a:bodyPr/>
          <a:lstStyle/>
          <a:p>
            <a:r>
              <a:rPr lang="en-US" dirty="0"/>
              <a:t>Assess your stakeholder as per the example provided.. </a:t>
            </a:r>
          </a:p>
          <a:p>
            <a:r>
              <a:rPr lang="en-US" dirty="0"/>
              <a:t>You will NOT have to differentiate between internal to organization and Internal to Project but simply </a:t>
            </a:r>
          </a:p>
          <a:p>
            <a:r>
              <a:rPr lang="en-US" dirty="0"/>
              <a:t>Internal Stakeholders and External Stakeholder </a:t>
            </a:r>
          </a:p>
        </p:txBody>
      </p:sp>
    </p:spTree>
    <p:extLst>
      <p:ext uri="{BB962C8B-B14F-4D97-AF65-F5344CB8AC3E}">
        <p14:creationId xmlns:p14="http://schemas.microsoft.com/office/powerpoint/2010/main" val="25598789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B70F-B7B8-81C5-E2FA-193617E3DC0B}"/>
              </a:ext>
            </a:extLst>
          </p:cNvPr>
          <p:cNvSpPr>
            <a:spLocks noGrp="1"/>
          </p:cNvSpPr>
          <p:nvPr>
            <p:ph type="title"/>
          </p:nvPr>
        </p:nvSpPr>
        <p:spPr/>
        <p:txBody>
          <a:bodyPr/>
          <a:lstStyle/>
          <a:p>
            <a:r>
              <a:rPr lang="en-GB" dirty="0"/>
              <a:t>Roles of Managers </a:t>
            </a:r>
          </a:p>
        </p:txBody>
      </p:sp>
      <p:sp>
        <p:nvSpPr>
          <p:cNvPr id="3" name="Content Placeholder 2">
            <a:extLst>
              <a:ext uri="{FF2B5EF4-FFF2-40B4-BE49-F238E27FC236}">
                <a16:creationId xmlns:a16="http://schemas.microsoft.com/office/drawing/2014/main" id="{873F2380-6930-5ABD-2D5A-63A7C4FBC521}"/>
              </a:ext>
            </a:extLst>
          </p:cNvPr>
          <p:cNvSpPr>
            <a:spLocks noGrp="1"/>
          </p:cNvSpPr>
          <p:nvPr>
            <p:ph idx="1"/>
          </p:nvPr>
        </p:nvSpPr>
        <p:spPr/>
        <p:txBody>
          <a:bodyPr/>
          <a:lstStyle/>
          <a:p>
            <a:pPr marL="0" indent="0">
              <a:buNone/>
            </a:pPr>
            <a:r>
              <a:rPr lang="en-GB" sz="4000" kern="100" dirty="0">
                <a:effectLst/>
                <a:latin typeface="Arial" panose="020B0604020202020204" pitchFamily="34" charset="0"/>
                <a:ea typeface="DengXian" panose="02010600030101010101" pitchFamily="2" charset="-122"/>
                <a:cs typeface="Arial" panose="020B0604020202020204" pitchFamily="34" charset="0"/>
              </a:rPr>
              <a:t>Discuss various roles of the manager to engage with stakeholders (refer to week 6 slides 9,11 and 15)</a:t>
            </a:r>
          </a:p>
          <a:p>
            <a:r>
              <a:rPr lang="en-GB" sz="4000" kern="100" dirty="0">
                <a:latin typeface="Arial" panose="020B0604020202020204" pitchFamily="34" charset="0"/>
                <a:ea typeface="DengXian" panose="02010600030101010101" pitchFamily="2" charset="-122"/>
                <a:cs typeface="Arial" panose="020B0604020202020204" pitchFamily="34" charset="0"/>
              </a:rPr>
              <a:t>Such as effective Communication </a:t>
            </a:r>
          </a:p>
          <a:p>
            <a:r>
              <a:rPr lang="en-GB" sz="4000" kern="100" dirty="0">
                <a:latin typeface="Arial" panose="020B0604020202020204" pitchFamily="34" charset="0"/>
                <a:ea typeface="DengXian" panose="02010600030101010101" pitchFamily="2" charset="-122"/>
                <a:cs typeface="Arial" panose="020B0604020202020204" pitchFamily="34" charset="0"/>
              </a:rPr>
              <a:t>Feel felt Found Technique </a:t>
            </a:r>
          </a:p>
          <a:p>
            <a:r>
              <a:rPr lang="en-GB" sz="4000" kern="100" dirty="0">
                <a:latin typeface="Arial" panose="020B0604020202020204" pitchFamily="34" charset="0"/>
                <a:ea typeface="DengXian" panose="02010600030101010101" pitchFamily="2" charset="-122"/>
                <a:cs typeface="Arial" panose="020B0604020202020204" pitchFamily="34" charset="0"/>
              </a:rPr>
              <a:t>Also refer to week 9 </a:t>
            </a:r>
            <a:endParaRPr lang="en-GB" dirty="0"/>
          </a:p>
        </p:txBody>
      </p:sp>
    </p:spTree>
    <p:extLst>
      <p:ext uri="{BB962C8B-B14F-4D97-AF65-F5344CB8AC3E}">
        <p14:creationId xmlns:p14="http://schemas.microsoft.com/office/powerpoint/2010/main" val="12477585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72A06-18F6-6E31-6D15-2E50F25F6B2C}"/>
              </a:ext>
            </a:extLst>
          </p:cNvPr>
          <p:cNvSpPr>
            <a:spLocks noGrp="1"/>
          </p:cNvSpPr>
          <p:nvPr>
            <p:ph type="title"/>
          </p:nvPr>
        </p:nvSpPr>
        <p:spPr/>
        <p:txBody>
          <a:bodyPr/>
          <a:lstStyle/>
          <a:p>
            <a:r>
              <a:rPr lang="en-GB" dirty="0"/>
              <a:t>Engaging stakeholders </a:t>
            </a:r>
          </a:p>
        </p:txBody>
      </p:sp>
      <p:sp>
        <p:nvSpPr>
          <p:cNvPr id="3" name="Content Placeholder 2">
            <a:extLst>
              <a:ext uri="{FF2B5EF4-FFF2-40B4-BE49-F238E27FC236}">
                <a16:creationId xmlns:a16="http://schemas.microsoft.com/office/drawing/2014/main" id="{62A180B8-0B61-9670-8E0E-265817EEBF5E}"/>
              </a:ext>
            </a:extLst>
          </p:cNvPr>
          <p:cNvSpPr>
            <a:spLocks noGrp="1"/>
          </p:cNvSpPr>
          <p:nvPr>
            <p:ph idx="1"/>
          </p:nvPr>
        </p:nvSpPr>
        <p:spPr/>
        <p:txBody>
          <a:bodyPr/>
          <a:lstStyle/>
          <a:p>
            <a:pPr marL="0" indent="0">
              <a:buNone/>
            </a:pPr>
            <a:r>
              <a:rPr lang="en-GB" kern="100" dirty="0">
                <a:latin typeface="Arial" panose="020B0604020202020204" pitchFamily="34" charset="0"/>
                <a:ea typeface="DengXian" panose="02010600030101010101" pitchFamily="2" charset="-122"/>
                <a:cs typeface="Arial" panose="020B0604020202020204" pitchFamily="34" charset="0"/>
              </a:rPr>
              <a:t>I</a:t>
            </a:r>
            <a:r>
              <a:rPr lang="en-GB" sz="3200" kern="100" dirty="0">
                <a:effectLst/>
                <a:latin typeface="Arial" panose="020B0604020202020204" pitchFamily="34" charset="0"/>
                <a:ea typeface="DengXian" panose="02010600030101010101" pitchFamily="2" charset="-122"/>
                <a:cs typeface="Arial" panose="020B0604020202020204" pitchFamily="34" charset="0"/>
              </a:rPr>
              <a:t>mplement the following </a:t>
            </a:r>
          </a:p>
          <a:p>
            <a:pPr>
              <a:lnSpc>
                <a:spcPct val="200000"/>
              </a:lnSpc>
              <a:buFont typeface="Wingdings" panose="05000000000000000000" pitchFamily="2" charset="2"/>
              <a:buChar char="Ø"/>
            </a:pPr>
            <a:r>
              <a:rPr lang="en-GB" kern="100" dirty="0">
                <a:effectLst/>
                <a:latin typeface="Arial" panose="020B0604020202020204" pitchFamily="34" charset="0"/>
                <a:ea typeface="DengXian" panose="02010600030101010101" pitchFamily="2" charset="-122"/>
                <a:cs typeface="Arial" panose="020B0604020202020204" pitchFamily="34" charset="0"/>
              </a:rPr>
              <a:t>Communication Plan (week 6 slide 11)</a:t>
            </a:r>
          </a:p>
          <a:p>
            <a:pPr marL="571500" indent="-457200">
              <a:lnSpc>
                <a:spcPct val="200000"/>
              </a:lnSpc>
              <a:buFont typeface="Wingdings" panose="05000000000000000000" pitchFamily="2" charset="2"/>
              <a:buChar char="Ø"/>
            </a:pPr>
            <a:r>
              <a:rPr lang="en-GB" kern="100" dirty="0">
                <a:effectLst/>
                <a:latin typeface="Arial" panose="020B0604020202020204" pitchFamily="34" charset="0"/>
                <a:ea typeface="DengXian" panose="02010600030101010101" pitchFamily="2" charset="-122"/>
                <a:cs typeface="Arial" panose="020B0604020202020204" pitchFamily="34" charset="0"/>
              </a:rPr>
              <a:t>level of engagement (week 5 slide 27)</a:t>
            </a:r>
          </a:p>
          <a:p>
            <a:pPr marL="571500" indent="-457200">
              <a:lnSpc>
                <a:spcPct val="200000"/>
              </a:lnSpc>
              <a:spcAft>
                <a:spcPts val="800"/>
              </a:spcAft>
              <a:buFont typeface="Wingdings" panose="05000000000000000000" pitchFamily="2" charset="2"/>
              <a:buChar char="Ø"/>
            </a:pPr>
            <a:r>
              <a:rPr lang="en-GB" kern="100" dirty="0">
                <a:effectLst/>
                <a:latin typeface="Arial" panose="020B0604020202020204" pitchFamily="34" charset="0"/>
                <a:ea typeface="DengXian" panose="02010600030101010101" pitchFamily="2" charset="-122"/>
                <a:cs typeface="Arial" panose="020B0604020202020204" pitchFamily="34" charset="0"/>
              </a:rPr>
              <a:t>construct a RACI Matrix – (week 6 slides 15)</a:t>
            </a:r>
          </a:p>
          <a:p>
            <a:pPr marL="0" indent="0">
              <a:buNone/>
            </a:pPr>
            <a:endParaRPr lang="en-GB" sz="32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4665913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C4030-A2DA-4D51-AA43-E68D6FBA6FDF}"/>
              </a:ext>
            </a:extLst>
          </p:cNvPr>
          <p:cNvSpPr>
            <a:spLocks noGrp="1"/>
          </p:cNvSpPr>
          <p:nvPr>
            <p:ph type="title"/>
          </p:nvPr>
        </p:nvSpPr>
        <p:spPr>
          <a:xfrm>
            <a:off x="609600" y="274638"/>
            <a:ext cx="10972800" cy="1143000"/>
          </a:xfrm>
        </p:spPr>
        <p:txBody>
          <a:bodyPr wrap="square" anchor="ctr">
            <a:normAutofit/>
          </a:bodyPr>
          <a:lstStyle/>
          <a:p>
            <a:r>
              <a:rPr lang="en-GB" dirty="0"/>
              <a:t>Communication Plan </a:t>
            </a:r>
          </a:p>
        </p:txBody>
      </p:sp>
      <p:pic>
        <p:nvPicPr>
          <p:cNvPr id="5" name="Content Placeholder 4">
            <a:extLst>
              <a:ext uri="{FF2B5EF4-FFF2-40B4-BE49-F238E27FC236}">
                <a16:creationId xmlns:a16="http://schemas.microsoft.com/office/drawing/2014/main" id="{D29F92DC-3F5B-456B-9C67-9620EA4A8EC9}"/>
              </a:ext>
            </a:extLst>
          </p:cNvPr>
          <p:cNvPicPr>
            <a:picLocks noGrp="1" noChangeAspect="1"/>
          </p:cNvPicPr>
          <p:nvPr>
            <p:ph sz="half" idx="1"/>
          </p:nvPr>
        </p:nvPicPr>
        <p:blipFill>
          <a:blip r:embed="rId2"/>
          <a:stretch>
            <a:fillRect/>
          </a:stretch>
        </p:blipFill>
        <p:spPr>
          <a:xfrm>
            <a:off x="609600" y="2006205"/>
            <a:ext cx="5384800" cy="3177032"/>
          </a:xfrm>
          <a:noFill/>
        </p:spPr>
      </p:pic>
      <p:sp>
        <p:nvSpPr>
          <p:cNvPr id="10" name="Content Placeholder 3">
            <a:extLst>
              <a:ext uri="{FF2B5EF4-FFF2-40B4-BE49-F238E27FC236}">
                <a16:creationId xmlns:a16="http://schemas.microsoft.com/office/drawing/2014/main" id="{5D35B6C3-C3BA-F077-7F27-E4BE1FE6AEF8}"/>
              </a:ext>
            </a:extLst>
          </p:cNvPr>
          <p:cNvSpPr>
            <a:spLocks noGrp="1"/>
          </p:cNvSpPr>
          <p:nvPr>
            <p:ph sz="half" idx="2"/>
          </p:nvPr>
        </p:nvSpPr>
        <p:spPr>
          <a:xfrm>
            <a:off x="6197600" y="1600201"/>
            <a:ext cx="5384800" cy="3989040"/>
          </a:xfrm>
        </p:spPr>
        <p:txBody>
          <a:bodyPr/>
          <a:lstStyle/>
          <a:p>
            <a:r>
              <a:rPr lang="en-US" dirty="0"/>
              <a:t>Explain how you will communicate with each stakeholder you have identified </a:t>
            </a:r>
          </a:p>
          <a:p>
            <a:pPr marL="0" indent="0">
              <a:buNone/>
            </a:pPr>
            <a:r>
              <a:rPr lang="en-GB" kern="100" dirty="0">
                <a:effectLst/>
                <a:latin typeface="Arial" panose="020B0604020202020204" pitchFamily="34" charset="0"/>
                <a:ea typeface="DengXian" panose="02010600030101010101" pitchFamily="2" charset="-122"/>
                <a:cs typeface="Arial" panose="020B0604020202020204" pitchFamily="34" charset="0"/>
              </a:rPr>
              <a:t>Communication Plan (week 6 slide 11)</a:t>
            </a:r>
          </a:p>
          <a:p>
            <a:endParaRPr lang="en-US" dirty="0"/>
          </a:p>
        </p:txBody>
      </p:sp>
    </p:spTree>
    <p:extLst>
      <p:ext uri="{BB962C8B-B14F-4D97-AF65-F5344CB8AC3E}">
        <p14:creationId xmlns:p14="http://schemas.microsoft.com/office/powerpoint/2010/main" val="35040613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178AA-C331-8647-C13F-474FE1D2FAF7}"/>
              </a:ext>
            </a:extLst>
          </p:cNvPr>
          <p:cNvSpPr>
            <a:spLocks noGrp="1"/>
          </p:cNvSpPr>
          <p:nvPr>
            <p:ph type="title"/>
          </p:nvPr>
        </p:nvSpPr>
        <p:spPr>
          <a:xfrm>
            <a:off x="609600" y="274638"/>
            <a:ext cx="10972800" cy="1143000"/>
          </a:xfrm>
        </p:spPr>
        <p:txBody>
          <a:bodyPr wrap="square" anchor="ctr">
            <a:normAutofit/>
          </a:bodyPr>
          <a:lstStyle/>
          <a:p>
            <a:r>
              <a:rPr lang="en-GB" dirty="0"/>
              <a:t>Level of Engagement </a:t>
            </a:r>
          </a:p>
        </p:txBody>
      </p:sp>
      <p:pic>
        <p:nvPicPr>
          <p:cNvPr id="5" name="Content Placeholder 4">
            <a:extLst>
              <a:ext uri="{FF2B5EF4-FFF2-40B4-BE49-F238E27FC236}">
                <a16:creationId xmlns:a16="http://schemas.microsoft.com/office/drawing/2014/main" id="{75246A2A-AFF9-2FEC-3EB5-8E525A33DFA0}"/>
              </a:ext>
            </a:extLst>
          </p:cNvPr>
          <p:cNvPicPr>
            <a:picLocks noGrp="1" noChangeAspect="1"/>
          </p:cNvPicPr>
          <p:nvPr>
            <p:ph sz="half" idx="1"/>
          </p:nvPr>
        </p:nvPicPr>
        <p:blipFill>
          <a:blip r:embed="rId2"/>
          <a:stretch>
            <a:fillRect/>
          </a:stretch>
        </p:blipFill>
        <p:spPr>
          <a:xfrm>
            <a:off x="609600" y="1340769"/>
            <a:ext cx="6926560" cy="3357836"/>
          </a:xfrm>
          <a:noFill/>
        </p:spPr>
      </p:pic>
      <p:sp>
        <p:nvSpPr>
          <p:cNvPr id="10" name="Content Placeholder 3">
            <a:extLst>
              <a:ext uri="{FF2B5EF4-FFF2-40B4-BE49-F238E27FC236}">
                <a16:creationId xmlns:a16="http://schemas.microsoft.com/office/drawing/2014/main" id="{7A2138D8-77C2-1FC7-E123-79530EF23057}"/>
              </a:ext>
            </a:extLst>
          </p:cNvPr>
          <p:cNvSpPr>
            <a:spLocks noGrp="1"/>
          </p:cNvSpPr>
          <p:nvPr>
            <p:ph sz="half" idx="2"/>
          </p:nvPr>
        </p:nvSpPr>
        <p:spPr>
          <a:xfrm>
            <a:off x="8184232" y="1600201"/>
            <a:ext cx="3398168" cy="3989039"/>
          </a:xfrm>
        </p:spPr>
        <p:txBody>
          <a:bodyPr/>
          <a:lstStyle/>
          <a:p>
            <a:r>
              <a:rPr lang="en-US" dirty="0"/>
              <a:t>What are the level of engagement in the mentioned project ?</a:t>
            </a:r>
          </a:p>
          <a:p>
            <a:r>
              <a:rPr lang="en-GB" kern="100" dirty="0">
                <a:effectLst/>
                <a:highlight>
                  <a:srgbClr val="00FF00"/>
                </a:highlight>
                <a:latin typeface="Arial" panose="020B0604020202020204" pitchFamily="34" charset="0"/>
                <a:ea typeface="DengXian" panose="02010600030101010101" pitchFamily="2" charset="-122"/>
                <a:cs typeface="Arial" panose="020B0604020202020204" pitchFamily="34" charset="0"/>
              </a:rPr>
              <a:t>level of engagement (week 5 slide 27)</a:t>
            </a:r>
          </a:p>
          <a:p>
            <a:endParaRPr lang="en-US" dirty="0"/>
          </a:p>
        </p:txBody>
      </p:sp>
    </p:spTree>
    <p:extLst>
      <p:ext uri="{BB962C8B-B14F-4D97-AF65-F5344CB8AC3E}">
        <p14:creationId xmlns:p14="http://schemas.microsoft.com/office/powerpoint/2010/main" val="32566198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79F20-2079-2E76-C0B6-C8F2EE28CA04}"/>
              </a:ext>
            </a:extLst>
          </p:cNvPr>
          <p:cNvSpPr>
            <a:spLocks noGrp="1"/>
          </p:cNvSpPr>
          <p:nvPr>
            <p:ph type="title"/>
          </p:nvPr>
        </p:nvSpPr>
        <p:spPr>
          <a:xfrm>
            <a:off x="609600" y="274638"/>
            <a:ext cx="10972800" cy="1143000"/>
          </a:xfrm>
        </p:spPr>
        <p:txBody>
          <a:bodyPr wrap="square" anchor="ctr">
            <a:normAutofit/>
          </a:bodyPr>
          <a:lstStyle/>
          <a:p>
            <a:r>
              <a:rPr lang="en-GB" dirty="0"/>
              <a:t>RACI Matrix </a:t>
            </a:r>
          </a:p>
        </p:txBody>
      </p:sp>
      <p:pic>
        <p:nvPicPr>
          <p:cNvPr id="4" name="Content Placeholder 3">
            <a:extLst>
              <a:ext uri="{FF2B5EF4-FFF2-40B4-BE49-F238E27FC236}">
                <a16:creationId xmlns:a16="http://schemas.microsoft.com/office/drawing/2014/main" id="{53A87F3E-72E2-6138-605D-D2AEA257D14A}"/>
              </a:ext>
            </a:extLst>
          </p:cNvPr>
          <p:cNvPicPr>
            <a:picLocks noGrp="1" noChangeAspect="1"/>
          </p:cNvPicPr>
          <p:nvPr>
            <p:ph sz="half" idx="1"/>
          </p:nvPr>
        </p:nvPicPr>
        <p:blipFill>
          <a:blip r:embed="rId2"/>
          <a:stretch>
            <a:fillRect/>
          </a:stretch>
        </p:blipFill>
        <p:spPr>
          <a:xfrm>
            <a:off x="609600" y="2080246"/>
            <a:ext cx="5384800" cy="3028950"/>
          </a:xfrm>
          <a:prstGeom prst="rect">
            <a:avLst/>
          </a:prstGeom>
          <a:noFill/>
        </p:spPr>
      </p:pic>
      <p:sp>
        <p:nvSpPr>
          <p:cNvPr id="9" name="Content Placeholder 3">
            <a:extLst>
              <a:ext uri="{FF2B5EF4-FFF2-40B4-BE49-F238E27FC236}">
                <a16:creationId xmlns:a16="http://schemas.microsoft.com/office/drawing/2014/main" id="{E752DF45-570B-93CE-1865-78309D8B44B7}"/>
              </a:ext>
            </a:extLst>
          </p:cNvPr>
          <p:cNvSpPr>
            <a:spLocks noGrp="1"/>
          </p:cNvSpPr>
          <p:nvPr>
            <p:ph sz="half" idx="2"/>
          </p:nvPr>
        </p:nvSpPr>
        <p:spPr>
          <a:xfrm>
            <a:off x="6197600" y="1600201"/>
            <a:ext cx="5384800" cy="3989040"/>
          </a:xfrm>
        </p:spPr>
        <p:txBody>
          <a:bodyPr/>
          <a:lstStyle/>
          <a:p>
            <a:pPr marL="571500" indent="-457200">
              <a:lnSpc>
                <a:spcPct val="200000"/>
              </a:lnSpc>
              <a:spcAft>
                <a:spcPts val="800"/>
              </a:spcAft>
              <a:buFont typeface="Wingdings" panose="05000000000000000000" pitchFamily="2" charset="2"/>
              <a:buChar char="Ø"/>
            </a:pPr>
            <a:r>
              <a:rPr lang="en-GB" kern="100" dirty="0">
                <a:effectLst/>
                <a:latin typeface="Arial" panose="020B0604020202020204" pitchFamily="34" charset="0"/>
                <a:ea typeface="DengXian" panose="02010600030101010101" pitchFamily="2" charset="-122"/>
                <a:cs typeface="Arial" panose="020B0604020202020204" pitchFamily="34" charset="0"/>
              </a:rPr>
              <a:t>construct a RACI Matrix fo</a:t>
            </a:r>
            <a:r>
              <a:rPr lang="en-GB" kern="100" dirty="0">
                <a:latin typeface="Arial" panose="020B0604020202020204" pitchFamily="34" charset="0"/>
                <a:ea typeface="DengXian" panose="02010600030101010101" pitchFamily="2" charset="-122"/>
                <a:cs typeface="Arial" panose="020B0604020202020204" pitchFamily="34" charset="0"/>
              </a:rPr>
              <a:t>r your project</a:t>
            </a:r>
            <a:r>
              <a:rPr lang="en-GB" kern="100" dirty="0">
                <a:effectLst/>
                <a:latin typeface="Arial" panose="020B0604020202020204" pitchFamily="34" charset="0"/>
                <a:ea typeface="DengXian" panose="02010600030101010101" pitchFamily="2" charset="-122"/>
                <a:cs typeface="Arial" panose="020B0604020202020204" pitchFamily="34" charset="0"/>
              </a:rPr>
              <a:t> – (week 6 slides 15)</a:t>
            </a:r>
          </a:p>
          <a:p>
            <a:pPr marL="0" indent="0">
              <a:buNone/>
            </a:pPr>
            <a:endParaRPr lang="en-GB" sz="2800" kern="100" dirty="0">
              <a:effectLst/>
              <a:latin typeface="Arial" panose="020B0604020202020204" pitchFamily="34" charset="0"/>
              <a:ea typeface="DengXian" panose="02010600030101010101" pitchFamily="2" charset="-122"/>
              <a:cs typeface="Arial" panose="020B0604020202020204" pitchFamily="34" charset="0"/>
            </a:endParaRPr>
          </a:p>
          <a:p>
            <a:endParaRPr lang="en-US" dirty="0"/>
          </a:p>
        </p:txBody>
      </p:sp>
    </p:spTree>
    <p:extLst>
      <p:ext uri="{BB962C8B-B14F-4D97-AF65-F5344CB8AC3E}">
        <p14:creationId xmlns:p14="http://schemas.microsoft.com/office/powerpoint/2010/main" val="28488356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3789040"/>
            <a:ext cx="11089232" cy="1656184"/>
          </a:xfrm>
        </p:spPr>
        <p:txBody>
          <a:bodyPr/>
          <a:lstStyle/>
          <a:p>
            <a:pPr algn="just" eaLnBrk="1" hangingPunct="1"/>
            <a:r>
              <a:rPr lang="en-GB" altLang="en-US" sz="3200" b="1" dirty="0">
                <a:solidFill>
                  <a:schemeClr val="tx2">
                    <a:lumMod val="75000"/>
                  </a:schemeClr>
                </a:solidFill>
              </a:rPr>
              <a:t>Do you have any question  ?</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87888" y="1117036"/>
            <a:ext cx="2492896" cy="2492896"/>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82EA6-615E-62AA-E7C7-96510A0D9A7A}"/>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9E5A9B5E-E3AA-8E7E-D0EC-B64964F58070}"/>
              </a:ext>
            </a:extLst>
          </p:cNvPr>
          <p:cNvSpPr>
            <a:spLocks noGrp="1"/>
          </p:cNvSpPr>
          <p:nvPr>
            <p:ph idx="1"/>
          </p:nvPr>
        </p:nvSpPr>
        <p:spPr/>
        <p:txBody>
          <a:bodyPr/>
          <a:lstStyle/>
          <a:p>
            <a:r>
              <a:rPr lang="en-GB" dirty="0"/>
              <a:t>This section should wrap up your assignment </a:t>
            </a:r>
          </a:p>
        </p:txBody>
      </p:sp>
    </p:spTree>
    <p:extLst>
      <p:ext uri="{BB962C8B-B14F-4D97-AF65-F5344CB8AC3E}">
        <p14:creationId xmlns:p14="http://schemas.microsoft.com/office/powerpoint/2010/main" val="34198031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BF4E4-DFC1-3571-FB64-BFC279D485A9}"/>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00BF3C71-C802-191A-F264-FD5AB147AA35}"/>
              </a:ext>
            </a:extLst>
          </p:cNvPr>
          <p:cNvSpPr>
            <a:spLocks noGrp="1"/>
          </p:cNvSpPr>
          <p:nvPr>
            <p:ph idx="1"/>
          </p:nvPr>
        </p:nvSpPr>
        <p:spPr/>
        <p:txBody>
          <a:bodyPr/>
          <a:lstStyle/>
          <a:p>
            <a:pPr marL="0" indent="0">
              <a:lnSpc>
                <a:spcPct val="115000"/>
              </a:lnSpc>
              <a:spcAft>
                <a:spcPts val="800"/>
              </a:spcAft>
              <a:buNone/>
            </a:pPr>
            <a:r>
              <a:rPr lang="en-GB" sz="4000" kern="100" dirty="0">
                <a:effectLst/>
                <a:latin typeface="Aptos" panose="020B0004020202020204" pitchFamily="34" charset="0"/>
                <a:ea typeface="DengXian" panose="02010600030101010101" pitchFamily="2" charset="-122"/>
                <a:cs typeface="Times New Roman" panose="02020603050405020304" pitchFamily="18" charset="0"/>
              </a:rPr>
              <a:t>A list of recommendations for an organic growth of the company such as </a:t>
            </a:r>
            <a:r>
              <a:rPr lang="en-GB" sz="4000" b="1" kern="100" dirty="0">
                <a:effectLst/>
                <a:latin typeface="Aptos" panose="020B0004020202020204" pitchFamily="34" charset="0"/>
                <a:ea typeface="DengXian" panose="02010600030101010101" pitchFamily="2" charset="-122"/>
                <a:cs typeface="Times New Roman" panose="02020603050405020304" pitchFamily="18" charset="0"/>
              </a:rPr>
              <a:t>internal efforts, using available resources, honing brand amongst others</a:t>
            </a:r>
          </a:p>
          <a:p>
            <a:pPr marL="0" indent="0">
              <a:lnSpc>
                <a:spcPct val="115000"/>
              </a:lnSpc>
              <a:spcAft>
                <a:spcPts val="800"/>
              </a:spcAft>
              <a:buNone/>
            </a:pPr>
            <a:r>
              <a:rPr lang="en-GB" sz="40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Week 7 </a:t>
            </a:r>
            <a:endParaRPr lang="en-GB" sz="40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16369541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7C9CB-342B-0BD7-D084-0D6B033EB119}"/>
              </a:ext>
            </a:extLst>
          </p:cNvPr>
          <p:cNvSpPr>
            <a:spLocks noGrp="1"/>
          </p:cNvSpPr>
          <p:nvPr>
            <p:ph type="title"/>
          </p:nvPr>
        </p:nvSpPr>
        <p:spPr/>
        <p:txBody>
          <a:bodyPr/>
          <a:lstStyle/>
          <a:p>
            <a:r>
              <a:rPr lang="en-GB" dirty="0"/>
              <a:t>List of References</a:t>
            </a:r>
          </a:p>
        </p:txBody>
      </p:sp>
      <p:sp>
        <p:nvSpPr>
          <p:cNvPr id="3" name="Content Placeholder 2">
            <a:extLst>
              <a:ext uri="{FF2B5EF4-FFF2-40B4-BE49-F238E27FC236}">
                <a16:creationId xmlns:a16="http://schemas.microsoft.com/office/drawing/2014/main" id="{ADEF6B1C-D8B9-2868-C30E-2CB713578B7D}"/>
              </a:ext>
            </a:extLst>
          </p:cNvPr>
          <p:cNvSpPr>
            <a:spLocks noGrp="1"/>
          </p:cNvSpPr>
          <p:nvPr>
            <p:ph idx="1"/>
          </p:nvPr>
        </p:nvSpPr>
        <p:spPr/>
        <p:txBody>
          <a:bodyPr/>
          <a:lstStyle/>
          <a:p>
            <a:r>
              <a:rPr lang="en-GB" dirty="0"/>
              <a:t>Please Follow Harvard Referencing style </a:t>
            </a:r>
          </a:p>
        </p:txBody>
      </p:sp>
    </p:spTree>
    <p:extLst>
      <p:ext uri="{BB962C8B-B14F-4D97-AF65-F5344CB8AC3E}">
        <p14:creationId xmlns:p14="http://schemas.microsoft.com/office/powerpoint/2010/main" val="35431858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7A9A5-9165-CED5-1FD2-6AFD6C8FC9F1}"/>
              </a:ext>
            </a:extLst>
          </p:cNvPr>
          <p:cNvSpPr>
            <a:spLocks noGrp="1"/>
          </p:cNvSpPr>
          <p:nvPr>
            <p:ph type="title"/>
          </p:nvPr>
        </p:nvSpPr>
        <p:spPr/>
        <p:txBody>
          <a:bodyPr/>
          <a:lstStyle/>
          <a:p>
            <a:r>
              <a:rPr lang="en-GB" dirty="0"/>
              <a:t>Thank you </a:t>
            </a:r>
          </a:p>
        </p:txBody>
      </p:sp>
      <p:sp>
        <p:nvSpPr>
          <p:cNvPr id="3" name="Content Placeholder 2">
            <a:extLst>
              <a:ext uri="{FF2B5EF4-FFF2-40B4-BE49-F238E27FC236}">
                <a16:creationId xmlns:a16="http://schemas.microsoft.com/office/drawing/2014/main" id="{6CC0C28E-62C7-EBAD-92A7-BE3A1F280BE3}"/>
              </a:ext>
            </a:extLst>
          </p:cNvPr>
          <p:cNvSpPr>
            <a:spLocks noGrp="1"/>
          </p:cNvSpPr>
          <p:nvPr>
            <p:ph idx="1"/>
          </p:nvPr>
        </p:nvSpPr>
        <p:spPr/>
        <p:txBody>
          <a:bodyPr/>
          <a:lstStyle/>
          <a:p>
            <a:r>
              <a:rPr lang="en-GB" dirty="0"/>
              <a:t>Please submit your assignment on Time </a:t>
            </a:r>
          </a:p>
        </p:txBody>
      </p:sp>
    </p:spTree>
    <p:extLst>
      <p:ext uri="{BB962C8B-B14F-4D97-AF65-F5344CB8AC3E}">
        <p14:creationId xmlns:p14="http://schemas.microsoft.com/office/powerpoint/2010/main" val="9779062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r>
              <a:rPr lang="en-GB" altLang="en-US" b="1"/>
              <a:t>Any Questions?</a:t>
            </a:r>
          </a:p>
        </p:txBody>
      </p:sp>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609600" y="1600201"/>
            <a:ext cx="5384800" cy="3989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342900" indent="-342900">
              <a:buFont typeface="Arial" panose="020B0604020202020204" pitchFamily="34" charset="0"/>
              <a:buChar char="•"/>
            </a:pPr>
            <a:r>
              <a:rPr lang="en-US" altLang="en-US" sz="2800" dirty="0">
                <a:solidFill>
                  <a:schemeClr val="tx1"/>
                </a:solidFill>
                <a:latin typeface="+mn-lt"/>
                <a:cs typeface="+mn-cs"/>
              </a:rPr>
              <a:t>Enjoy your holidays </a:t>
            </a:r>
          </a:p>
          <a:p>
            <a:pPr marL="342900" indent="-342900">
              <a:buFont typeface="Arial" panose="020B0604020202020204" pitchFamily="34" charset="0"/>
              <a:buChar char="•"/>
            </a:pPr>
            <a:r>
              <a:rPr lang="en-US" altLang="en-US" sz="2800" dirty="0">
                <a:solidFill>
                  <a:schemeClr val="tx1"/>
                </a:solidFill>
                <a:latin typeface="+mn-lt"/>
                <a:cs typeface="+mn-cs"/>
              </a:rPr>
              <a:t>Thank You from your lecturers and Nishi</a:t>
            </a:r>
          </a:p>
          <a:p>
            <a:pPr marL="342900" indent="-342900">
              <a:buFont typeface="Arial" panose="020B0604020202020204" pitchFamily="34" charset="0"/>
              <a:buChar char="•"/>
            </a:pPr>
            <a:endParaRPr lang="en-US" altLang="en-US" sz="2800" dirty="0">
              <a:solidFill>
                <a:schemeClr val="tx1"/>
              </a:solidFill>
              <a:latin typeface="+mn-lt"/>
              <a:cs typeface="+mn-cs"/>
            </a:endParaRPr>
          </a:p>
          <a:p>
            <a:pPr marL="342900" indent="-342900">
              <a:buFont typeface="Arial" panose="020B0604020202020204" pitchFamily="34" charset="0"/>
              <a:buChar char="•"/>
            </a:pPr>
            <a:endParaRPr lang="en-US" altLang="en-US" sz="2800" b="1" dirty="0">
              <a:solidFill>
                <a:schemeClr val="tx1"/>
              </a:solidFill>
              <a:latin typeface="+mn-lt"/>
              <a:cs typeface="+mn-cs"/>
            </a:endParaRPr>
          </a:p>
          <a:p>
            <a:pPr marL="342900" indent="-342900">
              <a:buFont typeface="Arial" panose="020B0604020202020204" pitchFamily="34" charset="0"/>
              <a:buChar char="•"/>
            </a:pPr>
            <a:endParaRPr lang="en-US" altLang="en-US" sz="2800" b="1" dirty="0">
              <a:solidFill>
                <a:schemeClr val="tx1"/>
              </a:solidFill>
              <a:latin typeface="+mn-lt"/>
              <a:cs typeface="+mn-cs"/>
            </a:endParaRPr>
          </a:p>
        </p:txBody>
      </p:sp>
      <p:pic>
        <p:nvPicPr>
          <p:cNvPr id="2" name="Picture 1">
            <a:extLst>
              <a:ext uri="{FF2B5EF4-FFF2-40B4-BE49-F238E27FC236}">
                <a16:creationId xmlns:a16="http://schemas.microsoft.com/office/drawing/2014/main" id="{4F1A4DCA-F487-68E0-020E-555709A58E8F}"/>
              </a:ext>
            </a:extLst>
          </p:cNvPr>
          <p:cNvPicPr>
            <a:picLocks noChangeAspect="1"/>
          </p:cNvPicPr>
          <p:nvPr/>
        </p:nvPicPr>
        <p:blipFill>
          <a:blip r:embed="rId3"/>
          <a:stretch>
            <a:fillRect/>
          </a:stretch>
        </p:blipFill>
        <p:spPr>
          <a:xfrm>
            <a:off x="6282784" y="1600201"/>
            <a:ext cx="5214431" cy="3989040"/>
          </a:xfrm>
          <a:prstGeom prst="rect">
            <a:avLst/>
          </a:prstGeom>
          <a:noFill/>
        </p:spPr>
      </p:pic>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30B76-520A-930E-6749-93C48D5C153E}"/>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FAD620A8-DB5B-5807-FDEA-3C95FA63E5D9}"/>
              </a:ext>
            </a:extLst>
          </p:cNvPr>
          <p:cNvSpPr>
            <a:spLocks noGrp="1"/>
          </p:cNvSpPr>
          <p:nvPr>
            <p:ph idx="1"/>
          </p:nvPr>
        </p:nvSpPr>
        <p:spPr/>
        <p:txBody>
          <a:bodyPr/>
          <a:lstStyle/>
          <a:p>
            <a:pPr algn="l"/>
            <a:r>
              <a:rPr lang="en-US" sz="1400" b="0" i="0" dirty="0">
                <a:effectLst/>
                <a:latin typeface="Arial" panose="020B0604020202020204" pitchFamily="34" charset="0"/>
                <a:cs typeface="Arial" panose="020B0604020202020204" pitchFamily="34" charset="0"/>
              </a:rPr>
              <a:t>Brown, S. T. (2009). Conflict management in projects. Retrieved on 21/09/09 from</a:t>
            </a:r>
            <a:br>
              <a:rPr lang="en-US" sz="1400" b="0" i="0" dirty="0">
                <a:effectLst/>
                <a:latin typeface="Arial" panose="020B0604020202020204" pitchFamily="34" charset="0"/>
                <a:cs typeface="Arial" panose="020B0604020202020204" pitchFamily="34" charset="0"/>
              </a:rPr>
            </a:br>
            <a:r>
              <a:rPr lang="en-US" sz="1400" b="0" i="0" u="none"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http://www.globalknowledge.com/training/</a:t>
            </a:r>
            <a:r>
              <a:rPr lang="en-US" sz="1400" b="0" i="0" u="none" strike="noStrike" dirty="0" err="1">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generic.asp?pageid</a:t>
            </a:r>
            <a:r>
              <a:rPr lang="en-US" sz="1400" b="0" i="0" u="none"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=1644&amp;country=</a:t>
            </a:r>
            <a:r>
              <a:rPr lang="en-US" sz="1400" b="0" i="0" u="none" strike="noStrike" dirty="0" err="1">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United+States</a:t>
            </a:r>
            <a:r>
              <a:rPr lang="en-US" sz="1400" b="0" i="0" u="none"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a:r>
            <a:r>
              <a:rPr lang="en-US" sz="1400" b="0" i="0" dirty="0">
                <a:effectLst/>
                <a:latin typeface="Arial" panose="020B0604020202020204" pitchFamily="34" charset="0"/>
                <a:cs typeface="Arial" panose="020B0604020202020204" pitchFamily="34" charset="0"/>
              </a:rPr>
              <a:t>.</a:t>
            </a:r>
          </a:p>
          <a:p>
            <a:pPr algn="l"/>
            <a:r>
              <a:rPr lang="en-US" sz="1400" b="0" i="0" dirty="0" err="1">
                <a:effectLst/>
                <a:latin typeface="Arial" panose="020B0604020202020204" pitchFamily="34" charset="0"/>
                <a:cs typeface="Arial" panose="020B0604020202020204" pitchFamily="34" charset="0"/>
              </a:rPr>
              <a:t>Burtonshaw</a:t>
            </a:r>
            <a:r>
              <a:rPr lang="en-US" sz="1400" b="0" i="0" dirty="0">
                <a:effectLst/>
                <a:latin typeface="Arial" panose="020B0604020202020204" pitchFamily="34" charset="0"/>
                <a:cs typeface="Arial" panose="020B0604020202020204" pitchFamily="34" charset="0"/>
              </a:rPr>
              <a:t>-Gunn, S. A. (2008). The essential management toolbox. Chichester, West Sussex: John Wiley &amp; Sons, Ltd.</a:t>
            </a:r>
          </a:p>
          <a:p>
            <a:pPr algn="l"/>
            <a:r>
              <a:rPr lang="en-US" sz="1400" b="0" i="0" dirty="0">
                <a:effectLst/>
                <a:latin typeface="Arial" panose="020B0604020202020204" pitchFamily="34" charset="0"/>
                <a:cs typeface="Arial" panose="020B0604020202020204" pitchFamily="34" charset="0"/>
              </a:rPr>
              <a:t>Carr, D. K., Hard, K. J., &amp; </a:t>
            </a:r>
            <a:r>
              <a:rPr lang="en-US" sz="1400" b="0" i="0" dirty="0" err="1">
                <a:effectLst/>
                <a:latin typeface="Arial" panose="020B0604020202020204" pitchFamily="34" charset="0"/>
                <a:cs typeface="Arial" panose="020B0604020202020204" pitchFamily="34" charset="0"/>
              </a:rPr>
              <a:t>Trahant</a:t>
            </a:r>
            <a:r>
              <a:rPr lang="en-US" sz="1400" b="0" i="0" dirty="0">
                <a:effectLst/>
                <a:latin typeface="Arial" panose="020B0604020202020204" pitchFamily="34" charset="0"/>
                <a:cs typeface="Arial" panose="020B0604020202020204" pitchFamily="34" charset="0"/>
              </a:rPr>
              <a:t>, W. J. (1996). Managing the change process. New York: McGraw Hill.</a:t>
            </a:r>
            <a:br>
              <a:rPr lang="en-US" sz="1400" b="0" i="0" dirty="0">
                <a:effectLst/>
                <a:latin typeface="Arial" panose="020B0604020202020204" pitchFamily="34" charset="0"/>
                <a:cs typeface="Arial" panose="020B0604020202020204" pitchFamily="34" charset="0"/>
              </a:rPr>
            </a:br>
            <a:r>
              <a:rPr lang="en-US" sz="1400" b="0" i="0" u="none" strike="noStrike" dirty="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http://www.infoq.com/articles/Interview-Johnson-Standish-CHAOS﻿</a:t>
            </a:r>
            <a:r>
              <a:rPr lang="en-US" sz="1400" b="0" i="0" dirty="0">
                <a:effectLst/>
                <a:latin typeface="Arial" panose="020B0604020202020204" pitchFamily="34" charset="0"/>
                <a:cs typeface="Arial" panose="020B0604020202020204" pitchFamily="34" charset="0"/>
              </a:rPr>
              <a:t>.</a:t>
            </a:r>
          </a:p>
          <a:p>
            <a:r>
              <a:rPr lang="en-GB" sz="1400" kern="0" dirty="0">
                <a:effectLst/>
                <a:latin typeface="Arial" panose="020B0604020202020204" pitchFamily="34" charset="0"/>
                <a:ea typeface="Times New Roman" panose="02020603050405020304" pitchFamily="18" charset="0"/>
                <a:cs typeface="Arial" panose="020B0604020202020204" pitchFamily="34" charset="0"/>
              </a:rPr>
              <a:t>Christopher, M., Payne, A., &amp; Ballantyne, D. (2013). Relationship Marketing: Creating Stakeholder Value. Saint Louis: Taylor and Francis.   </a:t>
            </a:r>
            <a:endParaRPr lang="en-US" sz="1400" b="0" i="0" dirty="0">
              <a:effectLst/>
              <a:latin typeface="Arial" panose="020B0604020202020204" pitchFamily="34" charset="0"/>
              <a:cs typeface="Arial" panose="020B0604020202020204" pitchFamily="34" charset="0"/>
            </a:endParaRPr>
          </a:p>
          <a:p>
            <a:pPr algn="l"/>
            <a:r>
              <a:rPr lang="en-US" sz="1400" b="0" i="0" dirty="0">
                <a:effectLst/>
                <a:latin typeface="Arial" panose="020B0604020202020204" pitchFamily="34" charset="0"/>
                <a:cs typeface="Arial" panose="020B0604020202020204" pitchFamily="34" charset="0"/>
              </a:rPr>
              <a:t>Heathfield, S. M. (2009). Listen with your eyes. Retrieved on 26/10/09 from</a:t>
            </a:r>
            <a:br>
              <a:rPr lang="en-US" sz="1400" b="0" i="0" dirty="0">
                <a:effectLst/>
                <a:latin typeface="Arial" panose="020B0604020202020204" pitchFamily="34" charset="0"/>
                <a:cs typeface="Arial" panose="020B0604020202020204" pitchFamily="34" charset="0"/>
              </a:rPr>
            </a:br>
            <a:r>
              <a:rPr lang="en-US" sz="1400" b="0" i="0" u="none" strike="noStrike"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http://humanresources.about.com/od/interpersonalcommunicatio1/a/nonverbal_com.htm﻿</a:t>
            </a:r>
            <a:r>
              <a:rPr lang="en-US" sz="1400" b="0" i="0" dirty="0">
                <a:effectLst/>
                <a:latin typeface="Arial" panose="020B0604020202020204" pitchFamily="34" charset="0"/>
                <a:cs typeface="Arial" panose="020B0604020202020204" pitchFamily="34" charset="0"/>
              </a:rPr>
              <a:t>.</a:t>
            </a:r>
          </a:p>
          <a:p>
            <a:pPr algn="l"/>
            <a:r>
              <a:rPr lang="en-US" sz="1400" b="0" i="0" dirty="0">
                <a:effectLst/>
                <a:latin typeface="Arial" panose="020B0604020202020204" pitchFamily="34" charset="0"/>
                <a:cs typeface="Arial" panose="020B0604020202020204" pitchFamily="34" charset="0"/>
              </a:rPr>
              <a:t>Mind Tools Ltd. (1995–2009). The seven habits of highly effective people. Retrieved on 26/10/09 from</a:t>
            </a:r>
            <a:br>
              <a:rPr lang="en-US" sz="1400" b="0" i="0" dirty="0">
                <a:effectLst/>
                <a:latin typeface="Arial" panose="020B0604020202020204" pitchFamily="34" charset="0"/>
                <a:cs typeface="Arial" panose="020B0604020202020204" pitchFamily="34" charset="0"/>
              </a:rPr>
            </a:br>
            <a:r>
              <a:rPr lang="en-US" sz="1400" b="0" i="0" u="none" strike="noStrike" dirty="0">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http://www.mindtools.com/pages/article/newLDR_79.htm﻿</a:t>
            </a:r>
            <a:r>
              <a:rPr lang="en-US" sz="1400" b="0" i="0" dirty="0">
                <a:effectLst/>
                <a:latin typeface="Arial" panose="020B0604020202020204" pitchFamily="34" charset="0"/>
                <a:cs typeface="Arial" panose="020B0604020202020204" pitchFamily="34" charset="0"/>
              </a:rPr>
              <a:t>.</a:t>
            </a:r>
          </a:p>
          <a:p>
            <a:pPr algn="l"/>
            <a:r>
              <a:rPr lang="en-US" sz="1400" b="0" i="0" dirty="0">
                <a:effectLst/>
                <a:latin typeface="Arial" panose="020B0604020202020204" pitchFamily="34" charset="0"/>
                <a:cs typeface="Arial" panose="020B0604020202020204" pitchFamily="34" charset="0"/>
              </a:rPr>
              <a:t>Morris, R. A., &amp; McWhorter, S. B. (2008). Project management that works. New York: </a:t>
            </a:r>
            <a:r>
              <a:rPr lang="en-US" sz="1400" b="0" i="0" dirty="0" err="1">
                <a:effectLst/>
                <a:latin typeface="Arial" panose="020B0604020202020204" pitchFamily="34" charset="0"/>
                <a:cs typeface="Arial" panose="020B0604020202020204" pitchFamily="34" charset="0"/>
              </a:rPr>
              <a:t>Amacom</a:t>
            </a:r>
            <a:r>
              <a:rPr lang="en-US" sz="1400" b="0" i="0" dirty="0">
                <a:effectLst/>
                <a:latin typeface="Arial" panose="020B0604020202020204" pitchFamily="34" charset="0"/>
                <a:cs typeface="Arial" panose="020B0604020202020204" pitchFamily="34" charset="0"/>
              </a:rPr>
              <a:t>.</a:t>
            </a:r>
          </a:p>
          <a:p>
            <a:pPr algn="l"/>
            <a:r>
              <a:rPr lang="en-US" sz="1400" b="0" i="0" dirty="0">
                <a:effectLst/>
                <a:latin typeface="Arial" panose="020B0604020202020204" pitchFamily="34" charset="0"/>
                <a:cs typeface="Arial" panose="020B0604020202020204" pitchFamily="34" charset="0"/>
              </a:rPr>
              <a:t>Project Management Institute. (2008). A guide to the project management body of knowledge (PMBOK</a:t>
            </a:r>
            <a:r>
              <a:rPr lang="en-US" sz="1400" b="0" i="0" baseline="30000" dirty="0">
                <a:effectLst/>
                <a:latin typeface="Arial" panose="020B0604020202020204" pitchFamily="34" charset="0"/>
                <a:cs typeface="Arial" panose="020B0604020202020204" pitchFamily="34" charset="0"/>
              </a:rPr>
              <a:t>®</a:t>
            </a:r>
            <a:r>
              <a:rPr lang="en-US" sz="1400" b="0" i="0" dirty="0">
                <a:effectLst/>
                <a:latin typeface="Arial" panose="020B0604020202020204" pitchFamily="34" charset="0"/>
                <a:cs typeface="Arial" panose="020B0604020202020204" pitchFamily="34" charset="0"/>
              </a:rPr>
              <a:t> Guide) (Fourth ed.). Newtown Square, PA: Project Management Institute.</a:t>
            </a:r>
          </a:p>
          <a:p>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173481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5203</TotalTime>
  <Words>1086</Words>
  <Application>Microsoft Office PowerPoint</Application>
  <PresentationFormat>Widescreen</PresentationFormat>
  <Paragraphs>128</Paragraphs>
  <Slides>30</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Myriad Pro</vt:lpstr>
      <vt:lpstr>Aharoni</vt:lpstr>
      <vt:lpstr>Aptos</vt:lpstr>
      <vt:lpstr>Arial</vt:lpstr>
      <vt:lpstr>Calibri</vt:lpstr>
      <vt:lpstr>Verdana</vt:lpstr>
      <vt:lpstr>Wingdings</vt:lpstr>
      <vt:lpstr>20140311PresentationUWTSDTemplate</vt:lpstr>
      <vt:lpstr>LCLM5001</vt:lpstr>
      <vt:lpstr>Class Management </vt:lpstr>
      <vt:lpstr>Learning outcome </vt:lpstr>
      <vt:lpstr>Lesson Planning  </vt:lpstr>
      <vt:lpstr>Revision - Stakeholder engagement </vt:lpstr>
      <vt:lpstr>Best practices for Effective Project Management </vt:lpstr>
      <vt:lpstr>What we have covered </vt:lpstr>
      <vt:lpstr>Assignment </vt:lpstr>
      <vt:lpstr>Assignment guidance </vt:lpstr>
      <vt:lpstr>Recommendations for effectively managing our stakeholder </vt:lpstr>
      <vt:lpstr>Ten best practices for effective Stakeholder management </vt:lpstr>
      <vt:lpstr>Assessment Guidance </vt:lpstr>
      <vt:lpstr>University Cover Page </vt:lpstr>
      <vt:lpstr>Table of content </vt:lpstr>
      <vt:lpstr>Objectives </vt:lpstr>
      <vt:lpstr>Stakeholders</vt:lpstr>
      <vt:lpstr>Stakeholder Map Week 5 slide 13 or 16 </vt:lpstr>
      <vt:lpstr>Stakeholder Assessment </vt:lpstr>
      <vt:lpstr>Roles of Managers </vt:lpstr>
      <vt:lpstr>Engaging stakeholders </vt:lpstr>
      <vt:lpstr>Communication Plan </vt:lpstr>
      <vt:lpstr>Level of Engagement </vt:lpstr>
      <vt:lpstr>RACI Matrix </vt:lpstr>
      <vt:lpstr>Do you have any question  ?</vt:lpstr>
      <vt:lpstr>Conclusion </vt:lpstr>
      <vt:lpstr>Recommendations</vt:lpstr>
      <vt:lpstr>List of References</vt:lpstr>
      <vt:lpstr>Thank you </vt:lpstr>
      <vt:lpstr>Any Questions?</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Nishi Ramsurrun</cp:lastModifiedBy>
  <cp:revision>321</cp:revision>
  <cp:lastPrinted>2018-07-09T15:27:01Z</cp:lastPrinted>
  <dcterms:created xsi:type="dcterms:W3CDTF">2002-10-07T19:43:58Z</dcterms:created>
  <dcterms:modified xsi:type="dcterms:W3CDTF">2025-12-11T17:02:17Z</dcterms:modified>
</cp:coreProperties>
</file>