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sldIdLst>
    <p:sldId id="256" r:id="rId2"/>
    <p:sldId id="270" r:id="rId3"/>
    <p:sldId id="271" r:id="rId4"/>
    <p:sldId id="258" r:id="rId5"/>
    <p:sldId id="259" r:id="rId6"/>
    <p:sldId id="260" r:id="rId7"/>
    <p:sldId id="261" r:id="rId8"/>
    <p:sldId id="262" r:id="rId9"/>
    <p:sldId id="265" r:id="rId10"/>
    <p:sldId id="263" r:id="rId11"/>
    <p:sldId id="264" r:id="rId12"/>
    <p:sldId id="266" r:id="rId13"/>
    <p:sldId id="267" r:id="rId14"/>
    <p:sldId id="268"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924C4C19-A1B5-D547-99A3-A7D1AD8AE967}" type="datetimeFigureOut">
              <a:rPr lang="en-US" smtClean="0"/>
              <a:pPr/>
              <a:t>12/9/2013</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4E1994D6-603D-6D41-992B-412FC318C91D}" type="slidenum">
              <a:rPr lang="en-GB" smtClean="0"/>
              <a:pPr/>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1994D6-603D-6D41-992B-412FC318C91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924C4C19-A1B5-D547-99A3-A7D1AD8AE967}" type="datetimeFigureOut">
              <a:rPr lang="en-US" smtClean="0"/>
              <a:pPr/>
              <a:t>12/9/2013</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4E1994D6-603D-6D41-992B-412FC318C91D}" type="slidenum">
              <a:rPr lang="en-GB" smtClean="0"/>
              <a:pPr/>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extLst/>
          </a:lstStyle>
          <a:p>
            <a:fld id="{4E1994D6-603D-6D41-992B-412FC318C91D}" type="slidenum">
              <a:rPr lang="en-GB" smtClean="0"/>
              <a:pPr/>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extLst/>
          </a:lstStyle>
          <a:p>
            <a:fld id="{4E1994D6-603D-6D41-992B-412FC318C91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4E1994D6-603D-6D41-992B-412FC318C91D}" type="slidenum">
              <a:rPr lang="en-GB" smtClean="0"/>
              <a:pPr/>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4E1994D6-603D-6D41-992B-412FC318C91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924C4C19-A1B5-D547-99A3-A7D1AD8AE967}" type="datetimeFigureOut">
              <a:rPr lang="en-US" smtClean="0"/>
              <a:pPr/>
              <a:t>12/9/2013</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4E1994D6-603D-6D41-992B-412FC318C91D}" type="slidenum">
              <a:rPr lang="en-GB" smtClean="0"/>
              <a:pPr/>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924C4C19-A1B5-D547-99A3-A7D1AD8AE967}" type="datetimeFigureOut">
              <a:rPr lang="en-US" smtClean="0"/>
              <a:pPr/>
              <a:t>12/9/2013</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4E1994D6-603D-6D41-992B-412FC318C91D}" type="slidenum">
              <a:rPr lang="en-GB" smtClean="0"/>
              <a:pPr/>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1994D6-603D-6D41-992B-412FC318C91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24C4C19-A1B5-D547-99A3-A7D1AD8AE967}" type="datetimeFigureOut">
              <a:rPr lang="en-US" smtClean="0"/>
              <a:pPr/>
              <a:t>12/9/2013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E1994D6-603D-6D41-992B-412FC318C91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924C4C19-A1B5-D547-99A3-A7D1AD8AE967}" type="datetimeFigureOut">
              <a:rPr lang="en-US" smtClean="0"/>
              <a:pPr/>
              <a:t>12/9/2013</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4E1994D6-603D-6D41-992B-412FC318C91D}" type="slidenum">
              <a:rPr lang="en-GB" smtClean="0"/>
              <a:pPr/>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CLSK6002</a:t>
            </a:r>
            <a:endParaRPr lang="en-GB" dirty="0"/>
          </a:p>
        </p:txBody>
      </p:sp>
      <p:sp>
        <p:nvSpPr>
          <p:cNvPr id="3" name="Subtitle 2"/>
          <p:cNvSpPr>
            <a:spLocks noGrp="1"/>
          </p:cNvSpPr>
          <p:nvPr>
            <p:ph type="subTitle" idx="1"/>
          </p:nvPr>
        </p:nvSpPr>
        <p:spPr/>
        <p:txBody>
          <a:bodyPr/>
          <a:lstStyle/>
          <a:p>
            <a:r>
              <a:rPr lang="en-GB" dirty="0" smtClean="0"/>
              <a:t>Structure, change and flexibility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Schedule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14900954"/>
              </p:ext>
            </p:extLst>
          </p:nvPr>
        </p:nvGraphicFramePr>
        <p:xfrm>
          <a:off x="544286" y="1642845"/>
          <a:ext cx="7750628" cy="4556485"/>
        </p:xfrm>
        <a:graphic>
          <a:graphicData uri="http://schemas.openxmlformats.org/drawingml/2006/table">
            <a:tbl>
              <a:tblPr firstRow="1" firstCol="1" bandRow="1">
                <a:tableStyleId>{0660B408-B3CF-4A94-85FC-2B1E0A45F4A2}</a:tableStyleId>
              </a:tblPr>
              <a:tblGrid>
                <a:gridCol w="2206795"/>
                <a:gridCol w="1806387"/>
                <a:gridCol w="1676254"/>
                <a:gridCol w="2061192"/>
              </a:tblGrid>
              <a:tr h="563486">
                <a:tc>
                  <a:txBody>
                    <a:bodyPr/>
                    <a:lstStyle/>
                    <a:p>
                      <a:pPr algn="l">
                        <a:lnSpc>
                          <a:spcPct val="115000"/>
                        </a:lnSpc>
                        <a:spcAft>
                          <a:spcPts val="0"/>
                        </a:spcAft>
                      </a:pPr>
                      <a:r>
                        <a:rPr lang="en-GB" sz="1400" dirty="0">
                          <a:effectLst/>
                        </a:rPr>
                        <a:t>Wednesday 08/01/14</a:t>
                      </a:r>
                      <a:endParaRPr lang="en-GB" sz="1200" dirty="0">
                        <a:effectLst/>
                        <a:latin typeface="Times New Roman"/>
                        <a:ea typeface="Calibri"/>
                      </a:endParaRPr>
                    </a:p>
                  </a:txBody>
                  <a:tcPr marL="68580" marR="68580" marT="0" marB="0" anchor="ctr"/>
                </a:tc>
                <a:tc>
                  <a:txBody>
                    <a:bodyPr/>
                    <a:lstStyle/>
                    <a:p>
                      <a:pPr marL="6350" indent="-6350" algn="l">
                        <a:lnSpc>
                          <a:spcPct val="115000"/>
                        </a:lnSpc>
                        <a:spcAft>
                          <a:spcPts val="0"/>
                        </a:spcAft>
                      </a:pPr>
                      <a:r>
                        <a:rPr lang="en-GB" sz="1400" dirty="0">
                          <a:effectLst/>
                        </a:rPr>
                        <a:t>Thursday 09/01/14</a:t>
                      </a:r>
                      <a:endParaRPr lang="en-GB" sz="120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dirty="0">
                          <a:effectLst/>
                        </a:rPr>
                        <a:t>Friday 10/01/14</a:t>
                      </a:r>
                      <a:endParaRPr lang="en-GB" sz="120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dirty="0">
                          <a:effectLst/>
                        </a:rPr>
                        <a:t>Tuesday 14/01/14</a:t>
                      </a:r>
                      <a:endParaRPr lang="en-GB" sz="1200" dirty="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a:effectLst/>
                        </a:rPr>
                        <a:t>AM</a:t>
                      </a:r>
                      <a:endParaRPr lang="en-GB" sz="120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1" dirty="0">
                          <a:effectLst/>
                        </a:rPr>
                        <a:t>AM</a:t>
                      </a:r>
                      <a:endParaRPr lang="en-GB" sz="1200" b="1"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1" dirty="0">
                          <a:effectLst/>
                        </a:rPr>
                        <a:t>AM</a:t>
                      </a:r>
                      <a:endParaRPr lang="en-GB" sz="1200" b="1"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1" dirty="0">
                          <a:effectLst/>
                        </a:rPr>
                        <a:t>AM</a:t>
                      </a:r>
                      <a:endParaRPr lang="en-GB" sz="1200" b="1" dirty="0">
                        <a:effectLst/>
                        <a:latin typeface="Times New Roman"/>
                        <a:ea typeface="Calibri"/>
                      </a:endParaRPr>
                    </a:p>
                  </a:txBody>
                  <a:tcPr marL="68580" marR="68580" marT="0" marB="0" anchor="ctr"/>
                </a:tc>
              </a:tr>
              <a:tr h="402599">
                <a:tc>
                  <a:txBody>
                    <a:bodyPr/>
                    <a:lstStyle/>
                    <a:p>
                      <a:pPr algn="l">
                        <a:lnSpc>
                          <a:spcPct val="115000"/>
                        </a:lnSpc>
                        <a:spcAft>
                          <a:spcPts val="0"/>
                        </a:spcAft>
                      </a:pPr>
                      <a:r>
                        <a:rPr lang="en-GB" sz="1400" b="0">
                          <a:effectLst/>
                        </a:rPr>
                        <a:t>Noble</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Smith</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Lloyd-Mann</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Johnson</a:t>
                      </a:r>
                      <a:endParaRPr lang="en-GB" sz="1200">
                        <a:effectLst/>
                        <a:latin typeface="Times New Roman"/>
                        <a:ea typeface="Calibri"/>
                      </a:endParaRPr>
                    </a:p>
                  </a:txBody>
                  <a:tcPr marL="68580" marR="68580" marT="0" marB="0" anchor="ctr"/>
                </a:tc>
              </a:tr>
              <a:tr h="386692">
                <a:tc>
                  <a:txBody>
                    <a:bodyPr/>
                    <a:lstStyle/>
                    <a:p>
                      <a:pPr algn="l">
                        <a:lnSpc>
                          <a:spcPct val="115000"/>
                        </a:lnSpc>
                        <a:spcAft>
                          <a:spcPts val="0"/>
                        </a:spcAft>
                      </a:pPr>
                      <a:r>
                        <a:rPr lang="en-GB" sz="1400" b="0">
                          <a:effectLst/>
                        </a:rPr>
                        <a:t>O'Boyle (L)</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Stevens</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Papageorgiou</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Clode</a:t>
                      </a:r>
                      <a:endParaRPr lang="en-GB" sz="1200">
                        <a:effectLst/>
                        <a:latin typeface="Times New Roman"/>
                        <a:ea typeface="Calibri"/>
                      </a:endParaRPr>
                    </a:p>
                  </a:txBody>
                  <a:tcPr marL="68580" marR="68580" marT="0" marB="0" anchor="ctr"/>
                </a:tc>
              </a:tr>
              <a:tr h="300809">
                <a:tc>
                  <a:txBody>
                    <a:bodyPr/>
                    <a:lstStyle/>
                    <a:p>
                      <a:pPr algn="l">
                        <a:lnSpc>
                          <a:spcPct val="115000"/>
                        </a:lnSpc>
                        <a:spcAft>
                          <a:spcPts val="0"/>
                        </a:spcAft>
                      </a:pPr>
                      <a:r>
                        <a:rPr lang="en-GB" sz="1400" b="0" dirty="0">
                          <a:effectLst/>
                        </a:rPr>
                        <a:t>O'Boyle (M)</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Weatherall</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Pearce</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Lindsey</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Robertson</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Hartshorn</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Perfect</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Langridge</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Palmer</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Hather</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Postle</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Lockie</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Andrews</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Heaton</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Priddis</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Baker, C</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Homer</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Rees</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Benford</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Jackson</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Rimmer</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Binns</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Jones</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Rooke</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r>
              <a:tr h="397296">
                <a:tc>
                  <a:txBody>
                    <a:bodyPr/>
                    <a:lstStyle/>
                    <a:p>
                      <a:pPr algn="l">
                        <a:lnSpc>
                          <a:spcPct val="115000"/>
                        </a:lnSpc>
                        <a:spcAft>
                          <a:spcPts val="0"/>
                        </a:spcAft>
                      </a:pPr>
                      <a:r>
                        <a:rPr lang="en-GB" sz="1400" b="0">
                          <a:effectLst/>
                        </a:rPr>
                        <a:t>Blackall</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Lennon</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Sears-Speare</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r>
              <a:tr h="270092">
                <a:tc>
                  <a:txBody>
                    <a:bodyPr/>
                    <a:lstStyle/>
                    <a:p>
                      <a:pPr algn="l">
                        <a:lnSpc>
                          <a:spcPct val="115000"/>
                        </a:lnSpc>
                        <a:spcAft>
                          <a:spcPts val="0"/>
                        </a:spcAft>
                      </a:pPr>
                      <a:r>
                        <a:rPr lang="en-GB" sz="1400" b="0">
                          <a:effectLst/>
                        </a:rPr>
                        <a:t>Broad</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Campbell</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Somauroo</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r>
              <a:tr h="344867">
                <a:tc>
                  <a:txBody>
                    <a:bodyPr/>
                    <a:lstStyle/>
                    <a:p>
                      <a:pPr algn="l">
                        <a:lnSpc>
                          <a:spcPct val="115000"/>
                        </a:lnSpc>
                        <a:spcAft>
                          <a:spcPts val="0"/>
                        </a:spcAft>
                      </a:pPr>
                      <a:r>
                        <a:rPr lang="en-GB" sz="1400" b="0" dirty="0">
                          <a:effectLst/>
                        </a:rPr>
                        <a:t>Bullock</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a:effectLst/>
                        </a:rPr>
                        <a:t>Lloyd</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a:effectLst/>
                        </a:rPr>
                        <a:t> </a:t>
                      </a:r>
                      <a:endParaRPr lang="en-GB" sz="1200">
                        <a:effectLst/>
                        <a:latin typeface="Times New Roman"/>
                        <a:ea typeface="Calibri"/>
                      </a:endParaRPr>
                    </a:p>
                  </a:txBody>
                  <a:tcPr marL="68580" marR="68580" marT="0" marB="0" anchor="ctr"/>
                </a:tc>
                <a:tc>
                  <a:txBody>
                    <a:bodyPr/>
                    <a:lstStyle/>
                    <a:p>
                      <a:pPr algn="l">
                        <a:lnSpc>
                          <a:spcPct val="115000"/>
                        </a:lnSpc>
                        <a:spcAft>
                          <a:spcPts val="0"/>
                        </a:spcAft>
                      </a:pPr>
                      <a:r>
                        <a:rPr lang="en-GB" sz="1400" dirty="0">
                          <a:effectLst/>
                        </a:rPr>
                        <a:t> </a:t>
                      </a:r>
                      <a:endParaRPr lang="en-GB" sz="1200" dirty="0">
                        <a:effectLst/>
                        <a:latin typeface="Times New Roman"/>
                        <a:ea typeface="Calibri"/>
                      </a:endParaRPr>
                    </a:p>
                  </a:txBody>
                  <a:tcPr marL="68580" marR="68580" marT="0" marB="0" anchor="ctr"/>
                </a:tc>
              </a:tr>
            </a:tbl>
          </a:graphicData>
        </a:graphic>
      </p:graphicFrame>
    </p:spTree>
    <p:extLst>
      <p:ext uri="{BB962C8B-B14F-4D97-AF65-F5344CB8AC3E}">
        <p14:creationId xmlns:p14="http://schemas.microsoft.com/office/powerpoint/2010/main" val="402955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Presentation Schedule continued</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29936256"/>
              </p:ext>
            </p:extLst>
          </p:nvPr>
        </p:nvGraphicFramePr>
        <p:xfrm>
          <a:off x="544286" y="1709059"/>
          <a:ext cx="8142513" cy="4789709"/>
        </p:xfrm>
        <a:graphic>
          <a:graphicData uri="http://schemas.openxmlformats.org/drawingml/2006/table">
            <a:tbl>
              <a:tblPr firstRow="1" firstCol="1" bandRow="1">
                <a:tableStyleId>{0660B408-B3CF-4A94-85FC-2B1E0A45F4A2}</a:tableStyleId>
              </a:tblPr>
              <a:tblGrid>
                <a:gridCol w="2318374"/>
                <a:gridCol w="1897721"/>
                <a:gridCol w="1761008"/>
                <a:gridCol w="2165410"/>
              </a:tblGrid>
              <a:tr h="620439">
                <a:tc>
                  <a:txBody>
                    <a:bodyPr/>
                    <a:lstStyle/>
                    <a:p>
                      <a:pPr algn="l">
                        <a:lnSpc>
                          <a:spcPct val="115000"/>
                        </a:lnSpc>
                        <a:spcAft>
                          <a:spcPts val="0"/>
                        </a:spcAft>
                      </a:pPr>
                      <a:r>
                        <a:rPr lang="en-GB" sz="1400" dirty="0">
                          <a:effectLst/>
                        </a:rPr>
                        <a:t>Wednesday 08/01/14</a:t>
                      </a:r>
                      <a:endParaRPr lang="en-GB" sz="1200" dirty="0">
                        <a:effectLst/>
                        <a:latin typeface="Times New Roman"/>
                        <a:ea typeface="Calibri"/>
                      </a:endParaRPr>
                    </a:p>
                  </a:txBody>
                  <a:tcPr marL="68580" marR="68580" marT="0" marB="0" anchor="ctr"/>
                </a:tc>
                <a:tc>
                  <a:txBody>
                    <a:bodyPr/>
                    <a:lstStyle/>
                    <a:p>
                      <a:pPr marL="6350" indent="-6350" algn="l">
                        <a:lnSpc>
                          <a:spcPct val="115000"/>
                        </a:lnSpc>
                        <a:spcAft>
                          <a:spcPts val="0"/>
                        </a:spcAft>
                      </a:pPr>
                      <a:r>
                        <a:rPr lang="en-GB" sz="1400" dirty="0">
                          <a:effectLst/>
                        </a:rPr>
                        <a:t>Thursday 09/01/14</a:t>
                      </a:r>
                      <a:endParaRPr lang="en-GB" sz="120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dirty="0">
                          <a:effectLst/>
                        </a:rPr>
                        <a:t>Friday 10/01/14</a:t>
                      </a:r>
                      <a:endParaRPr lang="en-GB" sz="120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dirty="0">
                          <a:effectLst/>
                        </a:rPr>
                        <a:t>Tuesday 14/01/14</a:t>
                      </a:r>
                      <a:endParaRPr lang="en-GB" sz="1200" dirty="0">
                        <a:effectLst/>
                        <a:latin typeface="Times New Roman"/>
                        <a:ea typeface="Calibri"/>
                      </a:endParaRPr>
                    </a:p>
                  </a:txBody>
                  <a:tcPr marL="68580" marR="68580" marT="0" marB="0" anchor="ctr"/>
                </a:tc>
              </a:tr>
              <a:tr h="393106">
                <a:tc>
                  <a:txBody>
                    <a:bodyPr/>
                    <a:lstStyle/>
                    <a:p>
                      <a:pPr algn="l">
                        <a:lnSpc>
                          <a:spcPct val="115000"/>
                        </a:lnSpc>
                        <a:spcAft>
                          <a:spcPts val="0"/>
                        </a:spcAft>
                      </a:pPr>
                      <a:r>
                        <a:rPr lang="en-GB" sz="1400" dirty="0">
                          <a:effectLst/>
                        </a:rPr>
                        <a:t>PM</a:t>
                      </a:r>
                      <a:endParaRPr lang="en-GB" sz="120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1">
                          <a:effectLst/>
                        </a:rPr>
                        <a:t>PM</a:t>
                      </a:r>
                      <a:endParaRPr lang="en-GB" sz="1200" b="1">
                        <a:effectLst/>
                        <a:latin typeface="Times New Roman"/>
                        <a:ea typeface="Calibri"/>
                      </a:endParaRPr>
                    </a:p>
                  </a:txBody>
                  <a:tcPr marL="68580" marR="68580" marT="0" marB="0" anchor="ctr"/>
                </a:tc>
                <a:tc>
                  <a:txBody>
                    <a:bodyPr/>
                    <a:lstStyle/>
                    <a:p>
                      <a:pPr algn="l">
                        <a:lnSpc>
                          <a:spcPct val="115000"/>
                        </a:lnSpc>
                        <a:spcAft>
                          <a:spcPts val="0"/>
                        </a:spcAft>
                      </a:pPr>
                      <a:r>
                        <a:rPr lang="en-GB" sz="1400" b="1">
                          <a:effectLst/>
                        </a:rPr>
                        <a:t>PM</a:t>
                      </a:r>
                      <a:endParaRPr lang="en-GB" sz="1200" b="1">
                        <a:effectLst/>
                        <a:latin typeface="Times New Roman"/>
                        <a:ea typeface="Calibri"/>
                      </a:endParaRPr>
                    </a:p>
                  </a:txBody>
                  <a:tcPr marL="68580" marR="68580" marT="0" marB="0" anchor="ctr"/>
                </a:tc>
                <a:tc>
                  <a:txBody>
                    <a:bodyPr/>
                    <a:lstStyle/>
                    <a:p>
                      <a:pPr algn="l">
                        <a:lnSpc>
                          <a:spcPct val="115000"/>
                        </a:lnSpc>
                        <a:spcAft>
                          <a:spcPts val="0"/>
                        </a:spcAft>
                      </a:pPr>
                      <a:r>
                        <a:rPr lang="en-GB" sz="1400" b="1" dirty="0">
                          <a:effectLst/>
                        </a:rPr>
                        <a:t>PM</a:t>
                      </a:r>
                      <a:endParaRPr lang="en-GB" sz="1200" b="1" dirty="0">
                        <a:effectLst/>
                        <a:latin typeface="Times New Roman"/>
                        <a:ea typeface="Calibri"/>
                      </a:endParaRPr>
                    </a:p>
                  </a:txBody>
                  <a:tcPr marL="68580" marR="68580" marT="0" marB="0" anchor="ctr"/>
                </a:tc>
              </a:tr>
              <a:tr h="297255">
                <a:tc>
                  <a:txBody>
                    <a:bodyPr/>
                    <a:lstStyle/>
                    <a:p>
                      <a:pPr algn="l">
                        <a:lnSpc>
                          <a:spcPct val="115000"/>
                        </a:lnSpc>
                        <a:spcAft>
                          <a:spcPts val="0"/>
                        </a:spcAft>
                      </a:pPr>
                      <a:r>
                        <a:rPr lang="en-GB" sz="1400" b="0" dirty="0" err="1">
                          <a:effectLst/>
                        </a:rPr>
                        <a:t>Carruthers</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dirty="0">
                          <a:effectLst/>
                        </a:rPr>
                        <a:t>Long</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Steer</a:t>
                      </a:r>
                      <a:endParaRPr lang="en-GB" sz="1200" b="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a:effectLst/>
                        </a:rPr>
                        <a:t>Marriot, B</a:t>
                      </a:r>
                      <a:endParaRPr lang="en-GB" sz="1200" b="0" dirty="0">
                        <a:effectLst/>
                        <a:latin typeface="Times New Roman"/>
                        <a:ea typeface="Calibri"/>
                      </a:endParaRPr>
                    </a:p>
                  </a:txBody>
                  <a:tcPr marL="68580" marR="68580" marT="0" marB="0" anchor="ctr"/>
                </a:tc>
              </a:tr>
              <a:tr h="297255">
                <a:tc>
                  <a:txBody>
                    <a:bodyPr/>
                    <a:lstStyle/>
                    <a:p>
                      <a:pPr algn="l">
                        <a:lnSpc>
                          <a:spcPct val="115000"/>
                        </a:lnSpc>
                        <a:spcAft>
                          <a:spcPts val="0"/>
                        </a:spcAft>
                      </a:pPr>
                      <a:r>
                        <a:rPr lang="en-GB" sz="1400" b="0" dirty="0" err="1">
                          <a:effectLst/>
                        </a:rPr>
                        <a:t>Chalkley</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dirty="0" err="1">
                          <a:effectLst/>
                        </a:rPr>
                        <a:t>MacGregor</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Street</a:t>
                      </a:r>
                      <a:endParaRPr lang="en-GB" sz="1200" b="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Peel, M</a:t>
                      </a:r>
                      <a:endParaRPr lang="en-GB" sz="1200" b="0">
                        <a:effectLst/>
                        <a:latin typeface="Times New Roman"/>
                        <a:ea typeface="Calibri"/>
                      </a:endParaRPr>
                    </a:p>
                  </a:txBody>
                  <a:tcPr marL="68580" marR="68580" marT="0" marB="0" anchor="ctr"/>
                </a:tc>
              </a:tr>
              <a:tr h="359651">
                <a:tc>
                  <a:txBody>
                    <a:bodyPr/>
                    <a:lstStyle/>
                    <a:p>
                      <a:pPr algn="l">
                        <a:lnSpc>
                          <a:spcPct val="115000"/>
                        </a:lnSpc>
                        <a:spcAft>
                          <a:spcPts val="0"/>
                        </a:spcAft>
                      </a:pPr>
                      <a:r>
                        <a:rPr lang="en-GB" sz="1400" b="0" dirty="0">
                          <a:effectLst/>
                        </a:rPr>
                        <a:t>Childs</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dirty="0">
                          <a:effectLst/>
                        </a:rPr>
                        <a:t>Macintosh</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Sutherland</a:t>
                      </a:r>
                      <a:endParaRPr lang="en-GB" sz="1200" b="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Coles</a:t>
                      </a:r>
                      <a:endParaRPr lang="en-GB" sz="1200" b="0">
                        <a:effectLst/>
                        <a:latin typeface="Times New Roman"/>
                        <a:ea typeface="Calibri"/>
                      </a:endParaRPr>
                    </a:p>
                  </a:txBody>
                  <a:tcPr marL="68580" marR="68580" marT="0" marB="0" anchor="ctr"/>
                </a:tc>
              </a:tr>
              <a:tr h="341250">
                <a:tc>
                  <a:txBody>
                    <a:bodyPr/>
                    <a:lstStyle/>
                    <a:p>
                      <a:pPr algn="l">
                        <a:lnSpc>
                          <a:spcPct val="115000"/>
                        </a:lnSpc>
                        <a:spcAft>
                          <a:spcPts val="0"/>
                        </a:spcAft>
                      </a:pPr>
                      <a:r>
                        <a:rPr lang="en-GB" sz="1400" b="0" dirty="0" err="1">
                          <a:effectLst/>
                        </a:rPr>
                        <a:t>Coleborn</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dirty="0">
                          <a:effectLst/>
                        </a:rPr>
                        <a:t>Malik</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err="1">
                          <a:effectLst/>
                        </a:rPr>
                        <a:t>Tapp</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Sutton</a:t>
                      </a:r>
                      <a:endParaRPr lang="en-GB" sz="1200" b="0">
                        <a:effectLst/>
                        <a:latin typeface="Times New Roman"/>
                        <a:ea typeface="Calibri"/>
                      </a:endParaRPr>
                    </a:p>
                  </a:txBody>
                  <a:tcPr marL="68580" marR="68580" marT="0" marB="0" anchor="ctr"/>
                </a:tc>
              </a:tr>
              <a:tr h="297255">
                <a:tc>
                  <a:txBody>
                    <a:bodyPr/>
                    <a:lstStyle/>
                    <a:p>
                      <a:pPr algn="l">
                        <a:lnSpc>
                          <a:spcPct val="115000"/>
                        </a:lnSpc>
                        <a:spcAft>
                          <a:spcPts val="0"/>
                        </a:spcAft>
                      </a:pPr>
                      <a:r>
                        <a:rPr lang="en-GB" sz="1400" b="0" dirty="0" err="1">
                          <a:effectLst/>
                        </a:rPr>
                        <a:t>Creer</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a:effectLst/>
                        </a:rPr>
                        <a:t>Horridge</a:t>
                      </a:r>
                      <a:endParaRPr lang="en-GB" sz="1200" b="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a:effectLst/>
                        </a:rPr>
                        <a:t>Taylor</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Marriott, T</a:t>
                      </a:r>
                      <a:endParaRPr lang="en-GB" sz="1200" b="0">
                        <a:effectLst/>
                        <a:latin typeface="Times New Roman"/>
                        <a:ea typeface="Calibri"/>
                      </a:endParaRPr>
                    </a:p>
                  </a:txBody>
                  <a:tcPr marL="68580" marR="68580" marT="0" marB="0" anchor="ctr"/>
                </a:tc>
              </a:tr>
              <a:tr h="297255">
                <a:tc>
                  <a:txBody>
                    <a:bodyPr/>
                    <a:lstStyle/>
                    <a:p>
                      <a:pPr algn="l">
                        <a:lnSpc>
                          <a:spcPct val="115000"/>
                        </a:lnSpc>
                        <a:spcAft>
                          <a:spcPts val="0"/>
                        </a:spcAft>
                      </a:pPr>
                      <a:r>
                        <a:rPr lang="en-GB" sz="1400" b="0" dirty="0">
                          <a:effectLst/>
                        </a:rPr>
                        <a:t>Elliott</a:t>
                      </a:r>
                      <a:endParaRPr lang="en-GB" sz="1200" b="0" dirty="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dirty="0">
                          <a:effectLst/>
                        </a:rPr>
                        <a:t>Melvin</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a:effectLst/>
                        </a:rPr>
                        <a:t>Walters</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Camacho</a:t>
                      </a:r>
                      <a:endParaRPr lang="en-GB" sz="1200" b="0">
                        <a:effectLst/>
                        <a:latin typeface="Times New Roman"/>
                        <a:ea typeface="Calibri"/>
                      </a:endParaRPr>
                    </a:p>
                  </a:txBody>
                  <a:tcPr marL="68580" marR="68580" marT="0" marB="0" anchor="ctr"/>
                </a:tc>
              </a:tr>
              <a:tr h="297255">
                <a:tc>
                  <a:txBody>
                    <a:bodyPr/>
                    <a:lstStyle/>
                    <a:p>
                      <a:pPr algn="l">
                        <a:lnSpc>
                          <a:spcPct val="115000"/>
                        </a:lnSpc>
                        <a:spcAft>
                          <a:spcPts val="0"/>
                        </a:spcAft>
                      </a:pPr>
                      <a:r>
                        <a:rPr lang="en-GB" sz="1400" b="0">
                          <a:effectLst/>
                        </a:rPr>
                        <a:t>Eshara</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dirty="0">
                          <a:effectLst/>
                        </a:rPr>
                        <a:t>Millar</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a:effectLst/>
                        </a:rPr>
                        <a:t>Wilkinson</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 </a:t>
                      </a:r>
                      <a:endParaRPr lang="en-GB" sz="1200" b="0">
                        <a:effectLst/>
                        <a:latin typeface="Times New Roman"/>
                        <a:ea typeface="Calibri"/>
                      </a:endParaRPr>
                    </a:p>
                  </a:txBody>
                  <a:tcPr marL="68580" marR="68580" marT="0" marB="0" anchor="ctr"/>
                </a:tc>
              </a:tr>
              <a:tr h="297255">
                <a:tc>
                  <a:txBody>
                    <a:bodyPr/>
                    <a:lstStyle/>
                    <a:p>
                      <a:pPr algn="l">
                        <a:lnSpc>
                          <a:spcPct val="115000"/>
                        </a:lnSpc>
                        <a:spcAft>
                          <a:spcPts val="0"/>
                        </a:spcAft>
                      </a:pPr>
                      <a:r>
                        <a:rPr lang="en-GB" sz="1400" b="0">
                          <a:effectLst/>
                        </a:rPr>
                        <a:t>Foster</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a:effectLst/>
                        </a:rPr>
                        <a:t>Morgan</a:t>
                      </a:r>
                      <a:endParaRPr lang="en-GB" sz="1200" b="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a:effectLst/>
                        </a:rPr>
                        <a:t>Adams</a:t>
                      </a:r>
                      <a:endParaRPr lang="en-GB" sz="1200" b="0" dirty="0">
                        <a:effectLst/>
                        <a:latin typeface="Times New Roman"/>
                        <a:ea typeface="Calibri"/>
                      </a:endParaRPr>
                    </a:p>
                  </a:txBody>
                  <a:tcPr marL="68580" marR="68580" marT="0" marB="0" anchor="ctr"/>
                </a:tc>
                <a:tc>
                  <a:txBody>
                    <a:bodyPr/>
                    <a:lstStyle/>
                    <a:p>
                      <a:pPr algn="l">
                        <a:lnSpc>
                          <a:spcPct val="115000"/>
                        </a:lnSpc>
                        <a:spcAft>
                          <a:spcPts val="0"/>
                        </a:spcAft>
                      </a:pPr>
                      <a:r>
                        <a:rPr lang="en-GB" sz="1400" b="0">
                          <a:effectLst/>
                        </a:rPr>
                        <a:t> </a:t>
                      </a:r>
                      <a:endParaRPr lang="en-GB" sz="1200" b="0">
                        <a:effectLst/>
                        <a:latin typeface="Times New Roman"/>
                        <a:ea typeface="Calibri"/>
                      </a:endParaRPr>
                    </a:p>
                  </a:txBody>
                  <a:tcPr marL="68580" marR="68580" marT="0" marB="0" anchor="ctr"/>
                </a:tc>
              </a:tr>
              <a:tr h="314486">
                <a:tc>
                  <a:txBody>
                    <a:bodyPr/>
                    <a:lstStyle/>
                    <a:p>
                      <a:pPr algn="l">
                        <a:lnSpc>
                          <a:spcPct val="115000"/>
                        </a:lnSpc>
                        <a:spcAft>
                          <a:spcPts val="0"/>
                        </a:spcAft>
                      </a:pPr>
                      <a:r>
                        <a:rPr lang="en-GB" sz="1400" b="0">
                          <a:effectLst/>
                        </a:rPr>
                        <a:t>Goodman</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a:effectLst/>
                        </a:rPr>
                        <a:t>Munday</a:t>
                      </a:r>
                      <a:endParaRPr lang="en-GB" sz="1200" b="0">
                        <a:effectLst/>
                        <a:latin typeface="Times New Roman"/>
                        <a:ea typeface="Calibri"/>
                      </a:endParaRPr>
                    </a:p>
                  </a:txBody>
                  <a:tcPr marL="68580" marR="68580" marT="0" marB="0" anchor="ctr"/>
                </a:tc>
                <a:tc>
                  <a:txBody>
                    <a:bodyPr/>
                    <a:lstStyle/>
                    <a:p>
                      <a:pPr algn="l">
                        <a:lnSpc>
                          <a:spcPct val="115000"/>
                        </a:lnSpc>
                        <a:spcAft>
                          <a:spcPts val="0"/>
                        </a:spcAft>
                      </a:pPr>
                      <a:r>
                        <a:rPr lang="en-GB" sz="1400" b="0" dirty="0">
                          <a:effectLst/>
                        </a:rPr>
                        <a:t>Avery</a:t>
                      </a:r>
                      <a:endParaRPr lang="en-GB" sz="1200" b="0" dirty="0">
                        <a:effectLst/>
                        <a:latin typeface="Times New Roman"/>
                        <a:ea typeface="Calibri"/>
                      </a:endParaRPr>
                    </a:p>
                  </a:txBody>
                  <a:tcPr marL="68580" marR="68580" marT="0" marB="0" anchor="ctr"/>
                </a:tc>
                <a:tc>
                  <a:txBody>
                    <a:bodyPr/>
                    <a:lstStyle/>
                    <a:p>
                      <a:pPr algn="l">
                        <a:lnSpc>
                          <a:spcPct val="115000"/>
                        </a:lnSpc>
                        <a:spcAft>
                          <a:spcPts val="1000"/>
                        </a:spcAft>
                      </a:pPr>
                      <a:r>
                        <a:rPr lang="en-GB" sz="1200" b="0">
                          <a:effectLst/>
                        </a:rPr>
                        <a:t> </a:t>
                      </a:r>
                      <a:endParaRPr lang="en-GB" sz="1200" b="0">
                        <a:effectLst/>
                        <a:latin typeface="Times New Roman"/>
                        <a:ea typeface="Calibri"/>
                      </a:endParaRPr>
                    </a:p>
                  </a:txBody>
                  <a:tcPr marL="0" marR="0" marT="0" marB="0" anchor="ctr"/>
                </a:tc>
              </a:tr>
              <a:tr h="342923">
                <a:tc>
                  <a:txBody>
                    <a:bodyPr/>
                    <a:lstStyle/>
                    <a:p>
                      <a:pPr algn="l">
                        <a:lnSpc>
                          <a:spcPct val="115000"/>
                        </a:lnSpc>
                        <a:spcAft>
                          <a:spcPts val="0"/>
                        </a:spcAft>
                      </a:pPr>
                      <a:r>
                        <a:rPr lang="en-GB" sz="1400" b="0">
                          <a:effectLst/>
                        </a:rPr>
                        <a:t>Goulding</a:t>
                      </a:r>
                      <a:endParaRPr lang="en-GB" sz="1200" b="0">
                        <a:effectLst/>
                        <a:latin typeface="Times New Roman"/>
                        <a:ea typeface="Calibri"/>
                      </a:endParaRPr>
                    </a:p>
                  </a:txBody>
                  <a:tcPr marL="68580" marR="68580" marT="0" marB="0" anchor="ctr"/>
                </a:tc>
                <a:tc>
                  <a:txBody>
                    <a:bodyPr/>
                    <a:lstStyle/>
                    <a:p>
                      <a:pPr marL="6350" algn="l">
                        <a:lnSpc>
                          <a:spcPct val="115000"/>
                        </a:lnSpc>
                        <a:spcAft>
                          <a:spcPts val="0"/>
                        </a:spcAft>
                      </a:pPr>
                      <a:r>
                        <a:rPr lang="en-GB" sz="1400" b="0">
                          <a:effectLst/>
                        </a:rPr>
                        <a:t>Porter</a:t>
                      </a:r>
                      <a:endParaRPr lang="en-GB" sz="1200" b="0">
                        <a:effectLst/>
                        <a:latin typeface="Times New Roman"/>
                        <a:ea typeface="Calibri"/>
                      </a:endParaRPr>
                    </a:p>
                  </a:txBody>
                  <a:tcPr marL="68580" marR="68580" marT="0" marB="0" anchor="ctr"/>
                </a:tc>
                <a:tc>
                  <a:txBody>
                    <a:bodyPr/>
                    <a:lstStyle/>
                    <a:p>
                      <a:pPr algn="l">
                        <a:lnSpc>
                          <a:spcPct val="115000"/>
                        </a:lnSpc>
                        <a:spcAft>
                          <a:spcPts val="1000"/>
                        </a:spcAft>
                      </a:pPr>
                      <a:r>
                        <a:rPr lang="en-GB" sz="1400" b="0" dirty="0">
                          <a:effectLst/>
                        </a:rPr>
                        <a:t>Baker, N</a:t>
                      </a:r>
                      <a:endParaRPr lang="en-GB" sz="1200" b="0" dirty="0">
                        <a:effectLst/>
                        <a:latin typeface="Times New Roman"/>
                        <a:ea typeface="Calibri"/>
                      </a:endParaRPr>
                    </a:p>
                  </a:txBody>
                  <a:tcPr marL="68580" marR="68580" marT="0" marB="0" anchor="ctr"/>
                </a:tc>
                <a:tc>
                  <a:txBody>
                    <a:bodyPr/>
                    <a:lstStyle/>
                    <a:p>
                      <a:pPr algn="l">
                        <a:lnSpc>
                          <a:spcPct val="115000"/>
                        </a:lnSpc>
                        <a:spcAft>
                          <a:spcPts val="1000"/>
                        </a:spcAft>
                      </a:pPr>
                      <a:r>
                        <a:rPr lang="en-GB" sz="1200" b="0" dirty="0">
                          <a:effectLst/>
                        </a:rPr>
                        <a:t> </a:t>
                      </a:r>
                      <a:endParaRPr lang="en-GB" sz="1200" b="0" dirty="0">
                        <a:effectLst/>
                        <a:latin typeface="Times New Roman"/>
                        <a:ea typeface="Calibri"/>
                      </a:endParaRPr>
                    </a:p>
                  </a:txBody>
                  <a:tcPr marL="0" marR="0" marT="0" marB="0" anchor="ctr"/>
                </a:tc>
              </a:tr>
              <a:tr h="337069">
                <a:tc>
                  <a:txBody>
                    <a:bodyPr/>
                    <a:lstStyle/>
                    <a:p>
                      <a:pPr algn="l">
                        <a:lnSpc>
                          <a:spcPct val="115000"/>
                        </a:lnSpc>
                        <a:spcAft>
                          <a:spcPts val="0"/>
                        </a:spcAft>
                      </a:pPr>
                      <a:r>
                        <a:rPr lang="en-GB" sz="1400" b="0">
                          <a:effectLst/>
                        </a:rPr>
                        <a:t>Green</a:t>
                      </a:r>
                      <a:endParaRPr lang="en-GB" sz="1200" b="0">
                        <a:effectLst/>
                        <a:latin typeface="Times New Roman"/>
                        <a:ea typeface="Calibri"/>
                      </a:endParaRPr>
                    </a:p>
                  </a:txBody>
                  <a:tcPr marL="68580" marR="68580" marT="0" marB="0" anchor="ctr"/>
                </a:tc>
                <a:tc>
                  <a:txBody>
                    <a:bodyPr/>
                    <a:lstStyle/>
                    <a:p>
                      <a:pPr algn="l">
                        <a:lnSpc>
                          <a:spcPct val="115000"/>
                        </a:lnSpc>
                        <a:spcAft>
                          <a:spcPts val="1000"/>
                        </a:spcAft>
                      </a:pPr>
                      <a:r>
                        <a:rPr lang="en-GB" sz="1400" b="0">
                          <a:effectLst/>
                        </a:rPr>
                        <a:t>Scannell</a:t>
                      </a:r>
                      <a:endParaRPr lang="en-GB" sz="1200" b="0">
                        <a:effectLst/>
                        <a:latin typeface="Times New Roman"/>
                        <a:ea typeface="Calibri"/>
                      </a:endParaRPr>
                    </a:p>
                  </a:txBody>
                  <a:tcPr marL="68580" marR="68580" marT="0" marB="0" anchor="ctr"/>
                </a:tc>
                <a:tc gridSpan="2">
                  <a:txBody>
                    <a:bodyPr/>
                    <a:lstStyle/>
                    <a:p>
                      <a:pPr algn="l">
                        <a:lnSpc>
                          <a:spcPct val="115000"/>
                        </a:lnSpc>
                        <a:spcAft>
                          <a:spcPts val="1000"/>
                        </a:spcAft>
                      </a:pPr>
                      <a:r>
                        <a:rPr lang="en-GB" sz="1200" b="0" dirty="0">
                          <a:effectLst/>
                        </a:rPr>
                        <a:t> </a:t>
                      </a:r>
                      <a:endParaRPr lang="en-GB" sz="1200" b="0" dirty="0">
                        <a:effectLst/>
                        <a:latin typeface="Times New Roman"/>
                        <a:ea typeface="Calibri"/>
                      </a:endParaRPr>
                    </a:p>
                  </a:txBody>
                  <a:tcPr marL="0" marR="0" marT="0" marB="0" anchor="ctr"/>
                </a:tc>
                <a:tc hMerge="1">
                  <a:txBody>
                    <a:bodyPr/>
                    <a:lstStyle/>
                    <a:p>
                      <a:endParaRPr lang="en-GB"/>
                    </a:p>
                  </a:txBody>
                  <a:tcPr/>
                </a:tc>
              </a:tr>
              <a:tr h="297255">
                <a:tc>
                  <a:txBody>
                    <a:bodyPr/>
                    <a:lstStyle/>
                    <a:p>
                      <a:pPr algn="l">
                        <a:lnSpc>
                          <a:spcPct val="115000"/>
                        </a:lnSpc>
                        <a:spcAft>
                          <a:spcPts val="0"/>
                        </a:spcAft>
                      </a:pPr>
                      <a:r>
                        <a:rPr lang="en-GB" sz="1400" b="0" dirty="0">
                          <a:effectLst/>
                        </a:rPr>
                        <a:t>Griffin</a:t>
                      </a:r>
                      <a:endParaRPr lang="en-GB" sz="1200" b="0" dirty="0">
                        <a:effectLst/>
                        <a:latin typeface="Times New Roman"/>
                        <a:ea typeface="Calibri"/>
                      </a:endParaRPr>
                    </a:p>
                  </a:txBody>
                  <a:tcPr marL="68580" marR="68580" marT="0" marB="0" anchor="ctr"/>
                </a:tc>
                <a:tc>
                  <a:txBody>
                    <a:bodyPr/>
                    <a:lstStyle/>
                    <a:p>
                      <a:pPr algn="l">
                        <a:lnSpc>
                          <a:spcPct val="115000"/>
                        </a:lnSpc>
                        <a:spcAft>
                          <a:spcPts val="1000"/>
                        </a:spcAft>
                      </a:pPr>
                      <a:r>
                        <a:rPr lang="en-GB" sz="1400">
                          <a:effectLst/>
                        </a:rPr>
                        <a:t> </a:t>
                      </a:r>
                      <a:endParaRPr lang="en-GB" sz="1200">
                        <a:effectLst/>
                        <a:latin typeface="Times New Roman"/>
                        <a:ea typeface="Calibri"/>
                      </a:endParaRPr>
                    </a:p>
                  </a:txBody>
                  <a:tcPr marL="68580" marR="68580" marT="0" marB="0" anchor="ctr"/>
                </a:tc>
                <a:tc gridSpan="2">
                  <a:txBody>
                    <a:bodyPr/>
                    <a:lstStyle/>
                    <a:p>
                      <a:pPr algn="l">
                        <a:lnSpc>
                          <a:spcPct val="115000"/>
                        </a:lnSpc>
                        <a:spcAft>
                          <a:spcPts val="1000"/>
                        </a:spcAft>
                      </a:pPr>
                      <a:r>
                        <a:rPr lang="en-GB" sz="1200" dirty="0">
                          <a:effectLst/>
                        </a:rPr>
                        <a:t> </a:t>
                      </a:r>
                      <a:endParaRPr lang="en-GB" sz="1200" dirty="0">
                        <a:effectLst/>
                        <a:latin typeface="Times New Roman"/>
                        <a:ea typeface="Calibri"/>
                      </a:endParaRPr>
                    </a:p>
                  </a:txBody>
                  <a:tcPr marL="0" marR="0" marT="0" marB="0" anchor="ctr"/>
                </a:tc>
                <a:tc hMerge="1">
                  <a:txBody>
                    <a:bodyPr/>
                    <a:lstStyle/>
                    <a:p>
                      <a:endParaRPr lang="en-GB"/>
                    </a:p>
                  </a:txBody>
                  <a:tcPr/>
                </a:tc>
              </a:tr>
            </a:tbl>
          </a:graphicData>
        </a:graphic>
      </p:graphicFrame>
    </p:spTree>
    <p:extLst>
      <p:ext uri="{BB962C8B-B14F-4D97-AF65-F5344CB8AC3E}">
        <p14:creationId xmlns:p14="http://schemas.microsoft.com/office/powerpoint/2010/main" val="1435010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 basics of structure</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The structure needs to help the reader along the argument</a:t>
            </a:r>
          </a:p>
          <a:p>
            <a:pPr marL="514350" indent="-514350">
              <a:buFont typeface="+mj-lt"/>
              <a:buAutoNum type="arabicPeriod"/>
            </a:pPr>
            <a:r>
              <a:rPr lang="en-GB" dirty="0" smtClean="0"/>
              <a:t>Simple is always better than complicated</a:t>
            </a:r>
          </a:p>
          <a:p>
            <a:pPr marL="514350" indent="-514350">
              <a:buFont typeface="+mj-lt"/>
              <a:buAutoNum type="arabicPeriod"/>
            </a:pPr>
            <a:r>
              <a:rPr lang="en-GB" dirty="0" smtClean="0"/>
              <a:t>Structure is dependent both upon planning and upon execution of the detail</a:t>
            </a:r>
          </a:p>
          <a:p>
            <a:pPr marL="514350" indent="-514350">
              <a:buFont typeface="+mj-lt"/>
              <a:buAutoNum type="arabicPeriod"/>
            </a:pPr>
            <a:endParaRPr lang="en-GB" dirty="0" smtClean="0"/>
          </a:p>
          <a:p>
            <a:pPr marL="514350" indent="-51435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Chapters </a:t>
            </a:r>
            <a:endParaRPr lang="en-GB" dirty="0"/>
          </a:p>
        </p:txBody>
      </p:sp>
      <p:sp>
        <p:nvSpPr>
          <p:cNvPr id="3" name="Content Placeholder 2"/>
          <p:cNvSpPr>
            <a:spLocks noGrp="1"/>
          </p:cNvSpPr>
          <p:nvPr>
            <p:ph idx="1"/>
          </p:nvPr>
        </p:nvSpPr>
        <p:spPr/>
        <p:txBody>
          <a:bodyPr/>
          <a:lstStyle/>
          <a:p>
            <a:r>
              <a:rPr lang="en-GB" dirty="0" err="1" smtClean="0"/>
              <a:t>Chapterisation</a:t>
            </a:r>
            <a:r>
              <a:rPr lang="en-GB" dirty="0" smtClean="0"/>
              <a:t> is there to help your structure along.</a:t>
            </a:r>
          </a:p>
          <a:p>
            <a:r>
              <a:rPr lang="en-GB" dirty="0" smtClean="0"/>
              <a:t>Always prefer to end a chapter at a natural break in the argument.</a:t>
            </a:r>
          </a:p>
          <a:p>
            <a:r>
              <a:rPr lang="en-GB" dirty="0" smtClean="0"/>
              <a:t>If you have to end a chapter in an unnatural break (because of length for example), then be clear about it in your introduction to the work and to the chapter itself.</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need for balance</a:t>
            </a:r>
            <a:endParaRPr lang="en-GB" dirty="0"/>
          </a:p>
        </p:txBody>
      </p:sp>
      <p:sp>
        <p:nvSpPr>
          <p:cNvPr id="3" name="Content Placeholder 2"/>
          <p:cNvSpPr>
            <a:spLocks noGrp="1"/>
          </p:cNvSpPr>
          <p:nvPr>
            <p:ph idx="1"/>
          </p:nvPr>
        </p:nvSpPr>
        <p:spPr/>
        <p:txBody>
          <a:bodyPr/>
          <a:lstStyle/>
          <a:p>
            <a:r>
              <a:rPr lang="en-GB" dirty="0" smtClean="0"/>
              <a:t>There should not be too many chapters in your work.</a:t>
            </a:r>
          </a:p>
          <a:p>
            <a:r>
              <a:rPr lang="en-GB" dirty="0" smtClean="0"/>
              <a:t>WHY? Because every chapter needs its own little introduction and little conclusion to place it within the overall structure of your argument. If you have too many chapters, then you waste words and the argument appears fragmented.</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need for balance: the other side</a:t>
            </a:r>
            <a:endParaRPr lang="en-GB" dirty="0"/>
          </a:p>
        </p:txBody>
      </p:sp>
      <p:sp>
        <p:nvSpPr>
          <p:cNvPr id="3" name="Content Placeholder 2"/>
          <p:cNvSpPr>
            <a:spLocks noGrp="1"/>
          </p:cNvSpPr>
          <p:nvPr>
            <p:ph idx="1"/>
          </p:nvPr>
        </p:nvSpPr>
        <p:spPr/>
        <p:txBody>
          <a:bodyPr/>
          <a:lstStyle/>
          <a:p>
            <a:r>
              <a:rPr lang="en-GB" dirty="0" smtClean="0"/>
              <a:t>At the same time you cannot have too few chapters. </a:t>
            </a:r>
          </a:p>
          <a:p>
            <a:r>
              <a:rPr lang="en-GB" dirty="0" smtClean="0"/>
              <a:t>WHY? If you lump too many not easily connected issues into a chapter, then the argument becomes unclear and parts of your chapter appear to be irrelevant to the issue as a whole.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 of case studies</a:t>
            </a:r>
            <a:endParaRPr lang="en-GB" dirty="0"/>
          </a:p>
        </p:txBody>
      </p:sp>
      <p:sp>
        <p:nvSpPr>
          <p:cNvPr id="3" name="Content Placeholder 2"/>
          <p:cNvSpPr>
            <a:spLocks noGrp="1"/>
          </p:cNvSpPr>
          <p:nvPr>
            <p:ph idx="1"/>
          </p:nvPr>
        </p:nvSpPr>
        <p:spPr/>
        <p:txBody>
          <a:bodyPr/>
          <a:lstStyle/>
          <a:p>
            <a:r>
              <a:rPr lang="en-GB" dirty="0" smtClean="0"/>
              <a:t>If you have case studies, then it is often the case that they are better presented in individual chapters.</a:t>
            </a:r>
          </a:p>
          <a:p>
            <a:r>
              <a:rPr lang="en-GB" dirty="0" smtClean="0"/>
              <a:t>This way the case study remains as a coherent whole.</a:t>
            </a:r>
          </a:p>
          <a:p>
            <a:r>
              <a:rPr lang="en-GB" dirty="0" smtClean="0"/>
              <a:t>That is particularly important if you want to compare two (or more) different examples.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l="21367" t="44718" r="30439" b="20137"/>
          <a:stretch>
            <a:fillRect/>
          </a:stretch>
        </p:blipFill>
        <p:spPr bwMode="auto">
          <a:xfrm>
            <a:off x="174510" y="1377400"/>
            <a:ext cx="8704824" cy="3967486"/>
          </a:xfrm>
          <a:prstGeom prst="rect">
            <a:avLst/>
          </a:prstGeom>
          <a:noFill/>
          <a:ln w="9525">
            <a:noFill/>
            <a:miter lim="800000"/>
            <a:headEnd/>
            <a:tailEnd/>
          </a:ln>
        </p:spPr>
      </p:pic>
      <p:cxnSp>
        <p:nvCxnSpPr>
          <p:cNvPr id="6" name="Straight Connector 5"/>
          <p:cNvCxnSpPr/>
          <p:nvPr/>
        </p:nvCxnSpPr>
        <p:spPr>
          <a:xfrm>
            <a:off x="4654062" y="2406580"/>
            <a:ext cx="1969476"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Keeping the connections going</a:t>
            </a:r>
            <a:endParaRPr lang="en-GB" dirty="0"/>
          </a:p>
        </p:txBody>
      </p:sp>
      <p:sp>
        <p:nvSpPr>
          <p:cNvPr id="3" name="Content Placeholder 2"/>
          <p:cNvSpPr>
            <a:spLocks noGrp="1"/>
          </p:cNvSpPr>
          <p:nvPr>
            <p:ph idx="1"/>
          </p:nvPr>
        </p:nvSpPr>
        <p:spPr/>
        <p:txBody>
          <a:bodyPr/>
          <a:lstStyle/>
          <a:p>
            <a:r>
              <a:rPr lang="en-GB" dirty="0" smtClean="0"/>
              <a:t>If you have case studies and then a chapter bringing the results together:</a:t>
            </a:r>
          </a:p>
          <a:p>
            <a:pPr lvl="1"/>
            <a:r>
              <a:rPr lang="en-GB" dirty="0" smtClean="0"/>
              <a:t>Give hints to the reader as to the important points in the case studies and how they compare – i.e. what the specific point you will be making.</a:t>
            </a:r>
          </a:p>
          <a:p>
            <a:pPr lvl="1"/>
            <a:r>
              <a:rPr lang="en-GB" dirty="0" smtClean="0"/>
              <a:t>Don’t be repetitive but give a hint so that the reader knows that this part/issue/aspect is important.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Honesty and clarity</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Be honest about your structure from the beginning of your work.</a:t>
            </a:r>
          </a:p>
          <a:p>
            <a:r>
              <a:rPr lang="en-GB" dirty="0" smtClean="0"/>
              <a:t>A good introduction should have a clear indication of the structure of your work and how the individual parts relate to the argument as a whole.</a:t>
            </a:r>
          </a:p>
          <a:p>
            <a:r>
              <a:rPr lang="en-GB" dirty="0" smtClean="0"/>
              <a:t>Do not be afraid to guide the reader by giving specific information and outright saying what is important to the argument and how it connects with other parts of the argument.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l="25812" t="29538" r="31316" b="17539"/>
          <a:stretch>
            <a:fillRect/>
          </a:stretch>
        </p:blipFill>
        <p:spPr bwMode="auto">
          <a:xfrm>
            <a:off x="0" y="1"/>
            <a:ext cx="8888914" cy="6858000"/>
          </a:xfrm>
          <a:prstGeom prst="rect">
            <a:avLst/>
          </a:prstGeom>
          <a:noFill/>
          <a:ln w="9525">
            <a:noFill/>
            <a:miter lim="800000"/>
            <a:headEnd/>
            <a:tailEnd/>
          </a:ln>
        </p:spPr>
      </p:pic>
      <p:cxnSp>
        <p:nvCxnSpPr>
          <p:cNvPr id="6" name="Straight Connector 5"/>
          <p:cNvCxnSpPr/>
          <p:nvPr/>
        </p:nvCxnSpPr>
        <p:spPr>
          <a:xfrm flipV="1">
            <a:off x="2719754" y="1934308"/>
            <a:ext cx="4654061" cy="35169"/>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8721969" y="1969477"/>
            <a:ext cx="0" cy="3106615"/>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V="1">
            <a:off x="269631" y="5580185"/>
            <a:ext cx="7795846" cy="11723"/>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l="25983" t="32547" r="31667" b="29709"/>
          <a:stretch>
            <a:fillRect/>
          </a:stretch>
        </p:blipFill>
        <p:spPr bwMode="auto">
          <a:xfrm>
            <a:off x="156344" y="1225062"/>
            <a:ext cx="8822919" cy="4914481"/>
          </a:xfrm>
          <a:prstGeom prst="rect">
            <a:avLst/>
          </a:prstGeom>
          <a:noFill/>
          <a:ln w="9525">
            <a:noFill/>
            <a:miter lim="800000"/>
            <a:headEnd/>
            <a:tailEnd/>
          </a:ln>
        </p:spPr>
      </p:pic>
      <p:cxnSp>
        <p:nvCxnSpPr>
          <p:cNvPr id="4" name="Straight Connector 3"/>
          <p:cNvCxnSpPr/>
          <p:nvPr/>
        </p:nvCxnSpPr>
        <p:spPr>
          <a:xfrm>
            <a:off x="3336890" y="2723941"/>
            <a:ext cx="261759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p:nvCxnSpPr>
        <p:spPr>
          <a:xfrm>
            <a:off x="1394209" y="3739242"/>
            <a:ext cx="3885362"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p:nvCxnSpPr>
        <p:spPr>
          <a:xfrm>
            <a:off x="5860701" y="3725844"/>
            <a:ext cx="668216"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 your structure…</a:t>
            </a:r>
            <a:endParaRPr lang="en-GB" dirty="0"/>
          </a:p>
        </p:txBody>
      </p:sp>
      <p:sp>
        <p:nvSpPr>
          <p:cNvPr id="3" name="Content Placeholder 2"/>
          <p:cNvSpPr>
            <a:spLocks noGrp="1"/>
          </p:cNvSpPr>
          <p:nvPr>
            <p:ph idx="1"/>
          </p:nvPr>
        </p:nvSpPr>
        <p:spPr/>
        <p:txBody>
          <a:bodyPr/>
          <a:lstStyle/>
          <a:p>
            <a:r>
              <a:rPr lang="en-GB" dirty="0" smtClean="0"/>
              <a:t>Where do you anticipate issues/problems of continuity?</a:t>
            </a:r>
          </a:p>
          <a:p>
            <a:r>
              <a:rPr lang="en-GB" dirty="0" smtClean="0"/>
              <a:t>Are you making certain that the argument flows from break-point to break-point?</a:t>
            </a:r>
          </a:p>
          <a:p>
            <a:r>
              <a:rPr lang="en-GB" dirty="0" smtClean="0"/>
              <a:t>Is your </a:t>
            </a:r>
            <a:r>
              <a:rPr lang="en-GB" dirty="0" err="1" smtClean="0"/>
              <a:t>chapterisation</a:t>
            </a:r>
            <a:r>
              <a:rPr lang="en-GB" dirty="0" smtClean="0"/>
              <a:t> rational in terms of the argument you are trying to create?</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does this relate to the presentation?</a:t>
            </a:r>
            <a:endParaRPr lang="en-GB" dirty="0"/>
          </a:p>
        </p:txBody>
      </p:sp>
      <p:sp>
        <p:nvSpPr>
          <p:cNvPr id="3" name="Content Placeholder 2"/>
          <p:cNvSpPr>
            <a:spLocks noGrp="1"/>
          </p:cNvSpPr>
          <p:nvPr>
            <p:ph idx="1"/>
          </p:nvPr>
        </p:nvSpPr>
        <p:spPr/>
        <p:txBody>
          <a:bodyPr/>
          <a:lstStyle/>
          <a:p>
            <a:r>
              <a:rPr lang="en-GB" dirty="0" smtClean="0"/>
              <a:t>Decide what you are focusing on in your presentation</a:t>
            </a:r>
          </a:p>
          <a:p>
            <a:pPr lvl="1"/>
            <a:r>
              <a:rPr lang="en-GB" dirty="0" smtClean="0"/>
              <a:t>Whole argument</a:t>
            </a:r>
          </a:p>
          <a:p>
            <a:pPr lvl="1"/>
            <a:r>
              <a:rPr lang="en-GB" dirty="0" smtClean="0"/>
              <a:t>Part of the argument</a:t>
            </a:r>
          </a:p>
          <a:p>
            <a:r>
              <a:rPr lang="en-GB" dirty="0" smtClean="0"/>
              <a:t>How does what you are doing fit into  your overall structure</a:t>
            </a:r>
          </a:p>
          <a:p>
            <a:endParaRPr lang="en-GB" dirty="0"/>
          </a:p>
        </p:txBody>
      </p:sp>
    </p:spTree>
    <p:extLst>
      <p:ext uri="{BB962C8B-B14F-4D97-AF65-F5344CB8AC3E}">
        <p14:creationId xmlns:p14="http://schemas.microsoft.com/office/powerpoint/2010/main" val="42705030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425</TotalTime>
  <Words>601</Words>
  <Application>Microsoft Office PowerPoint</Application>
  <PresentationFormat>On-screen Show (4:3)</PresentationFormat>
  <Paragraphs>149</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Foundry</vt:lpstr>
      <vt:lpstr>CLSK6002</vt:lpstr>
      <vt:lpstr>Presentation Schedule</vt:lpstr>
      <vt:lpstr>Presentation Schedule continued</vt:lpstr>
      <vt:lpstr>The three basics of structure</vt:lpstr>
      <vt:lpstr>Chapters </vt:lpstr>
      <vt:lpstr>A need for balance</vt:lpstr>
      <vt:lpstr>A need for balance: the other side</vt:lpstr>
      <vt:lpstr>The question of case studies</vt:lpstr>
      <vt:lpstr>PowerPoint Presentation</vt:lpstr>
      <vt:lpstr>Keeping the connections going</vt:lpstr>
      <vt:lpstr>Honesty and clarity</vt:lpstr>
      <vt:lpstr>PowerPoint Presentation</vt:lpstr>
      <vt:lpstr>PowerPoint Presentation</vt:lpstr>
      <vt:lpstr>Consider your structure…</vt:lpstr>
      <vt:lpstr>How does this relate to the presentation?</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HUSK6002 for Classics</dc:title>
  <dc:creator>Magdalena Ohrman</dc:creator>
  <cp:lastModifiedBy>K Erickson</cp:lastModifiedBy>
  <cp:revision>169</cp:revision>
  <dcterms:created xsi:type="dcterms:W3CDTF">2011-12-01T07:46:31Z</dcterms:created>
  <dcterms:modified xsi:type="dcterms:W3CDTF">2013-12-09T13:32:49Z</dcterms:modified>
</cp:coreProperties>
</file>