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sldIdLst>
    <p:sldId id="258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riffiths1, George" initials="GG" lastIdx="4" clrIdx="0">
    <p:extLst>
      <p:ext uri="{19B8F6BF-5375-455C-9EA6-DF929625EA0E}">
        <p15:presenceInfo xmlns:p15="http://schemas.microsoft.com/office/powerpoint/2012/main" userId="S::George.Griffit1@astonmartin.com::85c17bc5-fb36-439d-b6f3-05292056017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4F81CF-69A4-48D7-9023-4F41CBABC0BB}" v="87" dt="2025-06-15T20:23:05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538" autoAdjust="0"/>
    <p:restoredTop sz="94652"/>
  </p:normalViewPr>
  <p:slideViewPr>
    <p:cSldViewPr snapToGrid="0" snapToObjects="1">
      <p:cViewPr>
        <p:scale>
          <a:sx n="33" d="100"/>
          <a:sy n="33" d="100"/>
        </p:scale>
        <p:origin x="2102" y="-2496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commentAuthors" Target="commentAuthors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ddoe, Chris" userId="619484d6-dd38-4563-913d-186b27520a6d" providerId="ADAL" clId="{0D4F81CF-69A4-48D7-9023-4F41CBABC0BB}"/>
    <pc:docChg chg="undo redo custSel modSld">
      <pc:chgData name="Beddoe, Chris" userId="619484d6-dd38-4563-913d-186b27520a6d" providerId="ADAL" clId="{0D4F81CF-69A4-48D7-9023-4F41CBABC0BB}" dt="2025-06-15T20:22:57.113" v="3251" actId="20577"/>
      <pc:docMkLst>
        <pc:docMk/>
      </pc:docMkLst>
      <pc:sldChg chg="addSp delSp modSp mod">
        <pc:chgData name="Beddoe, Chris" userId="619484d6-dd38-4563-913d-186b27520a6d" providerId="ADAL" clId="{0D4F81CF-69A4-48D7-9023-4F41CBABC0BB}" dt="2025-06-15T20:22:57.113" v="3251" actId="20577"/>
        <pc:sldMkLst>
          <pc:docMk/>
          <pc:sldMk cId="2970685931" sldId="258"/>
        </pc:sldMkLst>
        <pc:spChg chg="add mod">
          <ac:chgData name="Beddoe, Chris" userId="619484d6-dd38-4563-913d-186b27520a6d" providerId="ADAL" clId="{0D4F81CF-69A4-48D7-9023-4F41CBABC0BB}" dt="2025-06-15T10:23:53.861" v="2516" actId="20577"/>
          <ac:spMkLst>
            <pc:docMk/>
            <pc:sldMk cId="2970685931" sldId="258"/>
            <ac:spMk id="3" creationId="{1DE62E8F-EAE1-26AC-C52D-F423B18BE9CF}"/>
          </ac:spMkLst>
        </pc:spChg>
        <pc:spChg chg="mod">
          <ac:chgData name="Beddoe, Chris" userId="619484d6-dd38-4563-913d-186b27520a6d" providerId="ADAL" clId="{0D4F81CF-69A4-48D7-9023-4F41CBABC0BB}" dt="2025-06-15T20:19:11.292" v="3226" actId="20577"/>
          <ac:spMkLst>
            <pc:docMk/>
            <pc:sldMk cId="2970685931" sldId="258"/>
            <ac:spMk id="9" creationId="{00000000-0000-0000-0000-000000000000}"/>
          </ac:spMkLst>
        </pc:spChg>
        <pc:spChg chg="add mod">
          <ac:chgData name="Beddoe, Chris" userId="619484d6-dd38-4563-913d-186b27520a6d" providerId="ADAL" clId="{0D4F81CF-69A4-48D7-9023-4F41CBABC0BB}" dt="2025-06-15T20:22:57.113" v="3251" actId="20577"/>
          <ac:spMkLst>
            <pc:docMk/>
            <pc:sldMk cId="2970685931" sldId="258"/>
            <ac:spMk id="11" creationId="{90C97B2F-F8A9-B973-8CF6-A4EBD66F2A89}"/>
          </ac:spMkLst>
        </pc:spChg>
        <pc:spChg chg="mod">
          <ac:chgData name="Beddoe, Chris" userId="619484d6-dd38-4563-913d-186b27520a6d" providerId="ADAL" clId="{0D4F81CF-69A4-48D7-9023-4F41CBABC0BB}" dt="2025-06-15T20:21:03.669" v="3232" actId="20577"/>
          <ac:spMkLst>
            <pc:docMk/>
            <pc:sldMk cId="2970685931" sldId="258"/>
            <ac:spMk id="12" creationId="{00000000-0000-0000-0000-000000000000}"/>
          </ac:spMkLst>
        </pc:spChg>
        <pc:spChg chg="add">
          <ac:chgData name="Beddoe, Chris" userId="619484d6-dd38-4563-913d-186b27520a6d" providerId="ADAL" clId="{0D4F81CF-69A4-48D7-9023-4F41CBABC0BB}" dt="2025-06-15T07:57:23.562" v="2093"/>
          <ac:spMkLst>
            <pc:docMk/>
            <pc:sldMk cId="2970685931" sldId="258"/>
            <ac:spMk id="14" creationId="{9484CA7F-5E8C-780F-CD9A-8FDEC633B865}"/>
          </ac:spMkLst>
        </pc:spChg>
        <pc:spChg chg="mod">
          <ac:chgData name="Beddoe, Chris" userId="619484d6-dd38-4563-913d-186b27520a6d" providerId="ADAL" clId="{0D4F81CF-69A4-48D7-9023-4F41CBABC0BB}" dt="2025-06-15T10:21:00.138" v="2465" actId="1076"/>
          <ac:spMkLst>
            <pc:docMk/>
            <pc:sldMk cId="2970685931" sldId="258"/>
            <ac:spMk id="22" creationId="{00000000-0000-0000-0000-000000000000}"/>
          </ac:spMkLst>
        </pc:spChg>
        <pc:spChg chg="del">
          <ac:chgData name="Beddoe, Chris" userId="619484d6-dd38-4563-913d-186b27520a6d" providerId="ADAL" clId="{0D4F81CF-69A4-48D7-9023-4F41CBABC0BB}" dt="2025-06-15T07:54:59.315" v="2066" actId="478"/>
          <ac:spMkLst>
            <pc:docMk/>
            <pc:sldMk cId="2970685931" sldId="258"/>
            <ac:spMk id="30" creationId="{00000000-0000-0000-0000-000000000000}"/>
          </ac:spMkLst>
        </pc:spChg>
        <pc:spChg chg="del">
          <ac:chgData name="Beddoe, Chris" userId="619484d6-dd38-4563-913d-186b27520a6d" providerId="ADAL" clId="{0D4F81CF-69A4-48D7-9023-4F41CBABC0BB}" dt="2025-06-15T08:04:42.340" v="2112" actId="478"/>
          <ac:spMkLst>
            <pc:docMk/>
            <pc:sldMk cId="2970685931" sldId="258"/>
            <ac:spMk id="32" creationId="{00000000-0000-0000-0000-000000000000}"/>
          </ac:spMkLst>
        </pc:spChg>
        <pc:spChg chg="add del mod">
          <ac:chgData name="Beddoe, Chris" userId="619484d6-dd38-4563-913d-186b27520a6d" providerId="ADAL" clId="{0D4F81CF-69A4-48D7-9023-4F41CBABC0BB}" dt="2025-06-15T20:22:20.101" v="3243" actId="5793"/>
          <ac:spMkLst>
            <pc:docMk/>
            <pc:sldMk cId="2970685931" sldId="258"/>
            <ac:spMk id="52" creationId="{83F3D5DF-59DF-4337-BC8F-71EF77F11D38}"/>
          </ac:spMkLst>
        </pc:spChg>
        <pc:spChg chg="mod">
          <ac:chgData name="Beddoe, Chris" userId="619484d6-dd38-4563-913d-186b27520a6d" providerId="ADAL" clId="{0D4F81CF-69A4-48D7-9023-4F41CBABC0BB}" dt="2025-06-15T10:21:46.173" v="2471" actId="5793"/>
          <ac:spMkLst>
            <pc:docMk/>
            <pc:sldMk cId="2970685931" sldId="258"/>
            <ac:spMk id="54" creationId="{F2FC40EE-80A5-4BF5-BA81-F1E65306093F}"/>
          </ac:spMkLst>
        </pc:spChg>
        <pc:spChg chg="del mod">
          <ac:chgData name="Beddoe, Chris" userId="619484d6-dd38-4563-913d-186b27520a6d" providerId="ADAL" clId="{0D4F81CF-69A4-48D7-9023-4F41CBABC0BB}" dt="2025-06-15T07:56:32.420" v="2092" actId="21"/>
          <ac:spMkLst>
            <pc:docMk/>
            <pc:sldMk cId="2970685931" sldId="258"/>
            <ac:spMk id="57" creationId="{0050F445-36AE-483F-AE3F-4F0EFC597B2C}"/>
          </ac:spMkLst>
        </pc:spChg>
        <pc:picChg chg="add mod">
          <ac:chgData name="Beddoe, Chris" userId="619484d6-dd38-4563-913d-186b27520a6d" providerId="ADAL" clId="{0D4F81CF-69A4-48D7-9023-4F41CBABC0BB}" dt="2025-06-12T14:47:57.746" v="7" actId="14100"/>
          <ac:picMkLst>
            <pc:docMk/>
            <pc:sldMk cId="2970685931" sldId="258"/>
            <ac:picMk id="10" creationId="{F54AD9C7-5DA2-3A79-C5D9-31AE09135299}"/>
          </ac:picMkLst>
        </pc:picChg>
        <pc:picChg chg="add mod">
          <ac:chgData name="Beddoe, Chris" userId="619484d6-dd38-4563-913d-186b27520a6d" providerId="ADAL" clId="{0D4F81CF-69A4-48D7-9023-4F41CBABC0BB}" dt="2025-06-15T10:21:56.271" v="2472" actId="1076"/>
          <ac:picMkLst>
            <pc:docMk/>
            <pc:sldMk cId="2970685931" sldId="258"/>
            <ac:picMk id="13" creationId="{39066140-9822-F654-DBBB-239E923D609C}"/>
          </ac:picMkLst>
        </pc:picChg>
        <pc:picChg chg="add mod">
          <ac:chgData name="Beddoe, Chris" userId="619484d6-dd38-4563-913d-186b27520a6d" providerId="ADAL" clId="{0D4F81CF-69A4-48D7-9023-4F41CBABC0BB}" dt="2025-06-15T20:14:42.093" v="2993" actId="1076"/>
          <ac:picMkLst>
            <pc:docMk/>
            <pc:sldMk cId="2970685931" sldId="258"/>
            <ac:picMk id="16" creationId="{D27C96DA-3E7B-A55C-30DE-0C69420AF600}"/>
          </ac:picMkLst>
        </pc:picChg>
        <pc:picChg chg="add mod">
          <ac:chgData name="Beddoe, Chris" userId="619484d6-dd38-4563-913d-186b27520a6d" providerId="ADAL" clId="{0D4F81CF-69A4-48D7-9023-4F41CBABC0BB}" dt="2025-06-15T20:14:33.667" v="2992" actId="1076"/>
          <ac:picMkLst>
            <pc:docMk/>
            <pc:sldMk cId="2970685931" sldId="258"/>
            <ac:picMk id="18" creationId="{FFE39862-9AE4-5D9E-7574-CB4F1FE30182}"/>
          </ac:picMkLst>
        </pc:picChg>
        <pc:picChg chg="add del mod">
          <ac:chgData name="Beddoe, Chris" userId="619484d6-dd38-4563-913d-186b27520a6d" providerId="ADAL" clId="{0D4F81CF-69A4-48D7-9023-4F41CBABC0BB}" dt="2025-06-15T08:19:41.300" v="2243" actId="478"/>
          <ac:picMkLst>
            <pc:docMk/>
            <pc:sldMk cId="2970685931" sldId="258"/>
            <ac:picMk id="20" creationId="{6D28B02D-C511-2DE5-98E4-01DEE7B6023C}"/>
          </ac:picMkLst>
        </pc:picChg>
        <pc:picChg chg="add del mod">
          <ac:chgData name="Beddoe, Chris" userId="619484d6-dd38-4563-913d-186b27520a6d" providerId="ADAL" clId="{0D4F81CF-69A4-48D7-9023-4F41CBABC0BB}" dt="2025-06-15T20:09:35.605" v="2751" actId="478"/>
          <ac:picMkLst>
            <pc:docMk/>
            <pc:sldMk cId="2970685931" sldId="258"/>
            <ac:picMk id="23" creationId="{096B9777-B55B-0F09-9C9F-3BE59C221266}"/>
          </ac:picMkLst>
        </pc:picChg>
        <pc:picChg chg="add mod">
          <ac:chgData name="Beddoe, Chris" userId="619484d6-dd38-4563-913d-186b27520a6d" providerId="ADAL" clId="{0D4F81CF-69A4-48D7-9023-4F41CBABC0BB}" dt="2025-06-15T10:24:00.972" v="2517" actId="1076"/>
          <ac:picMkLst>
            <pc:docMk/>
            <pc:sldMk cId="2970685931" sldId="258"/>
            <ac:picMk id="24" creationId="{FF90A76E-6159-2AD2-6545-AAD6D956D96F}"/>
          </ac:picMkLst>
        </pc:picChg>
        <pc:picChg chg="add del mod">
          <ac:chgData name="Beddoe, Chris" userId="619484d6-dd38-4563-913d-186b27520a6d" providerId="ADAL" clId="{0D4F81CF-69A4-48D7-9023-4F41CBABC0BB}" dt="2025-06-15T20:15:53.918" v="2994" actId="478"/>
          <ac:picMkLst>
            <pc:docMk/>
            <pc:sldMk cId="2970685931" sldId="258"/>
            <ac:picMk id="25" creationId="{D195D86D-BDBB-9F1C-BA33-C0B17F16911C}"/>
          </ac:picMkLst>
        </pc:picChg>
        <pc:picChg chg="add del mod">
          <ac:chgData name="Beddoe, Chris" userId="619484d6-dd38-4563-913d-186b27520a6d" providerId="ADAL" clId="{0D4F81CF-69A4-48D7-9023-4F41CBABC0BB}" dt="2025-06-15T10:27:19.353" v="2627" actId="22"/>
          <ac:picMkLst>
            <pc:docMk/>
            <pc:sldMk cId="2970685931" sldId="258"/>
            <ac:picMk id="27" creationId="{37CBCC04-653E-CE5A-185C-889FB9B13536}"/>
          </ac:picMkLst>
        </pc:picChg>
        <pc:picChg chg="add mod">
          <ac:chgData name="Beddoe, Chris" userId="619484d6-dd38-4563-913d-186b27520a6d" providerId="ADAL" clId="{0D4F81CF-69A4-48D7-9023-4F41CBABC0BB}" dt="2025-06-15T20:22:37.455" v="3246" actId="14100"/>
          <ac:picMkLst>
            <pc:docMk/>
            <pc:sldMk cId="2970685931" sldId="258"/>
            <ac:picMk id="29" creationId="{3B8C1BF4-DE26-0F58-5AD3-985E62335A2A}"/>
          </ac:picMkLst>
        </pc:picChg>
        <pc:picChg chg="add mod">
          <ac:chgData name="Beddoe, Chris" userId="619484d6-dd38-4563-913d-186b27520a6d" providerId="ADAL" clId="{0D4F81CF-69A4-48D7-9023-4F41CBABC0BB}" dt="2025-06-15T20:19:17.123" v="3227" actId="1076"/>
          <ac:picMkLst>
            <pc:docMk/>
            <pc:sldMk cId="2970685931" sldId="258"/>
            <ac:picMk id="34" creationId="{4CF2CF9C-2FC0-6239-A54E-2239CF037037}"/>
          </ac:picMkLst>
        </pc:picChg>
        <pc:picChg chg="mod">
          <ac:chgData name="Beddoe, Chris" userId="619484d6-dd38-4563-913d-186b27520a6d" providerId="ADAL" clId="{0D4F81CF-69A4-48D7-9023-4F41CBABC0BB}" dt="2025-06-15T07:58:12.925" v="2097" actId="1076"/>
          <ac:picMkLst>
            <pc:docMk/>
            <pc:sldMk cId="2970685931" sldId="258"/>
            <ac:picMk id="58" creationId="{3D86E0A3-0BFA-4C12-B110-6699892AEC6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9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Automation of Automotive Wind Noise Test Cell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Student Name – Christopher Haydn James Beddoe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Project Supervisor – Richard Morgan.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Manufacturing Systems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8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22301" y="5298689"/>
            <a:ext cx="6309479" cy="1315349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Aston Martin Lagonda, founded in 1913 by Lionel Martin and Robert Bamford, is a renowned luxury car manufacturer. This project seeks to enhance vehicle quality at the St Athan facility—home of the DBX and DBX707—by automating wind noise testing. Currently, a technician inside the vehicle listens while a robot positions a wind noise source at multiple points, a method that is subjective and inconsistent. Replacing this with an automated system using sensors and programmed routines will provide repeatable, regulation-compliant results. The project is driven in part by £223k of annual warranty claims linked to wind noise issues.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 algn="ctr">
              <a:spcBef>
                <a:spcPct val="50000"/>
              </a:spcBef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 – 2024 wind noise warranty claims 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(Aston Martin, 2025)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80000" y="18686053"/>
            <a:ext cx="6282628" cy="9361691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AU" altLang="en-US" sz="3600" b="1" dirty="0"/>
              <a:t>Project Aims</a:t>
            </a:r>
          </a:p>
          <a:p>
            <a:pPr algn="ctr">
              <a:spcBef>
                <a:spcPct val="20000"/>
              </a:spcBef>
            </a:pPr>
            <a:endParaRPr lang="en-AU" alt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Develop an automated system to perform wind noise testing without human intervention.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Replace subjective technician assessments with objective, data-driven criteria.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Design and implement a sensor-based setup to collect accurate acoustic data at all test locations.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Integrate the system within existing manufacturing processes to support consistent product quality.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Align with HSE and relevant ISO standards. (</a:t>
            </a:r>
            <a:r>
              <a:rPr lang="en-GB" sz="2800" dirty="0"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ISO 5128:2023)</a:t>
            </a: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Evaluate the potential to scale the automation across different vehicle platforms.</a:t>
            </a:r>
          </a:p>
        </p:txBody>
      </p:sp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14198465" y="16241826"/>
            <a:ext cx="7047836" cy="6474746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dirty="0"/>
              <a:t>Future Opportunities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AI and machine learning could enhance wind noise detection by identifying patterns in acoustic data.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Seek to enable predictive analysis and adaptive thresholds, improving test accuracy, reduce false results, and support proactive maintenance.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AI integration with FLAGS will allow real-time quality adjustments, driving continuous improvement and ensuring higher consistency across vehicle builds.</a:t>
            </a: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48597" y="2532558"/>
            <a:ext cx="223729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 dirty="0">
                <a:solidFill>
                  <a:schemeClr val="bg1"/>
                </a:solidFill>
              </a:rPr>
              <a:t>Your Pic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222301" y="29076489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93601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52" name="Text Box 8">
            <a:extLst>
              <a:ext uri="{FF2B5EF4-FFF2-40B4-BE49-F238E27FC236}">
                <a16:creationId xmlns:a16="http://schemas.microsoft.com/office/drawing/2014/main" id="{83F3D5DF-59DF-4337-BC8F-71EF77F11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8788" y="15364385"/>
            <a:ext cx="7204689" cy="1326429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AU" altLang="en-US" sz="3600" b="1" dirty="0"/>
              <a:t>Control of Implementation</a:t>
            </a:r>
          </a:p>
          <a:p>
            <a:pPr>
              <a:spcBef>
                <a:spcPct val="20000"/>
              </a:spcBef>
            </a:pPr>
            <a:endParaRPr lang="en-AU" altLang="en-US" sz="2000" dirty="0"/>
          </a:p>
          <a:p>
            <a:pPr>
              <a:buNone/>
            </a:pPr>
            <a:r>
              <a:rPr lang="en-GB" sz="2800" dirty="0"/>
              <a:t>A robust Equipment Validation Plan  (EVP) was created to ensure all equipment met defined performance, safety, and compliance standards during implementation. It covered:</a:t>
            </a:r>
          </a:p>
          <a:p>
            <a:pPr>
              <a:buNone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Installation checks per manufacturer specs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Operational testing under defined parameters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Performance testing in real-world conditions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Traceability of requirements to test   results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Change control documentation and review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Lewins Change Model (Lewin, 1951)</a:t>
            </a:r>
          </a:p>
          <a:p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AU" altLang="en-US" sz="3600" b="1" dirty="0"/>
          </a:p>
          <a:p>
            <a:pPr algn="ctr">
              <a:spcBef>
                <a:spcPct val="20000"/>
              </a:spcBef>
            </a:pPr>
            <a:endParaRPr lang="en-AU" altLang="en-US" sz="3600" b="1" dirty="0"/>
          </a:p>
          <a:p>
            <a:pPr algn="ctr"/>
            <a:endParaRPr lang="en-GB" sz="3600" dirty="0"/>
          </a:p>
          <a:p>
            <a:pPr algn="ctr"/>
            <a:endParaRPr lang="en-GB" sz="3600" dirty="0"/>
          </a:p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 – Lewins change management model (</a:t>
            </a: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Crowjack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.com, 2025)</a:t>
            </a:r>
          </a:p>
        </p:txBody>
      </p:sp>
      <p:sp>
        <p:nvSpPr>
          <p:cNvPr id="54" name="Text Box 8">
            <a:extLst>
              <a:ext uri="{FF2B5EF4-FFF2-40B4-BE49-F238E27FC236}">
                <a16:creationId xmlns:a16="http://schemas.microsoft.com/office/drawing/2014/main" id="{F2FC40EE-80A5-4BF5-BA81-F1E6530609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95065" y="2170214"/>
            <a:ext cx="7019540" cy="139906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en-AU" altLang="en-US" sz="3600" b="1" dirty="0"/>
              <a:t>Quality Reporting &amp; Data Collection Strategy</a:t>
            </a:r>
          </a:p>
          <a:p>
            <a:pPr algn="ctr">
              <a:spcBef>
                <a:spcPct val="20000"/>
              </a:spcBef>
            </a:pPr>
            <a:endParaRPr lang="en-AU" altLang="en-US" sz="36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Wind noise data is now systematically collected and analysed, with pass/fail criteria integrated into Aston Martin’s FLAGS quality management system. This enables automated, objective assessment at key test points, eliminating subjectivity.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FLAGS acts as a quality gate, allowing only vehicles that meet wind noise standards to proceed. Those that fail are automatically flagged for rework and retesting.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By embedding this process within FLAGS, wind noise quality is assured during assembly, reinforcing internal standards and improving customer satisfaction through greater consistency and refinement.</a:t>
            </a:r>
          </a:p>
          <a:p>
            <a:pPr>
              <a:spcBef>
                <a:spcPct val="20000"/>
              </a:spcBef>
            </a:pPr>
            <a:endParaRPr lang="en-GB" dirty="0"/>
          </a:p>
          <a:p>
            <a:pPr>
              <a:spcBef>
                <a:spcPct val="20000"/>
              </a:spcBef>
            </a:pPr>
            <a:endParaRPr lang="en-GB" dirty="0"/>
          </a:p>
          <a:p>
            <a:pPr>
              <a:spcBef>
                <a:spcPct val="20000"/>
              </a:spcBef>
            </a:pPr>
            <a:endParaRPr lang="en-GB" dirty="0"/>
          </a:p>
          <a:p>
            <a:pPr>
              <a:spcBef>
                <a:spcPct val="20000"/>
              </a:spcBef>
            </a:pPr>
            <a:endParaRPr lang="en-GB" dirty="0"/>
          </a:p>
          <a:p>
            <a:endParaRPr lang="en-GB" sz="2800" dirty="0"/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5 – Flags data highlighting wind noise fault detection (Aston Martin, 2025)</a:t>
            </a:r>
          </a:p>
        </p:txBody>
      </p:sp>
      <p:pic>
        <p:nvPicPr>
          <p:cNvPr id="58" name="Picture 36" descr="Aston Martin Wings Logo 2022">
            <a:extLst>
              <a:ext uri="{FF2B5EF4-FFF2-40B4-BE49-F238E27FC236}">
                <a16:creationId xmlns:a16="http://schemas.microsoft.com/office/drawing/2014/main" id="{3D86E0A3-0BFA-4C12-B110-6699892AEC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58" b="28893"/>
          <a:stretch/>
        </p:blipFill>
        <p:spPr bwMode="auto">
          <a:xfrm>
            <a:off x="387649" y="29170369"/>
            <a:ext cx="3800802" cy="105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4AD9C7-5DA2-3A79-C5D9-31AE0913529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0000" y="2350523"/>
            <a:ext cx="2828034" cy="3098803"/>
          </a:xfrm>
          <a:prstGeom prst="rect">
            <a:avLst/>
          </a:prstGeom>
        </p:spPr>
      </p:pic>
      <p:sp>
        <p:nvSpPr>
          <p:cNvPr id="3" name="Text Box 6">
            <a:extLst>
              <a:ext uri="{FF2B5EF4-FFF2-40B4-BE49-F238E27FC236}">
                <a16:creationId xmlns:a16="http://schemas.microsoft.com/office/drawing/2014/main" id="{1DE62E8F-EAE1-26AC-C52D-F423B18BE9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9620" y="5305416"/>
            <a:ext cx="7203857" cy="10352731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600" b="1" dirty="0"/>
              <a:t>Implementation Method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project was developed independently to support process improvements within Aston Martin’s wind noise testing workflow using the DMAIC model.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Programmable control systems and calibrated microphones were used to define standardised routines across 33 test locations.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By removing the need for a technician in the cabin, the system uses objective data collection and analysis </a:t>
            </a:r>
          </a:p>
          <a:p>
            <a:pPr>
              <a:spcBef>
                <a:spcPct val="50000"/>
              </a:spcBef>
            </a:pPr>
            <a:r>
              <a:rPr lang="en-GB" altLang="en-US" sz="2800" dirty="0"/>
              <a:t>The new system is acting as a digital Poka-Yoke to ensure consistency and compliance with acoustic standards.</a:t>
            </a:r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US" altLang="en-US" sz="2800" dirty="0"/>
          </a:p>
          <a:p>
            <a:pPr>
              <a:spcBef>
                <a:spcPct val="50000"/>
              </a:spcBef>
            </a:pPr>
            <a:r>
              <a:rPr lang="en-US" altLang="en-US" sz="2800" dirty="0"/>
              <a:t>Figure 3 – Crysound microphone transducer (Crysound, 2025)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9066140-9822-F654-DBBB-239E923D60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230613" y="12851677"/>
            <a:ext cx="6852846" cy="1875995"/>
          </a:xfrm>
          <a:prstGeom prst="rect">
            <a:avLst/>
          </a:prstGeom>
        </p:spPr>
      </p:pic>
      <p:sp>
        <p:nvSpPr>
          <p:cNvPr id="11" name="Text Box 10">
            <a:extLst>
              <a:ext uri="{FF2B5EF4-FFF2-40B4-BE49-F238E27FC236}">
                <a16:creationId xmlns:a16="http://schemas.microsoft.com/office/drawing/2014/main" id="{90C97B2F-F8A9-B973-8CF6-A4EBD66F2A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33118" y="22933683"/>
            <a:ext cx="7047836" cy="60746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3600" b="1" dirty="0"/>
              <a:t>References</a:t>
            </a:r>
          </a:p>
          <a:p>
            <a:pPr algn="ctr">
              <a:spcBef>
                <a:spcPct val="50000"/>
              </a:spcBef>
            </a:pPr>
            <a:endParaRPr lang="en-US" altLang="en-US" sz="3600" b="1" dirty="0"/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Aston Martin. (2025) Wind noise warranty claims  [Image]. Internal document. Unpublished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Crowjack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(2025) Image of Lewins change management model. Available at https://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crowjack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.com/blog/strategy/change-management-models/lewins-model (Accessed 13 June 2025)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Aston Martin (2025) Flags data highlighting wind noise fault detection – internal document. Unpublished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Crysound (2024) Image of microphone transducer. Available at: https://www.crysound.com/product/cry3203-s01-free-field-microphone-set-1-2-50mv-pa [Accessed: 14 June 2025]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ISO, 2023. </a:t>
            </a:r>
            <a:r>
              <a:rPr lang="en-GB" sz="1800" i="1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ISO 5128:2023. </a:t>
            </a:r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https://www.iso.org/standard/77369.html</a:t>
            </a:r>
            <a:b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[Accessed 14 June 2025].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Lewin, K., 1951. </a:t>
            </a:r>
            <a:r>
              <a:rPr lang="en-GB" sz="1800" i="1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Field Theory in Social Science. </a:t>
            </a:r>
            <a:r>
              <a:rPr lang="en-GB" sz="1800" dirty="0" err="1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s.l.:Harper</a:t>
            </a:r>
            <a:r>
              <a:rPr lang="en-GB" sz="1800" dirty="0">
                <a:effectLst/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effectLst/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7C96DA-3E7B-A55C-30DE-0C69420AF6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62972" y="29131357"/>
            <a:ext cx="1938263" cy="108732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FE39862-9AE4-5D9E-7574-CB4F1FE301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156100" y="29299500"/>
            <a:ext cx="2149026" cy="79254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F90A76E-6159-2AD2-6545-AAD6D956D96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73266" y="13033334"/>
            <a:ext cx="2751058" cy="1196444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3B8C1BF4-DE26-0F58-5AD3-985E62335A2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15260" y="24262648"/>
            <a:ext cx="6647632" cy="3075564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4CF2CF9C-2FC0-6239-A54E-2239CF03703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0525" y="14532298"/>
            <a:ext cx="6236151" cy="2469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85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87bbc32-73ae-4f14-823a-b9dba99f13c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58495A91444A7408C38402B1CE1AABB" ma:contentTypeVersion="13" ma:contentTypeDescription="Create a new document." ma:contentTypeScope="" ma:versionID="5847967b19bd8b65c9abd52055063c47">
  <xsd:schema xmlns:xsd="http://www.w3.org/2001/XMLSchema" xmlns:xs="http://www.w3.org/2001/XMLSchema" xmlns:p="http://schemas.microsoft.com/office/2006/metadata/properties" xmlns:ns3="987bbc32-73ae-4f14-823a-b9dba99f13c4" targetNamespace="http://schemas.microsoft.com/office/2006/metadata/properties" ma:root="true" ma:fieldsID="7f9f48c8c1c6a167174f515ed4042a5f" ns3:_="">
    <xsd:import namespace="987bbc32-73ae-4f14-823a-b9dba99f13c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DateTaken" minOccurs="0"/>
                <xsd:element ref="ns3:MediaServiceLocatio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7bbc32-73ae-4f14-823a-b9dba99f13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8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Location" ma:index="19" nillable="true" ma:displayName="Location" ma:description="" ma:indexed="true" ma:internalName="MediaServiceLocation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82B561C-E064-4D7D-8C65-69EAC99C004B}">
  <ds:schemaRefs>
    <ds:schemaRef ds:uri="987bbc32-73ae-4f14-823a-b9dba99f13c4"/>
    <ds:schemaRef ds:uri="http://purl.org/dc/dcmitype/"/>
    <ds:schemaRef ds:uri="http://www.w3.org/XML/1998/namespace"/>
    <ds:schemaRef ds:uri="http://purl.org/dc/terms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89B45DF-1225-40EE-AB2B-D56EF5665A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0E2242-10C3-4F88-BAD5-A3367DBA4E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87bbc32-73ae-4f14-823a-b9dba99f13c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4100</TotalTime>
  <Words>735</Words>
  <Application>Microsoft Office PowerPoint</Application>
  <PresentationFormat>Custom</PresentationFormat>
  <Paragraphs>74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Beddoe, Chris</cp:lastModifiedBy>
  <cp:revision>30</cp:revision>
  <dcterms:created xsi:type="dcterms:W3CDTF">2016-02-25T08:27:32Z</dcterms:created>
  <dcterms:modified xsi:type="dcterms:W3CDTF">2025-06-15T20:23:05Z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0x010100758495A91444A7408C38402B1CE1AABB</vt:lpwstr>
  </property>
</Properties>
</file>