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6"/>
  </p:notesMasterIdLst>
  <p:sldIdLst>
    <p:sldId id="300" r:id="rId2"/>
    <p:sldId id="291" r:id="rId3"/>
    <p:sldId id="292" r:id="rId4"/>
    <p:sldId id="293" r:id="rId5"/>
    <p:sldId id="294" r:id="rId6"/>
    <p:sldId id="295" r:id="rId7"/>
    <p:sldId id="296" r:id="rId8"/>
    <p:sldId id="302" r:id="rId9"/>
    <p:sldId id="297" r:id="rId10"/>
    <p:sldId id="301" r:id="rId11"/>
    <p:sldId id="298" r:id="rId12"/>
    <p:sldId id="288" r:id="rId13"/>
    <p:sldId id="285" r:id="rId14"/>
    <p:sldId id="284" r:id="rId15"/>
    <p:sldId id="277" r:id="rId16"/>
    <p:sldId id="282" r:id="rId17"/>
    <p:sldId id="279" r:id="rId18"/>
    <p:sldId id="280" r:id="rId19"/>
    <p:sldId id="305" r:id="rId20"/>
    <p:sldId id="281" r:id="rId21"/>
    <p:sldId id="283" r:id="rId22"/>
    <p:sldId id="257" r:id="rId23"/>
    <p:sldId id="259" r:id="rId24"/>
    <p:sldId id="261" r:id="rId25"/>
    <p:sldId id="262" r:id="rId26"/>
    <p:sldId id="263" r:id="rId27"/>
    <p:sldId id="265" r:id="rId28"/>
    <p:sldId id="267" r:id="rId29"/>
    <p:sldId id="269" r:id="rId30"/>
    <p:sldId id="270" r:id="rId31"/>
    <p:sldId id="271" r:id="rId32"/>
    <p:sldId id="273" r:id="rId33"/>
    <p:sldId id="303" r:id="rId34"/>
    <p:sldId id="304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B374"/>
    <a:srgbClr val="EBB344"/>
    <a:srgbClr val="FA8925"/>
    <a:srgbClr val="F79736"/>
    <a:srgbClr val="EDBA53"/>
    <a:srgbClr val="C24F2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2CE51D-BDB4-00ED-D7AC-BCE032FC68A7}" v="208" dt="2026-10-09T15:20:40.303"/>
    <p1510:client id="{83B158C4-CAD3-3D86-6E6B-9700ECF52520}" v="1377" dt="2026-10-09T06:02:29.807"/>
    <p1510:client id="{F928F41F-7C3A-9792-8CD5-D49FCED04D5E}" v="225" dt="2026-10-08T19:11:20.170"/>
  </p1510:revLst>
</p1510:revInfo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912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F62E4E-7E47-4099-B6D4-81227F02810B}" type="doc">
      <dgm:prSet loTypeId="urn:microsoft.com/office/officeart/2005/8/layout/default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C3B67D53-A90E-4DAC-AEB9-49CD3AC2CB47}">
      <dgm:prSet phldrT="[Text]" custT="1"/>
      <dgm:spPr/>
      <dgm:t>
        <a:bodyPr/>
        <a:lstStyle/>
        <a:p>
          <a:pPr rtl="0">
            <a:buNone/>
          </a:pPr>
          <a:r>
            <a:rPr lang="en-GB" sz="1800" b="1">
              <a:latin typeface="Arial"/>
              <a:cs typeface="Arial"/>
            </a:rPr>
            <a:t>PEERS</a:t>
          </a:r>
          <a:br>
            <a:rPr lang="en-GB" sz="1800" dirty="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Peer behaviour</a:t>
          </a:r>
          <a:br>
            <a:rPr lang="en-GB" sz="1800" dirty="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Peer pressure</a:t>
          </a:r>
          <a:br>
            <a:rPr lang="en-GB" sz="1800" dirty="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Social norms</a:t>
          </a:r>
          <a:endParaRPr lang="en-GB" sz="1800" b="1" dirty="0">
            <a:solidFill>
              <a:srgbClr val="000000"/>
            </a:solidFill>
            <a:latin typeface="Arial"/>
            <a:cs typeface="Arial"/>
          </a:endParaRPr>
        </a:p>
      </dgm:t>
    </dgm:pt>
    <dgm:pt modelId="{272AB463-3327-4DCC-AD4F-5C2C6AD867B0}" type="parTrans" cxnId="{771D45CA-8855-4DE1-B2EC-69BF0E915E43}">
      <dgm:prSet/>
      <dgm:spPr/>
      <dgm:t>
        <a:bodyPr/>
        <a:lstStyle/>
        <a:p>
          <a:endParaRPr lang="en-GB"/>
        </a:p>
      </dgm:t>
    </dgm:pt>
    <dgm:pt modelId="{CF0FDB69-15EA-4606-B040-07AF66C7C646}" type="sibTrans" cxnId="{771D45CA-8855-4DE1-B2EC-69BF0E915E43}">
      <dgm:prSet/>
      <dgm:spPr/>
      <dgm:t>
        <a:bodyPr/>
        <a:lstStyle/>
        <a:p>
          <a:endParaRPr lang="en-GB"/>
        </a:p>
      </dgm:t>
    </dgm:pt>
    <dgm:pt modelId="{319F9F12-0242-49E7-8CDE-652C1827DEDD}">
      <dgm:prSet phldrT="[Text]" custT="1"/>
      <dgm:spPr/>
      <dgm:t>
        <a:bodyPr/>
        <a:lstStyle/>
        <a:p>
          <a:pPr rtl="0">
            <a:buNone/>
          </a:pPr>
          <a:r>
            <a:rPr lang="en-GB" sz="1800" b="1">
              <a:latin typeface="Arial"/>
              <a:cs typeface="Arial"/>
            </a:rPr>
            <a:t>FAMILY</a:t>
          </a:r>
          <a:br>
            <a:rPr lang="en-GB" sz="1800" dirty="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Parental smoking</a:t>
          </a:r>
          <a:br>
            <a:rPr lang="en-GB" sz="1800" dirty="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Sibling smoking</a:t>
          </a:r>
          <a:br>
            <a:rPr lang="en-GB" sz="1800" dirty="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Home environment</a:t>
          </a:r>
          <a:endParaRPr lang="en-GB" sz="1800" b="1" dirty="0">
            <a:solidFill>
              <a:srgbClr val="000000"/>
            </a:solidFill>
            <a:latin typeface="Arial"/>
            <a:cs typeface="Arial"/>
          </a:endParaRPr>
        </a:p>
      </dgm:t>
    </dgm:pt>
    <dgm:pt modelId="{B8FE5D33-07DF-4705-9459-5692276B6A19}" type="parTrans" cxnId="{5C434674-4BD7-4133-AEE2-FB47B219F43B}">
      <dgm:prSet/>
      <dgm:spPr/>
      <dgm:t>
        <a:bodyPr/>
        <a:lstStyle/>
        <a:p>
          <a:endParaRPr lang="en-GB"/>
        </a:p>
      </dgm:t>
    </dgm:pt>
    <dgm:pt modelId="{3E60F8CF-89D6-4D55-9630-9D776B7DBC9F}" type="sibTrans" cxnId="{5C434674-4BD7-4133-AEE2-FB47B219F43B}">
      <dgm:prSet/>
      <dgm:spPr/>
      <dgm:t>
        <a:bodyPr/>
        <a:lstStyle/>
        <a:p>
          <a:endParaRPr lang="en-GB"/>
        </a:p>
      </dgm:t>
    </dgm:pt>
    <dgm:pt modelId="{E1F88B17-D6F5-4AD7-8D6A-2E8BB9A804BD}">
      <dgm:prSet custT="1"/>
      <dgm:spPr/>
      <dgm:t>
        <a:bodyPr/>
        <a:lstStyle/>
        <a:p>
          <a:pPr>
            <a:buNone/>
          </a:pPr>
          <a:r>
            <a:rPr lang="en-GB" sz="1800" b="1">
              <a:latin typeface="Arial"/>
              <a:cs typeface="Arial"/>
            </a:rPr>
            <a:t>INDIVIDUAL</a:t>
          </a:r>
          <a:br>
            <a:rPr lang="en-GB" sz="1800" dirty="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Knowledge</a:t>
          </a:r>
          <a:br>
            <a:rPr lang="en-GB" sz="1800" dirty="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Attitudes</a:t>
          </a:r>
          <a:br>
            <a:rPr lang="en-GB" sz="1800" dirty="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Curiosity</a:t>
          </a:r>
          <a:br>
            <a:rPr lang="en-GB" sz="1800" dirty="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Self-efficacy</a:t>
          </a:r>
        </a:p>
      </dgm:t>
    </dgm:pt>
    <dgm:pt modelId="{FF441BE6-371D-4916-8ABE-35CB275FF523}" type="parTrans" cxnId="{801C84E5-F900-4AB3-850D-A3077F0CE0B4}">
      <dgm:prSet/>
      <dgm:spPr/>
      <dgm:t>
        <a:bodyPr/>
        <a:lstStyle/>
        <a:p>
          <a:endParaRPr lang="en-GB"/>
        </a:p>
      </dgm:t>
    </dgm:pt>
    <dgm:pt modelId="{B4D4AF54-4243-408E-8B3B-26045CD9F6AE}" type="sibTrans" cxnId="{801C84E5-F900-4AB3-850D-A3077F0CE0B4}">
      <dgm:prSet/>
      <dgm:spPr/>
      <dgm:t>
        <a:bodyPr/>
        <a:lstStyle/>
        <a:p>
          <a:endParaRPr lang="en-GB"/>
        </a:p>
      </dgm:t>
    </dgm:pt>
    <dgm:pt modelId="{B5AF7C71-DCBE-4933-B396-BB4950458316}">
      <dgm:prSet custT="1"/>
      <dgm:spPr/>
      <dgm:t>
        <a:bodyPr/>
        <a:lstStyle/>
        <a:p>
          <a:pPr>
            <a:buNone/>
          </a:pPr>
          <a:r>
            <a:rPr lang="en-GB" sz="1800" b="1">
              <a:latin typeface="Arial"/>
              <a:cs typeface="Arial"/>
            </a:rPr>
            <a:t>WIDER ENVIRONMENT</a:t>
          </a:r>
          <a:br>
            <a:rPr lang="en-GB" sz="1800" dirty="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School</a:t>
          </a:r>
          <a:br>
            <a:rPr lang="en-GB" sz="1800" dirty="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Community</a:t>
          </a:r>
          <a:br>
            <a:rPr lang="en-GB" sz="1800" dirty="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Media</a:t>
          </a:r>
          <a:br>
            <a:rPr lang="en-GB" sz="1800" dirty="0">
              <a:latin typeface="Arial"/>
              <a:cs typeface="Arial"/>
            </a:rPr>
          </a:br>
          <a:r>
            <a:rPr lang="en-GB" sz="1800">
              <a:latin typeface="Arial"/>
              <a:cs typeface="Arial"/>
            </a:rPr>
            <a:t>Tobacco environment</a:t>
          </a:r>
        </a:p>
      </dgm:t>
    </dgm:pt>
    <dgm:pt modelId="{E002E892-C828-417F-BF0C-357D7262BAD1}" type="parTrans" cxnId="{D3F427FD-5CC2-4B1B-8886-8B5D265195D0}">
      <dgm:prSet/>
      <dgm:spPr/>
      <dgm:t>
        <a:bodyPr/>
        <a:lstStyle/>
        <a:p>
          <a:endParaRPr lang="en-GB"/>
        </a:p>
      </dgm:t>
    </dgm:pt>
    <dgm:pt modelId="{51C2BB27-3956-4E1B-B099-38138931BEA5}" type="sibTrans" cxnId="{D3F427FD-5CC2-4B1B-8886-8B5D265195D0}">
      <dgm:prSet/>
      <dgm:spPr/>
      <dgm:t>
        <a:bodyPr/>
        <a:lstStyle/>
        <a:p>
          <a:endParaRPr lang="en-GB"/>
        </a:p>
      </dgm:t>
    </dgm:pt>
    <dgm:pt modelId="{0ACFA669-FD68-4A40-8CC6-48ECB167F6CB}" type="pres">
      <dgm:prSet presAssocID="{58F62E4E-7E47-4099-B6D4-81227F02810B}" presName="diagram" presStyleCnt="0">
        <dgm:presLayoutVars>
          <dgm:dir/>
          <dgm:resizeHandles val="exact"/>
        </dgm:presLayoutVars>
      </dgm:prSet>
      <dgm:spPr/>
    </dgm:pt>
    <dgm:pt modelId="{FBF41E5D-ECEE-46D9-8A0F-802363619D84}" type="pres">
      <dgm:prSet presAssocID="{C3B67D53-A90E-4DAC-AEB9-49CD3AC2CB47}" presName="node" presStyleLbl="node1" presStyleIdx="0" presStyleCnt="4">
        <dgm:presLayoutVars>
          <dgm:bulletEnabled val="1"/>
        </dgm:presLayoutVars>
      </dgm:prSet>
      <dgm:spPr/>
    </dgm:pt>
    <dgm:pt modelId="{CB08F9F8-9034-473C-9D42-579C5AAFEB0C}" type="pres">
      <dgm:prSet presAssocID="{CF0FDB69-15EA-4606-B040-07AF66C7C646}" presName="sibTrans" presStyleCnt="0"/>
      <dgm:spPr/>
    </dgm:pt>
    <dgm:pt modelId="{263E1CE2-E428-40CC-AE45-82A09A98A6D3}" type="pres">
      <dgm:prSet presAssocID="{319F9F12-0242-49E7-8CDE-652C1827DEDD}" presName="node" presStyleLbl="node1" presStyleIdx="1" presStyleCnt="4">
        <dgm:presLayoutVars>
          <dgm:bulletEnabled val="1"/>
        </dgm:presLayoutVars>
      </dgm:prSet>
      <dgm:spPr/>
    </dgm:pt>
    <dgm:pt modelId="{F0AFFF6D-6446-4A6D-A82E-C99DF6A0DEBF}" type="pres">
      <dgm:prSet presAssocID="{3E60F8CF-89D6-4D55-9630-9D776B7DBC9F}" presName="sibTrans" presStyleCnt="0"/>
      <dgm:spPr/>
    </dgm:pt>
    <dgm:pt modelId="{70DA861F-BAF3-4217-8A2A-0CDFF04E1E05}" type="pres">
      <dgm:prSet presAssocID="{E1F88B17-D6F5-4AD7-8D6A-2E8BB9A804BD}" presName="node" presStyleLbl="node1" presStyleIdx="2" presStyleCnt="4">
        <dgm:presLayoutVars>
          <dgm:bulletEnabled val="1"/>
        </dgm:presLayoutVars>
      </dgm:prSet>
      <dgm:spPr/>
    </dgm:pt>
    <dgm:pt modelId="{A7417E21-9C4C-4DC9-965F-0ED5143AD1E7}" type="pres">
      <dgm:prSet presAssocID="{B4D4AF54-4243-408E-8B3B-26045CD9F6AE}" presName="sibTrans" presStyleCnt="0"/>
      <dgm:spPr/>
    </dgm:pt>
    <dgm:pt modelId="{E576A018-FE42-4F42-9821-4A495A7A0E09}" type="pres">
      <dgm:prSet presAssocID="{B5AF7C71-DCBE-4933-B396-BB4950458316}" presName="node" presStyleLbl="node1" presStyleIdx="3" presStyleCnt="4">
        <dgm:presLayoutVars>
          <dgm:bulletEnabled val="1"/>
        </dgm:presLayoutVars>
      </dgm:prSet>
      <dgm:spPr/>
    </dgm:pt>
  </dgm:ptLst>
  <dgm:cxnLst>
    <dgm:cxn modelId="{76B2E301-A611-4DA1-A2FF-13BA5C1C0392}" type="presOf" srcId="{58F62E4E-7E47-4099-B6D4-81227F02810B}" destId="{0ACFA669-FD68-4A40-8CC6-48ECB167F6CB}" srcOrd="0" destOrd="0" presId="urn:microsoft.com/office/officeart/2005/8/layout/default"/>
    <dgm:cxn modelId="{57B0ED73-C50F-4161-9F53-BFC8216F3E1C}" type="presOf" srcId="{C3B67D53-A90E-4DAC-AEB9-49CD3AC2CB47}" destId="{FBF41E5D-ECEE-46D9-8A0F-802363619D84}" srcOrd="0" destOrd="0" presId="urn:microsoft.com/office/officeart/2005/8/layout/default"/>
    <dgm:cxn modelId="{5C434674-4BD7-4133-AEE2-FB47B219F43B}" srcId="{58F62E4E-7E47-4099-B6D4-81227F02810B}" destId="{319F9F12-0242-49E7-8CDE-652C1827DEDD}" srcOrd="1" destOrd="0" parTransId="{B8FE5D33-07DF-4705-9459-5692276B6A19}" sibTransId="{3E60F8CF-89D6-4D55-9630-9D776B7DBC9F}"/>
    <dgm:cxn modelId="{48AB3286-5182-403E-BA48-24D027894F9B}" type="presOf" srcId="{319F9F12-0242-49E7-8CDE-652C1827DEDD}" destId="{263E1CE2-E428-40CC-AE45-82A09A98A6D3}" srcOrd="0" destOrd="0" presId="urn:microsoft.com/office/officeart/2005/8/layout/default"/>
    <dgm:cxn modelId="{5F78EDAF-AC21-4748-BC20-8AD47AA0DFB9}" type="presOf" srcId="{E1F88B17-D6F5-4AD7-8D6A-2E8BB9A804BD}" destId="{70DA861F-BAF3-4217-8A2A-0CDFF04E1E05}" srcOrd="0" destOrd="0" presId="urn:microsoft.com/office/officeart/2005/8/layout/default"/>
    <dgm:cxn modelId="{0D14A5C3-0151-4FF0-B19D-0EC080A7B9C3}" type="presOf" srcId="{B5AF7C71-DCBE-4933-B396-BB4950458316}" destId="{E576A018-FE42-4F42-9821-4A495A7A0E09}" srcOrd="0" destOrd="0" presId="urn:microsoft.com/office/officeart/2005/8/layout/default"/>
    <dgm:cxn modelId="{771D45CA-8855-4DE1-B2EC-69BF0E915E43}" srcId="{58F62E4E-7E47-4099-B6D4-81227F02810B}" destId="{C3B67D53-A90E-4DAC-AEB9-49CD3AC2CB47}" srcOrd="0" destOrd="0" parTransId="{272AB463-3327-4DCC-AD4F-5C2C6AD867B0}" sibTransId="{CF0FDB69-15EA-4606-B040-07AF66C7C646}"/>
    <dgm:cxn modelId="{801C84E5-F900-4AB3-850D-A3077F0CE0B4}" srcId="{58F62E4E-7E47-4099-B6D4-81227F02810B}" destId="{E1F88B17-D6F5-4AD7-8D6A-2E8BB9A804BD}" srcOrd="2" destOrd="0" parTransId="{FF441BE6-371D-4916-8ABE-35CB275FF523}" sibTransId="{B4D4AF54-4243-408E-8B3B-26045CD9F6AE}"/>
    <dgm:cxn modelId="{D3F427FD-5CC2-4B1B-8886-8B5D265195D0}" srcId="{58F62E4E-7E47-4099-B6D4-81227F02810B}" destId="{B5AF7C71-DCBE-4933-B396-BB4950458316}" srcOrd="3" destOrd="0" parTransId="{E002E892-C828-417F-BF0C-357D7262BAD1}" sibTransId="{51C2BB27-3956-4E1B-B099-38138931BEA5}"/>
    <dgm:cxn modelId="{45FCA595-08E7-4187-ADE9-CA174F7C646D}" type="presParOf" srcId="{0ACFA669-FD68-4A40-8CC6-48ECB167F6CB}" destId="{FBF41E5D-ECEE-46D9-8A0F-802363619D84}" srcOrd="0" destOrd="0" presId="urn:microsoft.com/office/officeart/2005/8/layout/default"/>
    <dgm:cxn modelId="{8F6E6F09-4136-4476-B9E3-06BA432E5508}" type="presParOf" srcId="{0ACFA669-FD68-4A40-8CC6-48ECB167F6CB}" destId="{CB08F9F8-9034-473C-9D42-579C5AAFEB0C}" srcOrd="1" destOrd="0" presId="urn:microsoft.com/office/officeart/2005/8/layout/default"/>
    <dgm:cxn modelId="{C3AB3C3F-121E-44BA-8A0B-B8200D5AB4A7}" type="presParOf" srcId="{0ACFA669-FD68-4A40-8CC6-48ECB167F6CB}" destId="{263E1CE2-E428-40CC-AE45-82A09A98A6D3}" srcOrd="2" destOrd="0" presId="urn:microsoft.com/office/officeart/2005/8/layout/default"/>
    <dgm:cxn modelId="{FB30FECC-4453-469B-8D97-C9BB7A734C99}" type="presParOf" srcId="{0ACFA669-FD68-4A40-8CC6-48ECB167F6CB}" destId="{F0AFFF6D-6446-4A6D-A82E-C99DF6A0DEBF}" srcOrd="3" destOrd="0" presId="urn:microsoft.com/office/officeart/2005/8/layout/default"/>
    <dgm:cxn modelId="{4A620399-0076-4C5E-99A4-D1DB0CE26A78}" type="presParOf" srcId="{0ACFA669-FD68-4A40-8CC6-48ECB167F6CB}" destId="{70DA861F-BAF3-4217-8A2A-0CDFF04E1E05}" srcOrd="4" destOrd="0" presId="urn:microsoft.com/office/officeart/2005/8/layout/default"/>
    <dgm:cxn modelId="{A9AB9FF2-4A8B-4E0E-A1F6-F25DB008A9CE}" type="presParOf" srcId="{0ACFA669-FD68-4A40-8CC6-48ECB167F6CB}" destId="{A7417E21-9C4C-4DC9-965F-0ED5143AD1E7}" srcOrd="5" destOrd="0" presId="urn:microsoft.com/office/officeart/2005/8/layout/default"/>
    <dgm:cxn modelId="{EDE5C128-EF76-4366-B695-270AE80DF908}" type="presParOf" srcId="{0ACFA669-FD68-4A40-8CC6-48ECB167F6CB}" destId="{E576A018-FE42-4F42-9821-4A495A7A0E09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8AEE10-35E6-4B85-9B1F-3AD40B63E890}" type="doc">
      <dgm:prSet loTypeId="urn:microsoft.com/office/officeart/2005/8/layout/cycle5" loCatId="cycle" qsTypeId="urn:microsoft.com/office/officeart/2005/8/quickstyle/3d1#1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2CBCE1C8-5E30-46DE-A4C5-4582CC1617CB}">
      <dgm:prSet phldrT="[Text]" phldr="0" custT="1"/>
      <dgm:spPr/>
      <dgm:t>
        <a:bodyPr/>
        <a:lstStyle/>
        <a:p>
          <a:r>
            <a:rPr lang="en-GB" sz="1600"/>
            <a:t>Knowledge</a:t>
          </a:r>
        </a:p>
      </dgm:t>
    </dgm:pt>
    <dgm:pt modelId="{716E2AD8-FB86-42A7-AC35-53CB59627C1E}" type="parTrans" cxnId="{6073DBB7-BD4B-4A07-9790-D62EFD52727E}">
      <dgm:prSet/>
      <dgm:spPr/>
      <dgm:t>
        <a:bodyPr/>
        <a:lstStyle/>
        <a:p>
          <a:endParaRPr lang="en-GB"/>
        </a:p>
      </dgm:t>
    </dgm:pt>
    <dgm:pt modelId="{66BDABF6-610E-4BE3-9DF7-8A66C55B294E}" type="sibTrans" cxnId="{6073DBB7-BD4B-4A07-9790-D62EFD52727E}">
      <dgm:prSet/>
      <dgm:spPr/>
      <dgm:t>
        <a:bodyPr/>
        <a:lstStyle/>
        <a:p>
          <a:endParaRPr lang="en-GB"/>
        </a:p>
      </dgm:t>
    </dgm:pt>
    <dgm:pt modelId="{72EFC1AE-EF39-4032-987B-1DE1705118E1}">
      <dgm:prSet phldrT="[Text]" phldr="0" custT="1"/>
      <dgm:spPr/>
      <dgm:t>
        <a:bodyPr/>
        <a:lstStyle/>
        <a:p>
          <a:r>
            <a:rPr lang="en-GB" sz="1600"/>
            <a:t>Social norms</a:t>
          </a:r>
        </a:p>
      </dgm:t>
    </dgm:pt>
    <dgm:pt modelId="{A2855932-7067-4E3E-910E-31C3ED368453}" type="parTrans" cxnId="{E265FC0B-929A-4F96-ACDC-806BF42E0978}">
      <dgm:prSet/>
      <dgm:spPr/>
      <dgm:t>
        <a:bodyPr/>
        <a:lstStyle/>
        <a:p>
          <a:endParaRPr lang="en-GB"/>
        </a:p>
      </dgm:t>
    </dgm:pt>
    <dgm:pt modelId="{CC60324B-5451-4068-8C73-BBD42E0AB315}" type="sibTrans" cxnId="{E265FC0B-929A-4F96-ACDC-806BF42E0978}">
      <dgm:prSet/>
      <dgm:spPr/>
      <dgm:t>
        <a:bodyPr/>
        <a:lstStyle/>
        <a:p>
          <a:endParaRPr lang="en-GB"/>
        </a:p>
      </dgm:t>
    </dgm:pt>
    <dgm:pt modelId="{D7C6E914-6D1C-44F7-ACB9-E0B4233FB33A}">
      <dgm:prSet phldrT="[Text]" phldr="0" custT="1"/>
      <dgm:spPr/>
      <dgm:t>
        <a:bodyPr/>
        <a:lstStyle/>
        <a:p>
          <a:r>
            <a:rPr lang="en-GB" sz="1600"/>
            <a:t>Self efficacy</a:t>
          </a:r>
        </a:p>
      </dgm:t>
    </dgm:pt>
    <dgm:pt modelId="{91BB3880-48A3-4A05-AED5-339FA078FFB1}" type="parTrans" cxnId="{C4AE58AB-77BD-4303-B9D4-50A482E38512}">
      <dgm:prSet/>
      <dgm:spPr/>
      <dgm:t>
        <a:bodyPr/>
        <a:lstStyle/>
        <a:p>
          <a:endParaRPr lang="en-GB"/>
        </a:p>
      </dgm:t>
    </dgm:pt>
    <dgm:pt modelId="{8197598F-6BFA-4952-B0E3-A432E1BDCEA5}" type="sibTrans" cxnId="{C4AE58AB-77BD-4303-B9D4-50A482E38512}">
      <dgm:prSet/>
      <dgm:spPr/>
      <dgm:t>
        <a:bodyPr/>
        <a:lstStyle/>
        <a:p>
          <a:endParaRPr lang="en-GB"/>
        </a:p>
      </dgm:t>
    </dgm:pt>
    <dgm:pt modelId="{3E4A78DA-77A8-4814-8D51-CEED5D22D8BF}">
      <dgm:prSet phldrT="[Text]" phldr="0" custT="1"/>
      <dgm:spPr/>
      <dgm:t>
        <a:bodyPr/>
        <a:lstStyle/>
        <a:p>
          <a:r>
            <a:rPr lang="en-GB" sz="1600"/>
            <a:t>Behavioural skills</a:t>
          </a:r>
        </a:p>
      </dgm:t>
    </dgm:pt>
    <dgm:pt modelId="{F67137CF-BD2B-49FC-8CCE-58564A511C7C}" type="parTrans" cxnId="{75045C46-3101-46EA-BB18-271C7A9C8DDB}">
      <dgm:prSet/>
      <dgm:spPr/>
      <dgm:t>
        <a:bodyPr/>
        <a:lstStyle/>
        <a:p>
          <a:endParaRPr lang="en-GB"/>
        </a:p>
      </dgm:t>
    </dgm:pt>
    <dgm:pt modelId="{2FC8C5AF-5B65-42B8-8991-9D7BB1FA2C35}" type="sibTrans" cxnId="{75045C46-3101-46EA-BB18-271C7A9C8DDB}">
      <dgm:prSet/>
      <dgm:spPr/>
      <dgm:t>
        <a:bodyPr/>
        <a:lstStyle/>
        <a:p>
          <a:endParaRPr lang="en-GB"/>
        </a:p>
      </dgm:t>
    </dgm:pt>
    <dgm:pt modelId="{FCB50B34-C956-4455-9BB4-C6975573E005}">
      <dgm:prSet phldrT="[Text]" phldr="0" custT="1"/>
      <dgm:spPr/>
      <dgm:t>
        <a:bodyPr/>
        <a:lstStyle/>
        <a:p>
          <a:r>
            <a:rPr lang="en-GB" sz="1600"/>
            <a:t>Frequent exposure to pertinent messages</a:t>
          </a:r>
        </a:p>
      </dgm:t>
    </dgm:pt>
    <dgm:pt modelId="{CB49A12A-6754-405A-AF59-33CB0A03E766}" type="parTrans" cxnId="{BBC791F9-05C5-4327-8686-96148F5C6741}">
      <dgm:prSet/>
      <dgm:spPr/>
      <dgm:t>
        <a:bodyPr/>
        <a:lstStyle/>
        <a:p>
          <a:endParaRPr lang="en-GB"/>
        </a:p>
      </dgm:t>
    </dgm:pt>
    <dgm:pt modelId="{0E2E3604-9D37-42FB-B7E0-82569DA93D33}" type="sibTrans" cxnId="{BBC791F9-05C5-4327-8686-96148F5C6741}">
      <dgm:prSet/>
      <dgm:spPr/>
      <dgm:t>
        <a:bodyPr/>
        <a:lstStyle/>
        <a:p>
          <a:endParaRPr lang="en-GB"/>
        </a:p>
      </dgm:t>
    </dgm:pt>
    <dgm:pt modelId="{781A20A9-DD74-40A5-B738-82B4F7F231F9}" type="pres">
      <dgm:prSet presAssocID="{678AEE10-35E6-4B85-9B1F-3AD40B63E890}" presName="cycle" presStyleCnt="0">
        <dgm:presLayoutVars>
          <dgm:dir/>
          <dgm:resizeHandles val="exact"/>
        </dgm:presLayoutVars>
      </dgm:prSet>
      <dgm:spPr/>
    </dgm:pt>
    <dgm:pt modelId="{587DDBD5-6228-4811-B1F0-209BC51338EA}" type="pres">
      <dgm:prSet presAssocID="{2CBCE1C8-5E30-46DE-A4C5-4582CC1617CB}" presName="node" presStyleLbl="node1" presStyleIdx="0" presStyleCnt="5">
        <dgm:presLayoutVars>
          <dgm:bulletEnabled val="1"/>
        </dgm:presLayoutVars>
      </dgm:prSet>
      <dgm:spPr/>
    </dgm:pt>
    <dgm:pt modelId="{3F315A48-D037-4A15-89D0-64A37C9079B7}" type="pres">
      <dgm:prSet presAssocID="{2CBCE1C8-5E30-46DE-A4C5-4582CC1617CB}" presName="spNode" presStyleCnt="0"/>
      <dgm:spPr/>
    </dgm:pt>
    <dgm:pt modelId="{6F455861-FBEF-4782-9699-F8E18723A92C}" type="pres">
      <dgm:prSet presAssocID="{66BDABF6-610E-4BE3-9DF7-8A66C55B294E}" presName="sibTrans" presStyleLbl="sibTrans1D1" presStyleIdx="0" presStyleCnt="5"/>
      <dgm:spPr/>
    </dgm:pt>
    <dgm:pt modelId="{FDA8004E-2CE9-4A35-ABF6-EE03A2393AEC}" type="pres">
      <dgm:prSet presAssocID="{72EFC1AE-EF39-4032-987B-1DE1705118E1}" presName="node" presStyleLbl="node1" presStyleIdx="1" presStyleCnt="5">
        <dgm:presLayoutVars>
          <dgm:bulletEnabled val="1"/>
        </dgm:presLayoutVars>
      </dgm:prSet>
      <dgm:spPr/>
    </dgm:pt>
    <dgm:pt modelId="{4B3D0807-103D-4F14-B550-442CA9CAD4D3}" type="pres">
      <dgm:prSet presAssocID="{72EFC1AE-EF39-4032-987B-1DE1705118E1}" presName="spNode" presStyleCnt="0"/>
      <dgm:spPr/>
    </dgm:pt>
    <dgm:pt modelId="{E4F64444-F9D9-4A1D-817F-01FAC905ED92}" type="pres">
      <dgm:prSet presAssocID="{CC60324B-5451-4068-8C73-BBD42E0AB315}" presName="sibTrans" presStyleLbl="sibTrans1D1" presStyleIdx="1" presStyleCnt="5"/>
      <dgm:spPr/>
    </dgm:pt>
    <dgm:pt modelId="{91A75F4B-EC6D-46F4-A8E2-480EC1850400}" type="pres">
      <dgm:prSet presAssocID="{D7C6E914-6D1C-44F7-ACB9-E0B4233FB33A}" presName="node" presStyleLbl="node1" presStyleIdx="2" presStyleCnt="5">
        <dgm:presLayoutVars>
          <dgm:bulletEnabled val="1"/>
        </dgm:presLayoutVars>
      </dgm:prSet>
      <dgm:spPr/>
    </dgm:pt>
    <dgm:pt modelId="{7A441CDD-5E23-4A46-ACBC-72F843E0AD96}" type="pres">
      <dgm:prSet presAssocID="{D7C6E914-6D1C-44F7-ACB9-E0B4233FB33A}" presName="spNode" presStyleCnt="0"/>
      <dgm:spPr/>
    </dgm:pt>
    <dgm:pt modelId="{E5B8CF7C-25B0-4FD0-9A77-BD484F024311}" type="pres">
      <dgm:prSet presAssocID="{8197598F-6BFA-4952-B0E3-A432E1BDCEA5}" presName="sibTrans" presStyleLbl="sibTrans1D1" presStyleIdx="2" presStyleCnt="5"/>
      <dgm:spPr/>
    </dgm:pt>
    <dgm:pt modelId="{BE0D9821-33D4-41CC-98FD-A9A4FFF726A6}" type="pres">
      <dgm:prSet presAssocID="{3E4A78DA-77A8-4814-8D51-CEED5D22D8BF}" presName="node" presStyleLbl="node1" presStyleIdx="3" presStyleCnt="5">
        <dgm:presLayoutVars>
          <dgm:bulletEnabled val="1"/>
        </dgm:presLayoutVars>
      </dgm:prSet>
      <dgm:spPr/>
    </dgm:pt>
    <dgm:pt modelId="{B6A5C465-CE8C-4A3A-813C-0D00FD236148}" type="pres">
      <dgm:prSet presAssocID="{3E4A78DA-77A8-4814-8D51-CEED5D22D8BF}" presName="spNode" presStyleCnt="0"/>
      <dgm:spPr/>
    </dgm:pt>
    <dgm:pt modelId="{AF038878-F580-4097-9123-53B778E0494F}" type="pres">
      <dgm:prSet presAssocID="{2FC8C5AF-5B65-42B8-8991-9D7BB1FA2C35}" presName="sibTrans" presStyleLbl="sibTrans1D1" presStyleIdx="3" presStyleCnt="5"/>
      <dgm:spPr/>
    </dgm:pt>
    <dgm:pt modelId="{AFF1E2AC-C04E-4B73-869C-12A468A54D6A}" type="pres">
      <dgm:prSet presAssocID="{FCB50B34-C956-4455-9BB4-C6975573E005}" presName="node" presStyleLbl="node1" presStyleIdx="4" presStyleCnt="5">
        <dgm:presLayoutVars>
          <dgm:bulletEnabled val="1"/>
        </dgm:presLayoutVars>
      </dgm:prSet>
      <dgm:spPr/>
    </dgm:pt>
    <dgm:pt modelId="{E0BFD6E8-2D1E-4383-BA03-8115A133ABC0}" type="pres">
      <dgm:prSet presAssocID="{FCB50B34-C956-4455-9BB4-C6975573E005}" presName="spNode" presStyleCnt="0"/>
      <dgm:spPr/>
    </dgm:pt>
    <dgm:pt modelId="{BE63B2FC-B364-4437-8935-6159A7476251}" type="pres">
      <dgm:prSet presAssocID="{0E2E3604-9D37-42FB-B7E0-82569DA93D33}" presName="sibTrans" presStyleLbl="sibTrans1D1" presStyleIdx="4" presStyleCnt="5"/>
      <dgm:spPr/>
    </dgm:pt>
  </dgm:ptLst>
  <dgm:cxnLst>
    <dgm:cxn modelId="{4EBB2A01-4BF6-4581-B02F-C86E1ABA414C}" type="presOf" srcId="{8197598F-6BFA-4952-B0E3-A432E1BDCEA5}" destId="{E5B8CF7C-25B0-4FD0-9A77-BD484F024311}" srcOrd="0" destOrd="0" presId="urn:microsoft.com/office/officeart/2005/8/layout/cycle5"/>
    <dgm:cxn modelId="{0D09F809-8AE4-4538-A5D7-DF40784EFCF6}" type="presOf" srcId="{2CBCE1C8-5E30-46DE-A4C5-4582CC1617CB}" destId="{587DDBD5-6228-4811-B1F0-209BC51338EA}" srcOrd="0" destOrd="0" presId="urn:microsoft.com/office/officeart/2005/8/layout/cycle5"/>
    <dgm:cxn modelId="{E265FC0B-929A-4F96-ACDC-806BF42E0978}" srcId="{678AEE10-35E6-4B85-9B1F-3AD40B63E890}" destId="{72EFC1AE-EF39-4032-987B-1DE1705118E1}" srcOrd="1" destOrd="0" parTransId="{A2855932-7067-4E3E-910E-31C3ED368453}" sibTransId="{CC60324B-5451-4068-8C73-BBD42E0AB315}"/>
    <dgm:cxn modelId="{CEAE1445-3010-4324-AF9F-D9C5E3A752A8}" type="presOf" srcId="{66BDABF6-610E-4BE3-9DF7-8A66C55B294E}" destId="{6F455861-FBEF-4782-9699-F8E18723A92C}" srcOrd="0" destOrd="0" presId="urn:microsoft.com/office/officeart/2005/8/layout/cycle5"/>
    <dgm:cxn modelId="{75045C46-3101-46EA-BB18-271C7A9C8DDB}" srcId="{678AEE10-35E6-4B85-9B1F-3AD40B63E890}" destId="{3E4A78DA-77A8-4814-8D51-CEED5D22D8BF}" srcOrd="3" destOrd="0" parTransId="{F67137CF-BD2B-49FC-8CCE-58564A511C7C}" sibTransId="{2FC8C5AF-5B65-42B8-8991-9D7BB1FA2C35}"/>
    <dgm:cxn modelId="{5E2FEC6A-6FB1-4780-825C-AF137574DFB8}" type="presOf" srcId="{72EFC1AE-EF39-4032-987B-1DE1705118E1}" destId="{FDA8004E-2CE9-4A35-ABF6-EE03A2393AEC}" srcOrd="0" destOrd="0" presId="urn:microsoft.com/office/officeart/2005/8/layout/cycle5"/>
    <dgm:cxn modelId="{F9D59FA0-88DB-4C33-BB0C-AC943FDEDD51}" type="presOf" srcId="{CC60324B-5451-4068-8C73-BBD42E0AB315}" destId="{E4F64444-F9D9-4A1D-817F-01FAC905ED92}" srcOrd="0" destOrd="0" presId="urn:microsoft.com/office/officeart/2005/8/layout/cycle5"/>
    <dgm:cxn modelId="{C4AE58AB-77BD-4303-B9D4-50A482E38512}" srcId="{678AEE10-35E6-4B85-9B1F-3AD40B63E890}" destId="{D7C6E914-6D1C-44F7-ACB9-E0B4233FB33A}" srcOrd="2" destOrd="0" parTransId="{91BB3880-48A3-4A05-AED5-339FA078FFB1}" sibTransId="{8197598F-6BFA-4952-B0E3-A432E1BDCEA5}"/>
    <dgm:cxn modelId="{6073DBB7-BD4B-4A07-9790-D62EFD52727E}" srcId="{678AEE10-35E6-4B85-9B1F-3AD40B63E890}" destId="{2CBCE1C8-5E30-46DE-A4C5-4582CC1617CB}" srcOrd="0" destOrd="0" parTransId="{716E2AD8-FB86-42A7-AC35-53CB59627C1E}" sibTransId="{66BDABF6-610E-4BE3-9DF7-8A66C55B294E}"/>
    <dgm:cxn modelId="{243920B9-DD6F-4455-A379-988A622804FA}" type="presOf" srcId="{3E4A78DA-77A8-4814-8D51-CEED5D22D8BF}" destId="{BE0D9821-33D4-41CC-98FD-A9A4FFF726A6}" srcOrd="0" destOrd="0" presId="urn:microsoft.com/office/officeart/2005/8/layout/cycle5"/>
    <dgm:cxn modelId="{49D5AEC5-0698-4195-8AC0-8A6BB822E32E}" type="presOf" srcId="{678AEE10-35E6-4B85-9B1F-3AD40B63E890}" destId="{781A20A9-DD74-40A5-B738-82B4F7F231F9}" srcOrd="0" destOrd="0" presId="urn:microsoft.com/office/officeart/2005/8/layout/cycle5"/>
    <dgm:cxn modelId="{6390CDD4-5AFC-48C4-B57E-EEC5D5E06DF2}" type="presOf" srcId="{2FC8C5AF-5B65-42B8-8991-9D7BB1FA2C35}" destId="{AF038878-F580-4097-9123-53B778E0494F}" srcOrd="0" destOrd="0" presId="urn:microsoft.com/office/officeart/2005/8/layout/cycle5"/>
    <dgm:cxn modelId="{A00B67E2-0DDA-4462-96EF-85FDCCB4E595}" type="presOf" srcId="{0E2E3604-9D37-42FB-B7E0-82569DA93D33}" destId="{BE63B2FC-B364-4437-8935-6159A7476251}" srcOrd="0" destOrd="0" presId="urn:microsoft.com/office/officeart/2005/8/layout/cycle5"/>
    <dgm:cxn modelId="{E7F66DE4-F495-4CAC-ACAC-E76B003B7930}" type="presOf" srcId="{FCB50B34-C956-4455-9BB4-C6975573E005}" destId="{AFF1E2AC-C04E-4B73-869C-12A468A54D6A}" srcOrd="0" destOrd="0" presId="urn:microsoft.com/office/officeart/2005/8/layout/cycle5"/>
    <dgm:cxn modelId="{B03F3BF3-3089-4EA7-B5CA-788143FCBAED}" type="presOf" srcId="{D7C6E914-6D1C-44F7-ACB9-E0B4233FB33A}" destId="{91A75F4B-EC6D-46F4-A8E2-480EC1850400}" srcOrd="0" destOrd="0" presId="urn:microsoft.com/office/officeart/2005/8/layout/cycle5"/>
    <dgm:cxn modelId="{BBC791F9-05C5-4327-8686-96148F5C6741}" srcId="{678AEE10-35E6-4B85-9B1F-3AD40B63E890}" destId="{FCB50B34-C956-4455-9BB4-C6975573E005}" srcOrd="4" destOrd="0" parTransId="{CB49A12A-6754-405A-AF59-33CB0A03E766}" sibTransId="{0E2E3604-9D37-42FB-B7E0-82569DA93D33}"/>
    <dgm:cxn modelId="{3EF7565C-4EC9-40E0-86C4-DC543AAC1A97}" type="presParOf" srcId="{781A20A9-DD74-40A5-B738-82B4F7F231F9}" destId="{587DDBD5-6228-4811-B1F0-209BC51338EA}" srcOrd="0" destOrd="0" presId="urn:microsoft.com/office/officeart/2005/8/layout/cycle5"/>
    <dgm:cxn modelId="{F2AF1265-ABD4-4738-A268-9DED62138768}" type="presParOf" srcId="{781A20A9-DD74-40A5-B738-82B4F7F231F9}" destId="{3F315A48-D037-4A15-89D0-64A37C9079B7}" srcOrd="1" destOrd="0" presId="urn:microsoft.com/office/officeart/2005/8/layout/cycle5"/>
    <dgm:cxn modelId="{9B9B5802-F4BF-4558-A84D-C25412BE3C20}" type="presParOf" srcId="{781A20A9-DD74-40A5-B738-82B4F7F231F9}" destId="{6F455861-FBEF-4782-9699-F8E18723A92C}" srcOrd="2" destOrd="0" presId="urn:microsoft.com/office/officeart/2005/8/layout/cycle5"/>
    <dgm:cxn modelId="{5CC3F18C-72EB-4FEA-92A3-267A5EB51445}" type="presParOf" srcId="{781A20A9-DD74-40A5-B738-82B4F7F231F9}" destId="{FDA8004E-2CE9-4A35-ABF6-EE03A2393AEC}" srcOrd="3" destOrd="0" presId="urn:microsoft.com/office/officeart/2005/8/layout/cycle5"/>
    <dgm:cxn modelId="{90FA03B2-C2D6-4F56-A8EC-9631CF61453C}" type="presParOf" srcId="{781A20A9-DD74-40A5-B738-82B4F7F231F9}" destId="{4B3D0807-103D-4F14-B550-442CA9CAD4D3}" srcOrd="4" destOrd="0" presId="urn:microsoft.com/office/officeart/2005/8/layout/cycle5"/>
    <dgm:cxn modelId="{CFE2D971-F532-49DE-AD68-247F9944C039}" type="presParOf" srcId="{781A20A9-DD74-40A5-B738-82B4F7F231F9}" destId="{E4F64444-F9D9-4A1D-817F-01FAC905ED92}" srcOrd="5" destOrd="0" presId="urn:microsoft.com/office/officeart/2005/8/layout/cycle5"/>
    <dgm:cxn modelId="{59D394EC-50CC-4BB5-8A14-8A2131EB6CC9}" type="presParOf" srcId="{781A20A9-DD74-40A5-B738-82B4F7F231F9}" destId="{91A75F4B-EC6D-46F4-A8E2-480EC1850400}" srcOrd="6" destOrd="0" presId="urn:microsoft.com/office/officeart/2005/8/layout/cycle5"/>
    <dgm:cxn modelId="{E2AEBE62-53CB-4ED4-9E65-2CCDCB5D67D7}" type="presParOf" srcId="{781A20A9-DD74-40A5-B738-82B4F7F231F9}" destId="{7A441CDD-5E23-4A46-ACBC-72F843E0AD96}" srcOrd="7" destOrd="0" presId="urn:microsoft.com/office/officeart/2005/8/layout/cycle5"/>
    <dgm:cxn modelId="{8D49CC8B-B818-41F8-8418-43FDDDA4EEC6}" type="presParOf" srcId="{781A20A9-DD74-40A5-B738-82B4F7F231F9}" destId="{E5B8CF7C-25B0-4FD0-9A77-BD484F024311}" srcOrd="8" destOrd="0" presId="urn:microsoft.com/office/officeart/2005/8/layout/cycle5"/>
    <dgm:cxn modelId="{8BA13405-8E93-4E2E-BD90-A79DE3E9B5EE}" type="presParOf" srcId="{781A20A9-DD74-40A5-B738-82B4F7F231F9}" destId="{BE0D9821-33D4-41CC-98FD-A9A4FFF726A6}" srcOrd="9" destOrd="0" presId="urn:microsoft.com/office/officeart/2005/8/layout/cycle5"/>
    <dgm:cxn modelId="{8F30D42C-4CEE-4E11-879D-74B6CF01FADC}" type="presParOf" srcId="{781A20A9-DD74-40A5-B738-82B4F7F231F9}" destId="{B6A5C465-CE8C-4A3A-813C-0D00FD236148}" srcOrd="10" destOrd="0" presId="urn:microsoft.com/office/officeart/2005/8/layout/cycle5"/>
    <dgm:cxn modelId="{24012B99-B321-4F38-A35A-45EF92BFA5D5}" type="presParOf" srcId="{781A20A9-DD74-40A5-B738-82B4F7F231F9}" destId="{AF038878-F580-4097-9123-53B778E0494F}" srcOrd="11" destOrd="0" presId="urn:microsoft.com/office/officeart/2005/8/layout/cycle5"/>
    <dgm:cxn modelId="{72EBAC94-3554-40B3-909C-6606A70E096A}" type="presParOf" srcId="{781A20A9-DD74-40A5-B738-82B4F7F231F9}" destId="{AFF1E2AC-C04E-4B73-869C-12A468A54D6A}" srcOrd="12" destOrd="0" presId="urn:microsoft.com/office/officeart/2005/8/layout/cycle5"/>
    <dgm:cxn modelId="{1E286CC3-7575-40F5-80D1-021C72313D79}" type="presParOf" srcId="{781A20A9-DD74-40A5-B738-82B4F7F231F9}" destId="{E0BFD6E8-2D1E-4383-BA03-8115A133ABC0}" srcOrd="13" destOrd="0" presId="urn:microsoft.com/office/officeart/2005/8/layout/cycle5"/>
    <dgm:cxn modelId="{44996193-8CE5-476E-91D2-612813A8FA50}" type="presParOf" srcId="{781A20A9-DD74-40A5-B738-82B4F7F231F9}" destId="{BE63B2FC-B364-4437-8935-6159A7476251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BCAB6A-C333-4578-A7BE-7E95DBA8B660}" type="doc">
      <dgm:prSet loTypeId="urn:microsoft.com/office/officeart/2005/8/layout/vList2" loCatId="list" qsTypeId="urn:microsoft.com/office/officeart/2005/8/quickstyle/simple1#1" qsCatId="simple" csTypeId="urn:microsoft.com/office/officeart/2005/8/colors/accent1_2#1" csCatId="accent1"/>
      <dgm:spPr/>
      <dgm:t>
        <a:bodyPr/>
        <a:lstStyle/>
        <a:p>
          <a:endParaRPr lang="en-US"/>
        </a:p>
      </dgm:t>
    </dgm:pt>
    <dgm:pt modelId="{8750E353-030E-4E91-8A05-115F7B2D7A95}">
      <dgm:prSet/>
      <dgm:spPr/>
      <dgm:t>
        <a:bodyPr/>
        <a:lstStyle/>
        <a:p>
          <a:r>
            <a:rPr lang="en-US" b="1"/>
            <a:t>• Within </a:t>
          </a:r>
          <a:r>
            <a:rPr lang="en-GB" b="1"/>
            <a:t>hours days</a:t>
          </a:r>
          <a:r>
            <a:rPr lang="en-US" b="1"/>
            <a:t> of quitting:</a:t>
          </a:r>
          <a:endParaRPr lang="en-US"/>
        </a:p>
      </dgm:t>
    </dgm:pt>
    <dgm:pt modelId="{F8022B2C-1F43-4E60-B685-F0B9E687CA69}" type="parTrans" cxnId="{DF3F1284-302C-4530-8A24-123D208E91B4}">
      <dgm:prSet/>
      <dgm:spPr/>
      <dgm:t>
        <a:bodyPr/>
        <a:lstStyle/>
        <a:p>
          <a:endParaRPr lang="en-US"/>
        </a:p>
      </dgm:t>
    </dgm:pt>
    <dgm:pt modelId="{94D3D3CA-A3E4-4273-85F2-232A582C95B3}" type="sibTrans" cxnId="{DF3F1284-302C-4530-8A24-123D208E91B4}">
      <dgm:prSet/>
      <dgm:spPr/>
      <dgm:t>
        <a:bodyPr/>
        <a:lstStyle/>
        <a:p>
          <a:endParaRPr lang="en-US"/>
        </a:p>
      </dgm:t>
    </dgm:pt>
    <dgm:pt modelId="{B7BDF56A-4039-46EB-ADF6-D2DDB6202F95}">
      <dgm:prSet/>
      <dgm:spPr/>
      <dgm:t>
        <a:bodyPr/>
        <a:lstStyle/>
        <a:p>
          <a:r>
            <a:rPr lang="en-GB"/>
            <a:t>Blood</a:t>
          </a:r>
          <a:r>
            <a:rPr lang="en-GB" b="0"/>
            <a:t> pressure</a:t>
          </a:r>
          <a:r>
            <a:rPr lang="en-GB"/>
            <a:t> and heart rate begin</a:t>
          </a:r>
          <a:r>
            <a:rPr lang="en-US" b="0"/>
            <a:t> to </a:t>
          </a:r>
          <a:r>
            <a:rPr lang="en-GB" b="0"/>
            <a:t>normalise</a:t>
          </a:r>
          <a:r>
            <a:rPr lang="en-US" b="0"/>
            <a:t>; carbon monoxide clears</a:t>
          </a:r>
          <a:endParaRPr lang="en-US"/>
        </a:p>
      </dgm:t>
    </dgm:pt>
    <dgm:pt modelId="{670D0681-E27B-4DE3-B668-D6B98300B141}" type="parTrans" cxnId="{C7A5AC61-1CBA-4A38-9246-1E1069E0337F}">
      <dgm:prSet/>
      <dgm:spPr/>
      <dgm:t>
        <a:bodyPr/>
        <a:lstStyle/>
        <a:p>
          <a:endParaRPr lang="en-US"/>
        </a:p>
      </dgm:t>
    </dgm:pt>
    <dgm:pt modelId="{239DDC16-932A-4F24-9C99-5B4A16AD7676}" type="sibTrans" cxnId="{C7A5AC61-1CBA-4A38-9246-1E1069E0337F}">
      <dgm:prSet/>
      <dgm:spPr/>
      <dgm:t>
        <a:bodyPr/>
        <a:lstStyle/>
        <a:p>
          <a:endParaRPr lang="en-US"/>
        </a:p>
      </dgm:t>
    </dgm:pt>
    <dgm:pt modelId="{73F8ED6D-FE97-4B27-BC55-6F5BE84A474C}">
      <dgm:prSet/>
      <dgm:spPr/>
      <dgm:t>
        <a:bodyPr/>
        <a:lstStyle/>
        <a:p>
          <a:r>
            <a:rPr lang="en-US" b="0"/>
            <a:t>Better lung function </a:t>
          </a:r>
          <a:r>
            <a:rPr lang="en-GB"/>
            <a:t> </a:t>
          </a:r>
          <a:r>
            <a:rPr lang="en-US" b="0"/>
            <a:t>measurable improvements in 2–12 weeks (NHS, 2024)</a:t>
          </a:r>
          <a:endParaRPr lang="en-US"/>
        </a:p>
      </dgm:t>
    </dgm:pt>
    <dgm:pt modelId="{0FDDA8EE-D037-429A-8BE3-4E91FEC2F22B}" type="parTrans" cxnId="{E28F14B2-A94F-4020-87AB-DD0E743987B2}">
      <dgm:prSet/>
      <dgm:spPr/>
      <dgm:t>
        <a:bodyPr/>
        <a:lstStyle/>
        <a:p>
          <a:endParaRPr lang="en-US"/>
        </a:p>
      </dgm:t>
    </dgm:pt>
    <dgm:pt modelId="{A473D751-AD3D-4C52-B5B9-7F61399F78F6}" type="sibTrans" cxnId="{E28F14B2-A94F-4020-87AB-DD0E743987B2}">
      <dgm:prSet/>
      <dgm:spPr/>
      <dgm:t>
        <a:bodyPr/>
        <a:lstStyle/>
        <a:p>
          <a:endParaRPr lang="en-US"/>
        </a:p>
      </dgm:t>
    </dgm:pt>
    <dgm:pt modelId="{E3F1B7B1-5087-434C-BF61-02B664BB4A41}">
      <dgm:prSet/>
      <dgm:spPr/>
      <dgm:t>
        <a:bodyPr/>
        <a:lstStyle/>
        <a:p>
          <a:r>
            <a:rPr lang="en-US" b="1"/>
            <a:t>• Within </a:t>
          </a:r>
          <a:r>
            <a:rPr lang="en-GB" b="1"/>
            <a:t>weeks months</a:t>
          </a:r>
          <a:r>
            <a:rPr lang="en-US" b="1"/>
            <a:t>:</a:t>
          </a:r>
          <a:endParaRPr lang="en-US"/>
        </a:p>
      </dgm:t>
    </dgm:pt>
    <dgm:pt modelId="{C4AF1492-0FCC-44B6-8CBC-D23D2AF7F0C5}" type="parTrans" cxnId="{04CD7565-64DA-47F1-B70F-840415D876E2}">
      <dgm:prSet/>
      <dgm:spPr/>
      <dgm:t>
        <a:bodyPr/>
        <a:lstStyle/>
        <a:p>
          <a:endParaRPr lang="en-US"/>
        </a:p>
      </dgm:t>
    </dgm:pt>
    <dgm:pt modelId="{7DDC0952-B889-459D-911B-626B13DDDC7B}" type="sibTrans" cxnId="{04CD7565-64DA-47F1-B70F-840415D876E2}">
      <dgm:prSet/>
      <dgm:spPr/>
      <dgm:t>
        <a:bodyPr/>
        <a:lstStyle/>
        <a:p>
          <a:endParaRPr lang="en-US"/>
        </a:p>
      </dgm:t>
    </dgm:pt>
    <dgm:pt modelId="{59C17A40-CF50-4873-B842-9091FBAD5033}">
      <dgm:prSet/>
      <dgm:spPr/>
      <dgm:t>
        <a:bodyPr/>
        <a:lstStyle/>
        <a:p>
          <a:r>
            <a:rPr lang="en-US" b="0"/>
            <a:t>Improved stamina and sports performance </a:t>
          </a:r>
          <a:r>
            <a:rPr lang="en-GB"/>
            <a:t> </a:t>
          </a:r>
          <a:r>
            <a:rPr lang="en-US" b="0"/>
            <a:t>the 1 tangible benefit for teens</a:t>
          </a:r>
          <a:endParaRPr lang="en-US"/>
        </a:p>
      </dgm:t>
    </dgm:pt>
    <dgm:pt modelId="{609A31D5-0E16-4A05-A029-DAC46ECF63B7}" type="parTrans" cxnId="{748622C0-9D46-42BF-88A0-0D7CEA341380}">
      <dgm:prSet/>
      <dgm:spPr/>
      <dgm:t>
        <a:bodyPr/>
        <a:lstStyle/>
        <a:p>
          <a:endParaRPr lang="en-US"/>
        </a:p>
      </dgm:t>
    </dgm:pt>
    <dgm:pt modelId="{924681FE-6AFA-4718-96F1-7967ECEA77B4}" type="sibTrans" cxnId="{748622C0-9D46-42BF-88A0-0D7CEA341380}">
      <dgm:prSet/>
      <dgm:spPr/>
      <dgm:t>
        <a:bodyPr/>
        <a:lstStyle/>
        <a:p>
          <a:endParaRPr lang="en-US"/>
        </a:p>
      </dgm:t>
    </dgm:pt>
    <dgm:pt modelId="{BFFEDEE5-3EE6-4E5D-BA79-DC7E08FDC829}">
      <dgm:prSet/>
      <dgm:spPr/>
      <dgm:t>
        <a:bodyPr/>
        <a:lstStyle/>
        <a:p>
          <a:r>
            <a:rPr lang="en-US" b="0"/>
            <a:t>Better sleep, fewer headaches, improved concentration at school</a:t>
          </a:r>
          <a:endParaRPr lang="en-US"/>
        </a:p>
      </dgm:t>
    </dgm:pt>
    <dgm:pt modelId="{7DA15CA9-C0A2-4F59-85D5-C13321DF91EA}" type="parTrans" cxnId="{AB38DE44-EBCF-4A02-A9F3-EDD85172429C}">
      <dgm:prSet/>
      <dgm:spPr/>
      <dgm:t>
        <a:bodyPr/>
        <a:lstStyle/>
        <a:p>
          <a:endParaRPr lang="en-US"/>
        </a:p>
      </dgm:t>
    </dgm:pt>
    <dgm:pt modelId="{4CC9FC09-7996-4690-9CDF-A240455B1C84}" type="sibTrans" cxnId="{AB38DE44-EBCF-4A02-A9F3-EDD85172429C}">
      <dgm:prSet/>
      <dgm:spPr/>
      <dgm:t>
        <a:bodyPr/>
        <a:lstStyle/>
        <a:p>
          <a:endParaRPr lang="en-US"/>
        </a:p>
      </dgm:t>
    </dgm:pt>
    <dgm:pt modelId="{E47C623C-07AB-4634-A52C-CFFFB1EFB818}">
      <dgm:prSet/>
      <dgm:spPr/>
      <dgm:t>
        <a:bodyPr/>
        <a:lstStyle/>
        <a:p>
          <a:r>
            <a:rPr lang="en-US" b="0"/>
            <a:t>Nicotine withdrawal fades </a:t>
          </a:r>
          <a:r>
            <a:rPr lang="en-GB"/>
            <a:t> </a:t>
          </a:r>
          <a:r>
            <a:rPr lang="en-US" b="0"/>
            <a:t>breaking the addiction cycle while the brain is still developing (until 25)</a:t>
          </a:r>
          <a:endParaRPr lang="en-US"/>
        </a:p>
      </dgm:t>
    </dgm:pt>
    <dgm:pt modelId="{60495402-95CB-4B4B-8491-723E00D7AB74}" type="parTrans" cxnId="{6BD4B994-B6D0-42A5-B20B-6B362EC9D90E}">
      <dgm:prSet/>
      <dgm:spPr/>
      <dgm:t>
        <a:bodyPr/>
        <a:lstStyle/>
        <a:p>
          <a:endParaRPr lang="en-US"/>
        </a:p>
      </dgm:t>
    </dgm:pt>
    <dgm:pt modelId="{BBB437E4-F787-41C1-BA78-76C13B3B226B}" type="sibTrans" cxnId="{6BD4B994-B6D0-42A5-B20B-6B362EC9D90E}">
      <dgm:prSet/>
      <dgm:spPr/>
      <dgm:t>
        <a:bodyPr/>
        <a:lstStyle/>
        <a:p>
          <a:endParaRPr lang="en-US"/>
        </a:p>
      </dgm:t>
    </dgm:pt>
    <dgm:pt modelId="{1055DE5A-4B6E-4F4E-975F-D65879885C7E}">
      <dgm:prSet/>
      <dgm:spPr/>
      <dgm:t>
        <a:bodyPr/>
        <a:lstStyle/>
        <a:p>
          <a:r>
            <a:rPr lang="en-US" b="1"/>
            <a:t>• Long term: </a:t>
          </a:r>
          <a:r>
            <a:rPr lang="en-GB" b="1"/>
            <a:t>avoidance of </a:t>
          </a:r>
          <a:r>
            <a:rPr lang="en-US" b="1"/>
            <a:t>nicotine dependence tracking into adult </a:t>
          </a:r>
          <a:r>
            <a:rPr lang="en-GB" b="1"/>
            <a:t>vaping and smoking-related</a:t>
          </a:r>
          <a:r>
            <a:rPr lang="en-US" b="1"/>
            <a:t> lung harm</a:t>
          </a:r>
          <a:endParaRPr lang="en-US"/>
        </a:p>
      </dgm:t>
    </dgm:pt>
    <dgm:pt modelId="{48CFD902-8990-4A11-9251-1FDF3241D3CD}" type="parTrans" cxnId="{43A10D7A-A66A-4C74-865E-9C5CD7725D96}">
      <dgm:prSet/>
      <dgm:spPr/>
      <dgm:t>
        <a:bodyPr/>
        <a:lstStyle/>
        <a:p>
          <a:endParaRPr lang="en-US"/>
        </a:p>
      </dgm:t>
    </dgm:pt>
    <dgm:pt modelId="{B1498111-E2B1-47F1-B62B-D6A5F8DF3BDC}" type="sibTrans" cxnId="{43A10D7A-A66A-4C74-865E-9C5CD7725D96}">
      <dgm:prSet/>
      <dgm:spPr/>
      <dgm:t>
        <a:bodyPr/>
        <a:lstStyle/>
        <a:p>
          <a:endParaRPr lang="en-US"/>
        </a:p>
      </dgm:t>
    </dgm:pt>
    <dgm:pt modelId="{5DB57CA3-19CF-45CA-B1B3-95D76C0F0218}" type="pres">
      <dgm:prSet presAssocID="{E8BCAB6A-C333-4578-A7BE-7E95DBA8B660}" presName="linear" presStyleCnt="0">
        <dgm:presLayoutVars>
          <dgm:animLvl val="lvl"/>
          <dgm:resizeHandles val="exact"/>
        </dgm:presLayoutVars>
      </dgm:prSet>
      <dgm:spPr/>
    </dgm:pt>
    <dgm:pt modelId="{E4852A1F-306F-4297-B335-E7621B35549F}" type="pres">
      <dgm:prSet presAssocID="{8750E353-030E-4E91-8A05-115F7B2D7A9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FDE395D-96A5-4EE3-93A0-DD8523E74D97}" type="pres">
      <dgm:prSet presAssocID="{8750E353-030E-4E91-8A05-115F7B2D7A95}" presName="childText" presStyleLbl="revTx" presStyleIdx="0" presStyleCnt="2">
        <dgm:presLayoutVars>
          <dgm:bulletEnabled val="1"/>
        </dgm:presLayoutVars>
      </dgm:prSet>
      <dgm:spPr/>
    </dgm:pt>
    <dgm:pt modelId="{61C5F6EF-A9AD-471D-B4FB-7DE612F9CA9C}" type="pres">
      <dgm:prSet presAssocID="{E3F1B7B1-5087-434C-BF61-02B664BB4A4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EDF1AC9-B9E8-4C2C-A414-30AD77EB671B}" type="pres">
      <dgm:prSet presAssocID="{E3F1B7B1-5087-434C-BF61-02B664BB4A41}" presName="childText" presStyleLbl="revTx" presStyleIdx="1" presStyleCnt="2">
        <dgm:presLayoutVars>
          <dgm:bulletEnabled val="1"/>
        </dgm:presLayoutVars>
      </dgm:prSet>
      <dgm:spPr/>
    </dgm:pt>
    <dgm:pt modelId="{0065A4F8-B887-49A9-B73C-146B82C13C3D}" type="pres">
      <dgm:prSet presAssocID="{1055DE5A-4B6E-4F4E-975F-D65879885C7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E841A0E-C3AA-4509-AF62-A241FEA317EA}" type="presOf" srcId="{59C17A40-CF50-4873-B842-9091FBAD5033}" destId="{5EDF1AC9-B9E8-4C2C-A414-30AD77EB671B}" srcOrd="0" destOrd="0" presId="urn:microsoft.com/office/officeart/2005/8/layout/vList2"/>
    <dgm:cxn modelId="{13588B3F-5781-40F3-9AC3-575A14B6B2CF}" type="presOf" srcId="{E47C623C-07AB-4634-A52C-CFFFB1EFB818}" destId="{5EDF1AC9-B9E8-4C2C-A414-30AD77EB671B}" srcOrd="0" destOrd="2" presId="urn:microsoft.com/office/officeart/2005/8/layout/vList2"/>
    <dgm:cxn modelId="{C7A5AC61-1CBA-4A38-9246-1E1069E0337F}" srcId="{8750E353-030E-4E91-8A05-115F7B2D7A95}" destId="{B7BDF56A-4039-46EB-ADF6-D2DDB6202F95}" srcOrd="0" destOrd="0" parTransId="{670D0681-E27B-4DE3-B668-D6B98300B141}" sibTransId="{239DDC16-932A-4F24-9C99-5B4A16AD7676}"/>
    <dgm:cxn modelId="{AB38DE44-EBCF-4A02-A9F3-EDD85172429C}" srcId="{E3F1B7B1-5087-434C-BF61-02B664BB4A41}" destId="{BFFEDEE5-3EE6-4E5D-BA79-DC7E08FDC829}" srcOrd="1" destOrd="0" parTransId="{7DA15CA9-C0A2-4F59-85D5-C13321DF91EA}" sibTransId="{4CC9FC09-7996-4690-9CDF-A240455B1C84}"/>
    <dgm:cxn modelId="{04CD7565-64DA-47F1-B70F-840415D876E2}" srcId="{E8BCAB6A-C333-4578-A7BE-7E95DBA8B660}" destId="{E3F1B7B1-5087-434C-BF61-02B664BB4A41}" srcOrd="1" destOrd="0" parTransId="{C4AF1492-0FCC-44B6-8CBC-D23D2AF7F0C5}" sibTransId="{7DDC0952-B889-459D-911B-626B13DDDC7B}"/>
    <dgm:cxn modelId="{E377E245-F3BE-4F27-9036-62C922E0D0DC}" type="presOf" srcId="{BFFEDEE5-3EE6-4E5D-BA79-DC7E08FDC829}" destId="{5EDF1AC9-B9E8-4C2C-A414-30AD77EB671B}" srcOrd="0" destOrd="1" presId="urn:microsoft.com/office/officeart/2005/8/layout/vList2"/>
    <dgm:cxn modelId="{35E51667-BECF-4578-8A25-ED097B091A3A}" type="presOf" srcId="{B7BDF56A-4039-46EB-ADF6-D2DDB6202F95}" destId="{9FDE395D-96A5-4EE3-93A0-DD8523E74D97}" srcOrd="0" destOrd="0" presId="urn:microsoft.com/office/officeart/2005/8/layout/vList2"/>
    <dgm:cxn modelId="{43A10D7A-A66A-4C74-865E-9C5CD7725D96}" srcId="{E8BCAB6A-C333-4578-A7BE-7E95DBA8B660}" destId="{1055DE5A-4B6E-4F4E-975F-D65879885C7E}" srcOrd="2" destOrd="0" parTransId="{48CFD902-8990-4A11-9251-1FDF3241D3CD}" sibTransId="{B1498111-E2B1-47F1-B62B-D6A5F8DF3BDC}"/>
    <dgm:cxn modelId="{DF3F1284-302C-4530-8A24-123D208E91B4}" srcId="{E8BCAB6A-C333-4578-A7BE-7E95DBA8B660}" destId="{8750E353-030E-4E91-8A05-115F7B2D7A95}" srcOrd="0" destOrd="0" parTransId="{F8022B2C-1F43-4E60-B685-F0B9E687CA69}" sibTransId="{94D3D3CA-A3E4-4273-85F2-232A582C95B3}"/>
    <dgm:cxn modelId="{6BD4B994-B6D0-42A5-B20B-6B362EC9D90E}" srcId="{E3F1B7B1-5087-434C-BF61-02B664BB4A41}" destId="{E47C623C-07AB-4634-A52C-CFFFB1EFB818}" srcOrd="2" destOrd="0" parTransId="{60495402-95CB-4B4B-8491-723E00D7AB74}" sibTransId="{BBB437E4-F787-41C1-BA78-76C13B3B226B}"/>
    <dgm:cxn modelId="{E28F14B2-A94F-4020-87AB-DD0E743987B2}" srcId="{8750E353-030E-4E91-8A05-115F7B2D7A95}" destId="{73F8ED6D-FE97-4B27-BC55-6F5BE84A474C}" srcOrd="1" destOrd="0" parTransId="{0FDDA8EE-D037-429A-8BE3-4E91FEC2F22B}" sibTransId="{A473D751-AD3D-4C52-B5B9-7F61399F78F6}"/>
    <dgm:cxn modelId="{748622C0-9D46-42BF-88A0-0D7CEA341380}" srcId="{E3F1B7B1-5087-434C-BF61-02B664BB4A41}" destId="{59C17A40-CF50-4873-B842-9091FBAD5033}" srcOrd="0" destOrd="0" parTransId="{609A31D5-0E16-4A05-A029-DAC46ECF63B7}" sibTransId="{924681FE-6AFA-4718-96F1-7967ECEA77B4}"/>
    <dgm:cxn modelId="{882349CE-9D8B-4589-88E2-C6E7CB99C54F}" type="presOf" srcId="{8750E353-030E-4E91-8A05-115F7B2D7A95}" destId="{E4852A1F-306F-4297-B335-E7621B35549F}" srcOrd="0" destOrd="0" presId="urn:microsoft.com/office/officeart/2005/8/layout/vList2"/>
    <dgm:cxn modelId="{5935BED0-2D81-43AB-B3C9-7C94248FF2E3}" type="presOf" srcId="{E8BCAB6A-C333-4578-A7BE-7E95DBA8B660}" destId="{5DB57CA3-19CF-45CA-B1B3-95D76C0F0218}" srcOrd="0" destOrd="0" presId="urn:microsoft.com/office/officeart/2005/8/layout/vList2"/>
    <dgm:cxn modelId="{6D632CD5-3F7C-442D-A100-199705C4719C}" type="presOf" srcId="{73F8ED6D-FE97-4B27-BC55-6F5BE84A474C}" destId="{9FDE395D-96A5-4EE3-93A0-DD8523E74D97}" srcOrd="0" destOrd="1" presId="urn:microsoft.com/office/officeart/2005/8/layout/vList2"/>
    <dgm:cxn modelId="{3104EAE4-6438-4845-888A-BECA06E35192}" type="presOf" srcId="{1055DE5A-4B6E-4F4E-975F-D65879885C7E}" destId="{0065A4F8-B887-49A9-B73C-146B82C13C3D}" srcOrd="0" destOrd="0" presId="urn:microsoft.com/office/officeart/2005/8/layout/vList2"/>
    <dgm:cxn modelId="{072DFBFE-321F-45D1-8DFF-0FC0218DEDD5}" type="presOf" srcId="{E3F1B7B1-5087-434C-BF61-02B664BB4A41}" destId="{61C5F6EF-A9AD-471D-B4FB-7DE612F9CA9C}" srcOrd="0" destOrd="0" presId="urn:microsoft.com/office/officeart/2005/8/layout/vList2"/>
    <dgm:cxn modelId="{31098497-C247-443A-BF20-3D31540D23BE}" type="presParOf" srcId="{5DB57CA3-19CF-45CA-B1B3-95D76C0F0218}" destId="{E4852A1F-306F-4297-B335-E7621B35549F}" srcOrd="0" destOrd="0" presId="urn:microsoft.com/office/officeart/2005/8/layout/vList2"/>
    <dgm:cxn modelId="{2CF8587D-BBC6-4712-831E-D154787FF4A7}" type="presParOf" srcId="{5DB57CA3-19CF-45CA-B1B3-95D76C0F0218}" destId="{9FDE395D-96A5-4EE3-93A0-DD8523E74D97}" srcOrd="1" destOrd="0" presId="urn:microsoft.com/office/officeart/2005/8/layout/vList2"/>
    <dgm:cxn modelId="{D9A74527-019F-4294-AA7F-19EECADB834C}" type="presParOf" srcId="{5DB57CA3-19CF-45CA-B1B3-95D76C0F0218}" destId="{61C5F6EF-A9AD-471D-B4FB-7DE612F9CA9C}" srcOrd="2" destOrd="0" presId="urn:microsoft.com/office/officeart/2005/8/layout/vList2"/>
    <dgm:cxn modelId="{A2575279-8288-415A-8322-C54BED24A935}" type="presParOf" srcId="{5DB57CA3-19CF-45CA-B1B3-95D76C0F0218}" destId="{5EDF1AC9-B9E8-4C2C-A414-30AD77EB671B}" srcOrd="3" destOrd="0" presId="urn:microsoft.com/office/officeart/2005/8/layout/vList2"/>
    <dgm:cxn modelId="{7F5DEEA3-80C5-4724-9869-224C87E472B4}" type="presParOf" srcId="{5DB57CA3-19CF-45CA-B1B3-95D76C0F0218}" destId="{0065A4F8-B887-49A9-B73C-146B82C13C3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F41E5D-ECEE-46D9-8A0F-802363619D84}">
      <dsp:nvSpPr>
        <dsp:cNvPr id="0" name=""/>
        <dsp:cNvSpPr/>
      </dsp:nvSpPr>
      <dsp:spPr>
        <a:xfrm>
          <a:off x="1418081" y="3443"/>
          <a:ext cx="3933998" cy="23603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"/>
              <a:cs typeface="Arial"/>
            </a:rPr>
            <a:t>PEERS</a:t>
          </a:r>
          <a:br>
            <a:rPr lang="en-GB" sz="1800" kern="1200" dirty="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Peer behaviour</a:t>
          </a:r>
          <a:br>
            <a:rPr lang="en-GB" sz="1800" kern="1200" dirty="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Peer pressure</a:t>
          </a:r>
          <a:br>
            <a:rPr lang="en-GB" sz="1800" kern="1200" dirty="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Social norms</a:t>
          </a:r>
          <a:endParaRPr lang="en-GB" sz="1800" b="1" kern="1200" dirty="0">
            <a:solidFill>
              <a:srgbClr val="000000"/>
            </a:solidFill>
            <a:latin typeface="Arial"/>
            <a:cs typeface="Arial"/>
          </a:endParaRPr>
        </a:p>
      </dsp:txBody>
      <dsp:txXfrm>
        <a:off x="1418081" y="3443"/>
        <a:ext cx="3933998" cy="2360398"/>
      </dsp:txXfrm>
    </dsp:sp>
    <dsp:sp modelId="{263E1CE2-E428-40CC-AE45-82A09A98A6D3}">
      <dsp:nvSpPr>
        <dsp:cNvPr id="0" name=""/>
        <dsp:cNvSpPr/>
      </dsp:nvSpPr>
      <dsp:spPr>
        <a:xfrm>
          <a:off x="5745479" y="3443"/>
          <a:ext cx="3933998" cy="23603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"/>
              <a:cs typeface="Arial"/>
            </a:rPr>
            <a:t>FAMILY</a:t>
          </a:r>
          <a:br>
            <a:rPr lang="en-GB" sz="1800" kern="1200" dirty="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Parental smoking</a:t>
          </a:r>
          <a:br>
            <a:rPr lang="en-GB" sz="1800" kern="1200" dirty="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Sibling smoking</a:t>
          </a:r>
          <a:br>
            <a:rPr lang="en-GB" sz="1800" kern="1200" dirty="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Home environment</a:t>
          </a:r>
          <a:endParaRPr lang="en-GB" sz="1800" b="1" kern="1200" dirty="0">
            <a:solidFill>
              <a:srgbClr val="000000"/>
            </a:solidFill>
            <a:latin typeface="Arial"/>
            <a:cs typeface="Arial"/>
          </a:endParaRPr>
        </a:p>
      </dsp:txBody>
      <dsp:txXfrm>
        <a:off x="5745479" y="3443"/>
        <a:ext cx="3933998" cy="2360398"/>
      </dsp:txXfrm>
    </dsp:sp>
    <dsp:sp modelId="{70DA861F-BAF3-4217-8A2A-0CDFF04E1E05}">
      <dsp:nvSpPr>
        <dsp:cNvPr id="0" name=""/>
        <dsp:cNvSpPr/>
      </dsp:nvSpPr>
      <dsp:spPr>
        <a:xfrm>
          <a:off x="1418081" y="2757242"/>
          <a:ext cx="3933998" cy="23603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"/>
              <a:cs typeface="Arial"/>
            </a:rPr>
            <a:t>INDIVIDUAL</a:t>
          </a:r>
          <a:br>
            <a:rPr lang="en-GB" sz="1800" kern="1200" dirty="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Knowledge</a:t>
          </a:r>
          <a:br>
            <a:rPr lang="en-GB" sz="1800" kern="1200" dirty="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Attitudes</a:t>
          </a:r>
          <a:br>
            <a:rPr lang="en-GB" sz="1800" kern="1200" dirty="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Curiosity</a:t>
          </a:r>
          <a:br>
            <a:rPr lang="en-GB" sz="1800" kern="1200" dirty="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Self-efficacy</a:t>
          </a:r>
        </a:p>
      </dsp:txBody>
      <dsp:txXfrm>
        <a:off x="1418081" y="2757242"/>
        <a:ext cx="3933998" cy="2360398"/>
      </dsp:txXfrm>
    </dsp:sp>
    <dsp:sp modelId="{E576A018-FE42-4F42-9821-4A495A7A0E09}">
      <dsp:nvSpPr>
        <dsp:cNvPr id="0" name=""/>
        <dsp:cNvSpPr/>
      </dsp:nvSpPr>
      <dsp:spPr>
        <a:xfrm>
          <a:off x="5745479" y="2757242"/>
          <a:ext cx="3933998" cy="23603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"/>
              <a:cs typeface="Arial"/>
            </a:rPr>
            <a:t>WIDER ENVIRONMENT</a:t>
          </a:r>
          <a:br>
            <a:rPr lang="en-GB" sz="1800" kern="1200" dirty="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School</a:t>
          </a:r>
          <a:br>
            <a:rPr lang="en-GB" sz="1800" kern="1200" dirty="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Community</a:t>
          </a:r>
          <a:br>
            <a:rPr lang="en-GB" sz="1800" kern="1200" dirty="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Media</a:t>
          </a:r>
          <a:br>
            <a:rPr lang="en-GB" sz="1800" kern="1200" dirty="0">
              <a:latin typeface="Arial"/>
              <a:cs typeface="Arial"/>
            </a:rPr>
          </a:br>
          <a:r>
            <a:rPr lang="en-GB" sz="1800" kern="1200">
              <a:latin typeface="Arial"/>
              <a:cs typeface="Arial"/>
            </a:rPr>
            <a:t>Tobacco environment</a:t>
          </a:r>
        </a:p>
      </dsp:txBody>
      <dsp:txXfrm>
        <a:off x="5745479" y="2757242"/>
        <a:ext cx="3933998" cy="23603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7DDBD5-6228-4811-B1F0-209BC51338EA}">
      <dsp:nvSpPr>
        <dsp:cNvPr id="0" name=""/>
        <dsp:cNvSpPr/>
      </dsp:nvSpPr>
      <dsp:spPr>
        <a:xfrm>
          <a:off x="3324673" y="1182"/>
          <a:ext cx="1432470" cy="93110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Knowledge</a:t>
          </a:r>
        </a:p>
      </dsp:txBody>
      <dsp:txXfrm>
        <a:off x="3370126" y="46635"/>
        <a:ext cx="1341564" cy="840199"/>
      </dsp:txXfrm>
    </dsp:sp>
    <dsp:sp modelId="{6F455861-FBEF-4782-9699-F8E18723A92C}">
      <dsp:nvSpPr>
        <dsp:cNvPr id="0" name=""/>
        <dsp:cNvSpPr/>
      </dsp:nvSpPr>
      <dsp:spPr>
        <a:xfrm>
          <a:off x="2180072" y="466735"/>
          <a:ext cx="3721673" cy="3721673"/>
        </a:xfrm>
        <a:custGeom>
          <a:avLst/>
          <a:gdLst/>
          <a:ahLst/>
          <a:cxnLst/>
          <a:rect l="0" t="0" r="0" b="0"/>
          <a:pathLst>
            <a:path>
              <a:moveTo>
                <a:pt x="2769118" y="236725"/>
              </a:moveTo>
              <a:arcTo wR="1860836" hR="1860836" stAng="17952961" swAng="1212291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A8004E-2CE9-4A35-ABF6-EE03A2393AEC}">
      <dsp:nvSpPr>
        <dsp:cNvPr id="0" name=""/>
        <dsp:cNvSpPr/>
      </dsp:nvSpPr>
      <dsp:spPr>
        <a:xfrm>
          <a:off x="5094434" y="1286989"/>
          <a:ext cx="1432470" cy="93110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Social norms</a:t>
          </a:r>
        </a:p>
      </dsp:txBody>
      <dsp:txXfrm>
        <a:off x="5139887" y="1332442"/>
        <a:ext cx="1341564" cy="840199"/>
      </dsp:txXfrm>
    </dsp:sp>
    <dsp:sp modelId="{E4F64444-F9D9-4A1D-817F-01FAC905ED92}">
      <dsp:nvSpPr>
        <dsp:cNvPr id="0" name=""/>
        <dsp:cNvSpPr/>
      </dsp:nvSpPr>
      <dsp:spPr>
        <a:xfrm>
          <a:off x="2180072" y="466735"/>
          <a:ext cx="3721673" cy="3721673"/>
        </a:xfrm>
        <a:custGeom>
          <a:avLst/>
          <a:gdLst/>
          <a:ahLst/>
          <a:cxnLst/>
          <a:rect l="0" t="0" r="0" b="0"/>
          <a:pathLst>
            <a:path>
              <a:moveTo>
                <a:pt x="3717218" y="1989515"/>
              </a:moveTo>
              <a:arcTo wR="1860836" hR="1860836" stAng="21837915" swAng="1360308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1A75F4B-EC6D-46F4-A8E2-480EC1850400}">
      <dsp:nvSpPr>
        <dsp:cNvPr id="0" name=""/>
        <dsp:cNvSpPr/>
      </dsp:nvSpPr>
      <dsp:spPr>
        <a:xfrm>
          <a:off x="4418446" y="3367467"/>
          <a:ext cx="1432470" cy="93110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Self efficacy</a:t>
          </a:r>
        </a:p>
      </dsp:txBody>
      <dsp:txXfrm>
        <a:off x="4463899" y="3412920"/>
        <a:ext cx="1341564" cy="840199"/>
      </dsp:txXfrm>
    </dsp:sp>
    <dsp:sp modelId="{E5B8CF7C-25B0-4FD0-9A77-BD484F024311}">
      <dsp:nvSpPr>
        <dsp:cNvPr id="0" name=""/>
        <dsp:cNvSpPr/>
      </dsp:nvSpPr>
      <dsp:spPr>
        <a:xfrm>
          <a:off x="2180072" y="466735"/>
          <a:ext cx="3721673" cy="3721673"/>
        </a:xfrm>
        <a:custGeom>
          <a:avLst/>
          <a:gdLst/>
          <a:ahLst/>
          <a:cxnLst/>
          <a:rect l="0" t="0" r="0" b="0"/>
          <a:pathLst>
            <a:path>
              <a:moveTo>
                <a:pt x="2089419" y="3707580"/>
              </a:moveTo>
              <a:arcTo wR="1860836" hR="1860836" stAng="4976643" swAng="846715"/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0D9821-33D4-41CC-98FD-A9A4FFF726A6}">
      <dsp:nvSpPr>
        <dsp:cNvPr id="0" name=""/>
        <dsp:cNvSpPr/>
      </dsp:nvSpPr>
      <dsp:spPr>
        <a:xfrm>
          <a:off x="2230901" y="3367467"/>
          <a:ext cx="1432470" cy="93110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Behavioural skills</a:t>
          </a:r>
        </a:p>
      </dsp:txBody>
      <dsp:txXfrm>
        <a:off x="2276354" y="3412920"/>
        <a:ext cx="1341564" cy="840199"/>
      </dsp:txXfrm>
    </dsp:sp>
    <dsp:sp modelId="{AF038878-F580-4097-9123-53B778E0494F}">
      <dsp:nvSpPr>
        <dsp:cNvPr id="0" name=""/>
        <dsp:cNvSpPr/>
      </dsp:nvSpPr>
      <dsp:spPr>
        <a:xfrm>
          <a:off x="2180072" y="466735"/>
          <a:ext cx="3721673" cy="3721673"/>
        </a:xfrm>
        <a:custGeom>
          <a:avLst/>
          <a:gdLst/>
          <a:ahLst/>
          <a:cxnLst/>
          <a:rect l="0" t="0" r="0" b="0"/>
          <a:pathLst>
            <a:path>
              <a:moveTo>
                <a:pt x="197500" y="2695118"/>
              </a:moveTo>
              <a:arcTo wR="1860836" hR="1860836" stAng="9201777" swAng="1360308"/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F1E2AC-C04E-4B73-869C-12A468A54D6A}">
      <dsp:nvSpPr>
        <dsp:cNvPr id="0" name=""/>
        <dsp:cNvSpPr/>
      </dsp:nvSpPr>
      <dsp:spPr>
        <a:xfrm>
          <a:off x="1554912" y="1286989"/>
          <a:ext cx="1432470" cy="931105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Frequent exposure to pertinent messages</a:t>
          </a:r>
        </a:p>
      </dsp:txBody>
      <dsp:txXfrm>
        <a:off x="1600365" y="1332442"/>
        <a:ext cx="1341564" cy="840199"/>
      </dsp:txXfrm>
    </dsp:sp>
    <dsp:sp modelId="{BE63B2FC-B364-4437-8935-6159A7476251}">
      <dsp:nvSpPr>
        <dsp:cNvPr id="0" name=""/>
        <dsp:cNvSpPr/>
      </dsp:nvSpPr>
      <dsp:spPr>
        <a:xfrm>
          <a:off x="2180072" y="466735"/>
          <a:ext cx="3721673" cy="3721673"/>
        </a:xfrm>
        <a:custGeom>
          <a:avLst/>
          <a:gdLst/>
          <a:ahLst/>
          <a:cxnLst/>
          <a:rect l="0" t="0" r="0" b="0"/>
          <a:pathLst>
            <a:path>
              <a:moveTo>
                <a:pt x="447515" y="650366"/>
              </a:moveTo>
              <a:arcTo wR="1860836" hR="1860836" stAng="13234748" swAng="1212291"/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852A1F-306F-4297-B335-E7621B35549F}">
      <dsp:nvSpPr>
        <dsp:cNvPr id="0" name=""/>
        <dsp:cNvSpPr/>
      </dsp:nvSpPr>
      <dsp:spPr>
        <a:xfrm>
          <a:off x="0" y="393262"/>
          <a:ext cx="11087387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• Within </a:t>
          </a:r>
          <a:r>
            <a:rPr lang="en-GB" sz="1600" b="1" kern="1200"/>
            <a:t>hours days</a:t>
          </a:r>
          <a:r>
            <a:rPr lang="en-US" sz="1600" b="1" kern="1200"/>
            <a:t> of quitting:</a:t>
          </a:r>
          <a:endParaRPr lang="en-US" sz="1600" kern="1200"/>
        </a:p>
      </dsp:txBody>
      <dsp:txXfrm>
        <a:off x="19191" y="412453"/>
        <a:ext cx="11049005" cy="354738"/>
      </dsp:txXfrm>
    </dsp:sp>
    <dsp:sp modelId="{9FDE395D-96A5-4EE3-93A0-DD8523E74D97}">
      <dsp:nvSpPr>
        <dsp:cNvPr id="0" name=""/>
        <dsp:cNvSpPr/>
      </dsp:nvSpPr>
      <dsp:spPr>
        <a:xfrm>
          <a:off x="0" y="786382"/>
          <a:ext cx="11087387" cy="41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2025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Blood</a:t>
          </a:r>
          <a:r>
            <a:rPr lang="en-GB" sz="1200" b="0" kern="1200"/>
            <a:t> pressure</a:t>
          </a:r>
          <a:r>
            <a:rPr lang="en-GB" sz="1200" kern="1200"/>
            <a:t> and heart rate begin</a:t>
          </a:r>
          <a:r>
            <a:rPr lang="en-US" sz="1200" b="0" kern="1200"/>
            <a:t> to </a:t>
          </a:r>
          <a:r>
            <a:rPr lang="en-GB" sz="1200" b="0" kern="1200"/>
            <a:t>normalise</a:t>
          </a:r>
          <a:r>
            <a:rPr lang="en-US" sz="1200" b="0" kern="1200"/>
            <a:t>; carbon monoxide clears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kern="1200"/>
            <a:t>Better lung function </a:t>
          </a:r>
          <a:r>
            <a:rPr lang="en-GB" sz="1200" kern="1200"/>
            <a:t> </a:t>
          </a:r>
          <a:r>
            <a:rPr lang="en-US" sz="1200" b="0" kern="1200"/>
            <a:t>measurable improvements in 2–12 weeks (NHS, 2024)</a:t>
          </a:r>
          <a:endParaRPr lang="en-US" sz="1200" kern="1200"/>
        </a:p>
      </dsp:txBody>
      <dsp:txXfrm>
        <a:off x="0" y="786382"/>
        <a:ext cx="11087387" cy="414000"/>
      </dsp:txXfrm>
    </dsp:sp>
    <dsp:sp modelId="{61C5F6EF-A9AD-471D-B4FB-7DE612F9CA9C}">
      <dsp:nvSpPr>
        <dsp:cNvPr id="0" name=""/>
        <dsp:cNvSpPr/>
      </dsp:nvSpPr>
      <dsp:spPr>
        <a:xfrm>
          <a:off x="0" y="1200383"/>
          <a:ext cx="11087387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• Within </a:t>
          </a:r>
          <a:r>
            <a:rPr lang="en-GB" sz="1600" b="1" kern="1200"/>
            <a:t>weeks months</a:t>
          </a:r>
          <a:r>
            <a:rPr lang="en-US" sz="1600" b="1" kern="1200"/>
            <a:t>:</a:t>
          </a:r>
          <a:endParaRPr lang="en-US" sz="1600" kern="1200"/>
        </a:p>
      </dsp:txBody>
      <dsp:txXfrm>
        <a:off x="19191" y="1219574"/>
        <a:ext cx="11049005" cy="354738"/>
      </dsp:txXfrm>
    </dsp:sp>
    <dsp:sp modelId="{5EDF1AC9-B9E8-4C2C-A414-30AD77EB671B}">
      <dsp:nvSpPr>
        <dsp:cNvPr id="0" name=""/>
        <dsp:cNvSpPr/>
      </dsp:nvSpPr>
      <dsp:spPr>
        <a:xfrm>
          <a:off x="0" y="1593503"/>
          <a:ext cx="11087387" cy="62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2025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kern="1200"/>
            <a:t>Improved stamina and sports performance </a:t>
          </a:r>
          <a:r>
            <a:rPr lang="en-GB" sz="1200" kern="1200"/>
            <a:t> </a:t>
          </a:r>
          <a:r>
            <a:rPr lang="en-US" sz="1200" b="0" kern="1200"/>
            <a:t>the 1 tangible benefit for teens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kern="1200"/>
            <a:t>Better sleep, fewer headaches, improved concentration at school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kern="1200"/>
            <a:t>Nicotine withdrawal fades </a:t>
          </a:r>
          <a:r>
            <a:rPr lang="en-GB" sz="1200" kern="1200"/>
            <a:t> </a:t>
          </a:r>
          <a:r>
            <a:rPr lang="en-US" sz="1200" b="0" kern="1200"/>
            <a:t>breaking the addiction cycle while the brain is still developing (until 25)</a:t>
          </a:r>
          <a:endParaRPr lang="en-US" sz="1200" kern="1200"/>
        </a:p>
      </dsp:txBody>
      <dsp:txXfrm>
        <a:off x="0" y="1593503"/>
        <a:ext cx="11087387" cy="629280"/>
      </dsp:txXfrm>
    </dsp:sp>
    <dsp:sp modelId="{0065A4F8-B887-49A9-B73C-146B82C13C3D}">
      <dsp:nvSpPr>
        <dsp:cNvPr id="0" name=""/>
        <dsp:cNvSpPr/>
      </dsp:nvSpPr>
      <dsp:spPr>
        <a:xfrm>
          <a:off x="0" y="2222783"/>
          <a:ext cx="11087387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• Long term: </a:t>
          </a:r>
          <a:r>
            <a:rPr lang="en-GB" sz="1600" b="1" kern="1200"/>
            <a:t>avoidance of </a:t>
          </a:r>
          <a:r>
            <a:rPr lang="en-US" sz="1600" b="1" kern="1200"/>
            <a:t>nicotine dependence tracking into adult </a:t>
          </a:r>
          <a:r>
            <a:rPr lang="en-GB" sz="1600" b="1" kern="1200"/>
            <a:t>vaping and smoking-related</a:t>
          </a:r>
          <a:r>
            <a:rPr lang="en-US" sz="1600" b="1" kern="1200"/>
            <a:t> lung harm</a:t>
          </a:r>
          <a:endParaRPr lang="en-US" sz="1600" kern="1200"/>
        </a:p>
      </dsp:txBody>
      <dsp:txXfrm>
        <a:off x="19191" y="2241974"/>
        <a:ext cx="11049005" cy="3547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#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FC27E4-E73A-3D4D-AC91-6543C7BF3DEE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B5A300-0F38-F648-874F-77B21DD197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772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EA2E12-64E9-4C70-9495-D801E82C1D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5764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E36C7C-F8C7-0899-C7BD-E0E09CDAC1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10A4DE-35F0-F06D-6C42-A802E4787F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D62E25-D38D-A09F-F9F3-9EF587901F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D0D0D"/>
              </a:solidFill>
              <a:highlight>
                <a:srgbClr val="FCFCFC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1DC8F0-B750-7789-FE81-82FC30EFAA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5A300-0F38-F648-874F-77B21DD197C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508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1AD480-95BC-AB08-2F4B-46614C3C5B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B49FD0-B8EF-373F-852E-0CAC0A7924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C53635-10BC-5997-A9CE-D41766F79B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D0D0D"/>
              </a:solidFill>
              <a:highlight>
                <a:srgbClr val="FCFCFC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9CD2D7-AE6B-1088-632C-BF0AD6B8CC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5A300-0F38-F648-874F-77B21DD197C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6897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D0D0D"/>
              </a:solidFill>
              <a:highlight>
                <a:srgbClr val="FCFCFC"/>
              </a:highlight>
            </a:endParaRPr>
          </a:p>
          <a:p>
            <a:endParaRPr lang="en-US">
              <a:solidFill>
                <a:srgbClr val="0D0D0D"/>
              </a:solidFill>
              <a:highlight>
                <a:srgbClr val="FCFCFC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5A300-0F38-F648-874F-77B21DD197C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6091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5A300-0F38-F648-874F-77B21DD197C7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3672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5A300-0F38-F648-874F-77B21DD197C7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678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D0D0D"/>
              </a:solidFill>
              <a:highlight>
                <a:srgbClr val="FCFCFC"/>
              </a:highlight>
              <a:latin typeface="Aptos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5A300-0F38-F648-874F-77B21DD197C7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8294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D0D0D"/>
              </a:solidFill>
              <a:highlight>
                <a:srgbClr val="FCFCFC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5A300-0F38-F648-874F-77B21DD197C7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2490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D0D0D"/>
              </a:solidFill>
              <a:highlight>
                <a:srgbClr val="FCFCFC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B5A300-0F38-F648-874F-77B21DD197C7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6432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Signpost the three parts: benefits, theories explaining barriers, and solutions. Roughly 3 minutes each.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Emphasise immediate, teen-relevant benefits (energy, sport, skin) not just long-term disease prevention.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Nicotine worsens anxiety it appears to relieve – key reframe for teens.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 the summary visual. Invite audience to notice how benefits span body, mind and social life.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Transition: if benefits are this good, why do 9-13% still vape? Because benefits alone don't change behaviour – barriers do the blocking.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Walk down the table row by row. This is where you earn analysis marks.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Norms are the biggest driver – teens overestimate vaping prevalence. Correcting norms is one of the best-evidenced approaches.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Quick-fire mapping: show the campaign covers all three COM-B components – that is why it works.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master table. Walk through left to right; each barrier from the theories has a concrete campaign solution.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Describe the demo vividly – it is your hook. Peer delivery is evidence-based: teens listen to slightly-older peers more than adults.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Stress the dual track: helping quitters AND making not-vaping the easy default. Parents are multiplier allies</a:t>
            </a:r>
            <a:r>
              <a:rPr lang="en-US"/>
              <a:t>.</a:t>
            </a:r>
          </a:p>
          <a:p>
            <a:pPr>
              <a:spcAft>
                <a:spcPts val="600"/>
              </a:spcAft>
            </a:pPr>
            <a:r>
              <a:rPr lang="en-US" b="1">
                <a:solidFill>
                  <a:srgbClr val="1B365D"/>
                </a:solidFill>
              </a:rPr>
              <a:t>• 4-week quit-vaping support group (open drop-in)</a:t>
            </a:r>
            <a:r>
              <a:rPr lang="en-GB" b="1">
                <a:solidFill>
                  <a:srgbClr val="1B365D"/>
                </a:solidFill>
              </a:rPr>
              <a:t> quit vaping support group</a:t>
            </a:r>
            <a:endParaRPr lang="en-US">
              <a:solidFill>
                <a:srgbClr val="131313"/>
              </a:solidFill>
            </a:endParaRPr>
          </a:p>
          <a:p>
            <a:pPr lvl="1">
              <a:spcAft>
                <a:spcPts val="600"/>
              </a:spcAft>
            </a:pPr>
            <a:r>
              <a:rPr lang="en-US">
                <a:solidFill>
                  <a:srgbClr val="444444"/>
                </a:solidFill>
              </a:rPr>
              <a:t>Withdrawal coping plans</a:t>
            </a:r>
            <a:r>
              <a:rPr lang="en-GB">
                <a:solidFill>
                  <a:srgbClr val="444444"/>
                </a:solidFill>
              </a:rPr>
              <a:t>, craving distract</a:t>
            </a:r>
            <a:r>
              <a:rPr lang="en-US">
                <a:solidFill>
                  <a:srgbClr val="444444"/>
                </a:solidFill>
              </a:rPr>
              <a:t> techniques</a:t>
            </a:r>
            <a:r>
              <a:rPr lang="en-GB">
                <a:solidFill>
                  <a:srgbClr val="444444"/>
                </a:solidFill>
              </a:rPr>
              <a:t>, buddy system.</a:t>
            </a:r>
            <a:endParaRPr lang="en-US">
              <a:solidFill>
                <a:srgbClr val="131313"/>
              </a:solidFill>
            </a:endParaRPr>
          </a:p>
          <a:p>
            <a:pPr lvl="1">
              <a:spcAft>
                <a:spcPts val="600"/>
              </a:spcAft>
            </a:pPr>
            <a:r>
              <a:rPr lang="en-US">
                <a:solidFill>
                  <a:srgbClr val="444444"/>
                </a:solidFill>
              </a:rPr>
              <a:t>Signposting: FRANK, local NHS stop-smoking service</a:t>
            </a:r>
            <a:r>
              <a:rPr lang="en-GB">
                <a:solidFill>
                  <a:srgbClr val="444444"/>
                </a:solidFill>
              </a:rPr>
              <a:t>.</a:t>
            </a:r>
            <a:endParaRPr lang="en-US">
              <a:solidFill>
                <a:srgbClr val="131313"/>
              </a:solidFill>
            </a:endParaRPr>
          </a:p>
          <a:p>
            <a:pPr>
              <a:spcAft>
                <a:spcPts val="600"/>
              </a:spcAft>
            </a:pPr>
            <a:r>
              <a:rPr lang="en-US" b="1">
                <a:solidFill>
                  <a:srgbClr val="1B365D"/>
                </a:solidFill>
              </a:rPr>
              <a:t>• Replace the habit, not just remove it</a:t>
            </a:r>
            <a:endParaRPr lang="en-US">
              <a:solidFill>
                <a:srgbClr val="131313"/>
              </a:solidFill>
            </a:endParaRPr>
          </a:p>
          <a:p>
            <a:pPr lvl="1">
              <a:spcAft>
                <a:spcPts val="600"/>
              </a:spcAft>
            </a:pPr>
            <a:r>
              <a:rPr lang="en-GB">
                <a:solidFill>
                  <a:srgbClr val="444444"/>
                </a:solidFill>
              </a:rPr>
              <a:t>Stress relief</a:t>
            </a:r>
            <a:r>
              <a:rPr lang="en-US">
                <a:solidFill>
                  <a:srgbClr val="444444"/>
                </a:solidFill>
              </a:rPr>
              <a:t> taster sessions:</a:t>
            </a:r>
            <a:r>
              <a:rPr lang="en-GB">
                <a:solidFill>
                  <a:srgbClr val="444444"/>
                </a:solidFill>
              </a:rPr>
              <a:t> yoga,</a:t>
            </a:r>
            <a:r>
              <a:rPr lang="en-US">
                <a:solidFill>
                  <a:srgbClr val="444444"/>
                </a:solidFill>
              </a:rPr>
              <a:t> boxing, music addresses “it relaxes me” motivation</a:t>
            </a:r>
            <a:endParaRPr lang="en-US">
              <a:solidFill>
                <a:srgbClr val="131313"/>
              </a:solidFill>
            </a:endParaRPr>
          </a:p>
          <a:p>
            <a:pPr>
              <a:spcAft>
                <a:spcPts val="600"/>
              </a:spcAft>
            </a:pPr>
            <a:r>
              <a:rPr lang="en-US" b="1">
                <a:solidFill>
                  <a:srgbClr val="1B365D"/>
                </a:solidFill>
              </a:rPr>
              <a:t>• Environment: parent info evening + </a:t>
            </a:r>
            <a:r>
              <a:rPr lang="en-GB" b="1">
                <a:solidFill>
                  <a:srgbClr val="1B365D"/>
                </a:solidFill>
              </a:rPr>
              <a:t>report-underage sales</a:t>
            </a:r>
            <a:r>
              <a:rPr lang="en-US" b="1">
                <a:solidFill>
                  <a:srgbClr val="1B365D"/>
                </a:solidFill>
              </a:rPr>
              <a:t> toolkit</a:t>
            </a:r>
            <a:endParaRPr lang="en-US">
              <a:solidFill>
                <a:srgbClr val="131313"/>
              </a:solidFill>
            </a:endParaRPr>
          </a:p>
          <a:p>
            <a:pPr lvl="1">
              <a:spcAft>
                <a:spcPts val="600"/>
              </a:spcAft>
            </a:pPr>
            <a:r>
              <a:rPr lang="en-US" b="1">
                <a:solidFill>
                  <a:srgbClr val="2F855A"/>
                </a:solidFill>
              </a:rPr>
              <a:t>Targets COM-B Opportunity + HBM barriers</a:t>
            </a:r>
            <a:endParaRPr lang="en-US">
              <a:solidFill>
                <a:srgbClr val="131313"/>
              </a:solidFill>
            </a:endParaRPr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" y="5176161"/>
            <a:ext cx="11640312" cy="84549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3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0313" y="5980176"/>
            <a:ext cx="11612880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50AF6FA-7D1D-1351-A76E-43C54D28FD6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274220" y="266700"/>
            <a:ext cx="11649456" cy="4853814"/>
          </a:xfrm>
          <a:custGeom>
            <a:avLst/>
            <a:gdLst/>
            <a:ahLst/>
            <a:cxnLst/>
            <a:rect l="l" t="t" r="r" b="b"/>
            <a:pathLst>
              <a:path w="11651080" h="4853814">
                <a:moveTo>
                  <a:pt x="291520" y="0"/>
                </a:moveTo>
                <a:lnTo>
                  <a:pt x="11359560" y="0"/>
                </a:lnTo>
                <a:cubicBezTo>
                  <a:pt x="11520562" y="0"/>
                  <a:pt x="11651080" y="130518"/>
                  <a:pt x="11651080" y="291520"/>
                </a:cubicBezTo>
                <a:lnTo>
                  <a:pt x="11651080" y="4562294"/>
                </a:lnTo>
                <a:cubicBezTo>
                  <a:pt x="11651080" y="4723296"/>
                  <a:pt x="11520562" y="4853814"/>
                  <a:pt x="11359560" y="4853814"/>
                </a:cubicBezTo>
                <a:lnTo>
                  <a:pt x="291520" y="4853814"/>
                </a:lnTo>
                <a:cubicBezTo>
                  <a:pt x="130518" y="4853814"/>
                  <a:pt x="0" y="4723296"/>
                  <a:pt x="0" y="4562294"/>
                </a:cubicBezTo>
                <a:lnTo>
                  <a:pt x="0" y="291520"/>
                </a:lnTo>
                <a:cubicBezTo>
                  <a:pt x="0" y="130518"/>
                  <a:pt x="130518" y="0"/>
                  <a:pt x="291520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91657"/>
            <a:ext cx="2805405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37848" y="6391657"/>
            <a:ext cx="3494315" cy="330466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  <a:effectLst/>
              </a:defRPr>
            </a:lvl1pPr>
          </a:lstStyle>
          <a:p>
            <a:fld id="{9961397C-706D-4EB8-B1E1-D1B680D284C3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3" y="6391657"/>
            <a:ext cx="429207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5521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B6F81-747A-40C6-B81B-62F051B20082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979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60263" y="208756"/>
            <a:ext cx="4066072" cy="37259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75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68729" y="4846320"/>
            <a:ext cx="4066072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A934108-77F2-43A6-38EF-C1CDEDD103C2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274321" y="266701"/>
            <a:ext cx="7238999" cy="6322891"/>
          </a:xfrm>
          <a:custGeom>
            <a:avLst/>
            <a:gdLst/>
            <a:ahLst/>
            <a:cxnLst/>
            <a:rect l="l" t="t" r="r" b="b"/>
            <a:pathLst>
              <a:path w="7238998" h="6322891">
                <a:moveTo>
                  <a:pt x="291359" y="0"/>
                </a:moveTo>
                <a:lnTo>
                  <a:pt x="6947639" y="0"/>
                </a:lnTo>
                <a:cubicBezTo>
                  <a:pt x="7108552" y="0"/>
                  <a:pt x="7238998" y="130446"/>
                  <a:pt x="7238998" y="291359"/>
                </a:cubicBezTo>
                <a:lnTo>
                  <a:pt x="7238998" y="6031532"/>
                </a:lnTo>
                <a:cubicBezTo>
                  <a:pt x="7238998" y="6192445"/>
                  <a:pt x="7108552" y="6322891"/>
                  <a:pt x="6947639" y="6322891"/>
                </a:cubicBezTo>
                <a:lnTo>
                  <a:pt x="291359" y="6322891"/>
                </a:lnTo>
                <a:cubicBezTo>
                  <a:pt x="130446" y="6322891"/>
                  <a:pt x="0" y="6192445"/>
                  <a:pt x="0" y="6031532"/>
                </a:cubicBezTo>
                <a:lnTo>
                  <a:pt x="0" y="291359"/>
                </a:lnTo>
                <a:cubicBezTo>
                  <a:pt x="0" y="130446"/>
                  <a:pt x="130446" y="0"/>
                  <a:pt x="29135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66482" y="639165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1" y="639165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B19E114-DE0F-4D79-972B-16F4D1534B50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6388837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3818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8599" y="1529544"/>
            <a:ext cx="8154804" cy="2323883"/>
          </a:xfrm>
        </p:spPr>
        <p:txBody>
          <a:bodyPr anchor="b">
            <a:normAutofit/>
          </a:bodyPr>
          <a:lstStyle>
            <a:lvl1pPr algn="ctr">
              <a:defRPr sz="405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10715" y="4053504"/>
            <a:ext cx="5970571" cy="1072678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>
                <a:solidFill>
                  <a:schemeClr val="tx2"/>
                </a:solidFill>
              </a:defRPr>
            </a:lvl1pPr>
            <a:lvl2pPr marL="342900" indent="0" algn="ctr">
              <a:buNone/>
              <a:defRPr sz="1200"/>
            </a:lvl2pPr>
            <a:lvl3pPr marL="685800" indent="0" algn="ctr">
              <a:buNone/>
              <a:defRPr sz="12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54ACAC3-7932-4379-B917-F7F78C6F24BE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7163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30" y="3200400"/>
            <a:ext cx="9002895" cy="3582184"/>
          </a:xfrm>
        </p:spPr>
        <p:txBody>
          <a:bodyPr anchor="b">
            <a:normAutofit/>
          </a:bodyPr>
          <a:lstStyle>
            <a:lvl1pPr>
              <a:defRPr sz="5175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5" y="14121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1" y="14121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BB9144B-27A2-4831-A05B-9434A462331E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141216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0452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817" y="189691"/>
            <a:ext cx="11341905" cy="1629485"/>
          </a:xfrm>
        </p:spPr>
        <p:txBody>
          <a:bodyPr anchor="t">
            <a:normAutofit/>
          </a:bodyPr>
          <a:lstStyle>
            <a:lvl1pPr>
              <a:defRPr sz="57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1" y="2362200"/>
            <a:ext cx="5829300" cy="3810000"/>
          </a:xfrm>
        </p:spPr>
        <p:txBody>
          <a:bodyPr vert="horz" lIns="91440" tIns="45720" rIns="91440" bIns="45720" rtlCol="0" anchor="b">
            <a:normAutofit/>
          </a:bodyPr>
          <a:lstStyle>
            <a:lvl1pPr marL="342900" indent="-342900">
              <a:buFont typeface="+mj-lt"/>
              <a:buAutoNum type="arabicPeriod"/>
              <a:defRPr lang="en-US" sz="1200" dirty="0"/>
            </a:lvl1pPr>
            <a:lvl2pPr marL="428625" indent="-257175">
              <a:buFont typeface="+mj-lt"/>
              <a:buAutoNum type="arabicPeriod"/>
              <a:defRPr lang="en-US" sz="1200" dirty="0"/>
            </a:lvl2pPr>
            <a:lvl3pPr marL="600075" indent="-257175">
              <a:buFont typeface="+mj-lt"/>
              <a:buAutoNum type="arabicPeriod"/>
              <a:defRPr lang="en-US" sz="1200" dirty="0"/>
            </a:lvl3pPr>
            <a:lvl4pPr>
              <a:buFont typeface="+mj-lt"/>
              <a:buAutoNum type="arabicPeriod"/>
              <a:defRPr lang="en-US" sz="1200" dirty="0"/>
            </a:lvl4pPr>
            <a:lvl5pPr>
              <a:buFont typeface="+mj-lt"/>
              <a:buAutoNum type="arabicPeriod"/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95950-DBB3-436C-A1DD-7D3C30A336E3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3099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4061864"/>
            <a:ext cx="5913120" cy="2268359"/>
          </a:xfrm>
        </p:spPr>
        <p:txBody>
          <a:bodyPr anchor="t">
            <a:normAutofit/>
          </a:bodyPr>
          <a:lstStyle>
            <a:lvl1pPr>
              <a:defRPr sz="43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F88BC23C-4171-DFCF-3175-10D2602FF561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274320" y="268508"/>
            <a:ext cx="11649456" cy="3609085"/>
          </a:xfrm>
          <a:custGeom>
            <a:avLst/>
            <a:gdLst/>
            <a:ahLst/>
            <a:cxnLst/>
            <a:rect l="l" t="t" r="r" b="b"/>
            <a:pathLst>
              <a:path w="11658600" h="3609085">
                <a:moveTo>
                  <a:pt x="283385" y="0"/>
                </a:moveTo>
                <a:lnTo>
                  <a:pt x="11375215" y="0"/>
                </a:lnTo>
                <a:cubicBezTo>
                  <a:pt x="11531724" y="0"/>
                  <a:pt x="11658600" y="126876"/>
                  <a:pt x="11658600" y="283385"/>
                </a:cubicBezTo>
                <a:lnTo>
                  <a:pt x="11658600" y="3325700"/>
                </a:lnTo>
                <a:cubicBezTo>
                  <a:pt x="11658600" y="3482209"/>
                  <a:pt x="11531724" y="3609085"/>
                  <a:pt x="11375215" y="3609085"/>
                </a:cubicBezTo>
                <a:lnTo>
                  <a:pt x="283385" y="3609085"/>
                </a:lnTo>
                <a:cubicBezTo>
                  <a:pt x="126876" y="3609085"/>
                  <a:pt x="0" y="3482209"/>
                  <a:pt x="0" y="3325700"/>
                </a:cubicBezTo>
                <a:lnTo>
                  <a:pt x="0" y="283385"/>
                </a:lnTo>
                <a:cubicBezTo>
                  <a:pt x="0" y="126876"/>
                  <a:pt x="126876" y="0"/>
                  <a:pt x="283385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15974" y="4039118"/>
            <a:ext cx="4419601" cy="2268360"/>
          </a:xfrm>
        </p:spPr>
        <p:txBody>
          <a:bodyPr vert="horz" lIns="91440" tIns="45720" rIns="91440" bIns="45720" rtlCol="0">
            <a:normAutofit/>
          </a:bodyPr>
          <a:lstStyle>
            <a:lvl1pPr marL="257175" indent="-257175">
              <a:buFont typeface="+mj-lt"/>
              <a:buAutoNum type="arabicPeriod"/>
              <a:defRPr lang="en-US" sz="1050" dirty="0"/>
            </a:lvl1pPr>
            <a:lvl2pPr marL="428625" indent="-257175">
              <a:buFont typeface="+mj-lt"/>
              <a:buAutoNum type="arabicPeriod"/>
              <a:defRPr lang="en-US" sz="1050" dirty="0"/>
            </a:lvl2pPr>
            <a:lvl3pPr marL="600075" indent="-257175">
              <a:buFont typeface="+mj-lt"/>
              <a:buAutoNum type="arabicPeriod"/>
              <a:defRPr lang="en-US" sz="1050" dirty="0"/>
            </a:lvl3pPr>
            <a:lvl4pPr>
              <a:buFont typeface="+mj-lt"/>
              <a:buAutoNum type="arabicPeriod"/>
              <a:defRPr lang="en-US" sz="1050" dirty="0"/>
            </a:lvl4pPr>
            <a:lvl5pPr>
              <a:buFont typeface="+mj-lt"/>
              <a:buAutoNum type="arabicPeriod"/>
              <a:defRPr lang="en-US" sz="1050" dirty="0"/>
            </a:lvl5pPr>
          </a:lstStyle>
          <a:p>
            <a:pPr marL="171450" lvl="0" indent="-171450"/>
            <a:r>
              <a:rPr lang="en-US"/>
              <a:t>Click to edit Master text styles</a:t>
            </a:r>
          </a:p>
          <a:p>
            <a:pPr marL="171450" lvl="1" indent="-171450"/>
            <a:r>
              <a:rPr lang="en-US"/>
              <a:t>Second level</a:t>
            </a:r>
          </a:p>
          <a:p>
            <a:pPr marL="171450" lvl="2" indent="-171450"/>
            <a:r>
              <a:rPr lang="en-US"/>
              <a:t>Third level</a:t>
            </a:r>
          </a:p>
          <a:p>
            <a:pPr marL="171450" lvl="3" indent="-171450"/>
            <a:r>
              <a:rPr lang="en-US"/>
              <a:t>Fourth level</a:t>
            </a:r>
          </a:p>
          <a:p>
            <a:pPr marL="171450" lvl="4" indent="-171450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1" y="6387737"/>
            <a:ext cx="2703777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CDF8E-0DD2-43D3-8D07-9F3C411EACC9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2654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131" y="1638299"/>
            <a:ext cx="3314700" cy="3873268"/>
          </a:xfrm>
        </p:spPr>
        <p:txBody>
          <a:bodyPr anchor="t">
            <a:normAutofit/>
          </a:bodyPr>
          <a:lstStyle>
            <a:lvl1pPr>
              <a:defRPr sz="22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01019" y="1638299"/>
            <a:ext cx="6080760" cy="387326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B97BB-FABD-465F-A92A-114DD4401A7A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256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8"/>
            <a:ext cx="3310395" cy="4058127"/>
          </a:xfrm>
        </p:spPr>
        <p:txBody>
          <a:bodyPr anchor="t">
            <a:normAutofit/>
          </a:bodyPr>
          <a:lstStyle>
            <a:lvl1pPr>
              <a:defRPr sz="22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72675" y="266700"/>
            <a:ext cx="7688495" cy="604783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A6678-B47B-4355-B5D6-D7B9669114D3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665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525" y="219456"/>
            <a:ext cx="6376547" cy="106600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C455FC9-9346-2F53-C58C-5C64036CD92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274320" y="268575"/>
            <a:ext cx="4419600" cy="6325969"/>
          </a:xfrm>
          <a:custGeom>
            <a:avLst/>
            <a:gdLst/>
            <a:ahLst/>
            <a:cxnLst/>
            <a:rect l="l" t="t" r="r" b="b"/>
            <a:pathLst>
              <a:path w="4381500" h="6290961">
                <a:moveTo>
                  <a:pt x="300746" y="0"/>
                </a:moveTo>
                <a:lnTo>
                  <a:pt x="4080754" y="0"/>
                </a:lnTo>
                <a:cubicBezTo>
                  <a:pt x="4246851" y="0"/>
                  <a:pt x="4381500" y="134649"/>
                  <a:pt x="4381500" y="300746"/>
                </a:cubicBezTo>
                <a:lnTo>
                  <a:pt x="4381500" y="5990215"/>
                </a:lnTo>
                <a:cubicBezTo>
                  <a:pt x="4381500" y="6156312"/>
                  <a:pt x="4246851" y="6290961"/>
                  <a:pt x="4080754" y="6290961"/>
                </a:cubicBezTo>
                <a:lnTo>
                  <a:pt x="300746" y="6290961"/>
                </a:lnTo>
                <a:cubicBezTo>
                  <a:pt x="134649" y="6290961"/>
                  <a:pt x="0" y="6156312"/>
                  <a:pt x="0" y="5990215"/>
                </a:cubicBezTo>
                <a:lnTo>
                  <a:pt x="0" y="300746"/>
                </a:lnTo>
                <a:cubicBezTo>
                  <a:pt x="0" y="134649"/>
                  <a:pt x="134649" y="0"/>
                  <a:pt x="3007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19525" y="1285464"/>
            <a:ext cx="6376547" cy="4986355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19528" y="6387737"/>
            <a:ext cx="2703777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C4801C4-BD33-47CA-B204-FEE9BA7A0B92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451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704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FC55F3DB-E75F-ADDF-8222-D3F62F2CCE82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274320" y="268573"/>
            <a:ext cx="3675888" cy="6327648"/>
          </a:xfrm>
          <a:custGeom>
            <a:avLst/>
            <a:gdLst/>
            <a:ahLst/>
            <a:cxnLst/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4"/>
                </a:lnTo>
                <a:lnTo>
                  <a:pt x="105939" y="6252721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7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88701" y="1143000"/>
            <a:ext cx="7241299" cy="523951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88704" y="6382981"/>
            <a:ext cx="2703777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7BBC631-32E9-41B5-A4D6-F9BADFAA6AF1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754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1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2880" y="1143000"/>
            <a:ext cx="7241299" cy="523951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1" y="6382981"/>
            <a:ext cx="2703777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92094" y="6387128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84DF367-E34D-4C28-A660-DCABBED01BCF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24177" y="6387128"/>
            <a:ext cx="457200" cy="338328"/>
          </a:xfrm>
        </p:spPr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  <p:sp>
        <p:nvSpPr>
          <p:cNvPr id="4" name="Picture Placeholder 9">
            <a:extLst>
              <a:ext uri="{FF2B5EF4-FFF2-40B4-BE49-F238E27FC236}">
                <a16:creationId xmlns:a16="http://schemas.microsoft.com/office/drawing/2014/main" id="{F47C8A4F-E753-8148-3650-49C421EB5479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249412" y="268573"/>
            <a:ext cx="3675888" cy="6327648"/>
          </a:xfrm>
          <a:custGeom>
            <a:avLst/>
            <a:gdLst/>
            <a:ahLst/>
            <a:cxnLst/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3"/>
                </a:lnTo>
                <a:lnTo>
                  <a:pt x="105939" y="6252722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8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41331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6" y="219456"/>
            <a:ext cx="4717429" cy="118088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6" y="1400344"/>
            <a:ext cx="4729045" cy="4871473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88172" y="6390795"/>
            <a:ext cx="1298784" cy="338328"/>
          </a:xfrm>
        </p:spPr>
        <p:txBody>
          <a:bodyPr/>
          <a:lstStyle/>
          <a:p>
            <a:fld id="{5489A3B8-AADB-439D-85B5-E9ACAFD37972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86956" y="6390795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600704" y="266700"/>
            <a:ext cx="6324469" cy="6324600"/>
          </a:xfrm>
          <a:custGeom>
            <a:avLst/>
            <a:gdLst/>
            <a:ahLst/>
            <a:cxnLst/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429409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2" y="220871"/>
            <a:ext cx="3208020" cy="308863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6FEEE5C-15B3-8386-23D3-B6B236C668F2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686300" y="266700"/>
            <a:ext cx="3500539" cy="6324600"/>
          </a:xfrm>
          <a:custGeom>
            <a:avLst/>
            <a:gdLst/>
            <a:ahLst/>
            <a:cxnLst/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61087" y="220870"/>
            <a:ext cx="3200400" cy="6055554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28399-DE27-4A8B-8419-0512D16F4926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82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3756" y="219458"/>
            <a:ext cx="3891435" cy="122533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3BE62AC-2855-BB28-0282-25CA658273E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270474" y="265176"/>
            <a:ext cx="6984636" cy="6327648"/>
          </a:xfrm>
          <a:custGeom>
            <a:avLst/>
            <a:gdLst/>
            <a:ahLst/>
            <a:cxnLst/>
            <a:rect l="l" t="t" r="r" b="b"/>
            <a:pathLst>
              <a:path w="7228936" h="6316602">
                <a:moveTo>
                  <a:pt x="302565" y="0"/>
                </a:moveTo>
                <a:lnTo>
                  <a:pt x="6926371" y="0"/>
                </a:lnTo>
                <a:cubicBezTo>
                  <a:pt x="7093473" y="0"/>
                  <a:pt x="7228936" y="135463"/>
                  <a:pt x="7228936" y="302565"/>
                </a:cubicBezTo>
                <a:lnTo>
                  <a:pt x="7228936" y="6014037"/>
                </a:lnTo>
                <a:cubicBezTo>
                  <a:pt x="7228936" y="6181139"/>
                  <a:pt x="7093473" y="6316602"/>
                  <a:pt x="6926371" y="6316602"/>
                </a:cubicBezTo>
                <a:lnTo>
                  <a:pt x="302565" y="6316602"/>
                </a:lnTo>
                <a:cubicBezTo>
                  <a:pt x="135463" y="6316602"/>
                  <a:pt x="0" y="6181139"/>
                  <a:pt x="0" y="6014037"/>
                </a:cubicBezTo>
                <a:lnTo>
                  <a:pt x="0" y="302565"/>
                </a:lnTo>
                <a:cubicBezTo>
                  <a:pt x="0" y="135463"/>
                  <a:pt x="135463" y="0"/>
                  <a:pt x="30256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13753" y="1435652"/>
            <a:ext cx="3891435" cy="483386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15081" y="6387128"/>
            <a:ext cx="2703777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9F43114-67DF-4FA3-9285-385EAC7FCBCA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0294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4" y="219456"/>
            <a:ext cx="3234983" cy="157721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4" y="1796675"/>
            <a:ext cx="3234983" cy="447147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5" y="6387128"/>
            <a:ext cx="2095771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206417" y="6390795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B0B5C10-8896-4A25-9ADC-0DE16BEA40F9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38500" y="6390795"/>
            <a:ext cx="457200" cy="338328"/>
          </a:xfrm>
        </p:spPr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3965784" y="265176"/>
            <a:ext cx="7959517" cy="6327648"/>
          </a:xfrm>
          <a:custGeom>
            <a:avLst/>
            <a:gdLst/>
            <a:ahLst/>
            <a:cxnLst/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769907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79" y="216452"/>
            <a:ext cx="3381587" cy="2213524"/>
          </a:xfrm>
        </p:spPr>
        <p:txBody>
          <a:bodyPr anchor="t">
            <a:normAutofit/>
          </a:bodyPr>
          <a:lstStyle>
            <a:lvl1pPr>
              <a:defRPr sz="22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62401" y="177492"/>
            <a:ext cx="7962900" cy="2286000"/>
          </a:xfrm>
        </p:spPr>
        <p:txBody>
          <a:bodyPr>
            <a:normAutofit/>
          </a:bodyPr>
          <a:lstStyle>
            <a:lvl1pPr marL="214313" indent="-214313">
              <a:buFont typeface="Arial" panose="020B0604020202020204" pitchFamily="34" charset="0"/>
              <a:buChar char="•"/>
              <a:defRPr sz="1050"/>
            </a:lvl1pPr>
            <a:lvl2pPr marL="385763" indent="-214313">
              <a:buFont typeface="Arial" panose="020B0604020202020204" pitchFamily="34" charset="0"/>
              <a:buChar char="•"/>
              <a:defRPr sz="1050"/>
            </a:lvl2pPr>
            <a:lvl3pPr marL="557213" indent="-214313">
              <a:buFont typeface="Arial" panose="020B0604020202020204" pitchFamily="34" charset="0"/>
              <a:buChar char="•"/>
              <a:defRPr sz="1050"/>
            </a:lvl3pPr>
            <a:lvl4pPr marL="642938" indent="-128588">
              <a:buFont typeface="Arial" panose="020B0604020202020204" pitchFamily="34" charset="0"/>
              <a:buChar char="•"/>
              <a:defRPr sz="1050"/>
            </a:lvl4pPr>
            <a:lvl5pPr marL="814388" indent="-128588">
              <a:buFont typeface="Arial" panose="020B0604020202020204" pitchFamily="34" charset="0"/>
              <a:buChar char="•"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5879" y="2513464"/>
            <a:ext cx="2805405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30339" y="2516244"/>
            <a:ext cx="1284011" cy="338328"/>
          </a:xfrm>
        </p:spPr>
        <p:txBody>
          <a:bodyPr/>
          <a:lstStyle/>
          <a:p>
            <a:fld id="{70D4BFA2-1BB9-40F7-B5CD-27AF3FC15B4F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5" y="2513464"/>
            <a:ext cx="449307" cy="338328"/>
          </a:xfrm>
        </p:spPr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56056E-3484-D9D0-95D5-818FF4C3C8D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274220" y="2935280"/>
            <a:ext cx="11651080" cy="3656020"/>
          </a:xfrm>
          <a:custGeom>
            <a:avLst/>
            <a:gdLst/>
            <a:ahLst/>
            <a:cxnLst/>
            <a:rect l="l" t="t" r="r" b="b"/>
            <a:pathLst>
              <a:path w="11651080" h="3656020">
                <a:moveTo>
                  <a:pt x="298989" y="0"/>
                </a:moveTo>
                <a:lnTo>
                  <a:pt x="11352091" y="0"/>
                </a:lnTo>
                <a:cubicBezTo>
                  <a:pt x="11517218" y="0"/>
                  <a:pt x="11651080" y="133862"/>
                  <a:pt x="11651080" y="298989"/>
                </a:cubicBezTo>
                <a:lnTo>
                  <a:pt x="11651080" y="3357031"/>
                </a:lnTo>
                <a:cubicBezTo>
                  <a:pt x="11651080" y="3522158"/>
                  <a:pt x="11517218" y="3656020"/>
                  <a:pt x="11352091" y="3656020"/>
                </a:cubicBezTo>
                <a:lnTo>
                  <a:pt x="298989" y="3656020"/>
                </a:lnTo>
                <a:cubicBezTo>
                  <a:pt x="133862" y="3656020"/>
                  <a:pt x="0" y="3522158"/>
                  <a:pt x="0" y="3357031"/>
                </a:cubicBezTo>
                <a:lnTo>
                  <a:pt x="0" y="298989"/>
                </a:lnTo>
                <a:cubicBezTo>
                  <a:pt x="0" y="133862"/>
                  <a:pt x="133862" y="0"/>
                  <a:pt x="29898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6181182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1" y="219458"/>
            <a:ext cx="3172641" cy="3145019"/>
          </a:xfrm>
        </p:spPr>
        <p:txBody>
          <a:bodyPr anchor="t">
            <a:normAutofit/>
          </a:bodyPr>
          <a:lstStyle>
            <a:lvl1pPr>
              <a:defRPr sz="22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95997E6-BE07-E83F-D207-0CADA004E02A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4000500" y="265334"/>
            <a:ext cx="7924800" cy="3095837"/>
          </a:xfrm>
          <a:custGeom>
            <a:avLst/>
            <a:gdLst/>
            <a:ahLst/>
            <a:cxnLst/>
            <a:rect l="l" t="t" r="r" b="b"/>
            <a:pathLst>
              <a:path w="8229600" h="3095837">
                <a:moveTo>
                  <a:pt x="282309" y="0"/>
                </a:moveTo>
                <a:lnTo>
                  <a:pt x="7947291" y="0"/>
                </a:lnTo>
                <a:cubicBezTo>
                  <a:pt x="8103206" y="0"/>
                  <a:pt x="8229600" y="126394"/>
                  <a:pt x="8229600" y="282309"/>
                </a:cubicBezTo>
                <a:lnTo>
                  <a:pt x="8229600" y="2813528"/>
                </a:lnTo>
                <a:cubicBezTo>
                  <a:pt x="8229600" y="2969443"/>
                  <a:pt x="8103206" y="3095837"/>
                  <a:pt x="7947291" y="3095837"/>
                </a:cubicBezTo>
                <a:lnTo>
                  <a:pt x="282309" y="3095837"/>
                </a:lnTo>
                <a:cubicBezTo>
                  <a:pt x="126394" y="3095837"/>
                  <a:pt x="0" y="2969443"/>
                  <a:pt x="0" y="2813528"/>
                </a:cubicBezTo>
                <a:lnTo>
                  <a:pt x="0" y="282309"/>
                </a:lnTo>
                <a:cubicBezTo>
                  <a:pt x="0" y="126394"/>
                  <a:pt x="126394" y="0"/>
                  <a:pt x="28230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14566" y="3543599"/>
            <a:ext cx="8010735" cy="2843531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CB68-2046-4562-B6CE-CDFAB3DC51F3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079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E5778B4-3E3F-C3EF-5322-2ECFF646D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31822" y="760153"/>
            <a:ext cx="9728359" cy="4233673"/>
          </a:xfrm>
          <a:prstGeom prst="roundRect">
            <a:avLst>
              <a:gd name="adj" fmla="val 7502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276" y="5255159"/>
            <a:ext cx="9299448" cy="1025326"/>
          </a:xfrm>
        </p:spPr>
        <p:txBody>
          <a:bodyPr anchor="ctr">
            <a:normAutofit/>
          </a:bodyPr>
          <a:lstStyle>
            <a:lvl1pPr algn="ctr">
              <a:lnSpc>
                <a:spcPct val="90000"/>
              </a:lnSpc>
              <a:defRPr sz="1800" spc="-38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6276" y="1293093"/>
            <a:ext cx="9299448" cy="3943921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0000"/>
              </a:lnSpc>
              <a:buNone/>
              <a:defRPr sz="19500" spc="-75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XX%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BB35E-97D9-4AD8-9F03-F1A28F5EDD3F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5294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2881" y="173738"/>
            <a:ext cx="10475499" cy="485065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5700" b="0" cap="none" spc="-38" baseline="0"/>
            </a:lvl1pPr>
            <a:lvl2pPr marL="171450" indent="0">
              <a:lnSpc>
                <a:spcPct val="90000"/>
              </a:lnSpc>
              <a:buNone/>
              <a:defRPr sz="4950" b="0" cap="none" spc="-38" baseline="0"/>
            </a:lvl2pPr>
            <a:lvl3pPr marL="342900" indent="0">
              <a:lnSpc>
                <a:spcPct val="90000"/>
              </a:lnSpc>
              <a:buNone/>
              <a:defRPr sz="4500" b="0" cap="none" spc="-38" baseline="0"/>
            </a:lvl3pPr>
            <a:lvl4pPr marL="514350" indent="0">
              <a:lnSpc>
                <a:spcPct val="90000"/>
              </a:lnSpc>
              <a:buNone/>
              <a:defRPr sz="4050" b="0" cap="none" spc="-38" baseline="0"/>
            </a:lvl4pPr>
            <a:lvl5pPr marL="685800" indent="0">
              <a:lnSpc>
                <a:spcPct val="90000"/>
              </a:lnSpc>
              <a:buNone/>
              <a:defRPr sz="3600" b="0" cap="none" spc="-38" baseline="0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FC429-4D23-430E-9EDF-7373AE75BFEE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2894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8784" y="5029200"/>
            <a:ext cx="9198864" cy="713232"/>
          </a:xfr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1500" b="1" spc="-38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88784" y="1115568"/>
            <a:ext cx="9198864" cy="3584448"/>
          </a:xfrm>
        </p:spPr>
        <p:txBody>
          <a:bodyPr anchor="ctr">
            <a:normAutofit/>
          </a:bodyPr>
          <a:lstStyle>
            <a:lvl1pPr marL="102870" indent="-102870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3750" spc="-38" baseline="0"/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5E6B9-2D9C-4660-92C5-78965463CC8F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0177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1326704" cy="10415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12E940BF-81C2-1FFB-391F-670B2E738E5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1" y="1645920"/>
            <a:ext cx="5420409" cy="4741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B763AB3-1DFB-9F9F-2339-33F3C49C8C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8400" y="1645920"/>
            <a:ext cx="5261184" cy="4741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B9CE9-04E1-4A30-9610-62B3B25B32C1}" type="datetimeFigureOut">
              <a:rPr lang="en-US" dirty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6923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187" y="219458"/>
            <a:ext cx="11274552" cy="7898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185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200" b="1" cap="all" baseline="0"/>
            </a:lvl1pPr>
            <a:lvl2pPr marL="342900" indent="0">
              <a:buNone/>
              <a:defRPr sz="1200" b="1"/>
            </a:lvl2pPr>
            <a:lvl3pPr marL="685800" indent="0">
              <a:buNone/>
              <a:defRPr sz="12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D6A39E64-722E-F001-F641-974F5225314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1631" y="1649451"/>
            <a:ext cx="521208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5352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200" b="1" cap="all" baseline="0"/>
            </a:lvl1pPr>
            <a:lvl2pPr marL="342900" indent="0">
              <a:buNone/>
              <a:defRPr sz="1200" b="1"/>
            </a:lvl2pPr>
            <a:lvl3pPr marL="685800" indent="0">
              <a:buNone/>
              <a:defRPr sz="12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B9C0BFD-5C7B-FA0D-DCE8-95D24728FEB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5352" y="1649451"/>
            <a:ext cx="521208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7DEDC-8F58-44F8-A177-8A00C8A4C6DB}" type="datetimeFigureOut">
              <a:rPr lang="en-US" dirty="0"/>
              <a:t>10/9/2026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01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95DE8-BB4A-408C-A60C-374B496D02BA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69804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C9DBE-31FF-4D71-B719-92EBAC3193CE}" type="datetimeFigureOut">
              <a:rPr lang="en-US" dirty="0"/>
              <a:t>10/9/2026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12173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862" y="207228"/>
            <a:ext cx="11001943" cy="1790700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22195" y="3264408"/>
            <a:ext cx="10147611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CF504-FC97-4D7A-ADA4-4D7971A47BF8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1478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580" y="1089247"/>
            <a:ext cx="6360840" cy="2171716"/>
          </a:xfrm>
        </p:spPr>
        <p:txBody>
          <a:bodyPr anchor="b">
            <a:no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22865" y="3499880"/>
            <a:ext cx="5543551" cy="177165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200" dirty="0"/>
            </a:lvl1pPr>
            <a:lvl2pPr marL="171450" indent="0" algn="ctr">
              <a:buNone/>
              <a:defRPr lang="en-US" sz="1200" dirty="0"/>
            </a:lvl2pPr>
            <a:lvl3pPr marL="342900" indent="0" algn="ctr">
              <a:buNone/>
              <a:defRPr lang="en-US" sz="1200" dirty="0"/>
            </a:lvl3pPr>
            <a:lvl4pPr marL="514350" indent="0" algn="ctr">
              <a:buNone/>
              <a:defRPr lang="en-US" sz="1200" dirty="0"/>
            </a:lvl4pPr>
            <a:lvl5pPr marL="685800" indent="0" algn="ctr">
              <a:buNone/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DD06E-1834-4525-8B00-CED1355A3638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5968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5096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86A9B-D2E1-F559-A88F-9E4B3C9F91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C15986-F72B-93BC-DC22-4BD338D0D8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835006-1C0A-0252-5785-631E62469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4812D-4DD3-4A7D-918B-A7C95837766D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E02D84-EBCE-F89B-6AF3-0AE70F237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6C4F76-5E27-F9DB-6589-9BED81D77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96234-27B5-4E08-A662-0FC21BA858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331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0835640" cy="9692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880" y="1183206"/>
            <a:ext cx="10835640" cy="508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8705" y="6387128"/>
            <a:ext cx="2703777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63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477501" y="6387128"/>
            <a:ext cx="10320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63">
                <a:solidFill>
                  <a:schemeClr val="tx1"/>
                </a:solidFill>
              </a:defRPr>
            </a:lvl1pPr>
          </a:lstStyle>
          <a:p>
            <a:fld id="{0C9DF407-AAD9-4F9F-B512-267BEB339CF5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9584" y="6387128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63">
                <a:solidFill>
                  <a:schemeClr val="tx1"/>
                </a:solidFill>
              </a:defRPr>
            </a:lvl1pPr>
          </a:lstStyle>
          <a:p>
            <a:fld id="{C8116806-1FD2-4A57-B5EA-7014AB76383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296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715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01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169" userDrawn="1">
          <p15:clr>
            <a:srgbClr val="F26B43"/>
          </p15:clr>
        </p15:guide>
        <p15:guide id="4" orient="horz" pos="168" userDrawn="1">
          <p15:clr>
            <a:srgbClr val="F26B43"/>
          </p15:clr>
        </p15:guide>
        <p15:guide id="5" pos="7513" userDrawn="1">
          <p15:clr>
            <a:srgbClr val="F26B43"/>
          </p15:clr>
        </p15:guide>
        <p15:guide id="6" orient="horz" pos="4152" userDrawn="1">
          <p15:clr>
            <a:srgbClr val="F26B43"/>
          </p15:clr>
        </p15:guide>
        <p15:guide id="12" pos="4729" userDrawn="1">
          <p15:clr>
            <a:srgbClr val="F26B43"/>
          </p15:clr>
        </p15:guide>
        <p15:guide id="13" pos="5328" userDrawn="1">
          <p15:clr>
            <a:srgbClr val="F26B43"/>
          </p15:clr>
        </p15:guide>
        <p15:guide id="26" pos="2953" userDrawn="1">
          <p15:clr>
            <a:srgbClr val="F26B43"/>
          </p15:clr>
        </p15:guide>
        <p15:guide id="27" pos="3097" userDrawn="1">
          <p15:clr>
            <a:srgbClr val="F26B43"/>
          </p15:clr>
        </p15:guide>
        <p15:guide id="29" pos="4128" userDrawn="1">
          <p15:clr>
            <a:srgbClr val="F26B43"/>
          </p15:clr>
        </p15:guide>
        <p15:guide id="30" pos="1392" userDrawn="1">
          <p15:clr>
            <a:srgbClr val="F26B43"/>
          </p15:clr>
        </p15:guide>
        <p15:guide id="31" pos="86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14631&amp;picture=no-smoking-sign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andfamilyblog.com/social-emotional-learning/young-people-smoking-drinking-drugs-3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vectors/no-smoking-no-cigarette-forbidden-160201/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21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hyperlink" Target="https://www.noulakaz.net/2012/05/01/i-say-no/" TargetMode="Externa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svg"/><Relationship Id="rId7" Type="http://schemas.openxmlformats.org/officeDocument/2006/relationships/image" Target="../media/image30.svg"/><Relationship Id="rId2" Type="http://schemas.openxmlformats.org/officeDocument/2006/relationships/image" Target="../media/image25.sv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29.svg"/><Relationship Id="rId5" Type="http://schemas.openxmlformats.org/officeDocument/2006/relationships/image" Target="../media/image28.svg"/><Relationship Id="rId4" Type="http://schemas.openxmlformats.org/officeDocument/2006/relationships/image" Target="../media/image27.svg"/><Relationship Id="rId9" Type="http://schemas.openxmlformats.org/officeDocument/2006/relationships/image" Target="../media/image32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jpeg"/><Relationship Id="rId7" Type="http://schemas.openxmlformats.org/officeDocument/2006/relationships/image" Target="../media/image39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svg"/><Relationship Id="rId5" Type="http://schemas.openxmlformats.org/officeDocument/2006/relationships/image" Target="../media/image37.svg"/><Relationship Id="rId4" Type="http://schemas.openxmlformats.org/officeDocument/2006/relationships/image" Target="../media/image36.svg"/><Relationship Id="rId9" Type="http://schemas.openxmlformats.org/officeDocument/2006/relationships/image" Target="../media/image4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43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8.xml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4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8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4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8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amilyfund.org.uk/support/discover-more/nhs-every-mind-matters/" TargetMode="External"/><Relationship Id="rId3" Type="http://schemas.openxmlformats.org/officeDocument/2006/relationships/hyperlink" Target="https://ash.org.uk/resources/view/use-of-e-cigarettes-among-young-people-in-great-britain" TargetMode="External"/><Relationship Id="rId7" Type="http://schemas.openxmlformats.org/officeDocument/2006/relationships/hyperlink" Target="https://www.drsensory.com/teen/" TargetMode="External"/><Relationship Id="rId2" Type="http://schemas.openxmlformats.org/officeDocument/2006/relationships/hyperlink" Target="https://www.freeiconspng.com/img/26850" TargetMode="External"/><Relationship Id="rId1" Type="http://schemas.openxmlformats.org/officeDocument/2006/relationships/slideLayout" Target="../slideLayouts/slideLayout28.xml"/><Relationship Id="rId6" Type="http://schemas.openxmlformats.org/officeDocument/2006/relationships/hyperlink" Target="https://grownandflown.com/teens-are-more-assertive/" TargetMode="External"/><Relationship Id="rId5" Type="http://schemas.openxmlformats.org/officeDocument/2006/relationships/hyperlink" Target="https://doi.org/10.1016/0749-5978(91)90020-T" TargetMode="External"/><Relationship Id="rId10" Type="http://schemas.openxmlformats.org/officeDocument/2006/relationships/hyperlink" Target="https://doi.org/10.1186/1748-5908-6-42" TargetMode="External"/><Relationship Id="rId4" Type="http://schemas.openxmlformats.org/officeDocument/2006/relationships/hyperlink" Target="https://ash.org.uk/" TargetMode="External"/><Relationship Id="rId9" Type="http://schemas.openxmlformats.org/officeDocument/2006/relationships/hyperlink" Target="https://www.magnific.com/free-photos-vectors/vape-background" TargetMode="Externa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alktofrank.com/drug/e-cigrettes" TargetMode="External"/><Relationship Id="rId3" Type="http://schemas.openxmlformats.org/officeDocument/2006/relationships/hyperlink" Target="https://digital.nhs.uk/data-and-information/publications/statistical/smoking-drinking-and-drug-use-among-young-people-in-england/2023" TargetMode="External"/><Relationship Id="rId7" Type="http://schemas.openxmlformats.org/officeDocument/2006/relationships/hyperlink" Target="https://doi.org/10.1177/109019817400200403" TargetMode="External"/><Relationship Id="rId2" Type="http://schemas.openxmlformats.org/officeDocument/2006/relationships/hyperlink" Target="https://www.nhs.uk/better-health/quit-smoking/what-happens-when-you-quit-smoking/" TargetMode="External"/><Relationship Id="rId1" Type="http://schemas.openxmlformats.org/officeDocument/2006/relationships/slideLayout" Target="../slideLayouts/slideLayout28.xml"/><Relationship Id="rId6" Type="http://schemas.openxmlformats.org/officeDocument/2006/relationships/hyperlink" Target="https://www.rawpixel.com/image/17418898/teens-running-track-joyfully" TargetMode="External"/><Relationship Id="rId11" Type="http://schemas.openxmlformats.org/officeDocument/2006/relationships/hyperlink" Target="http://www.bing.com/onlinepictures" TargetMode="External"/><Relationship Id="rId5" Type="http://schemas.openxmlformats.org/officeDocument/2006/relationships/hyperlink" Target="https://www.gov.uk/guidance/evaluation-in-health-and-wellbeing-process" TargetMode="External"/><Relationship Id="rId10" Type="http://schemas.openxmlformats.org/officeDocument/2006/relationships/hyperlink" Target="https://cafemom.com/parenting/why-teens-should-get-a-summer-job" TargetMode="External"/><Relationship Id="rId4" Type="http://schemas.openxmlformats.org/officeDocument/2006/relationships/hyperlink" Target="https://www.nice.org.uk/guidance/ng209" TargetMode="External"/><Relationship Id="rId9" Type="http://schemas.openxmlformats.org/officeDocument/2006/relationships/hyperlink" Target="https://www.vecteezy.com/vector-art/9974726-forbidden-electronic-cigarette-black-silhouette-icon-vaping-prohibited-stop-vaporizer-smoking-red-stop-symbol-ban-liquid-vape-pictogram-non-vape-warning-sign-isolated-vector-illustr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F8FF34E-EED1-FD59-FE19-1AB6AE18A555}"/>
              </a:ext>
            </a:extLst>
          </p:cNvPr>
          <p:cNvSpPr txBox="1"/>
          <p:nvPr/>
        </p:nvSpPr>
        <p:spPr>
          <a:xfrm>
            <a:off x="471865" y="306813"/>
            <a:ext cx="11090693" cy="5632311"/>
          </a:xfrm>
          <a:prstGeom prst="rect">
            <a:avLst/>
          </a:prstGeom>
          <a:solidFill>
            <a:srgbClr val="F2B374"/>
          </a:solidFill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i="1">
                <a:latin typeface="Arial"/>
                <a:cs typeface="Arial"/>
              </a:rPr>
              <a:t>TITLE PAGE  </a:t>
            </a:r>
          </a:p>
          <a:p>
            <a:r>
              <a:rPr lang="en-GB" sz="4000" b="1">
                <a:latin typeface="Arial"/>
                <a:cs typeface="Arial"/>
              </a:rPr>
              <a:t>Group Presentation</a:t>
            </a:r>
            <a:endParaRPr lang="en-GB" sz="4000" b="1" dirty="0">
              <a:latin typeface="Arial"/>
              <a:cs typeface="Arial"/>
            </a:endParaRPr>
          </a:p>
          <a:p>
            <a:r>
              <a:rPr lang="en-GB" sz="4000" b="1" dirty="0">
                <a:latin typeface="Arial"/>
                <a:cs typeface="Arial"/>
              </a:rPr>
              <a:t>Module: LCHS7000</a:t>
            </a:r>
            <a:br>
              <a:rPr lang="en-GB" sz="4000" b="1" dirty="0">
                <a:latin typeface="Arial"/>
                <a:cs typeface="Arial"/>
              </a:rPr>
            </a:br>
            <a:br>
              <a:rPr lang="en-GB" sz="4000" b="1" dirty="0">
                <a:latin typeface="Arial"/>
                <a:cs typeface="Arial"/>
              </a:rPr>
            </a:br>
            <a:r>
              <a:rPr lang="en-GB" sz="4000" b="1" dirty="0">
                <a:latin typeface="Arial"/>
                <a:cs typeface="Arial"/>
              </a:rPr>
              <a:t>Afiya Barakat: 2314493</a:t>
            </a:r>
            <a:br>
              <a:rPr lang="en-GB" sz="4000" b="1" dirty="0">
                <a:latin typeface="Arial"/>
                <a:cs typeface="Arial"/>
              </a:rPr>
            </a:br>
            <a:r>
              <a:rPr lang="en-GB" sz="4000" b="1" dirty="0">
                <a:latin typeface="Arial"/>
                <a:cs typeface="Arial"/>
              </a:rPr>
              <a:t>Parveen Akhtar: 2309185</a:t>
            </a:r>
            <a:br>
              <a:rPr lang="en-GB" sz="4000" b="1" dirty="0">
                <a:latin typeface="Arial"/>
                <a:cs typeface="Arial"/>
              </a:rPr>
            </a:br>
            <a:r>
              <a:rPr lang="en-GB" sz="4000" b="1" dirty="0">
                <a:latin typeface="Arial"/>
                <a:cs typeface="Arial"/>
              </a:rPr>
              <a:t>Sirmenaz Bibi: 2232147</a:t>
            </a:r>
            <a:br>
              <a:rPr lang="en-GB" sz="4000" b="1" dirty="0">
                <a:latin typeface="Arial"/>
                <a:cs typeface="Arial"/>
              </a:rPr>
            </a:br>
            <a:br>
              <a:rPr lang="en-GB" sz="4000" b="1" dirty="0">
                <a:latin typeface="Arial"/>
                <a:cs typeface="Arial"/>
              </a:rPr>
            </a:br>
            <a:r>
              <a:rPr lang="en-GB" sz="4000" b="1" dirty="0">
                <a:latin typeface="Arial"/>
                <a:cs typeface="Arial"/>
              </a:rPr>
              <a:t>Lecturer: Ihinosen Ovbude</a:t>
            </a:r>
            <a:endParaRPr lang="en-US" sz="4000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83001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85B68-8607-E59C-4262-D86CF28743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81481"/>
            <a:ext cx="9144000" cy="1133221"/>
          </a:xfrm>
          <a:solidFill>
            <a:srgbClr val="FA8925"/>
          </a:solidFill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UNHOOKED</a:t>
            </a:r>
            <a:b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“Don’t let nicotine choose you”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AE52D7-38A0-9197-A234-B785B3B45E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42974" y="2636688"/>
            <a:ext cx="4906297" cy="3239872"/>
          </a:xfrm>
          <a:solidFill>
            <a:srgbClr val="92D05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endParaRPr lang="en-GB" sz="200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>
                <a:latin typeface="Arial"/>
                <a:cs typeface="Arial"/>
              </a:rPr>
              <a:t>Target Audience: Adolescents between the ages of 11 and 17.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>
                <a:latin typeface="Arial"/>
                <a:cs typeface="Arial"/>
              </a:rPr>
              <a:t>Emphasis: Averting the commencement of smoking.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>
              <a:latin typeface="Arial"/>
              <a:cs typeface="Arial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>
                <a:latin typeface="Arial"/>
                <a:cs typeface="Arial"/>
              </a:rPr>
              <a:t>Context: Public health in Great Britain / United Kingdom</a:t>
            </a:r>
            <a:r>
              <a:rPr lang="en-GB" sz="1800">
                <a:latin typeface="Arial"/>
                <a:cs typeface="Arial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CD6B37-CF56-52EC-77DB-AB6D12E858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58125" y="812812"/>
            <a:ext cx="670560" cy="67056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AD25D10-B56C-4785-924B-D28CB97936C9}"/>
              </a:ext>
            </a:extLst>
          </p:cNvPr>
          <p:cNvSpPr txBox="1"/>
          <p:nvPr/>
        </p:nvSpPr>
        <p:spPr>
          <a:xfrm>
            <a:off x="9840286" y="6400800"/>
            <a:ext cx="16526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/>
              <a:t>Photos (Bing, 2026)</a:t>
            </a:r>
            <a:endParaRPr lang="en-GB" sz="1000"/>
          </a:p>
        </p:txBody>
      </p:sp>
      <p:pic>
        <p:nvPicPr>
          <p:cNvPr id="4" name="Picture 3" descr="Cigarette smoking vector illustration 553468 Vector Art at Vecteezy">
            <a:extLst>
              <a:ext uri="{FF2B5EF4-FFF2-40B4-BE49-F238E27FC236}">
                <a16:creationId xmlns:a16="http://schemas.microsoft.com/office/drawing/2014/main" id="{B1409091-78BA-6AB1-7EB9-3DC7B7E314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54231" y="2359067"/>
            <a:ext cx="3350714" cy="3789125"/>
          </a:xfrm>
          <a:prstGeom prst="rect">
            <a:avLst/>
          </a:prstGeom>
        </p:spPr>
      </p:pic>
      <p:pic>
        <p:nvPicPr>
          <p:cNvPr id="5" name="Picture 4" descr="cartoon man smoking 12479604 Vector Art at Vecteezy">
            <a:extLst>
              <a:ext uri="{FF2B5EF4-FFF2-40B4-BE49-F238E27FC236}">
                <a16:creationId xmlns:a16="http://schemas.microsoft.com/office/drawing/2014/main" id="{17B4B46E-FD64-00E0-F22D-F4FA76709A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863" y="2359067"/>
            <a:ext cx="3246330" cy="4039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834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E297408-BD55-9971-7D7B-067D45D503E6}"/>
              </a:ext>
            </a:extLst>
          </p:cNvPr>
          <p:cNvSpPr txBox="1"/>
          <p:nvPr/>
        </p:nvSpPr>
        <p:spPr>
          <a:xfrm>
            <a:off x="1257300" y="1437408"/>
            <a:ext cx="9310255" cy="4801314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600" b="1">
                <a:solidFill>
                  <a:srgbClr val="C00000"/>
                </a:solidFill>
                <a:latin typeface="Arial"/>
                <a:cs typeface="Arial"/>
              </a:rPr>
              <a:t>18 %</a:t>
            </a:r>
            <a:r>
              <a:rPr lang="en-GB" b="1" dirty="0">
                <a:latin typeface="Arial"/>
                <a:cs typeface="Arial"/>
              </a:rPr>
              <a:t>   </a:t>
            </a:r>
            <a:endParaRPr lang="en-GB">
              <a:latin typeface="Arial"/>
              <a:cs typeface="Arial"/>
            </a:endParaRPr>
          </a:p>
          <a:p>
            <a:pPr algn="ctr"/>
            <a:r>
              <a:rPr lang="en-GB" b="1" dirty="0">
                <a:latin typeface="Arial"/>
                <a:cs typeface="Arial"/>
              </a:rPr>
              <a:t> </a:t>
            </a:r>
            <a:r>
              <a:rPr lang="en-GB">
                <a:latin typeface="Arial"/>
                <a:cs typeface="Arial"/>
              </a:rPr>
              <a:t>A portion of individuals aged 11 to 17 have engaged in smoking.</a:t>
            </a:r>
            <a:br>
              <a:rPr lang="en-GB" dirty="0">
                <a:latin typeface="Arial"/>
                <a:cs typeface="Arial"/>
              </a:rPr>
            </a:br>
            <a:br>
              <a:rPr lang="en-GB" dirty="0">
                <a:latin typeface="Arial"/>
                <a:cs typeface="Arial"/>
              </a:rPr>
            </a:br>
            <a:r>
              <a:rPr lang="en-GB" sz="3600" b="1">
                <a:solidFill>
                  <a:srgbClr val="C00000"/>
                </a:solidFill>
                <a:latin typeface="Arial"/>
                <a:cs typeface="Arial"/>
              </a:rPr>
              <a:t>4.8 %</a:t>
            </a:r>
            <a:r>
              <a:rPr lang="en-GB" b="1" dirty="0">
                <a:solidFill>
                  <a:srgbClr val="C00000"/>
                </a:solidFill>
                <a:latin typeface="Arial"/>
                <a:cs typeface="Arial"/>
              </a:rPr>
              <a:t>  </a:t>
            </a:r>
            <a:endParaRPr lang="en-GB">
              <a:solidFill>
                <a:srgbClr val="C00000"/>
              </a:solidFill>
              <a:latin typeface="Arial"/>
              <a:cs typeface="Arial"/>
            </a:endParaRPr>
          </a:p>
          <a:p>
            <a:pPr algn="ctr"/>
            <a:r>
              <a:rPr lang="en-GB">
                <a:latin typeface="Arial"/>
                <a:cs typeface="Arial"/>
              </a:rPr>
              <a:t>Presently Smoke.</a:t>
            </a:r>
            <a:br>
              <a:rPr lang="en-GB" dirty="0">
                <a:latin typeface="Arial"/>
                <a:cs typeface="Arial"/>
              </a:rPr>
            </a:br>
            <a:br>
              <a:rPr lang="en-GB" dirty="0">
                <a:latin typeface="Arial"/>
                <a:cs typeface="Arial"/>
              </a:rPr>
            </a:br>
            <a:r>
              <a:rPr lang="en-GB" sz="3600" b="1">
                <a:solidFill>
                  <a:srgbClr val="C00000"/>
                </a:solidFill>
                <a:latin typeface="Arial"/>
                <a:cs typeface="Arial"/>
              </a:rPr>
              <a:t>100,000 </a:t>
            </a:r>
            <a:endParaRPr lang="en-GB">
              <a:solidFill>
                <a:srgbClr val="C00000"/>
              </a:solidFill>
              <a:latin typeface="Arial"/>
              <a:cs typeface="Arial"/>
            </a:endParaRPr>
          </a:p>
          <a:p>
            <a:pPr algn="ctr"/>
            <a:r>
              <a:rPr lang="en-GB">
                <a:latin typeface="Arial"/>
                <a:cs typeface="Arial"/>
              </a:rPr>
              <a:t> Individuals aged 11 to 15 in England presently engage in smoking.</a:t>
            </a:r>
            <a:br>
              <a:rPr lang="en-GB" dirty="0">
                <a:latin typeface="Arial"/>
                <a:cs typeface="Arial"/>
              </a:rPr>
            </a:br>
            <a:br>
              <a:rPr lang="en-GB" dirty="0">
                <a:latin typeface="Arial"/>
                <a:cs typeface="Arial"/>
              </a:rPr>
            </a:br>
            <a:endParaRPr lang="en-GB">
              <a:latin typeface="Arial"/>
              <a:cs typeface="Arial"/>
            </a:endParaRPr>
          </a:p>
          <a:p>
            <a:pPr algn="ctr"/>
            <a:r>
              <a:rPr lang="en-GB" b="1">
                <a:latin typeface="Arial"/>
                <a:cs typeface="Arial"/>
              </a:rPr>
              <a:t>Prevention continues to be crucial despite significant declines in adolescent smoking.</a:t>
            </a:r>
            <a:br>
              <a:rPr lang="en-GB" b="1" dirty="0">
                <a:latin typeface="Arial"/>
                <a:cs typeface="Arial"/>
              </a:rPr>
            </a:br>
            <a:br>
              <a:rPr lang="en-GB" dirty="0"/>
            </a:b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FC8A6E-FC83-1633-25C0-0D1A1151FBD1}"/>
              </a:ext>
            </a:extLst>
          </p:cNvPr>
          <p:cNvSpPr txBox="1"/>
          <p:nvPr/>
        </p:nvSpPr>
        <p:spPr>
          <a:xfrm>
            <a:off x="1200761" y="212300"/>
            <a:ext cx="9423331" cy="646331"/>
          </a:xfrm>
          <a:prstGeom prst="rect">
            <a:avLst/>
          </a:prstGeom>
          <a:solidFill>
            <a:srgbClr val="FA8925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dirty="0"/>
              <a:t>	</a:t>
            </a:r>
            <a:r>
              <a:rPr lang="en-GB" sz="3600" b="1">
                <a:latin typeface="Arial"/>
                <a:cs typeface="Arial"/>
              </a:rPr>
              <a:t>Why Smoking 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23546FD-A37F-19BC-4B04-653847D017EB}"/>
              </a:ext>
            </a:extLst>
          </p:cNvPr>
          <p:cNvSpPr txBox="1"/>
          <p:nvPr/>
        </p:nvSpPr>
        <p:spPr>
          <a:xfrm>
            <a:off x="8853055" y="1943100"/>
            <a:ext cx="2202872" cy="1298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08C1DB9-0DED-CB85-B3B9-5EDB4CB14F7F}"/>
              </a:ext>
            </a:extLst>
          </p:cNvPr>
          <p:cNvSpPr txBox="1"/>
          <p:nvPr/>
        </p:nvSpPr>
        <p:spPr>
          <a:xfrm>
            <a:off x="9743515" y="6249689"/>
            <a:ext cx="2202872" cy="40011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/>
          <a:p>
            <a:r>
              <a:rPr lang="en-US" sz="1000" b="1"/>
              <a:t>(ASH, 2025), Photos, (Bing 2026</a:t>
            </a:r>
            <a:r>
              <a:rPr lang="en-US" sz="1000" b="1" dirty="0"/>
              <a:t>).</a:t>
            </a:r>
          </a:p>
        </p:txBody>
      </p:sp>
      <p:pic>
        <p:nvPicPr>
          <p:cNvPr id="4" name="Picture 3" descr="cartoon man smoking Stock Vector Image &amp; Art - Alamy">
            <a:extLst>
              <a:ext uri="{FF2B5EF4-FFF2-40B4-BE49-F238E27FC236}">
                <a16:creationId xmlns:a16="http://schemas.microsoft.com/office/drawing/2014/main" id="{FE5BFD7F-E80C-8D3F-CB6B-A39FA88590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6047" y="1148033"/>
            <a:ext cx="2563906" cy="2679346"/>
          </a:xfrm>
          <a:prstGeom prst="rect">
            <a:avLst/>
          </a:prstGeom>
        </p:spPr>
      </p:pic>
      <p:pic>
        <p:nvPicPr>
          <p:cNvPr id="6" name="Picture 5" descr="Cartoon Man Smoking Clipart">
            <a:extLst>
              <a:ext uri="{FF2B5EF4-FFF2-40B4-BE49-F238E27FC236}">
                <a16:creationId xmlns:a16="http://schemas.microsoft.com/office/drawing/2014/main" id="{7A32A880-B5C2-059D-914D-6077A45EBD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5335" y="2057400"/>
            <a:ext cx="27432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280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2576C7B-5031-D9F8-CF04-6B1DD166EF2A}"/>
              </a:ext>
            </a:extLst>
          </p:cNvPr>
          <p:cNvSpPr txBox="1"/>
          <p:nvPr/>
        </p:nvSpPr>
        <p:spPr>
          <a:xfrm>
            <a:off x="382893" y="342723"/>
            <a:ext cx="11274552" cy="789851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 kern="1200" spc="-100" baseline="0">
                <a:solidFill>
                  <a:schemeClr val="tx1"/>
                </a:solidFill>
                <a:latin typeface="Arial"/>
                <a:ea typeface="+mj-ea"/>
                <a:cs typeface="Arial"/>
              </a:rPr>
              <a:t>Why Adolescence ?</a:t>
            </a:r>
            <a:endParaRPr lang="en-US">
              <a:ea typeface="+mj-ea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FA6858-7A9C-D2A6-6D9C-D8E1F0E600B8}"/>
              </a:ext>
            </a:extLst>
          </p:cNvPr>
          <p:cNvSpPr txBox="1"/>
          <p:nvPr/>
        </p:nvSpPr>
        <p:spPr>
          <a:xfrm>
            <a:off x="6736626" y="6287278"/>
            <a:ext cx="5212080" cy="3469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ts val="1000"/>
              </a:spcBef>
            </a:pPr>
            <a:r>
              <a:rPr lang="en-US" sz="1000" b="1" cap="all">
                <a:latin typeface="Arial"/>
                <a:cs typeface="Arial"/>
              </a:rPr>
              <a:t>                                                                                                    </a:t>
            </a:r>
            <a:r>
              <a:rPr lang="en-US" sz="1000" b="1" kern="1200" cap="all" baseline="0">
                <a:latin typeface="Arial"/>
                <a:cs typeface="Arial"/>
              </a:rPr>
              <a:t>Lyndon et al., </a:t>
            </a:r>
            <a:r>
              <a:rPr lang="en-US" sz="1000" b="1" kern="1200" cap="all" baseline="0" dirty="0">
                <a:latin typeface="Arial"/>
                <a:cs typeface="Arial"/>
              </a:rPr>
              <a:t>2014)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C0E6CA-4BBB-6844-7A4F-D7898E7C35BF}"/>
              </a:ext>
            </a:extLst>
          </p:cNvPr>
          <p:cNvSpPr txBox="1"/>
          <p:nvPr/>
        </p:nvSpPr>
        <p:spPr>
          <a:xfrm>
            <a:off x="182970" y="6264865"/>
            <a:ext cx="5212080" cy="4029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ts val="1000"/>
              </a:spcBef>
            </a:pPr>
            <a:r>
              <a:rPr lang="en-US" sz="1000" b="1" kern="1200" cap="all" baseline="0">
                <a:latin typeface="Arial"/>
                <a:cs typeface="Arial"/>
              </a:rPr>
              <a:t>Photo (Bing, 2026)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F83594-D1B5-4EAB-451E-7E425107B9A8}"/>
              </a:ext>
            </a:extLst>
          </p:cNvPr>
          <p:cNvSpPr txBox="1"/>
          <p:nvPr/>
        </p:nvSpPr>
        <p:spPr>
          <a:xfrm>
            <a:off x="6245352" y="1649451"/>
            <a:ext cx="5212080" cy="43434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 defTabSz="9144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 dirty="0">
                <a:latin typeface="Arial"/>
                <a:cs typeface="Arial"/>
              </a:rPr>
              <a:t>Beginning</a:t>
            </a:r>
            <a:br>
              <a:rPr lang="en-US" b="1" dirty="0">
                <a:latin typeface="Arial"/>
                <a:cs typeface="Arial"/>
              </a:rPr>
            </a:br>
            <a:r>
              <a:rPr lang="en-US" dirty="0">
                <a:latin typeface="Arial"/>
                <a:cs typeface="Arial"/>
              </a:rPr>
              <a:t>Usually, smoking starts in adolescence.</a:t>
            </a:r>
          </a:p>
          <a:p>
            <a:pPr marL="285750" indent="-285750" defTabSz="9144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 dirty="0">
                <a:latin typeface="Arial"/>
                <a:cs typeface="Arial"/>
              </a:rPr>
              <a:t>Progress</a:t>
            </a:r>
            <a:br>
              <a:rPr lang="en-US" b="1" dirty="0">
                <a:latin typeface="Arial"/>
                <a:cs typeface="Arial"/>
              </a:rPr>
            </a:br>
            <a:r>
              <a:rPr lang="en-US" dirty="0">
                <a:latin typeface="Arial"/>
                <a:cs typeface="Arial"/>
              </a:rPr>
              <a:t>Adolescence is a time of ongoing brain development.</a:t>
            </a:r>
          </a:p>
          <a:p>
            <a:pPr marL="285750" indent="-285750" defTabSz="9144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 dirty="0">
                <a:latin typeface="Arial"/>
                <a:cs typeface="Arial"/>
              </a:rPr>
              <a:t>Influence from society</a:t>
            </a:r>
            <a:br>
              <a:rPr lang="en-US" b="1" dirty="0">
                <a:latin typeface="Arial"/>
                <a:cs typeface="Arial"/>
              </a:rPr>
            </a:br>
            <a:r>
              <a:rPr lang="en-US" dirty="0">
                <a:latin typeface="Arial"/>
                <a:cs typeface="Arial"/>
              </a:rPr>
              <a:t>Behavior is influenced by social norms, family, and peers.</a:t>
            </a:r>
          </a:p>
          <a:p>
            <a:pPr marL="285750" indent="-285750" defTabSz="9144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 dirty="0">
                <a:latin typeface="Arial"/>
                <a:cs typeface="Arial"/>
              </a:rPr>
              <a:t>Opportunity for prevention</a:t>
            </a:r>
            <a:br>
              <a:rPr lang="en-US" b="1" dirty="0">
                <a:latin typeface="Arial"/>
                <a:cs typeface="Arial"/>
              </a:rPr>
            </a:br>
            <a:r>
              <a:rPr lang="en-US" dirty="0">
                <a:latin typeface="Arial"/>
                <a:cs typeface="Arial"/>
              </a:rPr>
              <a:t>Before smoking takes hold, intervention can take place.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1693D2-A128-5232-C2DF-C510553758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V="1">
            <a:off x="6019388" y="-288312306"/>
            <a:ext cx="5025031" cy="284961221"/>
          </a:xfrm>
          <a:prstGeom prst="rect">
            <a:avLst/>
          </a:prstGeom>
        </p:spPr>
      </p:pic>
      <p:pic>
        <p:nvPicPr>
          <p:cNvPr id="8" name="Picture 7" descr="Teenagers Experimenting with Cigarettes Cartoon Style | Premium AI ...">
            <a:extLst>
              <a:ext uri="{FF2B5EF4-FFF2-40B4-BE49-F238E27FC236}">
                <a16:creationId xmlns:a16="http://schemas.microsoft.com/office/drawing/2014/main" id="{1FDCF6A5-C75C-AD13-AC6E-4FF8D8BFE2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4047" y="1696570"/>
            <a:ext cx="4704229" cy="4036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720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5E0AA30-C813-966F-78D8-339A859DC782}"/>
              </a:ext>
            </a:extLst>
          </p:cNvPr>
          <p:cNvSpPr txBox="1"/>
          <p:nvPr/>
        </p:nvSpPr>
        <p:spPr>
          <a:xfrm>
            <a:off x="5827670" y="524078"/>
            <a:ext cx="5818910" cy="507831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>
                <a:latin typeface="Arial"/>
                <a:cs typeface="Arial"/>
              </a:rPr>
              <a:t>What is the significance of the range 11 to 17?</a:t>
            </a:r>
            <a:br>
              <a:rPr lang="en-GB" dirty="0">
                <a:latin typeface="Arial"/>
                <a:cs typeface="Arial"/>
              </a:rPr>
            </a:br>
            <a:r>
              <a:rPr lang="en-GB">
                <a:latin typeface="Arial"/>
                <a:cs typeface="Arial"/>
              </a:rPr>
              <a:t>Pre-adolescence.</a:t>
            </a:r>
          </a:p>
          <a:p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>
                <a:latin typeface="Arial"/>
                <a:cs typeface="Arial"/>
              </a:rPr>
              <a:t>Chance to create beneficial standards prior to testing.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>
                <a:latin typeface="Arial"/>
                <a:cs typeface="Arial"/>
              </a:rPr>
              <a:t>The phase of middle adolescence.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>
                <a:latin typeface="Arial"/>
                <a:cs typeface="Arial"/>
              </a:rPr>
              <a:t>Interpersonal connections and social impact grow progressively significant.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>
                <a:latin typeface="Arial"/>
                <a:cs typeface="Arial"/>
              </a:rPr>
              <a:t>Subsequent teenage years.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>
                <a:latin typeface="Arial"/>
                <a:cs typeface="Arial"/>
              </a:rPr>
              <a:t>Chance to hinder the advancement of experimentation leading to habitual smoking.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>
                <a:latin typeface="Arial"/>
                <a:cs typeface="Arial"/>
              </a:rPr>
              <a:t>Intervention during adolescence instead of postponing until addiction manifests.</a:t>
            </a:r>
            <a:endParaRPr lang="en-GB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6C2161-6AF6-922C-7025-B3D4A2CA6A5E}"/>
              </a:ext>
            </a:extLst>
          </p:cNvPr>
          <p:cNvSpPr txBox="1"/>
          <p:nvPr/>
        </p:nvSpPr>
        <p:spPr>
          <a:xfrm>
            <a:off x="1371599" y="426026"/>
            <a:ext cx="3314699" cy="1200329"/>
          </a:xfrm>
          <a:prstGeom prst="rect">
            <a:avLst/>
          </a:prstGeom>
          <a:solidFill>
            <a:srgbClr val="7030A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600" b="1"/>
              <a:t>Why 11-17 Specifically 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B57F3D-08D4-ECF7-2DAE-9A09EC7B8529}"/>
              </a:ext>
            </a:extLst>
          </p:cNvPr>
          <p:cNvSpPr txBox="1"/>
          <p:nvPr/>
        </p:nvSpPr>
        <p:spPr>
          <a:xfrm>
            <a:off x="986631" y="6396335"/>
            <a:ext cx="3883742" cy="246221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/>
          <a:p>
            <a:r>
              <a:rPr lang="en-GB" sz="1000"/>
              <a:t>Photo, Bing, 2026)</a:t>
            </a:r>
            <a:endParaRPr lang="en-GB" sz="1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CA0794-2B28-81F1-0A11-3BCBC968993A}"/>
              </a:ext>
            </a:extLst>
          </p:cNvPr>
          <p:cNvSpPr txBox="1"/>
          <p:nvPr/>
        </p:nvSpPr>
        <p:spPr>
          <a:xfrm>
            <a:off x="10219222" y="6332904"/>
            <a:ext cx="1558922" cy="246221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/>
          <a:p>
            <a:r>
              <a:rPr lang="en-US" sz="1000">
                <a:latin typeface="Arial"/>
                <a:cs typeface="Arial"/>
              </a:rPr>
              <a:t>(Jiaying Liu et al.,</a:t>
            </a:r>
            <a:r>
              <a:rPr lang="en-US" sz="1000"/>
              <a:t> 2017</a:t>
            </a:r>
            <a:r>
              <a:rPr lang="en-US" sz="1000" b="1">
                <a:latin typeface="Arial"/>
                <a:cs typeface="Arial"/>
              </a:rPr>
              <a:t>)</a:t>
            </a:r>
            <a:endParaRPr lang="en-GB" sz="1000" b="1">
              <a:latin typeface="Arial"/>
              <a:cs typeface="Arial"/>
            </a:endParaRPr>
          </a:p>
        </p:txBody>
      </p:sp>
      <p:pic>
        <p:nvPicPr>
          <p:cNvPr id="5" name="Picture 4" descr="Kids Smoking Clipart">
            <a:extLst>
              <a:ext uri="{FF2B5EF4-FFF2-40B4-BE49-F238E27FC236}">
                <a16:creationId xmlns:a16="http://schemas.microsoft.com/office/drawing/2014/main" id="{18F3045D-1413-E11A-4E52-E80A30C68B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341" y="2012747"/>
            <a:ext cx="4782669" cy="3863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627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59448FE-5180-90B8-F65D-D58C6973751B}"/>
              </a:ext>
            </a:extLst>
          </p:cNvPr>
          <p:cNvSpPr txBox="1"/>
          <p:nvPr/>
        </p:nvSpPr>
        <p:spPr>
          <a:xfrm>
            <a:off x="511904" y="187036"/>
            <a:ext cx="11269043" cy="595980"/>
          </a:xfrm>
          <a:prstGeom prst="rect">
            <a:avLst/>
          </a:prstGeom>
          <a:solidFill>
            <a:srgbClr val="00B0F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200" b="1"/>
              <a:t>Smoking is not an individual choice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BC2D9FA-B6AD-006F-BA53-37401A445F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56542419"/>
              </p:ext>
            </p:extLst>
          </p:nvPr>
        </p:nvGraphicFramePr>
        <p:xfrm>
          <a:off x="664881" y="1181305"/>
          <a:ext cx="11097560" cy="51210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AEF2C95-85DE-5D31-9DC3-5A44B4BCAFA6}"/>
              </a:ext>
            </a:extLst>
          </p:cNvPr>
          <p:cNvSpPr txBox="1"/>
          <p:nvPr/>
        </p:nvSpPr>
        <p:spPr>
          <a:xfrm>
            <a:off x="10159999" y="6301632"/>
            <a:ext cx="151416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/>
              <a:t>Photos (Bing, 2026)</a:t>
            </a:r>
            <a:endParaRPr lang="en-GB" sz="1000" b="1"/>
          </a:p>
        </p:txBody>
      </p:sp>
      <p:pic>
        <p:nvPicPr>
          <p:cNvPr id="198" name="Picture 197" descr="Babies Smoking Animation">
            <a:extLst>
              <a:ext uri="{FF2B5EF4-FFF2-40B4-BE49-F238E27FC236}">
                <a16:creationId xmlns:a16="http://schemas.microsoft.com/office/drawing/2014/main" id="{8ACA2FD6-7878-E7EA-0DAF-74791C2D7E2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0908" y="2991969"/>
            <a:ext cx="2576654" cy="1501591"/>
          </a:xfrm>
          <a:prstGeom prst="rect">
            <a:avLst/>
          </a:prstGeom>
        </p:spPr>
      </p:pic>
      <p:pic>
        <p:nvPicPr>
          <p:cNvPr id="17" name="Picture 16" descr="Teenager Peer Pressure Illustrations, Royalty-Free Vector Graphics ...">
            <a:extLst>
              <a:ext uri="{FF2B5EF4-FFF2-40B4-BE49-F238E27FC236}">
                <a16:creationId xmlns:a16="http://schemas.microsoft.com/office/drawing/2014/main" id="{DAE2A226-20A9-DB2D-FAF4-2D25437D21F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51706" y="2988239"/>
            <a:ext cx="2342890" cy="1497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776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220096-236B-B0E9-87FE-9E1D3B885397}"/>
              </a:ext>
            </a:extLst>
          </p:cNvPr>
          <p:cNvSpPr txBox="1"/>
          <p:nvPr/>
        </p:nvSpPr>
        <p:spPr>
          <a:xfrm>
            <a:off x="1292802" y="3423672"/>
            <a:ext cx="9606396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>
                <a:latin typeface="Arial"/>
                <a:cs typeface="Arial"/>
              </a:rPr>
              <a:t>Higher risk of initiation due to socioeconomic disadvantage</a:t>
            </a:r>
            <a:endParaRPr lang="en-GB" dirty="0">
              <a:latin typeface="Arial"/>
              <a:cs typeface="Arial"/>
            </a:endParaRPr>
          </a:p>
          <a:p>
            <a:pPr algn="ctr"/>
            <a:br>
              <a:rPr lang="en-GB" dirty="0">
                <a:latin typeface="Arial"/>
                <a:cs typeface="Arial"/>
              </a:rPr>
            </a:br>
            <a:br>
              <a:rPr lang="en-GB" dirty="0">
                <a:latin typeface="Arial"/>
                <a:cs typeface="Arial"/>
              </a:rPr>
            </a:br>
            <a:r>
              <a:rPr lang="en-GB">
                <a:latin typeface="Arial"/>
                <a:cs typeface="Arial"/>
              </a:rPr>
              <a:t>Early initiation increases the likelihood that smoking will become established.</a:t>
            </a:r>
            <a:endParaRPr lang="en-GB" dirty="0">
              <a:latin typeface="Arial"/>
              <a:cs typeface="Arial"/>
            </a:endParaRPr>
          </a:p>
          <a:p>
            <a:pPr algn="ctr"/>
            <a:endParaRPr lang="en-GB" dirty="0">
              <a:latin typeface="Arial"/>
              <a:cs typeface="Arial"/>
            </a:endParaRPr>
          </a:p>
          <a:p>
            <a:pPr algn="ctr"/>
            <a:br>
              <a:rPr lang="en-GB" dirty="0">
                <a:latin typeface="Arial"/>
                <a:cs typeface="Arial"/>
              </a:rPr>
            </a:br>
            <a:r>
              <a:rPr lang="en-GB">
                <a:latin typeface="Arial"/>
                <a:cs typeface="Arial"/>
              </a:rPr>
              <a:t>Unequal health outcomes due to unequal exposure to risk factors</a:t>
            </a:r>
            <a:endParaRPr lang="en-GB" dirty="0">
              <a:latin typeface="Arial"/>
              <a:cs typeface="Arial"/>
            </a:endParaRPr>
          </a:p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588C00-C294-0D32-FA67-1CA8FE71596F}"/>
              </a:ext>
            </a:extLst>
          </p:cNvPr>
          <p:cNvSpPr txBox="1"/>
          <p:nvPr/>
        </p:nvSpPr>
        <p:spPr>
          <a:xfrm>
            <a:off x="1933611" y="257305"/>
            <a:ext cx="8323118" cy="523220"/>
          </a:xfrm>
          <a:prstGeom prst="rect">
            <a:avLst/>
          </a:prstGeom>
          <a:solidFill>
            <a:srgbClr val="00B0F0"/>
          </a:solidFill>
          <a:ln>
            <a:solidFill>
              <a:srgbClr val="4472C4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 b="1">
                <a:solidFill>
                  <a:schemeClr val="bg1"/>
                </a:solidFill>
                <a:latin typeface="Arial"/>
                <a:cs typeface="Arial"/>
              </a:rPr>
              <a:t>Health Inequalities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E14DBC-6057-AA8F-5E2B-0FF99B3911D8}"/>
              </a:ext>
            </a:extLst>
          </p:cNvPr>
          <p:cNvSpPr txBox="1"/>
          <p:nvPr/>
        </p:nvSpPr>
        <p:spPr>
          <a:xfrm>
            <a:off x="10250565" y="6395475"/>
            <a:ext cx="1746809" cy="246221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/>
          <a:p>
            <a:r>
              <a:rPr lang="en-US" sz="1000"/>
              <a:t>(</a:t>
            </a:r>
            <a:r>
              <a:rPr lang="en-US" sz="1000">
                <a:latin typeface="Arial"/>
                <a:cs typeface="Arial"/>
              </a:rPr>
              <a:t>Green et al., 2016)</a:t>
            </a:r>
            <a:endParaRPr lang="en-GB" sz="1000">
              <a:latin typeface="Arial"/>
              <a:cs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13FDE0E-6CBA-E04B-4927-57EC9DADAF6B}"/>
              </a:ext>
            </a:extLst>
          </p:cNvPr>
          <p:cNvSpPr txBox="1"/>
          <p:nvPr/>
        </p:nvSpPr>
        <p:spPr>
          <a:xfrm>
            <a:off x="5628368" y="2646173"/>
            <a:ext cx="896058" cy="4340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D000F18D-9A50-52D6-8D7F-790FF1451A06}"/>
              </a:ext>
            </a:extLst>
          </p:cNvPr>
          <p:cNvSpPr/>
          <p:nvPr/>
        </p:nvSpPr>
        <p:spPr>
          <a:xfrm>
            <a:off x="5818784" y="3775650"/>
            <a:ext cx="484632" cy="47736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830F9E67-9FD6-174C-EE4A-F72F7216EA69}"/>
              </a:ext>
            </a:extLst>
          </p:cNvPr>
          <p:cNvSpPr/>
          <p:nvPr/>
        </p:nvSpPr>
        <p:spPr>
          <a:xfrm>
            <a:off x="5831217" y="4581312"/>
            <a:ext cx="474194" cy="5504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ree Vector | Smoking hazards health threats 2 flat compositions with ...">
            <a:extLst>
              <a:ext uri="{FF2B5EF4-FFF2-40B4-BE49-F238E27FC236}">
                <a16:creationId xmlns:a16="http://schemas.microsoft.com/office/drawing/2014/main" id="{29D1A3CB-BF8D-3B54-0F52-4B2154C976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9194" y="797615"/>
            <a:ext cx="5869640" cy="24837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4472D60-4AE8-32AE-6475-4440FFCA1158}"/>
              </a:ext>
            </a:extLst>
          </p:cNvPr>
          <p:cNvSpPr txBox="1"/>
          <p:nvPr/>
        </p:nvSpPr>
        <p:spPr>
          <a:xfrm>
            <a:off x="420027" y="6398418"/>
            <a:ext cx="229615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>
                <a:latin typeface="Arial"/>
                <a:cs typeface="Arial"/>
              </a:rPr>
              <a:t>Photo, (Bing, 2026)</a:t>
            </a:r>
          </a:p>
        </p:txBody>
      </p:sp>
    </p:spTree>
    <p:extLst>
      <p:ext uri="{BB962C8B-B14F-4D97-AF65-F5344CB8AC3E}">
        <p14:creationId xmlns:p14="http://schemas.microsoft.com/office/powerpoint/2010/main" val="2603479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D880A38-1600-3667-F10D-D6025489B413}"/>
              </a:ext>
            </a:extLst>
          </p:cNvPr>
          <p:cNvSpPr txBox="1"/>
          <p:nvPr/>
        </p:nvSpPr>
        <p:spPr>
          <a:xfrm>
            <a:off x="1905121" y="640478"/>
            <a:ext cx="781251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dirty="0">
                <a:latin typeface="Arial"/>
                <a:cs typeface="Arial"/>
              </a:rPr>
              <a:t>Policy and </a:t>
            </a:r>
            <a:r>
              <a:rPr lang="en-US" sz="2800" b="1">
                <a:latin typeface="Arial"/>
                <a:cs typeface="Arial"/>
              </a:rPr>
              <a:t>Guidelines Context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665EC4-A8F3-33EE-F8CD-05F7CC3FE55B}"/>
              </a:ext>
            </a:extLst>
          </p:cNvPr>
          <p:cNvSpPr txBox="1"/>
          <p:nvPr/>
        </p:nvSpPr>
        <p:spPr>
          <a:xfrm>
            <a:off x="3183699" y="1717110"/>
            <a:ext cx="5827059" cy="47676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cs typeface="Arial"/>
              </a:rPr>
              <a:t>NICE NG209</a:t>
            </a:r>
            <a:br>
              <a:rPr lang="en-US" b="1" dirty="0">
                <a:latin typeface="Arial"/>
                <a:cs typeface="Arial"/>
              </a:rPr>
            </a:br>
            <a:endParaRPr lang="en-US" b="1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Prevent children and young people from starting to smoke.</a:t>
            </a:r>
            <a:br>
              <a:rPr lang="en-US" dirty="0">
                <a:latin typeface="Arial"/>
                <a:cs typeface="Arial"/>
              </a:rPr>
            </a:br>
            <a:r>
              <a:rPr lang="en-US">
                <a:latin typeface="Arial"/>
                <a:cs typeface="Arial"/>
              </a:rPr>
              <a:t>Evidence-based interventions in schools.</a:t>
            </a:r>
            <a:endParaRPr lang="en-US"/>
          </a:p>
          <a:p>
            <a:endParaRPr lang="en-US" dirty="0">
              <a:latin typeface="Arial"/>
              <a:cs typeface="Arial"/>
            </a:endParaRPr>
          </a:p>
          <a:p>
            <a:r>
              <a:rPr lang="en-US" b="1">
                <a:latin typeface="Arial"/>
                <a:cs typeface="Arial"/>
              </a:rPr>
              <a:t>DHSC UK</a:t>
            </a:r>
            <a:r>
              <a:rPr lang="en-US" b="1">
                <a:latin typeface="Arial"/>
                <a:ea typeface="+mn-lt"/>
                <a:cs typeface="Arial"/>
              </a:rPr>
              <a:t> Tobacco Control Policy</a:t>
            </a:r>
            <a:r>
              <a:rPr lang="en-US">
                <a:latin typeface="Arial"/>
                <a:ea typeface="+mn-lt"/>
                <a:cs typeface="Arial"/>
              </a:rPr>
              <a:t> </a:t>
            </a:r>
            <a:endParaRPr lang="en-US" dirty="0">
              <a:latin typeface="Arial"/>
              <a:ea typeface="+mn-lt"/>
              <a:cs typeface="Arial"/>
            </a:endParaRPr>
          </a:p>
          <a:p>
            <a:endParaRPr lang="en-US" dirty="0">
              <a:latin typeface="Arial"/>
              <a:ea typeface="+mn-lt"/>
              <a:cs typeface="Arial"/>
            </a:endParaRPr>
          </a:p>
          <a:p>
            <a:r>
              <a:rPr lang="en-US">
                <a:latin typeface="Arial"/>
                <a:ea typeface="+mn-lt"/>
                <a:cs typeface="Arial"/>
              </a:rPr>
              <a:t>Avoid starting to smoke. Prevent young people and children from becoming addicted to nicotine. Develop a generation that is smoke-free. </a:t>
            </a:r>
            <a:endParaRPr lang="en-US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Arial"/>
            </a:endParaRPr>
          </a:p>
          <a:p>
            <a:r>
              <a:rPr lang="en-US" b="1">
                <a:latin typeface="Arial"/>
                <a:ea typeface="+mn-lt"/>
                <a:cs typeface="Arial"/>
              </a:rPr>
              <a:t>UNHOOKED</a:t>
            </a:r>
            <a:r>
              <a:rPr lang="en-US">
                <a:latin typeface="Arial"/>
                <a:ea typeface="+mn-lt"/>
                <a:cs typeface="Arial"/>
              </a:rPr>
              <a:t> </a:t>
            </a:r>
          </a:p>
          <a:p>
            <a:endParaRPr lang="en-US" dirty="0">
              <a:latin typeface="Arial"/>
              <a:ea typeface="+mn-lt"/>
              <a:cs typeface="Arial"/>
            </a:endParaRPr>
          </a:p>
          <a:p>
            <a:r>
              <a:rPr lang="en-US">
                <a:latin typeface="Arial"/>
                <a:ea typeface="+mn-lt"/>
                <a:cs typeface="Arial"/>
              </a:rPr>
              <a:t>Prevention, peer pressure, social norms, and empowerment.</a:t>
            </a:r>
            <a:endParaRPr lang="en-US">
              <a:latin typeface="Arial"/>
              <a:cs typeface="Arial"/>
            </a:endParaRPr>
          </a:p>
          <a:p>
            <a:endParaRPr lang="en-US"/>
          </a:p>
        </p:txBody>
      </p:sp>
      <p:pic>
        <p:nvPicPr>
          <p:cNvPr id="6" name="Picture 5" descr="Department of Health and Social Care case study — Studio Dhesi">
            <a:extLst>
              <a:ext uri="{FF2B5EF4-FFF2-40B4-BE49-F238E27FC236}">
                <a16:creationId xmlns:a16="http://schemas.microsoft.com/office/drawing/2014/main" id="{74B78EE2-2F3A-544A-6820-15D33AA34F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716" y="385973"/>
            <a:ext cx="2743199" cy="1806327"/>
          </a:xfrm>
          <a:prstGeom prst="rect">
            <a:avLst/>
          </a:prstGeom>
        </p:spPr>
      </p:pic>
      <p:pic>
        <p:nvPicPr>
          <p:cNvPr id="4" name="Picture 3" descr="National Institute for Health and Care Excellence (NICE) Logo Download ...">
            <a:extLst>
              <a:ext uri="{FF2B5EF4-FFF2-40B4-BE49-F238E27FC236}">
                <a16:creationId xmlns:a16="http://schemas.microsoft.com/office/drawing/2014/main" id="{F5C8A572-14FC-4FBE-394D-97FA5FE7FC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8072" y="384097"/>
            <a:ext cx="2743197" cy="5157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31C6DB4-CD9F-614A-66B4-C060EB1CB369}"/>
              </a:ext>
            </a:extLst>
          </p:cNvPr>
          <p:cNvSpPr txBox="1"/>
          <p:nvPr/>
        </p:nvSpPr>
        <p:spPr>
          <a:xfrm>
            <a:off x="9716635" y="2758179"/>
            <a:ext cx="2240146" cy="21281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10" name="Picture 9" descr="Company Policy Document Images – Browse 10,733 Stock Photos, Vectors ...">
            <a:extLst>
              <a:ext uri="{FF2B5EF4-FFF2-40B4-BE49-F238E27FC236}">
                <a16:creationId xmlns:a16="http://schemas.microsoft.com/office/drawing/2014/main" id="{ABD734E5-97F6-5EFD-4E62-EFD3719430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9963" y="1589500"/>
            <a:ext cx="2854239" cy="449319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6410FF3-225E-D0BC-1548-B85BA4C3E45B}"/>
              </a:ext>
            </a:extLst>
          </p:cNvPr>
          <p:cNvSpPr txBox="1"/>
          <p:nvPr/>
        </p:nvSpPr>
        <p:spPr>
          <a:xfrm>
            <a:off x="406276" y="6356165"/>
            <a:ext cx="3346218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>
                <a:latin typeface="Arial"/>
                <a:cs typeface="Arial"/>
              </a:rPr>
              <a:t>(DHSC, 2024, NICE, 2025)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41F171-0BEA-37E4-F844-6E7DF641C21B}"/>
              </a:ext>
            </a:extLst>
          </p:cNvPr>
          <p:cNvSpPr txBox="1"/>
          <p:nvPr/>
        </p:nvSpPr>
        <p:spPr>
          <a:xfrm>
            <a:off x="10304674" y="6328413"/>
            <a:ext cx="1358088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>
                <a:latin typeface="Arial"/>
                <a:cs typeface="Arial"/>
              </a:rPr>
              <a:t>(Bing, 2026)</a:t>
            </a:r>
          </a:p>
        </p:txBody>
      </p:sp>
    </p:spTree>
    <p:extLst>
      <p:ext uri="{BB962C8B-B14F-4D97-AF65-F5344CB8AC3E}">
        <p14:creationId xmlns:p14="http://schemas.microsoft.com/office/powerpoint/2010/main" val="3091371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62BF31-4640-9CA4-E8A0-CFC4F5A74EB9}"/>
              </a:ext>
            </a:extLst>
          </p:cNvPr>
          <p:cNvSpPr txBox="1"/>
          <p:nvPr/>
        </p:nvSpPr>
        <p:spPr>
          <a:xfrm>
            <a:off x="1589809" y="665018"/>
            <a:ext cx="8728364" cy="584775"/>
          </a:xfrm>
          <a:prstGeom prst="rect">
            <a:avLst/>
          </a:prstGeom>
          <a:solidFill>
            <a:srgbClr val="92D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200" b="1"/>
              <a:t>Why a campaign?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44E959F0-7A9C-6398-DD3C-52B27F4DF4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492537"/>
              </p:ext>
            </p:extLst>
          </p:nvPr>
        </p:nvGraphicFramePr>
        <p:xfrm>
          <a:off x="2078182" y="1776845"/>
          <a:ext cx="8081818" cy="4361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5E0ED682-1309-84CC-E61D-621A8EBC789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64852" y="2441863"/>
            <a:ext cx="2694149" cy="26289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6C16E29-694F-04BC-79F3-A16A94FA9D3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933001" y="2441863"/>
            <a:ext cx="2871073" cy="295448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6AE97771-88C6-0506-9B10-E619822F106D}"/>
              </a:ext>
            </a:extLst>
          </p:cNvPr>
          <p:cNvSpPr txBox="1"/>
          <p:nvPr/>
        </p:nvSpPr>
        <p:spPr>
          <a:xfrm>
            <a:off x="10655237" y="6376033"/>
            <a:ext cx="137447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>
                <a:latin typeface="Arial"/>
                <a:cs typeface="Arial"/>
              </a:rPr>
              <a:t>Photos, (Bing,2026)</a:t>
            </a:r>
          </a:p>
        </p:txBody>
      </p:sp>
    </p:spTree>
    <p:extLst>
      <p:ext uri="{BB962C8B-B14F-4D97-AF65-F5344CB8AC3E}">
        <p14:creationId xmlns:p14="http://schemas.microsoft.com/office/powerpoint/2010/main" val="9793228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A9C2260-BBA8-48A5-8D2A-01DBA0556471}"/>
              </a:ext>
            </a:extLst>
          </p:cNvPr>
          <p:cNvSpPr txBox="1"/>
          <p:nvPr/>
        </p:nvSpPr>
        <p:spPr>
          <a:xfrm>
            <a:off x="398768" y="465984"/>
            <a:ext cx="4717429" cy="665419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 kern="1200" spc="-100" baseline="0">
                <a:solidFill>
                  <a:schemeClr val="bg1"/>
                </a:solidFill>
                <a:latin typeface="Arial"/>
                <a:ea typeface="+mj-ea"/>
                <a:cs typeface="Arial"/>
              </a:rPr>
              <a:t>Why a Campaign/Media</a:t>
            </a:r>
            <a:r>
              <a:rPr lang="en-US" sz="3000" b="1" spc="-100">
                <a:solidFill>
                  <a:schemeClr val="bg1"/>
                </a:solidFill>
                <a:latin typeface="Arial"/>
                <a:ea typeface="+mj-ea"/>
                <a:cs typeface="Arial"/>
              </a:rPr>
              <a:t> </a:t>
            </a:r>
            <a:r>
              <a:rPr lang="en-US" sz="3000" b="1" kern="1200" spc="-100" baseline="0">
                <a:solidFill>
                  <a:schemeClr val="bg1"/>
                </a:solidFill>
                <a:latin typeface="Arial"/>
                <a:ea typeface="+mj-ea"/>
                <a:cs typeface="Arial"/>
              </a:rPr>
              <a:t>?</a:t>
            </a:r>
            <a:endParaRPr lang="en-US">
              <a:solidFill>
                <a:schemeClr val="bg1"/>
              </a:solidFill>
              <a:ea typeface="+mj-ea"/>
            </a:endParaRPr>
          </a:p>
        </p:txBody>
      </p:sp>
      <p:pic>
        <p:nvPicPr>
          <p:cNvPr id="2" name="Picture 1" descr="226 Smoking Cigar Cartoon High Res Illustrations - Getty Images">
            <a:extLst>
              <a:ext uri="{FF2B5EF4-FFF2-40B4-BE49-F238E27FC236}">
                <a16:creationId xmlns:a16="http://schemas.microsoft.com/office/drawing/2014/main" id="{1DF463F4-1B71-C1C5-D3F5-4C23EC5993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626" r="2" b="1124"/>
          <a:stretch>
            <a:fillRect/>
          </a:stretch>
        </p:blipFill>
        <p:spPr>
          <a:xfrm>
            <a:off x="5600704" y="470709"/>
            <a:ext cx="6324469" cy="5907066"/>
          </a:xfrm>
          <a:custGeom>
            <a:avLst/>
            <a:gdLst/>
            <a:ahLst/>
            <a:cxnLst/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611681A-966B-A946-2CC3-E5CEFEACFF74}"/>
              </a:ext>
            </a:extLst>
          </p:cNvPr>
          <p:cNvSpPr txBox="1"/>
          <p:nvPr/>
        </p:nvSpPr>
        <p:spPr>
          <a:xfrm>
            <a:off x="644041" y="1932126"/>
            <a:ext cx="369624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</a:rPr>
              <a:t>Reaching youth where they are</a:t>
            </a:r>
          </a:p>
          <a:p>
            <a:endParaRPr lang="en-US" dirty="0">
              <a:latin typeface="Arial"/>
              <a:cs typeface="Arial"/>
            </a:endParaRPr>
          </a:p>
          <a:p>
            <a:r>
              <a:rPr lang="en-US" b="1">
                <a:latin typeface="Arial"/>
                <a:cs typeface="Arial"/>
              </a:rPr>
              <a:t>UNHOOKED</a:t>
            </a:r>
            <a:r>
              <a:rPr lang="en-US">
                <a:latin typeface="Arial"/>
                <a:cs typeface="Arial"/>
              </a:rPr>
              <a:t> will use:</a:t>
            </a:r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US">
                <a:latin typeface="Arial"/>
                <a:cs typeface="Arial"/>
              </a:rPr>
              <a:t>Social Media</a:t>
            </a:r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US">
                <a:latin typeface="Arial"/>
                <a:cs typeface="Arial"/>
              </a:rPr>
              <a:t>Posters</a:t>
            </a:r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US">
                <a:latin typeface="Arial"/>
                <a:cs typeface="Arial"/>
              </a:rPr>
              <a:t>Schools</a:t>
            </a:r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US">
                <a:latin typeface="Arial"/>
                <a:cs typeface="Arial"/>
              </a:rPr>
              <a:t>Peer focused messaging 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endParaRPr lang="en-US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9A9629-CFD4-13E3-2510-ED8E2FE4018B}"/>
              </a:ext>
            </a:extLst>
          </p:cNvPr>
          <p:cNvSpPr txBox="1"/>
          <p:nvPr/>
        </p:nvSpPr>
        <p:spPr>
          <a:xfrm>
            <a:off x="9281870" y="6470489"/>
            <a:ext cx="2632172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>
                <a:latin typeface="Arial"/>
                <a:cs typeface="Arial"/>
              </a:rPr>
              <a:t>                                        Photo, Bing, 2026</a:t>
            </a:r>
          </a:p>
        </p:txBody>
      </p:sp>
    </p:spTree>
    <p:extLst>
      <p:ext uri="{BB962C8B-B14F-4D97-AF65-F5344CB8AC3E}">
        <p14:creationId xmlns:p14="http://schemas.microsoft.com/office/powerpoint/2010/main" val="42603216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318DC67-EB57-7B0F-3DD4-842C7FABC316}"/>
              </a:ext>
            </a:extLst>
          </p:cNvPr>
          <p:cNvSpPr txBox="1"/>
          <p:nvPr/>
        </p:nvSpPr>
        <p:spPr>
          <a:xfrm>
            <a:off x="1525895" y="510354"/>
            <a:ext cx="9144000" cy="584775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200" b="1"/>
              <a:t> Campaign Rationale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41668B-78AF-909E-5543-0CB7D638C2EE}"/>
              </a:ext>
            </a:extLst>
          </p:cNvPr>
          <p:cNvSpPr txBox="1"/>
          <p:nvPr/>
        </p:nvSpPr>
        <p:spPr>
          <a:xfrm>
            <a:off x="501875" y="1468260"/>
            <a:ext cx="9154547" cy="452431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/>
          <a:p>
            <a:r>
              <a:rPr lang="en-GB" b="1"/>
              <a:t>Objective:</a:t>
            </a:r>
            <a:br>
              <a:rPr lang="en-GB"/>
            </a:br>
            <a:br>
              <a:rPr lang="en-GB"/>
            </a:br>
            <a:r>
              <a:rPr lang="en-GB" dirty="0">
                <a:latin typeface="Arial"/>
                <a:cs typeface="Arial"/>
              </a:rPr>
              <a:t>To deter the onset of smoking in adolescents aged 11–17 by contesting favourable views of smoking, bolstering the ability to withstand social influences, and advocating for smoke-free societal standards.</a:t>
            </a:r>
            <a:br>
              <a:rPr lang="en-GB" dirty="0">
                <a:latin typeface="Arial"/>
                <a:cs typeface="Arial"/>
              </a:rPr>
            </a:br>
            <a:br>
              <a:rPr lang="en-GB" dirty="0">
                <a:latin typeface="Arial"/>
                <a:cs typeface="Arial"/>
              </a:rPr>
            </a:br>
            <a:r>
              <a:rPr lang="en-GB" b="1" dirty="0">
                <a:latin typeface="Arial"/>
                <a:cs typeface="Arial"/>
              </a:rPr>
              <a:t>Three Principles of the campaign:</a:t>
            </a:r>
            <a:br>
              <a:rPr lang="en-GB" b="1" dirty="0">
                <a:latin typeface="Arial"/>
                <a:cs typeface="Arial"/>
              </a:rPr>
            </a:br>
            <a:br>
              <a:rPr lang="en-GB" dirty="0">
                <a:latin typeface="Arial"/>
                <a:cs typeface="Arial"/>
              </a:rPr>
            </a:br>
            <a:r>
              <a:rPr lang="en-GB" b="1">
                <a:latin typeface="Arial"/>
                <a:cs typeface="Arial"/>
              </a:rPr>
              <a:t>1. Enable</a:t>
            </a:r>
          </a:p>
          <a:p>
            <a:r>
              <a:rPr lang="en-GB" dirty="0">
                <a:latin typeface="Arial"/>
                <a:cs typeface="Arial"/>
              </a:rPr>
              <a:t>Adolescents maintain authority over their decisions.</a:t>
            </a:r>
            <a:br>
              <a:rPr lang="en-GB" dirty="0">
                <a:latin typeface="Arial"/>
                <a:cs typeface="Arial"/>
              </a:rPr>
            </a:br>
            <a:br>
              <a:rPr lang="en-GB" dirty="0">
                <a:latin typeface="Arial"/>
                <a:cs typeface="Arial"/>
              </a:rPr>
            </a:br>
            <a:r>
              <a:rPr lang="en-GB" b="1" dirty="0">
                <a:latin typeface="Arial"/>
                <a:cs typeface="Arial"/>
              </a:rPr>
              <a:t>2</a:t>
            </a:r>
            <a:r>
              <a:rPr lang="en-GB" dirty="0">
                <a:latin typeface="Arial"/>
                <a:cs typeface="Arial"/>
              </a:rPr>
              <a:t>. </a:t>
            </a:r>
            <a:r>
              <a:rPr lang="en-GB" b="1">
                <a:latin typeface="Arial"/>
                <a:cs typeface="Arial"/>
              </a:rPr>
              <a:t>Question Conventions</a:t>
            </a:r>
          </a:p>
          <a:p>
            <a:r>
              <a:rPr lang="en-GB" dirty="0">
                <a:latin typeface="Arial"/>
                <a:cs typeface="Arial"/>
              </a:rPr>
              <a:t>Smoking ought not to be depicted as typical or anticipated conduct among adolescents.</a:t>
            </a:r>
            <a:br>
              <a:rPr lang="en-GB" dirty="0">
                <a:latin typeface="Arial"/>
                <a:cs typeface="Arial"/>
              </a:rPr>
            </a:br>
            <a:br>
              <a:rPr lang="en-GB" dirty="0">
                <a:latin typeface="Arial"/>
                <a:cs typeface="Arial"/>
              </a:rPr>
            </a:br>
            <a:r>
              <a:rPr lang="en-GB" b="1" dirty="0">
                <a:latin typeface="Arial"/>
                <a:cs typeface="Arial"/>
              </a:rPr>
              <a:t>3</a:t>
            </a:r>
            <a:r>
              <a:rPr lang="en-GB" dirty="0">
                <a:latin typeface="Arial"/>
                <a:cs typeface="Arial"/>
              </a:rPr>
              <a:t>. </a:t>
            </a:r>
            <a:r>
              <a:rPr lang="en-GB" b="1">
                <a:latin typeface="Arial"/>
                <a:cs typeface="Arial"/>
              </a:rPr>
              <a:t>Prevent</a:t>
            </a:r>
          </a:p>
          <a:p>
            <a:r>
              <a:rPr lang="en-US">
                <a:latin typeface="Arial"/>
                <a:cs typeface="Arial"/>
              </a:rPr>
              <a:t>Intervene prior to experimentation evolving into habitual smoking.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072EFAC-1B09-3D27-8A47-6C10F0EB5477}"/>
              </a:ext>
            </a:extLst>
          </p:cNvPr>
          <p:cNvSpPr txBox="1"/>
          <p:nvPr/>
        </p:nvSpPr>
        <p:spPr>
          <a:xfrm>
            <a:off x="10354405" y="6390729"/>
            <a:ext cx="14247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/>
              <a:t>Photos (Bing, 2026)</a:t>
            </a:r>
            <a:endParaRPr lang="en-GB" sz="1000" b="1"/>
          </a:p>
        </p:txBody>
      </p:sp>
      <p:pic>
        <p:nvPicPr>
          <p:cNvPr id="6" name="Picture 5" descr="Little children holding small banners urging not to smoke | Premium Vector">
            <a:extLst>
              <a:ext uri="{FF2B5EF4-FFF2-40B4-BE49-F238E27FC236}">
                <a16:creationId xmlns:a16="http://schemas.microsoft.com/office/drawing/2014/main" id="{D58C15A9-708C-FC89-2B61-DD6D63BACB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2312" y="2633841"/>
            <a:ext cx="4031875" cy="2296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4955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D228944-9DF3-78D7-14C1-4D1B7DDF9AD4}"/>
              </a:ext>
            </a:extLst>
          </p:cNvPr>
          <p:cNvSpPr txBox="1"/>
          <p:nvPr/>
        </p:nvSpPr>
        <p:spPr>
          <a:xfrm>
            <a:off x="315609" y="282524"/>
            <a:ext cx="5186636" cy="707886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i="1">
                <a:solidFill>
                  <a:schemeClr val="bg1"/>
                </a:solidFill>
              </a:rPr>
              <a:t>8 WEEK CAMPAIGN ACTIVITY</a:t>
            </a:r>
          </a:p>
          <a:p>
            <a:r>
              <a:rPr lang="en-GB" sz="2000" b="1" i="1">
                <a:solidFill>
                  <a:schemeClr val="bg1"/>
                </a:solidFill>
              </a:rPr>
              <a:t>UNHOOKED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71A5E9-BF46-807A-508C-9959866C76BE}"/>
              </a:ext>
            </a:extLst>
          </p:cNvPr>
          <p:cNvSpPr txBox="1"/>
          <p:nvPr/>
        </p:nvSpPr>
        <p:spPr>
          <a:xfrm>
            <a:off x="6237753" y="165525"/>
            <a:ext cx="7150368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Aims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 Knowledge </a:t>
            </a:r>
          </a:p>
          <a:p>
            <a:pPr marL="285750" indent="-285750">
              <a:buFont typeface="Wingdings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 Confidence to Resist Peer Pressure</a:t>
            </a:r>
          </a:p>
          <a:p>
            <a:pPr marL="285750" indent="-285750">
              <a:buFont typeface="Wingdings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Promote healthier choices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DFC0680E-0DCA-B1C1-D87D-E6D0C0BC9B6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7660" y="1453078"/>
            <a:ext cx="914400" cy="914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A7AA089-7F20-396E-ED62-0F9904DCE5B5}"/>
              </a:ext>
            </a:extLst>
          </p:cNvPr>
          <p:cNvSpPr txBox="1"/>
          <p:nvPr/>
        </p:nvSpPr>
        <p:spPr>
          <a:xfrm>
            <a:off x="1533284" y="1597759"/>
            <a:ext cx="616944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cs typeface="Arial"/>
              </a:rPr>
              <a:t>LEARN THE FACTS</a:t>
            </a:r>
            <a:endParaRPr lang="en-US" b="1" dirty="0">
              <a:latin typeface="Arial"/>
              <a:cs typeface="Arial"/>
            </a:endParaRPr>
          </a:p>
          <a:p>
            <a:pPr marL="285750" indent="-285750">
              <a:buFont typeface="Calibri"/>
              <a:buChar char="-"/>
            </a:pPr>
            <a:r>
              <a:rPr lang="en-GB" i="1" dirty="0">
                <a:latin typeface="Arial"/>
                <a:cs typeface="Arial"/>
              </a:rPr>
              <a:t>Vaping, Smoking, Health Risks</a:t>
            </a:r>
            <a:endParaRPr lang="en-US" i="1" dirty="0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7F9478-9FBD-4522-828F-6F55A18AE5AC}"/>
              </a:ext>
            </a:extLst>
          </p:cNvPr>
          <p:cNvSpPr txBox="1"/>
          <p:nvPr/>
        </p:nvSpPr>
        <p:spPr>
          <a:xfrm>
            <a:off x="1530674" y="2697359"/>
            <a:ext cx="420769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EFFECTS </a:t>
            </a:r>
          </a:p>
          <a:p>
            <a:pPr marL="285750" indent="-285750">
              <a:buFont typeface="Calibri"/>
              <a:buChar char="-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Short and Long-Term Effects On Health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8E83C4-3536-FC8C-819A-E938335F37DB}"/>
              </a:ext>
            </a:extLst>
          </p:cNvPr>
          <p:cNvSpPr txBox="1"/>
          <p:nvPr/>
        </p:nvSpPr>
        <p:spPr>
          <a:xfrm>
            <a:off x="7221267" y="1599258"/>
            <a:ext cx="61694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cs typeface="Arial"/>
              </a:rPr>
              <a:t>WHAT IS SMOKING AND VAPING</a:t>
            </a:r>
          </a:p>
          <a:p>
            <a:pPr marL="285750" indent="-285750">
              <a:buFont typeface="Calibri"/>
              <a:buChar char="-"/>
            </a:pPr>
            <a:r>
              <a:rPr lang="en-GB" i="1" dirty="0">
                <a:latin typeface="Arial"/>
                <a:cs typeface="Arial"/>
              </a:rPr>
              <a:t>Nicotine, Addiction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325B2F-9B82-006A-DAC7-1DCFF0085FAE}"/>
              </a:ext>
            </a:extLst>
          </p:cNvPr>
          <p:cNvSpPr txBox="1"/>
          <p:nvPr/>
        </p:nvSpPr>
        <p:spPr>
          <a:xfrm>
            <a:off x="7216303" y="2697463"/>
            <a:ext cx="463678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CONFIDENCE TO SAY NO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Calibri"/>
              <a:buChar char="-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Learning Communication Skills and Role Play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C0E959-22DE-35A5-7FF0-835501CC9426}"/>
              </a:ext>
            </a:extLst>
          </p:cNvPr>
          <p:cNvSpPr txBox="1"/>
          <p:nvPr/>
        </p:nvSpPr>
        <p:spPr>
          <a:xfrm>
            <a:off x="1533284" y="4143530"/>
            <a:ext cx="61694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</a:p>
          <a:p>
            <a:pPr marL="285750" indent="-285750">
              <a:buFont typeface="Calibri"/>
              <a:buChar char="-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Online Influence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6355DD4-57F6-B776-89CA-FB6532C739DE}"/>
              </a:ext>
            </a:extLst>
          </p:cNvPr>
          <p:cNvSpPr txBox="1"/>
          <p:nvPr/>
        </p:nvSpPr>
        <p:spPr>
          <a:xfrm>
            <a:off x="7220922" y="4147226"/>
            <a:ext cx="616944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cs typeface="Arial"/>
              </a:rPr>
              <a:t>PEER PRESSURE</a:t>
            </a:r>
            <a:endParaRPr lang="en-US" b="1" dirty="0">
              <a:latin typeface="Arial"/>
              <a:cs typeface="Arial"/>
            </a:endParaRPr>
          </a:p>
          <a:p>
            <a:pPr marL="285750" indent="-285750">
              <a:buFont typeface="Calibri"/>
              <a:buChar char="-"/>
            </a:pPr>
            <a:r>
              <a:rPr lang="en-GB" i="1" dirty="0">
                <a:latin typeface="Arial"/>
                <a:cs typeface="Arial"/>
              </a:rPr>
              <a:t>Recognising Peer Pressure</a:t>
            </a:r>
          </a:p>
          <a:p>
            <a:pPr algn="l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391D09-AD41-0E97-9560-0C699D8300A8}"/>
              </a:ext>
            </a:extLst>
          </p:cNvPr>
          <p:cNvSpPr txBox="1"/>
          <p:nvPr/>
        </p:nvSpPr>
        <p:spPr>
          <a:xfrm>
            <a:off x="1464011" y="5485689"/>
            <a:ext cx="61694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YOUR FUTURE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Calibri"/>
              <a:buChar char="-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Life Goals, Healthier Choices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BFEADF4-2126-AD65-119C-E6DA722EA030}"/>
              </a:ext>
            </a:extLst>
          </p:cNvPr>
          <p:cNvSpPr txBox="1"/>
          <p:nvPr/>
        </p:nvSpPr>
        <p:spPr>
          <a:xfrm>
            <a:off x="7221268" y="5489384"/>
            <a:ext cx="616944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cs typeface="Arial"/>
              </a:rPr>
              <a:t>THE END</a:t>
            </a:r>
            <a:endParaRPr lang="en-US" b="1" dirty="0">
              <a:latin typeface="Arial"/>
              <a:cs typeface="Arial"/>
            </a:endParaRPr>
          </a:p>
          <a:p>
            <a:pPr marL="285750" indent="-285750">
              <a:buFont typeface="Calibri"/>
              <a:buChar char="-"/>
            </a:pPr>
            <a:r>
              <a:rPr lang="en-GB" i="1" dirty="0">
                <a:latin typeface="Arial"/>
                <a:cs typeface="Arial"/>
              </a:rPr>
              <a:t>Reviewing Quizzes and Feedback</a:t>
            </a:r>
          </a:p>
          <a:p>
            <a:pPr algn="l"/>
            <a:endParaRPr lang="en-GB" dirty="0"/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760E8709-CFCC-EBFE-0887-9E06F62F630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8640" y="2687320"/>
            <a:ext cx="914400" cy="914400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1DF13D10-F513-9EDE-BD5A-8768F435CEF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8640" y="3997960"/>
            <a:ext cx="914400" cy="914400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F2B70A2E-E54F-6856-E1ED-838F3390F8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8640" y="5339080"/>
            <a:ext cx="914400" cy="914400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6C3536A1-E5C6-E2DF-8552-ECA4F4A1A79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096000" y="1447800"/>
            <a:ext cx="914400" cy="914400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2E756A57-DAF3-53D3-B28A-000E8EB8485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096000" y="2697480"/>
            <a:ext cx="914400" cy="914400"/>
          </a:xfrm>
          <a:prstGeom prst="rect">
            <a:avLst/>
          </a:prstGeom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362DCEEB-6DCE-D4E5-14EA-90AD05E45F3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096000" y="3987800"/>
            <a:ext cx="914400" cy="914400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7AFD3820-4786-2E10-2EDF-D5419D21E0B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096000" y="532892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8032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373E14-6577-C196-09E5-AC9F038FB4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5227BAD-2D8D-FB51-152E-0ACACDE39BC0}"/>
              </a:ext>
            </a:extLst>
          </p:cNvPr>
          <p:cNvSpPr/>
          <p:nvPr/>
        </p:nvSpPr>
        <p:spPr>
          <a:xfrm>
            <a:off x="2" y="5392"/>
            <a:ext cx="12191771" cy="8583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706449-F0BD-BF91-1F2D-37E2A1B6234C}"/>
              </a:ext>
            </a:extLst>
          </p:cNvPr>
          <p:cNvSpPr txBox="1"/>
          <p:nvPr/>
        </p:nvSpPr>
        <p:spPr>
          <a:xfrm>
            <a:off x="175098" y="1067437"/>
            <a:ext cx="12332179" cy="3516347"/>
          </a:xfrm>
          <a:prstGeom prst="rect">
            <a:avLst/>
          </a:prstGeom>
          <a:noFill/>
          <a:ln w="57150">
            <a:noFill/>
          </a:ln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endParaRPr lang="en-GB" sz="2800" dirty="0">
              <a:latin typeface="Arial"/>
              <a:cs typeface="Arial"/>
            </a:endParaRPr>
          </a:p>
          <a:p>
            <a:pPr marL="457200" indent="-457200">
              <a:buFont typeface="Wingdings"/>
              <a:buChar char="ü"/>
            </a:pPr>
            <a:r>
              <a:rPr lang="en-GB" sz="2800" b="1" dirty="0">
                <a:latin typeface="Arial"/>
                <a:cs typeface="Arial"/>
              </a:rPr>
              <a:t>Number of adolescents </a:t>
            </a:r>
            <a:r>
              <a:rPr lang="en-GB" sz="2800" dirty="0">
                <a:latin typeface="Arial"/>
                <a:cs typeface="Arial"/>
              </a:rPr>
              <a:t>who attended the sessions (Reach)</a:t>
            </a:r>
          </a:p>
          <a:p>
            <a:pPr marL="457200" indent="-457200">
              <a:buFont typeface="Wingdings"/>
              <a:buChar char="ü"/>
            </a:pPr>
            <a:endParaRPr lang="en-GB" sz="2800" dirty="0">
              <a:latin typeface="Arial"/>
              <a:cs typeface="Arial"/>
            </a:endParaRPr>
          </a:p>
          <a:p>
            <a:pPr marL="457200" indent="-457200">
              <a:buFont typeface="Wingdings"/>
              <a:buChar char="ü"/>
            </a:pPr>
            <a:r>
              <a:rPr lang="en-GB" sz="2800" b="1" dirty="0">
                <a:latin typeface="Arial"/>
                <a:cs typeface="Arial"/>
              </a:rPr>
              <a:t>Participation in activities</a:t>
            </a:r>
            <a:r>
              <a:rPr lang="en-GB" sz="2800" dirty="0">
                <a:latin typeface="Arial"/>
                <a:cs typeface="Arial"/>
              </a:rPr>
              <a:t> and group discussions (Engagement)</a:t>
            </a:r>
          </a:p>
          <a:p>
            <a:pPr marL="457200" indent="-457200">
              <a:buFont typeface="Wingdings"/>
              <a:buChar char="ü"/>
            </a:pPr>
            <a:endParaRPr lang="en-GB" sz="2800" dirty="0">
              <a:latin typeface="Arial"/>
              <a:cs typeface="Arial"/>
            </a:endParaRPr>
          </a:p>
          <a:p>
            <a:pPr marL="457200" indent="-457200">
              <a:buFont typeface="Wingdings"/>
              <a:buChar char="ü"/>
            </a:pPr>
            <a:r>
              <a:rPr lang="en-GB" sz="2800" b="1" dirty="0">
                <a:latin typeface="Arial"/>
                <a:cs typeface="Arial"/>
              </a:rPr>
              <a:t>Number of resources </a:t>
            </a:r>
            <a:r>
              <a:rPr lang="en-GB" sz="2800" dirty="0">
                <a:latin typeface="Arial"/>
                <a:cs typeface="Arial"/>
              </a:rPr>
              <a:t>used (Implementation)</a:t>
            </a:r>
          </a:p>
          <a:p>
            <a:pPr marL="457200" indent="-457200" algn="l">
              <a:buFont typeface="Wingdings"/>
              <a:buChar char="ü"/>
            </a:pPr>
            <a:endParaRPr lang="en-GB" sz="2800" dirty="0">
              <a:latin typeface="Arial"/>
              <a:cs typeface="Arial"/>
            </a:endParaRPr>
          </a:p>
          <a:p>
            <a:pPr marL="457200" indent="-457200">
              <a:buFont typeface="Wingdings"/>
              <a:buChar char="ü"/>
            </a:pPr>
            <a:r>
              <a:rPr lang="en-GB" sz="2800" b="1" dirty="0">
                <a:latin typeface="Arial"/>
                <a:cs typeface="Arial"/>
              </a:rPr>
              <a:t>Completion of resources </a:t>
            </a:r>
            <a:r>
              <a:rPr lang="en-GB" sz="2800" dirty="0">
                <a:latin typeface="Arial"/>
                <a:cs typeface="Arial"/>
              </a:rPr>
              <a:t>(Dose received)</a:t>
            </a:r>
            <a:endParaRPr lang="en-GB" sz="2800" i="1" dirty="0">
              <a:latin typeface="Arial"/>
              <a:ea typeface="Calibri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F3324A-C855-BF52-27E6-FFA4ACA009E0}"/>
              </a:ext>
            </a:extLst>
          </p:cNvPr>
          <p:cNvSpPr txBox="1"/>
          <p:nvPr/>
        </p:nvSpPr>
        <p:spPr>
          <a:xfrm>
            <a:off x="172528" y="111425"/>
            <a:ext cx="45720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chemeClr val="bg1"/>
                </a:solidFill>
                <a:latin typeface="Arial"/>
                <a:ea typeface="+mj-ea"/>
                <a:cs typeface="Arial"/>
              </a:rPr>
              <a:t>Evaluation of the Process</a:t>
            </a:r>
            <a:endParaRPr lang="en-GB" sz="2800" b="1">
              <a:solidFill>
                <a:schemeClr val="bg1"/>
              </a:solidFill>
              <a:latin typeface="Arial"/>
              <a:cs typeface="Arial"/>
            </a:endParaRPr>
          </a:p>
          <a:p>
            <a:pPr algn="ctr"/>
            <a:endParaRPr lang="en-GB" sz="135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E1B50E-CB07-4632-3A03-51055D8B848D}"/>
              </a:ext>
            </a:extLst>
          </p:cNvPr>
          <p:cNvSpPr txBox="1"/>
          <p:nvPr/>
        </p:nvSpPr>
        <p:spPr>
          <a:xfrm>
            <a:off x="811013" y="5786886"/>
            <a:ext cx="825292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ea typeface="+mn-lt"/>
                <a:cs typeface="Arial"/>
              </a:rPr>
              <a:t>(Office for Health Improvement and Disparities, 2018)</a:t>
            </a:r>
            <a:endParaRPr lang="en-US" sz="1400">
              <a:latin typeface="Arial"/>
              <a:cs typeface="Arial"/>
            </a:endParaRPr>
          </a:p>
        </p:txBody>
      </p:sp>
      <p:pic>
        <p:nvPicPr>
          <p:cNvPr id="4" name="Picture 3" descr="Teens (13–17): Anxiety, Autism, Executive Function, Sleep">
            <a:extLst>
              <a:ext uri="{FF2B5EF4-FFF2-40B4-BE49-F238E27FC236}">
                <a16:creationId xmlns:a16="http://schemas.microsoft.com/office/drawing/2014/main" id="{804C61C5-6E2D-45A7-7A81-A4DF9EEF54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6866" y="3744880"/>
            <a:ext cx="3496065" cy="23618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E02DDC-A0FA-0526-BE70-72D33DD1F558}"/>
              </a:ext>
            </a:extLst>
          </p:cNvPr>
          <p:cNvSpPr txBox="1"/>
          <p:nvPr/>
        </p:nvSpPr>
        <p:spPr>
          <a:xfrm>
            <a:off x="9330612" y="6103776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ea typeface="Times New Roman"/>
                <a:cs typeface="Times New Roman"/>
              </a:rPr>
              <a:t>(DrSensory Editorial Team, 2026a)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4125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7ABA84-EC39-1D14-D0C4-1CDE5B19D1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B044227-037E-1233-B205-5C96675788F6}"/>
              </a:ext>
            </a:extLst>
          </p:cNvPr>
          <p:cNvSpPr/>
          <p:nvPr/>
        </p:nvSpPr>
        <p:spPr>
          <a:xfrm>
            <a:off x="2" y="5392"/>
            <a:ext cx="12191771" cy="6858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5A7B62-3204-F4BB-1EB3-53DC1FFB26CE}"/>
              </a:ext>
            </a:extLst>
          </p:cNvPr>
          <p:cNvSpPr txBox="1"/>
          <p:nvPr/>
        </p:nvSpPr>
        <p:spPr>
          <a:xfrm>
            <a:off x="1301151" y="1164567"/>
            <a:ext cx="9586104" cy="3785652"/>
          </a:xfrm>
          <a:prstGeom prst="rect">
            <a:avLst/>
          </a:prstGeom>
          <a:solidFill>
            <a:schemeClr val="bg1"/>
          </a:solidFill>
          <a:ln w="57150">
            <a:noFill/>
          </a:ln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ü"/>
            </a:pPr>
            <a:endParaRPr lang="en-GB" sz="2400" dirty="0">
              <a:latin typeface="Aptos"/>
              <a:ea typeface="Aptos"/>
              <a:cs typeface="Aptos"/>
            </a:endParaRPr>
          </a:p>
          <a:p>
            <a:pPr marL="457200" indent="-457200">
              <a:buFont typeface="Wingdings"/>
              <a:buChar char="ü"/>
            </a:pPr>
            <a:r>
              <a:rPr lang="en-GB" sz="2800" b="1" dirty="0">
                <a:latin typeface="Arial"/>
                <a:ea typeface="Aptos"/>
                <a:cs typeface="Arial"/>
              </a:rPr>
              <a:t>Questionnaires</a:t>
            </a:r>
          </a:p>
          <a:p>
            <a:pPr marL="457200" indent="-457200">
              <a:buFont typeface="Wingdings"/>
              <a:buChar char="ü"/>
            </a:pPr>
            <a:endParaRPr lang="en-GB" sz="2800" dirty="0">
              <a:latin typeface="Arial"/>
              <a:ea typeface="Aptos"/>
              <a:cs typeface="Arial"/>
            </a:endParaRPr>
          </a:p>
          <a:p>
            <a:pPr marL="457200" indent="-457200">
              <a:buFont typeface="Wingdings"/>
              <a:buChar char="ü"/>
            </a:pPr>
            <a:r>
              <a:rPr lang="en-GB" sz="2800" dirty="0">
                <a:latin typeface="Arial"/>
                <a:ea typeface="Aptos"/>
                <a:cs typeface="Arial"/>
              </a:rPr>
              <a:t>Assessing their </a:t>
            </a:r>
            <a:r>
              <a:rPr lang="en-GB" sz="2800" b="1" dirty="0">
                <a:latin typeface="Arial"/>
                <a:ea typeface="Aptos"/>
                <a:cs typeface="Arial"/>
              </a:rPr>
              <a:t>knowledge </a:t>
            </a:r>
            <a:r>
              <a:rPr lang="en-GB" sz="2800" dirty="0">
                <a:latin typeface="Arial"/>
                <a:ea typeface="Aptos"/>
                <a:cs typeface="Arial"/>
              </a:rPr>
              <a:t>of smoking and vaping risks.</a:t>
            </a:r>
          </a:p>
          <a:p>
            <a:pPr marL="285750" indent="-285750">
              <a:buFont typeface="Wingdings"/>
              <a:buChar char="ü"/>
            </a:pPr>
            <a:endParaRPr lang="en-GB" dirty="0"/>
          </a:p>
          <a:p>
            <a:pPr marL="457200" indent="-457200">
              <a:buFont typeface="Wingdings"/>
              <a:buChar char="ü"/>
            </a:pPr>
            <a:r>
              <a:rPr lang="en-GB" sz="2800" dirty="0">
                <a:latin typeface="Arial"/>
                <a:ea typeface="Aptos"/>
                <a:cs typeface="Arial"/>
              </a:rPr>
              <a:t>Assessing their </a:t>
            </a:r>
            <a:r>
              <a:rPr lang="en-GB" sz="2800" b="1" dirty="0">
                <a:latin typeface="Arial"/>
                <a:ea typeface="Aptos"/>
                <a:cs typeface="Arial"/>
              </a:rPr>
              <a:t>confidence</a:t>
            </a:r>
            <a:r>
              <a:rPr lang="en-GB" sz="2800" dirty="0">
                <a:latin typeface="Arial"/>
                <a:ea typeface="Aptos"/>
                <a:cs typeface="Arial"/>
              </a:rPr>
              <a:t> in saying “no” to smoking or vaping.</a:t>
            </a:r>
          </a:p>
          <a:p>
            <a:pPr marL="285750" indent="-285750">
              <a:buFont typeface="Wingdings"/>
              <a:buChar char="ü"/>
            </a:pPr>
            <a:endParaRPr lang="en-GB" dirty="0"/>
          </a:p>
          <a:p>
            <a:pPr marL="457200" indent="-457200">
              <a:buFont typeface="Wingdings"/>
              <a:buChar char="ü"/>
            </a:pPr>
            <a:r>
              <a:rPr lang="en-GB" sz="2800" dirty="0">
                <a:latin typeface="Arial"/>
                <a:ea typeface="Aptos"/>
                <a:cs typeface="Arial"/>
              </a:rPr>
              <a:t>Compare the results before and after the campaign</a:t>
            </a:r>
            <a:endParaRPr lang="en-GB" sz="2800" dirty="0">
              <a:latin typeface="Arial"/>
              <a:cs typeface="Arial"/>
            </a:endParaRPr>
          </a:p>
          <a:p>
            <a:pPr algn="ctr"/>
            <a:endParaRPr lang="en-GB" sz="135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8796B0-761E-08A0-8C30-32EC3C2F5490}"/>
              </a:ext>
            </a:extLst>
          </p:cNvPr>
          <p:cNvSpPr txBox="1"/>
          <p:nvPr/>
        </p:nvSpPr>
        <p:spPr>
          <a:xfrm>
            <a:off x="488830" y="15039"/>
            <a:ext cx="472751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chemeClr val="bg1"/>
                </a:solidFill>
                <a:latin typeface="Arial"/>
                <a:ea typeface="+mj-ea"/>
                <a:cs typeface="Arial"/>
              </a:rPr>
              <a:t>Evaluation of the Impact</a:t>
            </a:r>
            <a:endParaRPr lang="en-GB" sz="2800" b="1">
              <a:solidFill>
                <a:schemeClr val="bg1"/>
              </a:solidFill>
              <a:latin typeface="Arial"/>
              <a:cs typeface="Arial"/>
            </a:endParaRPr>
          </a:p>
          <a:p>
            <a:pPr algn="ctr"/>
            <a:endParaRPr lang="en-GB" sz="135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5197E3-6B13-4C51-F453-0AC809148A07}"/>
              </a:ext>
            </a:extLst>
          </p:cNvPr>
          <p:cNvSpPr txBox="1"/>
          <p:nvPr/>
        </p:nvSpPr>
        <p:spPr>
          <a:xfrm>
            <a:off x="1725283" y="5571226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0" i="0" u="none" strike="noStrike" baseline="0">
                <a:solidFill>
                  <a:srgbClr val="131313"/>
                </a:solidFill>
                <a:latin typeface="Arial"/>
                <a:cs typeface="Arial"/>
              </a:rPr>
              <a:t>Chan et al. (2026) </a:t>
            </a:r>
            <a:endParaRPr lang="en-GB" sz="1600">
              <a:latin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2563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6E3BBA4-5449-30D1-53F1-EEE768155527}"/>
              </a:ext>
            </a:extLst>
          </p:cNvPr>
          <p:cNvSpPr/>
          <p:nvPr/>
        </p:nvSpPr>
        <p:spPr>
          <a:xfrm>
            <a:off x="2" y="5392"/>
            <a:ext cx="12191771" cy="6858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71FE93-E308-E178-B42E-DBF4A69E0884}"/>
              </a:ext>
            </a:extLst>
          </p:cNvPr>
          <p:cNvSpPr txBox="1"/>
          <p:nvPr/>
        </p:nvSpPr>
        <p:spPr>
          <a:xfrm>
            <a:off x="499835" y="1274893"/>
            <a:ext cx="7484369" cy="4585871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 rtl="0">
              <a:buFont typeface="Wingdings"/>
              <a:buChar char="ü"/>
            </a:pPr>
            <a:r>
              <a:rPr lang="en-GB" sz="2800" dirty="0">
                <a:latin typeface="Arial"/>
                <a:ea typeface="Aptos"/>
                <a:cs typeface="Arial"/>
              </a:rPr>
              <a:t>Discovering </a:t>
            </a:r>
            <a:r>
              <a:rPr lang="en-GB" sz="2800" b="1" dirty="0">
                <a:latin typeface="Arial"/>
                <a:ea typeface="Aptos"/>
                <a:cs typeface="Arial"/>
              </a:rPr>
              <a:t>intentions </a:t>
            </a:r>
            <a:r>
              <a:rPr lang="en-GB" sz="2800" dirty="0">
                <a:latin typeface="Arial"/>
                <a:ea typeface="Aptos"/>
                <a:cs typeface="Arial"/>
              </a:rPr>
              <a:t>regarding smoking and vaping. </a:t>
            </a:r>
            <a:endParaRPr lang="en-US" sz="28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ü"/>
            </a:pPr>
            <a:endParaRPr lang="en-GB" sz="2800" dirty="0">
              <a:latin typeface="Arial"/>
              <a:ea typeface="Aptos"/>
              <a:cs typeface="Arial"/>
            </a:endParaRPr>
          </a:p>
          <a:p>
            <a:pPr marL="342900" indent="-342900">
              <a:buFont typeface="Wingdings"/>
              <a:buChar char="ü"/>
            </a:pPr>
            <a:r>
              <a:rPr lang="en-GB" sz="2800" dirty="0">
                <a:latin typeface="Arial"/>
                <a:ea typeface="Aptos"/>
                <a:cs typeface="Arial"/>
              </a:rPr>
              <a:t>Record whether they report </a:t>
            </a:r>
            <a:r>
              <a:rPr lang="en-GB" sz="2800" b="1" dirty="0">
                <a:latin typeface="Arial"/>
                <a:ea typeface="Aptos"/>
                <a:cs typeface="Arial"/>
              </a:rPr>
              <a:t>healthier choices.</a:t>
            </a:r>
            <a:r>
              <a:rPr lang="en-GB" sz="2800" dirty="0">
                <a:latin typeface="Arial"/>
                <a:ea typeface="Aptos"/>
                <a:cs typeface="Arial"/>
              </a:rPr>
              <a:t> </a:t>
            </a:r>
          </a:p>
          <a:p>
            <a:pPr marL="342900" indent="-342900">
              <a:buFont typeface="Wingdings"/>
              <a:buChar char="ü"/>
            </a:pPr>
            <a:endParaRPr lang="en-GB" sz="2800" dirty="0">
              <a:latin typeface="Arial"/>
              <a:ea typeface="Aptos"/>
              <a:cs typeface="Arial"/>
            </a:endParaRPr>
          </a:p>
          <a:p>
            <a:pPr marL="342900" indent="-342900">
              <a:buFont typeface="Wingdings"/>
              <a:buChar char="ü"/>
            </a:pPr>
            <a:r>
              <a:rPr lang="en-GB" sz="2800" dirty="0">
                <a:latin typeface="Arial"/>
                <a:ea typeface="Aptos"/>
                <a:cs typeface="Arial"/>
              </a:rPr>
              <a:t>Measure how many seek</a:t>
            </a:r>
            <a:r>
              <a:rPr lang="en-GB" sz="2800" b="1" dirty="0">
                <a:latin typeface="Arial"/>
                <a:ea typeface="Aptos"/>
                <a:cs typeface="Arial"/>
              </a:rPr>
              <a:t> support</a:t>
            </a:r>
            <a:r>
              <a:rPr lang="en-GB" sz="2800" dirty="0">
                <a:latin typeface="Arial"/>
                <a:ea typeface="Aptos"/>
                <a:cs typeface="Arial"/>
              </a:rPr>
              <a:t>. </a:t>
            </a:r>
          </a:p>
          <a:p>
            <a:pPr marL="342900" indent="-342900">
              <a:buFont typeface="Wingdings"/>
              <a:buChar char="ü"/>
            </a:pPr>
            <a:endParaRPr lang="en-GB" sz="2800" dirty="0">
              <a:latin typeface="Arial"/>
              <a:ea typeface="Aptos"/>
              <a:cs typeface="Arial"/>
            </a:endParaRPr>
          </a:p>
          <a:p>
            <a:pPr marL="342900" indent="-342900" algn="l" rtl="0">
              <a:buFont typeface="Wingdings"/>
              <a:buChar char="ü"/>
            </a:pPr>
            <a:r>
              <a:rPr lang="en-GB" sz="2800" dirty="0">
                <a:latin typeface="Arial"/>
                <a:ea typeface="Aptos"/>
                <a:cs typeface="Arial"/>
              </a:rPr>
              <a:t>Use a</a:t>
            </a:r>
            <a:r>
              <a:rPr lang="en-GB" sz="2800" b="1" dirty="0">
                <a:latin typeface="Arial"/>
                <a:ea typeface="Aptos"/>
                <a:cs typeface="Arial"/>
              </a:rPr>
              <a:t> follow-up questionnaire </a:t>
            </a:r>
            <a:r>
              <a:rPr lang="en-GB" sz="2800" dirty="0">
                <a:latin typeface="Arial"/>
                <a:ea typeface="Aptos"/>
                <a:cs typeface="Arial"/>
              </a:rPr>
              <a:t>after the campaign.</a:t>
            </a:r>
          </a:p>
          <a:p>
            <a:pPr algn="ctr"/>
            <a:endParaRPr lang="en-GB" sz="135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977F14-F491-EC18-B26E-516D6269CEC0}"/>
              </a:ext>
            </a:extLst>
          </p:cNvPr>
          <p:cNvSpPr txBox="1"/>
          <p:nvPr/>
        </p:nvSpPr>
        <p:spPr>
          <a:xfrm>
            <a:off x="201283" y="125803"/>
            <a:ext cx="651294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chemeClr val="bg1"/>
                </a:solidFill>
                <a:latin typeface="Arial"/>
                <a:ea typeface="+mj-ea"/>
                <a:cs typeface="Arial"/>
              </a:rPr>
              <a:t>Evaluation of the Outcome</a:t>
            </a:r>
            <a:endParaRPr lang="en-GB" sz="2800" b="1">
              <a:solidFill>
                <a:schemeClr val="bg1"/>
              </a:solidFill>
              <a:latin typeface="Arial"/>
              <a:cs typeface="Arial"/>
            </a:endParaRPr>
          </a:p>
          <a:p>
            <a:pPr algn="ctr"/>
            <a:endParaRPr lang="en-GB" sz="135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7D23311-60D9-5262-E2C5-883A1E9A99AB}"/>
              </a:ext>
            </a:extLst>
          </p:cNvPr>
          <p:cNvSpPr txBox="1"/>
          <p:nvPr/>
        </p:nvSpPr>
        <p:spPr>
          <a:xfrm>
            <a:off x="1883434" y="5715000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0" i="0" u="none" strike="noStrike" baseline="0">
                <a:solidFill>
                  <a:srgbClr val="131313"/>
                </a:solidFill>
                <a:latin typeface="Arial"/>
              </a:rPr>
              <a:t>(Office for Health Improvement and Disparities, 2018)</a:t>
            </a:r>
            <a:r>
              <a:rPr sz="14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endParaRPr lang="en-GB"/>
          </a:p>
          <a:p>
            <a:pPr algn="ctr"/>
            <a:endParaRPr lang="en-GB"/>
          </a:p>
        </p:txBody>
      </p:sp>
      <p:pic>
        <p:nvPicPr>
          <p:cNvPr id="4" name="Picture 3" descr="I'm Glad My Teens Know When and How to Speak Up">
            <a:extLst>
              <a:ext uri="{FF2B5EF4-FFF2-40B4-BE49-F238E27FC236}">
                <a16:creationId xmlns:a16="http://schemas.microsoft.com/office/drawing/2014/main" id="{3060E851-BC94-8001-4768-0025DDC0DD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1500" y="1718387"/>
            <a:ext cx="3685592" cy="24570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C5D795-7A16-1611-0F53-8A8FB94DF769}"/>
              </a:ext>
            </a:extLst>
          </p:cNvPr>
          <p:cNvSpPr txBox="1"/>
          <p:nvPr/>
        </p:nvSpPr>
        <p:spPr>
          <a:xfrm>
            <a:off x="9812693" y="4175448"/>
            <a:ext cx="195942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(Bingham-Smith, 2022)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3111474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6396CFC-5B4E-248F-0FE1-59CE3AAB0792}"/>
              </a:ext>
            </a:extLst>
          </p:cNvPr>
          <p:cNvSpPr/>
          <p:nvPr/>
        </p:nvSpPr>
        <p:spPr>
          <a:xfrm>
            <a:off x="2" y="-5392"/>
            <a:ext cx="12191771" cy="743309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492A5FE-600A-8045-74BE-70C67317E3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9077575"/>
              </p:ext>
            </p:extLst>
          </p:nvPr>
        </p:nvGraphicFramePr>
        <p:xfrm>
          <a:off x="445698" y="963282"/>
          <a:ext cx="10665296" cy="515356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752623">
                  <a:extLst>
                    <a:ext uri="{9D8B030D-6E8A-4147-A177-3AD203B41FA5}">
                      <a16:colId xmlns:a16="http://schemas.microsoft.com/office/drawing/2014/main" val="3398032083"/>
                    </a:ext>
                  </a:extLst>
                </a:gridCol>
                <a:gridCol w="6912673">
                  <a:extLst>
                    <a:ext uri="{9D8B030D-6E8A-4147-A177-3AD203B41FA5}">
                      <a16:colId xmlns:a16="http://schemas.microsoft.com/office/drawing/2014/main" val="2075001750"/>
                    </a:ext>
                  </a:extLst>
                </a:gridCol>
              </a:tblGrid>
              <a:tr h="899587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4000" b="1" i="0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MEASURE</a:t>
                      </a:r>
                      <a:endParaRPr lang="en-US" sz="4000" b="1" i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943" marR="78488" marT="15695" marB="117737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3600" b="1" i="0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METHOD</a:t>
                      </a:r>
                      <a:endParaRPr lang="en-US" sz="3600" b="1" i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943" marR="78488" marT="15695" marB="117737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0551213"/>
                  </a:ext>
                </a:extLst>
              </a:tr>
              <a:tr h="777608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0" i="0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0" i="0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i="0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ATTENDANCE</a:t>
                      </a:r>
                      <a:endParaRPr lang="en-US" sz="2000" b="1" i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943" marR="78488" marT="15695" marB="11773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1" i="1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1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WEEKLY REGISTER</a:t>
                      </a:r>
                      <a:endParaRPr lang="en-US" sz="2000" b="1" i="1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943" marR="78488" marT="15695" marB="117737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4342567"/>
                  </a:ext>
                </a:extLst>
              </a:tr>
              <a:tr h="777608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0" i="0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0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KNOWLEDGE</a:t>
                      </a:r>
                      <a:endParaRPr lang="en-US" sz="2000" b="1" i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943" marR="78488" marT="15695" marB="11773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1" i="1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1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QUIZZES</a:t>
                      </a:r>
                      <a:endParaRPr lang="en-US" sz="2000" b="1" i="1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943" marR="78488" marT="15695" marB="117737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6211020"/>
                  </a:ext>
                </a:extLst>
              </a:tr>
              <a:tr h="777608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0" i="0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0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CONFIDENCE</a:t>
                      </a:r>
                      <a:endParaRPr lang="en-US" sz="2000" b="1" i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943" marR="78488" marT="15695" marB="11773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1" i="1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1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0-5 RATING</a:t>
                      </a:r>
                      <a:endParaRPr lang="en-US" sz="2000" b="1" i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943" marR="78488" marT="15695" marB="117737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0130943"/>
                  </a:ext>
                </a:extLst>
              </a:tr>
              <a:tr h="777608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0" i="0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0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ATTITUDES</a:t>
                      </a:r>
                      <a:endParaRPr lang="en-US" sz="2000" b="1" i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943" marR="78488" marT="15695" marB="11773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1" i="1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1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SURVEYS</a:t>
                      </a:r>
                      <a:endParaRPr lang="en-US" sz="2000" b="1" i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943" marR="78488" marT="15695" marB="117737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2797537"/>
                  </a:ext>
                </a:extLst>
              </a:tr>
              <a:tr h="1143542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0" i="0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0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FEEDBACK</a:t>
                      </a:r>
                      <a:endParaRPr lang="en-US" sz="2000" b="1" i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943" marR="78488" marT="15695" marB="117737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2000" b="1" i="1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2000" b="1" i="1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FORM AT END OF CAMPAIGN</a:t>
                      </a:r>
                      <a:endParaRPr lang="en-US" sz="2000" b="1" i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943" marR="78488" marT="15695" marB="117737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0082481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56ABE09-0B2B-9B07-2F85-762341D74A54}"/>
              </a:ext>
            </a:extLst>
          </p:cNvPr>
          <p:cNvSpPr txBox="1"/>
          <p:nvPr/>
        </p:nvSpPr>
        <p:spPr>
          <a:xfrm>
            <a:off x="442103" y="57510"/>
            <a:ext cx="45720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chemeClr val="bg1"/>
                </a:solidFill>
                <a:latin typeface="Arial"/>
                <a:ea typeface="+mj-ea"/>
                <a:cs typeface="Arial"/>
              </a:rPr>
              <a:t>Measuring Success</a:t>
            </a:r>
            <a:endParaRPr lang="en-GB" sz="2800" b="1">
              <a:solidFill>
                <a:schemeClr val="bg1"/>
              </a:solidFill>
              <a:latin typeface="Arial"/>
              <a:ea typeface="Calibri"/>
              <a:cs typeface="Arial"/>
            </a:endParaRPr>
          </a:p>
          <a:p>
            <a:pPr algn="ctr"/>
            <a:endParaRPr lang="en-GB" sz="135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EE4623-E8BF-5FF1-B946-FDAF8328D100}"/>
              </a:ext>
            </a:extLst>
          </p:cNvPr>
          <p:cNvSpPr txBox="1"/>
          <p:nvPr/>
        </p:nvSpPr>
        <p:spPr>
          <a:xfrm>
            <a:off x="596006" y="6307412"/>
            <a:ext cx="278822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ea typeface="+mn-lt"/>
                <a:cs typeface="Arial"/>
              </a:rPr>
              <a:t>(Moore et al., 2015)</a:t>
            </a:r>
            <a:endParaRPr lang="en-US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515089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Vape background Images - Free Download on Magnific (formerly Freepik)">
            <a:extLst>
              <a:ext uri="{FF2B5EF4-FFF2-40B4-BE49-F238E27FC236}">
                <a16:creationId xmlns:a16="http://schemas.microsoft.com/office/drawing/2014/main" id="{F553C977-535A-66C0-2C7D-430B3C48EF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9" y="-3437"/>
            <a:ext cx="12204070" cy="682714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A06BC08-2B86-231B-7347-4CC7BFCB19CB}"/>
              </a:ext>
            </a:extLst>
          </p:cNvPr>
          <p:cNvSpPr txBox="1"/>
          <p:nvPr/>
        </p:nvSpPr>
        <p:spPr>
          <a:xfrm>
            <a:off x="893654" y="155510"/>
            <a:ext cx="992331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 b="1" i="1">
                <a:solidFill>
                  <a:schemeClr val="accent6">
                    <a:lumMod val="20000"/>
                    <a:lumOff val="80000"/>
                  </a:schemeClr>
                </a:solidFill>
                <a:latin typeface="Aharoni"/>
                <a:cs typeface="Aharoni"/>
              </a:rPr>
              <a:t>UNHOOKED</a:t>
            </a:r>
            <a:endParaRPr lang="en-US" sz="4800">
              <a:solidFill>
                <a:schemeClr val="accent6">
                  <a:lumMod val="20000"/>
                  <a:lumOff val="80000"/>
                </a:schemeClr>
              </a:solidFill>
              <a:latin typeface="Neue Haas Grotesk Text Pro"/>
              <a:cs typeface="Aharoni"/>
            </a:endParaRPr>
          </a:p>
          <a:p>
            <a:pPr algn="ctr"/>
            <a:r>
              <a:rPr lang="en-GB" sz="2400" b="1" i="1">
                <a:solidFill>
                  <a:schemeClr val="accent6">
                    <a:lumMod val="20000"/>
                    <a:lumOff val="80000"/>
                  </a:schemeClr>
                </a:solidFill>
                <a:latin typeface="Aharoni"/>
                <a:cs typeface="Aharoni"/>
              </a:rPr>
              <a:t>DON’T LET NICOTINE CHOOSE YOU</a:t>
            </a:r>
            <a:endParaRPr lang="en-US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278D4D5-D878-D906-1BD0-3B831CB31DD6}"/>
              </a:ext>
            </a:extLst>
          </p:cNvPr>
          <p:cNvSpPr txBox="1"/>
          <p:nvPr/>
        </p:nvSpPr>
        <p:spPr>
          <a:xfrm>
            <a:off x="369683" y="1847559"/>
            <a:ext cx="2675658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haroni"/>
                <a:cs typeface="Aharoni"/>
              </a:rPr>
              <a:t>REAL FRIENDS</a:t>
            </a:r>
          </a:p>
          <a:p>
            <a:endParaRPr lang="en-GB" sz="2000" b="1">
              <a:latin typeface="Aharoni"/>
              <a:cs typeface="Aharoni"/>
            </a:endParaRPr>
          </a:p>
          <a:p>
            <a:pPr marL="285750" indent="-285750">
              <a:buFont typeface="Wingdings"/>
              <a:buChar char="ü"/>
            </a:pPr>
            <a:r>
              <a:rPr lang="en-GB" sz="2000" b="1">
                <a:latin typeface="Aharoni"/>
                <a:cs typeface="Aharoni"/>
              </a:rPr>
              <a:t>STAY ACTIVE</a:t>
            </a:r>
          </a:p>
          <a:p>
            <a:endParaRPr lang="en-GB" sz="2000" b="1">
              <a:latin typeface="Aharoni"/>
              <a:cs typeface="Aharoni"/>
            </a:endParaRPr>
          </a:p>
          <a:p>
            <a:pPr marL="285750" indent="-285750">
              <a:buFont typeface="Wingdings"/>
              <a:buChar char="ü"/>
            </a:pPr>
            <a:r>
              <a:rPr lang="en-GB" sz="2000" b="1">
                <a:latin typeface="Aharoni"/>
                <a:cs typeface="Aharoni"/>
              </a:rPr>
              <a:t>ACHIEVE YOUR GOALS</a:t>
            </a:r>
          </a:p>
          <a:p>
            <a:endParaRPr lang="en-GB" sz="2000" b="1">
              <a:latin typeface="Aharoni"/>
              <a:cs typeface="Aharoni"/>
            </a:endParaRPr>
          </a:p>
          <a:p>
            <a:pPr marL="285750" indent="-285750">
              <a:buFont typeface="Wingdings"/>
              <a:buChar char="ü"/>
            </a:pPr>
            <a:r>
              <a:rPr lang="en-GB" sz="2000" b="1">
                <a:latin typeface="Aharoni"/>
                <a:cs typeface="Aharoni"/>
              </a:rPr>
              <a:t>DO WHAT YOU LOVE</a:t>
            </a:r>
          </a:p>
          <a:p>
            <a:pPr marL="285750" indent="-285750">
              <a:buFont typeface="Wingdings"/>
              <a:buChar char="ü"/>
            </a:pPr>
            <a:endParaRPr lang="en-GB" sz="2000" b="1">
              <a:latin typeface="Aharoni"/>
              <a:cs typeface="Aharoni"/>
            </a:endParaRPr>
          </a:p>
          <a:p>
            <a:pPr marL="285750" indent="-285750">
              <a:buFont typeface="Wingdings"/>
              <a:buChar char="ü"/>
            </a:pPr>
            <a:r>
              <a:rPr lang="en-GB" sz="2000" b="1">
                <a:latin typeface="Aharoni"/>
                <a:cs typeface="Aharoni"/>
              </a:rPr>
              <a:t>SEE THE WORLD</a:t>
            </a:r>
          </a:p>
          <a:p>
            <a:pPr marL="285750" indent="-285750">
              <a:buFont typeface="Wingdings"/>
              <a:buChar char="ü"/>
            </a:pPr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953A801-4D71-236A-FF52-3008B08FFCD2}"/>
              </a:ext>
            </a:extLst>
          </p:cNvPr>
          <p:cNvSpPr txBox="1"/>
          <p:nvPr/>
        </p:nvSpPr>
        <p:spPr>
          <a:xfrm>
            <a:off x="10269681" y="458930"/>
            <a:ext cx="194829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/>
              <a:t>"JUST TRY IT"</a:t>
            </a:r>
          </a:p>
          <a:p>
            <a:endParaRPr lang="en-GB" b="1" i="1"/>
          </a:p>
          <a:p>
            <a:r>
              <a:rPr lang="en-GB" b="1" i="1"/>
              <a:t>" DO IT ONE TIME"</a:t>
            </a:r>
          </a:p>
          <a:p>
            <a:endParaRPr lang="en-GB" b="1" i="1"/>
          </a:p>
          <a:p>
            <a:r>
              <a:rPr lang="en-GB" b="1" i="1"/>
              <a:t>"EVERYONE DOES IT"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4F6D80A-9703-1662-4010-DA1229521DCE}"/>
              </a:ext>
            </a:extLst>
          </p:cNvPr>
          <p:cNvSpPr txBox="1"/>
          <p:nvPr/>
        </p:nvSpPr>
        <p:spPr>
          <a:xfrm>
            <a:off x="4338205" y="1290206"/>
            <a:ext cx="5126180" cy="369332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0000"/>
                </a:solidFill>
              </a:rPr>
              <a:t>IT'S  NOT WORTH THE RISK</a:t>
            </a:r>
            <a:endParaRPr lang="en-GB" sz="140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7400A1A-8001-685E-F38B-27641FFC80D9}"/>
              </a:ext>
            </a:extLst>
          </p:cNvPr>
          <p:cNvSpPr txBox="1"/>
          <p:nvPr/>
        </p:nvSpPr>
        <p:spPr>
          <a:xfrm>
            <a:off x="2675658" y="5818908"/>
            <a:ext cx="1723159" cy="707886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BETTER </a:t>
            </a:r>
            <a:endParaRPr lang="en-US" sz="2000" b="1"/>
          </a:p>
          <a:p>
            <a:r>
              <a:rPr lang="en-GB" sz="2000" b="1"/>
              <a:t>HEALTH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FC2783D-9ECE-F84D-3475-A462B61B0352}"/>
              </a:ext>
            </a:extLst>
          </p:cNvPr>
          <p:cNvSpPr txBox="1"/>
          <p:nvPr/>
        </p:nvSpPr>
        <p:spPr>
          <a:xfrm>
            <a:off x="4866408" y="5844885"/>
            <a:ext cx="232063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CLEARER </a:t>
            </a:r>
            <a:endParaRPr lang="en-US" sz="2000" b="1"/>
          </a:p>
          <a:p>
            <a:r>
              <a:rPr lang="en-GB" sz="2000" b="1"/>
              <a:t>MIND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4096A98-0869-609B-87D6-83AE8C5BE410}"/>
              </a:ext>
            </a:extLst>
          </p:cNvPr>
          <p:cNvSpPr txBox="1"/>
          <p:nvPr/>
        </p:nvSpPr>
        <p:spPr>
          <a:xfrm>
            <a:off x="6901295" y="5818908"/>
            <a:ext cx="232063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/>
              <a:t>MORE OPPURTUNITIES </a:t>
            </a:r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BB40827-EC8D-FAD5-E3BC-B1F1004716ED}"/>
              </a:ext>
            </a:extLst>
          </p:cNvPr>
          <p:cNvSpPr txBox="1"/>
          <p:nvPr/>
        </p:nvSpPr>
        <p:spPr>
          <a:xfrm>
            <a:off x="9758794" y="5836226"/>
            <a:ext cx="2320636" cy="707886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BRIGHTER FUTURE</a:t>
            </a:r>
          </a:p>
        </p:txBody>
      </p:sp>
      <p:pic>
        <p:nvPicPr>
          <p:cNvPr id="29" name="Graphic 28">
            <a:extLst>
              <a:ext uri="{FF2B5EF4-FFF2-40B4-BE49-F238E27FC236}">
                <a16:creationId xmlns:a16="http://schemas.microsoft.com/office/drawing/2014/main" id="{38D182CA-06FF-A3A4-2074-476DD513F47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928505" y="5145231"/>
            <a:ext cx="723900" cy="671946"/>
          </a:xfrm>
          <a:prstGeom prst="rect">
            <a:avLst/>
          </a:prstGeom>
        </p:spPr>
      </p:pic>
      <p:pic>
        <p:nvPicPr>
          <p:cNvPr id="30" name="Graphic 29">
            <a:extLst>
              <a:ext uri="{FF2B5EF4-FFF2-40B4-BE49-F238E27FC236}">
                <a16:creationId xmlns:a16="http://schemas.microsoft.com/office/drawing/2014/main" id="{29C20104-6DF3-F7E1-6E1C-3A5C4BF4382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75118" y="5179867"/>
            <a:ext cx="749878" cy="645969"/>
          </a:xfrm>
          <a:prstGeom prst="rect">
            <a:avLst/>
          </a:prstGeom>
        </p:spPr>
      </p:pic>
      <p:pic>
        <p:nvPicPr>
          <p:cNvPr id="31" name="Graphic 30">
            <a:extLst>
              <a:ext uri="{FF2B5EF4-FFF2-40B4-BE49-F238E27FC236}">
                <a16:creationId xmlns:a16="http://schemas.microsoft.com/office/drawing/2014/main" id="{13C6105F-A1AE-3067-61F7-EE153EB3321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734299" y="5188525"/>
            <a:ext cx="654629" cy="645970"/>
          </a:xfrm>
          <a:prstGeom prst="rect">
            <a:avLst/>
          </a:prstGeom>
        </p:spPr>
      </p:pic>
      <p:pic>
        <p:nvPicPr>
          <p:cNvPr id="32" name="Graphic 31">
            <a:extLst>
              <a:ext uri="{FF2B5EF4-FFF2-40B4-BE49-F238E27FC236}">
                <a16:creationId xmlns:a16="http://schemas.microsoft.com/office/drawing/2014/main" id="{CD2D7195-7DD5-7422-0CD8-0955B4B1B8F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176163" y="5188526"/>
            <a:ext cx="637310" cy="637310"/>
          </a:xfrm>
          <a:prstGeom prst="rect">
            <a:avLst/>
          </a:prstGeom>
        </p:spPr>
      </p:pic>
      <p:pic>
        <p:nvPicPr>
          <p:cNvPr id="36" name="Picture 35" descr="A no smoking sign with a cigarette in it&#10;&#10;AI-generated content may be incorrect.">
            <a:extLst>
              <a:ext uri="{FF2B5EF4-FFF2-40B4-BE49-F238E27FC236}">
                <a16:creationId xmlns:a16="http://schemas.microsoft.com/office/drawing/2014/main" id="{999F7966-6289-EAA4-2747-9B7A207650E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177894" y="3268373"/>
            <a:ext cx="1473780" cy="1187163"/>
          </a:xfrm>
          <a:prstGeom prst="rect">
            <a:avLst/>
          </a:prstGeom>
        </p:spPr>
      </p:pic>
      <p:pic>
        <p:nvPicPr>
          <p:cNvPr id="19" name="Picture 18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80AB4929-5C61-2981-83B6-67663C49B8C5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b="7874"/>
          <a:stretch>
            <a:fillRect/>
          </a:stretch>
        </p:blipFill>
        <p:spPr>
          <a:xfrm>
            <a:off x="4157050" y="1986787"/>
            <a:ext cx="3433546" cy="319203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AC39857-8151-EA25-089B-FE212DF54125}"/>
              </a:ext>
            </a:extLst>
          </p:cNvPr>
          <p:cNvSpPr txBox="1"/>
          <p:nvPr/>
        </p:nvSpPr>
        <p:spPr>
          <a:xfrm>
            <a:off x="135802" y="6529812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0" i="1">
                <a:latin typeface="-apple-system-body"/>
                <a:ea typeface="-apple-system-body"/>
                <a:cs typeface="-apple-system-body"/>
              </a:rPr>
              <a:t>Background image: Magnific (n.d.).</a:t>
            </a:r>
            <a:endParaRPr lang="en-US" sz="1200"/>
          </a:p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7FC6E2-C803-4771-DBF9-CE43D64F41E1}"/>
              </a:ext>
            </a:extLst>
          </p:cNvPr>
          <p:cNvSpPr txBox="1"/>
          <p:nvPr/>
        </p:nvSpPr>
        <p:spPr>
          <a:xfrm>
            <a:off x="8065128" y="4462604"/>
            <a:ext cx="60960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800" err="1"/>
              <a:t>Akham</a:t>
            </a:r>
            <a:r>
              <a:rPr lang="en-US" sz="800"/>
              <a:t> </a:t>
            </a:r>
            <a:r>
              <a:rPr lang="en-US" sz="800" err="1"/>
              <a:t>n.d</a:t>
            </a:r>
            <a:endParaRPr lang="en-US" sz="8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DBEBF4-92A6-EB14-86C9-3FCD8793202C}"/>
              </a:ext>
            </a:extLst>
          </p:cNvPr>
          <p:cNvSpPr txBox="1"/>
          <p:nvPr/>
        </p:nvSpPr>
        <p:spPr>
          <a:xfrm>
            <a:off x="6228593" y="5189334"/>
            <a:ext cx="60960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" b="0" i="1">
                <a:latin typeface="-apple-system-body"/>
                <a:ea typeface="-apple-system-body"/>
                <a:cs typeface="-apple-system-body"/>
              </a:rPr>
              <a:t>Vecteezy (n.d.).</a:t>
            </a:r>
            <a:endParaRPr lang="en-US" sz="600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6180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488E93C-854D-8DBA-A165-06D368D36F0C}"/>
              </a:ext>
            </a:extLst>
          </p:cNvPr>
          <p:cNvSpPr/>
          <p:nvPr/>
        </p:nvSpPr>
        <p:spPr>
          <a:xfrm>
            <a:off x="2" y="-5392"/>
            <a:ext cx="12177393" cy="613914"/>
          </a:xfrm>
          <a:prstGeom prst="rect">
            <a:avLst/>
          </a:prstGeom>
          <a:solidFill>
            <a:srgbClr val="EBB3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44437BD-324E-3A98-F962-F7D9AEA413D0}"/>
              </a:ext>
            </a:extLst>
          </p:cNvPr>
          <p:cNvSpPr txBox="1"/>
          <p:nvPr/>
        </p:nvSpPr>
        <p:spPr>
          <a:xfrm>
            <a:off x="489790" y="1423119"/>
            <a:ext cx="9115245" cy="34855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Arial"/>
                <a:cs typeface="Arial"/>
              </a:rPr>
              <a:t>Birmingham City Council- Public Health</a:t>
            </a:r>
          </a:p>
          <a:p>
            <a:pPr marL="342900" indent="-342900" algn="l" rtl="0">
              <a:buFont typeface="Arial"/>
              <a:buChar char="•"/>
            </a:pPr>
            <a:r>
              <a:rPr lang="en-GB" sz="2800" dirty="0">
                <a:latin typeface="Arial"/>
                <a:cs typeface="Arial"/>
              </a:rPr>
              <a:t>Give educational resources</a:t>
            </a:r>
          </a:p>
          <a:p>
            <a:pPr marL="342900" indent="-342900" algn="l" rtl="0">
              <a:buFont typeface="Arial"/>
              <a:buChar char="•"/>
            </a:pPr>
            <a:r>
              <a:rPr lang="en-GB" sz="2800" dirty="0">
                <a:latin typeface="Arial"/>
                <a:cs typeface="Arial"/>
              </a:rPr>
              <a:t>Information about local support</a:t>
            </a:r>
          </a:p>
          <a:p>
            <a:pPr marL="342900" indent="-342900" algn="l" rtl="0">
              <a:buFont typeface="Arial"/>
              <a:buChar char="•"/>
            </a:pPr>
            <a:r>
              <a:rPr lang="en-GB" sz="2800" dirty="0">
                <a:latin typeface="Arial"/>
                <a:ea typeface="Aptos"/>
                <a:cs typeface="Arial"/>
              </a:rPr>
              <a:t>Aid schools in promoting the campaign</a:t>
            </a:r>
          </a:p>
          <a:p>
            <a:pPr marL="342900" indent="-342900" algn="l" rtl="0">
              <a:buFont typeface="Arial"/>
              <a:buChar char="•"/>
            </a:pPr>
            <a:r>
              <a:rPr lang="en-GB" sz="2800" dirty="0">
                <a:latin typeface="Arial"/>
                <a:ea typeface="Aptos"/>
                <a:cs typeface="Arial"/>
              </a:rPr>
              <a:t>Guide young people towards necessary services</a:t>
            </a:r>
          </a:p>
          <a:p>
            <a:pPr marL="342900" indent="-342900" algn="l">
              <a:buFont typeface="Arial"/>
              <a:buChar char="•"/>
            </a:pPr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ea typeface="Aptos"/>
              <a:cs typeface="Arial"/>
            </a:endParaRPr>
          </a:p>
          <a:p>
            <a:endParaRPr lang="en-GB" sz="1600" dirty="0">
              <a:latin typeface="Arial"/>
              <a:ea typeface="Aptos"/>
              <a:cs typeface="Arial"/>
            </a:endParaRPr>
          </a:p>
          <a:p>
            <a:pPr marL="0" indent="0" algn="ctr" rtl="0"/>
            <a:endParaRPr lang="en-GB" dirty="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A6C704-4A6D-3A09-3E08-B50CF3A53F85}"/>
              </a:ext>
            </a:extLst>
          </p:cNvPr>
          <p:cNvSpPr txBox="1"/>
          <p:nvPr/>
        </p:nvSpPr>
        <p:spPr>
          <a:xfrm>
            <a:off x="305520" y="71887"/>
            <a:ext cx="4572000" cy="600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100" b="1">
                <a:solidFill>
                  <a:schemeClr val="bg1"/>
                </a:solidFill>
                <a:latin typeface="Arial"/>
                <a:ea typeface="+mj-ea"/>
                <a:cs typeface="Arial"/>
              </a:rPr>
              <a:t>Local Partners</a:t>
            </a:r>
            <a:endParaRPr lang="en-GB" sz="2100" b="1">
              <a:solidFill>
                <a:schemeClr val="bg1"/>
              </a:solidFill>
              <a:latin typeface="Arial"/>
              <a:ea typeface="Calibri"/>
              <a:cs typeface="Arial"/>
            </a:endParaRPr>
          </a:p>
          <a:p>
            <a:pPr algn="ctr"/>
            <a:endParaRPr lang="en-GB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EB0A16-890A-678D-805F-F723B0F4BCC3}"/>
              </a:ext>
            </a:extLst>
          </p:cNvPr>
          <p:cNvSpPr txBox="1"/>
          <p:nvPr/>
        </p:nvSpPr>
        <p:spPr>
          <a:xfrm>
            <a:off x="1114331" y="4814781"/>
            <a:ext cx="333260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ea typeface="+mn-lt"/>
                <a:cs typeface="Arial"/>
              </a:rPr>
              <a:t>(Birmingham City Council, 2023)</a:t>
            </a:r>
            <a:endParaRPr lang="en-US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830984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8FF2BE3-D014-C9C7-B968-0F9B09AF5798}"/>
              </a:ext>
            </a:extLst>
          </p:cNvPr>
          <p:cNvSpPr/>
          <p:nvPr/>
        </p:nvSpPr>
        <p:spPr>
          <a:xfrm>
            <a:off x="2" y="-5392"/>
            <a:ext cx="12177393" cy="613914"/>
          </a:xfrm>
          <a:prstGeom prst="rect">
            <a:avLst/>
          </a:prstGeom>
          <a:solidFill>
            <a:srgbClr val="EBB3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100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D5B0C9-FC91-09DA-97B9-C5AF30D75D74}"/>
              </a:ext>
            </a:extLst>
          </p:cNvPr>
          <p:cNvSpPr txBox="1"/>
          <p:nvPr/>
        </p:nvSpPr>
        <p:spPr>
          <a:xfrm>
            <a:off x="228600" y="101600"/>
            <a:ext cx="31877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solidFill>
                  <a:schemeClr val="bg1"/>
                </a:solidFill>
                <a:latin typeface="Arial"/>
                <a:cs typeface="Arial"/>
              </a:rPr>
              <a:t>Local Partners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5F3B34-AF2C-4F28-3E38-BB9D65B91934}"/>
              </a:ext>
            </a:extLst>
          </p:cNvPr>
          <p:cNvSpPr txBox="1"/>
          <p:nvPr/>
        </p:nvSpPr>
        <p:spPr>
          <a:xfrm>
            <a:off x="774700" y="1485900"/>
            <a:ext cx="7759700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2800" b="1" i="0" u="none" strike="noStrike" baseline="0" dirty="0">
                <a:solidFill>
                  <a:srgbClr val="131313"/>
                </a:solidFill>
                <a:latin typeface="Arial"/>
                <a:ea typeface="Segoe UI"/>
                <a:cs typeface="Segoe UI"/>
              </a:rPr>
              <a:t>Birmingham Community Healthcare NHS Foundation Trust(BCHC)</a:t>
            </a:r>
            <a:r>
              <a:rPr lang="en-US" sz="2800" b="0" i="0" dirty="0">
                <a:solidFill>
                  <a:srgbClr val="131313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marL="171450" lvl="0" indent="-171450" algn="l" rtl="0">
              <a:buFont typeface="Arial,Sans-Serif"/>
              <a:buChar char="•"/>
            </a:pPr>
            <a:r>
              <a:rPr lang="en-GB" sz="2800" b="0" i="0" u="none" strike="noStrike" baseline="0" dirty="0">
                <a:solidFill>
                  <a:srgbClr val="131313"/>
                </a:solidFill>
                <a:latin typeface="Arial"/>
                <a:ea typeface="Arial"/>
                <a:cs typeface="Arial"/>
              </a:rPr>
              <a:t>Offer professional advice. </a:t>
            </a:r>
            <a:r>
              <a:rPr lang="en-US" sz="2800" b="0" i="0" dirty="0">
                <a:solidFill>
                  <a:srgbClr val="131313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171450" indent="-171450">
              <a:buFont typeface="Arial,Sans-Serif"/>
              <a:buChar char="•"/>
            </a:pPr>
            <a:r>
              <a:rPr lang="en-GB" sz="2800" b="0" i="0" u="none" strike="noStrike" baseline="0" dirty="0">
                <a:solidFill>
                  <a:srgbClr val="131313"/>
                </a:solidFill>
                <a:latin typeface="Arial"/>
                <a:ea typeface="Arial"/>
                <a:cs typeface="Arial"/>
              </a:rPr>
              <a:t>Aid in connecting the campaign with local </a:t>
            </a:r>
            <a:r>
              <a:rPr lang="en-GB" sz="2800" dirty="0">
                <a:solidFill>
                  <a:srgbClr val="131313"/>
                </a:solidFill>
                <a:latin typeface="Arial"/>
                <a:ea typeface="Arial"/>
                <a:cs typeface="Arial"/>
              </a:rPr>
              <a:t>tobacco-support services</a:t>
            </a:r>
            <a:r>
              <a:rPr lang="en-GB" sz="2800" b="0" i="0" u="none" strike="noStrike" baseline="0" dirty="0">
                <a:solidFill>
                  <a:srgbClr val="131313"/>
                </a:solidFill>
                <a:latin typeface="Arial"/>
                <a:ea typeface="Arial"/>
                <a:cs typeface="Arial"/>
              </a:rPr>
              <a:t>. </a:t>
            </a:r>
            <a:r>
              <a:rPr lang="en-US" sz="2800" b="0" i="0" dirty="0">
                <a:solidFill>
                  <a:srgbClr val="131313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171450" lvl="0" indent="-171450" algn="l" rtl="0">
              <a:buFont typeface="Arial,Sans-Serif"/>
              <a:buChar char="•"/>
            </a:pPr>
            <a:r>
              <a:rPr lang="en-GB" sz="2800" b="0" i="0" u="none" strike="noStrike" baseline="0" dirty="0">
                <a:solidFill>
                  <a:srgbClr val="131313"/>
                </a:solidFill>
                <a:latin typeface="Arial"/>
                <a:ea typeface="Arial"/>
                <a:cs typeface="Arial"/>
              </a:rPr>
              <a:t>Provide staff/resources </a:t>
            </a:r>
            <a:r>
              <a:rPr lang="en-US" sz="2800" b="0" i="0" dirty="0">
                <a:solidFill>
                  <a:srgbClr val="131313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46CF84-0E30-5E5F-7FC7-22CB832C357C}"/>
              </a:ext>
            </a:extLst>
          </p:cNvPr>
          <p:cNvSpPr txBox="1"/>
          <p:nvPr/>
        </p:nvSpPr>
        <p:spPr>
          <a:xfrm>
            <a:off x="1193800" y="5257800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0" i="0" u="none" strike="noStrike" baseline="0">
                <a:solidFill>
                  <a:srgbClr val="131313"/>
                </a:solidFill>
                <a:latin typeface="Arial"/>
              </a:rPr>
              <a:t>(Birmingham Community Healthcare NHS Foundation Trust, 2026)</a:t>
            </a:r>
            <a:r>
              <a:rPr sz="14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6709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C3AFCE5-7D1C-CE00-12B9-1FDBACF65FBD}"/>
              </a:ext>
            </a:extLst>
          </p:cNvPr>
          <p:cNvSpPr/>
          <p:nvPr/>
        </p:nvSpPr>
        <p:spPr>
          <a:xfrm>
            <a:off x="2" y="-5392"/>
            <a:ext cx="12191771" cy="599536"/>
          </a:xfrm>
          <a:prstGeom prst="rect">
            <a:avLst/>
          </a:prstGeom>
          <a:solidFill>
            <a:srgbClr val="EBB3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32741B5-097C-4EA7-ED1B-9079251490E5}"/>
              </a:ext>
            </a:extLst>
          </p:cNvPr>
          <p:cNvSpPr txBox="1"/>
          <p:nvPr/>
        </p:nvSpPr>
        <p:spPr>
          <a:xfrm>
            <a:off x="132990" y="0"/>
            <a:ext cx="4572000" cy="600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100" b="1">
                <a:solidFill>
                  <a:schemeClr val="bg1"/>
                </a:solidFill>
                <a:latin typeface="Arial"/>
                <a:ea typeface="+mj-ea"/>
                <a:cs typeface="Arial"/>
              </a:rPr>
              <a:t>National Partners</a:t>
            </a:r>
            <a:endParaRPr lang="en-GB" sz="2100" b="1">
              <a:solidFill>
                <a:schemeClr val="bg1"/>
              </a:solidFill>
              <a:latin typeface="Arial"/>
              <a:ea typeface="Calibri"/>
              <a:cs typeface="Arial"/>
            </a:endParaRPr>
          </a:p>
          <a:p>
            <a:pPr algn="ctr"/>
            <a:endParaRPr lang="en-GB" sz="135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983559-FB38-0A1C-4A48-681835F43AA5}"/>
              </a:ext>
            </a:extLst>
          </p:cNvPr>
          <p:cNvSpPr txBox="1"/>
          <p:nvPr/>
        </p:nvSpPr>
        <p:spPr>
          <a:xfrm>
            <a:off x="715274" y="1254425"/>
            <a:ext cx="5822830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l" rtl="0"/>
            <a:r>
              <a:rPr lang="en-GB" sz="2400" b="1" dirty="0">
                <a:latin typeface="Arial"/>
                <a:ea typeface="Aptos"/>
                <a:cs typeface="Arial"/>
              </a:rPr>
              <a:t>NHS</a:t>
            </a:r>
          </a:p>
          <a:p>
            <a:endParaRPr lang="en-GB" sz="2400" dirty="0">
              <a:solidFill>
                <a:srgbClr val="FF0000"/>
              </a:solidFill>
              <a:latin typeface="Arial"/>
              <a:ea typeface="Aptos"/>
              <a:cs typeface="Arial"/>
            </a:endParaRPr>
          </a:p>
          <a:p>
            <a:pPr marL="342900" indent="-342900" algn="l" rtl="0">
              <a:buFont typeface="Arial"/>
              <a:buChar char="•"/>
            </a:pPr>
            <a:r>
              <a:rPr lang="en-GB" sz="2400" dirty="0">
                <a:latin typeface="Arial"/>
                <a:ea typeface="Aptos"/>
                <a:cs typeface="Arial"/>
              </a:rPr>
              <a:t>Deliver health information. </a:t>
            </a:r>
          </a:p>
          <a:p>
            <a:pPr marL="342900" indent="-342900" algn="l" rtl="0">
              <a:buFont typeface="Arial"/>
              <a:buChar char="•"/>
            </a:pPr>
            <a:r>
              <a:rPr lang="en-GB" sz="2400" dirty="0">
                <a:latin typeface="Arial"/>
                <a:ea typeface="Aptos"/>
                <a:cs typeface="Arial"/>
              </a:rPr>
              <a:t>Offer educational resources. </a:t>
            </a:r>
          </a:p>
          <a:p>
            <a:pPr marL="342900" indent="-342900" algn="l" rtl="0">
              <a:buFont typeface="Arial"/>
              <a:buChar char="•"/>
            </a:pPr>
            <a:r>
              <a:rPr lang="en-GB" sz="2400" dirty="0">
                <a:latin typeface="Arial"/>
                <a:ea typeface="Aptos"/>
                <a:cs typeface="Arial"/>
              </a:rPr>
              <a:t>Signpost young people and families towards appropriate support. </a:t>
            </a:r>
          </a:p>
          <a:p>
            <a:pPr marL="0" indent="0" algn="l" rtl="0"/>
            <a:endParaRPr lang="en-US" sz="2400" dirty="0">
              <a:solidFill>
                <a:srgbClr val="FF0000"/>
              </a:solidFill>
              <a:latin typeface="Arial"/>
              <a:cs typeface="Arial"/>
            </a:endParaRPr>
          </a:p>
          <a:p>
            <a:pPr marL="0" indent="0" algn="l" rtl="0"/>
            <a:r>
              <a:rPr lang="en-GB" sz="2400" b="1" dirty="0">
                <a:latin typeface="Arial"/>
                <a:ea typeface="Aptos"/>
                <a:cs typeface="Arial"/>
              </a:rPr>
              <a:t>Action on Smoking and Health (ASH)</a:t>
            </a:r>
          </a:p>
          <a:p>
            <a:pPr marL="0" indent="0" algn="l" rtl="0"/>
            <a:endParaRPr lang="en-GB" sz="2400" dirty="0">
              <a:latin typeface="Arial"/>
              <a:cs typeface="Arial"/>
            </a:endParaRPr>
          </a:p>
          <a:p>
            <a:pPr marL="342900" indent="-342900" algn="l" rtl="0">
              <a:buFont typeface="Arial"/>
              <a:buChar char="•"/>
            </a:pPr>
            <a:r>
              <a:rPr lang="en-GB" sz="2400" dirty="0">
                <a:latin typeface="Arial"/>
                <a:ea typeface="Aptos"/>
                <a:cs typeface="Arial"/>
              </a:rPr>
              <a:t>Deliver school vaping guidance. 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Arial"/>
                <a:ea typeface="Aptos"/>
                <a:cs typeface="Arial"/>
              </a:rPr>
              <a:t>Campaign resources. </a:t>
            </a:r>
            <a:endParaRPr lang="en-GB" sz="2400" dirty="0">
              <a:latin typeface="Arial"/>
              <a:ea typeface="Calibri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Arial"/>
                <a:ea typeface="Aptos"/>
                <a:cs typeface="Arial"/>
              </a:rPr>
              <a:t>Ensure our aims are evidence-based</a:t>
            </a:r>
            <a:endParaRPr lang="en-GB" sz="2400" dirty="0">
              <a:latin typeface="Arial"/>
              <a:ea typeface="Calibri"/>
              <a:cs typeface="Arial"/>
            </a:endParaRPr>
          </a:p>
          <a:p>
            <a:pPr algn="ctr"/>
            <a:endParaRPr lang="en-GB" sz="135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572110-65A9-8F70-2744-B031CED6EC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9996" y="722531"/>
            <a:ext cx="3921349" cy="271251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07EF60E-1856-FBC1-7BD2-F9320912FD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38629" y="3749747"/>
            <a:ext cx="4738432" cy="257775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991820-73FF-B1AA-C8C9-4DF5B6BB3092}"/>
              </a:ext>
            </a:extLst>
          </p:cNvPr>
          <p:cNvSpPr txBox="1"/>
          <p:nvPr/>
        </p:nvSpPr>
        <p:spPr>
          <a:xfrm>
            <a:off x="5173176" y="3274773"/>
            <a:ext cx="148936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ea typeface="+mn-lt"/>
                <a:cs typeface="Arial"/>
              </a:rPr>
              <a:t>(NHS, 2026)</a:t>
            </a:r>
            <a:endParaRPr lang="en-GB" sz="120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4D155E-0F89-FAC3-7C7D-94E6C733838B}"/>
              </a:ext>
            </a:extLst>
          </p:cNvPr>
          <p:cNvSpPr txBox="1"/>
          <p:nvPr/>
        </p:nvSpPr>
        <p:spPr>
          <a:xfrm>
            <a:off x="6486919" y="5964690"/>
            <a:ext cx="4259618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100">
                <a:latin typeface="Arial"/>
                <a:cs typeface="Arial"/>
              </a:rPr>
              <a:t>(Action on Smoking and Health, 2026)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28ACB18-9D1F-7A53-FAC9-FE055BB0FB87}"/>
              </a:ext>
            </a:extLst>
          </p:cNvPr>
          <p:cNvSpPr txBox="1"/>
          <p:nvPr/>
        </p:nvSpPr>
        <p:spPr>
          <a:xfrm>
            <a:off x="7695445" y="2998960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0">
                <a:solidFill>
                  <a:srgbClr val="0D0D0D"/>
                </a:solidFill>
                <a:latin typeface="-apple-system-body"/>
                <a:ea typeface="-apple-system-body"/>
                <a:cs typeface="-apple-system-body"/>
              </a:rPr>
              <a:t>NHS Every Mind Matters (NHS Better Health),</a:t>
            </a:r>
            <a:endParaRPr lang="en-US" sz="1100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3478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9E3E625-1C72-AC5E-E537-3743FDABB321}"/>
              </a:ext>
            </a:extLst>
          </p:cNvPr>
          <p:cNvSpPr/>
          <p:nvPr/>
        </p:nvSpPr>
        <p:spPr>
          <a:xfrm>
            <a:off x="2" y="-5392"/>
            <a:ext cx="12321167" cy="642668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AB9757-1094-F630-B9F0-C468DAC1EDCD}"/>
              </a:ext>
            </a:extLst>
          </p:cNvPr>
          <p:cNvSpPr txBox="1"/>
          <p:nvPr/>
        </p:nvSpPr>
        <p:spPr>
          <a:xfrm>
            <a:off x="268425" y="114085"/>
            <a:ext cx="6754482" cy="3924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100" b="1">
                <a:solidFill>
                  <a:schemeClr val="bg1"/>
                </a:solidFill>
                <a:latin typeface="Arial"/>
                <a:ea typeface="Calibri"/>
                <a:cs typeface="Arial"/>
              </a:rPr>
              <a:t>Resources that can be included in our campaign</a:t>
            </a:r>
            <a:endParaRPr lang="en-GB" sz="2100" b="1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33DA36-11AC-1FE2-DE69-0DAA9F6CB822}"/>
              </a:ext>
            </a:extLst>
          </p:cNvPr>
          <p:cNvSpPr txBox="1"/>
          <p:nvPr/>
        </p:nvSpPr>
        <p:spPr>
          <a:xfrm>
            <a:off x="630401" y="960339"/>
            <a:ext cx="4032601" cy="19159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Arial"/>
                <a:ea typeface="Calibri"/>
                <a:cs typeface="Arial"/>
              </a:rPr>
              <a:t>Birmingham City Council</a:t>
            </a:r>
          </a:p>
          <a:p>
            <a:pPr marL="213995" indent="-213995">
              <a:buFont typeface="Arial"/>
              <a:buChar char="•"/>
            </a:pPr>
            <a:r>
              <a:rPr lang="en-GB" sz="2400" dirty="0">
                <a:latin typeface="Arial"/>
                <a:ea typeface="Calibri"/>
                <a:cs typeface="Arial"/>
              </a:rPr>
              <a:t>Community support</a:t>
            </a:r>
          </a:p>
          <a:p>
            <a:pPr marL="213995" indent="-213995">
              <a:buFont typeface="Arial"/>
              <a:buChar char="•"/>
            </a:pPr>
            <a:r>
              <a:rPr lang="en-GB" sz="2400" dirty="0">
                <a:latin typeface="Arial"/>
                <a:ea typeface="Calibri"/>
                <a:cs typeface="Arial"/>
              </a:rPr>
              <a:t>GPs and Pharmacies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NRT support</a:t>
            </a:r>
          </a:p>
          <a:p>
            <a:pPr marL="213995" indent="-213995">
              <a:buFont typeface="Arial"/>
              <a:buChar char="•"/>
            </a:pPr>
            <a:r>
              <a:rPr lang="en-GB" sz="2400" dirty="0">
                <a:latin typeface="Arial"/>
                <a:ea typeface="Calibri"/>
                <a:cs typeface="Arial"/>
              </a:rPr>
              <a:t>Quit with Bella App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0DED4E-49E4-096E-909F-BD31EFCACE02}"/>
              </a:ext>
            </a:extLst>
          </p:cNvPr>
          <p:cNvSpPr txBox="1"/>
          <p:nvPr/>
        </p:nvSpPr>
        <p:spPr>
          <a:xfrm>
            <a:off x="5913422" y="963125"/>
            <a:ext cx="4195789" cy="22852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"/>
                <a:ea typeface="Calibri"/>
                <a:cs typeface="Arial"/>
              </a:rPr>
              <a:t>BCHC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Digital Resources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Partnership Working 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Health education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Engagement with the community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F8F893-3549-C648-47F6-A705B45FCDA0}"/>
              </a:ext>
            </a:extLst>
          </p:cNvPr>
          <p:cNvSpPr txBox="1"/>
          <p:nvPr/>
        </p:nvSpPr>
        <p:spPr>
          <a:xfrm>
            <a:off x="671465" y="3727474"/>
            <a:ext cx="4572000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"/>
                <a:ea typeface="Calibri"/>
                <a:cs typeface="Arial"/>
              </a:rPr>
              <a:t>NHS</a:t>
            </a:r>
            <a:endParaRPr lang="en-US" sz="2400" b="1">
              <a:latin typeface="Arial"/>
              <a:ea typeface="Calibri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</a:rPr>
              <a:t>Educational Videos</a:t>
            </a:r>
            <a:endParaRPr lang="en-US" sz="24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</a:rPr>
              <a:t>NHS Quit Smoking App</a:t>
            </a:r>
            <a:endParaRPr lang="en-US" sz="24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</a:rPr>
              <a:t>Craving/Withdrawal Advice</a:t>
            </a:r>
            <a:endParaRPr lang="en-US" sz="24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</a:rPr>
              <a:t>Digital Support </a:t>
            </a:r>
            <a:endParaRPr lang="en-US" sz="24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</a:rPr>
              <a:t>Local Stop Smoking Finder​</a:t>
            </a:r>
            <a:endParaRPr lang="en-US" sz="24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214313" indent="-214313" algn="ctr">
              <a:buFont typeface="Arial"/>
              <a:buChar char="•"/>
            </a:pPr>
            <a:endParaRPr lang="en-GB" sz="1350"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F5796E-8779-7032-C695-197DB5DB5215}"/>
              </a:ext>
            </a:extLst>
          </p:cNvPr>
          <p:cNvSpPr txBox="1"/>
          <p:nvPr/>
        </p:nvSpPr>
        <p:spPr>
          <a:xfrm>
            <a:off x="6518910" y="3797024"/>
            <a:ext cx="3920490" cy="19159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latin typeface="Arial"/>
                <a:ea typeface="Calibri"/>
                <a:cs typeface="Arial"/>
              </a:rPr>
              <a:t>ASH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Social Media Content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School Lesson Pack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Videos/Animations</a:t>
            </a:r>
          </a:p>
          <a:p>
            <a:pPr marL="213995" indent="-213995">
              <a:buFont typeface="Arial"/>
              <a:buChar char="•"/>
            </a:pPr>
            <a:r>
              <a:rPr lang="en-GB" sz="2400">
                <a:latin typeface="Arial"/>
                <a:ea typeface="Calibri"/>
                <a:cs typeface="Arial"/>
              </a:rPr>
              <a:t>Discussion Activities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C05495C-9EAE-C55E-0463-DCEB7B9BE880}"/>
              </a:ext>
            </a:extLst>
          </p:cNvPr>
          <p:cNvSpPr txBox="1"/>
          <p:nvPr/>
        </p:nvSpPr>
        <p:spPr>
          <a:xfrm>
            <a:off x="1797170" y="3132342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cs typeface="Arial"/>
              </a:rPr>
              <a:t>(Birmingham City Council, 2024).</a:t>
            </a:r>
          </a:p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140488-EE78-40F6-51E3-84E9A319E937}"/>
              </a:ext>
            </a:extLst>
          </p:cNvPr>
          <p:cNvSpPr txBox="1"/>
          <p:nvPr/>
        </p:nvSpPr>
        <p:spPr>
          <a:xfrm>
            <a:off x="2554899" y="6074576"/>
            <a:ext cx="199845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>
                <a:latin typeface="Arial"/>
                <a:ea typeface="+mn-lt"/>
                <a:cs typeface="Arial"/>
              </a:rPr>
              <a:t>(NHS, 2026)</a:t>
            </a:r>
            <a:endParaRPr lang="en-US" sz="1400">
              <a:latin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78F3EB-121E-840D-FC30-E8CCD31B6A32}"/>
              </a:ext>
            </a:extLst>
          </p:cNvPr>
          <p:cNvSpPr txBox="1"/>
          <p:nvPr/>
        </p:nvSpPr>
        <p:spPr>
          <a:xfrm>
            <a:off x="6397925" y="3242094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(Birmingham Community Healthcare NHS Foundation Trust, 2026)</a:t>
            </a:r>
            <a:endParaRPr lang="en-GB" sz="1400">
              <a:solidFill>
                <a:srgbClr val="000000"/>
              </a:solidFill>
              <a:latin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CE3C4C7-478D-0087-9F20-2E5A1BFB6B43}"/>
              </a:ext>
            </a:extLst>
          </p:cNvPr>
          <p:cNvSpPr txBox="1"/>
          <p:nvPr/>
        </p:nvSpPr>
        <p:spPr>
          <a:xfrm>
            <a:off x="7017458" y="6008534"/>
            <a:ext cx="425961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>
                <a:latin typeface="Arial"/>
                <a:cs typeface="Arial"/>
              </a:rPr>
              <a:t>(Action on Smoking and Health, 2026)</a:t>
            </a:r>
          </a:p>
        </p:txBody>
      </p:sp>
    </p:spTree>
    <p:extLst>
      <p:ext uri="{BB962C8B-B14F-4D97-AF65-F5344CB8AC3E}">
        <p14:creationId xmlns:p14="http://schemas.microsoft.com/office/powerpoint/2010/main" val="27520427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-5392"/>
            <a:ext cx="12191771" cy="685800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Task 3 at a glance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7140" y="1374979"/>
            <a:ext cx="8298180" cy="3716402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Part 1 – The psychological , sociological and psychological BENEFITS of not vaping or smoking</a:t>
            </a: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Part 2 – 3 health behaviour theories explaining the BARRIERS to behavioural change.</a:t>
            </a: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GB" sz="1600">
                <a:solidFill>
                  <a:srgbClr val="2B6CB0"/>
                </a:solidFill>
                <a:latin typeface="Arial"/>
              </a:rPr>
              <a:t>– Health Belief Model</a:t>
            </a:r>
            <a:endParaRPr lang="en-GB" sz="1600">
              <a:solidFill>
                <a:srgbClr val="2B6CB0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GB" sz="1600">
                <a:solidFill>
                  <a:srgbClr val="2B6CB0"/>
                </a:solidFill>
                <a:latin typeface="Arial"/>
              </a:rPr>
              <a:t>– Theory of Planned </a:t>
            </a:r>
            <a:r>
              <a:rPr lang="en-GB" sz="1600" err="1">
                <a:solidFill>
                  <a:srgbClr val="2B6CB0"/>
                </a:solidFill>
                <a:latin typeface="Arial"/>
              </a:rPr>
              <a:t>Behaviour</a:t>
            </a:r>
            <a:endParaRPr lang="en-GB" sz="1600">
              <a:solidFill>
                <a:srgbClr val="2B6CB0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GB" sz="1600">
                <a:solidFill>
                  <a:srgbClr val="2B6CB0"/>
                </a:solidFill>
                <a:latin typeface="Arial"/>
              </a:rPr>
              <a:t>– COM-B Model</a:t>
            </a:r>
            <a:endParaRPr lang="en-GB" sz="1600">
              <a:solidFill>
                <a:srgbClr val="2B6CB0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Part 3 – Campaign SOLUTIONS aligned to each identified obstacle.</a:t>
            </a:r>
          </a:p>
          <a:p>
            <a:pPr>
              <a:spcAft>
                <a:spcPts val="600"/>
              </a:spcAft>
            </a:pP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  <a:cs typeface="Arial"/>
              </a:rPr>
              <a:t>The behaviour we are changing</a:t>
            </a:r>
          </a:p>
          <a:p>
            <a:pPr>
              <a:spcAft>
                <a:spcPts val="600"/>
              </a:spcAft>
            </a:pP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871ACF-D91A-0B50-8CB3-DD30E86566AC}"/>
              </a:ext>
            </a:extLst>
          </p:cNvPr>
          <p:cNvSpPr txBox="1"/>
          <p:nvPr/>
        </p:nvSpPr>
        <p:spPr>
          <a:xfrm>
            <a:off x="839925" y="4781263"/>
            <a:ext cx="9721537" cy="1161857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sz="1400" b="1">
                <a:solidFill>
                  <a:srgbClr val="1B365D"/>
                </a:solidFill>
                <a:latin typeface="Arial"/>
              </a:rPr>
              <a:t>• Target group: teenagers aged </a:t>
            </a:r>
            <a:r>
              <a:rPr lang="en-GB" sz="1400" b="1">
                <a:solidFill>
                  <a:srgbClr val="1B365D"/>
                </a:solidFill>
                <a:latin typeface="Arial"/>
              </a:rPr>
              <a:t>11–17</a:t>
            </a:r>
            <a:endParaRPr lang="en-US" sz="14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sz="1400" b="1">
                <a:solidFill>
                  <a:srgbClr val="C53030"/>
                </a:solidFill>
                <a:latin typeface="Arial"/>
              </a:rPr>
              <a:t>• </a:t>
            </a:r>
            <a:r>
              <a:rPr lang="en-GB" sz="1400" b="1">
                <a:solidFill>
                  <a:srgbClr val="C53030"/>
                </a:solidFill>
                <a:latin typeface="Arial"/>
              </a:rPr>
              <a:t>Behaviour</a:t>
            </a:r>
            <a:r>
              <a:rPr sz="1400" b="1">
                <a:solidFill>
                  <a:srgbClr val="C53030"/>
                </a:solidFill>
                <a:latin typeface="Arial"/>
              </a:rPr>
              <a:t> change: NOT starting vaping / quitting vaping, tobacco and nicotine products</a:t>
            </a:r>
            <a:endParaRPr lang="en-GB" sz="1400" b="1">
              <a:solidFill>
                <a:srgbClr val="C53030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sz="1400" b="1">
                <a:solidFill>
                  <a:srgbClr val="1B365D"/>
                </a:solidFill>
                <a:latin typeface="Arial"/>
              </a:rPr>
              <a:t>• Why it matters</a:t>
            </a:r>
            <a:r>
              <a:rPr lang="en-US" sz="1400" b="1">
                <a:solidFill>
                  <a:srgbClr val="1B365D"/>
                </a:solidFill>
                <a:latin typeface="Arial"/>
              </a:rPr>
              <a:t>:</a:t>
            </a:r>
            <a:endParaRPr lang="en-GB" sz="1400" b="1">
              <a:solidFill>
                <a:srgbClr val="2F855A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r>
              <a:rPr lang="en-US" sz="1400" b="1">
                <a:solidFill>
                  <a:srgbClr val="2F855A"/>
                </a:solidFill>
                <a:latin typeface="Arial"/>
              </a:rPr>
              <a:t>•</a:t>
            </a:r>
            <a:r>
              <a:rPr sz="1400" b="1">
                <a:solidFill>
                  <a:srgbClr val="2F855A"/>
                </a:solidFill>
                <a:latin typeface="Arial"/>
              </a:rPr>
              <a:t> Benefits only motivate if teenagers </a:t>
            </a:r>
            <a:r>
              <a:rPr lang="en-GB" sz="1400" b="1">
                <a:solidFill>
                  <a:srgbClr val="2F855A"/>
                </a:solidFill>
                <a:latin typeface="Arial"/>
              </a:rPr>
              <a:t>feel </a:t>
            </a:r>
            <a:r>
              <a:rPr sz="1400" b="1">
                <a:solidFill>
                  <a:srgbClr val="2F855A"/>
                </a:solidFill>
                <a:latin typeface="Arial"/>
              </a:rPr>
              <a:t>and </a:t>
            </a:r>
            <a:r>
              <a:rPr lang="en-GB" sz="1400" b="1">
                <a:solidFill>
                  <a:srgbClr val="2F855A"/>
                </a:solidFill>
                <a:latin typeface="Arial"/>
              </a:rPr>
              <a:t>see </a:t>
            </a:r>
            <a:r>
              <a:rPr sz="1400" b="1">
                <a:solidFill>
                  <a:srgbClr val="2F855A"/>
                </a:solidFill>
                <a:latin typeface="Arial"/>
              </a:rPr>
              <a:t>them that is our campaign job</a:t>
            </a:r>
            <a:endParaRPr lang="en-GB" sz="1400" b="1">
              <a:solidFill>
                <a:srgbClr val="2F855A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-5392"/>
            <a:ext cx="12191771" cy="628291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 dirty="0"/>
              <a:t>Physiological benefits &amp; Sociological benefits</a:t>
            </a:r>
            <a:endParaRPr lang="en-GB" sz="2100" dirty="0">
              <a:solidFill>
                <a:srgbClr val="000000"/>
              </a:solidFill>
            </a:endParaRPr>
          </a:p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endParaRPr lang="en-GB" sz="2100" dirty="0"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78224F-9180-EBAF-F02D-6E115680CA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88728" y="3715427"/>
            <a:ext cx="2642726" cy="1762699"/>
          </a:xfrm>
          <a:prstGeom prst="rect">
            <a:avLst/>
          </a:prstGeom>
        </p:spPr>
      </p:pic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0F4E86FF-148E-C3EB-1C0A-B28633A223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4611628"/>
              </p:ext>
            </p:extLst>
          </p:nvPr>
        </p:nvGraphicFramePr>
        <p:xfrm>
          <a:off x="368348" y="886149"/>
          <a:ext cx="11087387" cy="30091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4B9D6DD-07BB-CE61-9FA6-92C7B38DC428}"/>
              </a:ext>
            </a:extLst>
          </p:cNvPr>
          <p:cNvSpPr txBox="1"/>
          <p:nvPr/>
        </p:nvSpPr>
        <p:spPr>
          <a:xfrm>
            <a:off x="9502455" y="5679263"/>
            <a:ext cx="1386348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50" err="1"/>
              <a:t>Rawpixel</a:t>
            </a:r>
            <a:r>
              <a:rPr lang="en-GB" sz="750"/>
              <a:t> (2026)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9C12EF1-B722-8C90-5CCF-D598F8E18B00}"/>
              </a:ext>
            </a:extLst>
          </p:cNvPr>
          <p:cNvSpPr txBox="1"/>
          <p:nvPr/>
        </p:nvSpPr>
        <p:spPr>
          <a:xfrm>
            <a:off x="182604" y="3717907"/>
            <a:ext cx="6544142" cy="846386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sz="1350" b="1">
                <a:solidFill>
                  <a:srgbClr val="1B365D"/>
                </a:solidFill>
                <a:latin typeface="Arial"/>
              </a:rPr>
              <a:t>• Financial independence</a:t>
            </a:r>
            <a:endParaRPr lang="en-GB" sz="1350" b="1">
              <a:solidFill>
                <a:srgbClr val="1B365D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r>
              <a:rPr sz="1350" b="1">
                <a:solidFill>
                  <a:srgbClr val="1B365D"/>
                </a:solidFill>
                <a:latin typeface="Arial"/>
              </a:rPr>
              <a:t>• Social relationships</a:t>
            </a:r>
            <a:endParaRPr lang="en-GB" sz="135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sz="1350" b="1">
                <a:solidFill>
                  <a:srgbClr val="1B365D"/>
                </a:solidFill>
                <a:latin typeface="Arial"/>
              </a:rPr>
              <a:t>• Community &amp; family</a:t>
            </a:r>
            <a:endParaRPr lang="en-GB" sz="1200">
              <a:solidFill>
                <a:srgbClr val="444444"/>
              </a:solidFill>
              <a:latin typeface="Arial"/>
              <a:cs typeface="Arial"/>
            </a:endParaRPr>
          </a:p>
        </p:txBody>
      </p:sp>
      <p:pic>
        <p:nvPicPr>
          <p:cNvPr id="22" name="Picture 21" descr="A person and person standing at a counter looking at a tablet&#10;&#10;AI-generated content may be incorrect.">
            <a:extLst>
              <a:ext uri="{FF2B5EF4-FFF2-40B4-BE49-F238E27FC236}">
                <a16:creationId xmlns:a16="http://schemas.microsoft.com/office/drawing/2014/main" id="{89CB5928-C7CF-6A34-5473-C3FFE4A8157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13436" y="3895091"/>
            <a:ext cx="4769210" cy="181734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110119E-13E1-AD18-5F3D-739A0056098C}"/>
              </a:ext>
            </a:extLst>
          </p:cNvPr>
          <p:cNvSpPr txBox="1"/>
          <p:nvPr/>
        </p:nvSpPr>
        <p:spPr>
          <a:xfrm>
            <a:off x="3709939" y="5884333"/>
            <a:ext cx="6096000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baseline="0">
                <a:solidFill>
                  <a:srgbClr val="131313"/>
                </a:solidFill>
                <a:latin typeface="Neue Haas Grotesk Text Pro"/>
                <a:ea typeface="Segoe UI"/>
                <a:cs typeface="Segoe UI"/>
              </a:rPr>
              <a:t>Cafémom(2026)</a:t>
            </a:r>
            <a:r>
              <a:rPr sz="800">
                <a:latin typeface="Neue Haas Grotesk Text Pro"/>
                <a:ea typeface="Neue Haas Grotesk Text Pro"/>
                <a:cs typeface="Neue Haas Grotesk Text Pro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-6350"/>
            <a:ext cx="12259504" cy="702733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Psychological benefits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64009" y="2087722"/>
            <a:ext cx="11126046" cy="1715854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350" b="1" dirty="0">
                <a:solidFill>
                  <a:srgbClr val="1B365D"/>
                </a:solidFill>
                <a:latin typeface="Arial"/>
              </a:rPr>
              <a:t>• </a:t>
            </a:r>
            <a:r>
              <a:rPr lang="en-GB" sz="1400" b="1" dirty="0">
                <a:solidFill>
                  <a:srgbClr val="1B365D"/>
                </a:solidFill>
                <a:latin typeface="Arial"/>
              </a:rPr>
              <a:t>Mood &amp; mental health</a:t>
            </a:r>
          </a:p>
          <a:p>
            <a:pPr>
              <a:spcAft>
                <a:spcPts val="600"/>
              </a:spcAft>
            </a:pPr>
            <a:endParaRPr lang="en-GB" sz="1400" b="1" dirty="0">
              <a:solidFill>
                <a:srgbClr val="1B365D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r>
              <a:rPr lang="en-GB" sz="1400" b="1" dirty="0">
                <a:solidFill>
                  <a:srgbClr val="1B365D"/>
                </a:solidFill>
                <a:latin typeface="Arial"/>
              </a:rPr>
              <a:t>• Cognitive benefits</a:t>
            </a:r>
          </a:p>
          <a:p>
            <a:pPr>
              <a:spcAft>
                <a:spcPts val="600"/>
              </a:spcAft>
            </a:pPr>
            <a:endParaRPr lang="en-GB" sz="1400" b="1" dirty="0">
              <a:solidFill>
                <a:srgbClr val="1B365D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r>
              <a:rPr lang="en-GB" sz="1400" b="1" dirty="0">
                <a:solidFill>
                  <a:srgbClr val="1B365D"/>
                </a:solidFill>
                <a:latin typeface="Arial"/>
              </a:rPr>
              <a:t>• Identity &amp; control</a:t>
            </a:r>
            <a:endParaRPr lang="en-GB" sz="1400" b="1" dirty="0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GB" sz="1200" dirty="0">
                <a:solidFill>
                  <a:srgbClr val="444444"/>
                </a:solidFill>
                <a:latin typeface="Arial"/>
              </a:rPr>
              <a:t> </a:t>
            </a:r>
            <a:endParaRPr lang="en-GB" sz="1200" dirty="0">
              <a:solidFill>
                <a:srgbClr val="444444"/>
              </a:solidFill>
              <a:latin typeface="Arial"/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2F3787-2875-D1C8-38ED-6B5A9D4D46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0387" y="2516199"/>
            <a:ext cx="3866365" cy="25747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E833AB1-2A06-75D6-0961-44C45399C6B6}"/>
              </a:ext>
            </a:extLst>
          </p:cNvPr>
          <p:cNvSpPr txBox="1"/>
          <p:nvPr/>
        </p:nvSpPr>
        <p:spPr>
          <a:xfrm>
            <a:off x="9335464" y="5796765"/>
            <a:ext cx="1867856" cy="227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25"/>
              <a:t>Magnific (2026)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59265" y="-31750"/>
            <a:ext cx="12267970" cy="838199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One change, whole-life benefits</a:t>
            </a:r>
          </a:p>
        </p:txBody>
      </p:sp>
      <p:pic>
        <p:nvPicPr>
          <p:cNvPr id="3" name="Picture 2" descr="comb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604" y="1114518"/>
            <a:ext cx="9749654" cy="5414101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2117"/>
            <a:ext cx="12200237" cy="685800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So why don't teenagers change?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8480" y="1494790"/>
            <a:ext cx="8298180" cy="869469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 b="1">
                <a:solidFill>
                  <a:srgbClr val="C53030"/>
                </a:solidFill>
                <a:latin typeface="Arial"/>
              </a:rPr>
              <a:t>• “If the advantages are so clear… why do 1 in 5 teens still try vaping?”</a:t>
            </a:r>
            <a:endParaRPr lang="en-GB" sz="1400" b="1">
              <a:solidFill>
                <a:srgbClr val="C53030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400" b="1">
                <a:solidFill>
                  <a:srgbClr val="1B365D"/>
                </a:solidFill>
                <a:latin typeface="Arial"/>
              </a:rPr>
              <a:t>• Key barriers identified in research:</a:t>
            </a:r>
            <a:endParaRPr lang="en-GB" sz="1400" b="1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GB" sz="1400">
                <a:solidFill>
                  <a:srgbClr val="444444"/>
                </a:solidFill>
                <a:latin typeface="Arial"/>
              </a:rPr>
              <a:t> </a:t>
            </a:r>
            <a:r>
              <a:rPr lang="en-GB" sz="1400" b="1">
                <a:solidFill>
                  <a:srgbClr val="2F855A"/>
                </a:solidFill>
                <a:latin typeface="Arial"/>
              </a:rPr>
              <a:t>• Three theories explain these barriers and tell us how to overcome them</a:t>
            </a:r>
            <a:endParaRPr lang="en-GB" sz="1400" b="1">
              <a:solidFill>
                <a:srgbClr val="2F855A"/>
              </a:solidFill>
              <a:latin typeface="Arial"/>
              <a:cs typeface="Arial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35480" y="5671568"/>
            <a:ext cx="8298180" cy="2192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25" i="1">
                <a:solidFill>
                  <a:srgbClr val="777777"/>
                </a:solidFill>
                <a:latin typeface="Arial"/>
              </a:rPr>
              <a:t>Source: ASH (2026).</a:t>
            </a:r>
          </a:p>
        </p:txBody>
      </p:sp>
      <p:pic>
        <p:nvPicPr>
          <p:cNvPr id="6" name="Picture 5" descr="hbm.png">
            <a:extLst>
              <a:ext uri="{FF2B5EF4-FFF2-40B4-BE49-F238E27FC236}">
                <a16:creationId xmlns:a16="http://schemas.microsoft.com/office/drawing/2014/main" id="{4D856644-C2A8-865D-7A93-4AFFDEA19E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0944" y="2547048"/>
            <a:ext cx="7045960" cy="4039518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2117"/>
            <a:ext cx="12183304" cy="685800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HBM applied to teen vaping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60213" y="1452458"/>
            <a:ext cx="8298180" cy="1577355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Perceived susceptibility: “cancer happens to old people, not just me”</a:t>
            </a:r>
            <a:endParaRPr lang="en-GB" sz="1600">
              <a:solidFill>
                <a:srgbClr val="2F855A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Perceived severity: “it's just </a:t>
            </a:r>
            <a:r>
              <a:rPr lang="en-GB" sz="1600" b="1" err="1">
                <a:solidFill>
                  <a:srgbClr val="1B365D"/>
                </a:solidFill>
                <a:latin typeface="Arial"/>
              </a:rPr>
              <a:t>vapour</a:t>
            </a:r>
            <a:r>
              <a:rPr lang="en-GB" sz="1600" b="1">
                <a:solidFill>
                  <a:srgbClr val="1B365D"/>
                </a:solidFill>
                <a:latin typeface="Arial"/>
              </a:rPr>
              <a:t>, not like real smoking”</a:t>
            </a: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Perceived benefits: teens underestimate that quitting gains (sleep, sport, money)</a:t>
            </a: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Perceived barriers: withdrawal, , losing friends,weight concerns</a:t>
            </a: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GB" sz="1400">
                <a:solidFill>
                  <a:srgbClr val="2F855A"/>
                </a:solidFill>
                <a:latin typeface="Arial"/>
              </a:rPr>
              <a:t> </a:t>
            </a:r>
            <a:endParaRPr lang="en-GB" sz="1400">
              <a:solidFill>
                <a:srgbClr val="2F855A"/>
              </a:solidFill>
              <a:latin typeface="Arial"/>
              <a:cs typeface="Arial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589327" y="6418820"/>
            <a:ext cx="8298180" cy="2308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900" b="1" i="1" dirty="0">
                <a:solidFill>
                  <a:srgbClr val="777777"/>
                </a:solidFill>
                <a:latin typeface="Arial"/>
                <a:cs typeface="Arial"/>
              </a:rPr>
              <a:t>Ajzen (1991)</a:t>
            </a:r>
          </a:p>
        </p:txBody>
      </p:sp>
      <p:pic>
        <p:nvPicPr>
          <p:cNvPr id="6" name="Picture 5" descr="tpb.png">
            <a:extLst>
              <a:ext uri="{FF2B5EF4-FFF2-40B4-BE49-F238E27FC236}">
                <a16:creationId xmlns:a16="http://schemas.microsoft.com/office/drawing/2014/main" id="{CAE155C0-8FEC-4D20-EDA4-3D6C9CDEFB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5019" y="2740606"/>
            <a:ext cx="6833727" cy="3909046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-5392"/>
            <a:ext cx="12191771" cy="685800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TPB applied to teen vaping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691065" y="1446867"/>
            <a:ext cx="8298180" cy="1254189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Attitude: make “vaping = harm” personally </a:t>
            </a:r>
            <a:r>
              <a:rPr lang="en-GB" sz="1600" b="1" err="1">
                <a:solidFill>
                  <a:srgbClr val="1B365D"/>
                </a:solidFill>
                <a:latin typeface="Arial"/>
              </a:rPr>
              <a:t>relevan</a:t>
            </a:r>
            <a:endParaRPr lang="en-GB" sz="1600" b="1" err="1">
              <a:solidFill>
                <a:srgbClr val="C53030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C53030"/>
                </a:solidFill>
                <a:latin typeface="Arial"/>
              </a:rPr>
              <a:t>• Subjective norms: “everyone vapes” the KEY barrier</a:t>
            </a:r>
            <a:r>
              <a:rPr lang="en-GB" sz="1400">
                <a:solidFill>
                  <a:srgbClr val="2F855A"/>
                </a:solidFill>
                <a:latin typeface="Arial"/>
              </a:rPr>
              <a:t> </a:t>
            </a:r>
            <a:endParaRPr lang="en-GB" sz="1400">
              <a:solidFill>
                <a:srgbClr val="2F855A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600" b="1">
                <a:solidFill>
                  <a:srgbClr val="1B365D"/>
                </a:solidFill>
                <a:latin typeface="Arial"/>
              </a:rPr>
              <a:t>• Perceived </a:t>
            </a:r>
            <a:r>
              <a:rPr lang="en-GB" sz="1600" b="1" err="1">
                <a:solidFill>
                  <a:srgbClr val="1B365D"/>
                </a:solidFill>
                <a:latin typeface="Arial"/>
              </a:rPr>
              <a:t>behavioural</a:t>
            </a:r>
            <a:r>
              <a:rPr lang="en-GB" sz="1600" b="1">
                <a:solidFill>
                  <a:srgbClr val="1B365D"/>
                </a:solidFill>
                <a:latin typeface="Arial"/>
              </a:rPr>
              <a:t> control: “I can't say no so I can't quit”</a:t>
            </a:r>
            <a:endParaRPr lang="en-GB" sz="1600" b="1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GB" sz="1400">
                <a:solidFill>
                  <a:srgbClr val="2F855A"/>
                </a:solidFill>
                <a:latin typeface="Arial"/>
              </a:rPr>
              <a:t> </a:t>
            </a:r>
            <a:endParaRPr lang="en-GB" sz="1400">
              <a:solidFill>
                <a:srgbClr val="2F855A"/>
              </a:solidFill>
              <a:latin typeface="Arial"/>
              <a:cs typeface="Arial"/>
            </a:endParaRPr>
          </a:p>
        </p:txBody>
      </p:sp>
      <p:pic>
        <p:nvPicPr>
          <p:cNvPr id="6" name="Picture 5" descr="comb.png">
            <a:extLst>
              <a:ext uri="{FF2B5EF4-FFF2-40B4-BE49-F238E27FC236}">
                <a16:creationId xmlns:a16="http://schemas.microsoft.com/office/drawing/2014/main" id="{CB97B1DB-57EC-69B8-524C-4DB5B3D708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847" y="2563284"/>
            <a:ext cx="6691206" cy="42922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D647A0D-82E4-7759-29AE-6E0B90C0A3FF}"/>
              </a:ext>
            </a:extLst>
          </p:cNvPr>
          <p:cNvSpPr txBox="1"/>
          <p:nvPr/>
        </p:nvSpPr>
        <p:spPr>
          <a:xfrm>
            <a:off x="5557520" y="6588760"/>
            <a:ext cx="809752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i="1" baseline="0">
                <a:solidFill>
                  <a:srgbClr val="444444"/>
                </a:solidFill>
                <a:latin typeface="Arial"/>
              </a:rPr>
              <a:t>Michie et al. (2011)</a:t>
            </a:r>
            <a:endParaRPr lang="en-US"/>
          </a:p>
          <a:p>
            <a:pPr algn="ctr"/>
            <a:endParaRPr 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2117"/>
            <a:ext cx="12174837" cy="685800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COM-B applied to teen vaping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33145" y="829658"/>
            <a:ext cx="11379797" cy="278537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 b="1" dirty="0">
                <a:solidFill>
                  <a:srgbClr val="1B365D"/>
                </a:solidFill>
                <a:latin typeface="Arial"/>
              </a:rPr>
              <a:t>• </a:t>
            </a:r>
            <a:r>
              <a:rPr lang="en-GB" b="1" dirty="0">
                <a:solidFill>
                  <a:srgbClr val="1B365D"/>
                </a:solidFill>
                <a:latin typeface="Arial"/>
              </a:rPr>
              <a:t>CAPABILITY – “I don't know how / I can't resist”</a:t>
            </a:r>
          </a:p>
          <a:p>
            <a:pPr>
              <a:spcAft>
                <a:spcPts val="600"/>
              </a:spcAft>
            </a:pPr>
            <a:endParaRPr lang="en-GB" b="1" dirty="0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b="1" dirty="0">
                <a:solidFill>
                  <a:srgbClr val="1B365D"/>
                </a:solidFill>
                <a:latin typeface="Arial"/>
              </a:rPr>
              <a:t>• OPPORTUNITY – “it's everywhere: shops, friends, social media”</a:t>
            </a:r>
          </a:p>
          <a:p>
            <a:pPr>
              <a:spcAft>
                <a:spcPts val="600"/>
              </a:spcAft>
            </a:pPr>
            <a:endParaRPr lang="en-GB" b="1" dirty="0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b="1" dirty="0">
                <a:solidFill>
                  <a:srgbClr val="1B365D"/>
                </a:solidFill>
                <a:latin typeface="Arial"/>
              </a:rPr>
              <a:t>• MOTIVATION – “I like it / it relaxes me / everyone does it”</a:t>
            </a:r>
          </a:p>
          <a:p>
            <a:pPr>
              <a:spcAft>
                <a:spcPts val="600"/>
              </a:spcAft>
            </a:pPr>
            <a:endParaRPr lang="en-GB" b="1" dirty="0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b="1" dirty="0">
                <a:solidFill>
                  <a:srgbClr val="C53030"/>
                </a:solidFill>
                <a:latin typeface="Arial"/>
              </a:rPr>
              <a:t>• If any one component is missing, change fails  the campaign addresses all three</a:t>
            </a:r>
            <a:endParaRPr lang="en-GB" b="1" dirty="0">
              <a:solidFill>
                <a:srgbClr val="C53030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400" b="1" dirty="0">
              <a:solidFill>
                <a:srgbClr val="C53030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2117"/>
            <a:ext cx="12217171" cy="685800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Solutions: barriers → campaign answers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7115672"/>
              </p:ext>
            </p:extLst>
          </p:nvPr>
        </p:nvGraphicFramePr>
        <p:xfrm>
          <a:off x="978747" y="1368637"/>
          <a:ext cx="9723408" cy="46903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179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590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64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81727">
                <a:tc>
                  <a:txBody>
                    <a:bodyPr/>
                    <a:lstStyle/>
                    <a:p>
                      <a:r>
                        <a:rPr lang="en-GB" sz="1300" b="1">
                          <a:solidFill>
                            <a:srgbClr val="FFFFFF"/>
                          </a:solidFill>
                          <a:latin typeface="Arial"/>
                        </a:rPr>
                        <a:t>Barrier (from theory)</a:t>
                      </a:r>
                    </a:p>
                  </a:txBody>
                  <a:tcPr marL="68580" marR="68580" marT="34290" marB="34290">
                    <a:solidFill>
                      <a:srgbClr val="1B365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1">
                          <a:solidFill>
                            <a:srgbClr val="FFFFFF"/>
                          </a:solidFill>
                          <a:latin typeface="Arial"/>
                        </a:rPr>
                        <a:t>Campaign solution</a:t>
                      </a:r>
                    </a:p>
                  </a:txBody>
                  <a:tcPr marL="68580" marR="68580" marT="34290" marB="34290">
                    <a:solidFill>
                      <a:srgbClr val="1B365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1">
                          <a:solidFill>
                            <a:srgbClr val="FFFFFF"/>
                          </a:solidFill>
                          <a:latin typeface="Arial"/>
                        </a:rPr>
                        <a:t>Theory</a:t>
                      </a:r>
                    </a:p>
                  </a:txBody>
                  <a:tcPr marL="68580" marR="68580" marT="34290" marB="34290">
                    <a:solidFill>
                      <a:srgbClr val="1B36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1727"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“Just flavoured air”  low perceived severity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fr-FR" sz="1200" b="0">
                          <a:latin typeface="Arial"/>
                        </a:rPr>
                        <a:t>Myth-busting science session + vape contents demo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HBM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1727"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“Everyone vapes”  false norms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“9 out of 10 don't vape” poster + peer ambassadors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TPB / Social norms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81727"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Nicotine withdrawal  “I can't quit”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4-week quit support + coping strategies + signposting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HBM / COM-B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81727"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Peer pressure at parties/park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Rehearsed refusal scripts, role-play scenarios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TPB (PBC)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81727"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Easy access &amp; marketing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Vape-free pledge, policy advocacy, report-underage-sales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latin typeface="Arial"/>
                        </a:rPr>
                        <a:t>COM-B (Opportunity)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2117"/>
            <a:ext cx="12183304" cy="685800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Solution 1: Knowledge + refusal skills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5991" y="850395"/>
            <a:ext cx="11099650" cy="7240444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US" sz="1600" b="1" dirty="0">
                <a:solidFill>
                  <a:srgbClr val="1B365D"/>
                </a:solidFill>
                <a:latin typeface="Arial"/>
              </a:rPr>
              <a:t>• </a:t>
            </a:r>
            <a:r>
              <a:rPr lang="en-US" b="1" dirty="0">
                <a:solidFill>
                  <a:srgbClr val="1B365D"/>
                </a:solidFill>
                <a:latin typeface="Arial"/>
              </a:rPr>
              <a:t>Sessions 1- 2: “What's really in a vape?” interactive demo</a:t>
            </a:r>
            <a:endParaRPr lang="en-US" b="1" dirty="0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US" dirty="0">
                <a:solidFill>
                  <a:srgbClr val="444444"/>
                </a:solidFill>
                <a:latin typeface="Arial"/>
              </a:rPr>
              <a:t> Live aerosol condensation demo / tar-jar comparison; label-reading challenge</a:t>
            </a:r>
            <a:endParaRPr lang="en-US" dirty="0">
              <a:solidFill>
                <a:srgbClr val="444444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b="1" dirty="0">
                <a:solidFill>
                  <a:srgbClr val="1B365D"/>
                </a:solidFill>
                <a:latin typeface="Arial"/>
              </a:rPr>
              <a:t>• Sessions 3 - 4: refusal-skills workshops</a:t>
            </a:r>
            <a:endParaRPr lang="en-US" b="1" dirty="0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US" dirty="0">
                <a:solidFill>
                  <a:srgbClr val="444444"/>
                </a:solidFill>
                <a:latin typeface="Arial"/>
              </a:rPr>
              <a:t>Role-play: party, park, group-chat scenarios; students rehearse 3 exit lines</a:t>
            </a:r>
            <a:endParaRPr lang="en-US" dirty="0">
              <a:solidFill>
                <a:srgbClr val="444444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US" dirty="0">
                <a:solidFill>
                  <a:srgbClr val="444444"/>
                </a:solidFill>
                <a:latin typeface="Arial"/>
              </a:rPr>
              <a:t> Peer ambassadors (older students) co-deliver credible messengers, not teachers</a:t>
            </a:r>
            <a:endParaRPr lang="en-US" dirty="0">
              <a:solidFill>
                <a:srgbClr val="444444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b="1" dirty="0">
                <a:solidFill>
                  <a:srgbClr val="2F855A"/>
                </a:solidFill>
                <a:latin typeface="Arial"/>
              </a:rPr>
              <a:t>• Targets COM-B Capability + TPB perceived control</a:t>
            </a:r>
            <a:endParaRPr lang="en-US" b="1" dirty="0">
              <a:solidFill>
                <a:srgbClr val="2F855A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b="1" dirty="0">
              <a:solidFill>
                <a:srgbClr val="2F855A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b="1" dirty="0">
                <a:solidFill>
                  <a:srgbClr val="2F855A"/>
                </a:solidFill>
                <a:latin typeface="Arial"/>
                <a:cs typeface="Arial"/>
              </a:rPr>
              <a:t>Solution2: Social- norms campaign</a:t>
            </a:r>
          </a:p>
          <a:p>
            <a:r>
              <a:rPr lang="en-US" sz="2100" b="1" dirty="0">
                <a:solidFill>
                  <a:srgbClr val="FFFFFF"/>
                </a:solidFill>
                <a:latin typeface="Arial"/>
                <a:cs typeface="Arial"/>
              </a:rPr>
              <a:t>Solution 2: Social-norms campaign</a:t>
            </a:r>
            <a:endParaRPr lang="en-US" sz="21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2100" b="1" dirty="0">
                <a:solidFill>
                  <a:srgbClr val="FFFFFF"/>
                </a:solidFill>
                <a:latin typeface="Arial"/>
                <a:cs typeface="Arial"/>
              </a:rPr>
              <a:t>Solution 2: Social-norms</a:t>
            </a:r>
          </a:p>
          <a:p>
            <a:pPr>
              <a:spcAft>
                <a:spcPts val="600"/>
              </a:spcAft>
            </a:pPr>
            <a:r>
              <a:rPr lang="en-US" b="1" dirty="0">
                <a:solidFill>
                  <a:srgbClr val="1B365D"/>
                </a:solidFill>
                <a:latin typeface="Arial"/>
                <a:cs typeface="Arial"/>
              </a:rPr>
              <a:t>Poster + social-media push: “9 out of 10 of us DON'T vape”</a:t>
            </a:r>
            <a:endParaRPr lang="en-US" dirty="0">
              <a:solidFill>
                <a:srgbClr val="131313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US" dirty="0">
                <a:solidFill>
                  <a:srgbClr val="444444"/>
                </a:solidFill>
                <a:latin typeface="Arial"/>
                <a:cs typeface="Arial"/>
              </a:rPr>
              <a:t>Uses actual school survey data (from campaign evaluation) </a:t>
            </a:r>
            <a:r>
              <a:rPr lang="en-GB" dirty="0">
                <a:solidFill>
                  <a:srgbClr val="444444"/>
                </a:solidFill>
                <a:latin typeface="Arial"/>
                <a:cs typeface="Arial"/>
              </a:rPr>
              <a:t> </a:t>
            </a:r>
            <a:r>
              <a:rPr lang="en-US" dirty="0">
                <a:solidFill>
                  <a:srgbClr val="444444"/>
                </a:solidFill>
                <a:latin typeface="Arial"/>
                <a:cs typeface="Arial"/>
              </a:rPr>
              <a:t>real local numbers beat national </a:t>
            </a:r>
            <a:r>
              <a:rPr lang="en-GB" dirty="0">
                <a:solidFill>
                  <a:srgbClr val="444444"/>
                </a:solidFill>
                <a:latin typeface="Arial"/>
                <a:cs typeface="Arial"/>
              </a:rPr>
              <a:t>statistics</a:t>
            </a:r>
            <a:endParaRPr lang="en-US" dirty="0">
              <a:solidFill>
                <a:srgbClr val="131313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b="1" dirty="0">
                <a:solidFill>
                  <a:srgbClr val="1B365D"/>
                </a:solidFill>
                <a:latin typeface="Arial"/>
                <a:cs typeface="Arial"/>
              </a:rPr>
              <a:t>• Classroom reveal activity</a:t>
            </a:r>
            <a:endParaRPr lang="en-US" dirty="0">
              <a:solidFill>
                <a:srgbClr val="131313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US" dirty="0">
                <a:solidFill>
                  <a:srgbClr val="444444"/>
                </a:solidFill>
                <a:latin typeface="Arial"/>
                <a:cs typeface="Arial"/>
              </a:rPr>
              <a:t>Students guess vaping prevalence, then see the true figure most overestimate by </a:t>
            </a:r>
            <a:r>
              <a:rPr lang="en-GB" dirty="0">
                <a:solidFill>
                  <a:srgbClr val="444444"/>
                </a:solidFill>
                <a:latin typeface="Arial"/>
                <a:cs typeface="Arial"/>
              </a:rPr>
              <a:t>2 to 3 times</a:t>
            </a:r>
            <a:endParaRPr lang="en-US" dirty="0">
              <a:solidFill>
                <a:srgbClr val="131313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b="1" dirty="0">
                <a:solidFill>
                  <a:srgbClr val="1B365D"/>
                </a:solidFill>
                <a:latin typeface="Arial"/>
                <a:cs typeface="Arial"/>
              </a:rPr>
              <a:t>• Public commitment: vape-free pledge wall</a:t>
            </a:r>
            <a:endParaRPr lang="en-US" dirty="0">
              <a:solidFill>
                <a:srgbClr val="131313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US" dirty="0">
                <a:solidFill>
                  <a:srgbClr val="444444"/>
                </a:solidFill>
                <a:latin typeface="Arial"/>
                <a:cs typeface="Arial"/>
              </a:rPr>
              <a:t>Signing = identity change; visible norms shift in classrooms</a:t>
            </a:r>
            <a:endParaRPr lang="en-US" dirty="0">
              <a:solidFill>
                <a:srgbClr val="131313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b="1" dirty="0">
                <a:solidFill>
                  <a:srgbClr val="2F855A"/>
                </a:solidFill>
                <a:latin typeface="Arial"/>
                <a:cs typeface="Arial"/>
              </a:rPr>
              <a:t>• Targets TPB subjective norms – the </a:t>
            </a:r>
            <a:r>
              <a:rPr lang="en-GB" b="1" dirty="0">
                <a:solidFill>
                  <a:srgbClr val="2F855A"/>
                </a:solidFill>
                <a:latin typeface="Arial"/>
                <a:cs typeface="Arial"/>
              </a:rPr>
              <a:t>number1</a:t>
            </a:r>
            <a:r>
              <a:rPr lang="en-US" b="1" dirty="0">
                <a:solidFill>
                  <a:srgbClr val="2F855A"/>
                </a:solidFill>
                <a:latin typeface="Arial"/>
                <a:cs typeface="Arial"/>
              </a:rPr>
              <a:t> barrier</a:t>
            </a:r>
            <a:endParaRPr lang="en-US" dirty="0">
              <a:solidFill>
                <a:srgbClr val="131313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sz="1600" b="1" dirty="0">
              <a:solidFill>
                <a:srgbClr val="2F855A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sz="1600" b="1" dirty="0">
              <a:solidFill>
                <a:srgbClr val="2F855A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sz="1600" b="1" dirty="0">
              <a:solidFill>
                <a:srgbClr val="2F855A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sz="1600" b="1" dirty="0">
              <a:solidFill>
                <a:srgbClr val="2F855A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" y="787"/>
            <a:ext cx="12198068" cy="685800"/>
          </a:xfrm>
          <a:prstGeom prst="rect">
            <a:avLst/>
          </a:prstGeom>
          <a:solidFill>
            <a:srgbClr val="1B36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800" b="1">
                <a:solidFill>
                  <a:srgbClr val="FFFFFF"/>
                </a:solidFill>
                <a:latin typeface="Arial"/>
              </a:defRPr>
            </a:pPr>
            <a:r>
              <a:rPr lang="en-GB" sz="2100"/>
              <a:t>Solution 3: Quit support + opportunity change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3089" y="923050"/>
            <a:ext cx="8298180" cy="4516621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b="1" dirty="0">
                <a:solidFill>
                  <a:srgbClr val="1B365D"/>
                </a:solidFill>
                <a:latin typeface="Arial"/>
              </a:rPr>
              <a:t>•    4-week quit-vaping support group (open drop-in) quit vaping support group</a:t>
            </a:r>
            <a:endParaRPr lang="en-GB" sz="1600" b="1" dirty="0" err="1">
              <a:solidFill>
                <a:srgbClr val="1B365D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endParaRPr lang="en-GB" sz="1600" b="1" dirty="0">
              <a:solidFill>
                <a:srgbClr val="1B365D"/>
              </a:solidFill>
              <a:latin typeface="Arial"/>
            </a:endParaRP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 sz="1600" b="1" dirty="0">
                <a:solidFill>
                  <a:srgbClr val="1B365D"/>
                </a:solidFill>
                <a:latin typeface="Arial"/>
              </a:rPr>
              <a:t>Replace the habit, not just remove it</a:t>
            </a:r>
            <a:endParaRPr lang="en-GB" sz="1600" b="1" dirty="0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r>
              <a:rPr lang="en-GB" sz="1600" dirty="0">
                <a:solidFill>
                  <a:srgbClr val="444444"/>
                </a:solidFill>
                <a:latin typeface="Arial"/>
              </a:rPr>
              <a:t> </a:t>
            </a:r>
            <a:endParaRPr lang="en-GB" sz="1600" dirty="0">
              <a:solidFill>
                <a:srgbClr val="444444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600" b="1" dirty="0">
                <a:solidFill>
                  <a:srgbClr val="1B365D"/>
                </a:solidFill>
                <a:latin typeface="Arial"/>
              </a:rPr>
              <a:t>•    Environment: parent info evening + report-underage sales tool kit</a:t>
            </a:r>
            <a:endParaRPr lang="en-GB" sz="1600" b="1" dirty="0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600" b="1" dirty="0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600" b="1" dirty="0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600" b="1" dirty="0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600" b="1" dirty="0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GB" sz="1600" b="1" dirty="0">
                <a:solidFill>
                  <a:srgbClr val="1B365D"/>
                </a:solidFill>
                <a:latin typeface="Arial"/>
                <a:cs typeface="Arial"/>
              </a:rPr>
              <a:t>How we know the solutions work</a:t>
            </a:r>
          </a:p>
          <a:p>
            <a:pPr>
              <a:spcAft>
                <a:spcPts val="600"/>
              </a:spcAft>
            </a:pPr>
            <a:endParaRPr lang="en-GB" sz="1600" b="1" dirty="0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600" b="1" dirty="0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600" b="1" dirty="0">
              <a:solidFill>
                <a:srgbClr val="1B365D"/>
              </a:solidFill>
              <a:latin typeface="Arial"/>
              <a:cs typeface="Arial"/>
            </a:endParaRPr>
          </a:p>
          <a:p>
            <a:pPr lvl="1">
              <a:spcAft>
                <a:spcPts val="600"/>
              </a:spcAft>
            </a:pPr>
            <a:endParaRPr lang="en-GB" sz="1600" b="1" dirty="0">
              <a:solidFill>
                <a:srgbClr val="2F855A"/>
              </a:solidFill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056E59-2821-607C-493D-09F0F0936174}"/>
              </a:ext>
            </a:extLst>
          </p:cNvPr>
          <p:cNvSpPr txBox="1"/>
          <p:nvPr/>
        </p:nvSpPr>
        <p:spPr>
          <a:xfrm>
            <a:off x="643088" y="4470018"/>
            <a:ext cx="8298180" cy="1608133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>
              <a:spcAft>
                <a:spcPts val="600"/>
              </a:spcAft>
            </a:pPr>
            <a:r>
              <a:rPr sz="1600" b="1" dirty="0">
                <a:solidFill>
                  <a:srgbClr val="1B365D"/>
                </a:solidFill>
                <a:latin typeface="Arial"/>
              </a:rPr>
              <a:t>• Every solution maps to a measurable aim (Task 1</a:t>
            </a:r>
            <a:r>
              <a:rPr lang="en-GB" sz="1600" b="1" dirty="0">
                <a:solidFill>
                  <a:srgbClr val="1B365D"/>
                </a:solidFill>
                <a:latin typeface="Arial"/>
              </a:rPr>
              <a:t>):</a:t>
            </a:r>
            <a:endParaRPr lang="en-US" sz="1600" b="1" dirty="0">
              <a:solidFill>
                <a:srgbClr val="1B365D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endParaRPr lang="en-GB" sz="1600" b="1" dirty="0">
              <a:solidFill>
                <a:srgbClr val="1B365D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r>
              <a:rPr lang="en-GB" sz="1600" b="1" dirty="0">
                <a:solidFill>
                  <a:srgbClr val="1B365D"/>
                </a:solidFill>
                <a:latin typeface="Arial"/>
              </a:rPr>
              <a:t>•</a:t>
            </a:r>
            <a:r>
              <a:rPr sz="1600" b="1" dirty="0">
                <a:solidFill>
                  <a:srgbClr val="1B365D"/>
                </a:solidFill>
                <a:latin typeface="Arial"/>
              </a:rPr>
              <a:t> Success indicators by end of the 6–8 sessions:</a:t>
            </a:r>
            <a:endParaRPr lang="en-US" sz="1600" b="1" dirty="0">
              <a:solidFill>
                <a:srgbClr val="1B365D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GB" sz="1600" b="1" dirty="0">
              <a:solidFill>
                <a:srgbClr val="1B365D"/>
              </a:solidFill>
              <a:latin typeface="Arial"/>
            </a:endParaRPr>
          </a:p>
          <a:p>
            <a:pPr>
              <a:spcAft>
                <a:spcPts val="600"/>
              </a:spcAft>
            </a:pPr>
            <a:r>
              <a:rPr sz="1600" b="1" dirty="0">
                <a:solidFill>
                  <a:srgbClr val="2F855A"/>
                </a:solidFill>
                <a:latin typeface="Arial"/>
              </a:rPr>
              <a:t>• Theories </a:t>
            </a:r>
            <a:r>
              <a:rPr lang="en-GB" sz="1600" b="1" dirty="0">
                <a:solidFill>
                  <a:srgbClr val="2F855A"/>
                </a:solidFill>
                <a:latin typeface="Arial"/>
              </a:rPr>
              <a:t>plus </a:t>
            </a:r>
            <a:r>
              <a:rPr sz="1600" b="1" dirty="0">
                <a:solidFill>
                  <a:srgbClr val="2F855A"/>
                </a:solidFill>
                <a:latin typeface="Arial"/>
              </a:rPr>
              <a:t> measured aims </a:t>
            </a:r>
            <a:r>
              <a:rPr lang="en-GB" sz="1600" b="1" dirty="0">
                <a:solidFill>
                  <a:srgbClr val="2F855A"/>
                </a:solidFill>
                <a:latin typeface="Arial"/>
              </a:rPr>
              <a:t>equals</a:t>
            </a:r>
            <a:r>
              <a:rPr sz="1600" b="1" dirty="0">
                <a:solidFill>
                  <a:srgbClr val="2F855A"/>
                </a:solidFill>
                <a:latin typeface="Arial"/>
              </a:rPr>
              <a:t> an evidence-based, accountable campaign</a:t>
            </a:r>
            <a:endParaRPr sz="1600" b="1" dirty="0">
              <a:solidFill>
                <a:srgbClr val="2F855A"/>
              </a:solidFill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740B3F-D0FC-02B4-F365-E410551E31FB}"/>
              </a:ext>
            </a:extLst>
          </p:cNvPr>
          <p:cNvSpPr txBox="1"/>
          <p:nvPr/>
        </p:nvSpPr>
        <p:spPr>
          <a:xfrm flipV="1">
            <a:off x="643087" y="4583208"/>
            <a:ext cx="903970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 dirty="0">
                <a:solidFill>
                  <a:srgbClr val="FFFFFF"/>
                </a:solidFill>
                <a:latin typeface="Arial"/>
              </a:rPr>
              <a:t>e</a:t>
            </a:r>
            <a:r>
              <a:rPr lang="en-US" sz="2100" b="1" baseline="0" dirty="0">
                <a:solidFill>
                  <a:srgbClr val="FFFFFF"/>
                </a:solidFill>
                <a:latin typeface="Arial"/>
              </a:rPr>
              <a:t> solutions work</a:t>
            </a:r>
            <a:endParaRPr lang="en-US" sz="21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2100" b="1" dirty="0">
                <a:solidFill>
                  <a:srgbClr val="FFFFFF"/>
                </a:solidFill>
                <a:latin typeface="Arial"/>
                <a:cs typeface="Arial"/>
              </a:rPr>
              <a:t>How we know the solutions work</a:t>
            </a:r>
            <a:r>
              <a:rPr sz="2100" dirty="0">
                <a:latin typeface="Arial"/>
                <a:ea typeface="Arial"/>
                <a:cs typeface="Arial"/>
              </a:rPr>
              <a:t>​</a:t>
            </a:r>
            <a:endParaRPr lang="en-GB" dirty="0"/>
          </a:p>
          <a:p>
            <a:pPr algn="ctr"/>
            <a:endParaRPr lang="en-GB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C937A8A-5D01-5D6C-7C3E-78C4D8EC2B9F}"/>
              </a:ext>
            </a:extLst>
          </p:cNvPr>
          <p:cNvSpPr txBox="1"/>
          <p:nvPr/>
        </p:nvSpPr>
        <p:spPr>
          <a:xfrm>
            <a:off x="444499" y="266700"/>
            <a:ext cx="11480800" cy="60478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References </a:t>
            </a:r>
          </a:p>
          <a:p>
            <a:endParaRPr lang="en-US" dirty="0"/>
          </a:p>
          <a:p>
            <a:r>
              <a:rPr lang="en-US" sz="1000">
                <a:ea typeface="+mn-lt"/>
                <a:cs typeface="+mn-lt"/>
              </a:rPr>
              <a:t>Allen, J.A. et al. (2015) 'Using Mass Media Campaigns to reduce youth tobacco use: A review', </a:t>
            </a:r>
            <a:r>
              <a:rPr lang="en-US" sz="1000" i="1">
                <a:ea typeface="+mn-lt"/>
                <a:cs typeface="+mn-lt"/>
              </a:rPr>
              <a:t>American Journal of Health Promotion</a:t>
            </a:r>
            <a:r>
              <a:rPr lang="en-US" sz="1000">
                <a:ea typeface="+mn-lt"/>
                <a:cs typeface="+mn-lt"/>
              </a:rPr>
              <a:t>, 30(2), pp. 71-72.</a:t>
            </a:r>
            <a:endParaRPr lang="en-US" sz="1000"/>
          </a:p>
          <a:p>
            <a:r>
              <a:rPr lang="en-US" sz="1000" dirty="0" err="1">
                <a:ea typeface="+mn-lt"/>
                <a:cs typeface="+mn-lt"/>
              </a:rPr>
              <a:t>Ahkâm</a:t>
            </a:r>
            <a:r>
              <a:rPr lang="en-US" sz="1000" dirty="0">
                <a:ea typeface="+mn-lt"/>
                <a:cs typeface="+mn-lt"/>
              </a:rPr>
              <a:t> (n.d.) </a:t>
            </a:r>
            <a:r>
              <a:rPr lang="en-US" sz="1000" i="1" dirty="0">
                <a:ea typeface="+mn-lt"/>
                <a:cs typeface="+mn-lt"/>
              </a:rPr>
              <a:t>No Smoking Icons Download PNG Transparent Background</a:t>
            </a:r>
            <a:r>
              <a:rPr lang="en-US" sz="1000" dirty="0">
                <a:ea typeface="+mn-lt"/>
                <a:cs typeface="+mn-lt"/>
              </a:rPr>
              <a:t>. </a:t>
            </a:r>
            <a:r>
              <a:rPr lang="en-US" sz="1000" dirty="0" err="1">
                <a:ea typeface="+mn-lt"/>
                <a:cs typeface="+mn-lt"/>
              </a:rPr>
              <a:t>FreeIconsPNG</a:t>
            </a:r>
            <a:r>
              <a:rPr lang="en-US" sz="1000" dirty="0">
                <a:ea typeface="+mn-lt"/>
                <a:cs typeface="+mn-lt"/>
              </a:rPr>
              <a:t>. Available at: </a:t>
            </a:r>
            <a:r>
              <a:rPr lang="en-US" sz="1000" dirty="0">
                <a:ea typeface="+mn-lt"/>
                <a:cs typeface="+mn-lt"/>
                <a:hlinkClick r:id="rId2"/>
              </a:rPr>
              <a:t>https://www.freeiconspng.com/img/26850</a:t>
            </a:r>
            <a:r>
              <a:rPr lang="en-US" sz="1000" dirty="0">
                <a:ea typeface="+mn-lt"/>
                <a:cs typeface="+mn-lt"/>
              </a:rPr>
              <a:t> (Accessed: 3 October 2026). </a:t>
            </a:r>
            <a:endParaRPr lang="en-US" sz="1000" dirty="0"/>
          </a:p>
          <a:p>
            <a:r>
              <a:rPr lang="en-US" sz="1000">
                <a:ea typeface="+mn-lt"/>
                <a:cs typeface="+mn-lt"/>
              </a:rPr>
              <a:t>Action on Smoking and Health (ASH) (2026) </a:t>
            </a:r>
            <a:r>
              <a:rPr lang="en-US" sz="1000" i="1">
                <a:ea typeface="+mn-lt"/>
                <a:cs typeface="+mn-lt"/>
              </a:rPr>
              <a:t>Use of vapes and other novel tobacco and nicotine products among young people in Great Britain 2026</a:t>
            </a:r>
            <a:r>
              <a:rPr lang="en-US" sz="1000">
                <a:ea typeface="+mn-lt"/>
                <a:cs typeface="+mn-lt"/>
              </a:rPr>
              <a:t>. Available at: </a:t>
            </a:r>
            <a:r>
              <a:rPr lang="en-US" sz="1000" dirty="0">
                <a:ea typeface="+mn-lt"/>
                <a:cs typeface="+mn-lt"/>
                <a:hlinkClick r:id="rId3"/>
              </a:rPr>
              <a:t>https://ash.org.uk/resources/view/use-of-e-cigarettes-among-young-people-in-great-britain</a:t>
            </a:r>
            <a:r>
              <a:rPr lang="en-US" sz="1000" dirty="0">
                <a:ea typeface="+mn-lt"/>
                <a:cs typeface="+mn-lt"/>
              </a:rPr>
              <a:t> </a:t>
            </a:r>
            <a:r>
              <a:rPr lang="en-US" sz="1000">
                <a:ea typeface="+mn-lt"/>
                <a:cs typeface="+mn-lt"/>
              </a:rPr>
              <a:t>(Accessed: 11 September 2026).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Action on Smoking and Health (2026) </a:t>
            </a:r>
            <a:r>
              <a:rPr lang="en-US" sz="1000" i="1">
                <a:ea typeface="+mn-lt"/>
                <a:cs typeface="+mn-lt"/>
              </a:rPr>
              <a:t>Youth vaping: the facts</a:t>
            </a:r>
            <a:r>
              <a:rPr lang="en-US" sz="1000">
                <a:ea typeface="+mn-lt"/>
                <a:cs typeface="+mn-lt"/>
              </a:rPr>
              <a:t>. Available at: ASH – Youth vaping: the facts (Accessed: 3 October 2026).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Action on Smoking and Health (n.d.) </a:t>
            </a:r>
            <a:r>
              <a:rPr lang="en-US" sz="1000" i="1">
                <a:ea typeface="+mn-lt"/>
                <a:cs typeface="+mn-lt"/>
              </a:rPr>
              <a:t>ASH logo</a:t>
            </a:r>
            <a:r>
              <a:rPr lang="en-US" sz="1000">
                <a:ea typeface="+mn-lt"/>
                <a:cs typeface="+mn-lt"/>
              </a:rPr>
              <a:t>. Available at: </a:t>
            </a:r>
            <a:r>
              <a:rPr lang="en-US" sz="1000" dirty="0">
                <a:ea typeface="+mn-lt"/>
                <a:cs typeface="+mn-lt"/>
                <a:hlinkClick r:id="rId4"/>
              </a:rPr>
              <a:t>https://ash.org.uk/</a:t>
            </a:r>
            <a:r>
              <a:rPr lang="en-US" sz="1000">
                <a:ea typeface="+mn-lt"/>
                <a:cs typeface="+mn-lt"/>
              </a:rPr>
              <a:t> (Accessed: 3 October 2026).</a:t>
            </a:r>
            <a:endParaRPr lang="en-US" sz="1000"/>
          </a:p>
          <a:p>
            <a:r>
              <a:rPr lang="en-US" sz="1000" dirty="0">
                <a:ea typeface="+mn-lt"/>
                <a:cs typeface="+mn-lt"/>
              </a:rPr>
              <a:t>Ajzen, I. (1991) 'The theory of planned behavior', </a:t>
            </a:r>
            <a:r>
              <a:rPr lang="en-US" sz="1000" i="1" dirty="0" err="1">
                <a:ea typeface="+mn-lt"/>
                <a:cs typeface="+mn-lt"/>
              </a:rPr>
              <a:t>Organisational</a:t>
            </a:r>
            <a:r>
              <a:rPr lang="en-US" sz="1000" i="1" dirty="0">
                <a:ea typeface="+mn-lt"/>
                <a:cs typeface="+mn-lt"/>
              </a:rPr>
              <a:t> Behavior and Human Decision Processes</a:t>
            </a:r>
            <a:r>
              <a:rPr lang="en-US" sz="1000" dirty="0">
                <a:ea typeface="+mn-lt"/>
                <a:cs typeface="+mn-lt"/>
              </a:rPr>
              <a:t>, 50(2), pp. 179–211. Available at: </a:t>
            </a:r>
            <a:r>
              <a:rPr lang="en-US" sz="1000" dirty="0">
                <a:ea typeface="+mn-lt"/>
                <a:cs typeface="+mn-lt"/>
                <a:hlinkClick r:id="rId5"/>
              </a:rPr>
              <a:t>https://doi.org/10.1016/0749-5978(91)90020-T</a:t>
            </a:r>
            <a:r>
              <a:rPr lang="en-US" sz="1000" dirty="0">
                <a:ea typeface="+mn-lt"/>
                <a:cs typeface="+mn-lt"/>
              </a:rPr>
              <a:t>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Bingham-Smith, K. (2022) </a:t>
            </a:r>
            <a:r>
              <a:rPr lang="en-US" sz="1000" i="1">
                <a:ea typeface="+mn-lt"/>
                <a:cs typeface="+mn-lt"/>
              </a:rPr>
              <a:t>I’m Glad My Teens Know When and How to Speak Up</a:t>
            </a:r>
            <a:r>
              <a:rPr lang="en-US" sz="1000">
                <a:ea typeface="+mn-lt"/>
                <a:cs typeface="+mn-lt"/>
              </a:rPr>
              <a:t>. Grown and Flown, 1 April. Available at: </a:t>
            </a:r>
            <a:r>
              <a:rPr lang="en-US" sz="1000" dirty="0">
                <a:ea typeface="+mn-lt"/>
                <a:cs typeface="+mn-lt"/>
                <a:hlinkClick r:id="rId6"/>
              </a:rPr>
              <a:t>https://grownandflown.com/teens-are-more-assertive/</a:t>
            </a:r>
            <a:r>
              <a:rPr lang="en-US" sz="1000">
                <a:ea typeface="+mn-lt"/>
                <a:cs typeface="+mn-lt"/>
              </a:rPr>
              <a:t> (Accessed: 5 October 2026).</a:t>
            </a:r>
            <a:endParaRPr lang="en-US" sz="1000"/>
          </a:p>
          <a:p>
            <a:r>
              <a:rPr lang="en-US" sz="1100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ASH (2025) </a:t>
            </a:r>
            <a:r>
              <a:rPr lang="en-US" sz="1100" i="1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Young People and Smoking</a:t>
            </a:r>
            <a:r>
              <a:rPr lang="en-US" sz="1100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. Available at: www.ash.org.uk (Accessed: 20 September 2026).</a:t>
            </a:r>
            <a:endParaRPr lang="en-US"/>
          </a:p>
          <a:p>
            <a:r>
              <a:rPr lang="en-US" sz="1000">
                <a:ea typeface="+mn-lt"/>
                <a:cs typeface="+mn-lt"/>
              </a:rPr>
              <a:t>Birmingham City Council (2023) </a:t>
            </a:r>
            <a:r>
              <a:rPr lang="en-US" sz="1000" i="1">
                <a:ea typeface="+mn-lt"/>
                <a:cs typeface="+mn-lt"/>
              </a:rPr>
              <a:t>Smoking Guidance</a:t>
            </a:r>
            <a:r>
              <a:rPr lang="en-US" sz="1000">
                <a:ea typeface="+mn-lt"/>
                <a:cs typeface="+mn-lt"/>
              </a:rPr>
              <a:t>. Available at: Birmingham City Council – Smoking Guidance (Accessed: 3 October 2026).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Birmingham City Council (2024) </a:t>
            </a:r>
            <a:r>
              <a:rPr lang="en-US" sz="1000" i="1">
                <a:ea typeface="+mn-lt"/>
                <a:cs typeface="+mn-lt"/>
              </a:rPr>
              <a:t>Public Health Services Prospectus</a:t>
            </a:r>
            <a:r>
              <a:rPr lang="en-US" sz="1000">
                <a:ea typeface="+mn-lt"/>
                <a:cs typeface="+mn-lt"/>
              </a:rPr>
              <a:t>. Available at: Birmingham City Council – Public Health Services Prospectus (Accessed: 3 October 2026).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Birmingham Community Healthcare NHS Foundation Trust (2026) </a:t>
            </a:r>
            <a:r>
              <a:rPr lang="en-US" sz="1000" i="1">
                <a:ea typeface="+mn-lt"/>
                <a:cs typeface="+mn-lt"/>
              </a:rPr>
              <a:t>BCHC Plus</a:t>
            </a:r>
            <a:r>
              <a:rPr lang="en-US" sz="1000">
                <a:ea typeface="+mn-lt"/>
                <a:cs typeface="+mn-lt"/>
              </a:rPr>
              <a:t>. Available at: BCHC Plus (Accessed: 3 October 2026).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Breslau, N. et al. (2025) 'Early smoking initiation and nicotine dependence in a cohort of young adults', </a:t>
            </a:r>
            <a:r>
              <a:rPr lang="en-US" sz="1000" i="1">
                <a:ea typeface="+mn-lt"/>
                <a:cs typeface="+mn-lt"/>
              </a:rPr>
              <a:t>Drug and Alcohol Dependence</a:t>
            </a:r>
            <a:r>
              <a:rPr lang="en-US" sz="1000">
                <a:ea typeface="+mn-lt"/>
                <a:cs typeface="+mn-lt"/>
              </a:rPr>
              <a:t>, 33(2), pp. 129-37.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Carson, K.V. et al. (2017) 'Mass media interventions for preventing smoking in young people', </a:t>
            </a:r>
            <a:r>
              <a:rPr lang="en-US" sz="1000" i="1">
                <a:ea typeface="+mn-lt"/>
                <a:cs typeface="+mn-lt"/>
              </a:rPr>
              <a:t>The Cochrane Database of Systematic Reviews</a:t>
            </a:r>
            <a:r>
              <a:rPr lang="en-US" sz="1000">
                <a:ea typeface="+mn-lt"/>
                <a:cs typeface="+mn-lt"/>
              </a:rPr>
              <a:t>, 26(6), CD001006.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Chan, L. et al. (2026) ‘Every Vape is a Hit to your Health: evaluation of an anti-vaping campaign in New South Wales, Australia’, </a:t>
            </a:r>
            <a:r>
              <a:rPr lang="en-US" sz="1000" i="1">
                <a:ea typeface="+mn-lt"/>
                <a:cs typeface="+mn-lt"/>
              </a:rPr>
              <a:t>Tobacco Control</a:t>
            </a:r>
            <a:r>
              <a:rPr lang="en-US" sz="1000">
                <a:ea typeface="+mn-lt"/>
                <a:cs typeface="+mn-lt"/>
              </a:rPr>
              <a:t>. Available at: BMJ Tobacco Control (Accessed: 3 October 2026).</a:t>
            </a:r>
            <a:endParaRPr lang="en-US" sz="1000"/>
          </a:p>
          <a:p>
            <a:r>
              <a:rPr lang="en-US" sz="1100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DHSC (2024) </a:t>
            </a:r>
            <a:r>
              <a:rPr lang="en-US" sz="1100" i="1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Tobacco and Vapes Bill</a:t>
            </a:r>
            <a:r>
              <a:rPr lang="en-US" sz="1100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. Available at: www.nice.org.uk (Accessed: 27 September 2026).</a:t>
            </a:r>
            <a:endParaRPr lang="en-US"/>
          </a:p>
          <a:p>
            <a:r>
              <a:rPr lang="en-US" sz="1000">
                <a:ea typeface="+mn-lt"/>
                <a:cs typeface="+mn-lt"/>
              </a:rPr>
              <a:t>Duncan, L.R. (2017) 'Smoking prevention in children and adolescents: A systematic review of individualized Interventions', </a:t>
            </a:r>
            <a:r>
              <a:rPr lang="en-US" sz="1000" i="1">
                <a:ea typeface="+mn-lt"/>
                <a:cs typeface="+mn-lt"/>
              </a:rPr>
              <a:t>Patient Education and Counselling</a:t>
            </a:r>
            <a:r>
              <a:rPr lang="en-US" sz="1000">
                <a:ea typeface="+mn-lt"/>
                <a:cs typeface="+mn-lt"/>
              </a:rPr>
              <a:t>, 10(3), pp. 375-388.</a:t>
            </a:r>
            <a:endParaRPr lang="en-US" sz="1000"/>
          </a:p>
          <a:p>
            <a:r>
              <a:rPr lang="en-US" sz="1000" dirty="0" err="1">
                <a:ea typeface="+mn-lt"/>
                <a:cs typeface="+mn-lt"/>
              </a:rPr>
              <a:t>DrSensory</a:t>
            </a:r>
            <a:r>
              <a:rPr lang="en-US" sz="1000" dirty="0">
                <a:ea typeface="+mn-lt"/>
                <a:cs typeface="+mn-lt"/>
              </a:rPr>
              <a:t> Editorial Team (2026) </a:t>
            </a:r>
            <a:r>
              <a:rPr lang="en-US" sz="1000" i="1" dirty="0">
                <a:ea typeface="+mn-lt"/>
                <a:cs typeface="+mn-lt"/>
              </a:rPr>
              <a:t>Teens (13–17): Anxiety, Autism and Sleep</a:t>
            </a:r>
            <a:r>
              <a:rPr lang="en-US" sz="1000" dirty="0">
                <a:ea typeface="+mn-lt"/>
                <a:cs typeface="+mn-lt"/>
              </a:rPr>
              <a:t>. [online] drsensory.com. Available at: </a:t>
            </a:r>
            <a:r>
              <a:rPr lang="en-US" sz="1000" dirty="0">
                <a:ea typeface="+mn-lt"/>
                <a:cs typeface="+mn-lt"/>
                <a:hlinkClick r:id="rId7"/>
              </a:rPr>
              <a:t>https://www.drsensory.com/teen/</a:t>
            </a:r>
            <a:r>
              <a:rPr lang="en-US" sz="1000" dirty="0">
                <a:ea typeface="+mn-lt"/>
                <a:cs typeface="+mn-lt"/>
              </a:rPr>
              <a:t> (Accessed: 5 October 2026).</a:t>
            </a:r>
            <a:endParaRPr lang="en-US" sz="1000" dirty="0"/>
          </a:p>
          <a:p>
            <a:r>
              <a:rPr lang="en-US" sz="1000">
                <a:ea typeface="+mn-lt"/>
                <a:cs typeface="+mn-lt"/>
              </a:rPr>
              <a:t>Family Fund (n.d.) </a:t>
            </a:r>
            <a:r>
              <a:rPr lang="en-US" sz="1000" i="1">
                <a:ea typeface="+mn-lt"/>
                <a:cs typeface="+mn-lt"/>
              </a:rPr>
              <a:t>NHS Every Mind Matters</a:t>
            </a:r>
            <a:r>
              <a:rPr lang="en-US" sz="1000">
                <a:ea typeface="+mn-lt"/>
                <a:cs typeface="+mn-lt"/>
              </a:rPr>
              <a:t>. Available at: </a:t>
            </a:r>
            <a:r>
              <a:rPr lang="en-US" sz="1000" dirty="0">
                <a:ea typeface="+mn-lt"/>
                <a:cs typeface="+mn-lt"/>
                <a:hlinkClick r:id="rId8"/>
              </a:rPr>
              <a:t>https://www.familyfund.org.uk/support/discover-more/nhs-every-mind-matters/</a:t>
            </a:r>
            <a:r>
              <a:rPr lang="en-US" sz="1000">
                <a:ea typeface="+mn-lt"/>
                <a:cs typeface="+mn-lt"/>
              </a:rPr>
              <a:t> (Accessed: 3 October 2026).</a:t>
            </a:r>
            <a:endParaRPr lang="en-US" sz="1000"/>
          </a:p>
          <a:p>
            <a:r>
              <a:rPr lang="en-US" sz="1000" dirty="0">
                <a:ea typeface="+mn-lt"/>
                <a:cs typeface="+mn-lt"/>
              </a:rPr>
              <a:t>Gilman, S.E. et al. (2009) 'Parent smoking and adolescent smoking initiation: an intergenerational perspective on tobacco control', </a:t>
            </a:r>
            <a:r>
              <a:rPr lang="en-US" sz="1000" i="1">
                <a:ea typeface="+mn-lt"/>
                <a:cs typeface="+mn-lt"/>
              </a:rPr>
              <a:t>Pediatrics</a:t>
            </a:r>
            <a:r>
              <a:rPr lang="en-US" sz="1000" dirty="0">
                <a:ea typeface="+mn-lt"/>
                <a:cs typeface="+mn-lt"/>
              </a:rPr>
              <a:t>, 123(2), e274-e281.</a:t>
            </a:r>
            <a:endParaRPr lang="en-US" sz="1000" dirty="0"/>
          </a:p>
          <a:p>
            <a:r>
              <a:rPr lang="en-US" sz="1000">
                <a:ea typeface="+mn-lt"/>
                <a:cs typeface="+mn-lt"/>
              </a:rPr>
              <a:t>Green, M.J. (2016) 'Socioeconomic position and early adolescent smoking development: evidence from the British youth panel survey (1994-2008)', </a:t>
            </a:r>
            <a:r>
              <a:rPr lang="en-US" sz="1000" i="1">
                <a:ea typeface="+mn-lt"/>
                <a:cs typeface="+mn-lt"/>
              </a:rPr>
              <a:t>BMJ Journals</a:t>
            </a:r>
            <a:r>
              <a:rPr lang="en-US" sz="1000">
                <a:ea typeface="+mn-lt"/>
                <a:cs typeface="+mn-lt"/>
              </a:rPr>
              <a:t>, 25(2), pp. 203-10.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Hossain, S. et al. (2025) 'Evaluating school-based interventions for preventing and reducing tobacco use among Adolescents in low- and middle-income countries: A systematic Review and Meta-Analysis', 69(2), Article 107656. Available at: Doi: 10.1016/Jiamepre.2025.107656.</a:t>
            </a:r>
            <a:endParaRPr lang="en-US" sz="1000"/>
          </a:p>
          <a:p>
            <a:r>
              <a:rPr lang="en-US" sz="1000" dirty="0">
                <a:ea typeface="+mn-lt"/>
                <a:cs typeface="+mn-lt"/>
              </a:rPr>
              <a:t>Lovato, C. et al. (2011) 'Impact of Tobacco advertising and promotion on increasing adolescent smoking </a:t>
            </a:r>
            <a:r>
              <a:rPr lang="en-US" sz="1000" dirty="0" err="1">
                <a:ea typeface="+mn-lt"/>
                <a:cs typeface="+mn-lt"/>
              </a:rPr>
              <a:t>behaviours</a:t>
            </a:r>
            <a:r>
              <a:rPr lang="en-US" sz="1000" dirty="0">
                <a:ea typeface="+mn-lt"/>
                <a:cs typeface="+mn-lt"/>
              </a:rPr>
              <a:t>', </a:t>
            </a:r>
            <a:r>
              <a:rPr lang="en-US" sz="1000" i="1" dirty="0">
                <a:ea typeface="+mn-lt"/>
                <a:cs typeface="+mn-lt"/>
              </a:rPr>
              <a:t>Cochrane Database System Review</a:t>
            </a:r>
            <a:r>
              <a:rPr lang="en-US" sz="1000" dirty="0">
                <a:ea typeface="+mn-lt"/>
                <a:cs typeface="+mn-lt"/>
              </a:rPr>
              <a:t>, (10), CD003439. Available at: Doi: 10.1002/14651858.CD003439.pubz.</a:t>
            </a:r>
            <a:endParaRPr lang="en-US" sz="1000" dirty="0"/>
          </a:p>
          <a:p>
            <a:r>
              <a:rPr lang="en-US" sz="1000" dirty="0">
                <a:ea typeface="+mn-lt"/>
                <a:cs typeface="+mn-lt"/>
              </a:rPr>
              <a:t>Lyndon, D.M. et al. (2014) 'Adolescent brain maturation and smoking: What we know and where we've headed', </a:t>
            </a:r>
            <a:r>
              <a:rPr lang="en-US" sz="1000" i="1" dirty="0">
                <a:ea typeface="+mn-lt"/>
                <a:cs typeface="+mn-lt"/>
              </a:rPr>
              <a:t>Neuroscience and </a:t>
            </a:r>
            <a:r>
              <a:rPr lang="en-US" sz="1000" i="1" dirty="0" err="1">
                <a:ea typeface="+mn-lt"/>
                <a:cs typeface="+mn-lt"/>
              </a:rPr>
              <a:t>Biobehavioural</a:t>
            </a:r>
            <a:r>
              <a:rPr lang="en-US" sz="1000" i="1" dirty="0">
                <a:ea typeface="+mn-lt"/>
                <a:cs typeface="+mn-lt"/>
              </a:rPr>
              <a:t> Reviews</a:t>
            </a:r>
            <a:r>
              <a:rPr lang="en-US" sz="1000" dirty="0">
                <a:ea typeface="+mn-lt"/>
                <a:cs typeface="+mn-lt"/>
              </a:rPr>
              <a:t>, 45, pp. 323-42.</a:t>
            </a:r>
            <a:endParaRPr lang="en-US" sz="1000" dirty="0"/>
          </a:p>
          <a:p>
            <a:r>
              <a:rPr lang="en-US" sz="1000">
                <a:ea typeface="+mn-lt"/>
                <a:cs typeface="+mn-lt"/>
              </a:rPr>
              <a:t>Magnific (n.d.) </a:t>
            </a:r>
            <a:r>
              <a:rPr lang="en-US" sz="1000" i="1">
                <a:ea typeface="+mn-lt"/>
                <a:cs typeface="+mn-lt"/>
              </a:rPr>
              <a:t>Vape background</a:t>
            </a:r>
            <a:r>
              <a:rPr lang="en-US" sz="1000">
                <a:ea typeface="+mn-lt"/>
                <a:cs typeface="+mn-lt"/>
              </a:rPr>
              <a:t>. Available at: </a:t>
            </a:r>
            <a:r>
              <a:rPr lang="en-US" sz="1000" dirty="0">
                <a:ea typeface="+mn-lt"/>
                <a:cs typeface="+mn-lt"/>
                <a:hlinkClick r:id="rId9"/>
              </a:rPr>
              <a:t>https://www.magnific.com/free-photos-vectors/vape-background</a:t>
            </a:r>
            <a:r>
              <a:rPr lang="en-US" sz="1000" dirty="0">
                <a:ea typeface="+mn-lt"/>
                <a:cs typeface="+mn-lt"/>
              </a:rPr>
              <a:t> </a:t>
            </a:r>
            <a:r>
              <a:rPr lang="en-US" sz="1000">
                <a:ea typeface="+mn-lt"/>
                <a:cs typeface="+mn-lt"/>
              </a:rPr>
              <a:t>(Accessed: 3 October 2026).</a:t>
            </a:r>
            <a:endParaRPr lang="en-US" sz="1000"/>
          </a:p>
          <a:p>
            <a:r>
              <a:rPr lang="en-US" sz="1000" dirty="0">
                <a:ea typeface="+mn-lt"/>
                <a:cs typeface="+mn-lt"/>
              </a:rPr>
              <a:t>Michie, S., van Stralen, M.M. and West, R. (2011) 'The </a:t>
            </a:r>
            <a:r>
              <a:rPr lang="en-US" sz="1000" dirty="0" err="1">
                <a:ea typeface="+mn-lt"/>
                <a:cs typeface="+mn-lt"/>
              </a:rPr>
              <a:t>behaviour</a:t>
            </a:r>
            <a:r>
              <a:rPr lang="en-US" sz="1000" dirty="0">
                <a:ea typeface="+mn-lt"/>
                <a:cs typeface="+mn-lt"/>
              </a:rPr>
              <a:t> change wheel: a new method for </a:t>
            </a:r>
            <a:r>
              <a:rPr lang="en-US" sz="1000" dirty="0" err="1">
                <a:ea typeface="+mn-lt"/>
                <a:cs typeface="+mn-lt"/>
              </a:rPr>
              <a:t>characterising</a:t>
            </a:r>
            <a:r>
              <a:rPr lang="en-US" sz="1000" dirty="0">
                <a:ea typeface="+mn-lt"/>
                <a:cs typeface="+mn-lt"/>
              </a:rPr>
              <a:t> and designing </a:t>
            </a:r>
            <a:r>
              <a:rPr lang="en-US" sz="1000" dirty="0" err="1">
                <a:ea typeface="+mn-lt"/>
                <a:cs typeface="+mn-lt"/>
              </a:rPr>
              <a:t>behaviour</a:t>
            </a:r>
            <a:r>
              <a:rPr lang="en-US" sz="1000" dirty="0">
                <a:ea typeface="+mn-lt"/>
                <a:cs typeface="+mn-lt"/>
              </a:rPr>
              <a:t> change interventions', </a:t>
            </a:r>
            <a:r>
              <a:rPr lang="en-US" sz="1000" i="1" dirty="0">
                <a:ea typeface="+mn-lt"/>
                <a:cs typeface="+mn-lt"/>
              </a:rPr>
              <a:t>Implementation Science</a:t>
            </a:r>
            <a:r>
              <a:rPr lang="en-US" sz="1000" dirty="0">
                <a:ea typeface="+mn-lt"/>
                <a:cs typeface="+mn-lt"/>
              </a:rPr>
              <a:t>, 6, 42. Available at: </a:t>
            </a:r>
            <a:r>
              <a:rPr lang="en-US" sz="1000" dirty="0">
                <a:ea typeface="+mn-lt"/>
                <a:cs typeface="+mn-lt"/>
                <a:hlinkClick r:id="rId10"/>
              </a:rPr>
              <a:t>https://doi.org/10.1186/1748-5908-6-42</a:t>
            </a:r>
            <a:r>
              <a:rPr lang="en-US" sz="1000" dirty="0">
                <a:ea typeface="+mn-lt"/>
                <a:cs typeface="+mn-lt"/>
              </a:rPr>
              <a:t>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Montes, F. et al. (2023) 'Exploring the mechanistic pathways of how social network influences social norms in adolescent smoking prevention interventions', </a:t>
            </a:r>
            <a:r>
              <a:rPr lang="en-US" sz="1000" i="1">
                <a:ea typeface="+mn-lt"/>
                <a:cs typeface="+mn-lt"/>
              </a:rPr>
              <a:t>Scientific Reports</a:t>
            </a:r>
            <a:r>
              <a:rPr lang="en-US" sz="1000">
                <a:ea typeface="+mn-lt"/>
                <a:cs typeface="+mn-lt"/>
              </a:rPr>
              <a:t>, Issue information, article 3017. Available at: doi.org/10.1038/341598-023-28161-7 (Accessed: 26 September 2026).</a:t>
            </a:r>
            <a:endParaRPr lang="en-US" sz="1000"/>
          </a:p>
          <a:p>
            <a:r>
              <a:rPr lang="en-US" sz="1000">
                <a:ea typeface="+mn-lt"/>
                <a:cs typeface="+mn-lt"/>
              </a:rPr>
              <a:t>Moore, G.F. et al. (2015) ‘Process evaluation of complex interventions: Medical Research Council guidance’, </a:t>
            </a:r>
            <a:r>
              <a:rPr lang="en-US" sz="1000" i="1">
                <a:ea typeface="+mn-lt"/>
                <a:cs typeface="+mn-lt"/>
              </a:rPr>
              <a:t>BMJ</a:t>
            </a:r>
            <a:r>
              <a:rPr lang="en-US" sz="1000">
                <a:ea typeface="+mn-lt"/>
                <a:cs typeface="+mn-lt"/>
              </a:rPr>
              <a:t>, 350, h1258. doi:10.1136/bmj.h1258.</a:t>
            </a:r>
            <a:endParaRPr lang="en-US" sz="1000"/>
          </a:p>
          <a:p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416339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2827F1-AA28-0BED-A05D-78D4FFAF7E39}"/>
              </a:ext>
            </a:extLst>
          </p:cNvPr>
          <p:cNvSpPr txBox="1"/>
          <p:nvPr/>
        </p:nvSpPr>
        <p:spPr>
          <a:xfrm>
            <a:off x="711200" y="412750"/>
            <a:ext cx="9410699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Refere</a:t>
            </a:r>
            <a:r>
              <a:rPr lang="en-US" b="1" dirty="0"/>
              <a:t>nces</a:t>
            </a:r>
          </a:p>
          <a:p>
            <a:endParaRPr lang="en-US" sz="1000" dirty="0"/>
          </a:p>
          <a:p>
            <a:r>
              <a:rPr lang="en-US" sz="1000"/>
              <a:t>NHS (2024) </a:t>
            </a:r>
            <a:r>
              <a:rPr lang="en-US" sz="1000" i="1"/>
              <a:t>What happens when you quit smoking?</a:t>
            </a:r>
            <a:r>
              <a:rPr lang="en-US" sz="1000"/>
              <a:t> Available at: </a:t>
            </a:r>
            <a:r>
              <a:rPr lang="en-US" sz="1000" dirty="0">
                <a:hlinkClick r:id="rId2"/>
              </a:rPr>
              <a:t>https://www.nhs.uk/better-health/quit-smoking/what-happens-when-you-quit-smoking/</a:t>
            </a:r>
            <a:r>
              <a:rPr lang="en-US" sz="1000" dirty="0"/>
              <a:t> </a:t>
            </a:r>
            <a:r>
              <a:rPr lang="en-US" sz="1000"/>
              <a:t>(Accessed: 15 September 2026).</a:t>
            </a:r>
            <a:endParaRPr lang="en-US"/>
          </a:p>
          <a:p>
            <a:r>
              <a:rPr lang="en-US" sz="1000"/>
              <a:t>NHS (2026) </a:t>
            </a:r>
            <a:r>
              <a:rPr lang="en-US" sz="1000" i="1"/>
              <a:t>Find stop smoking support services</a:t>
            </a:r>
            <a:r>
              <a:rPr lang="en-US" sz="1000"/>
              <a:t>. Available at: NHS – Find stop smoking support services (Accessed: 3 October 2026).</a:t>
            </a:r>
          </a:p>
          <a:p>
            <a:r>
              <a:rPr lang="en-US" sz="1000"/>
              <a:t>NHS (2026) </a:t>
            </a:r>
            <a:r>
              <a:rPr lang="en-US" sz="1000" i="1"/>
              <a:t>Young people and vaping</a:t>
            </a:r>
            <a:r>
              <a:rPr lang="en-US" sz="1000"/>
              <a:t>. Available at: NHS – Young people and vaping (Accessed: 3 October 2026).</a:t>
            </a:r>
          </a:p>
          <a:p>
            <a:r>
              <a:rPr lang="en-US" sz="1000"/>
              <a:t>NHS Digital (2024) </a:t>
            </a:r>
            <a:r>
              <a:rPr lang="en-US" sz="1000" i="1"/>
              <a:t>Smoking, drinking and drug use among young people in England, 2023</a:t>
            </a:r>
            <a:r>
              <a:rPr lang="en-US" sz="1000"/>
              <a:t>. Leeds: NHS Digital. Available at: </a:t>
            </a:r>
            <a:r>
              <a:rPr lang="en-US" sz="1000" dirty="0">
                <a:hlinkClick r:id="rId3"/>
              </a:rPr>
              <a:t>https://digital.nhs.uk/data-and-information/publications/statistical/smoking-drinking-and-drug-use-among-young-people-in-england/2023</a:t>
            </a:r>
            <a:r>
              <a:rPr lang="en-US" sz="1000"/>
              <a:t> (Accessed: 16 September 2026).</a:t>
            </a:r>
          </a:p>
          <a:p>
            <a:r>
              <a:rPr lang="en-US" sz="1000"/>
              <a:t>NICE (2022) </a:t>
            </a:r>
            <a:r>
              <a:rPr lang="en-US" sz="1000" i="1"/>
              <a:t>Tobacco: preventing uptake, promoting quitting and treating dependence (NG209)</a:t>
            </a:r>
            <a:r>
              <a:rPr lang="en-US" sz="1000"/>
              <a:t>. Available at: </a:t>
            </a:r>
            <a:r>
              <a:rPr lang="en-US" sz="1000" dirty="0">
                <a:hlinkClick r:id="rId4"/>
              </a:rPr>
              <a:t>https://www.nice.org.uk/guidance/ng209</a:t>
            </a:r>
            <a:r>
              <a:rPr lang="en-US" sz="1000" dirty="0"/>
              <a:t> </a:t>
            </a:r>
            <a:r>
              <a:rPr lang="en-US" sz="1000"/>
              <a:t>(Accessed: 12 September 2026).</a:t>
            </a:r>
          </a:p>
          <a:p>
            <a:r>
              <a:rPr lang="en-US" sz="1100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NICE (2025) </a:t>
            </a:r>
            <a:r>
              <a:rPr lang="en-US" sz="1100" i="1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Tobacco: Preventing uptake, promoting quitting treating dependance</a:t>
            </a:r>
            <a:r>
              <a:rPr lang="en-US" sz="1100">
                <a:solidFill>
                  <a:srgbClr val="333333"/>
                </a:solidFill>
                <a:highlight>
                  <a:srgbClr val="FBFBFB"/>
                </a:highlight>
                <a:ea typeface="+mn-lt"/>
                <a:cs typeface="+mn-lt"/>
              </a:rPr>
              <a:t>. Available at: www.nice.org.uk (Accessed: 28 September 2026).</a:t>
            </a:r>
            <a:endParaRPr lang="en-US"/>
          </a:p>
          <a:p>
            <a:r>
              <a:rPr lang="en-US" sz="1000"/>
              <a:t>Office for Health Improvement and Disparities (2018) </a:t>
            </a:r>
            <a:r>
              <a:rPr lang="en-US" sz="1000" i="1"/>
              <a:t>Process evaluation: evaluation in health and wellbeing</a:t>
            </a:r>
            <a:r>
              <a:rPr lang="en-US" sz="1000"/>
              <a:t>. GOV.UK. Available at: </a:t>
            </a:r>
            <a:r>
              <a:rPr lang="en-US" sz="1000" dirty="0">
                <a:hlinkClick r:id="rId5"/>
              </a:rPr>
              <a:t>https://www.gov.uk/guidance/evaluation-in-health-and-wellbeing-process</a:t>
            </a:r>
            <a:r>
              <a:rPr lang="en-US" sz="1000"/>
              <a:t> (Accessed: 3 October 2026).</a:t>
            </a:r>
          </a:p>
          <a:p>
            <a:r>
              <a:rPr lang="en-US" sz="1000"/>
              <a:t>Peirson, L. et al. (2016) 'Interventions for prevention and treatment of tobacco smoking in school aged children and adolescents: A systematic review and meta-analysis', </a:t>
            </a:r>
            <a:r>
              <a:rPr lang="en-US" sz="1000" i="1"/>
              <a:t>Preventative Medicine</a:t>
            </a:r>
            <a:r>
              <a:rPr lang="en-US" sz="1000"/>
              <a:t>, 85, pp. 20-31. Available at: Doi: 10.1016/j.ypmed.2015.12.004.</a:t>
            </a:r>
          </a:p>
          <a:p>
            <a:r>
              <a:rPr lang="en-US" sz="1000" dirty="0" err="1"/>
              <a:t>Rawpixel</a:t>
            </a:r>
            <a:r>
              <a:rPr lang="en-US" sz="1000" dirty="0"/>
              <a:t> (n.d.) </a:t>
            </a:r>
            <a:r>
              <a:rPr lang="en-US" sz="1000" i="1" dirty="0"/>
              <a:t>Teens running track joyfully</a:t>
            </a:r>
            <a:r>
              <a:rPr lang="en-US" sz="1000" dirty="0"/>
              <a:t>. Available at: </a:t>
            </a:r>
            <a:r>
              <a:rPr lang="en-US" sz="1000" dirty="0">
                <a:hlinkClick r:id="rId6"/>
              </a:rPr>
              <a:t>https://www.rawpixel.com/image/17418898/teens-running-track-joyfully</a:t>
            </a:r>
            <a:r>
              <a:rPr lang="en-US" sz="1000" dirty="0"/>
              <a:t> (Accessed: September 2026).</a:t>
            </a:r>
          </a:p>
          <a:p>
            <a:r>
              <a:rPr lang="en-US" sz="1000"/>
              <a:t>Rosenstock, I.M. (1974) 'Historical origins of the health belief model', </a:t>
            </a:r>
            <a:r>
              <a:rPr lang="en-US" sz="1000" i="1"/>
              <a:t>Health Education Monographs</a:t>
            </a:r>
            <a:r>
              <a:rPr lang="en-US" sz="1000"/>
              <a:t>, 2(4), pp. 328–335. Available at: </a:t>
            </a:r>
            <a:r>
              <a:rPr lang="en-US" sz="1000" dirty="0">
                <a:hlinkClick r:id="rId7"/>
              </a:rPr>
              <a:t>https://doi.org/10.1177/109019817400200403</a:t>
            </a:r>
            <a:r>
              <a:rPr lang="en-US" sz="1000"/>
              <a:t> (Accessed: 18 September 2026).</a:t>
            </a:r>
          </a:p>
          <a:p>
            <a:r>
              <a:rPr lang="en-US" sz="1000"/>
              <a:t>Saad, C. et al. (2025) 'Effectiveness of tobacco advertising, promotion and sponsorship bans on smoking prevalence, initiation and cessation: A systematic review and meta-analysis', </a:t>
            </a:r>
            <a:r>
              <a:rPr lang="en-US" sz="1000" i="1"/>
              <a:t>BMJ Journals</a:t>
            </a:r>
            <a:r>
              <a:rPr lang="en-US" sz="1000"/>
              <a:t>. Available at: Doi: 10.1136/tc-2024-058903.</a:t>
            </a:r>
          </a:p>
          <a:p>
            <a:r>
              <a:rPr lang="en-US" sz="1000"/>
              <a:t>Talk to FRANK (2026) </a:t>
            </a:r>
            <a:r>
              <a:rPr lang="en-US" sz="1000" i="1"/>
              <a:t>E-cigarettes and vaping</a:t>
            </a:r>
            <a:r>
              <a:rPr lang="en-US" sz="1000"/>
              <a:t>. Available at: </a:t>
            </a:r>
            <a:r>
              <a:rPr lang="en-US" sz="1000" dirty="0">
                <a:hlinkClick r:id="rId8"/>
              </a:rPr>
              <a:t>https://www.talktofrank.com/drug/e-cigrettes</a:t>
            </a:r>
            <a:r>
              <a:rPr lang="en-US" sz="1000"/>
              <a:t> (Accessed: 18 September 2026).</a:t>
            </a:r>
          </a:p>
          <a:p>
            <a:r>
              <a:rPr lang="en-US" sz="1000"/>
              <a:t>Thomas, R.E. et al. (2015) 'Effectiveness of school-based smoking prevention curricula: Systematic review and meta-analysis', </a:t>
            </a:r>
            <a:r>
              <a:rPr lang="en-US" sz="1000" i="1"/>
              <a:t>BMJ Open</a:t>
            </a:r>
            <a:r>
              <a:rPr lang="en-US" sz="1000"/>
              <a:t>, 5(3), e006976.</a:t>
            </a:r>
          </a:p>
          <a:p>
            <a:r>
              <a:rPr lang="en-US" sz="1000" dirty="0" err="1"/>
              <a:t>Vecteezy</a:t>
            </a:r>
            <a:r>
              <a:rPr lang="en-US" sz="1000" dirty="0"/>
              <a:t> (n.d.) </a:t>
            </a:r>
            <a:r>
              <a:rPr lang="en-US" sz="1000" i="1" dirty="0"/>
              <a:t>Forbidden electronic cigarette black silhouette icon – vaping prohibited</a:t>
            </a:r>
            <a:r>
              <a:rPr lang="en-US" sz="1000" dirty="0"/>
              <a:t>. Available at: </a:t>
            </a:r>
            <a:r>
              <a:rPr lang="en-US" sz="1000" dirty="0">
                <a:hlinkClick r:id="rId9"/>
              </a:rPr>
              <a:t>https://www.vecteezy.com/vector-art/9974726-forbidden-electronic-cigarette-black-silhouette-icon-vaping-prohibited-stop-vaporizer-smoking-red-stop-symbol-ban-liquid-vape-pictogram-non-vape-warning-sign-isolated-vector-illustration</a:t>
            </a:r>
            <a:r>
              <a:rPr lang="en-US" sz="1000" dirty="0"/>
              <a:t> (Accessed: 3 October 2026).</a:t>
            </a:r>
          </a:p>
          <a:p>
            <a:r>
              <a:rPr lang="en-US" sz="1000" dirty="0" err="1"/>
              <a:t>Vecteezy</a:t>
            </a:r>
            <a:r>
              <a:rPr lang="en-US" sz="1000" dirty="0"/>
              <a:t> (n.d.) </a:t>
            </a:r>
            <a:r>
              <a:rPr lang="en-US" sz="1000" i="1" dirty="0"/>
              <a:t>Silhouette of teenagers talking isolated on white background – back to school concept</a:t>
            </a:r>
            <a:r>
              <a:rPr lang="en-US" sz="1000" dirty="0"/>
              <a:t>. Available at: </a:t>
            </a:r>
            <a:r>
              <a:rPr lang="en-US" sz="1000" dirty="0" err="1"/>
              <a:t>Vecteezy</a:t>
            </a:r>
            <a:r>
              <a:rPr lang="en-US" sz="1000" dirty="0"/>
              <a:t> image page (Accessed: 3 October 2026).</a:t>
            </a:r>
          </a:p>
          <a:p>
            <a:r>
              <a:rPr lang="en-US" sz="1000" dirty="0"/>
              <a:t>Wellman, R.J. et al. (2006) 'The extent to which tobacco marketing and tobacco use in films contribute to children’s use of tobacco: a meta-analysis', </a:t>
            </a:r>
            <a:r>
              <a:rPr lang="en-US" sz="1000" i="1" dirty="0"/>
              <a:t>Archives of </a:t>
            </a:r>
            <a:r>
              <a:rPr lang="en-US" sz="1000" i="1" dirty="0" err="1"/>
              <a:t>Paediatrics</a:t>
            </a:r>
            <a:r>
              <a:rPr lang="en-US" sz="1000" i="1" dirty="0"/>
              <a:t> and Adolescent Medicine</a:t>
            </a:r>
            <a:r>
              <a:rPr lang="en-US" sz="1000" dirty="0"/>
              <a:t>, 160(12), pp. 1285-96.</a:t>
            </a:r>
          </a:p>
          <a:p>
            <a:r>
              <a:rPr lang="en-US" sz="1000" dirty="0"/>
              <a:t>Zhao, L.J. et al. (2017) 'The Influence of peer </a:t>
            </a:r>
            <a:r>
              <a:rPr lang="en-US" sz="1000" dirty="0" err="1"/>
              <a:t>behaviour</a:t>
            </a:r>
            <a:r>
              <a:rPr lang="en-US" sz="1000" dirty="0"/>
              <a:t> as a function of social and cultural closeness: A meta-analysis of normative influence on adolescent smoking initiation and continuation', </a:t>
            </a:r>
            <a:r>
              <a:rPr lang="en-US" sz="1000" i="1" dirty="0"/>
              <a:t>Psychological Bulletin</a:t>
            </a:r>
            <a:r>
              <a:rPr lang="en-US" sz="1000" dirty="0"/>
              <a:t>, 143(10), pp. 1082-1115.</a:t>
            </a:r>
          </a:p>
          <a:p>
            <a:r>
              <a:rPr lang="en-US" sz="1000" dirty="0" err="1"/>
              <a:t>CafeMom</a:t>
            </a:r>
            <a:r>
              <a:rPr lang="en-US" sz="1000" dirty="0"/>
              <a:t> (n.d.) </a:t>
            </a:r>
            <a:r>
              <a:rPr lang="en-US" sz="1000" i="1" dirty="0"/>
              <a:t>Why teens should get a summer job</a:t>
            </a:r>
            <a:r>
              <a:rPr lang="en-US" sz="1000" dirty="0"/>
              <a:t>. Available at: </a:t>
            </a:r>
            <a:r>
              <a:rPr lang="en-US" sz="1000" dirty="0">
                <a:hlinkClick r:id="rId10"/>
              </a:rPr>
              <a:t>https://cafemom.com/parenting/why-teens-should-get-a-summer-job</a:t>
            </a:r>
            <a:r>
              <a:rPr lang="en-US" sz="1000"/>
              <a:t> (Accessed: September 2026).</a:t>
            </a:r>
          </a:p>
          <a:p>
            <a:r>
              <a:rPr lang="en-US" sz="1000"/>
              <a:t>Bing (n.d.) </a:t>
            </a:r>
            <a:r>
              <a:rPr lang="en-US" sz="1000" i="1"/>
              <a:t>Online pictures</a:t>
            </a:r>
            <a:r>
              <a:rPr lang="en-US" sz="1000"/>
              <a:t>. Available at: </a:t>
            </a:r>
            <a:r>
              <a:rPr lang="en-US" sz="1000" dirty="0">
                <a:hlinkClick r:id="rId11"/>
              </a:rPr>
              <a:t>www.bing.com/onlinepictures</a:t>
            </a:r>
            <a:r>
              <a:rPr lang="en-US" sz="1000"/>
              <a:t> (Accessed: September 2026).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1946355"/>
      </p:ext>
    </p:extLst>
  </p:cSld>
  <p:clrMapOvr>
    <a:masterClrMapping/>
  </p:clrMapOvr>
</p:sld>
</file>

<file path=ppt/theme/theme1.xml><?xml version="1.0" encoding="utf-8"?>
<a:theme xmlns:a="http://schemas.openxmlformats.org/drawingml/2006/main" name="Dune">
  <a:themeElements>
    <a:clrScheme name="Dune">
      <a:dk1>
        <a:srgbClr val="131313"/>
      </a:dk1>
      <a:lt1>
        <a:sysClr val="window" lastClr="FFFFFF"/>
      </a:lt1>
      <a:dk2>
        <a:srgbClr val="272D2B"/>
      </a:dk2>
      <a:lt2>
        <a:srgbClr val="F0EDE6"/>
      </a:lt2>
      <a:accent1>
        <a:srgbClr val="647E6B"/>
      </a:accent1>
      <a:accent2>
        <a:srgbClr val="476262"/>
      </a:accent2>
      <a:accent3>
        <a:srgbClr val="9B8C69"/>
      </a:accent3>
      <a:accent4>
        <a:srgbClr val="BA988C"/>
      </a:accent4>
      <a:accent5>
        <a:srgbClr val="A27C7C"/>
      </a:accent5>
      <a:accent6>
        <a:srgbClr val="79958B"/>
      </a:accent6>
      <a:hlink>
        <a:srgbClr val="476262"/>
      </a:hlink>
      <a:folHlink>
        <a:srgbClr val="A27C7C"/>
      </a:folHlink>
    </a:clrScheme>
    <a:fontScheme name="Dun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un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une" id="{563B7B1E-6862-4478-911D-ABB9DC11CD1A}" vid="{CC37CDAD-DAB9-4025-984B-9D6BBBE1BBD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4011</Words>
  <Application>Microsoft Office PowerPoint</Application>
  <PresentationFormat>Widescreen</PresentationFormat>
  <Paragraphs>450</Paragraphs>
  <Slides>34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4" baseType="lpstr">
      <vt:lpstr>Aharoni</vt:lpstr>
      <vt:lpstr>-apple-system-body</vt:lpstr>
      <vt:lpstr>Aptos</vt:lpstr>
      <vt:lpstr>Arial</vt:lpstr>
      <vt:lpstr>Arial,Sans-Serif</vt:lpstr>
      <vt:lpstr>Calibri</vt:lpstr>
      <vt:lpstr>Neue Haas Grotesk Text Pro</vt:lpstr>
      <vt:lpstr>Times New Roman</vt:lpstr>
      <vt:lpstr>Wingdings</vt:lpstr>
      <vt:lpstr>Dune</vt:lpstr>
      <vt:lpstr>PowerPoint Presentation</vt:lpstr>
      <vt:lpstr>UNHOOKED “Don’t let nicotine choose you”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Parveen Akhtar (2309185)</cp:lastModifiedBy>
  <cp:revision>51</cp:revision>
  <dcterms:created xsi:type="dcterms:W3CDTF">2013-01-27T09:14:16Z</dcterms:created>
  <dcterms:modified xsi:type="dcterms:W3CDTF">2026-10-09T19:23:22Z</dcterms:modified>
  <cp:category/>
</cp:coreProperties>
</file>