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73" r:id="rId4"/>
    <p:sldId id="258" r:id="rId5"/>
    <p:sldId id="259" r:id="rId6"/>
    <p:sldId id="260" r:id="rId7"/>
    <p:sldId id="276" r:id="rId8"/>
    <p:sldId id="261" r:id="rId9"/>
    <p:sldId id="262" r:id="rId10"/>
    <p:sldId id="263" r:id="rId11"/>
    <p:sldId id="274" r:id="rId12"/>
    <p:sldId id="264" r:id="rId13"/>
    <p:sldId id="265" r:id="rId14"/>
    <p:sldId id="266" r:id="rId15"/>
    <p:sldId id="267" r:id="rId16"/>
    <p:sldId id="268" r:id="rId17"/>
    <p:sldId id="269" r:id="rId18"/>
    <p:sldId id="270" r:id="rId19"/>
    <p:sldId id="272" r:id="rId20"/>
    <p:sldId id="275" r:id="rId21"/>
    <p:sldId id="271"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574B60"/>
    <a:srgbClr val="2D1341"/>
    <a:srgbClr val="4C216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115" d="100"/>
          <a:sy n="115" d="100"/>
        </p:scale>
        <p:origin x="43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diagrams/_rels/data1.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3.png"/><Relationship Id="rId7" Type="http://schemas.openxmlformats.org/officeDocument/2006/relationships/image" Target="../media/image15.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4.png"/><Relationship Id="rId10" Type="http://schemas.openxmlformats.org/officeDocument/2006/relationships/image" Target="../media/image21.svg"/><Relationship Id="rId4" Type="http://schemas.openxmlformats.org/officeDocument/2006/relationships/image" Target="../media/image15.svg"/><Relationship Id="rId9" Type="http://schemas.openxmlformats.org/officeDocument/2006/relationships/image" Target="../media/image16.png"/></Relationships>
</file>

<file path=ppt/diagrams/_rels/data4.xml.rels><?xml version="1.0" encoding="UTF-8" standalone="yes"?>
<Relationships xmlns="http://schemas.openxmlformats.org/package/2006/relationships"><Relationship Id="rId8" Type="http://schemas.openxmlformats.org/officeDocument/2006/relationships/image" Target="../media/image40.svg"/><Relationship Id="rId3" Type="http://schemas.openxmlformats.org/officeDocument/2006/relationships/image" Target="../media/image29.png"/><Relationship Id="rId7" Type="http://schemas.openxmlformats.org/officeDocument/2006/relationships/image" Target="../media/image31.png"/><Relationship Id="rId12" Type="http://schemas.openxmlformats.org/officeDocument/2006/relationships/image" Target="../media/image41.svg"/><Relationship Id="rId2" Type="http://schemas.openxmlformats.org/officeDocument/2006/relationships/image" Target="../media/image34.svg"/><Relationship Id="rId1" Type="http://schemas.openxmlformats.org/officeDocument/2006/relationships/image" Target="../media/image28.png"/><Relationship Id="rId6" Type="http://schemas.openxmlformats.org/officeDocument/2006/relationships/image" Target="../media/image38.svg"/><Relationship Id="rId11" Type="http://schemas.openxmlformats.org/officeDocument/2006/relationships/image" Target="../media/image33.png"/><Relationship Id="rId5" Type="http://schemas.openxmlformats.org/officeDocument/2006/relationships/image" Target="../media/image30.png"/><Relationship Id="rId10" Type="http://schemas.openxmlformats.org/officeDocument/2006/relationships/image" Target="../media/image17.svg"/><Relationship Id="rId4" Type="http://schemas.openxmlformats.org/officeDocument/2006/relationships/image" Target="../media/image36.svg"/><Relationship Id="rId9" Type="http://schemas.openxmlformats.org/officeDocument/2006/relationships/image" Target="../media/image32.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3.png"/><Relationship Id="rId7" Type="http://schemas.openxmlformats.org/officeDocument/2006/relationships/image" Target="../media/image15.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4.png"/><Relationship Id="rId10" Type="http://schemas.openxmlformats.org/officeDocument/2006/relationships/image" Target="../media/image21.svg"/><Relationship Id="rId4" Type="http://schemas.openxmlformats.org/officeDocument/2006/relationships/image" Target="../media/image15.svg"/><Relationship Id="rId9" Type="http://schemas.openxmlformats.org/officeDocument/2006/relationships/image" Target="../media/image16.png"/></Relationships>
</file>

<file path=ppt/diagrams/_rels/drawing4.xml.rels><?xml version="1.0" encoding="UTF-8" standalone="yes"?>
<Relationships xmlns="http://schemas.openxmlformats.org/package/2006/relationships"><Relationship Id="rId8" Type="http://schemas.openxmlformats.org/officeDocument/2006/relationships/image" Target="../media/image40.svg"/><Relationship Id="rId3" Type="http://schemas.openxmlformats.org/officeDocument/2006/relationships/image" Target="../media/image29.png"/><Relationship Id="rId7" Type="http://schemas.openxmlformats.org/officeDocument/2006/relationships/image" Target="../media/image31.png"/><Relationship Id="rId12" Type="http://schemas.openxmlformats.org/officeDocument/2006/relationships/image" Target="../media/image41.svg"/><Relationship Id="rId2" Type="http://schemas.openxmlformats.org/officeDocument/2006/relationships/image" Target="../media/image34.svg"/><Relationship Id="rId1" Type="http://schemas.openxmlformats.org/officeDocument/2006/relationships/image" Target="../media/image28.png"/><Relationship Id="rId6" Type="http://schemas.openxmlformats.org/officeDocument/2006/relationships/image" Target="../media/image38.svg"/><Relationship Id="rId11" Type="http://schemas.openxmlformats.org/officeDocument/2006/relationships/image" Target="../media/image33.png"/><Relationship Id="rId5" Type="http://schemas.openxmlformats.org/officeDocument/2006/relationships/image" Target="../media/image30.png"/><Relationship Id="rId10" Type="http://schemas.openxmlformats.org/officeDocument/2006/relationships/image" Target="../media/image17.svg"/><Relationship Id="rId4" Type="http://schemas.openxmlformats.org/officeDocument/2006/relationships/image" Target="../media/image36.svg"/><Relationship Id="rId9" Type="http://schemas.openxmlformats.org/officeDocument/2006/relationships/image" Target="../media/image32.pn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D548E99-0911-4034-9CE1-7801546758B7}"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848ED9C7-C0EB-4F60-8343-787620B5978A}">
      <dgm:prSet/>
      <dgm:spPr/>
      <dgm:t>
        <a:bodyPr/>
        <a:lstStyle/>
        <a:p>
          <a:r>
            <a:rPr lang="en-GB" dirty="0"/>
            <a:t>Traditional pastry and pizza</a:t>
          </a:r>
          <a:endParaRPr lang="en-US" dirty="0"/>
        </a:p>
      </dgm:t>
    </dgm:pt>
    <dgm:pt modelId="{EB8E2C20-A466-4912-A432-416A5A374076}" type="parTrans" cxnId="{422FD443-D2BE-4D5B-8BD0-B48771ABF3A0}">
      <dgm:prSet/>
      <dgm:spPr/>
      <dgm:t>
        <a:bodyPr/>
        <a:lstStyle/>
        <a:p>
          <a:endParaRPr lang="en-US"/>
        </a:p>
      </dgm:t>
    </dgm:pt>
    <dgm:pt modelId="{C70D72A2-A87C-4322-BFA2-A5805118FF7F}" type="sibTrans" cxnId="{422FD443-D2BE-4D5B-8BD0-B48771ABF3A0}">
      <dgm:prSet/>
      <dgm:spPr/>
      <dgm:t>
        <a:bodyPr/>
        <a:lstStyle/>
        <a:p>
          <a:endParaRPr lang="en-US"/>
        </a:p>
      </dgm:t>
    </dgm:pt>
    <dgm:pt modelId="{A63587ED-BE3C-4C3A-B018-EF93E0BCA6EB}">
      <dgm:prSet/>
      <dgm:spPr/>
      <dgm:t>
        <a:bodyPr/>
        <a:lstStyle/>
        <a:p>
          <a:r>
            <a:rPr lang="en-GB" dirty="0"/>
            <a:t>Includes pretzels or covridogs</a:t>
          </a:r>
          <a:endParaRPr lang="en-US" dirty="0"/>
        </a:p>
      </dgm:t>
    </dgm:pt>
    <dgm:pt modelId="{F4F5AF14-6CCF-4DD6-BEBE-F91E4E02B574}" type="parTrans" cxnId="{0C742AC9-31DE-413A-A47B-C732BF38FA35}">
      <dgm:prSet/>
      <dgm:spPr/>
      <dgm:t>
        <a:bodyPr/>
        <a:lstStyle/>
        <a:p>
          <a:endParaRPr lang="en-US"/>
        </a:p>
      </dgm:t>
    </dgm:pt>
    <dgm:pt modelId="{1D923776-228E-4BAD-93D8-1A89D5A365E8}" type="sibTrans" cxnId="{0C742AC9-31DE-413A-A47B-C732BF38FA35}">
      <dgm:prSet/>
      <dgm:spPr/>
      <dgm:t>
        <a:bodyPr/>
        <a:lstStyle/>
        <a:p>
          <a:endParaRPr lang="en-US"/>
        </a:p>
      </dgm:t>
    </dgm:pt>
    <dgm:pt modelId="{6403174C-D9E8-42D4-BD66-789F91FA10D7}">
      <dgm:prSet/>
      <dgm:spPr/>
      <dgm:t>
        <a:bodyPr/>
        <a:lstStyle/>
        <a:p>
          <a:r>
            <a:rPr lang="en-GB" dirty="0"/>
            <a:t>Beer and Wine made especially broth from Romania </a:t>
          </a:r>
          <a:endParaRPr lang="en-US" dirty="0"/>
        </a:p>
      </dgm:t>
    </dgm:pt>
    <dgm:pt modelId="{0BAD097F-9DFF-4798-BCA0-92F4398F3146}" type="parTrans" cxnId="{1DCF6B27-7F0A-4471-AF42-7EE481898A29}">
      <dgm:prSet/>
      <dgm:spPr/>
      <dgm:t>
        <a:bodyPr/>
        <a:lstStyle/>
        <a:p>
          <a:endParaRPr lang="en-US"/>
        </a:p>
      </dgm:t>
    </dgm:pt>
    <dgm:pt modelId="{9982B3BE-B686-49A6-A67C-6DC32344B5BF}" type="sibTrans" cxnId="{1DCF6B27-7F0A-4471-AF42-7EE481898A29}">
      <dgm:prSet/>
      <dgm:spPr/>
      <dgm:t>
        <a:bodyPr/>
        <a:lstStyle/>
        <a:p>
          <a:endParaRPr lang="en-US"/>
        </a:p>
      </dgm:t>
    </dgm:pt>
    <dgm:pt modelId="{3DD528E1-C12C-4912-8C1B-599229649E93}">
      <dgm:prSet/>
      <dgm:spPr/>
      <dgm:t>
        <a:bodyPr/>
        <a:lstStyle/>
        <a:p>
          <a:r>
            <a:rPr lang="en-GB" dirty="0"/>
            <a:t>Juices for a younger audience</a:t>
          </a:r>
          <a:endParaRPr lang="en-US" dirty="0"/>
        </a:p>
      </dgm:t>
    </dgm:pt>
    <dgm:pt modelId="{C2F10047-E974-43BF-A67F-6A6E72917D7B}" type="parTrans" cxnId="{88B8E0CF-065D-4DB1-B904-8F4F96AD249B}">
      <dgm:prSet/>
      <dgm:spPr/>
      <dgm:t>
        <a:bodyPr/>
        <a:lstStyle/>
        <a:p>
          <a:endParaRPr lang="en-US"/>
        </a:p>
      </dgm:t>
    </dgm:pt>
    <dgm:pt modelId="{A9D86E2C-5778-4E2D-9F1F-D3C7816665C1}" type="sibTrans" cxnId="{88B8E0CF-065D-4DB1-B904-8F4F96AD249B}">
      <dgm:prSet/>
      <dgm:spPr/>
      <dgm:t>
        <a:bodyPr/>
        <a:lstStyle/>
        <a:p>
          <a:endParaRPr lang="en-US"/>
        </a:p>
      </dgm:t>
    </dgm:pt>
    <dgm:pt modelId="{A8177442-D1E3-48B0-BBBB-10F5E7416A78}">
      <dgm:prSet/>
      <dgm:spPr/>
      <dgm:t>
        <a:bodyPr/>
        <a:lstStyle/>
        <a:p>
          <a:r>
            <a:rPr lang="en-GB" dirty="0"/>
            <a:t>Halal, vegan and vegetarian meals for the diversity</a:t>
          </a:r>
          <a:endParaRPr lang="en-US" dirty="0"/>
        </a:p>
      </dgm:t>
    </dgm:pt>
    <dgm:pt modelId="{B3943152-B3A0-4FFD-8D87-2E0D1038DA0A}" type="parTrans" cxnId="{347A0C95-56E4-4F55-AF74-80CA91CC1E89}">
      <dgm:prSet/>
      <dgm:spPr/>
      <dgm:t>
        <a:bodyPr/>
        <a:lstStyle/>
        <a:p>
          <a:endParaRPr lang="en-US"/>
        </a:p>
      </dgm:t>
    </dgm:pt>
    <dgm:pt modelId="{A9CF3596-417B-4352-95A1-99CCC56EB5AF}" type="sibTrans" cxnId="{347A0C95-56E4-4F55-AF74-80CA91CC1E89}">
      <dgm:prSet/>
      <dgm:spPr/>
      <dgm:t>
        <a:bodyPr/>
        <a:lstStyle/>
        <a:p>
          <a:endParaRPr lang="en-US"/>
        </a:p>
      </dgm:t>
    </dgm:pt>
    <dgm:pt modelId="{81C0460F-FCDB-4B4C-B417-45F32572B55F}" type="pres">
      <dgm:prSet presAssocID="{7D548E99-0911-4034-9CE1-7801546758B7}" presName="root" presStyleCnt="0">
        <dgm:presLayoutVars>
          <dgm:dir/>
          <dgm:resizeHandles val="exact"/>
        </dgm:presLayoutVars>
      </dgm:prSet>
      <dgm:spPr/>
      <dgm:t>
        <a:bodyPr/>
        <a:lstStyle/>
        <a:p>
          <a:endParaRPr lang="en-US"/>
        </a:p>
      </dgm:t>
    </dgm:pt>
    <dgm:pt modelId="{508B1B8C-469C-4600-AAD3-8BB680FE20BF}" type="pres">
      <dgm:prSet presAssocID="{7D548E99-0911-4034-9CE1-7801546758B7}" presName="container" presStyleCnt="0">
        <dgm:presLayoutVars>
          <dgm:dir/>
          <dgm:resizeHandles val="exact"/>
        </dgm:presLayoutVars>
      </dgm:prSet>
      <dgm:spPr/>
    </dgm:pt>
    <dgm:pt modelId="{73CDDFD2-4A6D-4260-BAD5-87B2D7E3D413}" type="pres">
      <dgm:prSet presAssocID="{848ED9C7-C0EB-4F60-8343-787620B5978A}" presName="compNode" presStyleCnt="0"/>
      <dgm:spPr/>
    </dgm:pt>
    <dgm:pt modelId="{CD87CBF9-5864-4070-815E-1010E11CB149}" type="pres">
      <dgm:prSet presAssocID="{848ED9C7-C0EB-4F60-8343-787620B5978A}" presName="iconBgRect" presStyleLbl="bgShp" presStyleIdx="0" presStyleCnt="5"/>
      <dgm:spPr/>
    </dgm:pt>
    <dgm:pt modelId="{ECD7B90B-E310-43CB-BCE9-705F48C1CD03}" type="pres">
      <dgm:prSet presAssocID="{848ED9C7-C0EB-4F60-8343-787620B5978A}" presName="iconRect" presStyleLbl="node1" presStyleIdx="0" presStyleCnt="5"/>
      <dgm:spPr>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t>
        <a:bodyPr/>
        <a:lstStyle/>
        <a:p>
          <a:endParaRPr lang="en-US"/>
        </a:p>
      </dgm:t>
      <dgm:extLst>
        <a:ext uri="{E40237B7-FDA0-4F09-8148-C483321AD2D9}">
          <dgm14:cNvPr xmlns:dgm14="http://schemas.microsoft.com/office/drawing/2010/diagram" id="0" name="" descr="Whole Pizza"/>
        </a:ext>
      </dgm:extLst>
    </dgm:pt>
    <dgm:pt modelId="{2CE3EB10-6AE2-4DDF-BE15-4B0BF471299E}" type="pres">
      <dgm:prSet presAssocID="{848ED9C7-C0EB-4F60-8343-787620B5978A}" presName="spaceRect" presStyleCnt="0"/>
      <dgm:spPr/>
    </dgm:pt>
    <dgm:pt modelId="{A0519362-5BA4-4A4D-B047-16BD30C1778B}" type="pres">
      <dgm:prSet presAssocID="{848ED9C7-C0EB-4F60-8343-787620B5978A}" presName="textRect" presStyleLbl="revTx" presStyleIdx="0" presStyleCnt="5">
        <dgm:presLayoutVars>
          <dgm:chMax val="1"/>
          <dgm:chPref val="1"/>
        </dgm:presLayoutVars>
      </dgm:prSet>
      <dgm:spPr/>
      <dgm:t>
        <a:bodyPr/>
        <a:lstStyle/>
        <a:p>
          <a:endParaRPr lang="en-US"/>
        </a:p>
      </dgm:t>
    </dgm:pt>
    <dgm:pt modelId="{653222EB-C905-4DFF-98CB-B63D0E387169}" type="pres">
      <dgm:prSet presAssocID="{C70D72A2-A87C-4322-BFA2-A5805118FF7F}" presName="sibTrans" presStyleLbl="sibTrans2D1" presStyleIdx="0" presStyleCnt="0"/>
      <dgm:spPr/>
      <dgm:t>
        <a:bodyPr/>
        <a:lstStyle/>
        <a:p>
          <a:endParaRPr lang="en-US"/>
        </a:p>
      </dgm:t>
    </dgm:pt>
    <dgm:pt modelId="{55862010-8D3C-4880-9519-2BE8CC6947E2}" type="pres">
      <dgm:prSet presAssocID="{A63587ED-BE3C-4C3A-B018-EF93E0BCA6EB}" presName="compNode" presStyleCnt="0"/>
      <dgm:spPr/>
    </dgm:pt>
    <dgm:pt modelId="{4E36A068-B90C-456F-948B-BA085D377CFD}" type="pres">
      <dgm:prSet presAssocID="{A63587ED-BE3C-4C3A-B018-EF93E0BCA6EB}" presName="iconBgRect" presStyleLbl="bgShp" presStyleIdx="1" presStyleCnt="5"/>
      <dgm:spPr/>
    </dgm:pt>
    <dgm:pt modelId="{1C1CF27C-9496-4327-BDEC-25DA1E83C906}" type="pres">
      <dgm:prSet presAssocID="{A63587ED-BE3C-4C3A-B018-EF93E0BCA6EB}"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t>
        <a:bodyPr/>
        <a:lstStyle/>
        <a:p>
          <a:endParaRPr lang="en-US"/>
        </a:p>
      </dgm:t>
      <dgm:extLst>
        <a:ext uri="{E40237B7-FDA0-4F09-8148-C483321AD2D9}">
          <dgm14:cNvPr xmlns:dgm14="http://schemas.microsoft.com/office/drawing/2010/diagram" id="0" name="" descr="Braille"/>
        </a:ext>
      </dgm:extLst>
    </dgm:pt>
    <dgm:pt modelId="{6C15E0EC-534B-4636-BCB4-1107092568A8}" type="pres">
      <dgm:prSet presAssocID="{A63587ED-BE3C-4C3A-B018-EF93E0BCA6EB}" presName="spaceRect" presStyleCnt="0"/>
      <dgm:spPr/>
    </dgm:pt>
    <dgm:pt modelId="{424FC88B-3935-470D-B8C4-D29A8B644D49}" type="pres">
      <dgm:prSet presAssocID="{A63587ED-BE3C-4C3A-B018-EF93E0BCA6EB}" presName="textRect" presStyleLbl="revTx" presStyleIdx="1" presStyleCnt="5">
        <dgm:presLayoutVars>
          <dgm:chMax val="1"/>
          <dgm:chPref val="1"/>
        </dgm:presLayoutVars>
      </dgm:prSet>
      <dgm:spPr/>
      <dgm:t>
        <a:bodyPr/>
        <a:lstStyle/>
        <a:p>
          <a:endParaRPr lang="en-US"/>
        </a:p>
      </dgm:t>
    </dgm:pt>
    <dgm:pt modelId="{95C63DEA-580C-46DF-B5E1-B50DEE60D0C0}" type="pres">
      <dgm:prSet presAssocID="{1D923776-228E-4BAD-93D8-1A89D5A365E8}" presName="sibTrans" presStyleLbl="sibTrans2D1" presStyleIdx="0" presStyleCnt="0"/>
      <dgm:spPr/>
      <dgm:t>
        <a:bodyPr/>
        <a:lstStyle/>
        <a:p>
          <a:endParaRPr lang="en-US"/>
        </a:p>
      </dgm:t>
    </dgm:pt>
    <dgm:pt modelId="{9C24D406-720D-418A-AF46-55FFF5D20566}" type="pres">
      <dgm:prSet presAssocID="{6403174C-D9E8-42D4-BD66-789F91FA10D7}" presName="compNode" presStyleCnt="0"/>
      <dgm:spPr/>
    </dgm:pt>
    <dgm:pt modelId="{F1E5A1F3-D150-49FE-931D-DF7B0314EEAF}" type="pres">
      <dgm:prSet presAssocID="{6403174C-D9E8-42D4-BD66-789F91FA10D7}" presName="iconBgRect" presStyleLbl="bgShp" presStyleIdx="2" presStyleCnt="5"/>
      <dgm:spPr/>
    </dgm:pt>
    <dgm:pt modelId="{C078B61F-9D74-424E-BE50-BE69462C4C86}" type="pres">
      <dgm:prSet presAssocID="{6403174C-D9E8-42D4-BD66-789F91FA10D7}" presName="iconRect" presStyleLbl="node1" presStyleIdx="2" presStyleCnt="5"/>
      <dgm:spPr>
        <a:blipFill>
          <a:blip xmlns:r="http://schemas.openxmlformats.org/officeDocument/2006/relationships" r:embed="rId5" cstate="hq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a:noFill/>
        </a:ln>
      </dgm:spPr>
      <dgm:t>
        <a:bodyPr/>
        <a:lstStyle/>
        <a:p>
          <a:endParaRPr lang="en-US"/>
        </a:p>
      </dgm:t>
      <dgm:extLst>
        <a:ext uri="{E40237B7-FDA0-4F09-8148-C483321AD2D9}">
          <dgm14:cNvPr xmlns:dgm14="http://schemas.microsoft.com/office/drawing/2010/diagram" id="0" name="" descr="Wine"/>
        </a:ext>
      </dgm:extLst>
    </dgm:pt>
    <dgm:pt modelId="{5B4A6E47-2599-4793-994F-6964BC68E8B6}" type="pres">
      <dgm:prSet presAssocID="{6403174C-D9E8-42D4-BD66-789F91FA10D7}" presName="spaceRect" presStyleCnt="0"/>
      <dgm:spPr/>
    </dgm:pt>
    <dgm:pt modelId="{F1B02B38-D559-4D85-A69A-4AD4FC060F95}" type="pres">
      <dgm:prSet presAssocID="{6403174C-D9E8-42D4-BD66-789F91FA10D7}" presName="textRect" presStyleLbl="revTx" presStyleIdx="2" presStyleCnt="5">
        <dgm:presLayoutVars>
          <dgm:chMax val="1"/>
          <dgm:chPref val="1"/>
        </dgm:presLayoutVars>
      </dgm:prSet>
      <dgm:spPr/>
      <dgm:t>
        <a:bodyPr/>
        <a:lstStyle/>
        <a:p>
          <a:endParaRPr lang="en-US"/>
        </a:p>
      </dgm:t>
    </dgm:pt>
    <dgm:pt modelId="{A21807D4-86F0-48AB-8378-2D0523DCC63F}" type="pres">
      <dgm:prSet presAssocID="{9982B3BE-B686-49A6-A67C-6DC32344B5BF}" presName="sibTrans" presStyleLbl="sibTrans2D1" presStyleIdx="0" presStyleCnt="0"/>
      <dgm:spPr/>
      <dgm:t>
        <a:bodyPr/>
        <a:lstStyle/>
        <a:p>
          <a:endParaRPr lang="en-US"/>
        </a:p>
      </dgm:t>
    </dgm:pt>
    <dgm:pt modelId="{DB6A8E4E-6523-4C13-B2FE-C4072D44A133}" type="pres">
      <dgm:prSet presAssocID="{3DD528E1-C12C-4912-8C1B-599229649E93}" presName="compNode" presStyleCnt="0"/>
      <dgm:spPr/>
    </dgm:pt>
    <dgm:pt modelId="{79B65AB3-7145-4B14-B04E-B7AA47EB7E1E}" type="pres">
      <dgm:prSet presAssocID="{3DD528E1-C12C-4912-8C1B-599229649E93}" presName="iconBgRect" presStyleLbl="bgShp" presStyleIdx="3" presStyleCnt="5"/>
      <dgm:spPr/>
    </dgm:pt>
    <dgm:pt modelId="{E58E8626-2371-4EFC-A712-4249E63058E4}" type="pres">
      <dgm:prSet presAssocID="{3DD528E1-C12C-4912-8C1B-599229649E93}" presName="iconRect" presStyleLbl="node1" presStyleIdx="3" presStyleCnt="5"/>
      <dgm:spPr>
        <a:blipFill>
          <a:blip xmlns:r="http://schemas.openxmlformats.org/officeDocument/2006/relationships" r:embed="rId7" cstate="hqprint">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a:noFill/>
        </a:ln>
      </dgm:spPr>
      <dgm:t>
        <a:bodyPr/>
        <a:lstStyle/>
        <a:p>
          <a:endParaRPr lang="en-US"/>
        </a:p>
      </dgm:t>
      <dgm:extLst>
        <a:ext uri="{E40237B7-FDA0-4F09-8148-C483321AD2D9}">
          <dgm14:cNvPr xmlns:dgm14="http://schemas.microsoft.com/office/drawing/2010/diagram" id="0" name="" descr="Champagne Glasses"/>
        </a:ext>
      </dgm:extLst>
    </dgm:pt>
    <dgm:pt modelId="{A93937F5-1A7A-428B-AD16-2448D8E83D39}" type="pres">
      <dgm:prSet presAssocID="{3DD528E1-C12C-4912-8C1B-599229649E93}" presName="spaceRect" presStyleCnt="0"/>
      <dgm:spPr/>
    </dgm:pt>
    <dgm:pt modelId="{66A89336-32F1-43BD-A027-74CFF2814C3F}" type="pres">
      <dgm:prSet presAssocID="{3DD528E1-C12C-4912-8C1B-599229649E93}" presName="textRect" presStyleLbl="revTx" presStyleIdx="3" presStyleCnt="5">
        <dgm:presLayoutVars>
          <dgm:chMax val="1"/>
          <dgm:chPref val="1"/>
        </dgm:presLayoutVars>
      </dgm:prSet>
      <dgm:spPr/>
      <dgm:t>
        <a:bodyPr/>
        <a:lstStyle/>
        <a:p>
          <a:endParaRPr lang="en-US"/>
        </a:p>
      </dgm:t>
    </dgm:pt>
    <dgm:pt modelId="{71E8E7C6-DD04-455C-B76A-BD4F0E30DBBF}" type="pres">
      <dgm:prSet presAssocID="{A9D86E2C-5778-4E2D-9F1F-D3C7816665C1}" presName="sibTrans" presStyleLbl="sibTrans2D1" presStyleIdx="0" presStyleCnt="0"/>
      <dgm:spPr/>
      <dgm:t>
        <a:bodyPr/>
        <a:lstStyle/>
        <a:p>
          <a:endParaRPr lang="en-US"/>
        </a:p>
      </dgm:t>
    </dgm:pt>
    <dgm:pt modelId="{2DD5D389-B20A-480A-951A-58A9FAE43992}" type="pres">
      <dgm:prSet presAssocID="{A8177442-D1E3-48B0-BBBB-10F5E7416A78}" presName="compNode" presStyleCnt="0"/>
      <dgm:spPr/>
    </dgm:pt>
    <dgm:pt modelId="{9BB62C34-5D3C-4E0E-9C81-C5673CD1314C}" type="pres">
      <dgm:prSet presAssocID="{A8177442-D1E3-48B0-BBBB-10F5E7416A78}" presName="iconBgRect" presStyleLbl="bgShp" presStyleIdx="4" presStyleCnt="5"/>
      <dgm:spPr/>
    </dgm:pt>
    <dgm:pt modelId="{52427062-267F-4424-8363-7D988A361914}" type="pres">
      <dgm:prSet presAssocID="{A8177442-D1E3-48B0-BBBB-10F5E7416A78}" presName="iconRect" presStyleLbl="node1" presStyleIdx="4" presStyleCnt="5"/>
      <dgm:spPr>
        <a:blipFill>
          <a:blip xmlns:r="http://schemas.openxmlformats.org/officeDocument/2006/relationships" r:embed="rId9" cstate="hqprint">
            <a:extLst>
              <a:ext uri="{28A0092B-C50C-407E-A947-70E740481C1C}">
                <a14:useLocalDpi xmlns:a14="http://schemas.microsoft.com/office/drawing/2010/main" val="0"/>
              </a:ext>
              <a:ext uri="{96DAC541-7B7A-43D3-8B79-37D633B846F1}">
                <asvg:svgBlip xmlns:asvg="http://schemas.microsoft.com/office/drawing/2016/SVG/main" xmlns="" r:embed="rId10"/>
              </a:ext>
            </a:extLst>
          </a:blip>
          <a:stretch>
            <a:fillRect/>
          </a:stretch>
        </a:blipFill>
        <a:ln>
          <a:noFill/>
        </a:ln>
      </dgm:spPr>
      <dgm:t>
        <a:bodyPr/>
        <a:lstStyle/>
        <a:p>
          <a:endParaRPr lang="en-US"/>
        </a:p>
      </dgm:t>
      <dgm:extLst>
        <a:ext uri="{E40237B7-FDA0-4F09-8148-C483321AD2D9}">
          <dgm14:cNvPr xmlns:dgm14="http://schemas.microsoft.com/office/drawing/2010/diagram" id="0" name="" descr="Fork and knife"/>
        </a:ext>
      </dgm:extLst>
    </dgm:pt>
    <dgm:pt modelId="{614C1E4B-6400-4B6E-8977-A3E75D8378B8}" type="pres">
      <dgm:prSet presAssocID="{A8177442-D1E3-48B0-BBBB-10F5E7416A78}" presName="spaceRect" presStyleCnt="0"/>
      <dgm:spPr/>
    </dgm:pt>
    <dgm:pt modelId="{44C68483-C683-41FC-A4D7-E038CDB931C1}" type="pres">
      <dgm:prSet presAssocID="{A8177442-D1E3-48B0-BBBB-10F5E7416A78}" presName="textRect" presStyleLbl="revTx" presStyleIdx="4" presStyleCnt="5">
        <dgm:presLayoutVars>
          <dgm:chMax val="1"/>
          <dgm:chPref val="1"/>
        </dgm:presLayoutVars>
      </dgm:prSet>
      <dgm:spPr/>
      <dgm:t>
        <a:bodyPr/>
        <a:lstStyle/>
        <a:p>
          <a:endParaRPr lang="en-US"/>
        </a:p>
      </dgm:t>
    </dgm:pt>
  </dgm:ptLst>
  <dgm:cxnLst>
    <dgm:cxn modelId="{347A0C95-56E4-4F55-AF74-80CA91CC1E89}" srcId="{7D548E99-0911-4034-9CE1-7801546758B7}" destId="{A8177442-D1E3-48B0-BBBB-10F5E7416A78}" srcOrd="4" destOrd="0" parTransId="{B3943152-B3A0-4FFD-8D87-2E0D1038DA0A}" sibTransId="{A9CF3596-417B-4352-95A1-99CCC56EB5AF}"/>
    <dgm:cxn modelId="{3C218A0A-3A38-415C-8967-276A19355CA6}" type="presOf" srcId="{A9D86E2C-5778-4E2D-9F1F-D3C7816665C1}" destId="{71E8E7C6-DD04-455C-B76A-BD4F0E30DBBF}" srcOrd="0" destOrd="0" presId="urn:microsoft.com/office/officeart/2018/2/layout/IconCircleList"/>
    <dgm:cxn modelId="{FEE913EA-BE39-4FE4-930E-CF180C771F08}" type="presOf" srcId="{3DD528E1-C12C-4912-8C1B-599229649E93}" destId="{66A89336-32F1-43BD-A027-74CFF2814C3F}" srcOrd="0" destOrd="0" presId="urn:microsoft.com/office/officeart/2018/2/layout/IconCircleList"/>
    <dgm:cxn modelId="{1F78FF1C-DC24-46C1-B720-95992577749A}" type="presOf" srcId="{C70D72A2-A87C-4322-BFA2-A5805118FF7F}" destId="{653222EB-C905-4DFF-98CB-B63D0E387169}" srcOrd="0" destOrd="0" presId="urn:microsoft.com/office/officeart/2018/2/layout/IconCircleList"/>
    <dgm:cxn modelId="{422FD443-D2BE-4D5B-8BD0-B48771ABF3A0}" srcId="{7D548E99-0911-4034-9CE1-7801546758B7}" destId="{848ED9C7-C0EB-4F60-8343-787620B5978A}" srcOrd="0" destOrd="0" parTransId="{EB8E2C20-A466-4912-A432-416A5A374076}" sibTransId="{C70D72A2-A87C-4322-BFA2-A5805118FF7F}"/>
    <dgm:cxn modelId="{98BBB1D5-807E-4591-9410-A7990F87FACA}" type="presOf" srcId="{A8177442-D1E3-48B0-BBBB-10F5E7416A78}" destId="{44C68483-C683-41FC-A4D7-E038CDB931C1}" srcOrd="0" destOrd="0" presId="urn:microsoft.com/office/officeart/2018/2/layout/IconCircleList"/>
    <dgm:cxn modelId="{88B8E0CF-065D-4DB1-B904-8F4F96AD249B}" srcId="{7D548E99-0911-4034-9CE1-7801546758B7}" destId="{3DD528E1-C12C-4912-8C1B-599229649E93}" srcOrd="3" destOrd="0" parTransId="{C2F10047-E974-43BF-A67F-6A6E72917D7B}" sibTransId="{A9D86E2C-5778-4E2D-9F1F-D3C7816665C1}"/>
    <dgm:cxn modelId="{F4ABBB3D-25EA-4C92-AC86-B9079674A9B7}" type="presOf" srcId="{A63587ED-BE3C-4C3A-B018-EF93E0BCA6EB}" destId="{424FC88B-3935-470D-B8C4-D29A8B644D49}" srcOrd="0" destOrd="0" presId="urn:microsoft.com/office/officeart/2018/2/layout/IconCircleList"/>
    <dgm:cxn modelId="{E837CE04-E60D-4C9C-AE55-531C528B5842}" type="presOf" srcId="{1D923776-228E-4BAD-93D8-1A89D5A365E8}" destId="{95C63DEA-580C-46DF-B5E1-B50DEE60D0C0}" srcOrd="0" destOrd="0" presId="urn:microsoft.com/office/officeart/2018/2/layout/IconCircleList"/>
    <dgm:cxn modelId="{4877645A-F70F-45BB-A53D-91BD2E5EE221}" type="presOf" srcId="{6403174C-D9E8-42D4-BD66-789F91FA10D7}" destId="{F1B02B38-D559-4D85-A69A-4AD4FC060F95}" srcOrd="0" destOrd="0" presId="urn:microsoft.com/office/officeart/2018/2/layout/IconCircleList"/>
    <dgm:cxn modelId="{13CD42B9-5205-4EF6-A626-23E1D77A1D88}" type="presOf" srcId="{848ED9C7-C0EB-4F60-8343-787620B5978A}" destId="{A0519362-5BA4-4A4D-B047-16BD30C1778B}" srcOrd="0" destOrd="0" presId="urn:microsoft.com/office/officeart/2018/2/layout/IconCircleList"/>
    <dgm:cxn modelId="{44393AC0-A8AF-4871-92BD-78D7E60141F7}" type="presOf" srcId="{9982B3BE-B686-49A6-A67C-6DC32344B5BF}" destId="{A21807D4-86F0-48AB-8378-2D0523DCC63F}" srcOrd="0" destOrd="0" presId="urn:microsoft.com/office/officeart/2018/2/layout/IconCircleList"/>
    <dgm:cxn modelId="{1DCF6B27-7F0A-4471-AF42-7EE481898A29}" srcId="{7D548E99-0911-4034-9CE1-7801546758B7}" destId="{6403174C-D9E8-42D4-BD66-789F91FA10D7}" srcOrd="2" destOrd="0" parTransId="{0BAD097F-9DFF-4798-BCA0-92F4398F3146}" sibTransId="{9982B3BE-B686-49A6-A67C-6DC32344B5BF}"/>
    <dgm:cxn modelId="{3A49DD2E-308D-4180-86D4-B243FE04A235}" type="presOf" srcId="{7D548E99-0911-4034-9CE1-7801546758B7}" destId="{81C0460F-FCDB-4B4C-B417-45F32572B55F}" srcOrd="0" destOrd="0" presId="urn:microsoft.com/office/officeart/2018/2/layout/IconCircleList"/>
    <dgm:cxn modelId="{0C742AC9-31DE-413A-A47B-C732BF38FA35}" srcId="{7D548E99-0911-4034-9CE1-7801546758B7}" destId="{A63587ED-BE3C-4C3A-B018-EF93E0BCA6EB}" srcOrd="1" destOrd="0" parTransId="{F4F5AF14-6CCF-4DD6-BEBE-F91E4E02B574}" sibTransId="{1D923776-228E-4BAD-93D8-1A89D5A365E8}"/>
    <dgm:cxn modelId="{D9AA99E3-1413-40E7-935C-A16E37D35C6C}" type="presParOf" srcId="{81C0460F-FCDB-4B4C-B417-45F32572B55F}" destId="{508B1B8C-469C-4600-AAD3-8BB680FE20BF}" srcOrd="0" destOrd="0" presId="urn:microsoft.com/office/officeart/2018/2/layout/IconCircleList"/>
    <dgm:cxn modelId="{E3A111A6-0D67-4DBF-B017-4ADEF5E21545}" type="presParOf" srcId="{508B1B8C-469C-4600-AAD3-8BB680FE20BF}" destId="{73CDDFD2-4A6D-4260-BAD5-87B2D7E3D413}" srcOrd="0" destOrd="0" presId="urn:microsoft.com/office/officeart/2018/2/layout/IconCircleList"/>
    <dgm:cxn modelId="{2C111FED-F3FC-438C-93D6-50DBEAA03C8D}" type="presParOf" srcId="{73CDDFD2-4A6D-4260-BAD5-87B2D7E3D413}" destId="{CD87CBF9-5864-4070-815E-1010E11CB149}" srcOrd="0" destOrd="0" presId="urn:microsoft.com/office/officeart/2018/2/layout/IconCircleList"/>
    <dgm:cxn modelId="{542E1FED-C8F1-462C-B3D1-E7751E412337}" type="presParOf" srcId="{73CDDFD2-4A6D-4260-BAD5-87B2D7E3D413}" destId="{ECD7B90B-E310-43CB-BCE9-705F48C1CD03}" srcOrd="1" destOrd="0" presId="urn:microsoft.com/office/officeart/2018/2/layout/IconCircleList"/>
    <dgm:cxn modelId="{EC9BC990-7CDF-4052-B782-CD2F1B6917CE}" type="presParOf" srcId="{73CDDFD2-4A6D-4260-BAD5-87B2D7E3D413}" destId="{2CE3EB10-6AE2-4DDF-BE15-4B0BF471299E}" srcOrd="2" destOrd="0" presId="urn:microsoft.com/office/officeart/2018/2/layout/IconCircleList"/>
    <dgm:cxn modelId="{0622EE93-A0A2-47AC-88ED-8F37CA70DFB4}" type="presParOf" srcId="{73CDDFD2-4A6D-4260-BAD5-87B2D7E3D413}" destId="{A0519362-5BA4-4A4D-B047-16BD30C1778B}" srcOrd="3" destOrd="0" presId="urn:microsoft.com/office/officeart/2018/2/layout/IconCircleList"/>
    <dgm:cxn modelId="{CABD8D76-4718-4DE9-BB5D-4900BD67FD33}" type="presParOf" srcId="{508B1B8C-469C-4600-AAD3-8BB680FE20BF}" destId="{653222EB-C905-4DFF-98CB-B63D0E387169}" srcOrd="1" destOrd="0" presId="urn:microsoft.com/office/officeart/2018/2/layout/IconCircleList"/>
    <dgm:cxn modelId="{CA84C70A-47C7-4CFF-9E13-9C3B12851787}" type="presParOf" srcId="{508B1B8C-469C-4600-AAD3-8BB680FE20BF}" destId="{55862010-8D3C-4880-9519-2BE8CC6947E2}" srcOrd="2" destOrd="0" presId="urn:microsoft.com/office/officeart/2018/2/layout/IconCircleList"/>
    <dgm:cxn modelId="{19F76DEF-0BAB-4F3E-9284-C754FAAE9D63}" type="presParOf" srcId="{55862010-8D3C-4880-9519-2BE8CC6947E2}" destId="{4E36A068-B90C-456F-948B-BA085D377CFD}" srcOrd="0" destOrd="0" presId="urn:microsoft.com/office/officeart/2018/2/layout/IconCircleList"/>
    <dgm:cxn modelId="{E12325CA-31C0-4D7B-AA96-4E552C23CCC1}" type="presParOf" srcId="{55862010-8D3C-4880-9519-2BE8CC6947E2}" destId="{1C1CF27C-9496-4327-BDEC-25DA1E83C906}" srcOrd="1" destOrd="0" presId="urn:microsoft.com/office/officeart/2018/2/layout/IconCircleList"/>
    <dgm:cxn modelId="{A546A184-6874-48AF-A777-80A8F562C36B}" type="presParOf" srcId="{55862010-8D3C-4880-9519-2BE8CC6947E2}" destId="{6C15E0EC-534B-4636-BCB4-1107092568A8}" srcOrd="2" destOrd="0" presId="urn:microsoft.com/office/officeart/2018/2/layout/IconCircleList"/>
    <dgm:cxn modelId="{94B1015A-E932-44C8-8136-1A227B74D619}" type="presParOf" srcId="{55862010-8D3C-4880-9519-2BE8CC6947E2}" destId="{424FC88B-3935-470D-B8C4-D29A8B644D49}" srcOrd="3" destOrd="0" presId="urn:microsoft.com/office/officeart/2018/2/layout/IconCircleList"/>
    <dgm:cxn modelId="{BD7A3252-170C-4E43-82BE-43A65AFC354D}" type="presParOf" srcId="{508B1B8C-469C-4600-AAD3-8BB680FE20BF}" destId="{95C63DEA-580C-46DF-B5E1-B50DEE60D0C0}" srcOrd="3" destOrd="0" presId="urn:microsoft.com/office/officeart/2018/2/layout/IconCircleList"/>
    <dgm:cxn modelId="{D910D47C-294E-42CD-84B9-3389DC197538}" type="presParOf" srcId="{508B1B8C-469C-4600-AAD3-8BB680FE20BF}" destId="{9C24D406-720D-418A-AF46-55FFF5D20566}" srcOrd="4" destOrd="0" presId="urn:microsoft.com/office/officeart/2018/2/layout/IconCircleList"/>
    <dgm:cxn modelId="{B41DDE66-49A1-4812-A5B6-57BA66025018}" type="presParOf" srcId="{9C24D406-720D-418A-AF46-55FFF5D20566}" destId="{F1E5A1F3-D150-49FE-931D-DF7B0314EEAF}" srcOrd="0" destOrd="0" presId="urn:microsoft.com/office/officeart/2018/2/layout/IconCircleList"/>
    <dgm:cxn modelId="{7D9CE5B0-B385-4C02-8EC1-D43472DDBBDD}" type="presParOf" srcId="{9C24D406-720D-418A-AF46-55FFF5D20566}" destId="{C078B61F-9D74-424E-BE50-BE69462C4C86}" srcOrd="1" destOrd="0" presId="urn:microsoft.com/office/officeart/2018/2/layout/IconCircleList"/>
    <dgm:cxn modelId="{7BCDD50B-C3CD-4623-8F9A-D072471C2F8F}" type="presParOf" srcId="{9C24D406-720D-418A-AF46-55FFF5D20566}" destId="{5B4A6E47-2599-4793-994F-6964BC68E8B6}" srcOrd="2" destOrd="0" presId="urn:microsoft.com/office/officeart/2018/2/layout/IconCircleList"/>
    <dgm:cxn modelId="{1CFB13FA-0C77-4CD7-A2AF-86F080EDBABC}" type="presParOf" srcId="{9C24D406-720D-418A-AF46-55FFF5D20566}" destId="{F1B02B38-D559-4D85-A69A-4AD4FC060F95}" srcOrd="3" destOrd="0" presId="urn:microsoft.com/office/officeart/2018/2/layout/IconCircleList"/>
    <dgm:cxn modelId="{F19774F3-C8DF-4299-9B19-70A62DEA2CC4}" type="presParOf" srcId="{508B1B8C-469C-4600-AAD3-8BB680FE20BF}" destId="{A21807D4-86F0-48AB-8378-2D0523DCC63F}" srcOrd="5" destOrd="0" presId="urn:microsoft.com/office/officeart/2018/2/layout/IconCircleList"/>
    <dgm:cxn modelId="{E1211BF7-7BA2-4C2C-B901-8D67AF564B7D}" type="presParOf" srcId="{508B1B8C-469C-4600-AAD3-8BB680FE20BF}" destId="{DB6A8E4E-6523-4C13-B2FE-C4072D44A133}" srcOrd="6" destOrd="0" presId="urn:microsoft.com/office/officeart/2018/2/layout/IconCircleList"/>
    <dgm:cxn modelId="{377FE397-0B2F-4DCB-87D9-B8B6998B1F1F}" type="presParOf" srcId="{DB6A8E4E-6523-4C13-B2FE-C4072D44A133}" destId="{79B65AB3-7145-4B14-B04E-B7AA47EB7E1E}" srcOrd="0" destOrd="0" presId="urn:microsoft.com/office/officeart/2018/2/layout/IconCircleList"/>
    <dgm:cxn modelId="{9460B8F9-520F-4B66-872A-91C0D8841EB6}" type="presParOf" srcId="{DB6A8E4E-6523-4C13-B2FE-C4072D44A133}" destId="{E58E8626-2371-4EFC-A712-4249E63058E4}" srcOrd="1" destOrd="0" presId="urn:microsoft.com/office/officeart/2018/2/layout/IconCircleList"/>
    <dgm:cxn modelId="{0F41D964-127E-490A-A0DB-0F7A73B71ED6}" type="presParOf" srcId="{DB6A8E4E-6523-4C13-B2FE-C4072D44A133}" destId="{A93937F5-1A7A-428B-AD16-2448D8E83D39}" srcOrd="2" destOrd="0" presId="urn:microsoft.com/office/officeart/2018/2/layout/IconCircleList"/>
    <dgm:cxn modelId="{CE887FD0-67CE-4169-9C56-CEB8AFAF0819}" type="presParOf" srcId="{DB6A8E4E-6523-4C13-B2FE-C4072D44A133}" destId="{66A89336-32F1-43BD-A027-74CFF2814C3F}" srcOrd="3" destOrd="0" presId="urn:microsoft.com/office/officeart/2018/2/layout/IconCircleList"/>
    <dgm:cxn modelId="{18F5C131-B550-456F-AC56-521462CEDF3C}" type="presParOf" srcId="{508B1B8C-469C-4600-AAD3-8BB680FE20BF}" destId="{71E8E7C6-DD04-455C-B76A-BD4F0E30DBBF}" srcOrd="7" destOrd="0" presId="urn:microsoft.com/office/officeart/2018/2/layout/IconCircleList"/>
    <dgm:cxn modelId="{AA04AA7D-7D9D-46CC-8A3F-6E44846B8ADF}" type="presParOf" srcId="{508B1B8C-469C-4600-AAD3-8BB680FE20BF}" destId="{2DD5D389-B20A-480A-951A-58A9FAE43992}" srcOrd="8" destOrd="0" presId="urn:microsoft.com/office/officeart/2018/2/layout/IconCircleList"/>
    <dgm:cxn modelId="{3615A53A-F414-4E1E-991B-6577535A512D}" type="presParOf" srcId="{2DD5D389-B20A-480A-951A-58A9FAE43992}" destId="{9BB62C34-5D3C-4E0E-9C81-C5673CD1314C}" srcOrd="0" destOrd="0" presId="urn:microsoft.com/office/officeart/2018/2/layout/IconCircleList"/>
    <dgm:cxn modelId="{F313CEBE-6D79-40A5-9CB4-A7CB94544A6E}" type="presParOf" srcId="{2DD5D389-B20A-480A-951A-58A9FAE43992}" destId="{52427062-267F-4424-8363-7D988A361914}" srcOrd="1" destOrd="0" presId="urn:microsoft.com/office/officeart/2018/2/layout/IconCircleList"/>
    <dgm:cxn modelId="{E2481048-610B-4E31-A586-0A9F2D223E19}" type="presParOf" srcId="{2DD5D389-B20A-480A-951A-58A9FAE43992}" destId="{614C1E4B-6400-4B6E-8977-A3E75D8378B8}" srcOrd="2" destOrd="0" presId="urn:microsoft.com/office/officeart/2018/2/layout/IconCircleList"/>
    <dgm:cxn modelId="{5D725F40-6C30-4EB0-851C-511239FA5236}" type="presParOf" srcId="{2DD5D389-B20A-480A-951A-58A9FAE43992}" destId="{44C68483-C683-41FC-A4D7-E038CDB931C1}"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D2368C3-1CF6-4E06-BED0-A2B28933DB87}"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5781D3C2-3DFA-4D9E-8060-19C8B011FAB4}">
      <dgm:prSet/>
      <dgm:spPr/>
      <dgm:t>
        <a:bodyPr/>
        <a:lstStyle/>
        <a:p>
          <a:r>
            <a:rPr lang="en-GB" dirty="0"/>
            <a:t>Free wi-fi and parking</a:t>
          </a:r>
          <a:endParaRPr lang="en-US" dirty="0"/>
        </a:p>
      </dgm:t>
    </dgm:pt>
    <dgm:pt modelId="{312E03BB-0CB4-48C6-877B-EF219DF96CBF}" type="parTrans" cxnId="{F2A7ACCD-E73D-4108-964D-97DBF256B425}">
      <dgm:prSet/>
      <dgm:spPr/>
      <dgm:t>
        <a:bodyPr/>
        <a:lstStyle/>
        <a:p>
          <a:endParaRPr lang="en-US"/>
        </a:p>
      </dgm:t>
    </dgm:pt>
    <dgm:pt modelId="{BBAAB0C5-236C-4228-BC8B-8E703E28E952}" type="sibTrans" cxnId="{F2A7ACCD-E73D-4108-964D-97DBF256B425}">
      <dgm:prSet/>
      <dgm:spPr/>
      <dgm:t>
        <a:bodyPr/>
        <a:lstStyle/>
        <a:p>
          <a:endParaRPr lang="en-US"/>
        </a:p>
      </dgm:t>
    </dgm:pt>
    <dgm:pt modelId="{961573AD-67BF-4952-BE6C-F999EFFBDF49}">
      <dgm:prSet/>
      <dgm:spPr/>
      <dgm:t>
        <a:bodyPr/>
        <a:lstStyle/>
        <a:p>
          <a:r>
            <a:rPr lang="en-GB" dirty="0"/>
            <a:t>Live music</a:t>
          </a:r>
          <a:endParaRPr lang="en-US" dirty="0"/>
        </a:p>
      </dgm:t>
    </dgm:pt>
    <dgm:pt modelId="{3BB4B48A-E516-4FB3-9BF6-994FF75A6C0D}" type="parTrans" cxnId="{7B2CB68F-963C-4870-9206-31BF93C29BC6}">
      <dgm:prSet/>
      <dgm:spPr/>
      <dgm:t>
        <a:bodyPr/>
        <a:lstStyle/>
        <a:p>
          <a:endParaRPr lang="en-US"/>
        </a:p>
      </dgm:t>
    </dgm:pt>
    <dgm:pt modelId="{97EFFBC1-225B-451E-9784-709F78E6D5B6}" type="sibTrans" cxnId="{7B2CB68F-963C-4870-9206-31BF93C29BC6}">
      <dgm:prSet/>
      <dgm:spPr/>
      <dgm:t>
        <a:bodyPr/>
        <a:lstStyle/>
        <a:p>
          <a:endParaRPr lang="en-US"/>
        </a:p>
      </dgm:t>
    </dgm:pt>
    <dgm:pt modelId="{5E2336AA-4D26-4817-B333-52E35621E1FE}">
      <dgm:prSet/>
      <dgm:spPr/>
      <dgm:t>
        <a:bodyPr/>
        <a:lstStyle/>
        <a:p>
          <a:r>
            <a:rPr lang="en-GB" dirty="0"/>
            <a:t>Parking spots </a:t>
          </a:r>
          <a:endParaRPr lang="en-US" dirty="0"/>
        </a:p>
      </dgm:t>
    </dgm:pt>
    <dgm:pt modelId="{E2270A4A-3372-4674-8EEC-D2C22AFB061B}" type="parTrans" cxnId="{32ECFF3C-D839-4BE6-BC14-BBC93B2A6C38}">
      <dgm:prSet/>
      <dgm:spPr/>
      <dgm:t>
        <a:bodyPr/>
        <a:lstStyle/>
        <a:p>
          <a:endParaRPr lang="en-US"/>
        </a:p>
      </dgm:t>
    </dgm:pt>
    <dgm:pt modelId="{E5A99F11-9CC3-4BD9-B08F-0EE8A36C87CC}" type="sibTrans" cxnId="{32ECFF3C-D839-4BE6-BC14-BBC93B2A6C38}">
      <dgm:prSet/>
      <dgm:spPr/>
      <dgm:t>
        <a:bodyPr/>
        <a:lstStyle/>
        <a:p>
          <a:endParaRPr lang="en-US"/>
        </a:p>
      </dgm:t>
    </dgm:pt>
    <dgm:pt modelId="{9C4793F6-DDC1-4910-B37A-982278ECB864}">
      <dgm:prSet/>
      <dgm:spPr/>
      <dgm:t>
        <a:bodyPr/>
        <a:lstStyle/>
        <a:p>
          <a:r>
            <a:rPr lang="en-GB" dirty="0"/>
            <a:t>Kid-friendly places</a:t>
          </a:r>
          <a:endParaRPr lang="en-US" dirty="0"/>
        </a:p>
      </dgm:t>
    </dgm:pt>
    <dgm:pt modelId="{DFA8C391-8438-4888-B8E2-2B205B21268F}" type="parTrans" cxnId="{0CBEE665-BB38-4BF7-B03B-0628EA6E3973}">
      <dgm:prSet/>
      <dgm:spPr/>
      <dgm:t>
        <a:bodyPr/>
        <a:lstStyle/>
        <a:p>
          <a:endParaRPr lang="en-US"/>
        </a:p>
      </dgm:t>
    </dgm:pt>
    <dgm:pt modelId="{17AE41DC-90EA-4944-87AC-66F5A639D2F4}" type="sibTrans" cxnId="{0CBEE665-BB38-4BF7-B03B-0628EA6E3973}">
      <dgm:prSet/>
      <dgm:spPr/>
      <dgm:t>
        <a:bodyPr/>
        <a:lstStyle/>
        <a:p>
          <a:endParaRPr lang="en-US"/>
        </a:p>
      </dgm:t>
    </dgm:pt>
    <dgm:pt modelId="{8DD156BD-8BC6-4BDB-AB77-F1912C403F93}">
      <dgm:prSet/>
      <dgm:spPr/>
      <dgm:t>
        <a:bodyPr/>
        <a:lstStyle/>
        <a:p>
          <a:r>
            <a:rPr lang="en-GB" dirty="0"/>
            <a:t>Service available 24/7</a:t>
          </a:r>
          <a:endParaRPr lang="en-US" dirty="0"/>
        </a:p>
      </dgm:t>
    </dgm:pt>
    <dgm:pt modelId="{76C8444F-D872-4C31-AFD4-B76CF1FAEA5F}" type="parTrans" cxnId="{1DF1AAD1-7C8E-43B7-AEA2-D0627286F71A}">
      <dgm:prSet/>
      <dgm:spPr/>
      <dgm:t>
        <a:bodyPr/>
        <a:lstStyle/>
        <a:p>
          <a:endParaRPr lang="en-US"/>
        </a:p>
      </dgm:t>
    </dgm:pt>
    <dgm:pt modelId="{A7F28CDB-CAB5-47A4-9B8F-B99B1E42152D}" type="sibTrans" cxnId="{1DF1AAD1-7C8E-43B7-AEA2-D0627286F71A}">
      <dgm:prSet/>
      <dgm:spPr/>
      <dgm:t>
        <a:bodyPr/>
        <a:lstStyle/>
        <a:p>
          <a:endParaRPr lang="en-US"/>
        </a:p>
      </dgm:t>
    </dgm:pt>
    <dgm:pt modelId="{516CA941-3FAB-43B7-9E2F-7B0C2FEEDD46}">
      <dgm:prSet/>
      <dgm:spPr/>
      <dgm:t>
        <a:bodyPr/>
        <a:lstStyle/>
        <a:p>
          <a:r>
            <a:rPr lang="en-GB" dirty="0"/>
            <a:t>Reasonable price</a:t>
          </a:r>
          <a:endParaRPr lang="en-US" dirty="0"/>
        </a:p>
      </dgm:t>
    </dgm:pt>
    <dgm:pt modelId="{E8563B62-938A-4F07-A20F-E9ACC7E5C6A1}" type="parTrans" cxnId="{1D7D0426-D82C-444B-B759-BFC01A968398}">
      <dgm:prSet/>
      <dgm:spPr/>
      <dgm:t>
        <a:bodyPr/>
        <a:lstStyle/>
        <a:p>
          <a:endParaRPr lang="en-US"/>
        </a:p>
      </dgm:t>
    </dgm:pt>
    <dgm:pt modelId="{98D401C7-90D8-4755-A0D9-30C6DC528A0A}" type="sibTrans" cxnId="{1D7D0426-D82C-444B-B759-BFC01A968398}">
      <dgm:prSet/>
      <dgm:spPr/>
      <dgm:t>
        <a:bodyPr/>
        <a:lstStyle/>
        <a:p>
          <a:endParaRPr lang="en-US"/>
        </a:p>
      </dgm:t>
    </dgm:pt>
    <dgm:pt modelId="{AA099400-1629-47EC-8C78-CA96FEFC4C5F}" type="pres">
      <dgm:prSet presAssocID="{1D2368C3-1CF6-4E06-BED0-A2B28933DB87}" presName="linear" presStyleCnt="0">
        <dgm:presLayoutVars>
          <dgm:animLvl val="lvl"/>
          <dgm:resizeHandles val="exact"/>
        </dgm:presLayoutVars>
      </dgm:prSet>
      <dgm:spPr/>
      <dgm:t>
        <a:bodyPr/>
        <a:lstStyle/>
        <a:p>
          <a:endParaRPr lang="en-US"/>
        </a:p>
      </dgm:t>
    </dgm:pt>
    <dgm:pt modelId="{B18B253F-03F8-4553-9E8D-8B4DCF4B2E52}" type="pres">
      <dgm:prSet presAssocID="{5781D3C2-3DFA-4D9E-8060-19C8B011FAB4}" presName="parentText" presStyleLbl="node1" presStyleIdx="0" presStyleCnt="6" custLinFactNeighborX="0" custLinFactNeighborY="-13116">
        <dgm:presLayoutVars>
          <dgm:chMax val="0"/>
          <dgm:bulletEnabled val="1"/>
        </dgm:presLayoutVars>
      </dgm:prSet>
      <dgm:spPr/>
      <dgm:t>
        <a:bodyPr/>
        <a:lstStyle/>
        <a:p>
          <a:endParaRPr lang="en-US"/>
        </a:p>
      </dgm:t>
    </dgm:pt>
    <dgm:pt modelId="{159D84DA-A6AA-4AAF-9529-5CA98457DB46}" type="pres">
      <dgm:prSet presAssocID="{BBAAB0C5-236C-4228-BC8B-8E703E28E952}" presName="spacer" presStyleCnt="0"/>
      <dgm:spPr/>
    </dgm:pt>
    <dgm:pt modelId="{179D8C24-B90B-458F-B29C-40CACEAEA058}" type="pres">
      <dgm:prSet presAssocID="{961573AD-67BF-4952-BE6C-F999EFFBDF49}" presName="parentText" presStyleLbl="node1" presStyleIdx="1" presStyleCnt="6">
        <dgm:presLayoutVars>
          <dgm:chMax val="0"/>
          <dgm:bulletEnabled val="1"/>
        </dgm:presLayoutVars>
      </dgm:prSet>
      <dgm:spPr/>
      <dgm:t>
        <a:bodyPr/>
        <a:lstStyle/>
        <a:p>
          <a:endParaRPr lang="en-US"/>
        </a:p>
      </dgm:t>
    </dgm:pt>
    <dgm:pt modelId="{A6C2D36C-AC3E-46D4-8DAE-19919815BC82}" type="pres">
      <dgm:prSet presAssocID="{97EFFBC1-225B-451E-9784-709F78E6D5B6}" presName="spacer" presStyleCnt="0"/>
      <dgm:spPr/>
    </dgm:pt>
    <dgm:pt modelId="{AC4E22FE-7126-4AF1-82D6-7067752021DE}" type="pres">
      <dgm:prSet presAssocID="{5E2336AA-4D26-4817-B333-52E35621E1FE}" presName="parentText" presStyleLbl="node1" presStyleIdx="2" presStyleCnt="6">
        <dgm:presLayoutVars>
          <dgm:chMax val="0"/>
          <dgm:bulletEnabled val="1"/>
        </dgm:presLayoutVars>
      </dgm:prSet>
      <dgm:spPr/>
      <dgm:t>
        <a:bodyPr/>
        <a:lstStyle/>
        <a:p>
          <a:endParaRPr lang="en-US"/>
        </a:p>
      </dgm:t>
    </dgm:pt>
    <dgm:pt modelId="{61100C3A-57AE-4DAA-AF5D-EDB3D3280D0C}" type="pres">
      <dgm:prSet presAssocID="{E5A99F11-9CC3-4BD9-B08F-0EE8A36C87CC}" presName="spacer" presStyleCnt="0"/>
      <dgm:spPr/>
    </dgm:pt>
    <dgm:pt modelId="{2B6AC1A6-9113-4ABB-87E9-F91AF8F398E0}" type="pres">
      <dgm:prSet presAssocID="{9C4793F6-DDC1-4910-B37A-982278ECB864}" presName="parentText" presStyleLbl="node1" presStyleIdx="3" presStyleCnt="6">
        <dgm:presLayoutVars>
          <dgm:chMax val="0"/>
          <dgm:bulletEnabled val="1"/>
        </dgm:presLayoutVars>
      </dgm:prSet>
      <dgm:spPr/>
      <dgm:t>
        <a:bodyPr/>
        <a:lstStyle/>
        <a:p>
          <a:endParaRPr lang="en-US"/>
        </a:p>
      </dgm:t>
    </dgm:pt>
    <dgm:pt modelId="{8964EC40-50EF-4050-8B7C-989F2DB0E092}" type="pres">
      <dgm:prSet presAssocID="{17AE41DC-90EA-4944-87AC-66F5A639D2F4}" presName="spacer" presStyleCnt="0"/>
      <dgm:spPr/>
    </dgm:pt>
    <dgm:pt modelId="{8E109ECE-09CB-4B0A-BA7D-C2C626473E4B}" type="pres">
      <dgm:prSet presAssocID="{8DD156BD-8BC6-4BDB-AB77-F1912C403F93}" presName="parentText" presStyleLbl="node1" presStyleIdx="4" presStyleCnt="6">
        <dgm:presLayoutVars>
          <dgm:chMax val="0"/>
          <dgm:bulletEnabled val="1"/>
        </dgm:presLayoutVars>
      </dgm:prSet>
      <dgm:spPr/>
      <dgm:t>
        <a:bodyPr/>
        <a:lstStyle/>
        <a:p>
          <a:endParaRPr lang="en-US"/>
        </a:p>
      </dgm:t>
    </dgm:pt>
    <dgm:pt modelId="{6EF7B5A8-CD25-4793-BD05-9447171D133B}" type="pres">
      <dgm:prSet presAssocID="{A7F28CDB-CAB5-47A4-9B8F-B99B1E42152D}" presName="spacer" presStyleCnt="0"/>
      <dgm:spPr/>
    </dgm:pt>
    <dgm:pt modelId="{A70C9BA7-3AE7-4951-B740-FBFFFCE90BC5}" type="pres">
      <dgm:prSet presAssocID="{516CA941-3FAB-43B7-9E2F-7B0C2FEEDD46}" presName="parentText" presStyleLbl="node1" presStyleIdx="5" presStyleCnt="6">
        <dgm:presLayoutVars>
          <dgm:chMax val="0"/>
          <dgm:bulletEnabled val="1"/>
        </dgm:presLayoutVars>
      </dgm:prSet>
      <dgm:spPr/>
      <dgm:t>
        <a:bodyPr/>
        <a:lstStyle/>
        <a:p>
          <a:endParaRPr lang="en-US"/>
        </a:p>
      </dgm:t>
    </dgm:pt>
  </dgm:ptLst>
  <dgm:cxnLst>
    <dgm:cxn modelId="{26309BA5-763B-4D01-A6AF-8B2C4DE0052F}" type="presOf" srcId="{516CA941-3FAB-43B7-9E2F-7B0C2FEEDD46}" destId="{A70C9BA7-3AE7-4951-B740-FBFFFCE90BC5}" srcOrd="0" destOrd="0" presId="urn:microsoft.com/office/officeart/2005/8/layout/vList2"/>
    <dgm:cxn modelId="{7B2CB68F-963C-4870-9206-31BF93C29BC6}" srcId="{1D2368C3-1CF6-4E06-BED0-A2B28933DB87}" destId="{961573AD-67BF-4952-BE6C-F999EFFBDF49}" srcOrd="1" destOrd="0" parTransId="{3BB4B48A-E516-4FB3-9BF6-994FF75A6C0D}" sibTransId="{97EFFBC1-225B-451E-9784-709F78E6D5B6}"/>
    <dgm:cxn modelId="{0CBEE665-BB38-4BF7-B03B-0628EA6E3973}" srcId="{1D2368C3-1CF6-4E06-BED0-A2B28933DB87}" destId="{9C4793F6-DDC1-4910-B37A-982278ECB864}" srcOrd="3" destOrd="0" parTransId="{DFA8C391-8438-4888-B8E2-2B205B21268F}" sibTransId="{17AE41DC-90EA-4944-87AC-66F5A639D2F4}"/>
    <dgm:cxn modelId="{037D5329-A24E-44C1-AEFC-15210B7B113C}" type="presOf" srcId="{8DD156BD-8BC6-4BDB-AB77-F1912C403F93}" destId="{8E109ECE-09CB-4B0A-BA7D-C2C626473E4B}" srcOrd="0" destOrd="0" presId="urn:microsoft.com/office/officeart/2005/8/layout/vList2"/>
    <dgm:cxn modelId="{32ECFF3C-D839-4BE6-BC14-BBC93B2A6C38}" srcId="{1D2368C3-1CF6-4E06-BED0-A2B28933DB87}" destId="{5E2336AA-4D26-4817-B333-52E35621E1FE}" srcOrd="2" destOrd="0" parTransId="{E2270A4A-3372-4674-8EEC-D2C22AFB061B}" sibTransId="{E5A99F11-9CC3-4BD9-B08F-0EE8A36C87CC}"/>
    <dgm:cxn modelId="{6E5324C7-DBF6-4D30-967B-AA78777EA12D}" type="presOf" srcId="{9C4793F6-DDC1-4910-B37A-982278ECB864}" destId="{2B6AC1A6-9113-4ABB-87E9-F91AF8F398E0}" srcOrd="0" destOrd="0" presId="urn:microsoft.com/office/officeart/2005/8/layout/vList2"/>
    <dgm:cxn modelId="{F2A7ACCD-E73D-4108-964D-97DBF256B425}" srcId="{1D2368C3-1CF6-4E06-BED0-A2B28933DB87}" destId="{5781D3C2-3DFA-4D9E-8060-19C8B011FAB4}" srcOrd="0" destOrd="0" parTransId="{312E03BB-0CB4-48C6-877B-EF219DF96CBF}" sibTransId="{BBAAB0C5-236C-4228-BC8B-8E703E28E952}"/>
    <dgm:cxn modelId="{E8492E7D-6DC2-4593-A51B-E6D94DF7C5C8}" type="presOf" srcId="{961573AD-67BF-4952-BE6C-F999EFFBDF49}" destId="{179D8C24-B90B-458F-B29C-40CACEAEA058}" srcOrd="0" destOrd="0" presId="urn:microsoft.com/office/officeart/2005/8/layout/vList2"/>
    <dgm:cxn modelId="{72C03F2D-9DFA-47DD-A761-51410D55975E}" type="presOf" srcId="{5E2336AA-4D26-4817-B333-52E35621E1FE}" destId="{AC4E22FE-7126-4AF1-82D6-7067752021DE}" srcOrd="0" destOrd="0" presId="urn:microsoft.com/office/officeart/2005/8/layout/vList2"/>
    <dgm:cxn modelId="{7BB7095A-B75C-4C79-99A5-204711084249}" type="presOf" srcId="{5781D3C2-3DFA-4D9E-8060-19C8B011FAB4}" destId="{B18B253F-03F8-4553-9E8D-8B4DCF4B2E52}" srcOrd="0" destOrd="0" presId="urn:microsoft.com/office/officeart/2005/8/layout/vList2"/>
    <dgm:cxn modelId="{0FE5C396-952E-41D1-9F46-DAADD9730B2F}" type="presOf" srcId="{1D2368C3-1CF6-4E06-BED0-A2B28933DB87}" destId="{AA099400-1629-47EC-8C78-CA96FEFC4C5F}" srcOrd="0" destOrd="0" presId="urn:microsoft.com/office/officeart/2005/8/layout/vList2"/>
    <dgm:cxn modelId="{1D7D0426-D82C-444B-B759-BFC01A968398}" srcId="{1D2368C3-1CF6-4E06-BED0-A2B28933DB87}" destId="{516CA941-3FAB-43B7-9E2F-7B0C2FEEDD46}" srcOrd="5" destOrd="0" parTransId="{E8563B62-938A-4F07-A20F-E9ACC7E5C6A1}" sibTransId="{98D401C7-90D8-4755-A0D9-30C6DC528A0A}"/>
    <dgm:cxn modelId="{1DF1AAD1-7C8E-43B7-AEA2-D0627286F71A}" srcId="{1D2368C3-1CF6-4E06-BED0-A2B28933DB87}" destId="{8DD156BD-8BC6-4BDB-AB77-F1912C403F93}" srcOrd="4" destOrd="0" parTransId="{76C8444F-D872-4C31-AFD4-B76CF1FAEA5F}" sibTransId="{A7F28CDB-CAB5-47A4-9B8F-B99B1E42152D}"/>
    <dgm:cxn modelId="{479DE3E4-CBF7-4F8C-82A5-3AB13A9B7443}" type="presParOf" srcId="{AA099400-1629-47EC-8C78-CA96FEFC4C5F}" destId="{B18B253F-03F8-4553-9E8D-8B4DCF4B2E52}" srcOrd="0" destOrd="0" presId="urn:microsoft.com/office/officeart/2005/8/layout/vList2"/>
    <dgm:cxn modelId="{29823CB0-39D0-4983-B0DC-56EF02FA9AAE}" type="presParOf" srcId="{AA099400-1629-47EC-8C78-CA96FEFC4C5F}" destId="{159D84DA-A6AA-4AAF-9529-5CA98457DB46}" srcOrd="1" destOrd="0" presId="urn:microsoft.com/office/officeart/2005/8/layout/vList2"/>
    <dgm:cxn modelId="{AE7B07F2-2A92-4311-ABA4-85B6C493CDB2}" type="presParOf" srcId="{AA099400-1629-47EC-8C78-CA96FEFC4C5F}" destId="{179D8C24-B90B-458F-B29C-40CACEAEA058}" srcOrd="2" destOrd="0" presId="urn:microsoft.com/office/officeart/2005/8/layout/vList2"/>
    <dgm:cxn modelId="{AD9FBD31-3ADC-4F35-9877-79EF4490C347}" type="presParOf" srcId="{AA099400-1629-47EC-8C78-CA96FEFC4C5F}" destId="{A6C2D36C-AC3E-46D4-8DAE-19919815BC82}" srcOrd="3" destOrd="0" presId="urn:microsoft.com/office/officeart/2005/8/layout/vList2"/>
    <dgm:cxn modelId="{BCE845AF-0CF2-4D5E-A525-D1CD056EEBA9}" type="presParOf" srcId="{AA099400-1629-47EC-8C78-CA96FEFC4C5F}" destId="{AC4E22FE-7126-4AF1-82D6-7067752021DE}" srcOrd="4" destOrd="0" presId="urn:microsoft.com/office/officeart/2005/8/layout/vList2"/>
    <dgm:cxn modelId="{1B5C8054-4E28-4145-BB6C-90AC0E55BB82}" type="presParOf" srcId="{AA099400-1629-47EC-8C78-CA96FEFC4C5F}" destId="{61100C3A-57AE-4DAA-AF5D-EDB3D3280D0C}" srcOrd="5" destOrd="0" presId="urn:microsoft.com/office/officeart/2005/8/layout/vList2"/>
    <dgm:cxn modelId="{A5FE6F2A-4B20-4D94-A86F-27F6948B7B1D}" type="presParOf" srcId="{AA099400-1629-47EC-8C78-CA96FEFC4C5F}" destId="{2B6AC1A6-9113-4ABB-87E9-F91AF8F398E0}" srcOrd="6" destOrd="0" presId="urn:microsoft.com/office/officeart/2005/8/layout/vList2"/>
    <dgm:cxn modelId="{46B003F4-C82D-403A-BE7C-0087EABEAC79}" type="presParOf" srcId="{AA099400-1629-47EC-8C78-CA96FEFC4C5F}" destId="{8964EC40-50EF-4050-8B7C-989F2DB0E092}" srcOrd="7" destOrd="0" presId="urn:microsoft.com/office/officeart/2005/8/layout/vList2"/>
    <dgm:cxn modelId="{3DAC8DC9-3998-4023-979B-CE19A8509743}" type="presParOf" srcId="{AA099400-1629-47EC-8C78-CA96FEFC4C5F}" destId="{8E109ECE-09CB-4B0A-BA7D-C2C626473E4B}" srcOrd="8" destOrd="0" presId="urn:microsoft.com/office/officeart/2005/8/layout/vList2"/>
    <dgm:cxn modelId="{5C51B3E1-0E7D-43A1-ABF1-CF27BF38AAE5}" type="presParOf" srcId="{AA099400-1629-47EC-8C78-CA96FEFC4C5F}" destId="{6EF7B5A8-CD25-4793-BD05-9447171D133B}" srcOrd="9" destOrd="0" presId="urn:microsoft.com/office/officeart/2005/8/layout/vList2"/>
    <dgm:cxn modelId="{1BA112D5-2542-422F-AB0D-00FA73120FA9}" type="presParOf" srcId="{AA099400-1629-47EC-8C78-CA96FEFC4C5F}" destId="{A70C9BA7-3AE7-4951-B740-FBFFFCE90BC5}"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A97E7A2-9743-4E30-B22A-7F79FC343C72}" type="doc">
      <dgm:prSet loTypeId="urn:microsoft.com/office/officeart/2018/layout/CircleProcess" loCatId="simpleprocesssa" qsTypeId="urn:microsoft.com/office/officeart/2005/8/quickstyle/simple1" qsCatId="simple" csTypeId="urn:microsoft.com/office/officeart/2005/8/colors/colorful5" csCatId="colorful"/>
      <dgm:spPr/>
      <dgm:t>
        <a:bodyPr/>
        <a:lstStyle/>
        <a:p>
          <a:endParaRPr lang="en-US"/>
        </a:p>
      </dgm:t>
    </dgm:pt>
    <dgm:pt modelId="{D69FBF68-2317-44C4-99F4-B5187451584B}">
      <dgm:prSet/>
      <dgm:spPr/>
      <dgm:t>
        <a:bodyPr/>
        <a:lstStyle/>
        <a:p>
          <a:r>
            <a:rPr lang="en-GB"/>
            <a:t>Advertising: flyer, banner, app, clients</a:t>
          </a:r>
          <a:endParaRPr lang="en-US"/>
        </a:p>
      </dgm:t>
    </dgm:pt>
    <dgm:pt modelId="{7D57ACC9-3A37-4E3C-BC31-B52735691F0B}" type="parTrans" cxnId="{2A8979DB-0682-45C7-BF0B-30609681E9FD}">
      <dgm:prSet/>
      <dgm:spPr/>
      <dgm:t>
        <a:bodyPr/>
        <a:lstStyle/>
        <a:p>
          <a:endParaRPr lang="en-US"/>
        </a:p>
      </dgm:t>
    </dgm:pt>
    <dgm:pt modelId="{58E77A87-5209-49A6-8206-8FA2C68CEFF2}" type="sibTrans" cxnId="{2A8979DB-0682-45C7-BF0B-30609681E9FD}">
      <dgm:prSet/>
      <dgm:spPr/>
      <dgm:t>
        <a:bodyPr/>
        <a:lstStyle/>
        <a:p>
          <a:endParaRPr lang="en-US"/>
        </a:p>
      </dgm:t>
    </dgm:pt>
    <dgm:pt modelId="{248D63ED-05FD-44E8-B279-C89131839F5C}">
      <dgm:prSet/>
      <dgm:spPr/>
      <dgm:t>
        <a:bodyPr/>
        <a:lstStyle/>
        <a:p>
          <a:r>
            <a:rPr lang="en-GB"/>
            <a:t>Sales promotion: discount, loyalty card, special offers</a:t>
          </a:r>
          <a:endParaRPr lang="en-US"/>
        </a:p>
      </dgm:t>
    </dgm:pt>
    <dgm:pt modelId="{887035E3-2FF3-4A8C-8637-C8213340E0C4}" type="parTrans" cxnId="{61A826EB-08F9-4029-B374-3D79A86B3328}">
      <dgm:prSet/>
      <dgm:spPr/>
      <dgm:t>
        <a:bodyPr/>
        <a:lstStyle/>
        <a:p>
          <a:endParaRPr lang="en-US"/>
        </a:p>
      </dgm:t>
    </dgm:pt>
    <dgm:pt modelId="{99FD3205-F29D-4B50-9CBA-0D486EDCF700}" type="sibTrans" cxnId="{61A826EB-08F9-4029-B374-3D79A86B3328}">
      <dgm:prSet/>
      <dgm:spPr/>
      <dgm:t>
        <a:bodyPr/>
        <a:lstStyle/>
        <a:p>
          <a:endParaRPr lang="en-US"/>
        </a:p>
      </dgm:t>
    </dgm:pt>
    <dgm:pt modelId="{20F2CDC8-D09B-4B18-8344-4746C4C21E4E}">
      <dgm:prSet/>
      <dgm:spPr/>
      <dgm:t>
        <a:bodyPr/>
        <a:lstStyle/>
        <a:p>
          <a:r>
            <a:rPr lang="en-GB"/>
            <a:t>Event marketing: sports nights, fundraises, live music nights</a:t>
          </a:r>
          <a:endParaRPr lang="en-US"/>
        </a:p>
      </dgm:t>
    </dgm:pt>
    <dgm:pt modelId="{DACE56D6-F02E-4C81-B704-7FB3466784C9}" type="parTrans" cxnId="{CFB31029-69DE-4476-99B3-BDDE7C483266}">
      <dgm:prSet/>
      <dgm:spPr/>
      <dgm:t>
        <a:bodyPr/>
        <a:lstStyle/>
        <a:p>
          <a:endParaRPr lang="en-US"/>
        </a:p>
      </dgm:t>
    </dgm:pt>
    <dgm:pt modelId="{22BF0764-CFE5-41E4-9B5D-0CF5AB4E37B9}" type="sibTrans" cxnId="{CFB31029-69DE-4476-99B3-BDDE7C483266}">
      <dgm:prSet/>
      <dgm:spPr/>
      <dgm:t>
        <a:bodyPr/>
        <a:lstStyle/>
        <a:p>
          <a:endParaRPr lang="en-US"/>
        </a:p>
      </dgm:t>
    </dgm:pt>
    <dgm:pt modelId="{4F7F0E31-D7DB-4DA5-9A36-7D0741141EE4}">
      <dgm:prSet/>
      <dgm:spPr/>
      <dgm:t>
        <a:bodyPr/>
        <a:lstStyle/>
        <a:p>
          <a:r>
            <a:rPr lang="en-GB"/>
            <a:t>Interactive marketing: feedback </a:t>
          </a:r>
          <a:endParaRPr lang="en-US"/>
        </a:p>
      </dgm:t>
    </dgm:pt>
    <dgm:pt modelId="{B466D53E-C6C3-4EBC-AD63-D8404864C2EC}" type="parTrans" cxnId="{96332DC9-DCB1-4B41-A2B3-D6713A144EC4}">
      <dgm:prSet/>
      <dgm:spPr/>
      <dgm:t>
        <a:bodyPr/>
        <a:lstStyle/>
        <a:p>
          <a:endParaRPr lang="en-US"/>
        </a:p>
      </dgm:t>
    </dgm:pt>
    <dgm:pt modelId="{98DA8750-19D6-4E00-A7A5-F46B300D9667}" type="sibTrans" cxnId="{96332DC9-DCB1-4B41-A2B3-D6713A144EC4}">
      <dgm:prSet/>
      <dgm:spPr/>
      <dgm:t>
        <a:bodyPr/>
        <a:lstStyle/>
        <a:p>
          <a:endParaRPr lang="en-US"/>
        </a:p>
      </dgm:t>
    </dgm:pt>
    <dgm:pt modelId="{4E16FCE8-1164-4CCA-8E01-0D6FB5EAEB9F}" type="pres">
      <dgm:prSet presAssocID="{AA97E7A2-9743-4E30-B22A-7F79FC343C72}" presName="Name0" presStyleCnt="0">
        <dgm:presLayoutVars>
          <dgm:chMax val="11"/>
          <dgm:chPref val="11"/>
          <dgm:dir/>
          <dgm:resizeHandles/>
        </dgm:presLayoutVars>
      </dgm:prSet>
      <dgm:spPr/>
      <dgm:t>
        <a:bodyPr/>
        <a:lstStyle/>
        <a:p>
          <a:endParaRPr lang="en-US"/>
        </a:p>
      </dgm:t>
    </dgm:pt>
    <dgm:pt modelId="{F2D8BB63-3C7A-4FA0-B0DD-C5C5BF476654}" type="pres">
      <dgm:prSet presAssocID="{4F7F0E31-D7DB-4DA5-9A36-7D0741141EE4}" presName="Accent4" presStyleCnt="0"/>
      <dgm:spPr/>
    </dgm:pt>
    <dgm:pt modelId="{38F54E4E-8610-47FE-B323-FCC58E7AF96F}" type="pres">
      <dgm:prSet presAssocID="{4F7F0E31-D7DB-4DA5-9A36-7D0741141EE4}" presName="Accent" presStyleLbl="node1" presStyleIdx="0" presStyleCnt="8"/>
      <dgm:spPr/>
    </dgm:pt>
    <dgm:pt modelId="{5B4E4546-2DD9-4737-8BBF-C8A3CB5B1647}" type="pres">
      <dgm:prSet presAssocID="{4F7F0E31-D7DB-4DA5-9A36-7D0741141EE4}" presName="ParentBackground4" presStyleCnt="0"/>
      <dgm:spPr/>
    </dgm:pt>
    <dgm:pt modelId="{04BB40A2-1E87-46FC-9AE1-C5E674D0BD59}" type="pres">
      <dgm:prSet presAssocID="{4F7F0E31-D7DB-4DA5-9A36-7D0741141EE4}" presName="ParentBackground" presStyleLbl="node1" presStyleIdx="1" presStyleCnt="8"/>
      <dgm:spPr/>
      <dgm:t>
        <a:bodyPr/>
        <a:lstStyle/>
        <a:p>
          <a:endParaRPr lang="en-US"/>
        </a:p>
      </dgm:t>
    </dgm:pt>
    <dgm:pt modelId="{A4ACE00F-B269-4EF9-B866-F0A48E799B7D}" type="pres">
      <dgm:prSet presAssocID="{4F7F0E31-D7DB-4DA5-9A36-7D0741141EE4}" presName="Parent4" presStyleLbl="fgAcc0" presStyleIdx="0" presStyleCnt="0">
        <dgm:presLayoutVars>
          <dgm:chMax val="1"/>
          <dgm:chPref val="1"/>
          <dgm:bulletEnabled val="1"/>
        </dgm:presLayoutVars>
      </dgm:prSet>
      <dgm:spPr/>
      <dgm:t>
        <a:bodyPr/>
        <a:lstStyle/>
        <a:p>
          <a:endParaRPr lang="en-US"/>
        </a:p>
      </dgm:t>
    </dgm:pt>
    <dgm:pt modelId="{A0F42DCF-8725-44E4-9B8D-BAF9EA7EEB27}" type="pres">
      <dgm:prSet presAssocID="{20F2CDC8-D09B-4B18-8344-4746C4C21E4E}" presName="Accent3" presStyleCnt="0"/>
      <dgm:spPr/>
    </dgm:pt>
    <dgm:pt modelId="{603484FA-9125-49E3-9E8F-283F882C138C}" type="pres">
      <dgm:prSet presAssocID="{20F2CDC8-D09B-4B18-8344-4746C4C21E4E}" presName="Accent" presStyleLbl="node1" presStyleIdx="2" presStyleCnt="8"/>
      <dgm:spPr/>
    </dgm:pt>
    <dgm:pt modelId="{96DA01D5-AAC3-4AC6-89E1-EA5C33594513}" type="pres">
      <dgm:prSet presAssocID="{20F2CDC8-D09B-4B18-8344-4746C4C21E4E}" presName="ParentBackground3" presStyleCnt="0"/>
      <dgm:spPr/>
    </dgm:pt>
    <dgm:pt modelId="{982A0F20-9308-450B-9665-32945349240A}" type="pres">
      <dgm:prSet presAssocID="{20F2CDC8-D09B-4B18-8344-4746C4C21E4E}" presName="ParentBackground" presStyleLbl="node1" presStyleIdx="3" presStyleCnt="8"/>
      <dgm:spPr/>
      <dgm:t>
        <a:bodyPr/>
        <a:lstStyle/>
        <a:p>
          <a:endParaRPr lang="en-US"/>
        </a:p>
      </dgm:t>
    </dgm:pt>
    <dgm:pt modelId="{211588F3-C68D-4938-9379-A36B66371F06}" type="pres">
      <dgm:prSet presAssocID="{20F2CDC8-D09B-4B18-8344-4746C4C21E4E}" presName="Parent3" presStyleLbl="fgAcc0" presStyleIdx="0" presStyleCnt="0">
        <dgm:presLayoutVars>
          <dgm:chMax val="1"/>
          <dgm:chPref val="1"/>
          <dgm:bulletEnabled val="1"/>
        </dgm:presLayoutVars>
      </dgm:prSet>
      <dgm:spPr/>
      <dgm:t>
        <a:bodyPr/>
        <a:lstStyle/>
        <a:p>
          <a:endParaRPr lang="en-US"/>
        </a:p>
      </dgm:t>
    </dgm:pt>
    <dgm:pt modelId="{406B3FDE-E170-425A-B935-B31C2CB3EF94}" type="pres">
      <dgm:prSet presAssocID="{248D63ED-05FD-44E8-B279-C89131839F5C}" presName="Accent2" presStyleCnt="0"/>
      <dgm:spPr/>
    </dgm:pt>
    <dgm:pt modelId="{2C1E5B8B-3330-437B-8C1B-F45894E0B132}" type="pres">
      <dgm:prSet presAssocID="{248D63ED-05FD-44E8-B279-C89131839F5C}" presName="Accent" presStyleLbl="node1" presStyleIdx="4" presStyleCnt="8"/>
      <dgm:spPr/>
    </dgm:pt>
    <dgm:pt modelId="{1A10E5A0-4D44-4C19-A3EE-3927D181CE8B}" type="pres">
      <dgm:prSet presAssocID="{248D63ED-05FD-44E8-B279-C89131839F5C}" presName="ParentBackground2" presStyleCnt="0"/>
      <dgm:spPr/>
    </dgm:pt>
    <dgm:pt modelId="{FC4A1B0C-2351-490E-97FE-6B4E7360F206}" type="pres">
      <dgm:prSet presAssocID="{248D63ED-05FD-44E8-B279-C89131839F5C}" presName="ParentBackground" presStyleLbl="node1" presStyleIdx="5" presStyleCnt="8"/>
      <dgm:spPr/>
      <dgm:t>
        <a:bodyPr/>
        <a:lstStyle/>
        <a:p>
          <a:endParaRPr lang="en-US"/>
        </a:p>
      </dgm:t>
    </dgm:pt>
    <dgm:pt modelId="{073604B3-FF15-4941-994F-97573B5F77B0}" type="pres">
      <dgm:prSet presAssocID="{248D63ED-05FD-44E8-B279-C89131839F5C}" presName="Parent2" presStyleLbl="fgAcc0" presStyleIdx="0" presStyleCnt="0">
        <dgm:presLayoutVars>
          <dgm:chMax val="1"/>
          <dgm:chPref val="1"/>
          <dgm:bulletEnabled val="1"/>
        </dgm:presLayoutVars>
      </dgm:prSet>
      <dgm:spPr/>
      <dgm:t>
        <a:bodyPr/>
        <a:lstStyle/>
        <a:p>
          <a:endParaRPr lang="en-US"/>
        </a:p>
      </dgm:t>
    </dgm:pt>
    <dgm:pt modelId="{D1EEE05B-B4EE-4120-880F-0A61BF9ABE65}" type="pres">
      <dgm:prSet presAssocID="{D69FBF68-2317-44C4-99F4-B5187451584B}" presName="Accent1" presStyleCnt="0"/>
      <dgm:spPr/>
    </dgm:pt>
    <dgm:pt modelId="{73FE190D-19C2-488C-835D-DC99F12DA7D6}" type="pres">
      <dgm:prSet presAssocID="{D69FBF68-2317-44C4-99F4-B5187451584B}" presName="Accent" presStyleLbl="node1" presStyleIdx="6" presStyleCnt="8"/>
      <dgm:spPr/>
    </dgm:pt>
    <dgm:pt modelId="{0CAD8411-24AB-40E8-BEB8-33C0F878A889}" type="pres">
      <dgm:prSet presAssocID="{D69FBF68-2317-44C4-99F4-B5187451584B}" presName="ParentBackground1" presStyleCnt="0"/>
      <dgm:spPr/>
    </dgm:pt>
    <dgm:pt modelId="{AFFDFE2B-3610-4218-91BE-52E31AB3A6CF}" type="pres">
      <dgm:prSet presAssocID="{D69FBF68-2317-44C4-99F4-B5187451584B}" presName="ParentBackground" presStyleLbl="node1" presStyleIdx="7" presStyleCnt="8"/>
      <dgm:spPr/>
      <dgm:t>
        <a:bodyPr/>
        <a:lstStyle/>
        <a:p>
          <a:endParaRPr lang="en-US"/>
        </a:p>
      </dgm:t>
    </dgm:pt>
    <dgm:pt modelId="{E3016068-7647-49F0-999C-505D9C8625D4}" type="pres">
      <dgm:prSet presAssocID="{D69FBF68-2317-44C4-99F4-B5187451584B}" presName="Parent1" presStyleLbl="fgAcc0" presStyleIdx="0" presStyleCnt="0">
        <dgm:presLayoutVars>
          <dgm:chMax val="1"/>
          <dgm:chPref val="1"/>
          <dgm:bulletEnabled val="1"/>
        </dgm:presLayoutVars>
      </dgm:prSet>
      <dgm:spPr/>
      <dgm:t>
        <a:bodyPr/>
        <a:lstStyle/>
        <a:p>
          <a:endParaRPr lang="en-US"/>
        </a:p>
      </dgm:t>
    </dgm:pt>
  </dgm:ptLst>
  <dgm:cxnLst>
    <dgm:cxn modelId="{933A9A53-9CD2-48FA-9F41-354FE3772779}" type="presOf" srcId="{20F2CDC8-D09B-4B18-8344-4746C4C21E4E}" destId="{211588F3-C68D-4938-9379-A36B66371F06}" srcOrd="1" destOrd="0" presId="urn:microsoft.com/office/officeart/2018/layout/CircleProcess"/>
    <dgm:cxn modelId="{2A8979DB-0682-45C7-BF0B-30609681E9FD}" srcId="{AA97E7A2-9743-4E30-B22A-7F79FC343C72}" destId="{D69FBF68-2317-44C4-99F4-B5187451584B}" srcOrd="0" destOrd="0" parTransId="{7D57ACC9-3A37-4E3C-BC31-B52735691F0B}" sibTransId="{58E77A87-5209-49A6-8206-8FA2C68CEFF2}"/>
    <dgm:cxn modelId="{B254E8C3-E843-40E7-960A-7FEB2FF1DF05}" type="presOf" srcId="{D69FBF68-2317-44C4-99F4-B5187451584B}" destId="{AFFDFE2B-3610-4218-91BE-52E31AB3A6CF}" srcOrd="0" destOrd="0" presId="urn:microsoft.com/office/officeart/2018/layout/CircleProcess"/>
    <dgm:cxn modelId="{4A9928A6-F6AF-48E6-A1B2-A6BC8DAAC51E}" type="presOf" srcId="{AA97E7A2-9743-4E30-B22A-7F79FC343C72}" destId="{4E16FCE8-1164-4CCA-8E01-0D6FB5EAEB9F}" srcOrd="0" destOrd="0" presId="urn:microsoft.com/office/officeart/2018/layout/CircleProcess"/>
    <dgm:cxn modelId="{77D37C5C-D2BB-45F0-9DAE-AA323A81D9C3}" type="presOf" srcId="{248D63ED-05FD-44E8-B279-C89131839F5C}" destId="{FC4A1B0C-2351-490E-97FE-6B4E7360F206}" srcOrd="0" destOrd="0" presId="urn:microsoft.com/office/officeart/2018/layout/CircleProcess"/>
    <dgm:cxn modelId="{2876229E-F6CB-40C0-8A35-BDCE2C8BF8D2}" type="presOf" srcId="{4F7F0E31-D7DB-4DA5-9A36-7D0741141EE4}" destId="{A4ACE00F-B269-4EF9-B866-F0A48E799B7D}" srcOrd="1" destOrd="0" presId="urn:microsoft.com/office/officeart/2018/layout/CircleProcess"/>
    <dgm:cxn modelId="{CFB31029-69DE-4476-99B3-BDDE7C483266}" srcId="{AA97E7A2-9743-4E30-B22A-7F79FC343C72}" destId="{20F2CDC8-D09B-4B18-8344-4746C4C21E4E}" srcOrd="2" destOrd="0" parTransId="{DACE56D6-F02E-4C81-B704-7FB3466784C9}" sibTransId="{22BF0764-CFE5-41E4-9B5D-0CF5AB4E37B9}"/>
    <dgm:cxn modelId="{103EE733-5C05-4144-9E2B-E13BF61CDA0E}" type="presOf" srcId="{248D63ED-05FD-44E8-B279-C89131839F5C}" destId="{073604B3-FF15-4941-994F-97573B5F77B0}" srcOrd="1" destOrd="0" presId="urn:microsoft.com/office/officeart/2018/layout/CircleProcess"/>
    <dgm:cxn modelId="{A6758D2D-D1C6-49E8-97CF-075AEF674343}" type="presOf" srcId="{4F7F0E31-D7DB-4DA5-9A36-7D0741141EE4}" destId="{04BB40A2-1E87-46FC-9AE1-C5E674D0BD59}" srcOrd="0" destOrd="0" presId="urn:microsoft.com/office/officeart/2018/layout/CircleProcess"/>
    <dgm:cxn modelId="{61A826EB-08F9-4029-B374-3D79A86B3328}" srcId="{AA97E7A2-9743-4E30-B22A-7F79FC343C72}" destId="{248D63ED-05FD-44E8-B279-C89131839F5C}" srcOrd="1" destOrd="0" parTransId="{887035E3-2FF3-4A8C-8637-C8213340E0C4}" sibTransId="{99FD3205-F29D-4B50-9CBA-0D486EDCF700}"/>
    <dgm:cxn modelId="{DE00C5CA-2C26-4878-A813-E149C01B8BE2}" type="presOf" srcId="{20F2CDC8-D09B-4B18-8344-4746C4C21E4E}" destId="{982A0F20-9308-450B-9665-32945349240A}" srcOrd="0" destOrd="0" presId="urn:microsoft.com/office/officeart/2018/layout/CircleProcess"/>
    <dgm:cxn modelId="{96332DC9-DCB1-4B41-A2B3-D6713A144EC4}" srcId="{AA97E7A2-9743-4E30-B22A-7F79FC343C72}" destId="{4F7F0E31-D7DB-4DA5-9A36-7D0741141EE4}" srcOrd="3" destOrd="0" parTransId="{B466D53E-C6C3-4EBC-AD63-D8404864C2EC}" sibTransId="{98DA8750-19D6-4E00-A7A5-F46B300D9667}"/>
    <dgm:cxn modelId="{87DAF330-1E8E-451D-AD0D-0D0B0532C3B6}" type="presOf" srcId="{D69FBF68-2317-44C4-99F4-B5187451584B}" destId="{E3016068-7647-49F0-999C-505D9C8625D4}" srcOrd="1" destOrd="0" presId="urn:microsoft.com/office/officeart/2018/layout/CircleProcess"/>
    <dgm:cxn modelId="{BFAEBF38-034F-4DB3-BDC0-2A11115A7CA4}" type="presParOf" srcId="{4E16FCE8-1164-4CCA-8E01-0D6FB5EAEB9F}" destId="{F2D8BB63-3C7A-4FA0-B0DD-C5C5BF476654}" srcOrd="0" destOrd="0" presId="urn:microsoft.com/office/officeart/2018/layout/CircleProcess"/>
    <dgm:cxn modelId="{9B3370B9-0385-4FF1-AAEA-80B3A01BA8CA}" type="presParOf" srcId="{F2D8BB63-3C7A-4FA0-B0DD-C5C5BF476654}" destId="{38F54E4E-8610-47FE-B323-FCC58E7AF96F}" srcOrd="0" destOrd="0" presId="urn:microsoft.com/office/officeart/2018/layout/CircleProcess"/>
    <dgm:cxn modelId="{4C267391-0ADE-4183-8163-09739FAD897E}" type="presParOf" srcId="{4E16FCE8-1164-4CCA-8E01-0D6FB5EAEB9F}" destId="{5B4E4546-2DD9-4737-8BBF-C8A3CB5B1647}" srcOrd="1" destOrd="0" presId="urn:microsoft.com/office/officeart/2018/layout/CircleProcess"/>
    <dgm:cxn modelId="{49C5A7DA-F1F0-4637-91C3-63FBA06C3A2F}" type="presParOf" srcId="{5B4E4546-2DD9-4737-8BBF-C8A3CB5B1647}" destId="{04BB40A2-1E87-46FC-9AE1-C5E674D0BD59}" srcOrd="0" destOrd="0" presId="urn:microsoft.com/office/officeart/2018/layout/CircleProcess"/>
    <dgm:cxn modelId="{24DF9ED5-0643-4832-925E-3980220B0BEA}" type="presParOf" srcId="{4E16FCE8-1164-4CCA-8E01-0D6FB5EAEB9F}" destId="{A4ACE00F-B269-4EF9-B866-F0A48E799B7D}" srcOrd="2" destOrd="0" presId="urn:microsoft.com/office/officeart/2018/layout/CircleProcess"/>
    <dgm:cxn modelId="{079D88C7-ABC5-4160-A1A8-DA4D10C4D3C2}" type="presParOf" srcId="{4E16FCE8-1164-4CCA-8E01-0D6FB5EAEB9F}" destId="{A0F42DCF-8725-44E4-9B8D-BAF9EA7EEB27}" srcOrd="3" destOrd="0" presId="urn:microsoft.com/office/officeart/2018/layout/CircleProcess"/>
    <dgm:cxn modelId="{F779D59B-0C94-4E12-8079-AC3687AFE0BB}" type="presParOf" srcId="{A0F42DCF-8725-44E4-9B8D-BAF9EA7EEB27}" destId="{603484FA-9125-49E3-9E8F-283F882C138C}" srcOrd="0" destOrd="0" presId="urn:microsoft.com/office/officeart/2018/layout/CircleProcess"/>
    <dgm:cxn modelId="{531B7E6F-F5D6-462C-82B3-9D706443A215}" type="presParOf" srcId="{4E16FCE8-1164-4CCA-8E01-0D6FB5EAEB9F}" destId="{96DA01D5-AAC3-4AC6-89E1-EA5C33594513}" srcOrd="4" destOrd="0" presId="urn:microsoft.com/office/officeart/2018/layout/CircleProcess"/>
    <dgm:cxn modelId="{769544E7-95D0-4CA8-83B3-C50CE9C0FCB1}" type="presParOf" srcId="{96DA01D5-AAC3-4AC6-89E1-EA5C33594513}" destId="{982A0F20-9308-450B-9665-32945349240A}" srcOrd="0" destOrd="0" presId="urn:microsoft.com/office/officeart/2018/layout/CircleProcess"/>
    <dgm:cxn modelId="{E4B20EB3-FCD8-43A7-8833-0C11C635DD59}" type="presParOf" srcId="{4E16FCE8-1164-4CCA-8E01-0D6FB5EAEB9F}" destId="{211588F3-C68D-4938-9379-A36B66371F06}" srcOrd="5" destOrd="0" presId="urn:microsoft.com/office/officeart/2018/layout/CircleProcess"/>
    <dgm:cxn modelId="{D81A4699-FD2E-484C-AC88-73677CAD96F9}" type="presParOf" srcId="{4E16FCE8-1164-4CCA-8E01-0D6FB5EAEB9F}" destId="{406B3FDE-E170-425A-B935-B31C2CB3EF94}" srcOrd="6" destOrd="0" presId="urn:microsoft.com/office/officeart/2018/layout/CircleProcess"/>
    <dgm:cxn modelId="{884F93A8-4AAD-41F0-B183-557BCCACC47F}" type="presParOf" srcId="{406B3FDE-E170-425A-B935-B31C2CB3EF94}" destId="{2C1E5B8B-3330-437B-8C1B-F45894E0B132}" srcOrd="0" destOrd="0" presId="urn:microsoft.com/office/officeart/2018/layout/CircleProcess"/>
    <dgm:cxn modelId="{3A9B4F33-1AEF-453C-AC8E-53EE8746A6CF}" type="presParOf" srcId="{4E16FCE8-1164-4CCA-8E01-0D6FB5EAEB9F}" destId="{1A10E5A0-4D44-4C19-A3EE-3927D181CE8B}" srcOrd="7" destOrd="0" presId="urn:microsoft.com/office/officeart/2018/layout/CircleProcess"/>
    <dgm:cxn modelId="{BE05F952-9D2A-4C8F-8FEA-06E66FF565DE}" type="presParOf" srcId="{1A10E5A0-4D44-4C19-A3EE-3927D181CE8B}" destId="{FC4A1B0C-2351-490E-97FE-6B4E7360F206}" srcOrd="0" destOrd="0" presId="urn:microsoft.com/office/officeart/2018/layout/CircleProcess"/>
    <dgm:cxn modelId="{4F0957C2-C51A-4A0E-BE76-79A76E1278EE}" type="presParOf" srcId="{4E16FCE8-1164-4CCA-8E01-0D6FB5EAEB9F}" destId="{073604B3-FF15-4941-994F-97573B5F77B0}" srcOrd="8" destOrd="0" presId="urn:microsoft.com/office/officeart/2018/layout/CircleProcess"/>
    <dgm:cxn modelId="{698F4295-F0B7-49AA-B129-0B313E64CE0F}" type="presParOf" srcId="{4E16FCE8-1164-4CCA-8E01-0D6FB5EAEB9F}" destId="{D1EEE05B-B4EE-4120-880F-0A61BF9ABE65}" srcOrd="9" destOrd="0" presId="urn:microsoft.com/office/officeart/2018/layout/CircleProcess"/>
    <dgm:cxn modelId="{E2428B6A-F9E1-4ECD-9FB7-563BEA5AB3C0}" type="presParOf" srcId="{D1EEE05B-B4EE-4120-880F-0A61BF9ABE65}" destId="{73FE190D-19C2-488C-835D-DC99F12DA7D6}" srcOrd="0" destOrd="0" presId="urn:microsoft.com/office/officeart/2018/layout/CircleProcess"/>
    <dgm:cxn modelId="{A0A60596-3B53-4A0F-B7C6-B44D8968CE2E}" type="presParOf" srcId="{4E16FCE8-1164-4CCA-8E01-0D6FB5EAEB9F}" destId="{0CAD8411-24AB-40E8-BEB8-33C0F878A889}" srcOrd="10" destOrd="0" presId="urn:microsoft.com/office/officeart/2018/layout/CircleProcess"/>
    <dgm:cxn modelId="{CA50A235-8560-42AF-816E-3E63A123D747}" type="presParOf" srcId="{0CAD8411-24AB-40E8-BEB8-33C0F878A889}" destId="{AFFDFE2B-3610-4218-91BE-52E31AB3A6CF}" srcOrd="0" destOrd="0" presId="urn:microsoft.com/office/officeart/2018/layout/CircleProcess"/>
    <dgm:cxn modelId="{562B9844-01FC-4AD4-9765-35B92598C5B1}" type="presParOf" srcId="{4E16FCE8-1164-4CCA-8E01-0D6FB5EAEB9F}" destId="{E3016068-7647-49F0-999C-505D9C8625D4}" srcOrd="11" destOrd="0" presId="urn:microsoft.com/office/officeart/2018/layout/Circle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3D433B3-DCAF-45BE-A48A-9852F090FB43}"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03602735-E190-45BA-ACD8-3EB203338A53}">
      <dgm:prSet custT="1"/>
      <dgm:spPr/>
      <dgm:t>
        <a:bodyPr/>
        <a:lstStyle/>
        <a:p>
          <a:pPr>
            <a:lnSpc>
              <a:spcPct val="100000"/>
            </a:lnSpc>
          </a:pPr>
          <a:r>
            <a:rPr lang="en-US" sz="1600" dirty="0"/>
            <a:t>Came to our events and forget about any worries that you might have.</a:t>
          </a:r>
        </a:p>
      </dgm:t>
    </dgm:pt>
    <dgm:pt modelId="{41208511-4524-45F9-8B88-24C9FBAB893F}" type="parTrans" cxnId="{912285D6-4966-454B-9B58-9DFB83252C9E}">
      <dgm:prSet/>
      <dgm:spPr/>
      <dgm:t>
        <a:bodyPr/>
        <a:lstStyle/>
        <a:p>
          <a:endParaRPr lang="en-US"/>
        </a:p>
      </dgm:t>
    </dgm:pt>
    <dgm:pt modelId="{CD88DC6C-58EF-4CDF-A04F-3D80EC718448}" type="sibTrans" cxnId="{912285D6-4966-454B-9B58-9DFB83252C9E}">
      <dgm:prSet/>
      <dgm:spPr/>
      <dgm:t>
        <a:bodyPr/>
        <a:lstStyle/>
        <a:p>
          <a:pPr>
            <a:lnSpc>
              <a:spcPct val="100000"/>
            </a:lnSpc>
          </a:pPr>
          <a:endParaRPr lang="en-US"/>
        </a:p>
      </dgm:t>
    </dgm:pt>
    <dgm:pt modelId="{20D506D3-F0FD-4A71-8B9B-F9C3B489FA46}">
      <dgm:prSet custT="1"/>
      <dgm:spPr/>
      <dgm:t>
        <a:bodyPr/>
        <a:lstStyle/>
        <a:p>
          <a:pPr>
            <a:lnSpc>
              <a:spcPct val="100000"/>
            </a:lnSpc>
          </a:pPr>
          <a:r>
            <a:rPr lang="en-GB" sz="1400"/>
            <a:t>We put all our strengths in our business and risked with new products because it remind us of home.</a:t>
          </a:r>
          <a:endParaRPr lang="en-US" sz="1400" dirty="0"/>
        </a:p>
      </dgm:t>
    </dgm:pt>
    <dgm:pt modelId="{BF95F6C8-24E8-46AB-933E-629FF13DEF14}" type="parTrans" cxnId="{A0B9A1CD-432B-4471-B583-EEE49E231618}">
      <dgm:prSet/>
      <dgm:spPr/>
      <dgm:t>
        <a:bodyPr/>
        <a:lstStyle/>
        <a:p>
          <a:endParaRPr lang="en-US"/>
        </a:p>
      </dgm:t>
    </dgm:pt>
    <dgm:pt modelId="{90C512B5-3058-4074-8DF9-68124AFC54A7}" type="sibTrans" cxnId="{A0B9A1CD-432B-4471-B583-EEE49E231618}">
      <dgm:prSet/>
      <dgm:spPr/>
      <dgm:t>
        <a:bodyPr/>
        <a:lstStyle/>
        <a:p>
          <a:pPr>
            <a:lnSpc>
              <a:spcPct val="100000"/>
            </a:lnSpc>
          </a:pPr>
          <a:endParaRPr lang="en-US"/>
        </a:p>
      </dgm:t>
    </dgm:pt>
    <dgm:pt modelId="{1AFD8516-94E4-4F78-BB72-91DE29D11A99}">
      <dgm:prSet custT="1"/>
      <dgm:spPr/>
      <dgm:t>
        <a:bodyPr/>
        <a:lstStyle/>
        <a:p>
          <a:pPr>
            <a:lnSpc>
              <a:spcPct val="100000"/>
            </a:lnSpc>
          </a:pPr>
          <a:r>
            <a:rPr lang="en-GB" sz="1400"/>
            <a:t>Want a place to relax with a beer in your hand and watch football with the boys without your wife arguing with you? Came to our football nights !</a:t>
          </a:r>
          <a:endParaRPr lang="en-US" sz="1400" dirty="0"/>
        </a:p>
      </dgm:t>
    </dgm:pt>
    <dgm:pt modelId="{FE46693D-4596-4EDA-88D5-F5B04530690F}" type="parTrans" cxnId="{2679DF38-7135-4606-9F72-6AF5A751DB75}">
      <dgm:prSet/>
      <dgm:spPr/>
      <dgm:t>
        <a:bodyPr/>
        <a:lstStyle/>
        <a:p>
          <a:endParaRPr lang="en-US"/>
        </a:p>
      </dgm:t>
    </dgm:pt>
    <dgm:pt modelId="{27724A52-BAE1-4DDF-9CB0-81C4507AEA78}" type="sibTrans" cxnId="{2679DF38-7135-4606-9F72-6AF5A751DB75}">
      <dgm:prSet/>
      <dgm:spPr/>
      <dgm:t>
        <a:bodyPr/>
        <a:lstStyle/>
        <a:p>
          <a:pPr>
            <a:lnSpc>
              <a:spcPct val="100000"/>
            </a:lnSpc>
          </a:pPr>
          <a:endParaRPr lang="en-US"/>
        </a:p>
      </dgm:t>
    </dgm:pt>
    <dgm:pt modelId="{4B838688-3CA7-4877-ABA1-02A1B8BA5B14}">
      <dgm:prSet/>
      <dgm:spPr/>
      <dgm:t>
        <a:bodyPr/>
        <a:lstStyle/>
        <a:p>
          <a:pPr>
            <a:lnSpc>
              <a:spcPct val="100000"/>
            </a:lnSpc>
          </a:pPr>
          <a:r>
            <a:rPr lang="en-GB"/>
            <a:t>Want to have a coffee with your friend without worrying about your kid every five minutes? Came to our kid-friendly place!</a:t>
          </a:r>
          <a:endParaRPr lang="en-US" dirty="0"/>
        </a:p>
      </dgm:t>
    </dgm:pt>
    <dgm:pt modelId="{AF911A5C-27C6-4DF7-924E-711BF4D2F915}" type="parTrans" cxnId="{25C290EE-3475-4301-B47D-CCF89DAB553D}">
      <dgm:prSet/>
      <dgm:spPr/>
      <dgm:t>
        <a:bodyPr/>
        <a:lstStyle/>
        <a:p>
          <a:endParaRPr lang="en-US"/>
        </a:p>
      </dgm:t>
    </dgm:pt>
    <dgm:pt modelId="{DB51EB1A-6634-4128-8840-439148C7E6DA}" type="sibTrans" cxnId="{25C290EE-3475-4301-B47D-CCF89DAB553D}">
      <dgm:prSet/>
      <dgm:spPr/>
      <dgm:t>
        <a:bodyPr/>
        <a:lstStyle/>
        <a:p>
          <a:pPr>
            <a:lnSpc>
              <a:spcPct val="100000"/>
            </a:lnSpc>
          </a:pPr>
          <a:endParaRPr lang="en-US"/>
        </a:p>
      </dgm:t>
    </dgm:pt>
    <dgm:pt modelId="{9E1D2173-562C-45B8-BF66-30FCD5FC0B87}">
      <dgm:prSet/>
      <dgm:spPr/>
      <dgm:t>
        <a:bodyPr/>
        <a:lstStyle/>
        <a:p>
          <a:pPr>
            <a:lnSpc>
              <a:spcPct val="100000"/>
            </a:lnSpc>
          </a:pPr>
          <a:r>
            <a:rPr lang="en-GB"/>
            <a:t>Want to have a taste of a fabulous wine? Try our wine!</a:t>
          </a:r>
          <a:endParaRPr lang="en-US" dirty="0"/>
        </a:p>
      </dgm:t>
    </dgm:pt>
    <dgm:pt modelId="{D1F4F0EA-B60A-46E4-8AFD-209B8B0BE03E}" type="parTrans" cxnId="{70C81D7C-9D37-41FA-B40C-FF23BBC325FE}">
      <dgm:prSet/>
      <dgm:spPr/>
      <dgm:t>
        <a:bodyPr/>
        <a:lstStyle/>
        <a:p>
          <a:endParaRPr lang="en-US"/>
        </a:p>
      </dgm:t>
    </dgm:pt>
    <dgm:pt modelId="{19BADA13-29D8-446D-A254-E5C5620F332E}" type="sibTrans" cxnId="{70C81D7C-9D37-41FA-B40C-FF23BBC325FE}">
      <dgm:prSet/>
      <dgm:spPr/>
      <dgm:t>
        <a:bodyPr/>
        <a:lstStyle/>
        <a:p>
          <a:pPr>
            <a:lnSpc>
              <a:spcPct val="100000"/>
            </a:lnSpc>
          </a:pPr>
          <a:endParaRPr lang="en-US"/>
        </a:p>
      </dgm:t>
    </dgm:pt>
    <dgm:pt modelId="{231ED425-A811-4849-88FD-0398B72DEFEE}">
      <dgm:prSet/>
      <dgm:spPr/>
      <dgm:t>
        <a:bodyPr/>
        <a:lstStyle/>
        <a:p>
          <a:pPr>
            <a:lnSpc>
              <a:spcPct val="100000"/>
            </a:lnSpc>
          </a:pPr>
          <a:r>
            <a:rPr lang="en-GB"/>
            <a:t>Want to eat something delicious? Try our pastry and pizza!</a:t>
          </a:r>
          <a:endParaRPr lang="en-US" dirty="0"/>
        </a:p>
      </dgm:t>
    </dgm:pt>
    <dgm:pt modelId="{52ED1F0F-ECBE-428A-859D-48A1BF6359E8}" type="parTrans" cxnId="{C3B53065-DF1F-4844-B615-32EB48213529}">
      <dgm:prSet/>
      <dgm:spPr/>
      <dgm:t>
        <a:bodyPr/>
        <a:lstStyle/>
        <a:p>
          <a:endParaRPr lang="en-US"/>
        </a:p>
      </dgm:t>
    </dgm:pt>
    <dgm:pt modelId="{B1FD2446-6EB4-41D1-8208-E76D9D99242C}" type="sibTrans" cxnId="{C3B53065-DF1F-4844-B615-32EB48213529}">
      <dgm:prSet/>
      <dgm:spPr/>
      <dgm:t>
        <a:bodyPr/>
        <a:lstStyle/>
        <a:p>
          <a:endParaRPr lang="en-US"/>
        </a:p>
      </dgm:t>
    </dgm:pt>
    <dgm:pt modelId="{7C2ABAB0-F633-42E0-960C-3974BEAD116A}" type="pres">
      <dgm:prSet presAssocID="{A3D433B3-DCAF-45BE-A48A-9852F090FB43}" presName="root" presStyleCnt="0">
        <dgm:presLayoutVars>
          <dgm:dir/>
          <dgm:resizeHandles val="exact"/>
        </dgm:presLayoutVars>
      </dgm:prSet>
      <dgm:spPr/>
      <dgm:t>
        <a:bodyPr/>
        <a:lstStyle/>
        <a:p>
          <a:endParaRPr lang="en-US"/>
        </a:p>
      </dgm:t>
    </dgm:pt>
    <dgm:pt modelId="{0A8AF07D-D86B-4D50-9D5A-3A2E1678AF23}" type="pres">
      <dgm:prSet presAssocID="{03602735-E190-45BA-ACD8-3EB203338A53}" presName="compNode" presStyleCnt="0"/>
      <dgm:spPr/>
    </dgm:pt>
    <dgm:pt modelId="{E75E2F67-4480-4AC5-AB5D-11448ABD74A0}" type="pres">
      <dgm:prSet presAssocID="{03602735-E190-45BA-ACD8-3EB203338A53}" presName="bgRect" presStyleLbl="bgShp" presStyleIdx="0" presStyleCnt="6"/>
      <dgm:spPr/>
    </dgm:pt>
    <dgm:pt modelId="{CF9F7DD3-B28B-40F7-B539-25348CC92759}" type="pres">
      <dgm:prSet presAssocID="{03602735-E190-45BA-ACD8-3EB203338A53}" presName="iconRect" presStyleLbl="node1" presStyleIdx="0" presStyleCnt="6"/>
      <dgm:spPr>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t>
        <a:bodyPr/>
        <a:lstStyle/>
        <a:p>
          <a:endParaRPr lang="en-US"/>
        </a:p>
      </dgm:t>
      <dgm:extLst>
        <a:ext uri="{E40237B7-FDA0-4F09-8148-C483321AD2D9}">
          <dgm14:cNvPr xmlns:dgm14="http://schemas.microsoft.com/office/drawing/2010/diagram" id="0" name="" descr="Crying Face with No Fill"/>
        </a:ext>
      </dgm:extLst>
    </dgm:pt>
    <dgm:pt modelId="{9A1C778E-DFF2-44C8-B158-EBF6F3811092}" type="pres">
      <dgm:prSet presAssocID="{03602735-E190-45BA-ACD8-3EB203338A53}" presName="spaceRect" presStyleCnt="0"/>
      <dgm:spPr/>
    </dgm:pt>
    <dgm:pt modelId="{880CE4B4-1061-426C-A74E-026BB6C114AA}" type="pres">
      <dgm:prSet presAssocID="{03602735-E190-45BA-ACD8-3EB203338A53}" presName="parTx" presStyleLbl="revTx" presStyleIdx="0" presStyleCnt="6">
        <dgm:presLayoutVars>
          <dgm:chMax val="0"/>
          <dgm:chPref val="0"/>
        </dgm:presLayoutVars>
      </dgm:prSet>
      <dgm:spPr/>
      <dgm:t>
        <a:bodyPr/>
        <a:lstStyle/>
        <a:p>
          <a:endParaRPr lang="en-US"/>
        </a:p>
      </dgm:t>
    </dgm:pt>
    <dgm:pt modelId="{4C25F42C-C7C7-4AA5-9B7A-FB3B3086AD81}" type="pres">
      <dgm:prSet presAssocID="{CD88DC6C-58EF-4CDF-A04F-3D80EC718448}" presName="sibTrans" presStyleCnt="0"/>
      <dgm:spPr/>
    </dgm:pt>
    <dgm:pt modelId="{A9DB588A-6230-463D-991E-CFEFC2513590}" type="pres">
      <dgm:prSet presAssocID="{20D506D3-F0FD-4A71-8B9B-F9C3B489FA46}" presName="compNode" presStyleCnt="0"/>
      <dgm:spPr/>
    </dgm:pt>
    <dgm:pt modelId="{80564E3F-E011-4F30-920D-01FF1FAE72A7}" type="pres">
      <dgm:prSet presAssocID="{20D506D3-F0FD-4A71-8B9B-F9C3B489FA46}" presName="bgRect" presStyleLbl="bgShp" presStyleIdx="1" presStyleCnt="6"/>
      <dgm:spPr/>
    </dgm:pt>
    <dgm:pt modelId="{6FC3F114-8232-42C1-A24A-23C4652A853A}" type="pres">
      <dgm:prSet presAssocID="{20D506D3-F0FD-4A71-8B9B-F9C3B489FA46}" presName="iconRect" presStyleLbl="node1" presStyleIdx="1" presStyleCnt="6"/>
      <dgm:spPr>
        <a:blipFill>
          <a:blip xmlns:r="http://schemas.openxmlformats.org/officeDocument/2006/relationships"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t>
        <a:bodyPr/>
        <a:lstStyle/>
        <a:p>
          <a:endParaRPr lang="en-US"/>
        </a:p>
      </dgm:t>
      <dgm:extLst>
        <a:ext uri="{E40237B7-FDA0-4F09-8148-C483321AD2D9}">
          <dgm14:cNvPr xmlns:dgm14="http://schemas.microsoft.com/office/drawing/2010/diagram" id="0" name="" descr="Briefcase"/>
        </a:ext>
      </dgm:extLst>
    </dgm:pt>
    <dgm:pt modelId="{6B6BDF1E-BBA1-479D-8237-2B2012AC3DD8}" type="pres">
      <dgm:prSet presAssocID="{20D506D3-F0FD-4A71-8B9B-F9C3B489FA46}" presName="spaceRect" presStyleCnt="0"/>
      <dgm:spPr/>
    </dgm:pt>
    <dgm:pt modelId="{34457003-4E14-4C39-BA2E-DA2FF802433C}" type="pres">
      <dgm:prSet presAssocID="{20D506D3-F0FD-4A71-8B9B-F9C3B489FA46}" presName="parTx" presStyleLbl="revTx" presStyleIdx="1" presStyleCnt="6">
        <dgm:presLayoutVars>
          <dgm:chMax val="0"/>
          <dgm:chPref val="0"/>
        </dgm:presLayoutVars>
      </dgm:prSet>
      <dgm:spPr/>
      <dgm:t>
        <a:bodyPr/>
        <a:lstStyle/>
        <a:p>
          <a:endParaRPr lang="en-US"/>
        </a:p>
      </dgm:t>
    </dgm:pt>
    <dgm:pt modelId="{DABDF69E-4D24-4B59-A7F8-7146464A06D6}" type="pres">
      <dgm:prSet presAssocID="{90C512B5-3058-4074-8DF9-68124AFC54A7}" presName="sibTrans" presStyleCnt="0"/>
      <dgm:spPr/>
    </dgm:pt>
    <dgm:pt modelId="{BBB00BB2-9F85-42D2-95F2-3681DA08FCCF}" type="pres">
      <dgm:prSet presAssocID="{1AFD8516-94E4-4F78-BB72-91DE29D11A99}" presName="compNode" presStyleCnt="0"/>
      <dgm:spPr/>
    </dgm:pt>
    <dgm:pt modelId="{5118B231-D5DF-4823-B8F4-A46042434342}" type="pres">
      <dgm:prSet presAssocID="{1AFD8516-94E4-4F78-BB72-91DE29D11A99}" presName="bgRect" presStyleLbl="bgShp" presStyleIdx="2" presStyleCnt="6"/>
      <dgm:spPr/>
    </dgm:pt>
    <dgm:pt modelId="{151E296B-2935-45E6-BC93-001BDC03224D}" type="pres">
      <dgm:prSet presAssocID="{1AFD8516-94E4-4F78-BB72-91DE29D11A99}" presName="iconRect" presStyleLbl="node1" presStyleIdx="2" presStyleCnt="6"/>
      <dgm:spPr>
        <a:blipFill>
          <a:blip xmlns:r="http://schemas.openxmlformats.org/officeDocument/2006/relationships" r:embed="rId5" cstate="hq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a:noFill/>
        </a:ln>
      </dgm:spPr>
      <dgm:t>
        <a:bodyPr/>
        <a:lstStyle/>
        <a:p>
          <a:endParaRPr lang="en-US"/>
        </a:p>
      </dgm:t>
      <dgm:extLst>
        <a:ext uri="{E40237B7-FDA0-4F09-8148-C483321AD2D9}">
          <dgm14:cNvPr xmlns:dgm14="http://schemas.microsoft.com/office/drawing/2010/diagram" id="0" name="" descr="Soccer"/>
        </a:ext>
      </dgm:extLst>
    </dgm:pt>
    <dgm:pt modelId="{A43C9FCF-E4FC-4C26-8422-A05520F6E6D6}" type="pres">
      <dgm:prSet presAssocID="{1AFD8516-94E4-4F78-BB72-91DE29D11A99}" presName="spaceRect" presStyleCnt="0"/>
      <dgm:spPr/>
    </dgm:pt>
    <dgm:pt modelId="{0F658036-407C-444F-A903-F222F2DBE0CB}" type="pres">
      <dgm:prSet presAssocID="{1AFD8516-94E4-4F78-BB72-91DE29D11A99}" presName="parTx" presStyleLbl="revTx" presStyleIdx="2" presStyleCnt="6">
        <dgm:presLayoutVars>
          <dgm:chMax val="0"/>
          <dgm:chPref val="0"/>
        </dgm:presLayoutVars>
      </dgm:prSet>
      <dgm:spPr/>
      <dgm:t>
        <a:bodyPr/>
        <a:lstStyle/>
        <a:p>
          <a:endParaRPr lang="en-US"/>
        </a:p>
      </dgm:t>
    </dgm:pt>
    <dgm:pt modelId="{1147BB16-E1B1-4607-BE89-137226A3324C}" type="pres">
      <dgm:prSet presAssocID="{27724A52-BAE1-4DDF-9CB0-81C4507AEA78}" presName="sibTrans" presStyleCnt="0"/>
      <dgm:spPr/>
    </dgm:pt>
    <dgm:pt modelId="{3CD82A4C-6CCD-4739-B3F2-1070BDE3C531}" type="pres">
      <dgm:prSet presAssocID="{4B838688-3CA7-4877-ABA1-02A1B8BA5B14}" presName="compNode" presStyleCnt="0"/>
      <dgm:spPr/>
    </dgm:pt>
    <dgm:pt modelId="{72EE706F-8532-47C2-A5B3-2A96887FD66B}" type="pres">
      <dgm:prSet presAssocID="{4B838688-3CA7-4877-ABA1-02A1B8BA5B14}" presName="bgRect" presStyleLbl="bgShp" presStyleIdx="3" presStyleCnt="6"/>
      <dgm:spPr/>
    </dgm:pt>
    <dgm:pt modelId="{CE31284A-79F0-4B4E-8C66-75663550CD2A}" type="pres">
      <dgm:prSet presAssocID="{4B838688-3CA7-4877-ABA1-02A1B8BA5B14}" presName="iconRect" presStyleLbl="node1" presStyleIdx="3" presStyleCnt="6"/>
      <dgm:spPr>
        <a:blipFill>
          <a:blip xmlns:r="http://schemas.openxmlformats.org/officeDocument/2006/relationships" r:embed="rId7" cstate="hqprint">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a:noFill/>
        </a:ln>
      </dgm:spPr>
      <dgm:t>
        <a:bodyPr/>
        <a:lstStyle/>
        <a:p>
          <a:endParaRPr lang="en-US"/>
        </a:p>
      </dgm:t>
      <dgm:extLst>
        <a:ext uri="{E40237B7-FDA0-4F09-8148-C483321AD2D9}">
          <dgm14:cNvPr xmlns:dgm14="http://schemas.microsoft.com/office/drawing/2010/diagram" id="0" name="" descr="Coffee"/>
        </a:ext>
      </dgm:extLst>
    </dgm:pt>
    <dgm:pt modelId="{C7F9BE8D-B076-4B39-AC15-60D0DE592EE8}" type="pres">
      <dgm:prSet presAssocID="{4B838688-3CA7-4877-ABA1-02A1B8BA5B14}" presName="spaceRect" presStyleCnt="0"/>
      <dgm:spPr/>
    </dgm:pt>
    <dgm:pt modelId="{87585DA1-DE4C-46C9-A644-A0FDE5198FA4}" type="pres">
      <dgm:prSet presAssocID="{4B838688-3CA7-4877-ABA1-02A1B8BA5B14}" presName="parTx" presStyleLbl="revTx" presStyleIdx="3" presStyleCnt="6">
        <dgm:presLayoutVars>
          <dgm:chMax val="0"/>
          <dgm:chPref val="0"/>
        </dgm:presLayoutVars>
      </dgm:prSet>
      <dgm:spPr/>
      <dgm:t>
        <a:bodyPr/>
        <a:lstStyle/>
        <a:p>
          <a:endParaRPr lang="en-US"/>
        </a:p>
      </dgm:t>
    </dgm:pt>
    <dgm:pt modelId="{2945E5DC-FCAB-4700-8FAB-F6885794AA7C}" type="pres">
      <dgm:prSet presAssocID="{DB51EB1A-6634-4128-8840-439148C7E6DA}" presName="sibTrans" presStyleCnt="0"/>
      <dgm:spPr/>
    </dgm:pt>
    <dgm:pt modelId="{80B88446-6087-420F-A841-277AA3A2DEF2}" type="pres">
      <dgm:prSet presAssocID="{9E1D2173-562C-45B8-BF66-30FCD5FC0B87}" presName="compNode" presStyleCnt="0"/>
      <dgm:spPr/>
    </dgm:pt>
    <dgm:pt modelId="{076642AE-48B8-405F-A4AE-EDB45D274AAC}" type="pres">
      <dgm:prSet presAssocID="{9E1D2173-562C-45B8-BF66-30FCD5FC0B87}" presName="bgRect" presStyleLbl="bgShp" presStyleIdx="4" presStyleCnt="6"/>
      <dgm:spPr/>
    </dgm:pt>
    <dgm:pt modelId="{1F95186D-8950-41A9-BE47-62D8D3A57160}" type="pres">
      <dgm:prSet presAssocID="{9E1D2173-562C-45B8-BF66-30FCD5FC0B87}" presName="iconRect" presStyleLbl="node1" presStyleIdx="4" presStyleCnt="6"/>
      <dgm:spPr>
        <a:blipFill>
          <a:blip xmlns:r="http://schemas.openxmlformats.org/officeDocument/2006/relationships" r:embed="rId9" cstate="hqprint">
            <a:extLst>
              <a:ext uri="{28A0092B-C50C-407E-A947-70E740481C1C}">
                <a14:useLocalDpi xmlns:a14="http://schemas.microsoft.com/office/drawing/2010/main" val="0"/>
              </a:ext>
              <a:ext uri="{96DAC541-7B7A-43D3-8B79-37D633B846F1}">
                <asvg:svgBlip xmlns:asvg="http://schemas.microsoft.com/office/drawing/2016/SVG/main" xmlns="" r:embed="rId10"/>
              </a:ext>
            </a:extLst>
          </a:blip>
          <a:stretch>
            <a:fillRect/>
          </a:stretch>
        </a:blipFill>
        <a:ln>
          <a:noFill/>
        </a:ln>
      </dgm:spPr>
      <dgm:t>
        <a:bodyPr/>
        <a:lstStyle/>
        <a:p>
          <a:endParaRPr lang="en-US"/>
        </a:p>
      </dgm:t>
      <dgm:extLst>
        <a:ext uri="{E40237B7-FDA0-4F09-8148-C483321AD2D9}">
          <dgm14:cNvPr xmlns:dgm14="http://schemas.microsoft.com/office/drawing/2010/diagram" id="0" name="" descr="Wine"/>
        </a:ext>
      </dgm:extLst>
    </dgm:pt>
    <dgm:pt modelId="{F8C036AD-5BA2-492E-B66F-4BF77711923D}" type="pres">
      <dgm:prSet presAssocID="{9E1D2173-562C-45B8-BF66-30FCD5FC0B87}" presName="spaceRect" presStyleCnt="0"/>
      <dgm:spPr/>
    </dgm:pt>
    <dgm:pt modelId="{814CA398-1E50-4FA1-A171-2EC629BA85D2}" type="pres">
      <dgm:prSet presAssocID="{9E1D2173-562C-45B8-BF66-30FCD5FC0B87}" presName="parTx" presStyleLbl="revTx" presStyleIdx="4" presStyleCnt="6">
        <dgm:presLayoutVars>
          <dgm:chMax val="0"/>
          <dgm:chPref val="0"/>
        </dgm:presLayoutVars>
      </dgm:prSet>
      <dgm:spPr/>
      <dgm:t>
        <a:bodyPr/>
        <a:lstStyle/>
        <a:p>
          <a:endParaRPr lang="en-US"/>
        </a:p>
      </dgm:t>
    </dgm:pt>
    <dgm:pt modelId="{F0D75AFA-38E2-4E90-83EA-4715949D2F52}" type="pres">
      <dgm:prSet presAssocID="{19BADA13-29D8-446D-A254-E5C5620F332E}" presName="sibTrans" presStyleCnt="0"/>
      <dgm:spPr/>
    </dgm:pt>
    <dgm:pt modelId="{1B6158F6-0D6E-4FD5-BEE7-69C27AF03BBF}" type="pres">
      <dgm:prSet presAssocID="{231ED425-A811-4849-88FD-0398B72DEFEE}" presName="compNode" presStyleCnt="0"/>
      <dgm:spPr/>
    </dgm:pt>
    <dgm:pt modelId="{72AAB491-C2A4-43F2-A63F-2C9E0CCFCEE0}" type="pres">
      <dgm:prSet presAssocID="{231ED425-A811-4849-88FD-0398B72DEFEE}" presName="bgRect" presStyleLbl="bgShp" presStyleIdx="5" presStyleCnt="6"/>
      <dgm:spPr/>
    </dgm:pt>
    <dgm:pt modelId="{164182F8-B235-4D0A-815C-6D2E84213CB1}" type="pres">
      <dgm:prSet presAssocID="{231ED425-A811-4849-88FD-0398B72DEFEE}" presName="iconRect" presStyleLbl="node1" presStyleIdx="5" presStyleCnt="6"/>
      <dgm:spPr>
        <a:blipFill>
          <a:blip xmlns:r="http://schemas.openxmlformats.org/officeDocument/2006/relationships" r:embed="rId11" cstate="hqprint">
            <a:extLst>
              <a:ext uri="{28A0092B-C50C-407E-A947-70E740481C1C}">
                <a14:useLocalDpi xmlns:a14="http://schemas.microsoft.com/office/drawing/2010/main" val="0"/>
              </a:ext>
              <a:ext uri="{96DAC541-7B7A-43D3-8B79-37D633B846F1}">
                <asvg:svgBlip xmlns:asvg="http://schemas.microsoft.com/office/drawing/2016/SVG/main" xmlns="" r:embed="rId12"/>
              </a:ext>
            </a:extLst>
          </a:blip>
          <a:stretch>
            <a:fillRect/>
          </a:stretch>
        </a:blipFill>
        <a:ln>
          <a:noFill/>
        </a:ln>
      </dgm:spPr>
      <dgm:t>
        <a:bodyPr/>
        <a:lstStyle/>
        <a:p>
          <a:endParaRPr lang="en-US"/>
        </a:p>
      </dgm:t>
      <dgm:extLst>
        <a:ext uri="{E40237B7-FDA0-4F09-8148-C483321AD2D9}">
          <dgm14:cNvPr xmlns:dgm14="http://schemas.microsoft.com/office/drawing/2010/diagram" id="0" name="" descr="Whole Pizza"/>
        </a:ext>
      </dgm:extLst>
    </dgm:pt>
    <dgm:pt modelId="{3786A92F-DA6E-4C77-85F3-055CD8415AE1}" type="pres">
      <dgm:prSet presAssocID="{231ED425-A811-4849-88FD-0398B72DEFEE}" presName="spaceRect" presStyleCnt="0"/>
      <dgm:spPr/>
    </dgm:pt>
    <dgm:pt modelId="{34181507-8F7A-41E3-A071-16C645D5B884}" type="pres">
      <dgm:prSet presAssocID="{231ED425-A811-4849-88FD-0398B72DEFEE}" presName="parTx" presStyleLbl="revTx" presStyleIdx="5" presStyleCnt="6">
        <dgm:presLayoutVars>
          <dgm:chMax val="0"/>
          <dgm:chPref val="0"/>
        </dgm:presLayoutVars>
      </dgm:prSet>
      <dgm:spPr/>
      <dgm:t>
        <a:bodyPr/>
        <a:lstStyle/>
        <a:p>
          <a:endParaRPr lang="en-US"/>
        </a:p>
      </dgm:t>
    </dgm:pt>
  </dgm:ptLst>
  <dgm:cxnLst>
    <dgm:cxn modelId="{2679DF38-7135-4606-9F72-6AF5A751DB75}" srcId="{A3D433B3-DCAF-45BE-A48A-9852F090FB43}" destId="{1AFD8516-94E4-4F78-BB72-91DE29D11A99}" srcOrd="2" destOrd="0" parTransId="{FE46693D-4596-4EDA-88D5-F5B04530690F}" sibTransId="{27724A52-BAE1-4DDF-9CB0-81C4507AEA78}"/>
    <dgm:cxn modelId="{DD123A30-6803-4234-BCDC-4253FF43F4F4}" type="presOf" srcId="{4B838688-3CA7-4877-ABA1-02A1B8BA5B14}" destId="{87585DA1-DE4C-46C9-A644-A0FDE5198FA4}" srcOrd="0" destOrd="0" presId="urn:microsoft.com/office/officeart/2018/2/layout/IconVerticalSolidList"/>
    <dgm:cxn modelId="{70C81D7C-9D37-41FA-B40C-FF23BBC325FE}" srcId="{A3D433B3-DCAF-45BE-A48A-9852F090FB43}" destId="{9E1D2173-562C-45B8-BF66-30FCD5FC0B87}" srcOrd="4" destOrd="0" parTransId="{D1F4F0EA-B60A-46E4-8AFD-209B8B0BE03E}" sibTransId="{19BADA13-29D8-446D-A254-E5C5620F332E}"/>
    <dgm:cxn modelId="{6B50379C-CF1A-4670-BE3B-448DBE85EAD7}" type="presOf" srcId="{03602735-E190-45BA-ACD8-3EB203338A53}" destId="{880CE4B4-1061-426C-A74E-026BB6C114AA}" srcOrd="0" destOrd="0" presId="urn:microsoft.com/office/officeart/2018/2/layout/IconVerticalSolidList"/>
    <dgm:cxn modelId="{552114EF-9FF9-477E-96B5-8B856FDAC12C}" type="presOf" srcId="{231ED425-A811-4849-88FD-0398B72DEFEE}" destId="{34181507-8F7A-41E3-A071-16C645D5B884}" srcOrd="0" destOrd="0" presId="urn:microsoft.com/office/officeart/2018/2/layout/IconVerticalSolidList"/>
    <dgm:cxn modelId="{C3B53065-DF1F-4844-B615-32EB48213529}" srcId="{A3D433B3-DCAF-45BE-A48A-9852F090FB43}" destId="{231ED425-A811-4849-88FD-0398B72DEFEE}" srcOrd="5" destOrd="0" parTransId="{52ED1F0F-ECBE-428A-859D-48A1BF6359E8}" sibTransId="{B1FD2446-6EB4-41D1-8208-E76D9D99242C}"/>
    <dgm:cxn modelId="{912285D6-4966-454B-9B58-9DFB83252C9E}" srcId="{A3D433B3-DCAF-45BE-A48A-9852F090FB43}" destId="{03602735-E190-45BA-ACD8-3EB203338A53}" srcOrd="0" destOrd="0" parTransId="{41208511-4524-45F9-8B88-24C9FBAB893F}" sibTransId="{CD88DC6C-58EF-4CDF-A04F-3D80EC718448}"/>
    <dgm:cxn modelId="{5138D850-DBD0-4F6B-AA3C-69D8C19C5CA8}" type="presOf" srcId="{1AFD8516-94E4-4F78-BB72-91DE29D11A99}" destId="{0F658036-407C-444F-A903-F222F2DBE0CB}" srcOrd="0" destOrd="0" presId="urn:microsoft.com/office/officeart/2018/2/layout/IconVerticalSolidList"/>
    <dgm:cxn modelId="{B20258C1-431B-400A-B423-213C96B11E84}" type="presOf" srcId="{9E1D2173-562C-45B8-BF66-30FCD5FC0B87}" destId="{814CA398-1E50-4FA1-A171-2EC629BA85D2}" srcOrd="0" destOrd="0" presId="urn:microsoft.com/office/officeart/2018/2/layout/IconVerticalSolidList"/>
    <dgm:cxn modelId="{A8D75154-4C7A-49B3-BAC7-1FE3FF457A7E}" type="presOf" srcId="{20D506D3-F0FD-4A71-8B9B-F9C3B489FA46}" destId="{34457003-4E14-4C39-BA2E-DA2FF802433C}" srcOrd="0" destOrd="0" presId="urn:microsoft.com/office/officeart/2018/2/layout/IconVerticalSolidList"/>
    <dgm:cxn modelId="{19DB0586-275B-45F9-B8F7-FFB62F89FBB9}" type="presOf" srcId="{A3D433B3-DCAF-45BE-A48A-9852F090FB43}" destId="{7C2ABAB0-F633-42E0-960C-3974BEAD116A}" srcOrd="0" destOrd="0" presId="urn:microsoft.com/office/officeart/2018/2/layout/IconVerticalSolidList"/>
    <dgm:cxn modelId="{A0B9A1CD-432B-4471-B583-EEE49E231618}" srcId="{A3D433B3-DCAF-45BE-A48A-9852F090FB43}" destId="{20D506D3-F0FD-4A71-8B9B-F9C3B489FA46}" srcOrd="1" destOrd="0" parTransId="{BF95F6C8-24E8-46AB-933E-629FF13DEF14}" sibTransId="{90C512B5-3058-4074-8DF9-68124AFC54A7}"/>
    <dgm:cxn modelId="{25C290EE-3475-4301-B47D-CCF89DAB553D}" srcId="{A3D433B3-DCAF-45BE-A48A-9852F090FB43}" destId="{4B838688-3CA7-4877-ABA1-02A1B8BA5B14}" srcOrd="3" destOrd="0" parTransId="{AF911A5C-27C6-4DF7-924E-711BF4D2F915}" sibTransId="{DB51EB1A-6634-4128-8840-439148C7E6DA}"/>
    <dgm:cxn modelId="{270E17E5-420F-4BEC-BA47-91D29595BADF}" type="presParOf" srcId="{7C2ABAB0-F633-42E0-960C-3974BEAD116A}" destId="{0A8AF07D-D86B-4D50-9D5A-3A2E1678AF23}" srcOrd="0" destOrd="0" presId="urn:microsoft.com/office/officeart/2018/2/layout/IconVerticalSolidList"/>
    <dgm:cxn modelId="{CD172936-850A-4AF4-B175-0362A8BA09AA}" type="presParOf" srcId="{0A8AF07D-D86B-4D50-9D5A-3A2E1678AF23}" destId="{E75E2F67-4480-4AC5-AB5D-11448ABD74A0}" srcOrd="0" destOrd="0" presId="urn:microsoft.com/office/officeart/2018/2/layout/IconVerticalSolidList"/>
    <dgm:cxn modelId="{1BDB7C75-E117-4307-8C26-88F8950825D0}" type="presParOf" srcId="{0A8AF07D-D86B-4D50-9D5A-3A2E1678AF23}" destId="{CF9F7DD3-B28B-40F7-B539-25348CC92759}" srcOrd="1" destOrd="0" presId="urn:microsoft.com/office/officeart/2018/2/layout/IconVerticalSolidList"/>
    <dgm:cxn modelId="{CCF98CED-3C4D-42FD-8EF1-FCFB45CDE67E}" type="presParOf" srcId="{0A8AF07D-D86B-4D50-9D5A-3A2E1678AF23}" destId="{9A1C778E-DFF2-44C8-B158-EBF6F3811092}" srcOrd="2" destOrd="0" presId="urn:microsoft.com/office/officeart/2018/2/layout/IconVerticalSolidList"/>
    <dgm:cxn modelId="{2A5973AE-658C-48CC-B5F5-DB5FA5A69F46}" type="presParOf" srcId="{0A8AF07D-D86B-4D50-9D5A-3A2E1678AF23}" destId="{880CE4B4-1061-426C-A74E-026BB6C114AA}" srcOrd="3" destOrd="0" presId="urn:microsoft.com/office/officeart/2018/2/layout/IconVerticalSolidList"/>
    <dgm:cxn modelId="{C79DD981-12D6-432D-AA29-52BC2E778CFF}" type="presParOf" srcId="{7C2ABAB0-F633-42E0-960C-3974BEAD116A}" destId="{4C25F42C-C7C7-4AA5-9B7A-FB3B3086AD81}" srcOrd="1" destOrd="0" presId="urn:microsoft.com/office/officeart/2018/2/layout/IconVerticalSolidList"/>
    <dgm:cxn modelId="{DB26464D-980F-44CD-BA84-6AC517CEF43A}" type="presParOf" srcId="{7C2ABAB0-F633-42E0-960C-3974BEAD116A}" destId="{A9DB588A-6230-463D-991E-CFEFC2513590}" srcOrd="2" destOrd="0" presId="urn:microsoft.com/office/officeart/2018/2/layout/IconVerticalSolidList"/>
    <dgm:cxn modelId="{BA2330A9-FC7D-4918-B766-9A7EAAFE46B9}" type="presParOf" srcId="{A9DB588A-6230-463D-991E-CFEFC2513590}" destId="{80564E3F-E011-4F30-920D-01FF1FAE72A7}" srcOrd="0" destOrd="0" presId="urn:microsoft.com/office/officeart/2018/2/layout/IconVerticalSolidList"/>
    <dgm:cxn modelId="{04DA9192-ED40-4B15-AB55-7C527D19A0B4}" type="presParOf" srcId="{A9DB588A-6230-463D-991E-CFEFC2513590}" destId="{6FC3F114-8232-42C1-A24A-23C4652A853A}" srcOrd="1" destOrd="0" presId="urn:microsoft.com/office/officeart/2018/2/layout/IconVerticalSolidList"/>
    <dgm:cxn modelId="{A69F7C5D-BBDD-456A-9514-6F2AC1460BE6}" type="presParOf" srcId="{A9DB588A-6230-463D-991E-CFEFC2513590}" destId="{6B6BDF1E-BBA1-479D-8237-2B2012AC3DD8}" srcOrd="2" destOrd="0" presId="urn:microsoft.com/office/officeart/2018/2/layout/IconVerticalSolidList"/>
    <dgm:cxn modelId="{526DCBD4-1459-4013-A1F9-E48FBAFA56E8}" type="presParOf" srcId="{A9DB588A-6230-463D-991E-CFEFC2513590}" destId="{34457003-4E14-4C39-BA2E-DA2FF802433C}" srcOrd="3" destOrd="0" presId="urn:microsoft.com/office/officeart/2018/2/layout/IconVerticalSolidList"/>
    <dgm:cxn modelId="{9A1C0214-78CF-4F03-9D04-2AD5162D7D04}" type="presParOf" srcId="{7C2ABAB0-F633-42E0-960C-3974BEAD116A}" destId="{DABDF69E-4D24-4B59-A7F8-7146464A06D6}" srcOrd="3" destOrd="0" presId="urn:microsoft.com/office/officeart/2018/2/layout/IconVerticalSolidList"/>
    <dgm:cxn modelId="{6B925BA5-407A-4068-99B7-45CA6279FC4C}" type="presParOf" srcId="{7C2ABAB0-F633-42E0-960C-3974BEAD116A}" destId="{BBB00BB2-9F85-42D2-95F2-3681DA08FCCF}" srcOrd="4" destOrd="0" presId="urn:microsoft.com/office/officeart/2018/2/layout/IconVerticalSolidList"/>
    <dgm:cxn modelId="{ED645FCB-49E8-4B21-8D7B-F95828808029}" type="presParOf" srcId="{BBB00BB2-9F85-42D2-95F2-3681DA08FCCF}" destId="{5118B231-D5DF-4823-B8F4-A46042434342}" srcOrd="0" destOrd="0" presId="urn:microsoft.com/office/officeart/2018/2/layout/IconVerticalSolidList"/>
    <dgm:cxn modelId="{D276F558-8390-44D4-9B82-6C167F8B042A}" type="presParOf" srcId="{BBB00BB2-9F85-42D2-95F2-3681DA08FCCF}" destId="{151E296B-2935-45E6-BC93-001BDC03224D}" srcOrd="1" destOrd="0" presId="urn:microsoft.com/office/officeart/2018/2/layout/IconVerticalSolidList"/>
    <dgm:cxn modelId="{2420152F-8EFB-46C2-8FBE-ED07226E27A7}" type="presParOf" srcId="{BBB00BB2-9F85-42D2-95F2-3681DA08FCCF}" destId="{A43C9FCF-E4FC-4C26-8422-A05520F6E6D6}" srcOrd="2" destOrd="0" presId="urn:microsoft.com/office/officeart/2018/2/layout/IconVerticalSolidList"/>
    <dgm:cxn modelId="{2812D456-AFF0-401A-BD1D-0FFE6472AE1A}" type="presParOf" srcId="{BBB00BB2-9F85-42D2-95F2-3681DA08FCCF}" destId="{0F658036-407C-444F-A903-F222F2DBE0CB}" srcOrd="3" destOrd="0" presId="urn:microsoft.com/office/officeart/2018/2/layout/IconVerticalSolidList"/>
    <dgm:cxn modelId="{ED6D065C-CFB8-41BB-B6F9-5A212FA1659A}" type="presParOf" srcId="{7C2ABAB0-F633-42E0-960C-3974BEAD116A}" destId="{1147BB16-E1B1-4607-BE89-137226A3324C}" srcOrd="5" destOrd="0" presId="urn:microsoft.com/office/officeart/2018/2/layout/IconVerticalSolidList"/>
    <dgm:cxn modelId="{C48D313E-DE3A-4F62-9FE6-2EBB5444673F}" type="presParOf" srcId="{7C2ABAB0-F633-42E0-960C-3974BEAD116A}" destId="{3CD82A4C-6CCD-4739-B3F2-1070BDE3C531}" srcOrd="6" destOrd="0" presId="urn:microsoft.com/office/officeart/2018/2/layout/IconVerticalSolidList"/>
    <dgm:cxn modelId="{D6F197A8-58D1-443F-9279-2A158C94235C}" type="presParOf" srcId="{3CD82A4C-6CCD-4739-B3F2-1070BDE3C531}" destId="{72EE706F-8532-47C2-A5B3-2A96887FD66B}" srcOrd="0" destOrd="0" presId="urn:microsoft.com/office/officeart/2018/2/layout/IconVerticalSolidList"/>
    <dgm:cxn modelId="{D4F1E5C5-E2BD-40F2-9FD1-72C1409932AB}" type="presParOf" srcId="{3CD82A4C-6CCD-4739-B3F2-1070BDE3C531}" destId="{CE31284A-79F0-4B4E-8C66-75663550CD2A}" srcOrd="1" destOrd="0" presId="urn:microsoft.com/office/officeart/2018/2/layout/IconVerticalSolidList"/>
    <dgm:cxn modelId="{EB55AFE4-88F1-4239-84BF-505D8F8738CE}" type="presParOf" srcId="{3CD82A4C-6CCD-4739-B3F2-1070BDE3C531}" destId="{C7F9BE8D-B076-4B39-AC15-60D0DE592EE8}" srcOrd="2" destOrd="0" presId="urn:microsoft.com/office/officeart/2018/2/layout/IconVerticalSolidList"/>
    <dgm:cxn modelId="{30995371-C26D-45A7-BE84-430F78CEF827}" type="presParOf" srcId="{3CD82A4C-6CCD-4739-B3F2-1070BDE3C531}" destId="{87585DA1-DE4C-46C9-A644-A0FDE5198FA4}" srcOrd="3" destOrd="0" presId="urn:microsoft.com/office/officeart/2018/2/layout/IconVerticalSolidList"/>
    <dgm:cxn modelId="{5EDC6B15-9BF7-4E8A-84FA-657EEC71C4DD}" type="presParOf" srcId="{7C2ABAB0-F633-42E0-960C-3974BEAD116A}" destId="{2945E5DC-FCAB-4700-8FAB-F6885794AA7C}" srcOrd="7" destOrd="0" presId="urn:microsoft.com/office/officeart/2018/2/layout/IconVerticalSolidList"/>
    <dgm:cxn modelId="{99FBCB3C-715A-42FE-8F98-93BDD19D1B70}" type="presParOf" srcId="{7C2ABAB0-F633-42E0-960C-3974BEAD116A}" destId="{80B88446-6087-420F-A841-277AA3A2DEF2}" srcOrd="8" destOrd="0" presId="urn:microsoft.com/office/officeart/2018/2/layout/IconVerticalSolidList"/>
    <dgm:cxn modelId="{1AF1DE10-8B44-4A07-89A0-A9E1A4182257}" type="presParOf" srcId="{80B88446-6087-420F-A841-277AA3A2DEF2}" destId="{076642AE-48B8-405F-A4AE-EDB45D274AAC}" srcOrd="0" destOrd="0" presId="urn:microsoft.com/office/officeart/2018/2/layout/IconVerticalSolidList"/>
    <dgm:cxn modelId="{B0857556-5342-450C-BF31-64E064F3A714}" type="presParOf" srcId="{80B88446-6087-420F-A841-277AA3A2DEF2}" destId="{1F95186D-8950-41A9-BE47-62D8D3A57160}" srcOrd="1" destOrd="0" presId="urn:microsoft.com/office/officeart/2018/2/layout/IconVerticalSolidList"/>
    <dgm:cxn modelId="{21431FF3-6C1D-4827-903A-78E541098A40}" type="presParOf" srcId="{80B88446-6087-420F-A841-277AA3A2DEF2}" destId="{F8C036AD-5BA2-492E-B66F-4BF77711923D}" srcOrd="2" destOrd="0" presId="urn:microsoft.com/office/officeart/2018/2/layout/IconVerticalSolidList"/>
    <dgm:cxn modelId="{E0422E39-C1C5-4042-AE5D-8E0572360B08}" type="presParOf" srcId="{80B88446-6087-420F-A841-277AA3A2DEF2}" destId="{814CA398-1E50-4FA1-A171-2EC629BA85D2}" srcOrd="3" destOrd="0" presId="urn:microsoft.com/office/officeart/2018/2/layout/IconVerticalSolidList"/>
    <dgm:cxn modelId="{1AF395BB-7B99-4ADD-9E8E-601761FD2553}" type="presParOf" srcId="{7C2ABAB0-F633-42E0-960C-3974BEAD116A}" destId="{F0D75AFA-38E2-4E90-83EA-4715949D2F52}" srcOrd="9" destOrd="0" presId="urn:microsoft.com/office/officeart/2018/2/layout/IconVerticalSolidList"/>
    <dgm:cxn modelId="{014F3872-EC54-4609-9BC4-F959AA09E1AF}" type="presParOf" srcId="{7C2ABAB0-F633-42E0-960C-3974BEAD116A}" destId="{1B6158F6-0D6E-4FD5-BEE7-69C27AF03BBF}" srcOrd="10" destOrd="0" presId="urn:microsoft.com/office/officeart/2018/2/layout/IconVerticalSolidList"/>
    <dgm:cxn modelId="{D6B57322-6D08-42B8-9B90-552274C64743}" type="presParOf" srcId="{1B6158F6-0D6E-4FD5-BEE7-69C27AF03BBF}" destId="{72AAB491-C2A4-43F2-A63F-2C9E0CCFCEE0}" srcOrd="0" destOrd="0" presId="urn:microsoft.com/office/officeart/2018/2/layout/IconVerticalSolidList"/>
    <dgm:cxn modelId="{547056C1-5118-482C-ADBE-30303B8D773A}" type="presParOf" srcId="{1B6158F6-0D6E-4FD5-BEE7-69C27AF03BBF}" destId="{164182F8-B235-4D0A-815C-6D2E84213CB1}" srcOrd="1" destOrd="0" presId="urn:microsoft.com/office/officeart/2018/2/layout/IconVerticalSolidList"/>
    <dgm:cxn modelId="{2443FBAF-8F21-41AA-A754-12549FED6FC5}" type="presParOf" srcId="{1B6158F6-0D6E-4FD5-BEE7-69C27AF03BBF}" destId="{3786A92F-DA6E-4C77-85F3-055CD8415AE1}" srcOrd="2" destOrd="0" presId="urn:microsoft.com/office/officeart/2018/2/layout/IconVerticalSolidList"/>
    <dgm:cxn modelId="{5C6B50F5-27C8-4B1C-9715-5BC1C0003B29}" type="presParOf" srcId="{1B6158F6-0D6E-4FD5-BEE7-69C27AF03BBF}" destId="{34181507-8F7A-41E3-A071-16C645D5B88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34BD5DF-98E2-46E1-BAD6-BF94E52F0A0C}" type="doc">
      <dgm:prSet loTypeId="urn:microsoft.com/office/officeart/2016/7/layout/RepeatingBendingProcessNew" loCatId="process" qsTypeId="urn:microsoft.com/office/officeart/2005/8/quickstyle/simple1" qsCatId="simple" csTypeId="urn:microsoft.com/office/officeart/2005/8/colors/accent6_2" csCatId="accent6" phldr="1"/>
      <dgm:spPr/>
      <dgm:t>
        <a:bodyPr/>
        <a:lstStyle/>
        <a:p>
          <a:endParaRPr lang="en-US"/>
        </a:p>
      </dgm:t>
    </dgm:pt>
    <dgm:pt modelId="{BE4BC086-DD7C-408C-BD2E-285EA91C5384}">
      <dgm:prSet/>
      <dgm:spPr/>
      <dgm:t>
        <a:bodyPr/>
        <a:lstStyle/>
        <a:p>
          <a:pPr>
            <a:lnSpc>
              <a:spcPct val="100000"/>
            </a:lnSpc>
          </a:pPr>
          <a:r>
            <a:rPr lang="en-GB" dirty="0"/>
            <a:t>Nickels, W., McHugh, J. and McHugh, “</a:t>
          </a:r>
          <a:r>
            <a:rPr lang="en-GB" i="1" dirty="0"/>
            <a:t>Understanding business”</a:t>
          </a:r>
          <a:endParaRPr lang="en-US" dirty="0"/>
        </a:p>
      </dgm:t>
    </dgm:pt>
    <dgm:pt modelId="{C43D3339-3C73-461F-8C7E-0465AB4E28D5}" type="parTrans" cxnId="{CECBEED1-2A34-45D5-A81A-C31D858DD9A1}">
      <dgm:prSet/>
      <dgm:spPr/>
      <dgm:t>
        <a:bodyPr/>
        <a:lstStyle/>
        <a:p>
          <a:endParaRPr lang="en-US"/>
        </a:p>
      </dgm:t>
    </dgm:pt>
    <dgm:pt modelId="{93612F9A-5D29-4DC2-A447-3E0A435A44C1}" type="sibTrans" cxnId="{CECBEED1-2A34-45D5-A81A-C31D858DD9A1}">
      <dgm:prSet/>
      <dgm:spPr/>
      <dgm:t>
        <a:bodyPr/>
        <a:lstStyle/>
        <a:p>
          <a:pPr>
            <a:lnSpc>
              <a:spcPct val="100000"/>
            </a:lnSpc>
          </a:pPr>
          <a:endParaRPr lang="en-US"/>
        </a:p>
      </dgm:t>
    </dgm:pt>
    <dgm:pt modelId="{A6F397AB-2CC3-446E-A476-545E1832687C}">
      <dgm:prSet/>
      <dgm:spPr/>
      <dgm:t>
        <a:bodyPr/>
        <a:lstStyle/>
        <a:p>
          <a:pPr>
            <a:lnSpc>
              <a:spcPct val="100000"/>
            </a:lnSpc>
            <a:buFont typeface="Times New Roman" panose="02020603050405020304" pitchFamily="18" charset="0"/>
            <a:buChar char="•"/>
          </a:pPr>
          <a:r>
            <a:rPr lang="en-GB" dirty="0"/>
            <a:t>Philip Kotler, </a:t>
          </a:r>
          <a:r>
            <a:rPr lang="en-GB" i="1" dirty="0"/>
            <a:t>"A Generic Concept of Marketing," Journal of Marketing”</a:t>
          </a:r>
          <a:r>
            <a:rPr lang="en-GB" dirty="0"/>
            <a:t>, Vol. 36 No. 2 (April 1972).</a:t>
          </a:r>
          <a:endParaRPr lang="en-US" dirty="0"/>
        </a:p>
      </dgm:t>
    </dgm:pt>
    <dgm:pt modelId="{4D6B7949-E278-4B90-8F47-5A342A47B723}" type="parTrans" cxnId="{7831D348-DBEB-434A-8510-F69911E997DD}">
      <dgm:prSet/>
      <dgm:spPr/>
      <dgm:t>
        <a:bodyPr/>
        <a:lstStyle/>
        <a:p>
          <a:endParaRPr lang="en-US"/>
        </a:p>
      </dgm:t>
    </dgm:pt>
    <dgm:pt modelId="{DB406AF4-A2C6-48D1-B92A-D5F0DC83DC88}" type="sibTrans" cxnId="{7831D348-DBEB-434A-8510-F69911E997DD}">
      <dgm:prSet/>
      <dgm:spPr/>
      <dgm:t>
        <a:bodyPr/>
        <a:lstStyle/>
        <a:p>
          <a:pPr>
            <a:lnSpc>
              <a:spcPct val="100000"/>
            </a:lnSpc>
          </a:pPr>
          <a:endParaRPr lang="en-US"/>
        </a:p>
      </dgm:t>
    </dgm:pt>
    <dgm:pt modelId="{D42CF943-9849-471C-9DE0-888E03F0CD16}">
      <dgm:prSet/>
      <dgm:spPr/>
      <dgm:t>
        <a:bodyPr/>
        <a:lstStyle/>
        <a:p>
          <a:pPr>
            <a:lnSpc>
              <a:spcPct val="100000"/>
            </a:lnSpc>
          </a:pPr>
          <a:r>
            <a:rPr lang="en-GB"/>
            <a:t>Dibb, S. and Simkin, L. (1996) “</a:t>
          </a:r>
          <a:r>
            <a:rPr lang="en-GB" i="1"/>
            <a:t>The market segmentation workbook”, </a:t>
          </a:r>
          <a:r>
            <a:rPr lang="en-GB"/>
            <a:t>London: Routledge.</a:t>
          </a:r>
          <a:endParaRPr lang="en-US" dirty="0"/>
        </a:p>
      </dgm:t>
    </dgm:pt>
    <dgm:pt modelId="{FF61568F-B218-4E72-AD0A-B7D34B8D3BDE}" type="parTrans" cxnId="{BE1054F0-7DFE-48DC-9D49-5CA91AB735E7}">
      <dgm:prSet/>
      <dgm:spPr/>
      <dgm:t>
        <a:bodyPr/>
        <a:lstStyle/>
        <a:p>
          <a:endParaRPr lang="en-GB"/>
        </a:p>
      </dgm:t>
    </dgm:pt>
    <dgm:pt modelId="{34A7F830-525F-41E5-8DB0-E8BDADB1E16D}" type="sibTrans" cxnId="{BE1054F0-7DFE-48DC-9D49-5CA91AB735E7}">
      <dgm:prSet/>
      <dgm:spPr/>
      <dgm:t>
        <a:bodyPr/>
        <a:lstStyle/>
        <a:p>
          <a:endParaRPr lang="en-GB"/>
        </a:p>
      </dgm:t>
    </dgm:pt>
    <dgm:pt modelId="{0E5C5851-CC2F-4FE7-B5DA-4F313A8BD19B}">
      <dgm:prSet/>
      <dgm:spPr/>
      <dgm:t>
        <a:bodyPr/>
        <a:lstStyle/>
        <a:p>
          <a:pPr>
            <a:lnSpc>
              <a:spcPct val="100000"/>
            </a:lnSpc>
          </a:pPr>
          <a:r>
            <a:rPr lang="en-GB"/>
            <a:t>Freeman, K.M., </a:t>
          </a:r>
          <a:r>
            <a:rPr lang="en-GB" i="1"/>
            <a:t>“Target marketing: the logic of it all</a:t>
          </a:r>
          <a:r>
            <a:rPr lang="en-GB"/>
            <a:t>”, The Journal of Consumer Marketing, Vol. 9 No. 3, 1992</a:t>
          </a:r>
          <a:endParaRPr lang="en-US" dirty="0"/>
        </a:p>
      </dgm:t>
    </dgm:pt>
    <dgm:pt modelId="{81339298-5E31-4C14-9567-161AC5E1D41C}" type="parTrans" cxnId="{AEE461EB-9BE6-4C9C-B656-D961472C14CA}">
      <dgm:prSet/>
      <dgm:spPr/>
      <dgm:t>
        <a:bodyPr/>
        <a:lstStyle/>
        <a:p>
          <a:endParaRPr lang="en-GB"/>
        </a:p>
      </dgm:t>
    </dgm:pt>
    <dgm:pt modelId="{F8A795F8-68CB-4CF0-8484-FE20A62F4D8A}" type="sibTrans" cxnId="{AEE461EB-9BE6-4C9C-B656-D961472C14CA}">
      <dgm:prSet/>
      <dgm:spPr/>
      <dgm:t>
        <a:bodyPr/>
        <a:lstStyle/>
        <a:p>
          <a:endParaRPr lang="en-GB"/>
        </a:p>
      </dgm:t>
    </dgm:pt>
    <dgm:pt modelId="{2673FF19-EEFF-4F56-ACB0-7BD116907796}">
      <dgm:prSet/>
      <dgm:spPr/>
      <dgm:t>
        <a:bodyPr/>
        <a:lstStyle/>
        <a:p>
          <a:pPr>
            <a:buFont typeface="Times New Roman" panose="02020603050405020304" pitchFamily="18" charset="0"/>
            <a:buChar char="•"/>
          </a:pPr>
          <a:r>
            <a:rPr lang="en-GB"/>
            <a:t>Hallberg, G., </a:t>
          </a:r>
          <a:r>
            <a:rPr lang="en-GB" i="1"/>
            <a:t>“All Consumers Are NOT Created Equal: The Differential Marketing Strategy for Brand Loyalty and Profits, John Wiley &amp; Co</a:t>
          </a:r>
          <a:r>
            <a:rPr lang="en-GB"/>
            <a:t>”, Chichester and New York, NY, 1995</a:t>
          </a:r>
        </a:p>
      </dgm:t>
    </dgm:pt>
    <dgm:pt modelId="{6AD44A47-987E-4A31-BA5B-37B967B3CEF6}" type="parTrans" cxnId="{6B32545E-9528-4860-AD08-C225ED0707F1}">
      <dgm:prSet/>
      <dgm:spPr/>
      <dgm:t>
        <a:bodyPr/>
        <a:lstStyle/>
        <a:p>
          <a:endParaRPr lang="en-GB"/>
        </a:p>
      </dgm:t>
    </dgm:pt>
    <dgm:pt modelId="{159A9AC9-90F3-4102-B941-1B25D7A12F9D}" type="sibTrans" cxnId="{6B32545E-9528-4860-AD08-C225ED0707F1}">
      <dgm:prSet/>
      <dgm:spPr/>
      <dgm:t>
        <a:bodyPr/>
        <a:lstStyle/>
        <a:p>
          <a:endParaRPr lang="en-GB"/>
        </a:p>
      </dgm:t>
    </dgm:pt>
    <dgm:pt modelId="{0F8980AD-EAAC-44C7-8C54-3EDA4CF464B0}">
      <dgm:prSet/>
      <dgm:spPr/>
      <dgm:t>
        <a:bodyPr/>
        <a:lstStyle/>
        <a:p>
          <a:pPr>
            <a:lnSpc>
              <a:spcPct val="100000"/>
            </a:lnSpc>
          </a:pPr>
          <a:r>
            <a:rPr lang="en-GB"/>
            <a:t>Meric, T. and Oxford Brookes University. (2012), ” </a:t>
          </a:r>
          <a:r>
            <a:rPr lang="en-GB" i="1"/>
            <a:t>Business to business marketing communication mix”, </a:t>
          </a:r>
          <a:r>
            <a:rPr lang="en-GB"/>
            <a:t> Oxford: Oxford Brookes University.</a:t>
          </a:r>
          <a:endParaRPr lang="en-US" dirty="0"/>
        </a:p>
      </dgm:t>
    </dgm:pt>
    <dgm:pt modelId="{ED108CE0-02BE-41A3-97BD-68E9FDE20B1A}" type="parTrans" cxnId="{D12BD5EE-C1CC-4FED-8BFB-4A16565948DA}">
      <dgm:prSet/>
      <dgm:spPr/>
      <dgm:t>
        <a:bodyPr/>
        <a:lstStyle/>
        <a:p>
          <a:endParaRPr lang="en-GB"/>
        </a:p>
      </dgm:t>
    </dgm:pt>
    <dgm:pt modelId="{5B142843-ECAD-42F1-BA3A-888423B9D53E}" type="sibTrans" cxnId="{D12BD5EE-C1CC-4FED-8BFB-4A16565948DA}">
      <dgm:prSet/>
      <dgm:spPr/>
      <dgm:t>
        <a:bodyPr/>
        <a:lstStyle/>
        <a:p>
          <a:endParaRPr lang="en-GB"/>
        </a:p>
      </dgm:t>
    </dgm:pt>
    <dgm:pt modelId="{06ABA2F4-614B-4181-9190-834038E7D23C}">
      <dgm:prSet/>
      <dgm:spPr/>
      <dgm:t>
        <a:bodyPr/>
        <a:lstStyle/>
        <a:p>
          <a:pPr>
            <a:buFont typeface="Times New Roman" panose="02020603050405020304" pitchFamily="18" charset="0"/>
            <a:buChar char="•"/>
          </a:pPr>
          <a:r>
            <a:rPr lang="en-GB"/>
            <a:t>Weinstein, A., “</a:t>
          </a:r>
          <a:r>
            <a:rPr lang="en-GB" i="1"/>
            <a:t>Market Segmentation: Using Niche Marketing to Exploit New Markets”, </a:t>
          </a:r>
          <a:r>
            <a:rPr lang="en-GB"/>
            <a:t>Probus Publishing Co., Chicago, IL, 1987</a:t>
          </a:r>
        </a:p>
      </dgm:t>
    </dgm:pt>
    <dgm:pt modelId="{4E7AF4A8-49ED-4C32-9712-E6CBCB645A24}" type="parTrans" cxnId="{87846499-BD03-4D7E-8284-719047E55D67}">
      <dgm:prSet/>
      <dgm:spPr/>
      <dgm:t>
        <a:bodyPr/>
        <a:lstStyle/>
        <a:p>
          <a:endParaRPr lang="en-GB"/>
        </a:p>
      </dgm:t>
    </dgm:pt>
    <dgm:pt modelId="{4DB9EEFA-3F88-4FAD-BE78-E470D738EE0A}" type="sibTrans" cxnId="{87846499-BD03-4D7E-8284-719047E55D67}">
      <dgm:prSet/>
      <dgm:spPr/>
      <dgm:t>
        <a:bodyPr/>
        <a:lstStyle/>
        <a:p>
          <a:endParaRPr lang="en-GB"/>
        </a:p>
      </dgm:t>
    </dgm:pt>
    <dgm:pt modelId="{CC53E704-ACA1-46AF-B0E3-E248D35D493F}" type="pres">
      <dgm:prSet presAssocID="{A34BD5DF-98E2-46E1-BAD6-BF94E52F0A0C}" presName="Name0" presStyleCnt="0">
        <dgm:presLayoutVars>
          <dgm:dir/>
          <dgm:resizeHandles val="exact"/>
        </dgm:presLayoutVars>
      </dgm:prSet>
      <dgm:spPr/>
      <dgm:t>
        <a:bodyPr/>
        <a:lstStyle/>
        <a:p>
          <a:endParaRPr lang="en-US"/>
        </a:p>
      </dgm:t>
    </dgm:pt>
    <dgm:pt modelId="{A3556B41-654C-4AA8-B46F-7E8169FE7338}" type="pres">
      <dgm:prSet presAssocID="{D42CF943-9849-471C-9DE0-888E03F0CD16}" presName="node" presStyleLbl="node1" presStyleIdx="0" presStyleCnt="7">
        <dgm:presLayoutVars>
          <dgm:bulletEnabled val="1"/>
        </dgm:presLayoutVars>
      </dgm:prSet>
      <dgm:spPr/>
      <dgm:t>
        <a:bodyPr/>
        <a:lstStyle/>
        <a:p>
          <a:endParaRPr lang="en-US"/>
        </a:p>
      </dgm:t>
    </dgm:pt>
    <dgm:pt modelId="{12F09179-6F29-46B1-95B4-C7D578EE5529}" type="pres">
      <dgm:prSet presAssocID="{34A7F830-525F-41E5-8DB0-E8BDADB1E16D}" presName="sibTrans" presStyleLbl="sibTrans1D1" presStyleIdx="0" presStyleCnt="6"/>
      <dgm:spPr/>
      <dgm:t>
        <a:bodyPr/>
        <a:lstStyle/>
        <a:p>
          <a:endParaRPr lang="en-US"/>
        </a:p>
      </dgm:t>
    </dgm:pt>
    <dgm:pt modelId="{64137A64-91FF-45E4-A758-30D08EC44FC5}" type="pres">
      <dgm:prSet presAssocID="{34A7F830-525F-41E5-8DB0-E8BDADB1E16D}" presName="connectorText" presStyleLbl="sibTrans1D1" presStyleIdx="0" presStyleCnt="6"/>
      <dgm:spPr/>
      <dgm:t>
        <a:bodyPr/>
        <a:lstStyle/>
        <a:p>
          <a:endParaRPr lang="en-US"/>
        </a:p>
      </dgm:t>
    </dgm:pt>
    <dgm:pt modelId="{A58D43DF-409A-441B-9EF3-16143989A18A}" type="pres">
      <dgm:prSet presAssocID="{0E5C5851-CC2F-4FE7-B5DA-4F313A8BD19B}" presName="node" presStyleLbl="node1" presStyleIdx="1" presStyleCnt="7">
        <dgm:presLayoutVars>
          <dgm:bulletEnabled val="1"/>
        </dgm:presLayoutVars>
      </dgm:prSet>
      <dgm:spPr/>
      <dgm:t>
        <a:bodyPr/>
        <a:lstStyle/>
        <a:p>
          <a:endParaRPr lang="en-US"/>
        </a:p>
      </dgm:t>
    </dgm:pt>
    <dgm:pt modelId="{9D448240-6AD3-4A6E-BCC9-2226C68109C4}" type="pres">
      <dgm:prSet presAssocID="{F8A795F8-68CB-4CF0-8484-FE20A62F4D8A}" presName="sibTrans" presStyleLbl="sibTrans1D1" presStyleIdx="1" presStyleCnt="6"/>
      <dgm:spPr/>
      <dgm:t>
        <a:bodyPr/>
        <a:lstStyle/>
        <a:p>
          <a:endParaRPr lang="en-US"/>
        </a:p>
      </dgm:t>
    </dgm:pt>
    <dgm:pt modelId="{80540CB6-5169-44B1-8503-9550C2D5A4A3}" type="pres">
      <dgm:prSet presAssocID="{F8A795F8-68CB-4CF0-8484-FE20A62F4D8A}" presName="connectorText" presStyleLbl="sibTrans1D1" presStyleIdx="1" presStyleCnt="6"/>
      <dgm:spPr/>
      <dgm:t>
        <a:bodyPr/>
        <a:lstStyle/>
        <a:p>
          <a:endParaRPr lang="en-US"/>
        </a:p>
      </dgm:t>
    </dgm:pt>
    <dgm:pt modelId="{3CD651DE-A921-486A-BE05-3F523D861FE4}" type="pres">
      <dgm:prSet presAssocID="{2673FF19-EEFF-4F56-ACB0-7BD116907796}" presName="node" presStyleLbl="node1" presStyleIdx="2" presStyleCnt="7">
        <dgm:presLayoutVars>
          <dgm:bulletEnabled val="1"/>
        </dgm:presLayoutVars>
      </dgm:prSet>
      <dgm:spPr/>
      <dgm:t>
        <a:bodyPr/>
        <a:lstStyle/>
        <a:p>
          <a:endParaRPr lang="en-US"/>
        </a:p>
      </dgm:t>
    </dgm:pt>
    <dgm:pt modelId="{687B3A63-01C3-4802-87D8-AD5AA34EBED8}" type="pres">
      <dgm:prSet presAssocID="{159A9AC9-90F3-4102-B941-1B25D7A12F9D}" presName="sibTrans" presStyleLbl="sibTrans1D1" presStyleIdx="2" presStyleCnt="6"/>
      <dgm:spPr/>
      <dgm:t>
        <a:bodyPr/>
        <a:lstStyle/>
        <a:p>
          <a:endParaRPr lang="en-US"/>
        </a:p>
      </dgm:t>
    </dgm:pt>
    <dgm:pt modelId="{F60882B6-4B0B-438E-9A97-4626B4411B60}" type="pres">
      <dgm:prSet presAssocID="{159A9AC9-90F3-4102-B941-1B25D7A12F9D}" presName="connectorText" presStyleLbl="sibTrans1D1" presStyleIdx="2" presStyleCnt="6"/>
      <dgm:spPr/>
      <dgm:t>
        <a:bodyPr/>
        <a:lstStyle/>
        <a:p>
          <a:endParaRPr lang="en-US"/>
        </a:p>
      </dgm:t>
    </dgm:pt>
    <dgm:pt modelId="{D1C20DB0-4DB5-4571-8E81-8449F716096E}" type="pres">
      <dgm:prSet presAssocID="{0F8980AD-EAAC-44C7-8C54-3EDA4CF464B0}" presName="node" presStyleLbl="node1" presStyleIdx="3" presStyleCnt="7">
        <dgm:presLayoutVars>
          <dgm:bulletEnabled val="1"/>
        </dgm:presLayoutVars>
      </dgm:prSet>
      <dgm:spPr/>
      <dgm:t>
        <a:bodyPr/>
        <a:lstStyle/>
        <a:p>
          <a:endParaRPr lang="en-US"/>
        </a:p>
      </dgm:t>
    </dgm:pt>
    <dgm:pt modelId="{5B74AF41-0131-4A1A-8619-10E6E752FEE7}" type="pres">
      <dgm:prSet presAssocID="{5B142843-ECAD-42F1-BA3A-888423B9D53E}" presName="sibTrans" presStyleLbl="sibTrans1D1" presStyleIdx="3" presStyleCnt="6"/>
      <dgm:spPr/>
      <dgm:t>
        <a:bodyPr/>
        <a:lstStyle/>
        <a:p>
          <a:endParaRPr lang="en-US"/>
        </a:p>
      </dgm:t>
    </dgm:pt>
    <dgm:pt modelId="{D51A7778-0506-4DD3-BFAF-A84670EB9AB4}" type="pres">
      <dgm:prSet presAssocID="{5B142843-ECAD-42F1-BA3A-888423B9D53E}" presName="connectorText" presStyleLbl="sibTrans1D1" presStyleIdx="3" presStyleCnt="6"/>
      <dgm:spPr/>
      <dgm:t>
        <a:bodyPr/>
        <a:lstStyle/>
        <a:p>
          <a:endParaRPr lang="en-US"/>
        </a:p>
      </dgm:t>
    </dgm:pt>
    <dgm:pt modelId="{C732DFFD-AEB5-4336-BB7A-A036A37917DF}" type="pres">
      <dgm:prSet presAssocID="{BE4BC086-DD7C-408C-BD2E-285EA91C5384}" presName="node" presStyleLbl="node1" presStyleIdx="4" presStyleCnt="7">
        <dgm:presLayoutVars>
          <dgm:bulletEnabled val="1"/>
        </dgm:presLayoutVars>
      </dgm:prSet>
      <dgm:spPr/>
      <dgm:t>
        <a:bodyPr/>
        <a:lstStyle/>
        <a:p>
          <a:endParaRPr lang="en-US"/>
        </a:p>
      </dgm:t>
    </dgm:pt>
    <dgm:pt modelId="{B89A7E4D-4847-4C2B-9D5F-9C8C2B6A83C3}" type="pres">
      <dgm:prSet presAssocID="{93612F9A-5D29-4DC2-A447-3E0A435A44C1}" presName="sibTrans" presStyleLbl="sibTrans1D1" presStyleIdx="4" presStyleCnt="6"/>
      <dgm:spPr/>
      <dgm:t>
        <a:bodyPr/>
        <a:lstStyle/>
        <a:p>
          <a:endParaRPr lang="en-US"/>
        </a:p>
      </dgm:t>
    </dgm:pt>
    <dgm:pt modelId="{E363B882-851F-4214-A5BB-143BD6D15BAC}" type="pres">
      <dgm:prSet presAssocID="{93612F9A-5D29-4DC2-A447-3E0A435A44C1}" presName="connectorText" presStyleLbl="sibTrans1D1" presStyleIdx="4" presStyleCnt="6"/>
      <dgm:spPr/>
      <dgm:t>
        <a:bodyPr/>
        <a:lstStyle/>
        <a:p>
          <a:endParaRPr lang="en-US"/>
        </a:p>
      </dgm:t>
    </dgm:pt>
    <dgm:pt modelId="{998ABCA5-30F5-48CA-A68C-6CC8A4C76414}" type="pres">
      <dgm:prSet presAssocID="{A6F397AB-2CC3-446E-A476-545E1832687C}" presName="node" presStyleLbl="node1" presStyleIdx="5" presStyleCnt="7" custLinFactNeighborX="547" custLinFactNeighborY="410">
        <dgm:presLayoutVars>
          <dgm:bulletEnabled val="1"/>
        </dgm:presLayoutVars>
      </dgm:prSet>
      <dgm:spPr/>
      <dgm:t>
        <a:bodyPr/>
        <a:lstStyle/>
        <a:p>
          <a:endParaRPr lang="en-US"/>
        </a:p>
      </dgm:t>
    </dgm:pt>
    <dgm:pt modelId="{01223902-0FC0-4FD9-A58A-6FD40564B22B}" type="pres">
      <dgm:prSet presAssocID="{DB406AF4-A2C6-48D1-B92A-D5F0DC83DC88}" presName="sibTrans" presStyleLbl="sibTrans1D1" presStyleIdx="5" presStyleCnt="6"/>
      <dgm:spPr/>
      <dgm:t>
        <a:bodyPr/>
        <a:lstStyle/>
        <a:p>
          <a:endParaRPr lang="en-US"/>
        </a:p>
      </dgm:t>
    </dgm:pt>
    <dgm:pt modelId="{949913A5-BB78-4E3C-87A7-40A8AD78DFC1}" type="pres">
      <dgm:prSet presAssocID="{DB406AF4-A2C6-48D1-B92A-D5F0DC83DC88}" presName="connectorText" presStyleLbl="sibTrans1D1" presStyleIdx="5" presStyleCnt="6"/>
      <dgm:spPr/>
      <dgm:t>
        <a:bodyPr/>
        <a:lstStyle/>
        <a:p>
          <a:endParaRPr lang="en-US"/>
        </a:p>
      </dgm:t>
    </dgm:pt>
    <dgm:pt modelId="{41009712-E0C3-4A8B-8F8F-57C8B7AB56D0}" type="pres">
      <dgm:prSet presAssocID="{06ABA2F4-614B-4181-9190-834038E7D23C}" presName="node" presStyleLbl="node1" presStyleIdx="6" presStyleCnt="7">
        <dgm:presLayoutVars>
          <dgm:bulletEnabled val="1"/>
        </dgm:presLayoutVars>
      </dgm:prSet>
      <dgm:spPr/>
      <dgm:t>
        <a:bodyPr/>
        <a:lstStyle/>
        <a:p>
          <a:endParaRPr lang="en-US"/>
        </a:p>
      </dgm:t>
    </dgm:pt>
  </dgm:ptLst>
  <dgm:cxnLst>
    <dgm:cxn modelId="{CECBEED1-2A34-45D5-A81A-C31D858DD9A1}" srcId="{A34BD5DF-98E2-46E1-BAD6-BF94E52F0A0C}" destId="{BE4BC086-DD7C-408C-BD2E-285EA91C5384}" srcOrd="4" destOrd="0" parTransId="{C43D3339-3C73-461F-8C7E-0465AB4E28D5}" sibTransId="{93612F9A-5D29-4DC2-A447-3E0A435A44C1}"/>
    <dgm:cxn modelId="{7347044F-2226-4F4B-B229-AC50677E1659}" type="presOf" srcId="{F8A795F8-68CB-4CF0-8484-FE20A62F4D8A}" destId="{9D448240-6AD3-4A6E-BCC9-2226C68109C4}" srcOrd="0" destOrd="0" presId="urn:microsoft.com/office/officeart/2016/7/layout/RepeatingBendingProcessNew"/>
    <dgm:cxn modelId="{56D4F131-2871-43D6-9A22-B5019B8EBC42}" type="presOf" srcId="{5B142843-ECAD-42F1-BA3A-888423B9D53E}" destId="{D51A7778-0506-4DD3-BFAF-A84670EB9AB4}" srcOrd="1" destOrd="0" presId="urn:microsoft.com/office/officeart/2016/7/layout/RepeatingBendingProcessNew"/>
    <dgm:cxn modelId="{370CB4D8-1BAF-4095-A209-8E12E815FD0D}" type="presOf" srcId="{93612F9A-5D29-4DC2-A447-3E0A435A44C1}" destId="{B89A7E4D-4847-4C2B-9D5F-9C8C2B6A83C3}" srcOrd="0" destOrd="0" presId="urn:microsoft.com/office/officeart/2016/7/layout/RepeatingBendingProcessNew"/>
    <dgm:cxn modelId="{9D67FCD3-3DE6-43AA-99FB-E55AB3C76F83}" type="presOf" srcId="{93612F9A-5D29-4DC2-A447-3E0A435A44C1}" destId="{E363B882-851F-4214-A5BB-143BD6D15BAC}" srcOrd="1" destOrd="0" presId="urn:microsoft.com/office/officeart/2016/7/layout/RepeatingBendingProcessNew"/>
    <dgm:cxn modelId="{D4AF4FF4-D48B-4B38-BE1F-4CEE9B787337}" type="presOf" srcId="{2673FF19-EEFF-4F56-ACB0-7BD116907796}" destId="{3CD651DE-A921-486A-BE05-3F523D861FE4}" srcOrd="0" destOrd="0" presId="urn:microsoft.com/office/officeart/2016/7/layout/RepeatingBendingProcessNew"/>
    <dgm:cxn modelId="{87846499-BD03-4D7E-8284-719047E55D67}" srcId="{A34BD5DF-98E2-46E1-BAD6-BF94E52F0A0C}" destId="{06ABA2F4-614B-4181-9190-834038E7D23C}" srcOrd="6" destOrd="0" parTransId="{4E7AF4A8-49ED-4C32-9712-E6CBCB645A24}" sibTransId="{4DB9EEFA-3F88-4FAD-BE78-E470D738EE0A}"/>
    <dgm:cxn modelId="{7831D348-DBEB-434A-8510-F69911E997DD}" srcId="{A34BD5DF-98E2-46E1-BAD6-BF94E52F0A0C}" destId="{A6F397AB-2CC3-446E-A476-545E1832687C}" srcOrd="5" destOrd="0" parTransId="{4D6B7949-E278-4B90-8F47-5A342A47B723}" sibTransId="{DB406AF4-A2C6-48D1-B92A-D5F0DC83DC88}"/>
    <dgm:cxn modelId="{AEE461EB-9BE6-4C9C-B656-D961472C14CA}" srcId="{A34BD5DF-98E2-46E1-BAD6-BF94E52F0A0C}" destId="{0E5C5851-CC2F-4FE7-B5DA-4F313A8BD19B}" srcOrd="1" destOrd="0" parTransId="{81339298-5E31-4C14-9567-161AC5E1D41C}" sibTransId="{F8A795F8-68CB-4CF0-8484-FE20A62F4D8A}"/>
    <dgm:cxn modelId="{B085F9E4-4CF4-4B17-B720-DDF05B29A3DA}" type="presOf" srcId="{0F8980AD-EAAC-44C7-8C54-3EDA4CF464B0}" destId="{D1C20DB0-4DB5-4571-8E81-8449F716096E}" srcOrd="0" destOrd="0" presId="urn:microsoft.com/office/officeart/2016/7/layout/RepeatingBendingProcessNew"/>
    <dgm:cxn modelId="{F8E0CAF8-7930-4779-B78E-35D26F8069EA}" type="presOf" srcId="{06ABA2F4-614B-4181-9190-834038E7D23C}" destId="{41009712-E0C3-4A8B-8F8F-57C8B7AB56D0}" srcOrd="0" destOrd="0" presId="urn:microsoft.com/office/officeart/2016/7/layout/RepeatingBendingProcessNew"/>
    <dgm:cxn modelId="{57051637-882C-4648-9B63-F55578208D10}" type="presOf" srcId="{D42CF943-9849-471C-9DE0-888E03F0CD16}" destId="{A3556B41-654C-4AA8-B46F-7E8169FE7338}" srcOrd="0" destOrd="0" presId="urn:microsoft.com/office/officeart/2016/7/layout/RepeatingBendingProcessNew"/>
    <dgm:cxn modelId="{19F01E9E-6390-41A4-B20F-27F5AD936710}" type="presOf" srcId="{DB406AF4-A2C6-48D1-B92A-D5F0DC83DC88}" destId="{01223902-0FC0-4FD9-A58A-6FD40564B22B}" srcOrd="0" destOrd="0" presId="urn:microsoft.com/office/officeart/2016/7/layout/RepeatingBendingProcessNew"/>
    <dgm:cxn modelId="{63432381-11B2-4E01-B83A-6ABF21F41E95}" type="presOf" srcId="{159A9AC9-90F3-4102-B941-1B25D7A12F9D}" destId="{F60882B6-4B0B-438E-9A97-4626B4411B60}" srcOrd="1" destOrd="0" presId="urn:microsoft.com/office/officeart/2016/7/layout/RepeatingBendingProcessNew"/>
    <dgm:cxn modelId="{BE1054F0-7DFE-48DC-9D49-5CA91AB735E7}" srcId="{A34BD5DF-98E2-46E1-BAD6-BF94E52F0A0C}" destId="{D42CF943-9849-471C-9DE0-888E03F0CD16}" srcOrd="0" destOrd="0" parTransId="{FF61568F-B218-4E72-AD0A-B7D34B8D3BDE}" sibTransId="{34A7F830-525F-41E5-8DB0-E8BDADB1E16D}"/>
    <dgm:cxn modelId="{D12BD5EE-C1CC-4FED-8BFB-4A16565948DA}" srcId="{A34BD5DF-98E2-46E1-BAD6-BF94E52F0A0C}" destId="{0F8980AD-EAAC-44C7-8C54-3EDA4CF464B0}" srcOrd="3" destOrd="0" parTransId="{ED108CE0-02BE-41A3-97BD-68E9FDE20B1A}" sibTransId="{5B142843-ECAD-42F1-BA3A-888423B9D53E}"/>
    <dgm:cxn modelId="{5BD192D2-AF3D-48E6-8624-5E7283C0E47A}" type="presOf" srcId="{A6F397AB-2CC3-446E-A476-545E1832687C}" destId="{998ABCA5-30F5-48CA-A68C-6CC8A4C76414}" srcOrd="0" destOrd="0" presId="urn:microsoft.com/office/officeart/2016/7/layout/RepeatingBendingProcessNew"/>
    <dgm:cxn modelId="{1A559E99-2BAE-4CD9-998F-C6F4CAB93867}" type="presOf" srcId="{BE4BC086-DD7C-408C-BD2E-285EA91C5384}" destId="{C732DFFD-AEB5-4336-BB7A-A036A37917DF}" srcOrd="0" destOrd="0" presId="urn:microsoft.com/office/officeart/2016/7/layout/RepeatingBendingProcessNew"/>
    <dgm:cxn modelId="{A0B5013D-35A9-4288-BB3D-7D096F2D0542}" type="presOf" srcId="{F8A795F8-68CB-4CF0-8484-FE20A62F4D8A}" destId="{80540CB6-5169-44B1-8503-9550C2D5A4A3}" srcOrd="1" destOrd="0" presId="urn:microsoft.com/office/officeart/2016/7/layout/RepeatingBendingProcessNew"/>
    <dgm:cxn modelId="{0DD39F33-EA56-49E8-9085-BE5511EA5F53}" type="presOf" srcId="{0E5C5851-CC2F-4FE7-B5DA-4F313A8BD19B}" destId="{A58D43DF-409A-441B-9EF3-16143989A18A}" srcOrd="0" destOrd="0" presId="urn:microsoft.com/office/officeart/2016/7/layout/RepeatingBendingProcessNew"/>
    <dgm:cxn modelId="{1B553972-F966-42FE-9D26-AB5FF3F5BA03}" type="presOf" srcId="{34A7F830-525F-41E5-8DB0-E8BDADB1E16D}" destId="{12F09179-6F29-46B1-95B4-C7D578EE5529}" srcOrd="0" destOrd="0" presId="urn:microsoft.com/office/officeart/2016/7/layout/RepeatingBendingProcessNew"/>
    <dgm:cxn modelId="{71E33F1E-4F2C-44D2-9449-260692EBD560}" type="presOf" srcId="{159A9AC9-90F3-4102-B941-1B25D7A12F9D}" destId="{687B3A63-01C3-4802-87D8-AD5AA34EBED8}" srcOrd="0" destOrd="0" presId="urn:microsoft.com/office/officeart/2016/7/layout/RepeatingBendingProcessNew"/>
    <dgm:cxn modelId="{6B32545E-9528-4860-AD08-C225ED0707F1}" srcId="{A34BD5DF-98E2-46E1-BAD6-BF94E52F0A0C}" destId="{2673FF19-EEFF-4F56-ACB0-7BD116907796}" srcOrd="2" destOrd="0" parTransId="{6AD44A47-987E-4A31-BA5B-37B967B3CEF6}" sibTransId="{159A9AC9-90F3-4102-B941-1B25D7A12F9D}"/>
    <dgm:cxn modelId="{9C84EEF7-0B45-4339-81FD-35CED0CA895E}" type="presOf" srcId="{A34BD5DF-98E2-46E1-BAD6-BF94E52F0A0C}" destId="{CC53E704-ACA1-46AF-B0E3-E248D35D493F}" srcOrd="0" destOrd="0" presId="urn:microsoft.com/office/officeart/2016/7/layout/RepeatingBendingProcessNew"/>
    <dgm:cxn modelId="{FD263344-0463-4D88-B939-C79044AD9EB4}" type="presOf" srcId="{DB406AF4-A2C6-48D1-B92A-D5F0DC83DC88}" destId="{949913A5-BB78-4E3C-87A7-40A8AD78DFC1}" srcOrd="1" destOrd="0" presId="urn:microsoft.com/office/officeart/2016/7/layout/RepeatingBendingProcessNew"/>
    <dgm:cxn modelId="{4593825D-347A-4528-98D1-2F64978329D2}" type="presOf" srcId="{34A7F830-525F-41E5-8DB0-E8BDADB1E16D}" destId="{64137A64-91FF-45E4-A758-30D08EC44FC5}" srcOrd="1" destOrd="0" presId="urn:microsoft.com/office/officeart/2016/7/layout/RepeatingBendingProcessNew"/>
    <dgm:cxn modelId="{A4D139B4-8370-4FA2-9719-477B87533E06}" type="presOf" srcId="{5B142843-ECAD-42F1-BA3A-888423B9D53E}" destId="{5B74AF41-0131-4A1A-8619-10E6E752FEE7}" srcOrd="0" destOrd="0" presId="urn:microsoft.com/office/officeart/2016/7/layout/RepeatingBendingProcessNew"/>
    <dgm:cxn modelId="{B518787C-CEAD-49F3-B57E-3F9D24D8BB85}" type="presParOf" srcId="{CC53E704-ACA1-46AF-B0E3-E248D35D493F}" destId="{A3556B41-654C-4AA8-B46F-7E8169FE7338}" srcOrd="0" destOrd="0" presId="urn:microsoft.com/office/officeart/2016/7/layout/RepeatingBendingProcessNew"/>
    <dgm:cxn modelId="{F6C4DD35-3909-4B17-9010-A5AC12DFB097}" type="presParOf" srcId="{CC53E704-ACA1-46AF-B0E3-E248D35D493F}" destId="{12F09179-6F29-46B1-95B4-C7D578EE5529}" srcOrd="1" destOrd="0" presId="urn:microsoft.com/office/officeart/2016/7/layout/RepeatingBendingProcessNew"/>
    <dgm:cxn modelId="{572DCBE5-FD47-4194-9880-E1F2751B4EDF}" type="presParOf" srcId="{12F09179-6F29-46B1-95B4-C7D578EE5529}" destId="{64137A64-91FF-45E4-A758-30D08EC44FC5}" srcOrd="0" destOrd="0" presId="urn:microsoft.com/office/officeart/2016/7/layout/RepeatingBendingProcessNew"/>
    <dgm:cxn modelId="{AFD595A0-E712-4124-8B79-D53A95F91718}" type="presParOf" srcId="{CC53E704-ACA1-46AF-B0E3-E248D35D493F}" destId="{A58D43DF-409A-441B-9EF3-16143989A18A}" srcOrd="2" destOrd="0" presId="urn:microsoft.com/office/officeart/2016/7/layout/RepeatingBendingProcessNew"/>
    <dgm:cxn modelId="{986975B8-6FD0-4B39-9991-CDFC1AF29DBE}" type="presParOf" srcId="{CC53E704-ACA1-46AF-B0E3-E248D35D493F}" destId="{9D448240-6AD3-4A6E-BCC9-2226C68109C4}" srcOrd="3" destOrd="0" presId="urn:microsoft.com/office/officeart/2016/7/layout/RepeatingBendingProcessNew"/>
    <dgm:cxn modelId="{EBFE4734-43D7-4937-870A-D336CFB8AE51}" type="presParOf" srcId="{9D448240-6AD3-4A6E-BCC9-2226C68109C4}" destId="{80540CB6-5169-44B1-8503-9550C2D5A4A3}" srcOrd="0" destOrd="0" presId="urn:microsoft.com/office/officeart/2016/7/layout/RepeatingBendingProcessNew"/>
    <dgm:cxn modelId="{A12F3658-78F8-4120-9A15-4F6353B44E3C}" type="presParOf" srcId="{CC53E704-ACA1-46AF-B0E3-E248D35D493F}" destId="{3CD651DE-A921-486A-BE05-3F523D861FE4}" srcOrd="4" destOrd="0" presId="urn:microsoft.com/office/officeart/2016/7/layout/RepeatingBendingProcessNew"/>
    <dgm:cxn modelId="{3D1D54E8-EFED-45A2-9E67-665644FBFFA5}" type="presParOf" srcId="{CC53E704-ACA1-46AF-B0E3-E248D35D493F}" destId="{687B3A63-01C3-4802-87D8-AD5AA34EBED8}" srcOrd="5" destOrd="0" presId="urn:microsoft.com/office/officeart/2016/7/layout/RepeatingBendingProcessNew"/>
    <dgm:cxn modelId="{D82E1A43-1B47-4308-8B60-32AD1EF77029}" type="presParOf" srcId="{687B3A63-01C3-4802-87D8-AD5AA34EBED8}" destId="{F60882B6-4B0B-438E-9A97-4626B4411B60}" srcOrd="0" destOrd="0" presId="urn:microsoft.com/office/officeart/2016/7/layout/RepeatingBendingProcessNew"/>
    <dgm:cxn modelId="{04D7A932-F5E1-4457-9146-5C676528AFEA}" type="presParOf" srcId="{CC53E704-ACA1-46AF-B0E3-E248D35D493F}" destId="{D1C20DB0-4DB5-4571-8E81-8449F716096E}" srcOrd="6" destOrd="0" presId="urn:microsoft.com/office/officeart/2016/7/layout/RepeatingBendingProcessNew"/>
    <dgm:cxn modelId="{95A10788-21D3-4014-A839-B11342E7EABD}" type="presParOf" srcId="{CC53E704-ACA1-46AF-B0E3-E248D35D493F}" destId="{5B74AF41-0131-4A1A-8619-10E6E752FEE7}" srcOrd="7" destOrd="0" presId="urn:microsoft.com/office/officeart/2016/7/layout/RepeatingBendingProcessNew"/>
    <dgm:cxn modelId="{D4000669-D49B-4F0F-8079-1F3B7BFF2367}" type="presParOf" srcId="{5B74AF41-0131-4A1A-8619-10E6E752FEE7}" destId="{D51A7778-0506-4DD3-BFAF-A84670EB9AB4}" srcOrd="0" destOrd="0" presId="urn:microsoft.com/office/officeart/2016/7/layout/RepeatingBendingProcessNew"/>
    <dgm:cxn modelId="{D691F235-FC9B-4E22-A3AF-BC9CE52CCF7D}" type="presParOf" srcId="{CC53E704-ACA1-46AF-B0E3-E248D35D493F}" destId="{C732DFFD-AEB5-4336-BB7A-A036A37917DF}" srcOrd="8" destOrd="0" presId="urn:microsoft.com/office/officeart/2016/7/layout/RepeatingBendingProcessNew"/>
    <dgm:cxn modelId="{FB6281E6-2A4F-4D48-A574-C15B1CC44A82}" type="presParOf" srcId="{CC53E704-ACA1-46AF-B0E3-E248D35D493F}" destId="{B89A7E4D-4847-4C2B-9D5F-9C8C2B6A83C3}" srcOrd="9" destOrd="0" presId="urn:microsoft.com/office/officeart/2016/7/layout/RepeatingBendingProcessNew"/>
    <dgm:cxn modelId="{6765492A-B15D-4E27-AC6E-CDF8E571DD4D}" type="presParOf" srcId="{B89A7E4D-4847-4C2B-9D5F-9C8C2B6A83C3}" destId="{E363B882-851F-4214-A5BB-143BD6D15BAC}" srcOrd="0" destOrd="0" presId="urn:microsoft.com/office/officeart/2016/7/layout/RepeatingBendingProcessNew"/>
    <dgm:cxn modelId="{2AAF1752-3F92-477B-8048-40E3F692C53C}" type="presParOf" srcId="{CC53E704-ACA1-46AF-B0E3-E248D35D493F}" destId="{998ABCA5-30F5-48CA-A68C-6CC8A4C76414}" srcOrd="10" destOrd="0" presId="urn:microsoft.com/office/officeart/2016/7/layout/RepeatingBendingProcessNew"/>
    <dgm:cxn modelId="{ECA4B859-764D-4AA1-867F-B19AA3AFA4E4}" type="presParOf" srcId="{CC53E704-ACA1-46AF-B0E3-E248D35D493F}" destId="{01223902-0FC0-4FD9-A58A-6FD40564B22B}" srcOrd="11" destOrd="0" presId="urn:microsoft.com/office/officeart/2016/7/layout/RepeatingBendingProcessNew"/>
    <dgm:cxn modelId="{B373D4CB-8B1F-40A1-B8E0-BEA1FDE537BF}" type="presParOf" srcId="{01223902-0FC0-4FD9-A58A-6FD40564B22B}" destId="{949913A5-BB78-4E3C-87A7-40A8AD78DFC1}" srcOrd="0" destOrd="0" presId="urn:microsoft.com/office/officeart/2016/7/layout/RepeatingBendingProcessNew"/>
    <dgm:cxn modelId="{01823D05-F863-43AF-B119-FF13C5631DC1}" type="presParOf" srcId="{CC53E704-ACA1-46AF-B0E3-E248D35D493F}" destId="{41009712-E0C3-4A8B-8F8F-57C8B7AB56D0}" srcOrd="12"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87CBF9-5864-4070-815E-1010E11CB149}">
      <dsp:nvSpPr>
        <dsp:cNvPr id="0" name=""/>
        <dsp:cNvSpPr/>
      </dsp:nvSpPr>
      <dsp:spPr>
        <a:xfrm>
          <a:off x="82613" y="908559"/>
          <a:ext cx="897246" cy="89724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D7B90B-E310-43CB-BCE9-705F48C1CD03}">
      <dsp:nvSpPr>
        <dsp:cNvPr id="0" name=""/>
        <dsp:cNvSpPr/>
      </dsp:nvSpPr>
      <dsp:spPr>
        <a:xfrm>
          <a:off x="271034" y="1096980"/>
          <a:ext cx="520402" cy="520402"/>
        </a:xfrm>
        <a:prstGeom prst="rect">
          <a:avLst/>
        </a:prstGeom>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0519362-5BA4-4A4D-B047-16BD30C1778B}">
      <dsp:nvSpPr>
        <dsp:cNvPr id="0" name=""/>
        <dsp:cNvSpPr/>
      </dsp:nvSpPr>
      <dsp:spPr>
        <a:xfrm>
          <a:off x="1172126" y="90855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l" defTabSz="889000">
            <a:lnSpc>
              <a:spcPct val="90000"/>
            </a:lnSpc>
            <a:spcBef>
              <a:spcPct val="0"/>
            </a:spcBef>
            <a:spcAft>
              <a:spcPct val="35000"/>
            </a:spcAft>
          </a:pPr>
          <a:r>
            <a:rPr lang="en-GB" sz="2000" kern="1200" dirty="0"/>
            <a:t>Traditional pastry and pizza</a:t>
          </a:r>
          <a:endParaRPr lang="en-US" sz="2000" kern="1200" dirty="0"/>
        </a:p>
      </dsp:txBody>
      <dsp:txXfrm>
        <a:off x="1172126" y="908559"/>
        <a:ext cx="2114937" cy="897246"/>
      </dsp:txXfrm>
    </dsp:sp>
    <dsp:sp modelId="{4E36A068-B90C-456F-948B-BA085D377CFD}">
      <dsp:nvSpPr>
        <dsp:cNvPr id="0" name=""/>
        <dsp:cNvSpPr/>
      </dsp:nvSpPr>
      <dsp:spPr>
        <a:xfrm>
          <a:off x="3655575" y="908559"/>
          <a:ext cx="897246" cy="897246"/>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1CF27C-9496-4327-BDEC-25DA1E83C906}">
      <dsp:nvSpPr>
        <dsp:cNvPr id="0" name=""/>
        <dsp:cNvSpPr/>
      </dsp:nvSpPr>
      <dsp:spPr>
        <a:xfrm>
          <a:off x="3843996" y="1096980"/>
          <a:ext cx="520402" cy="5204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24FC88B-3935-470D-B8C4-D29A8B644D49}">
      <dsp:nvSpPr>
        <dsp:cNvPr id="0" name=""/>
        <dsp:cNvSpPr/>
      </dsp:nvSpPr>
      <dsp:spPr>
        <a:xfrm>
          <a:off x="4745088" y="90855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l" defTabSz="889000">
            <a:lnSpc>
              <a:spcPct val="90000"/>
            </a:lnSpc>
            <a:spcBef>
              <a:spcPct val="0"/>
            </a:spcBef>
            <a:spcAft>
              <a:spcPct val="35000"/>
            </a:spcAft>
          </a:pPr>
          <a:r>
            <a:rPr lang="en-GB" sz="2000" kern="1200" dirty="0"/>
            <a:t>Includes pretzels or covridogs</a:t>
          </a:r>
          <a:endParaRPr lang="en-US" sz="2000" kern="1200" dirty="0"/>
        </a:p>
      </dsp:txBody>
      <dsp:txXfrm>
        <a:off x="4745088" y="908559"/>
        <a:ext cx="2114937" cy="897246"/>
      </dsp:txXfrm>
    </dsp:sp>
    <dsp:sp modelId="{F1E5A1F3-D150-49FE-931D-DF7B0314EEAF}">
      <dsp:nvSpPr>
        <dsp:cNvPr id="0" name=""/>
        <dsp:cNvSpPr/>
      </dsp:nvSpPr>
      <dsp:spPr>
        <a:xfrm>
          <a:off x="7228536" y="908559"/>
          <a:ext cx="897246" cy="897246"/>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78B61F-9D74-424E-BE50-BE69462C4C86}">
      <dsp:nvSpPr>
        <dsp:cNvPr id="0" name=""/>
        <dsp:cNvSpPr/>
      </dsp:nvSpPr>
      <dsp:spPr>
        <a:xfrm>
          <a:off x="7416958" y="1096980"/>
          <a:ext cx="520402" cy="520402"/>
        </a:xfrm>
        <a:prstGeom prst="rect">
          <a:avLst/>
        </a:prstGeom>
        <a:blipFill>
          <a:blip xmlns:r="http://schemas.openxmlformats.org/officeDocument/2006/relationships" r:embed="rId5" cstate="hq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1B02B38-D559-4D85-A69A-4AD4FC060F95}">
      <dsp:nvSpPr>
        <dsp:cNvPr id="0" name=""/>
        <dsp:cNvSpPr/>
      </dsp:nvSpPr>
      <dsp:spPr>
        <a:xfrm>
          <a:off x="8318049" y="90855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l" defTabSz="889000">
            <a:lnSpc>
              <a:spcPct val="90000"/>
            </a:lnSpc>
            <a:spcBef>
              <a:spcPct val="0"/>
            </a:spcBef>
            <a:spcAft>
              <a:spcPct val="35000"/>
            </a:spcAft>
          </a:pPr>
          <a:r>
            <a:rPr lang="en-GB" sz="2000" kern="1200" dirty="0"/>
            <a:t>Beer and Wine made especially broth from Romania </a:t>
          </a:r>
          <a:endParaRPr lang="en-US" sz="2000" kern="1200" dirty="0"/>
        </a:p>
      </dsp:txBody>
      <dsp:txXfrm>
        <a:off x="8318049" y="908559"/>
        <a:ext cx="2114937" cy="897246"/>
      </dsp:txXfrm>
    </dsp:sp>
    <dsp:sp modelId="{79B65AB3-7145-4B14-B04E-B7AA47EB7E1E}">
      <dsp:nvSpPr>
        <dsp:cNvPr id="0" name=""/>
        <dsp:cNvSpPr/>
      </dsp:nvSpPr>
      <dsp:spPr>
        <a:xfrm>
          <a:off x="82613" y="2545532"/>
          <a:ext cx="897246" cy="897246"/>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8E8626-2371-4EFC-A712-4249E63058E4}">
      <dsp:nvSpPr>
        <dsp:cNvPr id="0" name=""/>
        <dsp:cNvSpPr/>
      </dsp:nvSpPr>
      <dsp:spPr>
        <a:xfrm>
          <a:off x="271034" y="2733954"/>
          <a:ext cx="520402" cy="520402"/>
        </a:xfrm>
        <a:prstGeom prst="rect">
          <a:avLst/>
        </a:prstGeom>
        <a:blipFill>
          <a:blip xmlns:r="http://schemas.openxmlformats.org/officeDocument/2006/relationships" r:embed="rId7" cstate="hqprint">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6A89336-32F1-43BD-A027-74CFF2814C3F}">
      <dsp:nvSpPr>
        <dsp:cNvPr id="0" name=""/>
        <dsp:cNvSpPr/>
      </dsp:nvSpPr>
      <dsp:spPr>
        <a:xfrm>
          <a:off x="1172126" y="254553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l" defTabSz="889000">
            <a:lnSpc>
              <a:spcPct val="90000"/>
            </a:lnSpc>
            <a:spcBef>
              <a:spcPct val="0"/>
            </a:spcBef>
            <a:spcAft>
              <a:spcPct val="35000"/>
            </a:spcAft>
          </a:pPr>
          <a:r>
            <a:rPr lang="en-GB" sz="2000" kern="1200" dirty="0"/>
            <a:t>Juices for a younger audience</a:t>
          </a:r>
          <a:endParaRPr lang="en-US" sz="2000" kern="1200" dirty="0"/>
        </a:p>
      </dsp:txBody>
      <dsp:txXfrm>
        <a:off x="1172126" y="2545532"/>
        <a:ext cx="2114937" cy="897246"/>
      </dsp:txXfrm>
    </dsp:sp>
    <dsp:sp modelId="{9BB62C34-5D3C-4E0E-9C81-C5673CD1314C}">
      <dsp:nvSpPr>
        <dsp:cNvPr id="0" name=""/>
        <dsp:cNvSpPr/>
      </dsp:nvSpPr>
      <dsp:spPr>
        <a:xfrm>
          <a:off x="3655575" y="2545532"/>
          <a:ext cx="897246" cy="897246"/>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427062-267F-4424-8363-7D988A361914}">
      <dsp:nvSpPr>
        <dsp:cNvPr id="0" name=""/>
        <dsp:cNvSpPr/>
      </dsp:nvSpPr>
      <dsp:spPr>
        <a:xfrm>
          <a:off x="3843996" y="2733954"/>
          <a:ext cx="520402" cy="520402"/>
        </a:xfrm>
        <a:prstGeom prst="rect">
          <a:avLst/>
        </a:prstGeom>
        <a:blipFill>
          <a:blip xmlns:r="http://schemas.openxmlformats.org/officeDocument/2006/relationships" r:embed="rId9" cstate="hqprint">
            <a:extLst>
              <a:ext uri="{28A0092B-C50C-407E-A947-70E740481C1C}">
                <a14:useLocalDpi xmlns:a14="http://schemas.microsoft.com/office/drawing/2010/main" val="0"/>
              </a:ext>
              <a:ext uri="{96DAC541-7B7A-43D3-8B79-37D633B846F1}">
                <asvg:svgBlip xmlns:asvg="http://schemas.microsoft.com/office/drawing/2016/SVG/main" xmlns=""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4C68483-C683-41FC-A4D7-E038CDB931C1}">
      <dsp:nvSpPr>
        <dsp:cNvPr id="0" name=""/>
        <dsp:cNvSpPr/>
      </dsp:nvSpPr>
      <dsp:spPr>
        <a:xfrm>
          <a:off x="4745088" y="254553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l" defTabSz="889000">
            <a:lnSpc>
              <a:spcPct val="90000"/>
            </a:lnSpc>
            <a:spcBef>
              <a:spcPct val="0"/>
            </a:spcBef>
            <a:spcAft>
              <a:spcPct val="35000"/>
            </a:spcAft>
          </a:pPr>
          <a:r>
            <a:rPr lang="en-GB" sz="2000" kern="1200" dirty="0"/>
            <a:t>Halal, vegan and vegetarian meals for the diversity</a:t>
          </a:r>
          <a:endParaRPr lang="en-US" sz="2000" kern="1200" dirty="0"/>
        </a:p>
      </dsp:txBody>
      <dsp:txXfrm>
        <a:off x="4745088" y="2545532"/>
        <a:ext cx="2114937" cy="89724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8B253F-03F8-4553-9E8D-8B4DCF4B2E52}">
      <dsp:nvSpPr>
        <dsp:cNvPr id="0" name=""/>
        <dsp:cNvSpPr/>
      </dsp:nvSpPr>
      <dsp:spPr>
        <a:xfrm>
          <a:off x="0" y="1"/>
          <a:ext cx="6513603" cy="88744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lvl="0" algn="l" defTabSz="1644650">
            <a:lnSpc>
              <a:spcPct val="90000"/>
            </a:lnSpc>
            <a:spcBef>
              <a:spcPct val="0"/>
            </a:spcBef>
            <a:spcAft>
              <a:spcPct val="35000"/>
            </a:spcAft>
          </a:pPr>
          <a:r>
            <a:rPr lang="en-GB" sz="3700" kern="1200" dirty="0"/>
            <a:t>Free wi-fi and parking</a:t>
          </a:r>
          <a:endParaRPr lang="en-US" sz="3700" kern="1200" dirty="0"/>
        </a:p>
      </dsp:txBody>
      <dsp:txXfrm>
        <a:off x="43321" y="43322"/>
        <a:ext cx="6426961" cy="800803"/>
      </dsp:txXfrm>
    </dsp:sp>
    <dsp:sp modelId="{179D8C24-B90B-458F-B29C-40CACEAEA058}">
      <dsp:nvSpPr>
        <dsp:cNvPr id="0" name=""/>
        <dsp:cNvSpPr/>
      </dsp:nvSpPr>
      <dsp:spPr>
        <a:xfrm>
          <a:off x="0" y="1007983"/>
          <a:ext cx="6513603" cy="887445"/>
        </a:xfrm>
        <a:prstGeom prst="roundRect">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lvl="0" algn="l" defTabSz="1644650">
            <a:lnSpc>
              <a:spcPct val="90000"/>
            </a:lnSpc>
            <a:spcBef>
              <a:spcPct val="0"/>
            </a:spcBef>
            <a:spcAft>
              <a:spcPct val="35000"/>
            </a:spcAft>
          </a:pPr>
          <a:r>
            <a:rPr lang="en-GB" sz="3700" kern="1200" dirty="0"/>
            <a:t>Live music</a:t>
          </a:r>
          <a:endParaRPr lang="en-US" sz="3700" kern="1200" dirty="0"/>
        </a:p>
      </dsp:txBody>
      <dsp:txXfrm>
        <a:off x="43321" y="1051304"/>
        <a:ext cx="6426961" cy="800803"/>
      </dsp:txXfrm>
    </dsp:sp>
    <dsp:sp modelId="{AC4E22FE-7126-4AF1-82D6-7067752021DE}">
      <dsp:nvSpPr>
        <dsp:cNvPr id="0" name=""/>
        <dsp:cNvSpPr/>
      </dsp:nvSpPr>
      <dsp:spPr>
        <a:xfrm>
          <a:off x="0" y="2001988"/>
          <a:ext cx="6513603" cy="887445"/>
        </a:xfrm>
        <a:prstGeom prst="roundRect">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lvl="0" algn="l" defTabSz="1644650">
            <a:lnSpc>
              <a:spcPct val="90000"/>
            </a:lnSpc>
            <a:spcBef>
              <a:spcPct val="0"/>
            </a:spcBef>
            <a:spcAft>
              <a:spcPct val="35000"/>
            </a:spcAft>
          </a:pPr>
          <a:r>
            <a:rPr lang="en-GB" sz="3700" kern="1200" dirty="0"/>
            <a:t>Parking spots </a:t>
          </a:r>
          <a:endParaRPr lang="en-US" sz="3700" kern="1200" dirty="0"/>
        </a:p>
      </dsp:txBody>
      <dsp:txXfrm>
        <a:off x="43321" y="2045309"/>
        <a:ext cx="6426961" cy="800803"/>
      </dsp:txXfrm>
    </dsp:sp>
    <dsp:sp modelId="{2B6AC1A6-9113-4ABB-87E9-F91AF8F398E0}">
      <dsp:nvSpPr>
        <dsp:cNvPr id="0" name=""/>
        <dsp:cNvSpPr/>
      </dsp:nvSpPr>
      <dsp:spPr>
        <a:xfrm>
          <a:off x="0" y="2995993"/>
          <a:ext cx="6513603" cy="887445"/>
        </a:xfrm>
        <a:prstGeom prst="roundRect">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lvl="0" algn="l" defTabSz="1644650">
            <a:lnSpc>
              <a:spcPct val="90000"/>
            </a:lnSpc>
            <a:spcBef>
              <a:spcPct val="0"/>
            </a:spcBef>
            <a:spcAft>
              <a:spcPct val="35000"/>
            </a:spcAft>
          </a:pPr>
          <a:r>
            <a:rPr lang="en-GB" sz="3700" kern="1200" dirty="0"/>
            <a:t>Kid-friendly places</a:t>
          </a:r>
          <a:endParaRPr lang="en-US" sz="3700" kern="1200" dirty="0"/>
        </a:p>
      </dsp:txBody>
      <dsp:txXfrm>
        <a:off x="43321" y="3039314"/>
        <a:ext cx="6426961" cy="800803"/>
      </dsp:txXfrm>
    </dsp:sp>
    <dsp:sp modelId="{8E109ECE-09CB-4B0A-BA7D-C2C626473E4B}">
      <dsp:nvSpPr>
        <dsp:cNvPr id="0" name=""/>
        <dsp:cNvSpPr/>
      </dsp:nvSpPr>
      <dsp:spPr>
        <a:xfrm>
          <a:off x="0" y="3989998"/>
          <a:ext cx="6513603" cy="887445"/>
        </a:xfrm>
        <a:prstGeom prst="roundRect">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lvl="0" algn="l" defTabSz="1644650">
            <a:lnSpc>
              <a:spcPct val="90000"/>
            </a:lnSpc>
            <a:spcBef>
              <a:spcPct val="0"/>
            </a:spcBef>
            <a:spcAft>
              <a:spcPct val="35000"/>
            </a:spcAft>
          </a:pPr>
          <a:r>
            <a:rPr lang="en-GB" sz="3700" kern="1200" dirty="0"/>
            <a:t>Service available 24/7</a:t>
          </a:r>
          <a:endParaRPr lang="en-US" sz="3700" kern="1200" dirty="0"/>
        </a:p>
      </dsp:txBody>
      <dsp:txXfrm>
        <a:off x="43321" y="4033319"/>
        <a:ext cx="6426961" cy="800803"/>
      </dsp:txXfrm>
    </dsp:sp>
    <dsp:sp modelId="{A70C9BA7-3AE7-4951-B740-FBFFFCE90BC5}">
      <dsp:nvSpPr>
        <dsp:cNvPr id="0" name=""/>
        <dsp:cNvSpPr/>
      </dsp:nvSpPr>
      <dsp:spPr>
        <a:xfrm>
          <a:off x="0" y="4984003"/>
          <a:ext cx="6513603" cy="887445"/>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lvl="0" algn="l" defTabSz="1644650">
            <a:lnSpc>
              <a:spcPct val="90000"/>
            </a:lnSpc>
            <a:spcBef>
              <a:spcPct val="0"/>
            </a:spcBef>
            <a:spcAft>
              <a:spcPct val="35000"/>
            </a:spcAft>
          </a:pPr>
          <a:r>
            <a:rPr lang="en-GB" sz="3700" kern="1200" dirty="0"/>
            <a:t>Reasonable price</a:t>
          </a:r>
          <a:endParaRPr lang="en-US" sz="3700" kern="1200" dirty="0"/>
        </a:p>
      </dsp:txBody>
      <dsp:txXfrm>
        <a:off x="43321" y="5027324"/>
        <a:ext cx="6426961" cy="80080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F54E4E-8610-47FE-B323-FCC58E7AF96F}">
      <dsp:nvSpPr>
        <dsp:cNvPr id="0" name=""/>
        <dsp:cNvSpPr/>
      </dsp:nvSpPr>
      <dsp:spPr>
        <a:xfrm>
          <a:off x="8492990" y="1000264"/>
          <a:ext cx="2560211" cy="2560342"/>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4BB40A2-1E87-46FC-9AE1-C5E674D0BD59}">
      <dsp:nvSpPr>
        <dsp:cNvPr id="0" name=""/>
        <dsp:cNvSpPr/>
      </dsp:nvSpPr>
      <dsp:spPr>
        <a:xfrm>
          <a:off x="8578623" y="1085624"/>
          <a:ext cx="2390043" cy="2389623"/>
        </a:xfrm>
        <a:prstGeom prst="ellipse">
          <a:avLst/>
        </a:prstGeom>
        <a:solidFill>
          <a:schemeClr val="accent5">
            <a:hueOff val="-965506"/>
            <a:satOff val="-2488"/>
            <a:lumOff val="-16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lvl="0" algn="ctr" defTabSz="933450">
            <a:lnSpc>
              <a:spcPct val="90000"/>
            </a:lnSpc>
            <a:spcBef>
              <a:spcPct val="0"/>
            </a:spcBef>
            <a:spcAft>
              <a:spcPct val="35000"/>
            </a:spcAft>
          </a:pPr>
          <a:r>
            <a:rPr lang="en-GB" sz="2100" kern="1200"/>
            <a:t>Interactive marketing: feedback </a:t>
          </a:r>
          <a:endParaRPr lang="en-US" sz="2100" kern="1200"/>
        </a:p>
      </dsp:txBody>
      <dsp:txXfrm>
        <a:off x="8920058" y="1427062"/>
        <a:ext cx="1707173" cy="1706745"/>
      </dsp:txXfrm>
    </dsp:sp>
    <dsp:sp modelId="{603484FA-9125-49E3-9E8F-283F882C138C}">
      <dsp:nvSpPr>
        <dsp:cNvPr id="0" name=""/>
        <dsp:cNvSpPr/>
      </dsp:nvSpPr>
      <dsp:spPr>
        <a:xfrm rot="2700000">
          <a:off x="5836146" y="1000084"/>
          <a:ext cx="2560253" cy="2560253"/>
        </a:xfrm>
        <a:prstGeom prst="teardrop">
          <a:avLst>
            <a:gd name="adj" fmla="val 100000"/>
          </a:avLst>
        </a:prstGeom>
        <a:solidFill>
          <a:schemeClr val="accent5">
            <a:hueOff val="-1931012"/>
            <a:satOff val="-4977"/>
            <a:lumOff val="-33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2A0F20-9308-450B-9665-32945349240A}">
      <dsp:nvSpPr>
        <dsp:cNvPr id="0" name=""/>
        <dsp:cNvSpPr/>
      </dsp:nvSpPr>
      <dsp:spPr>
        <a:xfrm>
          <a:off x="5932779" y="1085624"/>
          <a:ext cx="2390043" cy="2389623"/>
        </a:xfrm>
        <a:prstGeom prst="ellipse">
          <a:avLst/>
        </a:prstGeom>
        <a:solidFill>
          <a:schemeClr val="accent5">
            <a:hueOff val="-2896518"/>
            <a:satOff val="-7465"/>
            <a:lumOff val="-504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lvl="0" algn="ctr" defTabSz="933450">
            <a:lnSpc>
              <a:spcPct val="90000"/>
            </a:lnSpc>
            <a:spcBef>
              <a:spcPct val="0"/>
            </a:spcBef>
            <a:spcAft>
              <a:spcPct val="35000"/>
            </a:spcAft>
          </a:pPr>
          <a:r>
            <a:rPr lang="en-GB" sz="2100" kern="1200"/>
            <a:t>Event marketing: sports nights, fundraises, live music nights</a:t>
          </a:r>
          <a:endParaRPr lang="en-US" sz="2100" kern="1200"/>
        </a:p>
      </dsp:txBody>
      <dsp:txXfrm>
        <a:off x="6274213" y="1427062"/>
        <a:ext cx="1707173" cy="1706745"/>
      </dsp:txXfrm>
    </dsp:sp>
    <dsp:sp modelId="{2C1E5B8B-3330-437B-8C1B-F45894E0B132}">
      <dsp:nvSpPr>
        <dsp:cNvPr id="0" name=""/>
        <dsp:cNvSpPr/>
      </dsp:nvSpPr>
      <dsp:spPr>
        <a:xfrm rot="2700000">
          <a:off x="3201280" y="1000084"/>
          <a:ext cx="2560253" cy="2560253"/>
        </a:xfrm>
        <a:prstGeom prst="teardrop">
          <a:avLst>
            <a:gd name="adj" fmla="val 100000"/>
          </a:avLst>
        </a:prstGeom>
        <a:solidFill>
          <a:schemeClr val="accent5">
            <a:hueOff val="-3862025"/>
            <a:satOff val="-9954"/>
            <a:lumOff val="-67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C4A1B0C-2351-490E-97FE-6B4E7360F206}">
      <dsp:nvSpPr>
        <dsp:cNvPr id="0" name=""/>
        <dsp:cNvSpPr/>
      </dsp:nvSpPr>
      <dsp:spPr>
        <a:xfrm>
          <a:off x="3286934" y="1085624"/>
          <a:ext cx="2390043" cy="2389623"/>
        </a:xfrm>
        <a:prstGeom prst="ellipse">
          <a:avLst/>
        </a:prstGeom>
        <a:solidFill>
          <a:schemeClr val="accent5">
            <a:hueOff val="-4827531"/>
            <a:satOff val="-12442"/>
            <a:lumOff val="-84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lvl="0" algn="ctr" defTabSz="933450">
            <a:lnSpc>
              <a:spcPct val="90000"/>
            </a:lnSpc>
            <a:spcBef>
              <a:spcPct val="0"/>
            </a:spcBef>
            <a:spcAft>
              <a:spcPct val="35000"/>
            </a:spcAft>
          </a:pPr>
          <a:r>
            <a:rPr lang="en-GB" sz="2100" kern="1200"/>
            <a:t>Sales promotion: discount, loyalty card, special offers</a:t>
          </a:r>
          <a:endParaRPr lang="en-US" sz="2100" kern="1200"/>
        </a:p>
      </dsp:txBody>
      <dsp:txXfrm>
        <a:off x="3628369" y="1427062"/>
        <a:ext cx="1707173" cy="1706745"/>
      </dsp:txXfrm>
    </dsp:sp>
    <dsp:sp modelId="{73FE190D-19C2-488C-835D-DC99F12DA7D6}">
      <dsp:nvSpPr>
        <dsp:cNvPr id="0" name=""/>
        <dsp:cNvSpPr/>
      </dsp:nvSpPr>
      <dsp:spPr>
        <a:xfrm rot="2700000">
          <a:off x="555435" y="1000084"/>
          <a:ext cx="2560253" cy="2560253"/>
        </a:xfrm>
        <a:prstGeom prst="teardrop">
          <a:avLst>
            <a:gd name="adj" fmla="val 100000"/>
          </a:avLst>
        </a:prstGeom>
        <a:solidFill>
          <a:schemeClr val="accent5">
            <a:hueOff val="-5793037"/>
            <a:satOff val="-14931"/>
            <a:lumOff val="-100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FDFE2B-3610-4218-91BE-52E31AB3A6CF}">
      <dsp:nvSpPr>
        <dsp:cNvPr id="0" name=""/>
        <dsp:cNvSpPr/>
      </dsp:nvSpPr>
      <dsp:spPr>
        <a:xfrm>
          <a:off x="641089" y="1085624"/>
          <a:ext cx="2390043" cy="2389623"/>
        </a:xfrm>
        <a:prstGeom prst="ellipse">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lvl="0" algn="ctr" defTabSz="933450">
            <a:lnSpc>
              <a:spcPct val="90000"/>
            </a:lnSpc>
            <a:spcBef>
              <a:spcPct val="0"/>
            </a:spcBef>
            <a:spcAft>
              <a:spcPct val="35000"/>
            </a:spcAft>
          </a:pPr>
          <a:r>
            <a:rPr lang="en-GB" sz="2100" kern="1200"/>
            <a:t>Advertising: flyer, banner, app, clients</a:t>
          </a:r>
          <a:endParaRPr lang="en-US" sz="2100" kern="1200"/>
        </a:p>
      </dsp:txBody>
      <dsp:txXfrm>
        <a:off x="982524" y="1427062"/>
        <a:ext cx="1707173" cy="170674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5E2F67-4480-4AC5-AB5D-11448ABD74A0}">
      <dsp:nvSpPr>
        <dsp:cNvPr id="0" name=""/>
        <dsp:cNvSpPr/>
      </dsp:nvSpPr>
      <dsp:spPr>
        <a:xfrm>
          <a:off x="0" y="1903"/>
          <a:ext cx="6513603" cy="81125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F9F7DD3-B28B-40F7-B539-25348CC92759}">
      <dsp:nvSpPr>
        <dsp:cNvPr id="0" name=""/>
        <dsp:cNvSpPr/>
      </dsp:nvSpPr>
      <dsp:spPr>
        <a:xfrm>
          <a:off x="245405" y="184436"/>
          <a:ext cx="446191" cy="446191"/>
        </a:xfrm>
        <a:prstGeom prst="rect">
          <a:avLst/>
        </a:prstGeom>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80CE4B4-1061-426C-A74E-026BB6C114AA}">
      <dsp:nvSpPr>
        <dsp:cNvPr id="0" name=""/>
        <dsp:cNvSpPr/>
      </dsp:nvSpPr>
      <dsp:spPr>
        <a:xfrm>
          <a:off x="937002" y="1903"/>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lvl="0" algn="l" defTabSz="711200">
            <a:lnSpc>
              <a:spcPct val="100000"/>
            </a:lnSpc>
            <a:spcBef>
              <a:spcPct val="0"/>
            </a:spcBef>
            <a:spcAft>
              <a:spcPct val="35000"/>
            </a:spcAft>
          </a:pPr>
          <a:r>
            <a:rPr lang="en-US" sz="1600" kern="1200" dirty="0"/>
            <a:t>Came to our events and forget about any worries that you might have.</a:t>
          </a:r>
        </a:p>
      </dsp:txBody>
      <dsp:txXfrm>
        <a:off x="937002" y="1903"/>
        <a:ext cx="5576601" cy="811257"/>
      </dsp:txXfrm>
    </dsp:sp>
    <dsp:sp modelId="{80564E3F-E011-4F30-920D-01FF1FAE72A7}">
      <dsp:nvSpPr>
        <dsp:cNvPr id="0" name=""/>
        <dsp:cNvSpPr/>
      </dsp:nvSpPr>
      <dsp:spPr>
        <a:xfrm>
          <a:off x="0" y="1015975"/>
          <a:ext cx="6513603" cy="81125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C3F114-8232-42C1-A24A-23C4652A853A}">
      <dsp:nvSpPr>
        <dsp:cNvPr id="0" name=""/>
        <dsp:cNvSpPr/>
      </dsp:nvSpPr>
      <dsp:spPr>
        <a:xfrm>
          <a:off x="245405" y="1198508"/>
          <a:ext cx="446191" cy="446191"/>
        </a:xfrm>
        <a:prstGeom prst="rect">
          <a:avLst/>
        </a:prstGeom>
        <a:blipFill>
          <a:blip xmlns:r="http://schemas.openxmlformats.org/officeDocument/2006/relationships"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4457003-4E14-4C39-BA2E-DA2FF802433C}">
      <dsp:nvSpPr>
        <dsp:cNvPr id="0" name=""/>
        <dsp:cNvSpPr/>
      </dsp:nvSpPr>
      <dsp:spPr>
        <a:xfrm>
          <a:off x="937002" y="1015975"/>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lvl="0" algn="l" defTabSz="622300">
            <a:lnSpc>
              <a:spcPct val="100000"/>
            </a:lnSpc>
            <a:spcBef>
              <a:spcPct val="0"/>
            </a:spcBef>
            <a:spcAft>
              <a:spcPct val="35000"/>
            </a:spcAft>
          </a:pPr>
          <a:r>
            <a:rPr lang="en-GB" sz="1400" kern="1200"/>
            <a:t>We put all our strengths in our business and risked with new products because it remind us of home.</a:t>
          </a:r>
          <a:endParaRPr lang="en-US" sz="1400" kern="1200" dirty="0"/>
        </a:p>
      </dsp:txBody>
      <dsp:txXfrm>
        <a:off x="937002" y="1015975"/>
        <a:ext cx="5576601" cy="811257"/>
      </dsp:txXfrm>
    </dsp:sp>
    <dsp:sp modelId="{5118B231-D5DF-4823-B8F4-A46042434342}">
      <dsp:nvSpPr>
        <dsp:cNvPr id="0" name=""/>
        <dsp:cNvSpPr/>
      </dsp:nvSpPr>
      <dsp:spPr>
        <a:xfrm>
          <a:off x="0" y="2030048"/>
          <a:ext cx="6513603" cy="811257"/>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1E296B-2935-45E6-BC93-001BDC03224D}">
      <dsp:nvSpPr>
        <dsp:cNvPr id="0" name=""/>
        <dsp:cNvSpPr/>
      </dsp:nvSpPr>
      <dsp:spPr>
        <a:xfrm>
          <a:off x="245405" y="2212581"/>
          <a:ext cx="446191" cy="446191"/>
        </a:xfrm>
        <a:prstGeom prst="rect">
          <a:avLst/>
        </a:prstGeom>
        <a:blipFill>
          <a:blip xmlns:r="http://schemas.openxmlformats.org/officeDocument/2006/relationships" r:embed="rId5" cstate="hq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F658036-407C-444F-A903-F222F2DBE0CB}">
      <dsp:nvSpPr>
        <dsp:cNvPr id="0" name=""/>
        <dsp:cNvSpPr/>
      </dsp:nvSpPr>
      <dsp:spPr>
        <a:xfrm>
          <a:off x="937002" y="2030048"/>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lvl="0" algn="l" defTabSz="622300">
            <a:lnSpc>
              <a:spcPct val="100000"/>
            </a:lnSpc>
            <a:spcBef>
              <a:spcPct val="0"/>
            </a:spcBef>
            <a:spcAft>
              <a:spcPct val="35000"/>
            </a:spcAft>
          </a:pPr>
          <a:r>
            <a:rPr lang="en-GB" sz="1400" kern="1200"/>
            <a:t>Want a place to relax with a beer in your hand and watch football with the boys without your wife arguing with you? Came to our football nights !</a:t>
          </a:r>
          <a:endParaRPr lang="en-US" sz="1400" kern="1200" dirty="0"/>
        </a:p>
      </dsp:txBody>
      <dsp:txXfrm>
        <a:off x="937002" y="2030048"/>
        <a:ext cx="5576601" cy="811257"/>
      </dsp:txXfrm>
    </dsp:sp>
    <dsp:sp modelId="{72EE706F-8532-47C2-A5B3-2A96887FD66B}">
      <dsp:nvSpPr>
        <dsp:cNvPr id="0" name=""/>
        <dsp:cNvSpPr/>
      </dsp:nvSpPr>
      <dsp:spPr>
        <a:xfrm>
          <a:off x="0" y="3044120"/>
          <a:ext cx="6513603" cy="811257"/>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31284A-79F0-4B4E-8C66-75663550CD2A}">
      <dsp:nvSpPr>
        <dsp:cNvPr id="0" name=""/>
        <dsp:cNvSpPr/>
      </dsp:nvSpPr>
      <dsp:spPr>
        <a:xfrm>
          <a:off x="245405" y="3226653"/>
          <a:ext cx="446191" cy="446191"/>
        </a:xfrm>
        <a:prstGeom prst="rect">
          <a:avLst/>
        </a:prstGeom>
        <a:blipFill>
          <a:blip xmlns:r="http://schemas.openxmlformats.org/officeDocument/2006/relationships" r:embed="rId7" cstate="hqprint">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7585DA1-DE4C-46C9-A644-A0FDE5198FA4}">
      <dsp:nvSpPr>
        <dsp:cNvPr id="0" name=""/>
        <dsp:cNvSpPr/>
      </dsp:nvSpPr>
      <dsp:spPr>
        <a:xfrm>
          <a:off x="937002" y="3044120"/>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lvl="0" algn="l" defTabSz="711200">
            <a:lnSpc>
              <a:spcPct val="100000"/>
            </a:lnSpc>
            <a:spcBef>
              <a:spcPct val="0"/>
            </a:spcBef>
            <a:spcAft>
              <a:spcPct val="35000"/>
            </a:spcAft>
          </a:pPr>
          <a:r>
            <a:rPr lang="en-GB" sz="1600" kern="1200"/>
            <a:t>Want to have a coffee with your friend without worrying about your kid every five minutes? Came to our kid-friendly place!</a:t>
          </a:r>
          <a:endParaRPr lang="en-US" sz="1600" kern="1200" dirty="0"/>
        </a:p>
      </dsp:txBody>
      <dsp:txXfrm>
        <a:off x="937002" y="3044120"/>
        <a:ext cx="5576601" cy="811257"/>
      </dsp:txXfrm>
    </dsp:sp>
    <dsp:sp modelId="{076642AE-48B8-405F-A4AE-EDB45D274AAC}">
      <dsp:nvSpPr>
        <dsp:cNvPr id="0" name=""/>
        <dsp:cNvSpPr/>
      </dsp:nvSpPr>
      <dsp:spPr>
        <a:xfrm>
          <a:off x="0" y="4058192"/>
          <a:ext cx="6513603" cy="811257"/>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95186D-8950-41A9-BE47-62D8D3A57160}">
      <dsp:nvSpPr>
        <dsp:cNvPr id="0" name=""/>
        <dsp:cNvSpPr/>
      </dsp:nvSpPr>
      <dsp:spPr>
        <a:xfrm>
          <a:off x="245405" y="4240725"/>
          <a:ext cx="446191" cy="446191"/>
        </a:xfrm>
        <a:prstGeom prst="rect">
          <a:avLst/>
        </a:prstGeom>
        <a:blipFill>
          <a:blip xmlns:r="http://schemas.openxmlformats.org/officeDocument/2006/relationships" r:embed="rId9" cstate="hqprint">
            <a:extLst>
              <a:ext uri="{28A0092B-C50C-407E-A947-70E740481C1C}">
                <a14:useLocalDpi xmlns:a14="http://schemas.microsoft.com/office/drawing/2010/main" val="0"/>
              </a:ext>
              <a:ext uri="{96DAC541-7B7A-43D3-8B79-37D633B846F1}">
                <asvg:svgBlip xmlns:asvg="http://schemas.microsoft.com/office/drawing/2016/SVG/main" xmlns=""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14CA398-1E50-4FA1-A171-2EC629BA85D2}">
      <dsp:nvSpPr>
        <dsp:cNvPr id="0" name=""/>
        <dsp:cNvSpPr/>
      </dsp:nvSpPr>
      <dsp:spPr>
        <a:xfrm>
          <a:off x="937002" y="4058192"/>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lvl="0" algn="l" defTabSz="711200">
            <a:lnSpc>
              <a:spcPct val="100000"/>
            </a:lnSpc>
            <a:spcBef>
              <a:spcPct val="0"/>
            </a:spcBef>
            <a:spcAft>
              <a:spcPct val="35000"/>
            </a:spcAft>
          </a:pPr>
          <a:r>
            <a:rPr lang="en-GB" sz="1600" kern="1200"/>
            <a:t>Want to have a taste of a fabulous wine? Try our wine!</a:t>
          </a:r>
          <a:endParaRPr lang="en-US" sz="1600" kern="1200" dirty="0"/>
        </a:p>
      </dsp:txBody>
      <dsp:txXfrm>
        <a:off x="937002" y="4058192"/>
        <a:ext cx="5576601" cy="811257"/>
      </dsp:txXfrm>
    </dsp:sp>
    <dsp:sp modelId="{72AAB491-C2A4-43F2-A63F-2C9E0CCFCEE0}">
      <dsp:nvSpPr>
        <dsp:cNvPr id="0" name=""/>
        <dsp:cNvSpPr/>
      </dsp:nvSpPr>
      <dsp:spPr>
        <a:xfrm>
          <a:off x="0" y="5072264"/>
          <a:ext cx="6513603" cy="81125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4182F8-B235-4D0A-815C-6D2E84213CB1}">
      <dsp:nvSpPr>
        <dsp:cNvPr id="0" name=""/>
        <dsp:cNvSpPr/>
      </dsp:nvSpPr>
      <dsp:spPr>
        <a:xfrm>
          <a:off x="245405" y="5254797"/>
          <a:ext cx="446191" cy="446191"/>
        </a:xfrm>
        <a:prstGeom prst="rect">
          <a:avLst/>
        </a:prstGeom>
        <a:blipFill>
          <a:blip xmlns:r="http://schemas.openxmlformats.org/officeDocument/2006/relationships" r:embed="rId11" cstate="hqprint">
            <a:extLst>
              <a:ext uri="{28A0092B-C50C-407E-A947-70E740481C1C}">
                <a14:useLocalDpi xmlns:a14="http://schemas.microsoft.com/office/drawing/2010/main" val="0"/>
              </a:ext>
              <a:ext uri="{96DAC541-7B7A-43D3-8B79-37D633B846F1}">
                <asvg:svgBlip xmlns:asvg="http://schemas.microsoft.com/office/drawing/2016/SVG/main" xmlns=""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4181507-8F7A-41E3-A071-16C645D5B884}">
      <dsp:nvSpPr>
        <dsp:cNvPr id="0" name=""/>
        <dsp:cNvSpPr/>
      </dsp:nvSpPr>
      <dsp:spPr>
        <a:xfrm>
          <a:off x="937002" y="5072264"/>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lvl="0" algn="l" defTabSz="711200">
            <a:lnSpc>
              <a:spcPct val="100000"/>
            </a:lnSpc>
            <a:spcBef>
              <a:spcPct val="0"/>
            </a:spcBef>
            <a:spcAft>
              <a:spcPct val="35000"/>
            </a:spcAft>
          </a:pPr>
          <a:r>
            <a:rPr lang="en-GB" sz="1600" kern="1200"/>
            <a:t>Want to eat something delicious? Try our pastry and pizza!</a:t>
          </a:r>
          <a:endParaRPr lang="en-US" sz="1600" kern="1200" dirty="0"/>
        </a:p>
      </dsp:txBody>
      <dsp:txXfrm>
        <a:off x="937002" y="5072264"/>
        <a:ext cx="5576601" cy="81125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F09179-6F29-46B1-95B4-C7D578EE5529}">
      <dsp:nvSpPr>
        <dsp:cNvPr id="0" name=""/>
        <dsp:cNvSpPr/>
      </dsp:nvSpPr>
      <dsp:spPr>
        <a:xfrm>
          <a:off x="2573155" y="1560504"/>
          <a:ext cx="561087" cy="91440"/>
        </a:xfrm>
        <a:custGeom>
          <a:avLst/>
          <a:gdLst/>
          <a:ahLst/>
          <a:cxnLst/>
          <a:rect l="0" t="0" r="0" b="0"/>
          <a:pathLst>
            <a:path>
              <a:moveTo>
                <a:pt x="0" y="45720"/>
              </a:moveTo>
              <a:lnTo>
                <a:pt x="561087" y="45720"/>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2838906" y="1603265"/>
        <a:ext cx="29584" cy="5916"/>
      </dsp:txXfrm>
    </dsp:sp>
    <dsp:sp modelId="{A3556B41-654C-4AA8-B46F-7E8169FE7338}">
      <dsp:nvSpPr>
        <dsp:cNvPr id="0" name=""/>
        <dsp:cNvSpPr/>
      </dsp:nvSpPr>
      <dsp:spPr>
        <a:xfrm>
          <a:off x="2401" y="834458"/>
          <a:ext cx="2572553" cy="1543532"/>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057" tIns="132319" rIns="126057" bIns="132319" numCol="1" spcCol="1270" anchor="ctr" anchorCtr="0">
          <a:noAutofit/>
        </a:bodyPr>
        <a:lstStyle/>
        <a:p>
          <a:pPr lvl="0" algn="ctr" defTabSz="622300">
            <a:lnSpc>
              <a:spcPct val="100000"/>
            </a:lnSpc>
            <a:spcBef>
              <a:spcPct val="0"/>
            </a:spcBef>
            <a:spcAft>
              <a:spcPct val="35000"/>
            </a:spcAft>
          </a:pPr>
          <a:r>
            <a:rPr lang="en-GB" sz="1400" kern="1200"/>
            <a:t>Dibb, S. and Simkin, L. (1996) “</a:t>
          </a:r>
          <a:r>
            <a:rPr lang="en-GB" sz="1400" i="1" kern="1200"/>
            <a:t>The market segmentation workbook”, </a:t>
          </a:r>
          <a:r>
            <a:rPr lang="en-GB" sz="1400" kern="1200"/>
            <a:t>London: Routledge.</a:t>
          </a:r>
          <a:endParaRPr lang="en-US" sz="1400" kern="1200" dirty="0"/>
        </a:p>
      </dsp:txBody>
      <dsp:txXfrm>
        <a:off x="2401" y="834458"/>
        <a:ext cx="2572553" cy="1543532"/>
      </dsp:txXfrm>
    </dsp:sp>
    <dsp:sp modelId="{9D448240-6AD3-4A6E-BCC9-2226C68109C4}">
      <dsp:nvSpPr>
        <dsp:cNvPr id="0" name=""/>
        <dsp:cNvSpPr/>
      </dsp:nvSpPr>
      <dsp:spPr>
        <a:xfrm>
          <a:off x="5737396" y="1560504"/>
          <a:ext cx="561087" cy="91440"/>
        </a:xfrm>
        <a:custGeom>
          <a:avLst/>
          <a:gdLst/>
          <a:ahLst/>
          <a:cxnLst/>
          <a:rect l="0" t="0" r="0" b="0"/>
          <a:pathLst>
            <a:path>
              <a:moveTo>
                <a:pt x="0" y="45720"/>
              </a:moveTo>
              <a:lnTo>
                <a:pt x="561087" y="45720"/>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6003147" y="1603265"/>
        <a:ext cx="29584" cy="5916"/>
      </dsp:txXfrm>
    </dsp:sp>
    <dsp:sp modelId="{A58D43DF-409A-441B-9EF3-16143989A18A}">
      <dsp:nvSpPr>
        <dsp:cNvPr id="0" name=""/>
        <dsp:cNvSpPr/>
      </dsp:nvSpPr>
      <dsp:spPr>
        <a:xfrm>
          <a:off x="3166642" y="834458"/>
          <a:ext cx="2572553" cy="1543532"/>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057" tIns="132319" rIns="126057" bIns="132319" numCol="1" spcCol="1270" anchor="ctr" anchorCtr="0">
          <a:noAutofit/>
        </a:bodyPr>
        <a:lstStyle/>
        <a:p>
          <a:pPr lvl="0" algn="ctr" defTabSz="622300">
            <a:lnSpc>
              <a:spcPct val="100000"/>
            </a:lnSpc>
            <a:spcBef>
              <a:spcPct val="0"/>
            </a:spcBef>
            <a:spcAft>
              <a:spcPct val="35000"/>
            </a:spcAft>
          </a:pPr>
          <a:r>
            <a:rPr lang="en-GB" sz="1400" kern="1200"/>
            <a:t>Freeman, K.M., </a:t>
          </a:r>
          <a:r>
            <a:rPr lang="en-GB" sz="1400" i="1" kern="1200"/>
            <a:t>“Target marketing: the logic of it all</a:t>
          </a:r>
          <a:r>
            <a:rPr lang="en-GB" sz="1400" kern="1200"/>
            <a:t>”, The Journal of Consumer Marketing, Vol. 9 No. 3, 1992</a:t>
          </a:r>
          <a:endParaRPr lang="en-US" sz="1400" kern="1200" dirty="0"/>
        </a:p>
      </dsp:txBody>
      <dsp:txXfrm>
        <a:off x="3166642" y="834458"/>
        <a:ext cx="2572553" cy="1543532"/>
      </dsp:txXfrm>
    </dsp:sp>
    <dsp:sp modelId="{687B3A63-01C3-4802-87D8-AD5AA34EBED8}">
      <dsp:nvSpPr>
        <dsp:cNvPr id="0" name=""/>
        <dsp:cNvSpPr/>
      </dsp:nvSpPr>
      <dsp:spPr>
        <a:xfrm>
          <a:off x="8901637" y="1560504"/>
          <a:ext cx="561087" cy="91440"/>
        </a:xfrm>
        <a:custGeom>
          <a:avLst/>
          <a:gdLst/>
          <a:ahLst/>
          <a:cxnLst/>
          <a:rect l="0" t="0" r="0" b="0"/>
          <a:pathLst>
            <a:path>
              <a:moveTo>
                <a:pt x="0" y="45720"/>
              </a:moveTo>
              <a:lnTo>
                <a:pt x="561087" y="45720"/>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9167388" y="1603265"/>
        <a:ext cx="29584" cy="5916"/>
      </dsp:txXfrm>
    </dsp:sp>
    <dsp:sp modelId="{3CD651DE-A921-486A-BE05-3F523D861FE4}">
      <dsp:nvSpPr>
        <dsp:cNvPr id="0" name=""/>
        <dsp:cNvSpPr/>
      </dsp:nvSpPr>
      <dsp:spPr>
        <a:xfrm>
          <a:off x="6330883" y="834458"/>
          <a:ext cx="2572553" cy="1543532"/>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057" tIns="132319" rIns="126057" bIns="132319" numCol="1" spcCol="1270" anchor="ctr" anchorCtr="0">
          <a:noAutofit/>
        </a:bodyPr>
        <a:lstStyle/>
        <a:p>
          <a:pPr lvl="0" algn="ctr" defTabSz="622300">
            <a:lnSpc>
              <a:spcPct val="90000"/>
            </a:lnSpc>
            <a:spcBef>
              <a:spcPct val="0"/>
            </a:spcBef>
            <a:spcAft>
              <a:spcPct val="35000"/>
            </a:spcAft>
            <a:buFont typeface="Times New Roman" panose="02020603050405020304" pitchFamily="18" charset="0"/>
            <a:buChar char="•"/>
          </a:pPr>
          <a:r>
            <a:rPr lang="en-GB" sz="1400" kern="1200"/>
            <a:t>Hallberg, G., </a:t>
          </a:r>
          <a:r>
            <a:rPr lang="en-GB" sz="1400" i="1" kern="1200"/>
            <a:t>“All Consumers Are NOT Created Equal: The Differential Marketing Strategy for Brand Loyalty and Profits, John Wiley &amp; Co</a:t>
          </a:r>
          <a:r>
            <a:rPr lang="en-GB" sz="1400" kern="1200"/>
            <a:t>”, Chichester and New York, NY, 1995</a:t>
          </a:r>
        </a:p>
      </dsp:txBody>
      <dsp:txXfrm>
        <a:off x="6330883" y="834458"/>
        <a:ext cx="2572553" cy="1543532"/>
      </dsp:txXfrm>
    </dsp:sp>
    <dsp:sp modelId="{5B74AF41-0131-4A1A-8619-10E6E752FEE7}">
      <dsp:nvSpPr>
        <dsp:cNvPr id="0" name=""/>
        <dsp:cNvSpPr/>
      </dsp:nvSpPr>
      <dsp:spPr>
        <a:xfrm>
          <a:off x="1288678" y="2376190"/>
          <a:ext cx="9492723" cy="561087"/>
        </a:xfrm>
        <a:custGeom>
          <a:avLst/>
          <a:gdLst/>
          <a:ahLst/>
          <a:cxnLst/>
          <a:rect l="0" t="0" r="0" b="0"/>
          <a:pathLst>
            <a:path>
              <a:moveTo>
                <a:pt x="9492723" y="0"/>
              </a:moveTo>
              <a:lnTo>
                <a:pt x="9492723" y="297643"/>
              </a:lnTo>
              <a:lnTo>
                <a:pt x="0" y="297643"/>
              </a:lnTo>
              <a:lnTo>
                <a:pt x="0" y="561087"/>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5797261" y="2653775"/>
        <a:ext cx="475557" cy="5916"/>
      </dsp:txXfrm>
    </dsp:sp>
    <dsp:sp modelId="{D1C20DB0-4DB5-4571-8E81-8449F716096E}">
      <dsp:nvSpPr>
        <dsp:cNvPr id="0" name=""/>
        <dsp:cNvSpPr/>
      </dsp:nvSpPr>
      <dsp:spPr>
        <a:xfrm>
          <a:off x="9495124" y="834458"/>
          <a:ext cx="2572553" cy="1543532"/>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057" tIns="132319" rIns="126057" bIns="132319" numCol="1" spcCol="1270" anchor="ctr" anchorCtr="0">
          <a:noAutofit/>
        </a:bodyPr>
        <a:lstStyle/>
        <a:p>
          <a:pPr lvl="0" algn="ctr" defTabSz="622300">
            <a:lnSpc>
              <a:spcPct val="100000"/>
            </a:lnSpc>
            <a:spcBef>
              <a:spcPct val="0"/>
            </a:spcBef>
            <a:spcAft>
              <a:spcPct val="35000"/>
            </a:spcAft>
          </a:pPr>
          <a:r>
            <a:rPr lang="en-GB" sz="1400" kern="1200"/>
            <a:t>Meric, T. and Oxford Brookes University. (2012), ” </a:t>
          </a:r>
          <a:r>
            <a:rPr lang="en-GB" sz="1400" i="1" kern="1200"/>
            <a:t>Business to business marketing communication mix”, </a:t>
          </a:r>
          <a:r>
            <a:rPr lang="en-GB" sz="1400" kern="1200"/>
            <a:t> Oxford: Oxford Brookes University.</a:t>
          </a:r>
          <a:endParaRPr lang="en-US" sz="1400" kern="1200" dirty="0"/>
        </a:p>
      </dsp:txBody>
      <dsp:txXfrm>
        <a:off x="9495124" y="834458"/>
        <a:ext cx="2572553" cy="1543532"/>
      </dsp:txXfrm>
    </dsp:sp>
    <dsp:sp modelId="{B89A7E4D-4847-4C2B-9D5F-9C8C2B6A83C3}">
      <dsp:nvSpPr>
        <dsp:cNvPr id="0" name=""/>
        <dsp:cNvSpPr/>
      </dsp:nvSpPr>
      <dsp:spPr>
        <a:xfrm>
          <a:off x="2573155" y="3695723"/>
          <a:ext cx="575159" cy="91440"/>
        </a:xfrm>
        <a:custGeom>
          <a:avLst/>
          <a:gdLst/>
          <a:ahLst/>
          <a:cxnLst/>
          <a:rect l="0" t="0" r="0" b="0"/>
          <a:pathLst>
            <a:path>
              <a:moveTo>
                <a:pt x="0" y="45720"/>
              </a:moveTo>
              <a:lnTo>
                <a:pt x="304679" y="45720"/>
              </a:lnTo>
              <a:lnTo>
                <a:pt x="304679" y="52048"/>
              </a:lnTo>
              <a:lnTo>
                <a:pt x="575159" y="52048"/>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100000"/>
            </a:lnSpc>
            <a:spcBef>
              <a:spcPct val="0"/>
            </a:spcBef>
            <a:spcAft>
              <a:spcPct val="35000"/>
            </a:spcAft>
          </a:pPr>
          <a:endParaRPr lang="en-US" sz="500" kern="1200"/>
        </a:p>
      </dsp:txBody>
      <dsp:txXfrm>
        <a:off x="2845590" y="3738485"/>
        <a:ext cx="30289" cy="5916"/>
      </dsp:txXfrm>
    </dsp:sp>
    <dsp:sp modelId="{C732DFFD-AEB5-4336-BB7A-A036A37917DF}">
      <dsp:nvSpPr>
        <dsp:cNvPr id="0" name=""/>
        <dsp:cNvSpPr/>
      </dsp:nvSpPr>
      <dsp:spPr>
        <a:xfrm>
          <a:off x="2401" y="2969677"/>
          <a:ext cx="2572553" cy="1543532"/>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057" tIns="132319" rIns="126057" bIns="132319" numCol="1" spcCol="1270" anchor="ctr" anchorCtr="0">
          <a:noAutofit/>
        </a:bodyPr>
        <a:lstStyle/>
        <a:p>
          <a:pPr lvl="0" algn="ctr" defTabSz="622300">
            <a:lnSpc>
              <a:spcPct val="100000"/>
            </a:lnSpc>
            <a:spcBef>
              <a:spcPct val="0"/>
            </a:spcBef>
            <a:spcAft>
              <a:spcPct val="35000"/>
            </a:spcAft>
          </a:pPr>
          <a:r>
            <a:rPr lang="en-GB" sz="1400" kern="1200" dirty="0"/>
            <a:t>Nickels, W., McHugh, J. and McHugh, “</a:t>
          </a:r>
          <a:r>
            <a:rPr lang="en-GB" sz="1400" i="1" kern="1200" dirty="0"/>
            <a:t>Understanding business”</a:t>
          </a:r>
          <a:endParaRPr lang="en-US" sz="1400" kern="1200" dirty="0"/>
        </a:p>
      </dsp:txBody>
      <dsp:txXfrm>
        <a:off x="2401" y="2969677"/>
        <a:ext cx="2572553" cy="1543532"/>
      </dsp:txXfrm>
    </dsp:sp>
    <dsp:sp modelId="{01223902-0FC0-4FD9-A58A-6FD40564B22B}">
      <dsp:nvSpPr>
        <dsp:cNvPr id="0" name=""/>
        <dsp:cNvSpPr/>
      </dsp:nvSpPr>
      <dsp:spPr>
        <a:xfrm>
          <a:off x="5751468" y="3695723"/>
          <a:ext cx="547015" cy="91440"/>
        </a:xfrm>
        <a:custGeom>
          <a:avLst/>
          <a:gdLst/>
          <a:ahLst/>
          <a:cxnLst/>
          <a:rect l="0" t="0" r="0" b="0"/>
          <a:pathLst>
            <a:path>
              <a:moveTo>
                <a:pt x="0" y="52048"/>
              </a:moveTo>
              <a:lnTo>
                <a:pt x="290607" y="52048"/>
              </a:lnTo>
              <a:lnTo>
                <a:pt x="290607" y="45720"/>
              </a:lnTo>
              <a:lnTo>
                <a:pt x="547015" y="45720"/>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100000"/>
            </a:lnSpc>
            <a:spcBef>
              <a:spcPct val="0"/>
            </a:spcBef>
            <a:spcAft>
              <a:spcPct val="35000"/>
            </a:spcAft>
          </a:pPr>
          <a:endParaRPr lang="en-US" sz="500" kern="1200"/>
        </a:p>
      </dsp:txBody>
      <dsp:txXfrm>
        <a:off x="6010534" y="3738485"/>
        <a:ext cx="28882" cy="5916"/>
      </dsp:txXfrm>
    </dsp:sp>
    <dsp:sp modelId="{998ABCA5-30F5-48CA-A68C-6CC8A4C76414}">
      <dsp:nvSpPr>
        <dsp:cNvPr id="0" name=""/>
        <dsp:cNvSpPr/>
      </dsp:nvSpPr>
      <dsp:spPr>
        <a:xfrm>
          <a:off x="3180714" y="2976006"/>
          <a:ext cx="2572553" cy="1543532"/>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057" tIns="132319" rIns="126057" bIns="132319" numCol="1" spcCol="1270" anchor="ctr" anchorCtr="0">
          <a:noAutofit/>
        </a:bodyPr>
        <a:lstStyle/>
        <a:p>
          <a:pPr lvl="0" algn="ctr" defTabSz="622300">
            <a:lnSpc>
              <a:spcPct val="100000"/>
            </a:lnSpc>
            <a:spcBef>
              <a:spcPct val="0"/>
            </a:spcBef>
            <a:spcAft>
              <a:spcPct val="35000"/>
            </a:spcAft>
            <a:buFont typeface="Times New Roman" panose="02020603050405020304" pitchFamily="18" charset="0"/>
            <a:buChar char="•"/>
          </a:pPr>
          <a:r>
            <a:rPr lang="en-GB" sz="1400" kern="1200" dirty="0"/>
            <a:t>Philip Kotler, </a:t>
          </a:r>
          <a:r>
            <a:rPr lang="en-GB" sz="1400" i="1" kern="1200" dirty="0"/>
            <a:t>"A Generic Concept of Marketing," Journal of Marketing”</a:t>
          </a:r>
          <a:r>
            <a:rPr lang="en-GB" sz="1400" kern="1200" dirty="0"/>
            <a:t>, Vol. 36 No. 2 (April 1972).</a:t>
          </a:r>
          <a:endParaRPr lang="en-US" sz="1400" kern="1200" dirty="0"/>
        </a:p>
      </dsp:txBody>
      <dsp:txXfrm>
        <a:off x="3180714" y="2976006"/>
        <a:ext cx="2572553" cy="1543532"/>
      </dsp:txXfrm>
    </dsp:sp>
    <dsp:sp modelId="{41009712-E0C3-4A8B-8F8F-57C8B7AB56D0}">
      <dsp:nvSpPr>
        <dsp:cNvPr id="0" name=""/>
        <dsp:cNvSpPr/>
      </dsp:nvSpPr>
      <dsp:spPr>
        <a:xfrm>
          <a:off x="6330883" y="2969677"/>
          <a:ext cx="2572553" cy="1543532"/>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057" tIns="132319" rIns="126057" bIns="132319" numCol="1" spcCol="1270" anchor="ctr" anchorCtr="0">
          <a:noAutofit/>
        </a:bodyPr>
        <a:lstStyle/>
        <a:p>
          <a:pPr lvl="0" algn="ctr" defTabSz="622300">
            <a:lnSpc>
              <a:spcPct val="90000"/>
            </a:lnSpc>
            <a:spcBef>
              <a:spcPct val="0"/>
            </a:spcBef>
            <a:spcAft>
              <a:spcPct val="35000"/>
            </a:spcAft>
            <a:buFont typeface="Times New Roman" panose="02020603050405020304" pitchFamily="18" charset="0"/>
            <a:buChar char="•"/>
          </a:pPr>
          <a:r>
            <a:rPr lang="en-GB" sz="1400" kern="1200"/>
            <a:t>Weinstein, A., “</a:t>
          </a:r>
          <a:r>
            <a:rPr lang="en-GB" sz="1400" i="1" kern="1200"/>
            <a:t>Market Segmentation: Using Niche Marketing to Exploit New Markets”, </a:t>
          </a:r>
          <a:r>
            <a:rPr lang="en-GB" sz="1400" kern="1200"/>
            <a:t>Probus Publishing Co., Chicago, IL, 1987</a:t>
          </a:r>
        </a:p>
      </dsp:txBody>
      <dsp:txXfrm>
        <a:off x="6330883" y="2969677"/>
        <a:ext cx="2572553" cy="1543532"/>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xmlns="">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node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9FD4B4-0458-4F55-8C5E-23840F608C9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404CCFA-463E-4F6F-A105-E5D1C26AD3A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26EAA60-B9DE-417C-A211-6534B5E63667}"/>
              </a:ext>
            </a:extLst>
          </p:cNvPr>
          <p:cNvSpPr>
            <a:spLocks noGrp="1"/>
          </p:cNvSpPr>
          <p:nvPr>
            <p:ph type="dt" sz="half" idx="10"/>
          </p:nvPr>
        </p:nvSpPr>
        <p:spPr/>
        <p:txBody>
          <a:bodyPr/>
          <a:lstStyle/>
          <a:p>
            <a:fld id="{16715FB6-462E-434F-8ECE-91CC70C0397B}" type="datetimeFigureOut">
              <a:rPr lang="en-GB" smtClean="0"/>
              <a:t>18/06/2019</a:t>
            </a:fld>
            <a:endParaRPr lang="en-GB" dirty="0"/>
          </a:p>
        </p:txBody>
      </p:sp>
      <p:sp>
        <p:nvSpPr>
          <p:cNvPr id="5" name="Footer Placeholder 4">
            <a:extLst>
              <a:ext uri="{FF2B5EF4-FFF2-40B4-BE49-F238E27FC236}">
                <a16:creationId xmlns:a16="http://schemas.microsoft.com/office/drawing/2014/main" id="{81A91BE2-2463-4A40-ADF4-338D79078C1F}"/>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8283D8AA-3C72-4802-A841-F1FA39AFD72A}"/>
              </a:ext>
            </a:extLst>
          </p:cNvPr>
          <p:cNvSpPr>
            <a:spLocks noGrp="1"/>
          </p:cNvSpPr>
          <p:nvPr>
            <p:ph type="sldNum" sz="quarter" idx="12"/>
          </p:nvPr>
        </p:nvSpPr>
        <p:spPr/>
        <p:txBody>
          <a:bodyPr/>
          <a:lstStyle/>
          <a:p>
            <a:fld id="{35D98F3A-E15C-464B-86F9-324C36D4DDCF}" type="slidenum">
              <a:rPr lang="en-GB" smtClean="0"/>
              <a:t>‹#›</a:t>
            </a:fld>
            <a:endParaRPr lang="en-GB" dirty="0"/>
          </a:p>
        </p:txBody>
      </p:sp>
    </p:spTree>
    <p:extLst>
      <p:ext uri="{BB962C8B-B14F-4D97-AF65-F5344CB8AC3E}">
        <p14:creationId xmlns:p14="http://schemas.microsoft.com/office/powerpoint/2010/main" val="40213249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22BE3-C451-4DD8-8974-6E9EDA639F4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054A353-CF0E-4C58-9994-623D883D6E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4FAFDD2-4062-426C-92EF-316C82903AE3}"/>
              </a:ext>
            </a:extLst>
          </p:cNvPr>
          <p:cNvSpPr>
            <a:spLocks noGrp="1"/>
          </p:cNvSpPr>
          <p:nvPr>
            <p:ph type="dt" sz="half" idx="10"/>
          </p:nvPr>
        </p:nvSpPr>
        <p:spPr/>
        <p:txBody>
          <a:bodyPr/>
          <a:lstStyle/>
          <a:p>
            <a:fld id="{16715FB6-462E-434F-8ECE-91CC70C0397B}" type="datetimeFigureOut">
              <a:rPr lang="en-GB" smtClean="0"/>
              <a:t>18/06/2019</a:t>
            </a:fld>
            <a:endParaRPr lang="en-GB" dirty="0"/>
          </a:p>
        </p:txBody>
      </p:sp>
      <p:sp>
        <p:nvSpPr>
          <p:cNvPr id="5" name="Footer Placeholder 4">
            <a:extLst>
              <a:ext uri="{FF2B5EF4-FFF2-40B4-BE49-F238E27FC236}">
                <a16:creationId xmlns:a16="http://schemas.microsoft.com/office/drawing/2014/main" id="{2362437B-E6B9-4D50-A697-DC41AE729F19}"/>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0406E291-42E0-479C-A153-DE2C1298EACD}"/>
              </a:ext>
            </a:extLst>
          </p:cNvPr>
          <p:cNvSpPr>
            <a:spLocks noGrp="1"/>
          </p:cNvSpPr>
          <p:nvPr>
            <p:ph type="sldNum" sz="quarter" idx="12"/>
          </p:nvPr>
        </p:nvSpPr>
        <p:spPr/>
        <p:txBody>
          <a:bodyPr/>
          <a:lstStyle/>
          <a:p>
            <a:fld id="{35D98F3A-E15C-464B-86F9-324C36D4DDCF}" type="slidenum">
              <a:rPr lang="en-GB" smtClean="0"/>
              <a:t>‹#›</a:t>
            </a:fld>
            <a:endParaRPr lang="en-GB" dirty="0"/>
          </a:p>
        </p:txBody>
      </p:sp>
    </p:spTree>
    <p:extLst>
      <p:ext uri="{BB962C8B-B14F-4D97-AF65-F5344CB8AC3E}">
        <p14:creationId xmlns:p14="http://schemas.microsoft.com/office/powerpoint/2010/main" val="8494741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D7643C-6384-46FC-AA27-668E7C213F1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0924A04-858C-401F-926A-F88EEBD8B9D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303F844-9B84-4D48-B55C-2A1005C746EA}"/>
              </a:ext>
            </a:extLst>
          </p:cNvPr>
          <p:cNvSpPr>
            <a:spLocks noGrp="1"/>
          </p:cNvSpPr>
          <p:nvPr>
            <p:ph type="dt" sz="half" idx="10"/>
          </p:nvPr>
        </p:nvSpPr>
        <p:spPr/>
        <p:txBody>
          <a:bodyPr/>
          <a:lstStyle/>
          <a:p>
            <a:fld id="{16715FB6-462E-434F-8ECE-91CC70C0397B}" type="datetimeFigureOut">
              <a:rPr lang="en-GB" smtClean="0"/>
              <a:t>18/06/2019</a:t>
            </a:fld>
            <a:endParaRPr lang="en-GB" dirty="0"/>
          </a:p>
        </p:txBody>
      </p:sp>
      <p:sp>
        <p:nvSpPr>
          <p:cNvPr id="5" name="Footer Placeholder 4">
            <a:extLst>
              <a:ext uri="{FF2B5EF4-FFF2-40B4-BE49-F238E27FC236}">
                <a16:creationId xmlns:a16="http://schemas.microsoft.com/office/drawing/2014/main" id="{C06F607E-6031-4E59-9A72-838409B3648F}"/>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83031D96-C77A-4645-BDF7-558164C80719}"/>
              </a:ext>
            </a:extLst>
          </p:cNvPr>
          <p:cNvSpPr>
            <a:spLocks noGrp="1"/>
          </p:cNvSpPr>
          <p:nvPr>
            <p:ph type="sldNum" sz="quarter" idx="12"/>
          </p:nvPr>
        </p:nvSpPr>
        <p:spPr/>
        <p:txBody>
          <a:bodyPr/>
          <a:lstStyle/>
          <a:p>
            <a:fld id="{35D98F3A-E15C-464B-86F9-324C36D4DDCF}" type="slidenum">
              <a:rPr lang="en-GB" smtClean="0"/>
              <a:t>‹#›</a:t>
            </a:fld>
            <a:endParaRPr lang="en-GB" dirty="0"/>
          </a:p>
        </p:txBody>
      </p:sp>
    </p:spTree>
    <p:extLst>
      <p:ext uri="{BB962C8B-B14F-4D97-AF65-F5344CB8AC3E}">
        <p14:creationId xmlns:p14="http://schemas.microsoft.com/office/powerpoint/2010/main" val="28986410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473B98-E9D6-4F04-9EE2-697225CE05C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22B6132-FED2-4830-80D0-55CC4404009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618D7BE-9695-4A95-8F28-822A6A179EF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656D297-6699-49F3-9D6D-1E49EA2AD9D0}"/>
              </a:ext>
            </a:extLst>
          </p:cNvPr>
          <p:cNvSpPr>
            <a:spLocks noGrp="1"/>
          </p:cNvSpPr>
          <p:nvPr>
            <p:ph type="dt" sz="half" idx="10"/>
          </p:nvPr>
        </p:nvSpPr>
        <p:spPr/>
        <p:txBody>
          <a:bodyPr/>
          <a:lstStyle/>
          <a:p>
            <a:fld id="{16715FB6-462E-434F-8ECE-91CC70C0397B}" type="datetimeFigureOut">
              <a:rPr lang="en-GB" smtClean="0"/>
              <a:t>18/06/2019</a:t>
            </a:fld>
            <a:endParaRPr lang="en-GB" dirty="0"/>
          </a:p>
        </p:txBody>
      </p:sp>
      <p:sp>
        <p:nvSpPr>
          <p:cNvPr id="6" name="Footer Placeholder 5">
            <a:extLst>
              <a:ext uri="{FF2B5EF4-FFF2-40B4-BE49-F238E27FC236}">
                <a16:creationId xmlns:a16="http://schemas.microsoft.com/office/drawing/2014/main" id="{51E23B85-3673-4368-81A2-D22AF89A7FCD}"/>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63B5DEAB-CAF4-4EBA-9F56-279CA05DDD3B}"/>
              </a:ext>
            </a:extLst>
          </p:cNvPr>
          <p:cNvSpPr>
            <a:spLocks noGrp="1"/>
          </p:cNvSpPr>
          <p:nvPr>
            <p:ph type="sldNum" sz="quarter" idx="12"/>
          </p:nvPr>
        </p:nvSpPr>
        <p:spPr/>
        <p:txBody>
          <a:bodyPr/>
          <a:lstStyle/>
          <a:p>
            <a:fld id="{35D98F3A-E15C-464B-86F9-324C36D4DDCF}" type="slidenum">
              <a:rPr lang="en-GB" smtClean="0"/>
              <a:t>‹#›</a:t>
            </a:fld>
            <a:endParaRPr lang="en-GB" dirty="0"/>
          </a:p>
        </p:txBody>
      </p:sp>
    </p:spTree>
    <p:extLst>
      <p:ext uri="{BB962C8B-B14F-4D97-AF65-F5344CB8AC3E}">
        <p14:creationId xmlns:p14="http://schemas.microsoft.com/office/powerpoint/2010/main" val="16869694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172EC5-E825-41DA-8F50-83A5531E32C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A986943-6339-4452-AE8A-5249D066956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6A76165-67B3-4094-AD17-7137655A4D9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3593605-CF2C-42B2-8E6E-BB53FA3A8A2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90F72F8-BED9-402E-97C7-ECDE81F7EF0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9362C1D-D5DE-42C5-A398-097795C4B5F3}"/>
              </a:ext>
            </a:extLst>
          </p:cNvPr>
          <p:cNvSpPr>
            <a:spLocks noGrp="1"/>
          </p:cNvSpPr>
          <p:nvPr>
            <p:ph type="dt" sz="half" idx="10"/>
          </p:nvPr>
        </p:nvSpPr>
        <p:spPr/>
        <p:txBody>
          <a:bodyPr/>
          <a:lstStyle/>
          <a:p>
            <a:fld id="{16715FB6-462E-434F-8ECE-91CC70C0397B}" type="datetimeFigureOut">
              <a:rPr lang="en-GB" smtClean="0"/>
              <a:t>18/06/2019</a:t>
            </a:fld>
            <a:endParaRPr lang="en-GB" dirty="0"/>
          </a:p>
        </p:txBody>
      </p:sp>
      <p:sp>
        <p:nvSpPr>
          <p:cNvPr id="8" name="Footer Placeholder 7">
            <a:extLst>
              <a:ext uri="{FF2B5EF4-FFF2-40B4-BE49-F238E27FC236}">
                <a16:creationId xmlns:a16="http://schemas.microsoft.com/office/drawing/2014/main" id="{913790B5-6961-4B21-A5AA-EC65B0B8687D}"/>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C0AE1E06-CFF2-411F-B4F8-498B38AC6AA7}"/>
              </a:ext>
            </a:extLst>
          </p:cNvPr>
          <p:cNvSpPr>
            <a:spLocks noGrp="1"/>
          </p:cNvSpPr>
          <p:nvPr>
            <p:ph type="sldNum" sz="quarter" idx="12"/>
          </p:nvPr>
        </p:nvSpPr>
        <p:spPr/>
        <p:txBody>
          <a:bodyPr/>
          <a:lstStyle/>
          <a:p>
            <a:fld id="{35D98F3A-E15C-464B-86F9-324C36D4DDCF}" type="slidenum">
              <a:rPr lang="en-GB" smtClean="0"/>
              <a:t>‹#›</a:t>
            </a:fld>
            <a:endParaRPr lang="en-GB" dirty="0"/>
          </a:p>
        </p:txBody>
      </p:sp>
    </p:spTree>
    <p:extLst>
      <p:ext uri="{BB962C8B-B14F-4D97-AF65-F5344CB8AC3E}">
        <p14:creationId xmlns:p14="http://schemas.microsoft.com/office/powerpoint/2010/main" val="23008163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879C93-4D34-492F-8929-4DC8B3FF160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9EDD0E1-F533-40BA-9929-ADA5C9113674}"/>
              </a:ext>
            </a:extLst>
          </p:cNvPr>
          <p:cNvSpPr>
            <a:spLocks noGrp="1"/>
          </p:cNvSpPr>
          <p:nvPr>
            <p:ph type="dt" sz="half" idx="10"/>
          </p:nvPr>
        </p:nvSpPr>
        <p:spPr/>
        <p:txBody>
          <a:bodyPr/>
          <a:lstStyle/>
          <a:p>
            <a:fld id="{16715FB6-462E-434F-8ECE-91CC70C0397B}" type="datetimeFigureOut">
              <a:rPr lang="en-GB" smtClean="0"/>
              <a:t>18/06/2019</a:t>
            </a:fld>
            <a:endParaRPr lang="en-GB" dirty="0"/>
          </a:p>
        </p:txBody>
      </p:sp>
      <p:sp>
        <p:nvSpPr>
          <p:cNvPr id="4" name="Footer Placeholder 3">
            <a:extLst>
              <a:ext uri="{FF2B5EF4-FFF2-40B4-BE49-F238E27FC236}">
                <a16:creationId xmlns:a16="http://schemas.microsoft.com/office/drawing/2014/main" id="{73410A5E-6C64-49F7-A651-6C7BA3857C46}"/>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010438C3-5285-4301-8007-C0298B1ECB45}"/>
              </a:ext>
            </a:extLst>
          </p:cNvPr>
          <p:cNvSpPr>
            <a:spLocks noGrp="1"/>
          </p:cNvSpPr>
          <p:nvPr>
            <p:ph type="sldNum" sz="quarter" idx="12"/>
          </p:nvPr>
        </p:nvSpPr>
        <p:spPr/>
        <p:txBody>
          <a:bodyPr/>
          <a:lstStyle/>
          <a:p>
            <a:fld id="{35D98F3A-E15C-464B-86F9-324C36D4DDCF}" type="slidenum">
              <a:rPr lang="en-GB" smtClean="0"/>
              <a:t>‹#›</a:t>
            </a:fld>
            <a:endParaRPr lang="en-GB" dirty="0"/>
          </a:p>
        </p:txBody>
      </p:sp>
    </p:spTree>
    <p:extLst>
      <p:ext uri="{BB962C8B-B14F-4D97-AF65-F5344CB8AC3E}">
        <p14:creationId xmlns:p14="http://schemas.microsoft.com/office/powerpoint/2010/main" val="13574988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53EEBE2-C937-4AD0-836A-8F2DA57944AC}"/>
              </a:ext>
            </a:extLst>
          </p:cNvPr>
          <p:cNvSpPr>
            <a:spLocks noGrp="1"/>
          </p:cNvSpPr>
          <p:nvPr>
            <p:ph type="dt" sz="half" idx="10"/>
          </p:nvPr>
        </p:nvSpPr>
        <p:spPr/>
        <p:txBody>
          <a:bodyPr/>
          <a:lstStyle/>
          <a:p>
            <a:fld id="{16715FB6-462E-434F-8ECE-91CC70C0397B}" type="datetimeFigureOut">
              <a:rPr lang="en-GB" smtClean="0"/>
              <a:t>18/06/2019</a:t>
            </a:fld>
            <a:endParaRPr lang="en-GB" dirty="0"/>
          </a:p>
        </p:txBody>
      </p:sp>
      <p:sp>
        <p:nvSpPr>
          <p:cNvPr id="3" name="Footer Placeholder 2">
            <a:extLst>
              <a:ext uri="{FF2B5EF4-FFF2-40B4-BE49-F238E27FC236}">
                <a16:creationId xmlns:a16="http://schemas.microsoft.com/office/drawing/2014/main" id="{CF4174D9-1BDD-480F-BC28-C0A22F409D68}"/>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85667DC1-95A9-4F47-BCDA-FDB72F80C07D}"/>
              </a:ext>
            </a:extLst>
          </p:cNvPr>
          <p:cNvSpPr>
            <a:spLocks noGrp="1"/>
          </p:cNvSpPr>
          <p:nvPr>
            <p:ph type="sldNum" sz="quarter" idx="12"/>
          </p:nvPr>
        </p:nvSpPr>
        <p:spPr/>
        <p:txBody>
          <a:bodyPr/>
          <a:lstStyle/>
          <a:p>
            <a:fld id="{35D98F3A-E15C-464B-86F9-324C36D4DDCF}" type="slidenum">
              <a:rPr lang="en-GB" smtClean="0"/>
              <a:t>‹#›</a:t>
            </a:fld>
            <a:endParaRPr lang="en-GB" dirty="0"/>
          </a:p>
        </p:txBody>
      </p:sp>
    </p:spTree>
    <p:extLst>
      <p:ext uri="{BB962C8B-B14F-4D97-AF65-F5344CB8AC3E}">
        <p14:creationId xmlns:p14="http://schemas.microsoft.com/office/powerpoint/2010/main" val="35443732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50E3D-7ACE-4525-BA74-741CFB69305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406F8B1-AF35-405F-93A1-46BBE09BC0F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4D2B051-681F-4C17-B035-D624ABAB3C2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05B6EB-FD15-4049-97BF-6F46015C1E1A}"/>
              </a:ext>
            </a:extLst>
          </p:cNvPr>
          <p:cNvSpPr>
            <a:spLocks noGrp="1"/>
          </p:cNvSpPr>
          <p:nvPr>
            <p:ph type="dt" sz="half" idx="10"/>
          </p:nvPr>
        </p:nvSpPr>
        <p:spPr/>
        <p:txBody>
          <a:bodyPr/>
          <a:lstStyle/>
          <a:p>
            <a:fld id="{16715FB6-462E-434F-8ECE-91CC70C0397B}" type="datetimeFigureOut">
              <a:rPr lang="en-GB" smtClean="0"/>
              <a:t>18/06/2019</a:t>
            </a:fld>
            <a:endParaRPr lang="en-GB" dirty="0"/>
          </a:p>
        </p:txBody>
      </p:sp>
      <p:sp>
        <p:nvSpPr>
          <p:cNvPr id="6" name="Footer Placeholder 5">
            <a:extLst>
              <a:ext uri="{FF2B5EF4-FFF2-40B4-BE49-F238E27FC236}">
                <a16:creationId xmlns:a16="http://schemas.microsoft.com/office/drawing/2014/main" id="{C86B142A-C099-4EB6-9846-73E9EFCA0891}"/>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1B89C73B-40BE-4DC5-A169-665E49BB66E6}"/>
              </a:ext>
            </a:extLst>
          </p:cNvPr>
          <p:cNvSpPr>
            <a:spLocks noGrp="1"/>
          </p:cNvSpPr>
          <p:nvPr>
            <p:ph type="sldNum" sz="quarter" idx="12"/>
          </p:nvPr>
        </p:nvSpPr>
        <p:spPr/>
        <p:txBody>
          <a:bodyPr/>
          <a:lstStyle/>
          <a:p>
            <a:fld id="{35D98F3A-E15C-464B-86F9-324C36D4DDCF}" type="slidenum">
              <a:rPr lang="en-GB" smtClean="0"/>
              <a:t>‹#›</a:t>
            </a:fld>
            <a:endParaRPr lang="en-GB" dirty="0"/>
          </a:p>
        </p:txBody>
      </p:sp>
    </p:spTree>
    <p:extLst>
      <p:ext uri="{BB962C8B-B14F-4D97-AF65-F5344CB8AC3E}">
        <p14:creationId xmlns:p14="http://schemas.microsoft.com/office/powerpoint/2010/main" val="8770234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74872D-BCE4-4DCD-AF33-D798743134A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4E69B7B-915D-48CD-A637-644E6D534D3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78383749-8B1F-44E1-A6AC-95ED3B9D952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5F427E0-BBA2-475D-8D55-88A922D22409}"/>
              </a:ext>
            </a:extLst>
          </p:cNvPr>
          <p:cNvSpPr>
            <a:spLocks noGrp="1"/>
          </p:cNvSpPr>
          <p:nvPr>
            <p:ph type="dt" sz="half" idx="10"/>
          </p:nvPr>
        </p:nvSpPr>
        <p:spPr/>
        <p:txBody>
          <a:bodyPr/>
          <a:lstStyle/>
          <a:p>
            <a:fld id="{16715FB6-462E-434F-8ECE-91CC70C0397B}" type="datetimeFigureOut">
              <a:rPr lang="en-GB" smtClean="0"/>
              <a:t>18/06/2019</a:t>
            </a:fld>
            <a:endParaRPr lang="en-GB" dirty="0"/>
          </a:p>
        </p:txBody>
      </p:sp>
      <p:sp>
        <p:nvSpPr>
          <p:cNvPr id="6" name="Footer Placeholder 5">
            <a:extLst>
              <a:ext uri="{FF2B5EF4-FFF2-40B4-BE49-F238E27FC236}">
                <a16:creationId xmlns:a16="http://schemas.microsoft.com/office/drawing/2014/main" id="{6644CAAB-4274-4FCD-9573-E72B3CD87171}"/>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0E7957F4-7DB7-41CB-BDD5-F0C4EFF952E0}"/>
              </a:ext>
            </a:extLst>
          </p:cNvPr>
          <p:cNvSpPr>
            <a:spLocks noGrp="1"/>
          </p:cNvSpPr>
          <p:nvPr>
            <p:ph type="sldNum" sz="quarter" idx="12"/>
          </p:nvPr>
        </p:nvSpPr>
        <p:spPr/>
        <p:txBody>
          <a:bodyPr/>
          <a:lstStyle/>
          <a:p>
            <a:fld id="{35D98F3A-E15C-464B-86F9-324C36D4DDCF}" type="slidenum">
              <a:rPr lang="en-GB" smtClean="0"/>
              <a:t>‹#›</a:t>
            </a:fld>
            <a:endParaRPr lang="en-GB" dirty="0"/>
          </a:p>
        </p:txBody>
      </p:sp>
    </p:spTree>
    <p:extLst>
      <p:ext uri="{BB962C8B-B14F-4D97-AF65-F5344CB8AC3E}">
        <p14:creationId xmlns:p14="http://schemas.microsoft.com/office/powerpoint/2010/main" val="10937141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741B6D-64BD-4560-948D-5A44BBDA5C6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03AC873-BDAE-4BE6-9722-8786AA757B5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1F91185-98AE-4EE2-87EF-2ABCD6124E6C}"/>
              </a:ext>
            </a:extLst>
          </p:cNvPr>
          <p:cNvSpPr>
            <a:spLocks noGrp="1"/>
          </p:cNvSpPr>
          <p:nvPr>
            <p:ph type="dt" sz="half" idx="10"/>
          </p:nvPr>
        </p:nvSpPr>
        <p:spPr/>
        <p:txBody>
          <a:bodyPr/>
          <a:lstStyle/>
          <a:p>
            <a:fld id="{16715FB6-462E-434F-8ECE-91CC70C0397B}" type="datetimeFigureOut">
              <a:rPr lang="en-GB" smtClean="0"/>
              <a:t>18/06/2019</a:t>
            </a:fld>
            <a:endParaRPr lang="en-GB" dirty="0"/>
          </a:p>
        </p:txBody>
      </p:sp>
      <p:sp>
        <p:nvSpPr>
          <p:cNvPr id="5" name="Footer Placeholder 4">
            <a:extLst>
              <a:ext uri="{FF2B5EF4-FFF2-40B4-BE49-F238E27FC236}">
                <a16:creationId xmlns:a16="http://schemas.microsoft.com/office/drawing/2014/main" id="{794A3229-38A7-4D21-BC05-8AF440EC070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FD5D3BB3-E941-492F-8133-85626E040A04}"/>
              </a:ext>
            </a:extLst>
          </p:cNvPr>
          <p:cNvSpPr>
            <a:spLocks noGrp="1"/>
          </p:cNvSpPr>
          <p:nvPr>
            <p:ph type="sldNum" sz="quarter" idx="12"/>
          </p:nvPr>
        </p:nvSpPr>
        <p:spPr/>
        <p:txBody>
          <a:bodyPr/>
          <a:lstStyle/>
          <a:p>
            <a:fld id="{35D98F3A-E15C-464B-86F9-324C36D4DDCF}" type="slidenum">
              <a:rPr lang="en-GB" smtClean="0"/>
              <a:t>‹#›</a:t>
            </a:fld>
            <a:endParaRPr lang="en-GB" dirty="0"/>
          </a:p>
        </p:txBody>
      </p:sp>
    </p:spTree>
    <p:extLst>
      <p:ext uri="{BB962C8B-B14F-4D97-AF65-F5344CB8AC3E}">
        <p14:creationId xmlns:p14="http://schemas.microsoft.com/office/powerpoint/2010/main" val="41265848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FB06677-206B-4CAB-B885-7F4FD37FBDF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089C4D1-126D-464E-917D-364E567DAD7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C68D4B-3206-4244-B105-5AC9DD452B2C}"/>
              </a:ext>
            </a:extLst>
          </p:cNvPr>
          <p:cNvSpPr>
            <a:spLocks noGrp="1"/>
          </p:cNvSpPr>
          <p:nvPr>
            <p:ph type="dt" sz="half" idx="10"/>
          </p:nvPr>
        </p:nvSpPr>
        <p:spPr/>
        <p:txBody>
          <a:bodyPr/>
          <a:lstStyle/>
          <a:p>
            <a:fld id="{16715FB6-462E-434F-8ECE-91CC70C0397B}" type="datetimeFigureOut">
              <a:rPr lang="en-GB" smtClean="0"/>
              <a:t>18/06/2019</a:t>
            </a:fld>
            <a:endParaRPr lang="en-GB" dirty="0"/>
          </a:p>
        </p:txBody>
      </p:sp>
      <p:sp>
        <p:nvSpPr>
          <p:cNvPr id="5" name="Footer Placeholder 4">
            <a:extLst>
              <a:ext uri="{FF2B5EF4-FFF2-40B4-BE49-F238E27FC236}">
                <a16:creationId xmlns:a16="http://schemas.microsoft.com/office/drawing/2014/main" id="{F21FB1A4-7BF1-45AC-A3E2-A70DF5537BD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A50BB240-3CDE-45DB-8BB6-253349A2D197}"/>
              </a:ext>
            </a:extLst>
          </p:cNvPr>
          <p:cNvSpPr>
            <a:spLocks noGrp="1"/>
          </p:cNvSpPr>
          <p:nvPr>
            <p:ph type="sldNum" sz="quarter" idx="12"/>
          </p:nvPr>
        </p:nvSpPr>
        <p:spPr/>
        <p:txBody>
          <a:bodyPr/>
          <a:lstStyle/>
          <a:p>
            <a:fld id="{35D98F3A-E15C-464B-86F9-324C36D4DDCF}" type="slidenum">
              <a:rPr lang="en-GB" smtClean="0"/>
              <a:t>‹#›</a:t>
            </a:fld>
            <a:endParaRPr lang="en-GB" dirty="0"/>
          </a:p>
        </p:txBody>
      </p:sp>
    </p:spTree>
    <p:extLst>
      <p:ext uri="{BB962C8B-B14F-4D97-AF65-F5344CB8AC3E}">
        <p14:creationId xmlns:p14="http://schemas.microsoft.com/office/powerpoint/2010/main" val="10573284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95823DA-8A72-4162-AB5A-EEB32EC8134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719A1CB-6505-49C6-A85C-1FE56082173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59A164B-A829-4BE1-9C4B-F8F422CE002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6715FB6-462E-434F-8ECE-91CC70C0397B}" type="datetimeFigureOut">
              <a:rPr lang="en-GB" smtClean="0"/>
              <a:t>18/06/2019</a:t>
            </a:fld>
            <a:endParaRPr lang="en-GB" dirty="0"/>
          </a:p>
        </p:txBody>
      </p:sp>
      <p:sp>
        <p:nvSpPr>
          <p:cNvPr id="5" name="Footer Placeholder 4">
            <a:extLst>
              <a:ext uri="{FF2B5EF4-FFF2-40B4-BE49-F238E27FC236}">
                <a16:creationId xmlns:a16="http://schemas.microsoft.com/office/drawing/2014/main" id="{31A884EA-F943-4BA4-A499-05F9DAAADC6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679770C0-AA6A-413B-8F8D-BF02CABAE8A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5D98F3A-E15C-464B-86F9-324C36D4DDCF}" type="slidenum">
              <a:rPr lang="en-GB" smtClean="0"/>
              <a:t>‹#›</a:t>
            </a:fld>
            <a:endParaRPr lang="en-GB" dirty="0"/>
          </a:p>
        </p:txBody>
      </p:sp>
    </p:spTree>
    <p:extLst>
      <p:ext uri="{BB962C8B-B14F-4D97-AF65-F5344CB8AC3E}">
        <p14:creationId xmlns:p14="http://schemas.microsoft.com/office/powerpoint/2010/main" val="3985418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1.xml"/><Relationship Id="rId5" Type="http://schemas.openxmlformats.org/officeDocument/2006/relationships/image" Target="../media/image4.jpg"/><Relationship Id="rId4" Type="http://schemas.openxmlformats.org/officeDocument/2006/relationships/image" Target="../media/image3.jpg"/></Relationships>
</file>

<file path=ppt/slides/_rels/slide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7.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1.xml.rels><?xml version="1.0" encoding="UTF-8" standalone="yes"?>
<Relationships xmlns="http://schemas.openxmlformats.org/package/2006/relationships"><Relationship Id="rId2" Type="http://schemas.openxmlformats.org/officeDocument/2006/relationships/image" Target="../media/image34.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alpha val="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E2EB1-D7E2-4F5A-8599-28856EA78D44}"/>
              </a:ext>
            </a:extLst>
          </p:cNvPr>
          <p:cNvSpPr>
            <a:spLocks noGrp="1"/>
          </p:cNvSpPr>
          <p:nvPr>
            <p:ph type="ctrTitle"/>
          </p:nvPr>
        </p:nvSpPr>
        <p:spPr>
          <a:xfrm>
            <a:off x="803754" y="459968"/>
            <a:ext cx="10584492" cy="830998"/>
          </a:xfrm>
        </p:spPr>
        <p:txBody>
          <a:bodyPr>
            <a:normAutofit fontScale="90000"/>
          </a:bodyPr>
          <a:lstStyle/>
          <a:p>
            <a:r>
              <a:rPr lang="en-GB" altLang="en-US" b="1" dirty="0"/>
              <a:t>Marketing Environmental Audit</a:t>
            </a:r>
            <a:endParaRPr lang="en-GB" dirty="0"/>
          </a:p>
        </p:txBody>
      </p:sp>
      <p:sp>
        <p:nvSpPr>
          <p:cNvPr id="3" name="Subtitle 2">
            <a:extLst>
              <a:ext uri="{FF2B5EF4-FFF2-40B4-BE49-F238E27FC236}">
                <a16:creationId xmlns:a16="http://schemas.microsoft.com/office/drawing/2014/main" id="{AA5D4F85-F006-4DD1-A6EA-ED63D84D6DA6}"/>
              </a:ext>
            </a:extLst>
          </p:cNvPr>
          <p:cNvSpPr>
            <a:spLocks noGrp="1"/>
          </p:cNvSpPr>
          <p:nvPr>
            <p:ph type="subTitle" idx="1"/>
          </p:nvPr>
        </p:nvSpPr>
        <p:spPr>
          <a:xfrm>
            <a:off x="-12524" y="1884710"/>
            <a:ext cx="1778696" cy="1544290"/>
          </a:xfrm>
        </p:spPr>
        <p:txBody>
          <a:bodyPr>
            <a:normAutofit/>
          </a:bodyPr>
          <a:lstStyle/>
          <a:p>
            <a:r>
              <a:rPr lang="en-GB" sz="2800" dirty="0"/>
              <a:t>Title:</a:t>
            </a:r>
          </a:p>
          <a:p>
            <a:r>
              <a:rPr lang="en-GB" sz="2800" dirty="0"/>
              <a:t>Students:</a:t>
            </a:r>
          </a:p>
        </p:txBody>
      </p:sp>
      <p:sp>
        <p:nvSpPr>
          <p:cNvPr id="7" name="Rectangle 6">
            <a:extLst>
              <a:ext uri="{FF2B5EF4-FFF2-40B4-BE49-F238E27FC236}">
                <a16:creationId xmlns:a16="http://schemas.microsoft.com/office/drawing/2014/main" id="{79F79479-9683-4851-AD04-2A813795CA12}"/>
              </a:ext>
            </a:extLst>
          </p:cNvPr>
          <p:cNvSpPr/>
          <p:nvPr/>
        </p:nvSpPr>
        <p:spPr>
          <a:xfrm rot="411415">
            <a:off x="1265129" y="1673837"/>
            <a:ext cx="2668044" cy="923330"/>
          </a:xfrm>
          <a:prstGeom prst="rect">
            <a:avLst/>
          </a:prstGeom>
          <a:noFill/>
        </p:spPr>
        <p:txBody>
          <a:bodyPr wrap="square" lIns="91440" tIns="45720" rIns="91440" bIns="45720">
            <a:spAutoFit/>
            <a:scene3d>
              <a:camera prst="isometricOffAxis1Right"/>
              <a:lightRig rig="threePt" dir="t"/>
            </a:scene3d>
            <a:sp3d extrusionH="57150">
              <a:bevelT w="38100" h="38100" prst="angle"/>
            </a:sp3d>
          </a:bodyPr>
          <a:lstStyle/>
          <a:p>
            <a:pPr algn="ctr"/>
            <a:r>
              <a:rPr lang="en-US" sz="5400" b="0" cap="none" spc="0" dirty="0">
                <a:ln w="0"/>
                <a:solidFill>
                  <a:srgbClr val="7030A0"/>
                </a:solidFill>
                <a:effectLst>
                  <a:glow rad="101600">
                    <a:schemeClr val="accent2">
                      <a:satMod val="175000"/>
                      <a:alpha val="40000"/>
                    </a:schemeClr>
                  </a:glow>
                  <a:reflection blurRad="6350" stA="53000" endA="300" endPos="35500" dir="5400000" sy="-90000" algn="bl" rotWithShape="0"/>
                </a:effectLst>
              </a:rPr>
              <a:t>GEMA</a:t>
            </a:r>
            <a:endParaRPr lang="en-GB" sz="5400" b="0" cap="none" spc="0" dirty="0">
              <a:ln w="0"/>
              <a:solidFill>
                <a:srgbClr val="7030A0"/>
              </a:solidFill>
              <a:effectLst>
                <a:glow rad="101600">
                  <a:schemeClr val="accent2">
                    <a:satMod val="175000"/>
                    <a:alpha val="40000"/>
                  </a:schemeClr>
                </a:glow>
                <a:reflection blurRad="6350" stA="53000" endA="300" endPos="35500" dir="5400000" sy="-90000" algn="bl" rotWithShape="0"/>
              </a:effectLst>
            </a:endParaRPr>
          </a:p>
        </p:txBody>
      </p:sp>
      <p:sp>
        <p:nvSpPr>
          <p:cNvPr id="8" name="TextBox 7">
            <a:extLst>
              <a:ext uri="{FF2B5EF4-FFF2-40B4-BE49-F238E27FC236}">
                <a16:creationId xmlns:a16="http://schemas.microsoft.com/office/drawing/2014/main" id="{5D3B9ABC-6671-41BA-AFC0-02D6E39BDB08}"/>
              </a:ext>
            </a:extLst>
          </p:cNvPr>
          <p:cNvSpPr txBox="1"/>
          <p:nvPr/>
        </p:nvSpPr>
        <p:spPr>
          <a:xfrm>
            <a:off x="1766172" y="2383803"/>
            <a:ext cx="10112677" cy="830997"/>
          </a:xfrm>
          <a:prstGeom prst="rect">
            <a:avLst/>
          </a:prstGeom>
          <a:noFill/>
        </p:spPr>
        <p:txBody>
          <a:bodyPr wrap="square" rtlCol="0">
            <a:spAutoFit/>
          </a:bodyPr>
          <a:lstStyle/>
          <a:p>
            <a:r>
              <a:rPr lang="en-GB" sz="2400" dirty="0">
                <a:solidFill>
                  <a:schemeClr val="tx1">
                    <a:lumMod val="95000"/>
                    <a:lumOff val="5000"/>
                  </a:schemeClr>
                </a:solidFill>
              </a:rPr>
              <a:t>G</a:t>
            </a:r>
            <a:r>
              <a:rPr lang="en-GB" sz="2400" dirty="0"/>
              <a:t>eorgeta Antoche       </a:t>
            </a:r>
            <a:r>
              <a:rPr lang="en-GB" sz="2400" dirty="0">
                <a:solidFill>
                  <a:schemeClr val="tx1">
                    <a:lumMod val="95000"/>
                    <a:lumOff val="5000"/>
                  </a:schemeClr>
                </a:solidFill>
              </a:rPr>
              <a:t>E</a:t>
            </a:r>
            <a:r>
              <a:rPr lang="en-GB" sz="2400" dirty="0"/>
              <a:t>milia Zelin          </a:t>
            </a:r>
            <a:r>
              <a:rPr lang="en-GB" sz="2400" dirty="0">
                <a:solidFill>
                  <a:schemeClr val="tx1">
                    <a:lumMod val="95000"/>
                    <a:lumOff val="5000"/>
                  </a:schemeClr>
                </a:solidFill>
              </a:rPr>
              <a:t> Maria </a:t>
            </a:r>
            <a:r>
              <a:rPr lang="en-GB" sz="2400" dirty="0"/>
              <a:t>Vrincianu       </a:t>
            </a:r>
            <a:r>
              <a:rPr lang="en-GB" sz="2400" dirty="0">
                <a:solidFill>
                  <a:schemeClr val="tx1">
                    <a:lumMod val="95000"/>
                    <a:lumOff val="5000"/>
                  </a:schemeClr>
                </a:solidFill>
              </a:rPr>
              <a:t>A</a:t>
            </a:r>
            <a:r>
              <a:rPr lang="en-GB" sz="2400" dirty="0"/>
              <a:t>ndreea Sandru</a:t>
            </a:r>
          </a:p>
          <a:p>
            <a:r>
              <a:rPr lang="en-GB" sz="2400" dirty="0"/>
              <a:t>       1816337                   1815221                 1815243                   1815220</a:t>
            </a:r>
          </a:p>
        </p:txBody>
      </p:sp>
      <p:pic>
        <p:nvPicPr>
          <p:cNvPr id="10" name="Picture 9" descr="A person posing for a picture&#10;&#10;Description automatically generated">
            <a:extLst>
              <a:ext uri="{FF2B5EF4-FFF2-40B4-BE49-F238E27FC236}">
                <a16:creationId xmlns:a16="http://schemas.microsoft.com/office/drawing/2014/main" id="{C462913E-FBD6-4A92-AFC4-FA408C2600B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19365" y="3126733"/>
            <a:ext cx="1806399" cy="1689996"/>
          </a:xfrm>
          <a:prstGeom prst="rect">
            <a:avLst/>
          </a:prstGeom>
        </p:spPr>
      </p:pic>
      <p:pic>
        <p:nvPicPr>
          <p:cNvPr id="12" name="Picture 11" descr="A close up of a person&#10;&#10;Description automatically generated">
            <a:extLst>
              <a:ext uri="{FF2B5EF4-FFF2-40B4-BE49-F238E27FC236}">
                <a16:creationId xmlns:a16="http://schemas.microsoft.com/office/drawing/2014/main" id="{20BAFC68-AF50-4090-8F31-61749441323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26232" y="3126733"/>
            <a:ext cx="1490621" cy="1689680"/>
          </a:xfrm>
          <a:prstGeom prst="rect">
            <a:avLst/>
          </a:prstGeom>
        </p:spPr>
      </p:pic>
      <p:pic>
        <p:nvPicPr>
          <p:cNvPr id="14" name="Picture 13" descr="A person looking at the camera&#10;&#10;Description automatically generated">
            <a:extLst>
              <a:ext uri="{FF2B5EF4-FFF2-40B4-BE49-F238E27FC236}">
                <a16:creationId xmlns:a16="http://schemas.microsoft.com/office/drawing/2014/main" id="{7028D2BF-BAB4-45D9-93E7-FB743767C6EE}"/>
              </a:ext>
            </a:extLst>
          </p:cNvPr>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6875617" y="3177001"/>
            <a:ext cx="1490621" cy="1677212"/>
          </a:xfrm>
          <a:prstGeom prst="rect">
            <a:avLst/>
          </a:prstGeom>
        </p:spPr>
      </p:pic>
      <p:pic>
        <p:nvPicPr>
          <p:cNvPr id="16" name="Picture 15" descr="A person smiling for the camera&#10;&#10;Description automatically generated">
            <a:extLst>
              <a:ext uri="{FF2B5EF4-FFF2-40B4-BE49-F238E27FC236}">
                <a16:creationId xmlns:a16="http://schemas.microsoft.com/office/drawing/2014/main" id="{A9B731D8-7EE7-4619-A334-9EC2C222C3A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325059" y="3196861"/>
            <a:ext cx="1695151" cy="1695151"/>
          </a:xfrm>
          <a:prstGeom prst="rect">
            <a:avLst/>
          </a:prstGeom>
        </p:spPr>
      </p:pic>
      <p:sp>
        <p:nvSpPr>
          <p:cNvPr id="18" name="TextBox 17">
            <a:extLst>
              <a:ext uri="{FF2B5EF4-FFF2-40B4-BE49-F238E27FC236}">
                <a16:creationId xmlns:a16="http://schemas.microsoft.com/office/drawing/2014/main" id="{B3FDFF98-9328-468B-A26D-28254864F888}"/>
              </a:ext>
            </a:extLst>
          </p:cNvPr>
          <p:cNvSpPr txBox="1"/>
          <p:nvPr/>
        </p:nvSpPr>
        <p:spPr>
          <a:xfrm>
            <a:off x="425885" y="5436296"/>
            <a:ext cx="4797468" cy="523220"/>
          </a:xfrm>
          <a:prstGeom prst="rect">
            <a:avLst/>
          </a:prstGeom>
          <a:noFill/>
        </p:spPr>
        <p:txBody>
          <a:bodyPr wrap="square" rtlCol="0">
            <a:spAutoFit/>
          </a:bodyPr>
          <a:lstStyle/>
          <a:p>
            <a:r>
              <a:rPr lang="en-GB" sz="2800"/>
              <a:t>Lecturer: Mr. </a:t>
            </a:r>
            <a:r>
              <a:rPr lang="en-GB" sz="2800" dirty="0"/>
              <a:t>Olu Adegbite</a:t>
            </a:r>
          </a:p>
        </p:txBody>
      </p:sp>
    </p:spTree>
    <p:extLst>
      <p:ext uri="{BB962C8B-B14F-4D97-AF65-F5344CB8AC3E}">
        <p14:creationId xmlns:p14="http://schemas.microsoft.com/office/powerpoint/2010/main" val="289834873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F56F5174-31D9-4DBB-AAB7-A1FD7BDB135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3" name="Picture 19">
            <a:extLst>
              <a:ext uri="{FF2B5EF4-FFF2-40B4-BE49-F238E27FC236}">
                <a16:creationId xmlns:a16="http://schemas.microsoft.com/office/drawing/2014/main" id="{AE113210-7872-481A-ADE6-3A05CCAF5EB2}"/>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2"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5" name="Content Placeholder 4" descr="A picture containing screenshot&#10;&#10;Description automatically generated">
            <a:extLst>
              <a:ext uri="{FF2B5EF4-FFF2-40B4-BE49-F238E27FC236}">
                <a16:creationId xmlns:a16="http://schemas.microsoft.com/office/drawing/2014/main" id="{86144504-A4F1-453E-9BDE-36F57CA02C78}"/>
              </a:ext>
            </a:extLst>
          </p:cNvPr>
          <p:cNvPicPr>
            <a:picLocks noGrp="1" noChangeAspect="1"/>
          </p:cNvPicPr>
          <p:nvPr>
            <p:ph idx="1"/>
          </p:nvPr>
        </p:nvPicPr>
        <p:blipFill rotWithShape="1">
          <a:blip r:embed="rId3">
            <a:alphaModFix/>
            <a:extLst>
              <a:ext uri="{28A0092B-C50C-407E-A947-70E740481C1C}">
                <a14:useLocalDpi xmlns:a14="http://schemas.microsoft.com/office/drawing/2010/main" val="0"/>
              </a:ext>
            </a:extLst>
          </a:blip>
          <a:srcRect l="70406" r="3558" b="-1"/>
          <a:stretch/>
        </p:blipFill>
        <p:spPr>
          <a:xfrm>
            <a:off x="20" y="907231"/>
            <a:ext cx="4838021" cy="506373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6" name="TextBox 5">
            <a:extLst>
              <a:ext uri="{FF2B5EF4-FFF2-40B4-BE49-F238E27FC236}">
                <a16:creationId xmlns:a16="http://schemas.microsoft.com/office/drawing/2014/main" id="{ED194475-B772-4A26-8E9A-2D32A8391074}"/>
              </a:ext>
            </a:extLst>
          </p:cNvPr>
          <p:cNvSpPr txBox="1"/>
          <p:nvPr/>
        </p:nvSpPr>
        <p:spPr>
          <a:xfrm>
            <a:off x="6090574" y="2293034"/>
            <a:ext cx="6101406" cy="3767937"/>
          </a:xfrm>
          <a:prstGeom prst="rect">
            <a:avLst/>
          </a:prstGeom>
        </p:spPr>
        <p:txBody>
          <a:bodyPr vert="horz" lIns="91440" tIns="45720" rIns="91440" bIns="45720" rtlCol="0" anchor="ctr">
            <a:noAutofit/>
          </a:bodyPr>
          <a:lstStyle/>
          <a:p>
            <a:pPr indent="-228600">
              <a:lnSpc>
                <a:spcPct val="90000"/>
              </a:lnSpc>
              <a:spcAft>
                <a:spcPts val="600"/>
              </a:spcAft>
              <a:buFont typeface="Arial" panose="020B0604020202020204" pitchFamily="34" charset="0"/>
              <a:buChar char="•"/>
            </a:pPr>
            <a:r>
              <a:rPr lang="en-US" dirty="0">
                <a:solidFill>
                  <a:srgbClr val="000000"/>
                </a:solidFill>
                <a:latin typeface="Arial" panose="020B0604020202020204" pitchFamily="34" charset="0"/>
                <a:cs typeface="Arial" panose="020B0604020202020204" pitchFamily="34" charset="0"/>
              </a:rPr>
              <a:t>Gema’s  Pub &amp; Restaurant is a dining venue based in East Hunsbury, Northampton offering a relaxing and comfortable atmosphere.</a:t>
            </a:r>
          </a:p>
          <a:p>
            <a:pPr marL="285750" indent="-285750">
              <a:lnSpc>
                <a:spcPct val="90000"/>
              </a:lnSpc>
              <a:spcAft>
                <a:spcPts val="600"/>
              </a:spcAft>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lnSpc>
                <a:spcPct val="90000"/>
              </a:lnSpc>
              <a:spcAft>
                <a:spcPts val="600"/>
              </a:spcAft>
              <a:buFont typeface="Arial" panose="020B0604020202020204" pitchFamily="34" charset="0"/>
              <a:buChar char="•"/>
            </a:pPr>
            <a:r>
              <a:rPr lang="en-GB" dirty="0">
                <a:latin typeface="Arial" panose="020B0604020202020204" pitchFamily="34" charset="0"/>
                <a:cs typeface="Arial" panose="020B0604020202020204" pitchFamily="34" charset="0"/>
              </a:rPr>
              <a:t>We are a neighbourhood pleased to help fundraiser </a:t>
            </a:r>
            <a:r>
              <a:rPr lang="en-GB" dirty="0" err="1">
                <a:latin typeface="Arial" panose="020B0604020202020204" pitchFamily="34" charset="0"/>
                <a:cs typeface="Arial" panose="020B0604020202020204" pitchFamily="34" charset="0"/>
              </a:rPr>
              <a:t>fo</a:t>
            </a:r>
            <a:r>
              <a:rPr lang="en-GB" dirty="0">
                <a:latin typeface="Arial" panose="020B0604020202020204" pitchFamily="34" charset="0"/>
                <a:cs typeface="Arial" panose="020B0604020202020204" pitchFamily="34" charset="0"/>
              </a:rPr>
              <a:t> charities and offer free place to people around the area and associations.</a:t>
            </a:r>
          </a:p>
          <a:p>
            <a:pPr indent="-228600">
              <a:lnSpc>
                <a:spcPct val="90000"/>
              </a:lnSpc>
              <a:spcAft>
                <a:spcPts val="600"/>
              </a:spcAft>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GB" dirty="0">
                <a:latin typeface="Arial" panose="020B0604020202020204" pitchFamily="34" charset="0"/>
                <a:cs typeface="Arial" panose="020B0604020202020204" pitchFamily="34" charset="0"/>
              </a:rPr>
              <a:t>We can offer a range of traditional food, watching sports, party, reunions with friends and families or just relax.</a:t>
            </a:r>
            <a:endParaRPr lang="en-US" dirty="0">
              <a:solidFill>
                <a:srgbClr val="000000"/>
              </a:solidFill>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endParaRPr lang="en-US" dirty="0">
              <a:solidFill>
                <a:srgbClr val="000000"/>
              </a:solidFill>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dirty="0">
                <a:solidFill>
                  <a:srgbClr val="000000"/>
                </a:solidFill>
                <a:latin typeface="Arial" panose="020B0604020202020204" pitchFamily="34" charset="0"/>
                <a:cs typeface="Arial" panose="020B0604020202020204" pitchFamily="34" charset="0"/>
              </a:rPr>
              <a:t>We look forward to welcoming you soon.</a:t>
            </a:r>
          </a:p>
        </p:txBody>
      </p:sp>
      <p:sp>
        <p:nvSpPr>
          <p:cNvPr id="8" name="TextBox 7">
            <a:extLst>
              <a:ext uri="{FF2B5EF4-FFF2-40B4-BE49-F238E27FC236}">
                <a16:creationId xmlns:a16="http://schemas.microsoft.com/office/drawing/2014/main" id="{714AD1BB-8A48-45E7-8CFB-3B48B51CA35B}"/>
              </a:ext>
            </a:extLst>
          </p:cNvPr>
          <p:cNvSpPr txBox="1"/>
          <p:nvPr/>
        </p:nvSpPr>
        <p:spPr>
          <a:xfrm>
            <a:off x="7285496" y="446231"/>
            <a:ext cx="4582946" cy="584775"/>
          </a:xfrm>
          <a:prstGeom prst="rect">
            <a:avLst/>
          </a:prstGeom>
          <a:noFill/>
        </p:spPr>
        <p:txBody>
          <a:bodyPr wrap="square" rtlCol="0">
            <a:spAutoFit/>
          </a:bodyPr>
          <a:lstStyle/>
          <a:p>
            <a:r>
              <a:rPr lang="en-GB" sz="3200" b="1" dirty="0">
                <a:latin typeface="Arial" panose="020B0604020202020204" pitchFamily="34" charset="0"/>
                <a:cs typeface="Arial" panose="020B0604020202020204" pitchFamily="34" charset="0"/>
              </a:rPr>
              <a:t>Overview</a:t>
            </a:r>
          </a:p>
        </p:txBody>
      </p:sp>
    </p:spTree>
    <p:extLst>
      <p:ext uri="{BB962C8B-B14F-4D97-AF65-F5344CB8AC3E}">
        <p14:creationId xmlns:p14="http://schemas.microsoft.com/office/powerpoint/2010/main" val="149827774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6">
                                            <p:txEl>
                                              <p:pRg st="0" end="0"/>
                                            </p:txEl>
                                          </p:spTgt>
                                        </p:tgtEl>
                                        <p:attrNameLst>
                                          <p:attrName>style.visibility</p:attrName>
                                        </p:attrNameLst>
                                      </p:cBhvr>
                                      <p:to>
                                        <p:strVal val="visible"/>
                                      </p:to>
                                    </p:set>
                                    <p:animEffect transition="in" filter="fade">
                                      <p:cBhvr>
                                        <p:cTn id="13" dur="1000"/>
                                        <p:tgtEl>
                                          <p:spTgt spid="6">
                                            <p:txEl>
                                              <p:pRg st="0" end="0"/>
                                            </p:txEl>
                                          </p:spTgt>
                                        </p:tgtEl>
                                      </p:cBhvr>
                                    </p:animEffect>
                                    <p:anim calcmode="lin" valueType="num">
                                      <p:cBhvr>
                                        <p:cTn id="14"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nodeType="clickEffect">
                                  <p:stCondLst>
                                    <p:cond delay="0"/>
                                  </p:stCondLst>
                                  <p:childTnLst>
                                    <p:set>
                                      <p:cBhvr>
                                        <p:cTn id="19" dur="1" fill="hold">
                                          <p:stCondLst>
                                            <p:cond delay="0"/>
                                          </p:stCondLst>
                                        </p:cTn>
                                        <p:tgtEl>
                                          <p:spTgt spid="6">
                                            <p:txEl>
                                              <p:pRg st="2" end="2"/>
                                            </p:txEl>
                                          </p:spTgt>
                                        </p:tgtEl>
                                        <p:attrNameLst>
                                          <p:attrName>style.visibility</p:attrName>
                                        </p:attrNameLst>
                                      </p:cBhvr>
                                      <p:to>
                                        <p:strVal val="visible"/>
                                      </p:to>
                                    </p:set>
                                    <p:anim calcmode="lin" valueType="num">
                                      <p:cBhvr additive="base">
                                        <p:cTn id="20"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nodeType="clickEffect">
                                  <p:stCondLst>
                                    <p:cond delay="0"/>
                                  </p:stCondLst>
                                  <p:childTnLst>
                                    <p:set>
                                      <p:cBhvr>
                                        <p:cTn id="25" dur="1" fill="hold">
                                          <p:stCondLst>
                                            <p:cond delay="0"/>
                                          </p:stCondLst>
                                        </p:cTn>
                                        <p:tgtEl>
                                          <p:spTgt spid="6">
                                            <p:txEl>
                                              <p:pRg st="4" end="4"/>
                                            </p:txEl>
                                          </p:spTgt>
                                        </p:tgtEl>
                                        <p:attrNameLst>
                                          <p:attrName>style.visibility</p:attrName>
                                        </p:attrNameLst>
                                      </p:cBhvr>
                                      <p:to>
                                        <p:strVal val="visible"/>
                                      </p:to>
                                    </p:set>
                                    <p:anim calcmode="lin" valueType="num">
                                      <p:cBhvr additive="base">
                                        <p:cTn id="26"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nodeType="clickEffect">
                                  <p:stCondLst>
                                    <p:cond delay="0"/>
                                  </p:stCondLst>
                                  <p:childTnLst>
                                    <p:set>
                                      <p:cBhvr>
                                        <p:cTn id="31" dur="1" fill="hold">
                                          <p:stCondLst>
                                            <p:cond delay="0"/>
                                          </p:stCondLst>
                                        </p:cTn>
                                        <p:tgtEl>
                                          <p:spTgt spid="6">
                                            <p:txEl>
                                              <p:pRg st="6" end="6"/>
                                            </p:txEl>
                                          </p:spTgt>
                                        </p:tgtEl>
                                        <p:attrNameLst>
                                          <p:attrName>style.visibility</p:attrName>
                                        </p:attrNameLst>
                                      </p:cBhvr>
                                      <p:to>
                                        <p:strVal val="visible"/>
                                      </p:to>
                                    </p:set>
                                    <p:animEffect transition="in" filter="barn(inVertical)">
                                      <p:cBhvr>
                                        <p:cTn id="32" dur="500"/>
                                        <p:tgtEl>
                                          <p:spTgt spid="6">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5" name="Freeform: Shape 20">
            <a:extLst>
              <a:ext uri="{FF2B5EF4-FFF2-40B4-BE49-F238E27FC236}">
                <a16:creationId xmlns:a16="http://schemas.microsoft.com/office/drawing/2014/main" id="{2C6A2225-94AF-4BC4-98F4-77746E7B10A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25108" y="1"/>
            <a:ext cx="4666892" cy="3612937"/>
          </a:xfrm>
          <a:custGeom>
            <a:avLst/>
            <a:gdLst>
              <a:gd name="connsiteX0" fmla="*/ 192227 w 4666892"/>
              <a:gd name="connsiteY0" fmla="*/ 0 h 3612937"/>
              <a:gd name="connsiteX1" fmla="*/ 4666892 w 4666892"/>
              <a:gd name="connsiteY1" fmla="*/ 0 h 3612937"/>
              <a:gd name="connsiteX2" fmla="*/ 4666892 w 4666892"/>
              <a:gd name="connsiteY2" fmla="*/ 2643684 h 3612937"/>
              <a:gd name="connsiteX3" fmla="*/ 4657487 w 4666892"/>
              <a:gd name="connsiteY3" fmla="*/ 2656262 h 3612937"/>
              <a:gd name="connsiteX4" fmla="*/ 2628900 w 4666892"/>
              <a:gd name="connsiteY4" fmla="*/ 3612937 h 3612937"/>
              <a:gd name="connsiteX5" fmla="*/ 0 w 4666892"/>
              <a:gd name="connsiteY5" fmla="*/ 984037 h 3612937"/>
              <a:gd name="connsiteX6" fmla="*/ 118190 w 4666892"/>
              <a:gd name="connsiteY6" fmla="*/ 202283 h 3612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66892" h="3612937">
                <a:moveTo>
                  <a:pt x="192227" y="0"/>
                </a:moveTo>
                <a:lnTo>
                  <a:pt x="4666892" y="0"/>
                </a:lnTo>
                <a:lnTo>
                  <a:pt x="4666892" y="2643684"/>
                </a:lnTo>
                <a:lnTo>
                  <a:pt x="4657487" y="2656262"/>
                </a:lnTo>
                <a:cubicBezTo>
                  <a:pt x="4175308" y="3240527"/>
                  <a:pt x="3445594" y="3612937"/>
                  <a:pt x="2628900" y="3612937"/>
                </a:cubicBezTo>
                <a:cubicBezTo>
                  <a:pt x="1176999" y="3612937"/>
                  <a:pt x="0" y="2435938"/>
                  <a:pt x="0" y="984037"/>
                </a:cubicBezTo>
                <a:cubicBezTo>
                  <a:pt x="0" y="711806"/>
                  <a:pt x="41379" y="449239"/>
                  <a:pt x="118190" y="2022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26" name="Content Placeholder 6" descr="A picture containing wall, sitting, building, indoor&#10;&#10;Description automatically generated">
            <a:extLst>
              <a:ext uri="{FF2B5EF4-FFF2-40B4-BE49-F238E27FC236}">
                <a16:creationId xmlns:a16="http://schemas.microsoft.com/office/drawing/2014/main" id="{75635580-94BD-4302-BBFB-FF1BEBF58201}"/>
              </a:ext>
            </a:extLst>
          </p:cNvPr>
          <p:cNvPicPr>
            <a:picLocks noChangeAspect="1"/>
          </p:cNvPicPr>
          <p:nvPr/>
        </p:nvPicPr>
        <p:blipFill rotWithShape="1">
          <a:blip r:embed="rId2" cstate="hqprint">
            <a:extLst>
              <a:ext uri="{28A0092B-C50C-407E-A947-70E740481C1C}">
                <a14:useLocalDpi xmlns:a14="http://schemas.microsoft.com/office/drawing/2010/main" val="0"/>
              </a:ext>
            </a:extLst>
          </a:blip>
          <a:srcRect l="7780" r="5392" b="-1"/>
          <a:stretch/>
        </p:blipFill>
        <p:spPr>
          <a:xfrm>
            <a:off x="7689829" y="10"/>
            <a:ext cx="4502173" cy="3448209"/>
          </a:xfrm>
          <a:custGeom>
            <a:avLst/>
            <a:gdLst>
              <a:gd name="connsiteX0" fmla="*/ 205627 w 4502173"/>
              <a:gd name="connsiteY0" fmla="*/ 0 h 3448219"/>
              <a:gd name="connsiteX1" fmla="*/ 4502173 w 4502173"/>
              <a:gd name="connsiteY1" fmla="*/ 0 h 3448219"/>
              <a:gd name="connsiteX2" fmla="*/ 4502173 w 4502173"/>
              <a:gd name="connsiteY2" fmla="*/ 2368934 h 3448219"/>
              <a:gd name="connsiteX3" fmla="*/ 4365663 w 4502173"/>
              <a:gd name="connsiteY3" fmla="*/ 2551486 h 3448219"/>
              <a:gd name="connsiteX4" fmla="*/ 2464181 w 4502173"/>
              <a:gd name="connsiteY4" fmla="*/ 3448219 h 3448219"/>
              <a:gd name="connsiteX5" fmla="*/ 0 w 4502173"/>
              <a:gd name="connsiteY5" fmla="*/ 984038 h 3448219"/>
              <a:gd name="connsiteX6" fmla="*/ 193648 w 4502173"/>
              <a:gd name="connsiteY6" fmla="*/ 24867 h 3448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02173" h="3448219">
                <a:moveTo>
                  <a:pt x="205627" y="0"/>
                </a:moveTo>
                <a:lnTo>
                  <a:pt x="4502173" y="0"/>
                </a:lnTo>
                <a:lnTo>
                  <a:pt x="4502173" y="2368934"/>
                </a:lnTo>
                <a:lnTo>
                  <a:pt x="4365663" y="2551486"/>
                </a:lnTo>
                <a:cubicBezTo>
                  <a:pt x="3913696" y="3099144"/>
                  <a:pt x="3229704" y="3448219"/>
                  <a:pt x="2464181" y="3448219"/>
                </a:cubicBezTo>
                <a:cubicBezTo>
                  <a:pt x="1103251" y="3448219"/>
                  <a:pt x="0" y="2344968"/>
                  <a:pt x="0" y="984038"/>
                </a:cubicBezTo>
                <a:cubicBezTo>
                  <a:pt x="0" y="643806"/>
                  <a:pt x="68954" y="319678"/>
                  <a:pt x="193648" y="24867"/>
                </a:cubicBezTo>
                <a:close/>
              </a:path>
            </a:pathLst>
          </a:custGeom>
        </p:spPr>
      </p:pic>
      <p:sp>
        <p:nvSpPr>
          <p:cNvPr id="23" name="Freeform: Shape 22">
            <a:extLst>
              <a:ext uri="{FF2B5EF4-FFF2-40B4-BE49-F238E27FC236}">
                <a16:creationId xmlns:a16="http://schemas.microsoft.com/office/drawing/2014/main" id="{648F5915-2CE1-4F74-88C5-D4366893D2D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4737" y="3918051"/>
            <a:ext cx="3587263" cy="2939948"/>
          </a:xfrm>
          <a:custGeom>
            <a:avLst/>
            <a:gdLst>
              <a:gd name="connsiteX0" fmla="*/ 2070613 w 3587263"/>
              <a:gd name="connsiteY0" fmla="*/ 0 h 2939948"/>
              <a:gd name="connsiteX1" fmla="*/ 3534758 w 3587263"/>
              <a:gd name="connsiteY1" fmla="*/ 606469 h 2939948"/>
              <a:gd name="connsiteX2" fmla="*/ 3587263 w 3587263"/>
              <a:gd name="connsiteY2" fmla="*/ 664240 h 2939948"/>
              <a:gd name="connsiteX3" fmla="*/ 3587263 w 3587263"/>
              <a:gd name="connsiteY3" fmla="*/ 2939948 h 2939948"/>
              <a:gd name="connsiteX4" fmla="*/ 193241 w 3587263"/>
              <a:gd name="connsiteY4" fmla="*/ 2939948 h 2939948"/>
              <a:gd name="connsiteX5" fmla="*/ 162719 w 3587263"/>
              <a:gd name="connsiteY5" fmla="*/ 2876589 h 2939948"/>
              <a:gd name="connsiteX6" fmla="*/ 0 w 3587263"/>
              <a:gd name="connsiteY6" fmla="*/ 2070613 h 2939948"/>
              <a:gd name="connsiteX7" fmla="*/ 2070613 w 3587263"/>
              <a:gd name="connsiteY7" fmla="*/ 0 h 2939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87263" h="2939948">
                <a:moveTo>
                  <a:pt x="2070613" y="0"/>
                </a:moveTo>
                <a:cubicBezTo>
                  <a:pt x="2642397" y="0"/>
                  <a:pt x="3160050" y="231761"/>
                  <a:pt x="3534758" y="606469"/>
                </a:cubicBezTo>
                <a:lnTo>
                  <a:pt x="3587263" y="664240"/>
                </a:lnTo>
                <a:lnTo>
                  <a:pt x="3587263" y="2939948"/>
                </a:lnTo>
                <a:lnTo>
                  <a:pt x="193241" y="2939948"/>
                </a:lnTo>
                <a:lnTo>
                  <a:pt x="162719" y="2876589"/>
                </a:lnTo>
                <a:cubicBezTo>
                  <a:pt x="57940" y="2628865"/>
                  <a:pt x="0" y="2356505"/>
                  <a:pt x="0" y="2070613"/>
                </a:cubicBezTo>
                <a:cubicBezTo>
                  <a:pt x="0" y="927045"/>
                  <a:pt x="927045" y="0"/>
                  <a:pt x="2070613"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8" name="Content Placeholder 4" descr="A store in a brick building&#10;&#10;Description automatically generated">
            <a:extLst>
              <a:ext uri="{FF2B5EF4-FFF2-40B4-BE49-F238E27FC236}">
                <a16:creationId xmlns:a16="http://schemas.microsoft.com/office/drawing/2014/main" id="{DD377E5B-57B5-45A8-A21E-387B6833C347}"/>
              </a:ext>
            </a:extLst>
          </p:cNvPr>
          <p:cNvPicPr>
            <a:picLocks noChangeAspect="1"/>
          </p:cNvPicPr>
          <p:nvPr/>
        </p:nvPicPr>
        <p:blipFill rotWithShape="1">
          <a:blip r:embed="rId3">
            <a:extLst>
              <a:ext uri="{28A0092B-C50C-407E-A947-70E740481C1C}">
                <a14:useLocalDpi xmlns:a14="http://schemas.microsoft.com/office/drawing/2010/main" val="0"/>
              </a:ext>
            </a:extLst>
          </a:blip>
          <a:srcRect t="6448" r="-1" b="12099"/>
          <a:stretch/>
        </p:blipFill>
        <p:spPr>
          <a:xfrm>
            <a:off x="8768827" y="4082141"/>
            <a:ext cx="3423175" cy="2775859"/>
          </a:xfrm>
          <a:custGeom>
            <a:avLst/>
            <a:gdLst>
              <a:gd name="connsiteX0" fmla="*/ 1906524 w 3423175"/>
              <a:gd name="connsiteY0" fmla="*/ 0 h 2775859"/>
              <a:gd name="connsiteX1" fmla="*/ 3377691 w 3423175"/>
              <a:gd name="connsiteY1" fmla="*/ 693798 h 2775859"/>
              <a:gd name="connsiteX2" fmla="*/ 3423175 w 3423175"/>
              <a:gd name="connsiteY2" fmla="*/ 754624 h 2775859"/>
              <a:gd name="connsiteX3" fmla="*/ 3423175 w 3423175"/>
              <a:gd name="connsiteY3" fmla="*/ 2775859 h 2775859"/>
              <a:gd name="connsiteX4" fmla="*/ 211114 w 3423175"/>
              <a:gd name="connsiteY4" fmla="*/ 2775859 h 2775859"/>
              <a:gd name="connsiteX5" fmla="*/ 149824 w 3423175"/>
              <a:gd name="connsiteY5" fmla="*/ 2648629 h 2775859"/>
              <a:gd name="connsiteX6" fmla="*/ 0 w 3423175"/>
              <a:gd name="connsiteY6" fmla="*/ 1906524 h 2775859"/>
              <a:gd name="connsiteX7" fmla="*/ 1906524 w 3423175"/>
              <a:gd name="connsiteY7" fmla="*/ 0 h 27758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23175" h="2775859">
                <a:moveTo>
                  <a:pt x="1906524" y="0"/>
                </a:moveTo>
                <a:cubicBezTo>
                  <a:pt x="2498805" y="0"/>
                  <a:pt x="3028006" y="270078"/>
                  <a:pt x="3377691" y="693798"/>
                </a:cubicBezTo>
                <a:lnTo>
                  <a:pt x="3423175" y="754624"/>
                </a:lnTo>
                <a:lnTo>
                  <a:pt x="3423175" y="2775859"/>
                </a:lnTo>
                <a:lnTo>
                  <a:pt x="211114" y="2775859"/>
                </a:lnTo>
                <a:lnTo>
                  <a:pt x="149824" y="2648629"/>
                </a:lnTo>
                <a:cubicBezTo>
                  <a:pt x="53349" y="2420536"/>
                  <a:pt x="0" y="2169760"/>
                  <a:pt x="0" y="1906524"/>
                </a:cubicBezTo>
                <a:cubicBezTo>
                  <a:pt x="0" y="853580"/>
                  <a:pt x="853580" y="0"/>
                  <a:pt x="1906524" y="0"/>
                </a:cubicBezTo>
                <a:close/>
              </a:path>
            </a:pathLst>
          </a:custGeom>
        </p:spPr>
      </p:pic>
      <p:sp>
        <p:nvSpPr>
          <p:cNvPr id="9" name="Rectangle 8">
            <a:extLst>
              <a:ext uri="{FF2B5EF4-FFF2-40B4-BE49-F238E27FC236}">
                <a16:creationId xmlns:a16="http://schemas.microsoft.com/office/drawing/2014/main" id="{A3FFA67C-541E-40EE-BDD9-CA05D1F079E1}"/>
              </a:ext>
            </a:extLst>
          </p:cNvPr>
          <p:cNvSpPr/>
          <p:nvPr/>
        </p:nvSpPr>
        <p:spPr>
          <a:xfrm>
            <a:off x="1923546" y="1528175"/>
            <a:ext cx="4172454" cy="1686084"/>
          </a:xfrm>
          <a:prstGeom prst="rect">
            <a:avLst/>
          </a:prstGeom>
          <a:noFill/>
        </p:spPr>
        <p:txBody>
          <a:bodyPr wrap="none" lIns="91440" tIns="45720" rIns="91440" bIns="45720">
            <a:prstTxWarp prst="textDeflate">
              <a:avLst/>
            </a:prstTxWarp>
            <a:spAutoFit/>
            <a:scene3d>
              <a:camera prst="isometricOffAxis1Right"/>
              <a:lightRig rig="threePt" dir="t"/>
            </a:scene3d>
          </a:bodyPr>
          <a:lstStyle/>
          <a:p>
            <a:pPr algn="ctr"/>
            <a:r>
              <a:rPr lang="en-US" sz="5400" b="1" cap="none" spc="0" dirty="0">
                <a:ln w="6600">
                  <a:solidFill>
                    <a:schemeClr val="accent2"/>
                  </a:solidFill>
                  <a:prstDash val="solid"/>
                </a:ln>
                <a:solidFill>
                  <a:srgbClr val="FFFFFF"/>
                </a:solidFill>
                <a:effectLst>
                  <a:outerShdw blurRad="60007" dist="310007" dir="7680000" sy="30000" kx="1300200" algn="ctr" rotWithShape="0">
                    <a:prstClr val="black">
                      <a:alpha val="32000"/>
                    </a:prstClr>
                  </a:outerShdw>
                </a:effectLst>
              </a:rPr>
              <a:t>GEMA’s </a:t>
            </a:r>
          </a:p>
        </p:txBody>
      </p:sp>
      <p:sp>
        <p:nvSpPr>
          <p:cNvPr id="11" name="TextBox 10">
            <a:extLst>
              <a:ext uri="{FF2B5EF4-FFF2-40B4-BE49-F238E27FC236}">
                <a16:creationId xmlns:a16="http://schemas.microsoft.com/office/drawing/2014/main" id="{E3651903-ADDB-408E-ADAB-7F4DE1D68C79}"/>
              </a:ext>
            </a:extLst>
          </p:cNvPr>
          <p:cNvSpPr txBox="1"/>
          <p:nvPr/>
        </p:nvSpPr>
        <p:spPr>
          <a:xfrm>
            <a:off x="3638490" y="3733385"/>
            <a:ext cx="3908120" cy="461665"/>
          </a:xfrm>
          <a:prstGeom prst="rect">
            <a:avLst/>
          </a:prstGeom>
          <a:noFill/>
        </p:spPr>
        <p:txBody>
          <a:bodyPr wrap="square" rtlCol="0">
            <a:spAutoFit/>
          </a:bodyPr>
          <a:lstStyle/>
          <a:p>
            <a:r>
              <a:rPr lang="en-GB" sz="2400" dirty="0">
                <a:latin typeface="Castellar" panose="020A0402060406010301" pitchFamily="18" charset="0"/>
              </a:rPr>
              <a:t>Pub &amp; Restaurant</a:t>
            </a:r>
          </a:p>
        </p:txBody>
      </p:sp>
      <p:sp>
        <p:nvSpPr>
          <p:cNvPr id="2" name="TextBox 1">
            <a:extLst>
              <a:ext uri="{FF2B5EF4-FFF2-40B4-BE49-F238E27FC236}">
                <a16:creationId xmlns:a16="http://schemas.microsoft.com/office/drawing/2014/main" id="{EC330DAC-7013-4D24-836C-4E98583FABF5}"/>
              </a:ext>
            </a:extLst>
          </p:cNvPr>
          <p:cNvSpPr txBox="1"/>
          <p:nvPr/>
        </p:nvSpPr>
        <p:spPr>
          <a:xfrm rot="174832">
            <a:off x="1237957" y="5176911"/>
            <a:ext cx="6020972" cy="646331"/>
          </a:xfrm>
          <a:prstGeom prst="rect">
            <a:avLst/>
          </a:prstGeom>
          <a:noFill/>
        </p:spPr>
        <p:txBody>
          <a:bodyPr wrap="square" rtlCol="0">
            <a:spAutoFit/>
          </a:bodyPr>
          <a:lstStyle/>
          <a:p>
            <a:r>
              <a:rPr lang="en-GB" dirty="0"/>
              <a:t>“It’s not about ideas. It’s about making ideas happen.”</a:t>
            </a:r>
          </a:p>
          <a:p>
            <a:r>
              <a:rPr lang="en-GB" dirty="0"/>
              <a:t>— </a:t>
            </a:r>
            <a:r>
              <a:rPr lang="en-GB" i="1" dirty="0"/>
              <a:t>Scott Belsky, co-founder of </a:t>
            </a:r>
            <a:r>
              <a:rPr lang="en-GB" i="1" dirty="0" err="1"/>
              <a:t>Behance</a:t>
            </a:r>
            <a:endParaRPr lang="en-GB" dirty="0"/>
          </a:p>
        </p:txBody>
      </p:sp>
    </p:spTree>
    <p:extLst>
      <p:ext uri="{BB962C8B-B14F-4D97-AF65-F5344CB8AC3E}">
        <p14:creationId xmlns:p14="http://schemas.microsoft.com/office/powerpoint/2010/main" val="2463179811"/>
      </p:ext>
    </p:extLst>
  </p:cSld>
  <p:clrMapOvr>
    <a:overrideClrMapping bg1="dk1" tx1="lt1" bg2="dk2" tx2="lt2" accent1="accent1" accent2="accent2" accent3="accent3" accent4="accent4" accent5="accent5" accent6="accent6" hlink="hlink" folHlink="folHlink"/>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circle(in)">
                                      <p:cBhvr>
                                        <p:cTn id="7" dur="2000"/>
                                        <p:tgtEl>
                                          <p:spTgt spid="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1">
                                            <p:txEl>
                                              <p:pRg st="0" end="0"/>
                                            </p:txEl>
                                          </p:spTgt>
                                        </p:tgtEl>
                                        <p:attrNameLst>
                                          <p:attrName>style.visibility</p:attrName>
                                        </p:attrNameLst>
                                      </p:cBhvr>
                                      <p:to>
                                        <p:strVal val="visible"/>
                                      </p:to>
                                    </p:set>
                                    <p:animEffect transition="in" filter="wipe(down)">
                                      <p:cBhvr>
                                        <p:cTn id="12" dur="500"/>
                                        <p:tgtEl>
                                          <p:spTgt spid="11">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1" presetClass="entr" presetSubtype="0" fill="hold" nodeType="clickEffect">
                                  <p:stCondLst>
                                    <p:cond delay="0"/>
                                  </p:stCondLst>
                                  <p:childTnLst>
                                    <p:set>
                                      <p:cBhvr>
                                        <p:cTn id="16" dur="1" fill="hold">
                                          <p:stCondLst>
                                            <p:cond delay="0"/>
                                          </p:stCondLst>
                                        </p:cTn>
                                        <p:tgtEl>
                                          <p:spTgt spid="2">
                                            <p:txEl>
                                              <p:pRg st="0" end="0"/>
                                            </p:txEl>
                                          </p:spTgt>
                                        </p:tgtEl>
                                        <p:attrNameLst>
                                          <p:attrName>style.visibility</p:attrName>
                                        </p:attrNameLst>
                                      </p:cBhvr>
                                      <p:to>
                                        <p:strVal val="visible"/>
                                      </p:to>
                                    </p:set>
                                    <p:anim calcmode="lin" valueType="num">
                                      <p:cBhvr>
                                        <p:cTn id="17" dur="1000" fill="hold"/>
                                        <p:tgtEl>
                                          <p:spTgt spid="2">
                                            <p:txEl>
                                              <p:pRg st="0" end="0"/>
                                            </p:txEl>
                                          </p:spTgt>
                                        </p:tgtEl>
                                        <p:attrNameLst>
                                          <p:attrName>ppt_w</p:attrName>
                                        </p:attrNameLst>
                                      </p:cBhvr>
                                      <p:tavLst>
                                        <p:tav tm="0">
                                          <p:val>
                                            <p:fltVal val="0"/>
                                          </p:val>
                                        </p:tav>
                                        <p:tav tm="100000">
                                          <p:val>
                                            <p:strVal val="#ppt_w"/>
                                          </p:val>
                                        </p:tav>
                                      </p:tavLst>
                                    </p:anim>
                                    <p:anim calcmode="lin" valueType="num">
                                      <p:cBhvr>
                                        <p:cTn id="18" dur="1000" fill="hold"/>
                                        <p:tgtEl>
                                          <p:spTgt spid="2">
                                            <p:txEl>
                                              <p:pRg st="0" end="0"/>
                                            </p:txEl>
                                          </p:spTgt>
                                        </p:tgtEl>
                                        <p:attrNameLst>
                                          <p:attrName>ppt_h</p:attrName>
                                        </p:attrNameLst>
                                      </p:cBhvr>
                                      <p:tavLst>
                                        <p:tav tm="0">
                                          <p:val>
                                            <p:fltVal val="0"/>
                                          </p:val>
                                        </p:tav>
                                        <p:tav tm="100000">
                                          <p:val>
                                            <p:strVal val="#ppt_h"/>
                                          </p:val>
                                        </p:tav>
                                      </p:tavLst>
                                    </p:anim>
                                    <p:anim calcmode="lin" valueType="num">
                                      <p:cBhvr>
                                        <p:cTn id="19" dur="1000" fill="hold"/>
                                        <p:tgtEl>
                                          <p:spTgt spid="2">
                                            <p:txEl>
                                              <p:pRg st="0" end="0"/>
                                            </p:txEl>
                                          </p:spTgt>
                                        </p:tgtEl>
                                        <p:attrNameLst>
                                          <p:attrName>style.rotation</p:attrName>
                                        </p:attrNameLst>
                                      </p:cBhvr>
                                      <p:tavLst>
                                        <p:tav tm="0">
                                          <p:val>
                                            <p:fltVal val="90"/>
                                          </p:val>
                                        </p:tav>
                                        <p:tav tm="100000">
                                          <p:val>
                                            <p:fltVal val="0"/>
                                          </p:val>
                                        </p:tav>
                                      </p:tavLst>
                                    </p:anim>
                                    <p:animEffect transition="in" filter="fade">
                                      <p:cBhvr>
                                        <p:cTn id="20" dur="1000"/>
                                        <p:tgtEl>
                                          <p:spTgt spid="2">
                                            <p:txEl>
                                              <p:pRg st="0" end="0"/>
                                            </p:txEl>
                                          </p:spTgt>
                                        </p:tgtEl>
                                      </p:cBhvr>
                                    </p:animEffect>
                                  </p:childTnLst>
                                </p:cTn>
                              </p:par>
                              <p:par>
                                <p:cTn id="21" presetID="31" presetClass="entr" presetSubtype="0" fill="hold" nodeType="withEffect">
                                  <p:stCondLst>
                                    <p:cond delay="0"/>
                                  </p:stCondLst>
                                  <p:childTnLst>
                                    <p:set>
                                      <p:cBhvr>
                                        <p:cTn id="22" dur="1" fill="hold">
                                          <p:stCondLst>
                                            <p:cond delay="0"/>
                                          </p:stCondLst>
                                        </p:cTn>
                                        <p:tgtEl>
                                          <p:spTgt spid="2">
                                            <p:txEl>
                                              <p:pRg st="1" end="1"/>
                                            </p:txEl>
                                          </p:spTgt>
                                        </p:tgtEl>
                                        <p:attrNameLst>
                                          <p:attrName>style.visibility</p:attrName>
                                        </p:attrNameLst>
                                      </p:cBhvr>
                                      <p:to>
                                        <p:strVal val="visible"/>
                                      </p:to>
                                    </p:set>
                                    <p:anim calcmode="lin" valueType="num">
                                      <p:cBhvr>
                                        <p:cTn id="23" dur="1000" fill="hold"/>
                                        <p:tgtEl>
                                          <p:spTgt spid="2">
                                            <p:txEl>
                                              <p:pRg st="1" end="1"/>
                                            </p:txEl>
                                          </p:spTgt>
                                        </p:tgtEl>
                                        <p:attrNameLst>
                                          <p:attrName>ppt_w</p:attrName>
                                        </p:attrNameLst>
                                      </p:cBhvr>
                                      <p:tavLst>
                                        <p:tav tm="0">
                                          <p:val>
                                            <p:fltVal val="0"/>
                                          </p:val>
                                        </p:tav>
                                        <p:tav tm="100000">
                                          <p:val>
                                            <p:strVal val="#ppt_w"/>
                                          </p:val>
                                        </p:tav>
                                      </p:tavLst>
                                    </p:anim>
                                    <p:anim calcmode="lin" valueType="num">
                                      <p:cBhvr>
                                        <p:cTn id="24" dur="1000" fill="hold"/>
                                        <p:tgtEl>
                                          <p:spTgt spid="2">
                                            <p:txEl>
                                              <p:pRg st="1" end="1"/>
                                            </p:txEl>
                                          </p:spTgt>
                                        </p:tgtEl>
                                        <p:attrNameLst>
                                          <p:attrName>ppt_h</p:attrName>
                                        </p:attrNameLst>
                                      </p:cBhvr>
                                      <p:tavLst>
                                        <p:tav tm="0">
                                          <p:val>
                                            <p:fltVal val="0"/>
                                          </p:val>
                                        </p:tav>
                                        <p:tav tm="100000">
                                          <p:val>
                                            <p:strVal val="#ppt_h"/>
                                          </p:val>
                                        </p:tav>
                                      </p:tavLst>
                                    </p:anim>
                                    <p:anim calcmode="lin" valueType="num">
                                      <p:cBhvr>
                                        <p:cTn id="25" dur="1000" fill="hold"/>
                                        <p:tgtEl>
                                          <p:spTgt spid="2">
                                            <p:txEl>
                                              <p:pRg st="1" end="1"/>
                                            </p:txEl>
                                          </p:spTgt>
                                        </p:tgtEl>
                                        <p:attrNameLst>
                                          <p:attrName>style.rotation</p:attrName>
                                        </p:attrNameLst>
                                      </p:cBhvr>
                                      <p:tavLst>
                                        <p:tav tm="0">
                                          <p:val>
                                            <p:fltVal val="90"/>
                                          </p:val>
                                        </p:tav>
                                        <p:tav tm="100000">
                                          <p:val>
                                            <p:fltVal val="0"/>
                                          </p:val>
                                        </p:tav>
                                      </p:tavLst>
                                    </p:anim>
                                    <p:animEffect transition="in" filter="fade">
                                      <p:cBhvr>
                                        <p:cTn id="26" dur="1000"/>
                                        <p:tgtEl>
                                          <p:spTgt spid="2">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C47A05-2FAC-4C8E-BBC4-23A16A56B932}"/>
              </a:ext>
            </a:extLst>
          </p:cNvPr>
          <p:cNvSpPr>
            <a:spLocks noGrp="1"/>
          </p:cNvSpPr>
          <p:nvPr>
            <p:ph type="title"/>
          </p:nvPr>
        </p:nvSpPr>
        <p:spPr>
          <a:xfrm>
            <a:off x="762001" y="803325"/>
            <a:ext cx="5314536" cy="1325563"/>
          </a:xfrm>
        </p:spPr>
        <p:txBody>
          <a:bodyPr vert="horz" lIns="91440" tIns="45720" rIns="91440" bIns="45720" rtlCol="0">
            <a:normAutofit/>
          </a:bodyPr>
          <a:lstStyle/>
          <a:p>
            <a:r>
              <a:rPr lang="en-US" kern="1200" dirty="0">
                <a:latin typeface="+mj-lt"/>
                <a:ea typeface="+mj-ea"/>
                <a:cs typeface="+mj-cs"/>
              </a:rPr>
              <a:t/>
            </a:r>
            <a:br>
              <a:rPr lang="en-US" kern="1200" dirty="0">
                <a:latin typeface="+mj-lt"/>
                <a:ea typeface="+mj-ea"/>
                <a:cs typeface="+mj-cs"/>
              </a:rPr>
            </a:br>
            <a:endParaRPr lang="en-US" kern="1200" dirty="0">
              <a:latin typeface="+mj-lt"/>
              <a:ea typeface="+mj-ea"/>
              <a:cs typeface="+mj-cs"/>
            </a:endParaRPr>
          </a:p>
        </p:txBody>
      </p:sp>
      <p:sp>
        <p:nvSpPr>
          <p:cNvPr id="34" name="Content Placeholder 33">
            <a:extLst>
              <a:ext uri="{FF2B5EF4-FFF2-40B4-BE49-F238E27FC236}">
                <a16:creationId xmlns:a16="http://schemas.microsoft.com/office/drawing/2014/main" id="{D8E28F0F-8160-4070-8D44-370E9B211221}"/>
              </a:ext>
            </a:extLst>
          </p:cNvPr>
          <p:cNvSpPr>
            <a:spLocks noGrp="1"/>
          </p:cNvSpPr>
          <p:nvPr>
            <p:ph idx="1"/>
          </p:nvPr>
        </p:nvSpPr>
        <p:spPr>
          <a:xfrm>
            <a:off x="762002" y="907694"/>
            <a:ext cx="5314536" cy="5310226"/>
          </a:xfrm>
        </p:spPr>
        <p:txBody>
          <a:bodyPr anchor="t">
            <a:noAutofit/>
          </a:bodyPr>
          <a:lstStyle/>
          <a:p>
            <a:r>
              <a:rPr lang="en-US" sz="1800" b="1" dirty="0">
                <a:latin typeface="Arial" panose="020B0604020202020204" pitchFamily="34" charset="0"/>
                <a:cs typeface="Arial" panose="020B0604020202020204" pitchFamily="34" charset="0"/>
              </a:rPr>
              <a:t>Families </a:t>
            </a:r>
            <a:r>
              <a:rPr lang="en-US" sz="1800" dirty="0">
                <a:latin typeface="Arial" panose="020B0604020202020204" pitchFamily="34" charset="0"/>
                <a:cs typeface="Arial" panose="020B0604020202020204" pitchFamily="34" charset="0"/>
              </a:rPr>
              <a:t>(outdoor player area, child menu and all the drinks children love, park near)</a:t>
            </a:r>
            <a:br>
              <a:rPr lang="en-US" sz="1800" dirty="0">
                <a:latin typeface="Arial" panose="020B0604020202020204" pitchFamily="34" charset="0"/>
                <a:cs typeface="Arial" panose="020B0604020202020204" pitchFamily="34" charset="0"/>
              </a:rPr>
            </a:br>
            <a:endParaRPr lang="en-US" sz="1800" dirty="0">
              <a:latin typeface="Arial" panose="020B0604020202020204" pitchFamily="34" charset="0"/>
              <a:cs typeface="Arial" panose="020B0604020202020204" pitchFamily="34" charset="0"/>
            </a:endParaRPr>
          </a:p>
          <a:p>
            <a:r>
              <a:rPr lang="en-US" sz="1800" b="1" dirty="0">
                <a:latin typeface="Arial" panose="020B0604020202020204" pitchFamily="34" charset="0"/>
                <a:cs typeface="Arial" panose="020B0604020202020204" pitchFamily="34" charset="0"/>
              </a:rPr>
              <a:t>People who love sports</a:t>
            </a:r>
            <a:r>
              <a:rPr lang="en-US" sz="1800" dirty="0">
                <a:latin typeface="Arial" panose="020B0604020202020204" pitchFamily="34" charset="0"/>
                <a:cs typeface="Arial" panose="020B0604020202020204" pitchFamily="34" charset="0"/>
              </a:rPr>
              <a:t> (full Sky and BT Sports, 8 TV which can show either all the same programs or different channel on each)</a:t>
            </a:r>
            <a:br>
              <a:rPr lang="en-US" sz="1800" dirty="0">
                <a:latin typeface="Arial" panose="020B0604020202020204" pitchFamily="34" charset="0"/>
                <a:cs typeface="Arial" panose="020B0604020202020204" pitchFamily="34" charset="0"/>
              </a:rPr>
            </a:br>
            <a:endParaRPr lang="en-US" sz="1800" dirty="0">
              <a:latin typeface="Arial" panose="020B0604020202020204" pitchFamily="34" charset="0"/>
              <a:cs typeface="Arial" panose="020B0604020202020204" pitchFamily="34" charset="0"/>
            </a:endParaRPr>
          </a:p>
          <a:p>
            <a:r>
              <a:rPr lang="en-US" sz="1800" b="1" dirty="0">
                <a:latin typeface="Arial" panose="020B0604020202020204" pitchFamily="34" charset="0"/>
                <a:cs typeface="Arial" panose="020B0604020202020204" pitchFamily="34" charset="0"/>
              </a:rPr>
              <a:t>Older people</a:t>
            </a:r>
            <a:r>
              <a:rPr lang="en-US" sz="1800" dirty="0">
                <a:latin typeface="Arial" panose="020B0604020202020204" pitchFamily="34" charset="0"/>
                <a:cs typeface="Arial" panose="020B0604020202020204" pitchFamily="34" charset="0"/>
              </a:rPr>
              <a:t> (discounting meals and drinks for OAP’s including tea, coffees and homemade cookies, quite sitting area away from the noise sport bar, daily’s paper available to read, we even a book swap club)</a:t>
            </a:r>
            <a:br>
              <a:rPr lang="en-US" sz="1800" dirty="0">
                <a:latin typeface="Arial" panose="020B0604020202020204" pitchFamily="34" charset="0"/>
                <a:cs typeface="Arial" panose="020B0604020202020204" pitchFamily="34" charset="0"/>
              </a:rPr>
            </a:br>
            <a:endParaRPr lang="en-US" sz="1800" dirty="0">
              <a:latin typeface="Arial" panose="020B0604020202020204" pitchFamily="34" charset="0"/>
              <a:cs typeface="Arial" panose="020B0604020202020204" pitchFamily="34" charset="0"/>
            </a:endParaRPr>
          </a:p>
          <a:p>
            <a:r>
              <a:rPr lang="en-US" sz="1800" b="1" dirty="0">
                <a:latin typeface="Arial" panose="020B0604020202020204" pitchFamily="34" charset="0"/>
                <a:cs typeface="Arial" panose="020B0604020202020204" pitchFamily="34" charset="0"/>
              </a:rPr>
              <a:t>Commercial &amp; Private</a:t>
            </a:r>
            <a:r>
              <a:rPr lang="en-US" sz="1800" dirty="0">
                <a:latin typeface="Arial" panose="020B0604020202020204" pitchFamily="34" charset="0"/>
                <a:cs typeface="Arial" panose="020B0604020202020204" pitchFamily="34" charset="0"/>
              </a:rPr>
              <a:t> (separate function room with is on bar, live music permanent can also cater for outdoor function, specialist event organizer, we are flexible, we can cater for more taste and willing to put in the extra efforts to make your event special)</a:t>
            </a:r>
          </a:p>
        </p:txBody>
      </p:sp>
      <p:sp>
        <p:nvSpPr>
          <p:cNvPr id="46" name="Freeform: Shape 45">
            <a:extLst>
              <a:ext uri="{FF2B5EF4-FFF2-40B4-BE49-F238E27FC236}">
                <a16:creationId xmlns:a16="http://schemas.microsoft.com/office/drawing/2014/main" id="{CF62D2A7-8207-488C-9F46-316BA81A16C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10" name="Picture 9" descr="A picture containing kitchenware&#10;&#10;Description automatically generated">
            <a:extLst>
              <a:ext uri="{FF2B5EF4-FFF2-40B4-BE49-F238E27FC236}">
                <a16:creationId xmlns:a16="http://schemas.microsoft.com/office/drawing/2014/main" id="{282B0E79-9AAA-42A3-84DE-8F65624C2134}"/>
              </a:ext>
            </a:extLst>
          </p:cNvPr>
          <p:cNvPicPr>
            <a:picLocks noChangeAspect="1"/>
          </p:cNvPicPr>
          <p:nvPr/>
        </p:nvPicPr>
        <p:blipFill rotWithShape="1">
          <a:blip r:embed="rId2">
            <a:extLst>
              <a:ext uri="{28A0092B-C50C-407E-A947-70E740481C1C}">
                <a14:useLocalDpi xmlns:a14="http://schemas.microsoft.com/office/drawing/2010/main" val="0"/>
              </a:ext>
            </a:extLst>
          </a:blip>
          <a:srcRect l="2100" r="1947" b="1"/>
          <a:stretch/>
        </p:blipFill>
        <p:spPr>
          <a:xfrm>
            <a:off x="6750141" y="-2"/>
            <a:ext cx="5441859"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55627428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34">
                                            <p:txEl>
                                              <p:pRg st="0" end="0"/>
                                            </p:txEl>
                                          </p:spTgt>
                                        </p:tgtEl>
                                        <p:attrNameLst>
                                          <p:attrName>style.visibility</p:attrName>
                                        </p:attrNameLst>
                                      </p:cBhvr>
                                      <p:to>
                                        <p:strVal val="visible"/>
                                      </p:to>
                                    </p:set>
                                    <p:animEffect transition="in" filter="fade">
                                      <p:cBhvr>
                                        <p:cTn id="7" dur="2000"/>
                                        <p:tgtEl>
                                          <p:spTgt spid="34">
                                            <p:txEl>
                                              <p:pRg st="0" end="0"/>
                                            </p:txEl>
                                          </p:spTgt>
                                        </p:tgtEl>
                                      </p:cBhvr>
                                    </p:animEffect>
                                    <p:anim calcmode="lin" valueType="num">
                                      <p:cBhvr>
                                        <p:cTn id="8" dur="2000" fill="hold"/>
                                        <p:tgtEl>
                                          <p:spTgt spid="34">
                                            <p:txEl>
                                              <p:pRg st="0" end="0"/>
                                            </p:txEl>
                                          </p:spTgt>
                                        </p:tgtEl>
                                        <p:attrNameLst>
                                          <p:attrName>ppt_w</p:attrName>
                                        </p:attrNameLst>
                                      </p:cBhvr>
                                      <p:tavLst>
                                        <p:tav tm="0" fmla="#ppt_w*sin(2.5*pi*$)">
                                          <p:val>
                                            <p:fltVal val="0"/>
                                          </p:val>
                                        </p:tav>
                                        <p:tav tm="100000">
                                          <p:val>
                                            <p:fltVal val="1"/>
                                          </p:val>
                                        </p:tav>
                                      </p:tavLst>
                                    </p:anim>
                                    <p:anim calcmode="lin" valueType="num">
                                      <p:cBhvr>
                                        <p:cTn id="9" dur="2000" fill="hold"/>
                                        <p:tgtEl>
                                          <p:spTgt spid="34">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14" presetClass="entr" presetSubtype="10" fill="hold" nodeType="clickEffect">
                                  <p:stCondLst>
                                    <p:cond delay="0"/>
                                  </p:stCondLst>
                                  <p:childTnLst>
                                    <p:set>
                                      <p:cBhvr>
                                        <p:cTn id="13" dur="1" fill="hold">
                                          <p:stCondLst>
                                            <p:cond delay="0"/>
                                          </p:stCondLst>
                                        </p:cTn>
                                        <p:tgtEl>
                                          <p:spTgt spid="34">
                                            <p:txEl>
                                              <p:pRg st="1" end="1"/>
                                            </p:txEl>
                                          </p:spTgt>
                                        </p:tgtEl>
                                        <p:attrNameLst>
                                          <p:attrName>style.visibility</p:attrName>
                                        </p:attrNameLst>
                                      </p:cBhvr>
                                      <p:to>
                                        <p:strVal val="visible"/>
                                      </p:to>
                                    </p:set>
                                    <p:animEffect transition="in" filter="randombar(horizontal)">
                                      <p:cBhvr>
                                        <p:cTn id="14" dur="500"/>
                                        <p:tgtEl>
                                          <p:spTgt spid="34">
                                            <p:txEl>
                                              <p:pRg st="1" end="1"/>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45" presetClass="entr" presetSubtype="0" fill="hold" nodeType="clickEffect">
                                  <p:stCondLst>
                                    <p:cond delay="0"/>
                                  </p:stCondLst>
                                  <p:childTnLst>
                                    <p:set>
                                      <p:cBhvr>
                                        <p:cTn id="18" dur="1" fill="hold">
                                          <p:stCondLst>
                                            <p:cond delay="0"/>
                                          </p:stCondLst>
                                        </p:cTn>
                                        <p:tgtEl>
                                          <p:spTgt spid="34">
                                            <p:txEl>
                                              <p:pRg st="2" end="2"/>
                                            </p:txEl>
                                          </p:spTgt>
                                        </p:tgtEl>
                                        <p:attrNameLst>
                                          <p:attrName>style.visibility</p:attrName>
                                        </p:attrNameLst>
                                      </p:cBhvr>
                                      <p:to>
                                        <p:strVal val="visible"/>
                                      </p:to>
                                    </p:set>
                                    <p:animEffect transition="in" filter="fade">
                                      <p:cBhvr>
                                        <p:cTn id="19" dur="2000"/>
                                        <p:tgtEl>
                                          <p:spTgt spid="34">
                                            <p:txEl>
                                              <p:pRg st="2" end="2"/>
                                            </p:txEl>
                                          </p:spTgt>
                                        </p:tgtEl>
                                      </p:cBhvr>
                                    </p:animEffect>
                                    <p:anim calcmode="lin" valueType="num">
                                      <p:cBhvr>
                                        <p:cTn id="20" dur="2000" fill="hold"/>
                                        <p:tgtEl>
                                          <p:spTgt spid="34">
                                            <p:txEl>
                                              <p:pRg st="2" end="2"/>
                                            </p:txEl>
                                          </p:spTgt>
                                        </p:tgtEl>
                                        <p:attrNameLst>
                                          <p:attrName>ppt_w</p:attrName>
                                        </p:attrNameLst>
                                      </p:cBhvr>
                                      <p:tavLst>
                                        <p:tav tm="0" fmla="#ppt_w*sin(2.5*pi*$)">
                                          <p:val>
                                            <p:fltVal val="0"/>
                                          </p:val>
                                        </p:tav>
                                        <p:tav tm="100000">
                                          <p:val>
                                            <p:fltVal val="1"/>
                                          </p:val>
                                        </p:tav>
                                      </p:tavLst>
                                    </p:anim>
                                    <p:anim calcmode="lin" valueType="num">
                                      <p:cBhvr>
                                        <p:cTn id="21" dur="2000" fill="hold"/>
                                        <p:tgtEl>
                                          <p:spTgt spid="34">
                                            <p:txEl>
                                              <p:pRg st="2" end="2"/>
                                            </p:txEl>
                                          </p:spTgt>
                                        </p:tgtEl>
                                        <p:attrNameLst>
                                          <p:attrName>ppt_h</p:attrName>
                                        </p:attrNameLst>
                                      </p:cBhvr>
                                      <p:tavLst>
                                        <p:tav tm="0">
                                          <p:val>
                                            <p:strVal val="#ppt_h"/>
                                          </p:val>
                                        </p:tav>
                                        <p:tav tm="100000">
                                          <p:val>
                                            <p:strVal val="#ppt_h"/>
                                          </p:val>
                                        </p:tav>
                                      </p:tavLst>
                                    </p:anim>
                                  </p:childTnLst>
                                </p:cTn>
                              </p:par>
                            </p:childTnLst>
                          </p:cTn>
                        </p:par>
                      </p:childTnLst>
                    </p:cTn>
                  </p:par>
                  <p:par>
                    <p:cTn id="22" fill="hold">
                      <p:stCondLst>
                        <p:cond delay="indefinite"/>
                      </p:stCondLst>
                      <p:childTnLst>
                        <p:par>
                          <p:cTn id="23" fill="hold">
                            <p:stCondLst>
                              <p:cond delay="0"/>
                            </p:stCondLst>
                            <p:childTnLst>
                              <p:par>
                                <p:cTn id="24" presetID="14" presetClass="entr" presetSubtype="10" fill="hold" nodeType="clickEffect">
                                  <p:stCondLst>
                                    <p:cond delay="0"/>
                                  </p:stCondLst>
                                  <p:childTnLst>
                                    <p:set>
                                      <p:cBhvr>
                                        <p:cTn id="25" dur="1" fill="hold">
                                          <p:stCondLst>
                                            <p:cond delay="0"/>
                                          </p:stCondLst>
                                        </p:cTn>
                                        <p:tgtEl>
                                          <p:spTgt spid="34">
                                            <p:txEl>
                                              <p:pRg st="3" end="3"/>
                                            </p:txEl>
                                          </p:spTgt>
                                        </p:tgtEl>
                                        <p:attrNameLst>
                                          <p:attrName>style.visibility</p:attrName>
                                        </p:attrNameLst>
                                      </p:cBhvr>
                                      <p:to>
                                        <p:strVal val="visible"/>
                                      </p:to>
                                    </p:set>
                                    <p:animEffect transition="in" filter="randombar(horizontal)">
                                      <p:cBhvr>
                                        <p:cTn id="26" dur="500"/>
                                        <p:tgtEl>
                                          <p:spTgt spid="3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B854194-185D-494D-905C-7C7CB2E30F6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B4F5FA0D-0104-4987-8241-EFF7C85B88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5" name="Picture 14">
            <a:extLst>
              <a:ext uri="{FF2B5EF4-FFF2-40B4-BE49-F238E27FC236}">
                <a16:creationId xmlns:a16="http://schemas.microsoft.com/office/drawing/2014/main" id="{2897127E-6CEF-446C-BE87-93B7C46E49D1}"/>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DA82C49-A597-44AE-B5E2-75503606904C}"/>
              </a:ext>
            </a:extLst>
          </p:cNvPr>
          <p:cNvSpPr>
            <a:spLocks noGrp="1"/>
          </p:cNvSpPr>
          <p:nvPr>
            <p:ph type="title"/>
          </p:nvPr>
        </p:nvSpPr>
        <p:spPr>
          <a:xfrm>
            <a:off x="422030" y="1113394"/>
            <a:ext cx="3732465" cy="4293234"/>
          </a:xfrm>
        </p:spPr>
        <p:txBody>
          <a:bodyPr>
            <a:noAutofit/>
          </a:bodyPr>
          <a:lstStyle/>
          <a:p>
            <a:r>
              <a:rPr lang="en-US" sz="1800" dirty="0">
                <a:solidFill>
                  <a:srgbClr val="FFFFFF"/>
                </a:solidFill>
                <a:latin typeface="Arial" panose="020B0604020202020204" pitchFamily="34" charset="0"/>
                <a:cs typeface="Arial" panose="020B0604020202020204" pitchFamily="34" charset="0"/>
              </a:rPr>
              <a:t>Traditional pub food including pizza and our famous all day breakfast</a:t>
            </a:r>
            <a:r>
              <a:rPr lang="en-GB" sz="1800" dirty="0">
                <a:solidFill>
                  <a:srgbClr val="FFFFFF"/>
                </a:solidFill>
                <a:latin typeface="Arial" panose="020B0604020202020204" pitchFamily="34" charset="0"/>
                <a:cs typeface="Arial" panose="020B0604020202020204" pitchFamily="34" charset="0"/>
              </a:rPr>
              <a:t/>
            </a:r>
            <a:br>
              <a:rPr lang="en-GB" sz="1800" dirty="0">
                <a:solidFill>
                  <a:srgbClr val="FFFFFF"/>
                </a:solidFill>
                <a:latin typeface="Arial" panose="020B0604020202020204" pitchFamily="34" charset="0"/>
                <a:cs typeface="Arial" panose="020B0604020202020204" pitchFamily="34" charset="0"/>
              </a:rPr>
            </a:br>
            <a:r>
              <a:rPr lang="en-GB" sz="1800" dirty="0">
                <a:solidFill>
                  <a:srgbClr val="FFFFFF"/>
                </a:solidFill>
                <a:latin typeface="Arial" panose="020B0604020202020204" pitchFamily="34" charset="0"/>
                <a:cs typeface="Arial" panose="020B0604020202020204" pitchFamily="34" charset="0"/>
              </a:rPr>
              <a:t/>
            </a:r>
            <a:br>
              <a:rPr lang="en-GB" sz="1800" dirty="0">
                <a:solidFill>
                  <a:srgbClr val="FFFFFF"/>
                </a:solidFill>
                <a:latin typeface="Arial" panose="020B0604020202020204" pitchFamily="34" charset="0"/>
                <a:cs typeface="Arial" panose="020B0604020202020204" pitchFamily="34" charset="0"/>
              </a:rPr>
            </a:br>
            <a:r>
              <a:rPr lang="en-US" sz="1800" dirty="0">
                <a:solidFill>
                  <a:srgbClr val="FFFFFF"/>
                </a:solidFill>
                <a:latin typeface="Arial" panose="020B0604020202020204" pitchFamily="34" charset="0"/>
                <a:cs typeface="Arial" panose="020B0604020202020204" pitchFamily="34" charset="0"/>
              </a:rPr>
              <a:t>We cater for vegans/ vegetarians</a:t>
            </a:r>
            <a:r>
              <a:rPr lang="en-GB" sz="1800" dirty="0">
                <a:solidFill>
                  <a:srgbClr val="FFFFFF"/>
                </a:solidFill>
                <a:latin typeface="Arial" panose="020B0604020202020204" pitchFamily="34" charset="0"/>
                <a:cs typeface="Arial" panose="020B0604020202020204" pitchFamily="34" charset="0"/>
              </a:rPr>
              <a:t/>
            </a:r>
            <a:br>
              <a:rPr lang="en-GB" sz="1800" dirty="0">
                <a:solidFill>
                  <a:srgbClr val="FFFFFF"/>
                </a:solidFill>
                <a:latin typeface="Arial" panose="020B0604020202020204" pitchFamily="34" charset="0"/>
                <a:cs typeface="Arial" panose="020B0604020202020204" pitchFamily="34" charset="0"/>
              </a:rPr>
            </a:br>
            <a:r>
              <a:rPr lang="en-GB" sz="1800" dirty="0">
                <a:solidFill>
                  <a:srgbClr val="FFFFFF"/>
                </a:solidFill>
                <a:latin typeface="Arial" panose="020B0604020202020204" pitchFamily="34" charset="0"/>
                <a:cs typeface="Arial" panose="020B0604020202020204" pitchFamily="34" charset="0"/>
              </a:rPr>
              <a:t/>
            </a:r>
            <a:br>
              <a:rPr lang="en-GB" sz="1800" dirty="0">
                <a:solidFill>
                  <a:srgbClr val="FFFFFF"/>
                </a:solidFill>
                <a:latin typeface="Arial" panose="020B0604020202020204" pitchFamily="34" charset="0"/>
                <a:cs typeface="Arial" panose="020B0604020202020204" pitchFamily="34" charset="0"/>
              </a:rPr>
            </a:br>
            <a:r>
              <a:rPr lang="en-US" sz="1800" dirty="0">
                <a:solidFill>
                  <a:srgbClr val="FFFFFF"/>
                </a:solidFill>
                <a:latin typeface="Arial" panose="020B0604020202020204" pitchFamily="34" charset="0"/>
                <a:cs typeface="Arial" panose="020B0604020202020204" pitchFamily="34" charset="0"/>
              </a:rPr>
              <a:t>Our unique specialty is Romanian pastry including our taster menu for people to try this excellent cuisine </a:t>
            </a:r>
            <a:r>
              <a:rPr lang="en-GB" sz="1800" dirty="0">
                <a:solidFill>
                  <a:srgbClr val="FFFFFF"/>
                </a:solidFill>
                <a:latin typeface="Arial" panose="020B0604020202020204" pitchFamily="34" charset="0"/>
                <a:cs typeface="Arial" panose="020B0604020202020204" pitchFamily="34" charset="0"/>
              </a:rPr>
              <a:t/>
            </a:r>
            <a:br>
              <a:rPr lang="en-GB" sz="1800" dirty="0">
                <a:solidFill>
                  <a:srgbClr val="FFFFFF"/>
                </a:solidFill>
                <a:latin typeface="Arial" panose="020B0604020202020204" pitchFamily="34" charset="0"/>
                <a:cs typeface="Arial" panose="020B0604020202020204" pitchFamily="34" charset="0"/>
              </a:rPr>
            </a:br>
            <a:r>
              <a:rPr lang="en-GB" sz="1800" dirty="0">
                <a:solidFill>
                  <a:srgbClr val="FFFFFF"/>
                </a:solidFill>
                <a:latin typeface="Arial" panose="020B0604020202020204" pitchFamily="34" charset="0"/>
                <a:cs typeface="Arial" panose="020B0604020202020204" pitchFamily="34" charset="0"/>
              </a:rPr>
              <a:t/>
            </a:r>
            <a:br>
              <a:rPr lang="en-GB" sz="1800" dirty="0">
                <a:solidFill>
                  <a:srgbClr val="FFFFFF"/>
                </a:solidFill>
                <a:latin typeface="Arial" panose="020B0604020202020204" pitchFamily="34" charset="0"/>
                <a:cs typeface="Arial" panose="020B0604020202020204" pitchFamily="34" charset="0"/>
              </a:rPr>
            </a:br>
            <a:r>
              <a:rPr lang="en-US" sz="1800" dirty="0">
                <a:solidFill>
                  <a:srgbClr val="FFFFFF"/>
                </a:solidFill>
                <a:latin typeface="Arial" panose="020B0604020202020204" pitchFamily="34" charset="0"/>
                <a:cs typeface="Arial" panose="020B0604020202020204" pitchFamily="34" charset="0"/>
              </a:rPr>
              <a:t>Eat either in the bar area or in the quieter, separated restaurant</a:t>
            </a:r>
            <a:r>
              <a:rPr lang="en-GB" sz="1800" dirty="0">
                <a:solidFill>
                  <a:srgbClr val="FFFFFF"/>
                </a:solidFill>
                <a:latin typeface="Arial" panose="020B0604020202020204" pitchFamily="34" charset="0"/>
                <a:cs typeface="Arial" panose="020B0604020202020204" pitchFamily="34" charset="0"/>
              </a:rPr>
              <a:t/>
            </a:r>
            <a:br>
              <a:rPr lang="en-GB" sz="1800" dirty="0">
                <a:solidFill>
                  <a:srgbClr val="FFFFFF"/>
                </a:solidFill>
                <a:latin typeface="Arial" panose="020B0604020202020204" pitchFamily="34" charset="0"/>
                <a:cs typeface="Arial" panose="020B0604020202020204" pitchFamily="34" charset="0"/>
              </a:rPr>
            </a:br>
            <a:r>
              <a:rPr lang="en-GB" sz="1800" dirty="0">
                <a:solidFill>
                  <a:srgbClr val="FFFFFF"/>
                </a:solidFill>
                <a:latin typeface="Arial" panose="020B0604020202020204" pitchFamily="34" charset="0"/>
                <a:cs typeface="Arial" panose="020B0604020202020204" pitchFamily="34" charset="0"/>
              </a:rPr>
              <a:t/>
            </a:r>
            <a:br>
              <a:rPr lang="en-GB" sz="1800" dirty="0">
                <a:solidFill>
                  <a:srgbClr val="FFFFFF"/>
                </a:solidFill>
                <a:latin typeface="Arial" panose="020B0604020202020204" pitchFamily="34" charset="0"/>
                <a:cs typeface="Arial" panose="020B0604020202020204" pitchFamily="34" charset="0"/>
              </a:rPr>
            </a:br>
            <a:r>
              <a:rPr lang="en-US" sz="1800" dirty="0">
                <a:solidFill>
                  <a:srgbClr val="FFFFFF"/>
                </a:solidFill>
                <a:latin typeface="Arial" panose="020B0604020202020204" pitchFamily="34" charset="0"/>
                <a:cs typeface="Arial" panose="020B0604020202020204" pitchFamily="34" charset="0"/>
              </a:rPr>
              <a:t>We also have an outdoor bar and sitting area for the summer months</a:t>
            </a:r>
            <a:r>
              <a:rPr lang="en-GB" sz="1800" dirty="0">
                <a:solidFill>
                  <a:srgbClr val="FFFFFF"/>
                </a:solidFill>
                <a:latin typeface="Arial" panose="020B0604020202020204" pitchFamily="34" charset="0"/>
                <a:cs typeface="Arial" panose="020B0604020202020204" pitchFamily="34" charset="0"/>
              </a:rPr>
              <a:t/>
            </a:r>
            <a:br>
              <a:rPr lang="en-GB" sz="1800" dirty="0">
                <a:solidFill>
                  <a:srgbClr val="FFFFFF"/>
                </a:solidFill>
                <a:latin typeface="Arial" panose="020B0604020202020204" pitchFamily="34" charset="0"/>
                <a:cs typeface="Arial" panose="020B0604020202020204" pitchFamily="34" charset="0"/>
              </a:rPr>
            </a:br>
            <a:endParaRPr lang="en-GB" sz="1800" dirty="0">
              <a:solidFill>
                <a:srgbClr val="FFFFFF"/>
              </a:solidFill>
              <a:latin typeface="Arial" panose="020B0604020202020204" pitchFamily="34" charset="0"/>
              <a:cs typeface="Arial" panose="020B0604020202020204" pitchFamily="34" charset="0"/>
            </a:endParaRPr>
          </a:p>
        </p:txBody>
      </p:sp>
      <p:pic>
        <p:nvPicPr>
          <p:cNvPr id="8" name="Content Placeholder 7">
            <a:extLst>
              <a:ext uri="{FF2B5EF4-FFF2-40B4-BE49-F238E27FC236}">
                <a16:creationId xmlns:a16="http://schemas.microsoft.com/office/drawing/2014/main" id="{074B376A-6A27-4E55-ABDC-79A6A033E52A}"/>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091238" y="1427560"/>
            <a:ext cx="5305425" cy="3979068"/>
          </a:xfrm>
        </p:spPr>
      </p:pic>
    </p:spTree>
    <p:extLst>
      <p:ext uri="{BB962C8B-B14F-4D97-AF65-F5344CB8AC3E}">
        <p14:creationId xmlns:p14="http://schemas.microsoft.com/office/powerpoint/2010/main" val="54124475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3D7AAB-8A67-4A57-95F2-250885899143}"/>
              </a:ext>
            </a:extLst>
          </p:cNvPr>
          <p:cNvSpPr>
            <a:spLocks noGrp="1"/>
          </p:cNvSpPr>
          <p:nvPr>
            <p:ph type="title"/>
          </p:nvPr>
        </p:nvSpPr>
        <p:spPr>
          <a:xfrm>
            <a:off x="838200" y="365125"/>
            <a:ext cx="10515600" cy="1325563"/>
          </a:xfrm>
        </p:spPr>
        <p:txBody>
          <a:bodyPr>
            <a:normAutofit/>
          </a:bodyPr>
          <a:lstStyle/>
          <a:p>
            <a:r>
              <a:rPr lang="en-GB" dirty="0"/>
              <a:t>Products</a:t>
            </a:r>
          </a:p>
        </p:txBody>
      </p:sp>
      <p:graphicFrame>
        <p:nvGraphicFramePr>
          <p:cNvPr id="5" name="Content Placeholder 2">
            <a:extLst>
              <a:ext uri="{FF2B5EF4-FFF2-40B4-BE49-F238E27FC236}">
                <a16:creationId xmlns:a16="http://schemas.microsoft.com/office/drawing/2014/main" id="{D5F3F755-9743-45E2-A7EF-6CA7ED95C59A}"/>
              </a:ext>
            </a:extLst>
          </p:cNvPr>
          <p:cNvGraphicFramePr>
            <a:graphicFrameLocks noGrp="1"/>
          </p:cNvGraphicFramePr>
          <p:nvPr>
            <p:ph idx="1"/>
            <p:extLst>
              <p:ext uri="{D42A27DB-BD31-4B8C-83A1-F6EECF244321}">
                <p14:modId xmlns:p14="http://schemas.microsoft.com/office/powerpoint/2010/main" val="63375746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90184119"/>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barn(inVertical)">
                                      <p:cBhvr>
                                        <p:cTn id="13"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close up of food on a table&#10;&#10;Description automatically generated">
            <a:extLst>
              <a:ext uri="{FF2B5EF4-FFF2-40B4-BE49-F238E27FC236}">
                <a16:creationId xmlns:a16="http://schemas.microsoft.com/office/drawing/2014/main" id="{1F06D867-0B13-405B-8756-CCBA8C03610D}"/>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2886" b="18989"/>
          <a:stretch/>
        </p:blipFill>
        <p:spPr>
          <a:xfrm>
            <a:off x="20" y="10"/>
            <a:ext cx="12191980" cy="6857990"/>
          </a:xfrm>
          <a:prstGeom prst="rect">
            <a:avLst/>
          </a:prstGeom>
        </p:spPr>
      </p:pic>
    </p:spTree>
    <p:extLst>
      <p:ext uri="{BB962C8B-B14F-4D97-AF65-F5344CB8AC3E}">
        <p14:creationId xmlns:p14="http://schemas.microsoft.com/office/powerpoint/2010/main" val="10397495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9C1171C-B995-4EAD-9A67-C0D2E0D57BD4}"/>
              </a:ext>
            </a:extLst>
          </p:cNvPr>
          <p:cNvSpPr>
            <a:spLocks noGrp="1"/>
          </p:cNvSpPr>
          <p:nvPr>
            <p:ph type="title"/>
          </p:nvPr>
        </p:nvSpPr>
        <p:spPr>
          <a:xfrm>
            <a:off x="863029" y="1012004"/>
            <a:ext cx="3416158" cy="4795408"/>
          </a:xfrm>
        </p:spPr>
        <p:txBody>
          <a:bodyPr>
            <a:normAutofit/>
          </a:bodyPr>
          <a:lstStyle/>
          <a:p>
            <a:r>
              <a:rPr lang="en-GB" dirty="0">
                <a:solidFill>
                  <a:srgbClr val="FFFFFF"/>
                </a:solidFill>
              </a:rPr>
              <a:t>Services</a:t>
            </a:r>
          </a:p>
        </p:txBody>
      </p:sp>
      <p:graphicFrame>
        <p:nvGraphicFramePr>
          <p:cNvPr id="7" name="Content Placeholder 2">
            <a:extLst>
              <a:ext uri="{FF2B5EF4-FFF2-40B4-BE49-F238E27FC236}">
                <a16:creationId xmlns:a16="http://schemas.microsoft.com/office/drawing/2014/main" id="{B1994539-377B-4065-B875-44AD9A90D444}"/>
              </a:ext>
            </a:extLst>
          </p:cNvPr>
          <p:cNvGraphicFramePr>
            <a:graphicFrameLocks noGrp="1"/>
          </p:cNvGraphicFramePr>
          <p:nvPr>
            <p:ph idx="1"/>
            <p:extLst>
              <p:ext uri="{D42A27DB-BD31-4B8C-83A1-F6EECF244321}">
                <p14:modId xmlns:p14="http://schemas.microsoft.com/office/powerpoint/2010/main" val="3240219772"/>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1592759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grpId="0" nodeType="clickEffect">
                                  <p:stCondLst>
                                    <p:cond delay="0"/>
                                  </p:stCondLst>
                                  <p:childTnLst>
                                    <p:animRot by="21600000">
                                      <p:cBhvr>
                                        <p:cTn id="6" dur="2000" fill="hold"/>
                                        <p:tgtEl>
                                          <p:spTgt spid="7"/>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9" name="Table 8">
            <a:extLst>
              <a:ext uri="{FF2B5EF4-FFF2-40B4-BE49-F238E27FC236}">
                <a16:creationId xmlns:a16="http://schemas.microsoft.com/office/drawing/2014/main" id="{F87D98C5-FE02-44D5-872C-53A8DB3DB7E6}"/>
              </a:ext>
            </a:extLst>
          </p:cNvPr>
          <p:cNvGraphicFramePr>
            <a:graphicFrameLocks noGrp="1"/>
          </p:cNvGraphicFramePr>
          <p:nvPr>
            <p:extLst>
              <p:ext uri="{D42A27DB-BD31-4B8C-83A1-F6EECF244321}">
                <p14:modId xmlns:p14="http://schemas.microsoft.com/office/powerpoint/2010/main" val="3137483172"/>
              </p:ext>
            </p:extLst>
          </p:nvPr>
        </p:nvGraphicFramePr>
        <p:xfrm>
          <a:off x="0" y="-32042"/>
          <a:ext cx="5273458" cy="3201127"/>
        </p:xfrm>
        <a:graphic>
          <a:graphicData uri="http://schemas.openxmlformats.org/drawingml/2006/table">
            <a:tbl>
              <a:tblPr firstRow="1" bandRow="1">
                <a:tableStyleId>{85BE263C-DBD7-4A20-BB59-AAB30ACAA65A}</a:tableStyleId>
              </a:tblPr>
              <a:tblGrid>
                <a:gridCol w="5273458">
                  <a:extLst>
                    <a:ext uri="{9D8B030D-6E8A-4147-A177-3AD203B41FA5}">
                      <a16:colId xmlns:a16="http://schemas.microsoft.com/office/drawing/2014/main" val="3820957446"/>
                    </a:ext>
                  </a:extLst>
                </a:gridCol>
              </a:tblGrid>
              <a:tr h="509655">
                <a:tc>
                  <a:txBody>
                    <a:bodyPr/>
                    <a:lstStyle/>
                    <a:p>
                      <a:r>
                        <a:rPr lang="en-GB" dirty="0"/>
                        <a:t>Strengths </a:t>
                      </a:r>
                    </a:p>
                  </a:txBody>
                  <a:tcPr/>
                </a:tc>
                <a:extLst>
                  <a:ext uri="{0D108BD9-81ED-4DB2-BD59-A6C34878D82A}">
                    <a16:rowId xmlns:a16="http://schemas.microsoft.com/office/drawing/2014/main" val="2161119346"/>
                  </a:ext>
                </a:extLst>
              </a:tr>
              <a:tr h="2691472">
                <a:tc>
                  <a:txBody>
                    <a:bodyPr/>
                    <a:lstStyle/>
                    <a:p>
                      <a:pPr marL="285750" indent="-285750">
                        <a:buFont typeface="Arial" panose="020B0604020202020204" pitchFamily="34" charset="0"/>
                        <a:buChar char="•"/>
                      </a:pPr>
                      <a:r>
                        <a:rPr lang="en-GB" sz="1800" kern="1200" dirty="0">
                          <a:solidFill>
                            <a:schemeClr val="dk1"/>
                          </a:solidFill>
                          <a:effectLst/>
                          <a:latin typeface="+mn-lt"/>
                          <a:ea typeface="+mn-ea"/>
                          <a:cs typeface="+mn-cs"/>
                        </a:rPr>
                        <a:t>Promotion available such as 10 % off at a £25 order</a:t>
                      </a:r>
                    </a:p>
                    <a:p>
                      <a:pPr marL="285750" indent="-285750">
                        <a:buFont typeface="Arial" panose="020B0604020202020204" pitchFamily="34" charset="0"/>
                        <a:buChar char="•"/>
                      </a:pPr>
                      <a:r>
                        <a:rPr lang="en-GB" sz="1800" kern="1200" dirty="0">
                          <a:solidFill>
                            <a:schemeClr val="dk1"/>
                          </a:solidFill>
                          <a:effectLst/>
                          <a:latin typeface="+mn-lt"/>
                          <a:ea typeface="+mn-ea"/>
                          <a:cs typeface="+mn-cs"/>
                        </a:rPr>
                        <a:t>Quality food and ingredients for consumers</a:t>
                      </a:r>
                    </a:p>
                    <a:p>
                      <a:pPr marL="285750" indent="-285750">
                        <a:buFont typeface="Arial" panose="020B0604020202020204" pitchFamily="34" charset="0"/>
                        <a:buChar char="•"/>
                      </a:pPr>
                      <a:r>
                        <a:rPr lang="en-GB" sz="1800" kern="1200" dirty="0">
                          <a:solidFill>
                            <a:schemeClr val="dk1"/>
                          </a:solidFill>
                          <a:effectLst/>
                          <a:latin typeface="+mn-lt"/>
                          <a:ea typeface="+mn-ea"/>
                          <a:cs typeface="+mn-cs"/>
                        </a:rPr>
                        <a:t>Offline and online orders</a:t>
                      </a:r>
                    </a:p>
                    <a:p>
                      <a:pPr marL="285750" indent="-285750">
                        <a:buFont typeface="Arial" panose="020B0604020202020204" pitchFamily="34" charset="0"/>
                        <a:buChar char="•"/>
                      </a:pPr>
                      <a:r>
                        <a:rPr lang="en-GB" sz="1800" kern="1200" dirty="0">
                          <a:solidFill>
                            <a:schemeClr val="dk1"/>
                          </a:solidFill>
                          <a:effectLst/>
                          <a:latin typeface="+mn-lt"/>
                          <a:ea typeface="+mn-ea"/>
                          <a:cs typeface="+mn-cs"/>
                        </a:rPr>
                        <a:t>Traditional pastry and diversity of pizza choices</a:t>
                      </a:r>
                    </a:p>
                    <a:p>
                      <a:pPr marL="285750" indent="-285750">
                        <a:buFont typeface="Arial" panose="020B0604020202020204" pitchFamily="34" charset="0"/>
                        <a:buChar char="•"/>
                      </a:pPr>
                      <a:r>
                        <a:rPr lang="en-GB" sz="1800" kern="1200" dirty="0">
                          <a:solidFill>
                            <a:schemeClr val="dk1"/>
                          </a:solidFill>
                          <a:effectLst/>
                          <a:latin typeface="+mn-lt"/>
                          <a:ea typeface="+mn-ea"/>
                          <a:cs typeface="+mn-cs"/>
                        </a:rPr>
                        <a:t>Homemade wine</a:t>
                      </a:r>
                      <a:endParaRPr lang="en-GB" dirty="0"/>
                    </a:p>
                  </a:txBody>
                  <a:tcPr/>
                </a:tc>
                <a:extLst>
                  <a:ext uri="{0D108BD9-81ED-4DB2-BD59-A6C34878D82A}">
                    <a16:rowId xmlns:a16="http://schemas.microsoft.com/office/drawing/2014/main" val="1907848016"/>
                  </a:ext>
                </a:extLst>
              </a:tr>
            </a:tbl>
          </a:graphicData>
        </a:graphic>
      </p:graphicFrame>
      <p:graphicFrame>
        <p:nvGraphicFramePr>
          <p:cNvPr id="11" name="Table 10">
            <a:extLst>
              <a:ext uri="{FF2B5EF4-FFF2-40B4-BE49-F238E27FC236}">
                <a16:creationId xmlns:a16="http://schemas.microsoft.com/office/drawing/2014/main" id="{0D48C193-1967-4D41-8508-257E4B67DE7F}"/>
              </a:ext>
            </a:extLst>
          </p:cNvPr>
          <p:cNvGraphicFramePr>
            <a:graphicFrameLocks noGrp="1"/>
          </p:cNvGraphicFramePr>
          <p:nvPr>
            <p:extLst>
              <p:ext uri="{D42A27DB-BD31-4B8C-83A1-F6EECF244321}">
                <p14:modId xmlns:p14="http://schemas.microsoft.com/office/powerpoint/2010/main" val="2429092849"/>
              </p:ext>
            </p:extLst>
          </p:nvPr>
        </p:nvGraphicFramePr>
        <p:xfrm>
          <a:off x="7076049" y="12526"/>
          <a:ext cx="5115952" cy="3156559"/>
        </p:xfrm>
        <a:graphic>
          <a:graphicData uri="http://schemas.openxmlformats.org/drawingml/2006/table">
            <a:tbl>
              <a:tblPr firstRow="1" bandRow="1">
                <a:tableStyleId>{EB9631B5-78F2-41C9-869B-9F39066F8104}</a:tableStyleId>
              </a:tblPr>
              <a:tblGrid>
                <a:gridCol w="5115952">
                  <a:extLst>
                    <a:ext uri="{9D8B030D-6E8A-4147-A177-3AD203B41FA5}">
                      <a16:colId xmlns:a16="http://schemas.microsoft.com/office/drawing/2014/main" val="2132367077"/>
                    </a:ext>
                  </a:extLst>
                </a:gridCol>
              </a:tblGrid>
              <a:tr h="491950">
                <a:tc>
                  <a:txBody>
                    <a:bodyPr/>
                    <a:lstStyle/>
                    <a:p>
                      <a:r>
                        <a:rPr lang="en-GB" dirty="0"/>
                        <a:t>Weaknesses</a:t>
                      </a:r>
                    </a:p>
                  </a:txBody>
                  <a:tcPr/>
                </a:tc>
                <a:extLst>
                  <a:ext uri="{0D108BD9-81ED-4DB2-BD59-A6C34878D82A}">
                    <a16:rowId xmlns:a16="http://schemas.microsoft.com/office/drawing/2014/main" val="1981324700"/>
                  </a:ext>
                </a:extLst>
              </a:tr>
              <a:tr h="2664609">
                <a:tc>
                  <a:txBody>
                    <a:bodyPr/>
                    <a:lstStyle/>
                    <a:p>
                      <a:pPr marL="285750" indent="-285750">
                        <a:buFont typeface="Courier New" panose="02070309020205020404" pitchFamily="49" charset="0"/>
                        <a:buChar char="o"/>
                      </a:pPr>
                      <a:r>
                        <a:rPr lang="en-GB" sz="1800" kern="1200" dirty="0">
                          <a:solidFill>
                            <a:schemeClr val="dk1"/>
                          </a:solidFill>
                          <a:effectLst/>
                          <a:latin typeface="+mn-lt"/>
                          <a:ea typeface="+mn-ea"/>
                          <a:cs typeface="+mn-cs"/>
                        </a:rPr>
                        <a:t>More improvement in the facilities</a:t>
                      </a:r>
                    </a:p>
                    <a:p>
                      <a:pPr marL="285750" indent="-285750">
                        <a:buFont typeface="Courier New" panose="02070309020205020404" pitchFamily="49" charset="0"/>
                        <a:buChar char="o"/>
                      </a:pPr>
                      <a:r>
                        <a:rPr lang="en-GB" sz="1800" kern="1200" dirty="0">
                          <a:solidFill>
                            <a:schemeClr val="dk1"/>
                          </a:solidFill>
                          <a:effectLst/>
                          <a:latin typeface="+mn-lt"/>
                          <a:ea typeface="+mn-ea"/>
                          <a:cs typeface="+mn-cs"/>
                        </a:rPr>
                        <a:t>Difficulty of socialising with visitors from other countries</a:t>
                      </a:r>
                    </a:p>
                    <a:p>
                      <a:pPr marL="285750" indent="-285750">
                        <a:buFont typeface="Courier New" panose="02070309020205020404" pitchFamily="49" charset="0"/>
                        <a:buChar char="o"/>
                      </a:pPr>
                      <a:r>
                        <a:rPr lang="en-GB" sz="1800" kern="1200" dirty="0">
                          <a:solidFill>
                            <a:schemeClr val="dk1"/>
                          </a:solidFill>
                          <a:effectLst/>
                          <a:latin typeface="+mn-lt"/>
                          <a:ea typeface="+mn-ea"/>
                          <a:cs typeface="+mn-cs"/>
                        </a:rPr>
                        <a:t>No pets allowed</a:t>
                      </a:r>
                    </a:p>
                    <a:p>
                      <a:pPr marL="285750" indent="-285750">
                        <a:buFont typeface="Courier New" panose="02070309020205020404" pitchFamily="49" charset="0"/>
                        <a:buChar char="o"/>
                      </a:pPr>
                      <a:r>
                        <a:rPr lang="en-GB" sz="1800" kern="1200" dirty="0">
                          <a:solidFill>
                            <a:schemeClr val="dk1"/>
                          </a:solidFill>
                          <a:effectLst/>
                          <a:latin typeface="+mn-lt"/>
                          <a:ea typeface="+mn-ea"/>
                          <a:cs typeface="+mn-cs"/>
                        </a:rPr>
                        <a:t>The brand name not being that common</a:t>
                      </a:r>
                      <a:endParaRPr lang="en-GB" dirty="0"/>
                    </a:p>
                  </a:txBody>
                  <a:tcPr/>
                </a:tc>
                <a:extLst>
                  <a:ext uri="{0D108BD9-81ED-4DB2-BD59-A6C34878D82A}">
                    <a16:rowId xmlns:a16="http://schemas.microsoft.com/office/drawing/2014/main" val="3637731179"/>
                  </a:ext>
                </a:extLst>
              </a:tr>
            </a:tbl>
          </a:graphicData>
        </a:graphic>
      </p:graphicFrame>
      <p:graphicFrame>
        <p:nvGraphicFramePr>
          <p:cNvPr id="12" name="Table 11">
            <a:extLst>
              <a:ext uri="{FF2B5EF4-FFF2-40B4-BE49-F238E27FC236}">
                <a16:creationId xmlns:a16="http://schemas.microsoft.com/office/drawing/2014/main" id="{B119166A-0EA5-4018-B487-0BFCBBB0715B}"/>
              </a:ext>
            </a:extLst>
          </p:cNvPr>
          <p:cNvGraphicFramePr>
            <a:graphicFrameLocks noGrp="1"/>
          </p:cNvGraphicFramePr>
          <p:nvPr>
            <p:extLst>
              <p:ext uri="{D42A27DB-BD31-4B8C-83A1-F6EECF244321}">
                <p14:modId xmlns:p14="http://schemas.microsoft.com/office/powerpoint/2010/main" val="1668767637"/>
              </p:ext>
            </p:extLst>
          </p:nvPr>
        </p:nvGraphicFramePr>
        <p:xfrm>
          <a:off x="-1" y="4218243"/>
          <a:ext cx="5273457" cy="2671800"/>
        </p:xfrm>
        <a:graphic>
          <a:graphicData uri="http://schemas.openxmlformats.org/drawingml/2006/table">
            <a:tbl>
              <a:tblPr firstRow="1" bandRow="1">
                <a:tableStyleId>{74C1A8A3-306A-4EB7-A6B1-4F7E0EB9C5D6}</a:tableStyleId>
              </a:tblPr>
              <a:tblGrid>
                <a:gridCol w="5273457">
                  <a:extLst>
                    <a:ext uri="{9D8B030D-6E8A-4147-A177-3AD203B41FA5}">
                      <a16:colId xmlns:a16="http://schemas.microsoft.com/office/drawing/2014/main" val="3153714664"/>
                    </a:ext>
                  </a:extLst>
                </a:gridCol>
              </a:tblGrid>
              <a:tr h="401606">
                <a:tc>
                  <a:txBody>
                    <a:bodyPr/>
                    <a:lstStyle/>
                    <a:p>
                      <a:r>
                        <a:rPr lang="en-GB" dirty="0"/>
                        <a:t>Opportunities</a:t>
                      </a:r>
                    </a:p>
                  </a:txBody>
                  <a:tcPr/>
                </a:tc>
                <a:extLst>
                  <a:ext uri="{0D108BD9-81ED-4DB2-BD59-A6C34878D82A}">
                    <a16:rowId xmlns:a16="http://schemas.microsoft.com/office/drawing/2014/main" val="150437416"/>
                  </a:ext>
                </a:extLst>
              </a:tr>
              <a:tr h="2270194">
                <a:tc>
                  <a:txBody>
                    <a:bodyPr/>
                    <a:lstStyle/>
                    <a:p>
                      <a:pPr marL="285750" indent="-285750">
                        <a:buFont typeface="Wingdings" panose="05000000000000000000" pitchFamily="2" charset="2"/>
                        <a:buChar char="§"/>
                      </a:pPr>
                      <a:r>
                        <a:rPr lang="en-GB" sz="1800" kern="1200" dirty="0">
                          <a:solidFill>
                            <a:schemeClr val="dk1"/>
                          </a:solidFill>
                          <a:effectLst/>
                          <a:latin typeface="+mn-lt"/>
                          <a:ea typeface="+mn-ea"/>
                          <a:cs typeface="+mn-cs"/>
                        </a:rPr>
                        <a:t>To invest in the facilities</a:t>
                      </a:r>
                    </a:p>
                    <a:p>
                      <a:pPr marL="285750" indent="-285750">
                        <a:buFont typeface="Wingdings" panose="05000000000000000000" pitchFamily="2" charset="2"/>
                        <a:buChar char="§"/>
                      </a:pPr>
                      <a:r>
                        <a:rPr lang="en-GB" sz="1800" kern="1200" dirty="0">
                          <a:solidFill>
                            <a:schemeClr val="dk1"/>
                          </a:solidFill>
                          <a:effectLst/>
                          <a:latin typeface="+mn-lt"/>
                          <a:ea typeface="+mn-ea"/>
                          <a:cs typeface="+mn-cs"/>
                        </a:rPr>
                        <a:t>Teach the staff other foreign languages </a:t>
                      </a:r>
                    </a:p>
                    <a:p>
                      <a:pPr marL="285750" indent="-285750">
                        <a:buFont typeface="Wingdings" panose="05000000000000000000" pitchFamily="2" charset="2"/>
                        <a:buChar char="§"/>
                      </a:pPr>
                      <a:r>
                        <a:rPr lang="en-GB" sz="1800" kern="1200" dirty="0">
                          <a:solidFill>
                            <a:schemeClr val="dk1"/>
                          </a:solidFill>
                          <a:effectLst/>
                          <a:latin typeface="+mn-lt"/>
                          <a:ea typeface="+mn-ea"/>
                          <a:cs typeface="+mn-cs"/>
                        </a:rPr>
                        <a:t>Expand to other cities and countries so the brand name will grow </a:t>
                      </a:r>
                    </a:p>
                    <a:p>
                      <a:pPr marL="285750" indent="-285750">
                        <a:buFont typeface="Wingdings" panose="05000000000000000000" pitchFamily="2" charset="2"/>
                        <a:buChar char="§"/>
                      </a:pPr>
                      <a:r>
                        <a:rPr lang="en-GB" sz="1800" kern="1200" dirty="0">
                          <a:solidFill>
                            <a:schemeClr val="dk1"/>
                          </a:solidFill>
                          <a:effectLst/>
                          <a:latin typeface="+mn-lt"/>
                          <a:ea typeface="+mn-ea"/>
                          <a:cs typeface="+mn-cs"/>
                        </a:rPr>
                        <a:t>Hiring staff for the crowded season</a:t>
                      </a:r>
                      <a:endParaRPr lang="en-GB" dirty="0"/>
                    </a:p>
                  </a:txBody>
                  <a:tcPr/>
                </a:tc>
                <a:extLst>
                  <a:ext uri="{0D108BD9-81ED-4DB2-BD59-A6C34878D82A}">
                    <a16:rowId xmlns:a16="http://schemas.microsoft.com/office/drawing/2014/main" val="2583460931"/>
                  </a:ext>
                </a:extLst>
              </a:tr>
            </a:tbl>
          </a:graphicData>
        </a:graphic>
      </p:graphicFrame>
      <p:graphicFrame>
        <p:nvGraphicFramePr>
          <p:cNvPr id="14" name="Table 13">
            <a:extLst>
              <a:ext uri="{FF2B5EF4-FFF2-40B4-BE49-F238E27FC236}">
                <a16:creationId xmlns:a16="http://schemas.microsoft.com/office/drawing/2014/main" id="{F44C2703-65DC-417C-91F9-92F301C30B0B}"/>
              </a:ext>
            </a:extLst>
          </p:cNvPr>
          <p:cNvGraphicFramePr>
            <a:graphicFrameLocks noGrp="1"/>
          </p:cNvGraphicFramePr>
          <p:nvPr>
            <p:extLst>
              <p:ext uri="{D42A27DB-BD31-4B8C-83A1-F6EECF244321}">
                <p14:modId xmlns:p14="http://schemas.microsoft.com/office/powerpoint/2010/main" val="3274885397"/>
              </p:ext>
            </p:extLst>
          </p:nvPr>
        </p:nvGraphicFramePr>
        <p:xfrm>
          <a:off x="7077204" y="4139125"/>
          <a:ext cx="5114797" cy="2706349"/>
        </p:xfrm>
        <a:graphic>
          <a:graphicData uri="http://schemas.openxmlformats.org/drawingml/2006/table">
            <a:tbl>
              <a:tblPr firstRow="1" bandRow="1">
                <a:tableStyleId>{2A488322-F2BA-4B5B-9748-0D474271808F}</a:tableStyleId>
              </a:tblPr>
              <a:tblGrid>
                <a:gridCol w="5114797">
                  <a:extLst>
                    <a:ext uri="{9D8B030D-6E8A-4147-A177-3AD203B41FA5}">
                      <a16:colId xmlns:a16="http://schemas.microsoft.com/office/drawing/2014/main" val="2332600952"/>
                    </a:ext>
                  </a:extLst>
                </a:gridCol>
              </a:tblGrid>
              <a:tr h="449341">
                <a:tc>
                  <a:txBody>
                    <a:bodyPr/>
                    <a:lstStyle/>
                    <a:p>
                      <a:r>
                        <a:rPr lang="en-GB" dirty="0"/>
                        <a:t>                  Threats</a:t>
                      </a:r>
                    </a:p>
                  </a:txBody>
                  <a:tcPr/>
                </a:tc>
                <a:extLst>
                  <a:ext uri="{0D108BD9-81ED-4DB2-BD59-A6C34878D82A}">
                    <a16:rowId xmlns:a16="http://schemas.microsoft.com/office/drawing/2014/main" val="989035351"/>
                  </a:ext>
                </a:extLst>
              </a:tr>
              <a:tr h="2257008">
                <a:tc>
                  <a:txBody>
                    <a:bodyPr/>
                    <a:lstStyle/>
                    <a:p>
                      <a:pPr marL="285750" indent="-285750">
                        <a:buFont typeface="Wingdings" panose="05000000000000000000" pitchFamily="2" charset="2"/>
                        <a:buChar char="q"/>
                      </a:pPr>
                      <a:r>
                        <a:rPr lang="en-GB" sz="1800" kern="1200" dirty="0">
                          <a:solidFill>
                            <a:schemeClr val="dk1"/>
                          </a:solidFill>
                          <a:effectLst/>
                          <a:latin typeface="+mn-lt"/>
                          <a:ea typeface="+mn-ea"/>
                          <a:cs typeface="+mn-cs"/>
                        </a:rPr>
                        <a:t>           Other persons with homemade delivery</a:t>
                      </a:r>
                    </a:p>
                    <a:p>
                      <a:pPr marL="285750" indent="-285750">
                        <a:buFont typeface="Wingdings" panose="05000000000000000000" pitchFamily="2" charset="2"/>
                        <a:buChar char="q"/>
                      </a:pPr>
                      <a:r>
                        <a:rPr lang="en-GB" sz="1800" kern="1200" dirty="0">
                          <a:solidFill>
                            <a:schemeClr val="dk1"/>
                          </a:solidFill>
                          <a:effectLst/>
                          <a:latin typeface="+mn-lt"/>
                          <a:ea typeface="+mn-ea"/>
                          <a:cs typeface="+mn-cs"/>
                        </a:rPr>
                        <a:t>       The price if investment</a:t>
                      </a:r>
                    </a:p>
                    <a:p>
                      <a:pPr marL="285750" indent="-285750">
                        <a:buFont typeface="Wingdings" panose="05000000000000000000" pitchFamily="2" charset="2"/>
                        <a:buChar char="q"/>
                      </a:pPr>
                      <a:r>
                        <a:rPr lang="en-GB" sz="1800" kern="1200" dirty="0">
                          <a:solidFill>
                            <a:schemeClr val="dk1"/>
                          </a:solidFill>
                          <a:effectLst/>
                          <a:latin typeface="+mn-lt"/>
                          <a:ea typeface="+mn-ea"/>
                          <a:cs typeface="+mn-cs"/>
                        </a:rPr>
                        <a:t>The risk of the staff not wanting to devote themselves to the company</a:t>
                      </a:r>
                    </a:p>
                    <a:p>
                      <a:pPr marL="285750" indent="-285750">
                        <a:buFont typeface="Wingdings" panose="05000000000000000000" pitchFamily="2" charset="2"/>
                        <a:buChar char="q"/>
                      </a:pPr>
                      <a:r>
                        <a:rPr lang="en-GB" sz="1800" kern="1200" dirty="0">
                          <a:solidFill>
                            <a:schemeClr val="dk1"/>
                          </a:solidFill>
                          <a:effectLst/>
                          <a:latin typeface="+mn-lt"/>
                          <a:ea typeface="+mn-ea"/>
                          <a:cs typeface="+mn-cs"/>
                        </a:rPr>
                        <a:t>Not being able to find friendly staff</a:t>
                      </a:r>
                      <a:endParaRPr lang="en-GB" dirty="0"/>
                    </a:p>
                  </a:txBody>
                  <a:tcPr/>
                </a:tc>
                <a:extLst>
                  <a:ext uri="{0D108BD9-81ED-4DB2-BD59-A6C34878D82A}">
                    <a16:rowId xmlns:a16="http://schemas.microsoft.com/office/drawing/2014/main" val="3281193316"/>
                  </a:ext>
                </a:extLst>
              </a:tr>
            </a:tbl>
          </a:graphicData>
        </a:graphic>
      </p:graphicFrame>
      <p:pic>
        <p:nvPicPr>
          <p:cNvPr id="24" name="Picture 23" descr="A close up of a logo&#10;&#10;Description automatically generated">
            <a:extLst>
              <a:ext uri="{FF2B5EF4-FFF2-40B4-BE49-F238E27FC236}">
                <a16:creationId xmlns:a16="http://schemas.microsoft.com/office/drawing/2014/main" id="{B7801484-3921-4A0E-9D26-B64C5C2091C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64000" y="1718415"/>
            <a:ext cx="4043818" cy="3421170"/>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relaxedInset"/>
            <a:extrusionClr>
              <a:srgbClr val="000000"/>
            </a:extrusionClr>
          </a:sp3d>
        </p:spPr>
      </p:pic>
    </p:spTree>
    <p:extLst>
      <p:ext uri="{BB962C8B-B14F-4D97-AF65-F5344CB8AC3E}">
        <p14:creationId xmlns:p14="http://schemas.microsoft.com/office/powerpoint/2010/main" val="290399308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fade">
                                      <p:cBhvr>
                                        <p:cTn id="7" dur="500"/>
                                        <p:tgtEl>
                                          <p:spTgt spid="24"/>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wipe(down)">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barn(inVertical)">
                                      <p:cBhvr>
                                        <p:cTn id="17" dur="500"/>
                                        <p:tgtEl>
                                          <p:spTgt spid="11"/>
                                        </p:tgtEl>
                                      </p:cBhvr>
                                    </p:animEffect>
                                  </p:childTnLst>
                                </p:cTn>
                              </p:par>
                            </p:childTnLst>
                          </p:cTn>
                        </p:par>
                      </p:childTnLst>
                    </p:cTn>
                  </p:par>
                  <p:par>
                    <p:cTn id="18" fill="hold">
                      <p:stCondLst>
                        <p:cond delay="indefinite"/>
                      </p:stCondLst>
                      <p:childTnLst>
                        <p:par>
                          <p:cTn id="19" fill="hold">
                            <p:stCondLst>
                              <p:cond delay="0"/>
                            </p:stCondLst>
                            <p:childTnLst>
                              <p:par>
                                <p:cTn id="20" presetID="42" presetClass="entr" presetSubtype="0" fill="hold"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fade">
                                      <p:cBhvr>
                                        <p:cTn id="22" dur="1000"/>
                                        <p:tgtEl>
                                          <p:spTgt spid="12"/>
                                        </p:tgtEl>
                                      </p:cBhvr>
                                    </p:animEffect>
                                    <p:anim calcmode="lin" valueType="num">
                                      <p:cBhvr>
                                        <p:cTn id="23" dur="1000" fill="hold"/>
                                        <p:tgtEl>
                                          <p:spTgt spid="12"/>
                                        </p:tgtEl>
                                        <p:attrNameLst>
                                          <p:attrName>ppt_x</p:attrName>
                                        </p:attrNameLst>
                                      </p:cBhvr>
                                      <p:tavLst>
                                        <p:tav tm="0">
                                          <p:val>
                                            <p:strVal val="#ppt_x"/>
                                          </p:val>
                                        </p:tav>
                                        <p:tav tm="100000">
                                          <p:val>
                                            <p:strVal val="#ppt_x"/>
                                          </p:val>
                                        </p:tav>
                                      </p:tavLst>
                                    </p:anim>
                                    <p:anim calcmode="lin" valueType="num">
                                      <p:cBhvr>
                                        <p:cTn id="24"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0"/>
                                  </p:stCondLst>
                                  <p:childTnLst>
                                    <p:set>
                                      <p:cBhvr>
                                        <p:cTn id="28" dur="1" fill="hold">
                                          <p:stCondLst>
                                            <p:cond delay="0"/>
                                          </p:stCondLst>
                                        </p:cTn>
                                        <p:tgtEl>
                                          <p:spTgt spid="14"/>
                                        </p:tgtEl>
                                        <p:attrNameLst>
                                          <p:attrName>style.visibility</p:attrName>
                                        </p:attrNameLst>
                                      </p:cBhvr>
                                      <p:to>
                                        <p:strVal val="visible"/>
                                      </p:to>
                                    </p:set>
                                    <p:animEffect transition="in" filter="fade">
                                      <p:cBhvr>
                                        <p:cTn id="29"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Content Placeholder 9">
            <a:extLst>
              <a:ext uri="{FF2B5EF4-FFF2-40B4-BE49-F238E27FC236}">
                <a16:creationId xmlns:a16="http://schemas.microsoft.com/office/drawing/2014/main" id="{44A9C304-571D-459C-9028-FD9369E4D37D}"/>
              </a:ext>
            </a:extLst>
          </p:cNvPr>
          <p:cNvSpPr>
            <a:spLocks noGrp="1"/>
          </p:cNvSpPr>
          <p:nvPr>
            <p:ph idx="1"/>
          </p:nvPr>
        </p:nvSpPr>
        <p:spPr>
          <a:xfrm>
            <a:off x="0" y="0"/>
            <a:ext cx="4639055" cy="6857990"/>
          </a:xfrm>
        </p:spPr>
        <p:txBody>
          <a:bodyPr>
            <a:normAutofit/>
          </a:bodyPr>
          <a:lstStyle/>
          <a:p>
            <a:pPr marL="342900" indent="-342900">
              <a:buFont typeface="+mj-lt"/>
              <a:buAutoNum type="arabicPeriod"/>
            </a:pPr>
            <a:r>
              <a:rPr lang="en-US" sz="1800" dirty="0"/>
              <a:t>Competitors:  only on the pizza side, like the pizza take away close to us (but we differentiate through flavors ).</a:t>
            </a:r>
          </a:p>
          <a:p>
            <a:pPr marL="342900" indent="-342900">
              <a:buFont typeface="+mj-lt"/>
              <a:buAutoNum type="arabicPeriod"/>
            </a:pPr>
            <a:r>
              <a:rPr lang="en-US" sz="1800" dirty="0"/>
              <a:t>Supplier: </a:t>
            </a:r>
          </a:p>
          <a:p>
            <a:pPr lvl="1"/>
            <a:r>
              <a:rPr lang="en-US" sz="1400" dirty="0"/>
              <a:t>78% of products from farms or greenhouses</a:t>
            </a:r>
          </a:p>
          <a:p>
            <a:pPr lvl="1"/>
            <a:r>
              <a:rPr lang="en-US" sz="1400" dirty="0"/>
              <a:t>20%  of products from warehouses</a:t>
            </a:r>
          </a:p>
          <a:p>
            <a:pPr lvl="1"/>
            <a:r>
              <a:rPr lang="en-US" sz="1400" dirty="0"/>
              <a:t>2% from Romania (wine)</a:t>
            </a:r>
          </a:p>
          <a:p>
            <a:pPr marL="342900" indent="-342900">
              <a:buFont typeface="+mj-lt"/>
              <a:buAutoNum type="arabicPeriod"/>
            </a:pPr>
            <a:r>
              <a:rPr lang="en-US" sz="1800" dirty="0"/>
              <a:t>Public:</a:t>
            </a:r>
          </a:p>
          <a:p>
            <a:pPr lvl="1"/>
            <a:r>
              <a:rPr lang="en-US" sz="1400" dirty="0"/>
              <a:t>Friends </a:t>
            </a:r>
          </a:p>
          <a:p>
            <a:pPr lvl="1"/>
            <a:r>
              <a:rPr lang="en-US" sz="1400" dirty="0"/>
              <a:t>Families</a:t>
            </a:r>
          </a:p>
          <a:p>
            <a:pPr lvl="1"/>
            <a:r>
              <a:rPr lang="en-US" sz="1400" dirty="0"/>
              <a:t>Foreigns</a:t>
            </a:r>
          </a:p>
          <a:p>
            <a:pPr lvl="1"/>
            <a:r>
              <a:rPr lang="en-US" sz="1400" dirty="0"/>
              <a:t>Workers</a:t>
            </a:r>
          </a:p>
          <a:p>
            <a:pPr lvl="1"/>
            <a:r>
              <a:rPr lang="en-US" sz="1400" dirty="0"/>
              <a:t>Kids</a:t>
            </a:r>
          </a:p>
          <a:p>
            <a:pPr marL="342900" indent="-342900">
              <a:buFont typeface="+mj-lt"/>
              <a:buAutoNum type="arabicPeriod"/>
            </a:pPr>
            <a:r>
              <a:rPr lang="en-US" sz="1800" dirty="0"/>
              <a:t>Costumers ”Kings of business”:</a:t>
            </a:r>
          </a:p>
          <a:p>
            <a:pPr lvl="1"/>
            <a:r>
              <a:rPr lang="en-US" sz="1400" dirty="0"/>
              <a:t>Relaxations, have fun</a:t>
            </a:r>
          </a:p>
          <a:p>
            <a:pPr lvl="1"/>
            <a:r>
              <a:rPr lang="en-US" sz="1400" dirty="0"/>
              <a:t>New tastes</a:t>
            </a:r>
          </a:p>
          <a:p>
            <a:pPr lvl="1"/>
            <a:r>
              <a:rPr lang="en-US" sz="1400" dirty="0"/>
              <a:t>Catering </a:t>
            </a:r>
          </a:p>
          <a:p>
            <a:pPr lvl="1"/>
            <a:r>
              <a:rPr lang="en-US" sz="1400" dirty="0"/>
              <a:t>Those who work in the area</a:t>
            </a:r>
          </a:p>
          <a:p>
            <a:pPr lvl="1"/>
            <a:r>
              <a:rPr lang="en-US" sz="1400" dirty="0"/>
              <a:t>Attracted by new activities and the new place</a:t>
            </a:r>
          </a:p>
          <a:p>
            <a:pPr marL="342900" indent="-342900">
              <a:buFont typeface="+mj-lt"/>
              <a:buAutoNum type="arabicPeriod"/>
            </a:pPr>
            <a:r>
              <a:rPr lang="en-US" sz="1800" dirty="0"/>
              <a:t>Distribution channels:</a:t>
            </a:r>
          </a:p>
          <a:p>
            <a:pPr lvl="1"/>
            <a:r>
              <a:rPr lang="en-US" sz="1400" dirty="0"/>
              <a:t>Internet advertising </a:t>
            </a:r>
          </a:p>
          <a:p>
            <a:pPr lvl="1"/>
            <a:r>
              <a:rPr lang="en-US" sz="1400" dirty="0"/>
              <a:t>Flyers </a:t>
            </a:r>
          </a:p>
          <a:p>
            <a:pPr lvl="1"/>
            <a:r>
              <a:rPr lang="en-US" sz="1400" dirty="0"/>
              <a:t>Online  application </a:t>
            </a:r>
          </a:p>
          <a:p>
            <a:pPr lvl="1"/>
            <a:endParaRPr lang="en-US" sz="1400" dirty="0"/>
          </a:p>
          <a:p>
            <a:pPr lvl="1"/>
            <a:endParaRPr lang="en-US" sz="1400" dirty="0"/>
          </a:p>
          <a:p>
            <a:pPr marL="342900" indent="-342900">
              <a:buFont typeface="+mj-lt"/>
              <a:buAutoNum type="arabicPeriod"/>
            </a:pPr>
            <a:endParaRPr lang="en-US" sz="1800" dirty="0"/>
          </a:p>
        </p:txBody>
      </p:sp>
      <p:pic>
        <p:nvPicPr>
          <p:cNvPr id="21" name="Picture 5">
            <a:extLst>
              <a:ext uri="{FF2B5EF4-FFF2-40B4-BE49-F238E27FC236}">
                <a16:creationId xmlns:a16="http://schemas.microsoft.com/office/drawing/2014/main" id="{3FE37090-AF7D-436B-9E84-3E93722EF158}"/>
              </a:ext>
            </a:extLst>
          </p:cNvPr>
          <p:cNvPicPr>
            <a:picLocks noChangeAspect="1"/>
          </p:cNvPicPr>
          <p:nvPr/>
        </p:nvPicPr>
        <p:blipFill rotWithShape="1">
          <a:blip r:embed="rId2"/>
          <a:srcRect l="12396" r="5004"/>
          <a:stretch/>
        </p:blipFill>
        <p:spPr>
          <a:xfrm>
            <a:off x="4639056" y="10"/>
            <a:ext cx="7552944" cy="6857990"/>
          </a:xfrm>
          <a:prstGeom prst="rect">
            <a:avLst/>
          </a:prstGeom>
          <a:effectLst/>
        </p:spPr>
      </p:pic>
    </p:spTree>
    <p:extLst>
      <p:ext uri="{BB962C8B-B14F-4D97-AF65-F5344CB8AC3E}">
        <p14:creationId xmlns:p14="http://schemas.microsoft.com/office/powerpoint/2010/main" val="23184449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20">
                                            <p:txEl>
                                              <p:pRg st="0" end="0"/>
                                            </p:txEl>
                                          </p:spTgt>
                                        </p:tgtEl>
                                        <p:attrNameLst>
                                          <p:attrName>style.visibility</p:attrName>
                                        </p:attrNameLst>
                                      </p:cBhvr>
                                      <p:to>
                                        <p:strVal val="visible"/>
                                      </p:to>
                                    </p:set>
                                    <p:animEffect transition="in" filter="wipe(down)">
                                      <p:cBhvr>
                                        <p:cTn id="7" dur="580">
                                          <p:stCondLst>
                                            <p:cond delay="0"/>
                                          </p:stCondLst>
                                        </p:cTn>
                                        <p:tgtEl>
                                          <p:spTgt spid="20">
                                            <p:txEl>
                                              <p:pRg st="0" end="0"/>
                                            </p:txEl>
                                          </p:spTgt>
                                        </p:tgtEl>
                                      </p:cBhvr>
                                    </p:animEffect>
                                    <p:anim calcmode="lin" valueType="num">
                                      <p:cBhvr>
                                        <p:cTn id="8" dur="1822" tmFilter="0,0; 0.14,0.36; 0.43,0.73; 0.71,0.91; 1.0,1.0">
                                          <p:stCondLst>
                                            <p:cond delay="0"/>
                                          </p:stCondLst>
                                        </p:cTn>
                                        <p:tgtEl>
                                          <p:spTgt spid="20">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0">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0">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0">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0">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20">
                                            <p:txEl>
                                              <p:pRg st="0" end="0"/>
                                            </p:txEl>
                                          </p:spTgt>
                                        </p:tgtEl>
                                      </p:cBhvr>
                                      <p:to x="100000" y="60000"/>
                                    </p:animScale>
                                    <p:animScale>
                                      <p:cBhvr>
                                        <p:cTn id="14" dur="166" decel="50000">
                                          <p:stCondLst>
                                            <p:cond delay="676"/>
                                          </p:stCondLst>
                                        </p:cTn>
                                        <p:tgtEl>
                                          <p:spTgt spid="20">
                                            <p:txEl>
                                              <p:pRg st="0" end="0"/>
                                            </p:txEl>
                                          </p:spTgt>
                                        </p:tgtEl>
                                      </p:cBhvr>
                                      <p:to x="100000" y="100000"/>
                                    </p:animScale>
                                    <p:animScale>
                                      <p:cBhvr>
                                        <p:cTn id="15" dur="26">
                                          <p:stCondLst>
                                            <p:cond delay="1312"/>
                                          </p:stCondLst>
                                        </p:cTn>
                                        <p:tgtEl>
                                          <p:spTgt spid="20">
                                            <p:txEl>
                                              <p:pRg st="0" end="0"/>
                                            </p:txEl>
                                          </p:spTgt>
                                        </p:tgtEl>
                                      </p:cBhvr>
                                      <p:to x="100000" y="80000"/>
                                    </p:animScale>
                                    <p:animScale>
                                      <p:cBhvr>
                                        <p:cTn id="16" dur="166" decel="50000">
                                          <p:stCondLst>
                                            <p:cond delay="1338"/>
                                          </p:stCondLst>
                                        </p:cTn>
                                        <p:tgtEl>
                                          <p:spTgt spid="20">
                                            <p:txEl>
                                              <p:pRg st="0" end="0"/>
                                            </p:txEl>
                                          </p:spTgt>
                                        </p:tgtEl>
                                      </p:cBhvr>
                                      <p:to x="100000" y="100000"/>
                                    </p:animScale>
                                    <p:animScale>
                                      <p:cBhvr>
                                        <p:cTn id="17" dur="26">
                                          <p:stCondLst>
                                            <p:cond delay="1642"/>
                                          </p:stCondLst>
                                        </p:cTn>
                                        <p:tgtEl>
                                          <p:spTgt spid="20">
                                            <p:txEl>
                                              <p:pRg st="0" end="0"/>
                                            </p:txEl>
                                          </p:spTgt>
                                        </p:tgtEl>
                                      </p:cBhvr>
                                      <p:to x="100000" y="90000"/>
                                    </p:animScale>
                                    <p:animScale>
                                      <p:cBhvr>
                                        <p:cTn id="18" dur="166" decel="50000">
                                          <p:stCondLst>
                                            <p:cond delay="1668"/>
                                          </p:stCondLst>
                                        </p:cTn>
                                        <p:tgtEl>
                                          <p:spTgt spid="20">
                                            <p:txEl>
                                              <p:pRg st="0" end="0"/>
                                            </p:txEl>
                                          </p:spTgt>
                                        </p:tgtEl>
                                      </p:cBhvr>
                                      <p:to x="100000" y="100000"/>
                                    </p:animScale>
                                    <p:animScale>
                                      <p:cBhvr>
                                        <p:cTn id="19" dur="26">
                                          <p:stCondLst>
                                            <p:cond delay="1808"/>
                                          </p:stCondLst>
                                        </p:cTn>
                                        <p:tgtEl>
                                          <p:spTgt spid="20">
                                            <p:txEl>
                                              <p:pRg st="0" end="0"/>
                                            </p:txEl>
                                          </p:spTgt>
                                        </p:tgtEl>
                                      </p:cBhvr>
                                      <p:to x="100000" y="95000"/>
                                    </p:animScale>
                                    <p:animScale>
                                      <p:cBhvr>
                                        <p:cTn id="20" dur="166" decel="50000">
                                          <p:stCondLst>
                                            <p:cond delay="1834"/>
                                          </p:stCondLst>
                                        </p:cTn>
                                        <p:tgtEl>
                                          <p:spTgt spid="20">
                                            <p:txEl>
                                              <p:pRg st="0" end="0"/>
                                            </p:txEl>
                                          </p:spTgt>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16" presetClass="entr" presetSubtype="21" fill="hold" nodeType="clickEffect">
                                  <p:stCondLst>
                                    <p:cond delay="0"/>
                                  </p:stCondLst>
                                  <p:childTnLst>
                                    <p:set>
                                      <p:cBhvr>
                                        <p:cTn id="24" dur="1" fill="hold">
                                          <p:stCondLst>
                                            <p:cond delay="0"/>
                                          </p:stCondLst>
                                        </p:cTn>
                                        <p:tgtEl>
                                          <p:spTgt spid="20">
                                            <p:txEl>
                                              <p:pRg st="1" end="1"/>
                                            </p:txEl>
                                          </p:spTgt>
                                        </p:tgtEl>
                                        <p:attrNameLst>
                                          <p:attrName>style.visibility</p:attrName>
                                        </p:attrNameLst>
                                      </p:cBhvr>
                                      <p:to>
                                        <p:strVal val="visible"/>
                                      </p:to>
                                    </p:set>
                                    <p:animEffect transition="in" filter="barn(inVertical)">
                                      <p:cBhvr>
                                        <p:cTn id="25" dur="500"/>
                                        <p:tgtEl>
                                          <p:spTgt spid="20">
                                            <p:txEl>
                                              <p:pRg st="1" end="1"/>
                                            </p:txEl>
                                          </p:spTgt>
                                        </p:tgtEl>
                                      </p:cBhvr>
                                    </p:animEffect>
                                  </p:childTnLst>
                                </p:cTn>
                              </p:par>
                              <p:par>
                                <p:cTn id="26" presetID="16" presetClass="entr" presetSubtype="21" fill="hold" nodeType="withEffect">
                                  <p:stCondLst>
                                    <p:cond delay="0"/>
                                  </p:stCondLst>
                                  <p:childTnLst>
                                    <p:set>
                                      <p:cBhvr>
                                        <p:cTn id="27" dur="1" fill="hold">
                                          <p:stCondLst>
                                            <p:cond delay="0"/>
                                          </p:stCondLst>
                                        </p:cTn>
                                        <p:tgtEl>
                                          <p:spTgt spid="20">
                                            <p:txEl>
                                              <p:pRg st="2" end="2"/>
                                            </p:txEl>
                                          </p:spTgt>
                                        </p:tgtEl>
                                        <p:attrNameLst>
                                          <p:attrName>style.visibility</p:attrName>
                                        </p:attrNameLst>
                                      </p:cBhvr>
                                      <p:to>
                                        <p:strVal val="visible"/>
                                      </p:to>
                                    </p:set>
                                    <p:animEffect transition="in" filter="barn(inVertical)">
                                      <p:cBhvr>
                                        <p:cTn id="28" dur="500"/>
                                        <p:tgtEl>
                                          <p:spTgt spid="20">
                                            <p:txEl>
                                              <p:pRg st="2" end="2"/>
                                            </p:txEl>
                                          </p:spTgt>
                                        </p:tgtEl>
                                      </p:cBhvr>
                                    </p:animEffect>
                                  </p:childTnLst>
                                </p:cTn>
                              </p:par>
                              <p:par>
                                <p:cTn id="29" presetID="16" presetClass="entr" presetSubtype="21" fill="hold" nodeType="withEffect">
                                  <p:stCondLst>
                                    <p:cond delay="0"/>
                                  </p:stCondLst>
                                  <p:childTnLst>
                                    <p:set>
                                      <p:cBhvr>
                                        <p:cTn id="30" dur="1" fill="hold">
                                          <p:stCondLst>
                                            <p:cond delay="0"/>
                                          </p:stCondLst>
                                        </p:cTn>
                                        <p:tgtEl>
                                          <p:spTgt spid="20">
                                            <p:txEl>
                                              <p:pRg st="3" end="3"/>
                                            </p:txEl>
                                          </p:spTgt>
                                        </p:tgtEl>
                                        <p:attrNameLst>
                                          <p:attrName>style.visibility</p:attrName>
                                        </p:attrNameLst>
                                      </p:cBhvr>
                                      <p:to>
                                        <p:strVal val="visible"/>
                                      </p:to>
                                    </p:set>
                                    <p:animEffect transition="in" filter="barn(inVertical)">
                                      <p:cBhvr>
                                        <p:cTn id="31" dur="500"/>
                                        <p:tgtEl>
                                          <p:spTgt spid="20">
                                            <p:txEl>
                                              <p:pRg st="3" end="3"/>
                                            </p:txEl>
                                          </p:spTgt>
                                        </p:tgtEl>
                                      </p:cBhvr>
                                    </p:animEffect>
                                  </p:childTnLst>
                                </p:cTn>
                              </p:par>
                              <p:par>
                                <p:cTn id="32" presetID="16" presetClass="entr" presetSubtype="21" fill="hold" nodeType="withEffect">
                                  <p:stCondLst>
                                    <p:cond delay="0"/>
                                  </p:stCondLst>
                                  <p:childTnLst>
                                    <p:set>
                                      <p:cBhvr>
                                        <p:cTn id="33" dur="1" fill="hold">
                                          <p:stCondLst>
                                            <p:cond delay="0"/>
                                          </p:stCondLst>
                                        </p:cTn>
                                        <p:tgtEl>
                                          <p:spTgt spid="20">
                                            <p:txEl>
                                              <p:pRg st="4" end="4"/>
                                            </p:txEl>
                                          </p:spTgt>
                                        </p:tgtEl>
                                        <p:attrNameLst>
                                          <p:attrName>style.visibility</p:attrName>
                                        </p:attrNameLst>
                                      </p:cBhvr>
                                      <p:to>
                                        <p:strVal val="visible"/>
                                      </p:to>
                                    </p:set>
                                    <p:animEffect transition="in" filter="barn(inVertical)">
                                      <p:cBhvr>
                                        <p:cTn id="34" dur="500"/>
                                        <p:tgtEl>
                                          <p:spTgt spid="20">
                                            <p:txEl>
                                              <p:pRg st="4" end="4"/>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26" presetClass="entr" presetSubtype="0" fill="hold" nodeType="clickEffect">
                                  <p:stCondLst>
                                    <p:cond delay="0"/>
                                  </p:stCondLst>
                                  <p:childTnLst>
                                    <p:set>
                                      <p:cBhvr>
                                        <p:cTn id="38" dur="1" fill="hold">
                                          <p:stCondLst>
                                            <p:cond delay="0"/>
                                          </p:stCondLst>
                                        </p:cTn>
                                        <p:tgtEl>
                                          <p:spTgt spid="20">
                                            <p:txEl>
                                              <p:pRg st="5" end="5"/>
                                            </p:txEl>
                                          </p:spTgt>
                                        </p:tgtEl>
                                        <p:attrNameLst>
                                          <p:attrName>style.visibility</p:attrName>
                                        </p:attrNameLst>
                                      </p:cBhvr>
                                      <p:to>
                                        <p:strVal val="visible"/>
                                      </p:to>
                                    </p:set>
                                    <p:animEffect transition="in" filter="wipe(down)">
                                      <p:cBhvr>
                                        <p:cTn id="39" dur="580">
                                          <p:stCondLst>
                                            <p:cond delay="0"/>
                                          </p:stCondLst>
                                        </p:cTn>
                                        <p:tgtEl>
                                          <p:spTgt spid="20">
                                            <p:txEl>
                                              <p:pRg st="5" end="5"/>
                                            </p:txEl>
                                          </p:spTgt>
                                        </p:tgtEl>
                                      </p:cBhvr>
                                    </p:animEffect>
                                    <p:anim calcmode="lin" valueType="num">
                                      <p:cBhvr>
                                        <p:cTn id="40" dur="1822" tmFilter="0,0; 0.14,0.36; 0.43,0.73; 0.71,0.91; 1.0,1.0">
                                          <p:stCondLst>
                                            <p:cond delay="0"/>
                                          </p:stCondLst>
                                        </p:cTn>
                                        <p:tgtEl>
                                          <p:spTgt spid="20">
                                            <p:txEl>
                                              <p:pRg st="5" end="5"/>
                                            </p:txEl>
                                          </p:spTgt>
                                        </p:tgtEl>
                                        <p:attrNameLst>
                                          <p:attrName>ppt_x</p:attrName>
                                        </p:attrNameLst>
                                      </p:cBhvr>
                                      <p:tavLst>
                                        <p:tav tm="0">
                                          <p:val>
                                            <p:strVal val="#ppt_x-0.25"/>
                                          </p:val>
                                        </p:tav>
                                        <p:tav tm="100000">
                                          <p:val>
                                            <p:strVal val="#ppt_x"/>
                                          </p:val>
                                        </p:tav>
                                      </p:tavLst>
                                    </p:anim>
                                    <p:anim calcmode="lin" valueType="num">
                                      <p:cBhvr>
                                        <p:cTn id="41" dur="664" tmFilter="0.0,0.0; 0.25,0.07; 0.50,0.2; 0.75,0.467; 1.0,1.0">
                                          <p:stCondLst>
                                            <p:cond delay="0"/>
                                          </p:stCondLst>
                                        </p:cTn>
                                        <p:tgtEl>
                                          <p:spTgt spid="20">
                                            <p:txEl>
                                              <p:pRg st="5" end="5"/>
                                            </p:txEl>
                                          </p:spTgt>
                                        </p:tgtEl>
                                        <p:attrNameLst>
                                          <p:attrName>ppt_y</p:attrName>
                                        </p:attrNameLst>
                                      </p:cBhvr>
                                      <p:tavLst>
                                        <p:tav tm="0" fmla="#ppt_y-sin(pi*$)/3">
                                          <p:val>
                                            <p:fltVal val="0.5"/>
                                          </p:val>
                                        </p:tav>
                                        <p:tav tm="100000">
                                          <p:val>
                                            <p:fltVal val="1"/>
                                          </p:val>
                                        </p:tav>
                                      </p:tavLst>
                                    </p:anim>
                                    <p:anim calcmode="lin" valueType="num">
                                      <p:cBhvr>
                                        <p:cTn id="42" dur="664" tmFilter="0, 0; 0.125,0.2665; 0.25,0.4; 0.375,0.465; 0.5,0.5;  0.625,0.535; 0.75,0.6; 0.875,0.7335; 1,1">
                                          <p:stCondLst>
                                            <p:cond delay="664"/>
                                          </p:stCondLst>
                                        </p:cTn>
                                        <p:tgtEl>
                                          <p:spTgt spid="20">
                                            <p:txEl>
                                              <p:pRg st="5" end="5"/>
                                            </p:txEl>
                                          </p:spTgt>
                                        </p:tgtEl>
                                        <p:attrNameLst>
                                          <p:attrName>ppt_y</p:attrName>
                                        </p:attrNameLst>
                                      </p:cBhvr>
                                      <p:tavLst>
                                        <p:tav tm="0" fmla="#ppt_y-sin(pi*$)/9">
                                          <p:val>
                                            <p:fltVal val="0"/>
                                          </p:val>
                                        </p:tav>
                                        <p:tav tm="100000">
                                          <p:val>
                                            <p:fltVal val="1"/>
                                          </p:val>
                                        </p:tav>
                                      </p:tavLst>
                                    </p:anim>
                                    <p:anim calcmode="lin" valueType="num">
                                      <p:cBhvr>
                                        <p:cTn id="43" dur="332" tmFilter="0, 0; 0.125,0.2665; 0.25,0.4; 0.375,0.465; 0.5,0.5;  0.625,0.535; 0.75,0.6; 0.875,0.7335; 1,1">
                                          <p:stCondLst>
                                            <p:cond delay="1324"/>
                                          </p:stCondLst>
                                        </p:cTn>
                                        <p:tgtEl>
                                          <p:spTgt spid="20">
                                            <p:txEl>
                                              <p:pRg st="5" end="5"/>
                                            </p:txEl>
                                          </p:spTgt>
                                        </p:tgtEl>
                                        <p:attrNameLst>
                                          <p:attrName>ppt_y</p:attrName>
                                        </p:attrNameLst>
                                      </p:cBhvr>
                                      <p:tavLst>
                                        <p:tav tm="0" fmla="#ppt_y-sin(pi*$)/27">
                                          <p:val>
                                            <p:fltVal val="0"/>
                                          </p:val>
                                        </p:tav>
                                        <p:tav tm="100000">
                                          <p:val>
                                            <p:fltVal val="1"/>
                                          </p:val>
                                        </p:tav>
                                      </p:tavLst>
                                    </p:anim>
                                    <p:anim calcmode="lin" valueType="num">
                                      <p:cBhvr>
                                        <p:cTn id="44" dur="164" tmFilter="0, 0; 0.125,0.2665; 0.25,0.4; 0.375,0.465; 0.5,0.5;  0.625,0.535; 0.75,0.6; 0.875,0.7335; 1,1">
                                          <p:stCondLst>
                                            <p:cond delay="1656"/>
                                          </p:stCondLst>
                                        </p:cTn>
                                        <p:tgtEl>
                                          <p:spTgt spid="20">
                                            <p:txEl>
                                              <p:pRg st="5" end="5"/>
                                            </p:txEl>
                                          </p:spTgt>
                                        </p:tgtEl>
                                        <p:attrNameLst>
                                          <p:attrName>ppt_y</p:attrName>
                                        </p:attrNameLst>
                                      </p:cBhvr>
                                      <p:tavLst>
                                        <p:tav tm="0" fmla="#ppt_y-sin(pi*$)/81">
                                          <p:val>
                                            <p:fltVal val="0"/>
                                          </p:val>
                                        </p:tav>
                                        <p:tav tm="100000">
                                          <p:val>
                                            <p:fltVal val="1"/>
                                          </p:val>
                                        </p:tav>
                                      </p:tavLst>
                                    </p:anim>
                                    <p:animScale>
                                      <p:cBhvr>
                                        <p:cTn id="45" dur="26">
                                          <p:stCondLst>
                                            <p:cond delay="650"/>
                                          </p:stCondLst>
                                        </p:cTn>
                                        <p:tgtEl>
                                          <p:spTgt spid="20">
                                            <p:txEl>
                                              <p:pRg st="5" end="5"/>
                                            </p:txEl>
                                          </p:spTgt>
                                        </p:tgtEl>
                                      </p:cBhvr>
                                      <p:to x="100000" y="60000"/>
                                    </p:animScale>
                                    <p:animScale>
                                      <p:cBhvr>
                                        <p:cTn id="46" dur="166" decel="50000">
                                          <p:stCondLst>
                                            <p:cond delay="676"/>
                                          </p:stCondLst>
                                        </p:cTn>
                                        <p:tgtEl>
                                          <p:spTgt spid="20">
                                            <p:txEl>
                                              <p:pRg st="5" end="5"/>
                                            </p:txEl>
                                          </p:spTgt>
                                        </p:tgtEl>
                                      </p:cBhvr>
                                      <p:to x="100000" y="100000"/>
                                    </p:animScale>
                                    <p:animScale>
                                      <p:cBhvr>
                                        <p:cTn id="47" dur="26">
                                          <p:stCondLst>
                                            <p:cond delay="1312"/>
                                          </p:stCondLst>
                                        </p:cTn>
                                        <p:tgtEl>
                                          <p:spTgt spid="20">
                                            <p:txEl>
                                              <p:pRg st="5" end="5"/>
                                            </p:txEl>
                                          </p:spTgt>
                                        </p:tgtEl>
                                      </p:cBhvr>
                                      <p:to x="100000" y="80000"/>
                                    </p:animScale>
                                    <p:animScale>
                                      <p:cBhvr>
                                        <p:cTn id="48" dur="166" decel="50000">
                                          <p:stCondLst>
                                            <p:cond delay="1338"/>
                                          </p:stCondLst>
                                        </p:cTn>
                                        <p:tgtEl>
                                          <p:spTgt spid="20">
                                            <p:txEl>
                                              <p:pRg st="5" end="5"/>
                                            </p:txEl>
                                          </p:spTgt>
                                        </p:tgtEl>
                                      </p:cBhvr>
                                      <p:to x="100000" y="100000"/>
                                    </p:animScale>
                                    <p:animScale>
                                      <p:cBhvr>
                                        <p:cTn id="49" dur="26">
                                          <p:stCondLst>
                                            <p:cond delay="1642"/>
                                          </p:stCondLst>
                                        </p:cTn>
                                        <p:tgtEl>
                                          <p:spTgt spid="20">
                                            <p:txEl>
                                              <p:pRg st="5" end="5"/>
                                            </p:txEl>
                                          </p:spTgt>
                                        </p:tgtEl>
                                      </p:cBhvr>
                                      <p:to x="100000" y="90000"/>
                                    </p:animScale>
                                    <p:animScale>
                                      <p:cBhvr>
                                        <p:cTn id="50" dur="166" decel="50000">
                                          <p:stCondLst>
                                            <p:cond delay="1668"/>
                                          </p:stCondLst>
                                        </p:cTn>
                                        <p:tgtEl>
                                          <p:spTgt spid="20">
                                            <p:txEl>
                                              <p:pRg st="5" end="5"/>
                                            </p:txEl>
                                          </p:spTgt>
                                        </p:tgtEl>
                                      </p:cBhvr>
                                      <p:to x="100000" y="100000"/>
                                    </p:animScale>
                                    <p:animScale>
                                      <p:cBhvr>
                                        <p:cTn id="51" dur="26">
                                          <p:stCondLst>
                                            <p:cond delay="1808"/>
                                          </p:stCondLst>
                                        </p:cTn>
                                        <p:tgtEl>
                                          <p:spTgt spid="20">
                                            <p:txEl>
                                              <p:pRg st="5" end="5"/>
                                            </p:txEl>
                                          </p:spTgt>
                                        </p:tgtEl>
                                      </p:cBhvr>
                                      <p:to x="100000" y="95000"/>
                                    </p:animScale>
                                    <p:animScale>
                                      <p:cBhvr>
                                        <p:cTn id="52" dur="166" decel="50000">
                                          <p:stCondLst>
                                            <p:cond delay="1834"/>
                                          </p:stCondLst>
                                        </p:cTn>
                                        <p:tgtEl>
                                          <p:spTgt spid="20">
                                            <p:txEl>
                                              <p:pRg st="5" end="5"/>
                                            </p:txEl>
                                          </p:spTgt>
                                        </p:tgtEl>
                                      </p:cBhvr>
                                      <p:to x="100000" y="100000"/>
                                    </p:animScale>
                                  </p:childTnLst>
                                </p:cTn>
                              </p:par>
                              <p:par>
                                <p:cTn id="53" presetID="26" presetClass="entr" presetSubtype="0" fill="hold" nodeType="withEffect">
                                  <p:stCondLst>
                                    <p:cond delay="0"/>
                                  </p:stCondLst>
                                  <p:childTnLst>
                                    <p:set>
                                      <p:cBhvr>
                                        <p:cTn id="54" dur="1" fill="hold">
                                          <p:stCondLst>
                                            <p:cond delay="0"/>
                                          </p:stCondLst>
                                        </p:cTn>
                                        <p:tgtEl>
                                          <p:spTgt spid="20">
                                            <p:txEl>
                                              <p:pRg st="6" end="6"/>
                                            </p:txEl>
                                          </p:spTgt>
                                        </p:tgtEl>
                                        <p:attrNameLst>
                                          <p:attrName>style.visibility</p:attrName>
                                        </p:attrNameLst>
                                      </p:cBhvr>
                                      <p:to>
                                        <p:strVal val="visible"/>
                                      </p:to>
                                    </p:set>
                                    <p:animEffect transition="in" filter="wipe(down)">
                                      <p:cBhvr>
                                        <p:cTn id="55" dur="580">
                                          <p:stCondLst>
                                            <p:cond delay="0"/>
                                          </p:stCondLst>
                                        </p:cTn>
                                        <p:tgtEl>
                                          <p:spTgt spid="20">
                                            <p:txEl>
                                              <p:pRg st="6" end="6"/>
                                            </p:txEl>
                                          </p:spTgt>
                                        </p:tgtEl>
                                      </p:cBhvr>
                                    </p:animEffect>
                                    <p:anim calcmode="lin" valueType="num">
                                      <p:cBhvr>
                                        <p:cTn id="56" dur="1822" tmFilter="0,0; 0.14,0.36; 0.43,0.73; 0.71,0.91; 1.0,1.0">
                                          <p:stCondLst>
                                            <p:cond delay="0"/>
                                          </p:stCondLst>
                                        </p:cTn>
                                        <p:tgtEl>
                                          <p:spTgt spid="20">
                                            <p:txEl>
                                              <p:pRg st="6" end="6"/>
                                            </p:txEl>
                                          </p:spTgt>
                                        </p:tgtEl>
                                        <p:attrNameLst>
                                          <p:attrName>ppt_x</p:attrName>
                                        </p:attrNameLst>
                                      </p:cBhvr>
                                      <p:tavLst>
                                        <p:tav tm="0">
                                          <p:val>
                                            <p:strVal val="#ppt_x-0.25"/>
                                          </p:val>
                                        </p:tav>
                                        <p:tav tm="100000">
                                          <p:val>
                                            <p:strVal val="#ppt_x"/>
                                          </p:val>
                                        </p:tav>
                                      </p:tavLst>
                                    </p:anim>
                                    <p:anim calcmode="lin" valueType="num">
                                      <p:cBhvr>
                                        <p:cTn id="57" dur="664" tmFilter="0.0,0.0; 0.25,0.07; 0.50,0.2; 0.75,0.467; 1.0,1.0">
                                          <p:stCondLst>
                                            <p:cond delay="0"/>
                                          </p:stCondLst>
                                        </p:cTn>
                                        <p:tgtEl>
                                          <p:spTgt spid="20">
                                            <p:txEl>
                                              <p:pRg st="6" end="6"/>
                                            </p:txEl>
                                          </p:spTgt>
                                        </p:tgtEl>
                                        <p:attrNameLst>
                                          <p:attrName>ppt_y</p:attrName>
                                        </p:attrNameLst>
                                      </p:cBhvr>
                                      <p:tavLst>
                                        <p:tav tm="0" fmla="#ppt_y-sin(pi*$)/3">
                                          <p:val>
                                            <p:fltVal val="0.5"/>
                                          </p:val>
                                        </p:tav>
                                        <p:tav tm="100000">
                                          <p:val>
                                            <p:fltVal val="1"/>
                                          </p:val>
                                        </p:tav>
                                      </p:tavLst>
                                    </p:anim>
                                    <p:anim calcmode="lin" valueType="num">
                                      <p:cBhvr>
                                        <p:cTn id="58" dur="664" tmFilter="0, 0; 0.125,0.2665; 0.25,0.4; 0.375,0.465; 0.5,0.5;  0.625,0.535; 0.75,0.6; 0.875,0.7335; 1,1">
                                          <p:stCondLst>
                                            <p:cond delay="664"/>
                                          </p:stCondLst>
                                        </p:cTn>
                                        <p:tgtEl>
                                          <p:spTgt spid="20">
                                            <p:txEl>
                                              <p:pRg st="6" end="6"/>
                                            </p:txEl>
                                          </p:spTgt>
                                        </p:tgtEl>
                                        <p:attrNameLst>
                                          <p:attrName>ppt_y</p:attrName>
                                        </p:attrNameLst>
                                      </p:cBhvr>
                                      <p:tavLst>
                                        <p:tav tm="0" fmla="#ppt_y-sin(pi*$)/9">
                                          <p:val>
                                            <p:fltVal val="0"/>
                                          </p:val>
                                        </p:tav>
                                        <p:tav tm="100000">
                                          <p:val>
                                            <p:fltVal val="1"/>
                                          </p:val>
                                        </p:tav>
                                      </p:tavLst>
                                    </p:anim>
                                    <p:anim calcmode="lin" valueType="num">
                                      <p:cBhvr>
                                        <p:cTn id="59" dur="332" tmFilter="0, 0; 0.125,0.2665; 0.25,0.4; 0.375,0.465; 0.5,0.5;  0.625,0.535; 0.75,0.6; 0.875,0.7335; 1,1">
                                          <p:stCondLst>
                                            <p:cond delay="1324"/>
                                          </p:stCondLst>
                                        </p:cTn>
                                        <p:tgtEl>
                                          <p:spTgt spid="20">
                                            <p:txEl>
                                              <p:pRg st="6" end="6"/>
                                            </p:txEl>
                                          </p:spTgt>
                                        </p:tgtEl>
                                        <p:attrNameLst>
                                          <p:attrName>ppt_y</p:attrName>
                                        </p:attrNameLst>
                                      </p:cBhvr>
                                      <p:tavLst>
                                        <p:tav tm="0" fmla="#ppt_y-sin(pi*$)/27">
                                          <p:val>
                                            <p:fltVal val="0"/>
                                          </p:val>
                                        </p:tav>
                                        <p:tav tm="100000">
                                          <p:val>
                                            <p:fltVal val="1"/>
                                          </p:val>
                                        </p:tav>
                                      </p:tavLst>
                                    </p:anim>
                                    <p:anim calcmode="lin" valueType="num">
                                      <p:cBhvr>
                                        <p:cTn id="60" dur="164" tmFilter="0, 0; 0.125,0.2665; 0.25,0.4; 0.375,0.465; 0.5,0.5;  0.625,0.535; 0.75,0.6; 0.875,0.7335; 1,1">
                                          <p:stCondLst>
                                            <p:cond delay="1656"/>
                                          </p:stCondLst>
                                        </p:cTn>
                                        <p:tgtEl>
                                          <p:spTgt spid="20">
                                            <p:txEl>
                                              <p:pRg st="6" end="6"/>
                                            </p:txEl>
                                          </p:spTgt>
                                        </p:tgtEl>
                                        <p:attrNameLst>
                                          <p:attrName>ppt_y</p:attrName>
                                        </p:attrNameLst>
                                      </p:cBhvr>
                                      <p:tavLst>
                                        <p:tav tm="0" fmla="#ppt_y-sin(pi*$)/81">
                                          <p:val>
                                            <p:fltVal val="0"/>
                                          </p:val>
                                        </p:tav>
                                        <p:tav tm="100000">
                                          <p:val>
                                            <p:fltVal val="1"/>
                                          </p:val>
                                        </p:tav>
                                      </p:tavLst>
                                    </p:anim>
                                    <p:animScale>
                                      <p:cBhvr>
                                        <p:cTn id="61" dur="26">
                                          <p:stCondLst>
                                            <p:cond delay="650"/>
                                          </p:stCondLst>
                                        </p:cTn>
                                        <p:tgtEl>
                                          <p:spTgt spid="20">
                                            <p:txEl>
                                              <p:pRg st="6" end="6"/>
                                            </p:txEl>
                                          </p:spTgt>
                                        </p:tgtEl>
                                      </p:cBhvr>
                                      <p:to x="100000" y="60000"/>
                                    </p:animScale>
                                    <p:animScale>
                                      <p:cBhvr>
                                        <p:cTn id="62" dur="166" decel="50000">
                                          <p:stCondLst>
                                            <p:cond delay="676"/>
                                          </p:stCondLst>
                                        </p:cTn>
                                        <p:tgtEl>
                                          <p:spTgt spid="20">
                                            <p:txEl>
                                              <p:pRg st="6" end="6"/>
                                            </p:txEl>
                                          </p:spTgt>
                                        </p:tgtEl>
                                      </p:cBhvr>
                                      <p:to x="100000" y="100000"/>
                                    </p:animScale>
                                    <p:animScale>
                                      <p:cBhvr>
                                        <p:cTn id="63" dur="26">
                                          <p:stCondLst>
                                            <p:cond delay="1312"/>
                                          </p:stCondLst>
                                        </p:cTn>
                                        <p:tgtEl>
                                          <p:spTgt spid="20">
                                            <p:txEl>
                                              <p:pRg st="6" end="6"/>
                                            </p:txEl>
                                          </p:spTgt>
                                        </p:tgtEl>
                                      </p:cBhvr>
                                      <p:to x="100000" y="80000"/>
                                    </p:animScale>
                                    <p:animScale>
                                      <p:cBhvr>
                                        <p:cTn id="64" dur="166" decel="50000">
                                          <p:stCondLst>
                                            <p:cond delay="1338"/>
                                          </p:stCondLst>
                                        </p:cTn>
                                        <p:tgtEl>
                                          <p:spTgt spid="20">
                                            <p:txEl>
                                              <p:pRg st="6" end="6"/>
                                            </p:txEl>
                                          </p:spTgt>
                                        </p:tgtEl>
                                      </p:cBhvr>
                                      <p:to x="100000" y="100000"/>
                                    </p:animScale>
                                    <p:animScale>
                                      <p:cBhvr>
                                        <p:cTn id="65" dur="26">
                                          <p:stCondLst>
                                            <p:cond delay="1642"/>
                                          </p:stCondLst>
                                        </p:cTn>
                                        <p:tgtEl>
                                          <p:spTgt spid="20">
                                            <p:txEl>
                                              <p:pRg st="6" end="6"/>
                                            </p:txEl>
                                          </p:spTgt>
                                        </p:tgtEl>
                                      </p:cBhvr>
                                      <p:to x="100000" y="90000"/>
                                    </p:animScale>
                                    <p:animScale>
                                      <p:cBhvr>
                                        <p:cTn id="66" dur="166" decel="50000">
                                          <p:stCondLst>
                                            <p:cond delay="1668"/>
                                          </p:stCondLst>
                                        </p:cTn>
                                        <p:tgtEl>
                                          <p:spTgt spid="20">
                                            <p:txEl>
                                              <p:pRg st="6" end="6"/>
                                            </p:txEl>
                                          </p:spTgt>
                                        </p:tgtEl>
                                      </p:cBhvr>
                                      <p:to x="100000" y="100000"/>
                                    </p:animScale>
                                    <p:animScale>
                                      <p:cBhvr>
                                        <p:cTn id="67" dur="26">
                                          <p:stCondLst>
                                            <p:cond delay="1808"/>
                                          </p:stCondLst>
                                        </p:cTn>
                                        <p:tgtEl>
                                          <p:spTgt spid="20">
                                            <p:txEl>
                                              <p:pRg st="6" end="6"/>
                                            </p:txEl>
                                          </p:spTgt>
                                        </p:tgtEl>
                                      </p:cBhvr>
                                      <p:to x="100000" y="95000"/>
                                    </p:animScale>
                                    <p:animScale>
                                      <p:cBhvr>
                                        <p:cTn id="68" dur="166" decel="50000">
                                          <p:stCondLst>
                                            <p:cond delay="1834"/>
                                          </p:stCondLst>
                                        </p:cTn>
                                        <p:tgtEl>
                                          <p:spTgt spid="20">
                                            <p:txEl>
                                              <p:pRg st="6" end="6"/>
                                            </p:txEl>
                                          </p:spTgt>
                                        </p:tgtEl>
                                      </p:cBhvr>
                                      <p:to x="100000" y="100000"/>
                                    </p:animScale>
                                  </p:childTnLst>
                                </p:cTn>
                              </p:par>
                              <p:par>
                                <p:cTn id="69" presetID="26" presetClass="entr" presetSubtype="0" fill="hold" nodeType="withEffect">
                                  <p:stCondLst>
                                    <p:cond delay="0"/>
                                  </p:stCondLst>
                                  <p:childTnLst>
                                    <p:set>
                                      <p:cBhvr>
                                        <p:cTn id="70" dur="1" fill="hold">
                                          <p:stCondLst>
                                            <p:cond delay="0"/>
                                          </p:stCondLst>
                                        </p:cTn>
                                        <p:tgtEl>
                                          <p:spTgt spid="20">
                                            <p:txEl>
                                              <p:pRg st="7" end="7"/>
                                            </p:txEl>
                                          </p:spTgt>
                                        </p:tgtEl>
                                        <p:attrNameLst>
                                          <p:attrName>style.visibility</p:attrName>
                                        </p:attrNameLst>
                                      </p:cBhvr>
                                      <p:to>
                                        <p:strVal val="visible"/>
                                      </p:to>
                                    </p:set>
                                    <p:animEffect transition="in" filter="wipe(down)">
                                      <p:cBhvr>
                                        <p:cTn id="71" dur="580">
                                          <p:stCondLst>
                                            <p:cond delay="0"/>
                                          </p:stCondLst>
                                        </p:cTn>
                                        <p:tgtEl>
                                          <p:spTgt spid="20">
                                            <p:txEl>
                                              <p:pRg st="7" end="7"/>
                                            </p:txEl>
                                          </p:spTgt>
                                        </p:tgtEl>
                                      </p:cBhvr>
                                    </p:animEffect>
                                    <p:anim calcmode="lin" valueType="num">
                                      <p:cBhvr>
                                        <p:cTn id="72" dur="1822" tmFilter="0,0; 0.14,0.36; 0.43,0.73; 0.71,0.91; 1.0,1.0">
                                          <p:stCondLst>
                                            <p:cond delay="0"/>
                                          </p:stCondLst>
                                        </p:cTn>
                                        <p:tgtEl>
                                          <p:spTgt spid="20">
                                            <p:txEl>
                                              <p:pRg st="7" end="7"/>
                                            </p:txEl>
                                          </p:spTgt>
                                        </p:tgtEl>
                                        <p:attrNameLst>
                                          <p:attrName>ppt_x</p:attrName>
                                        </p:attrNameLst>
                                      </p:cBhvr>
                                      <p:tavLst>
                                        <p:tav tm="0">
                                          <p:val>
                                            <p:strVal val="#ppt_x-0.25"/>
                                          </p:val>
                                        </p:tav>
                                        <p:tav tm="100000">
                                          <p:val>
                                            <p:strVal val="#ppt_x"/>
                                          </p:val>
                                        </p:tav>
                                      </p:tavLst>
                                    </p:anim>
                                    <p:anim calcmode="lin" valueType="num">
                                      <p:cBhvr>
                                        <p:cTn id="73" dur="664" tmFilter="0.0,0.0; 0.25,0.07; 0.50,0.2; 0.75,0.467; 1.0,1.0">
                                          <p:stCondLst>
                                            <p:cond delay="0"/>
                                          </p:stCondLst>
                                        </p:cTn>
                                        <p:tgtEl>
                                          <p:spTgt spid="20">
                                            <p:txEl>
                                              <p:pRg st="7" end="7"/>
                                            </p:txEl>
                                          </p:spTgt>
                                        </p:tgtEl>
                                        <p:attrNameLst>
                                          <p:attrName>ppt_y</p:attrName>
                                        </p:attrNameLst>
                                      </p:cBhvr>
                                      <p:tavLst>
                                        <p:tav tm="0" fmla="#ppt_y-sin(pi*$)/3">
                                          <p:val>
                                            <p:fltVal val="0.5"/>
                                          </p:val>
                                        </p:tav>
                                        <p:tav tm="100000">
                                          <p:val>
                                            <p:fltVal val="1"/>
                                          </p:val>
                                        </p:tav>
                                      </p:tavLst>
                                    </p:anim>
                                    <p:anim calcmode="lin" valueType="num">
                                      <p:cBhvr>
                                        <p:cTn id="74" dur="664" tmFilter="0, 0; 0.125,0.2665; 0.25,0.4; 0.375,0.465; 0.5,0.5;  0.625,0.535; 0.75,0.6; 0.875,0.7335; 1,1">
                                          <p:stCondLst>
                                            <p:cond delay="664"/>
                                          </p:stCondLst>
                                        </p:cTn>
                                        <p:tgtEl>
                                          <p:spTgt spid="20">
                                            <p:txEl>
                                              <p:pRg st="7" end="7"/>
                                            </p:txEl>
                                          </p:spTgt>
                                        </p:tgtEl>
                                        <p:attrNameLst>
                                          <p:attrName>ppt_y</p:attrName>
                                        </p:attrNameLst>
                                      </p:cBhvr>
                                      <p:tavLst>
                                        <p:tav tm="0" fmla="#ppt_y-sin(pi*$)/9">
                                          <p:val>
                                            <p:fltVal val="0"/>
                                          </p:val>
                                        </p:tav>
                                        <p:tav tm="100000">
                                          <p:val>
                                            <p:fltVal val="1"/>
                                          </p:val>
                                        </p:tav>
                                      </p:tavLst>
                                    </p:anim>
                                    <p:anim calcmode="lin" valueType="num">
                                      <p:cBhvr>
                                        <p:cTn id="75" dur="332" tmFilter="0, 0; 0.125,0.2665; 0.25,0.4; 0.375,0.465; 0.5,0.5;  0.625,0.535; 0.75,0.6; 0.875,0.7335; 1,1">
                                          <p:stCondLst>
                                            <p:cond delay="1324"/>
                                          </p:stCondLst>
                                        </p:cTn>
                                        <p:tgtEl>
                                          <p:spTgt spid="20">
                                            <p:txEl>
                                              <p:pRg st="7" end="7"/>
                                            </p:txEl>
                                          </p:spTgt>
                                        </p:tgtEl>
                                        <p:attrNameLst>
                                          <p:attrName>ppt_y</p:attrName>
                                        </p:attrNameLst>
                                      </p:cBhvr>
                                      <p:tavLst>
                                        <p:tav tm="0" fmla="#ppt_y-sin(pi*$)/27">
                                          <p:val>
                                            <p:fltVal val="0"/>
                                          </p:val>
                                        </p:tav>
                                        <p:tav tm="100000">
                                          <p:val>
                                            <p:fltVal val="1"/>
                                          </p:val>
                                        </p:tav>
                                      </p:tavLst>
                                    </p:anim>
                                    <p:anim calcmode="lin" valueType="num">
                                      <p:cBhvr>
                                        <p:cTn id="76" dur="164" tmFilter="0, 0; 0.125,0.2665; 0.25,0.4; 0.375,0.465; 0.5,0.5;  0.625,0.535; 0.75,0.6; 0.875,0.7335; 1,1">
                                          <p:stCondLst>
                                            <p:cond delay="1656"/>
                                          </p:stCondLst>
                                        </p:cTn>
                                        <p:tgtEl>
                                          <p:spTgt spid="20">
                                            <p:txEl>
                                              <p:pRg st="7" end="7"/>
                                            </p:txEl>
                                          </p:spTgt>
                                        </p:tgtEl>
                                        <p:attrNameLst>
                                          <p:attrName>ppt_y</p:attrName>
                                        </p:attrNameLst>
                                      </p:cBhvr>
                                      <p:tavLst>
                                        <p:tav tm="0" fmla="#ppt_y-sin(pi*$)/81">
                                          <p:val>
                                            <p:fltVal val="0"/>
                                          </p:val>
                                        </p:tav>
                                        <p:tav tm="100000">
                                          <p:val>
                                            <p:fltVal val="1"/>
                                          </p:val>
                                        </p:tav>
                                      </p:tavLst>
                                    </p:anim>
                                    <p:animScale>
                                      <p:cBhvr>
                                        <p:cTn id="77" dur="26">
                                          <p:stCondLst>
                                            <p:cond delay="650"/>
                                          </p:stCondLst>
                                        </p:cTn>
                                        <p:tgtEl>
                                          <p:spTgt spid="20">
                                            <p:txEl>
                                              <p:pRg st="7" end="7"/>
                                            </p:txEl>
                                          </p:spTgt>
                                        </p:tgtEl>
                                      </p:cBhvr>
                                      <p:to x="100000" y="60000"/>
                                    </p:animScale>
                                    <p:animScale>
                                      <p:cBhvr>
                                        <p:cTn id="78" dur="166" decel="50000">
                                          <p:stCondLst>
                                            <p:cond delay="676"/>
                                          </p:stCondLst>
                                        </p:cTn>
                                        <p:tgtEl>
                                          <p:spTgt spid="20">
                                            <p:txEl>
                                              <p:pRg st="7" end="7"/>
                                            </p:txEl>
                                          </p:spTgt>
                                        </p:tgtEl>
                                      </p:cBhvr>
                                      <p:to x="100000" y="100000"/>
                                    </p:animScale>
                                    <p:animScale>
                                      <p:cBhvr>
                                        <p:cTn id="79" dur="26">
                                          <p:stCondLst>
                                            <p:cond delay="1312"/>
                                          </p:stCondLst>
                                        </p:cTn>
                                        <p:tgtEl>
                                          <p:spTgt spid="20">
                                            <p:txEl>
                                              <p:pRg st="7" end="7"/>
                                            </p:txEl>
                                          </p:spTgt>
                                        </p:tgtEl>
                                      </p:cBhvr>
                                      <p:to x="100000" y="80000"/>
                                    </p:animScale>
                                    <p:animScale>
                                      <p:cBhvr>
                                        <p:cTn id="80" dur="166" decel="50000">
                                          <p:stCondLst>
                                            <p:cond delay="1338"/>
                                          </p:stCondLst>
                                        </p:cTn>
                                        <p:tgtEl>
                                          <p:spTgt spid="20">
                                            <p:txEl>
                                              <p:pRg st="7" end="7"/>
                                            </p:txEl>
                                          </p:spTgt>
                                        </p:tgtEl>
                                      </p:cBhvr>
                                      <p:to x="100000" y="100000"/>
                                    </p:animScale>
                                    <p:animScale>
                                      <p:cBhvr>
                                        <p:cTn id="81" dur="26">
                                          <p:stCondLst>
                                            <p:cond delay="1642"/>
                                          </p:stCondLst>
                                        </p:cTn>
                                        <p:tgtEl>
                                          <p:spTgt spid="20">
                                            <p:txEl>
                                              <p:pRg st="7" end="7"/>
                                            </p:txEl>
                                          </p:spTgt>
                                        </p:tgtEl>
                                      </p:cBhvr>
                                      <p:to x="100000" y="90000"/>
                                    </p:animScale>
                                    <p:animScale>
                                      <p:cBhvr>
                                        <p:cTn id="82" dur="166" decel="50000">
                                          <p:stCondLst>
                                            <p:cond delay="1668"/>
                                          </p:stCondLst>
                                        </p:cTn>
                                        <p:tgtEl>
                                          <p:spTgt spid="20">
                                            <p:txEl>
                                              <p:pRg st="7" end="7"/>
                                            </p:txEl>
                                          </p:spTgt>
                                        </p:tgtEl>
                                      </p:cBhvr>
                                      <p:to x="100000" y="100000"/>
                                    </p:animScale>
                                    <p:animScale>
                                      <p:cBhvr>
                                        <p:cTn id="83" dur="26">
                                          <p:stCondLst>
                                            <p:cond delay="1808"/>
                                          </p:stCondLst>
                                        </p:cTn>
                                        <p:tgtEl>
                                          <p:spTgt spid="20">
                                            <p:txEl>
                                              <p:pRg st="7" end="7"/>
                                            </p:txEl>
                                          </p:spTgt>
                                        </p:tgtEl>
                                      </p:cBhvr>
                                      <p:to x="100000" y="95000"/>
                                    </p:animScale>
                                    <p:animScale>
                                      <p:cBhvr>
                                        <p:cTn id="84" dur="166" decel="50000">
                                          <p:stCondLst>
                                            <p:cond delay="1834"/>
                                          </p:stCondLst>
                                        </p:cTn>
                                        <p:tgtEl>
                                          <p:spTgt spid="20">
                                            <p:txEl>
                                              <p:pRg st="7" end="7"/>
                                            </p:txEl>
                                          </p:spTgt>
                                        </p:tgtEl>
                                      </p:cBhvr>
                                      <p:to x="100000" y="100000"/>
                                    </p:animScale>
                                  </p:childTnLst>
                                </p:cTn>
                              </p:par>
                              <p:par>
                                <p:cTn id="85" presetID="26" presetClass="entr" presetSubtype="0" fill="hold" nodeType="withEffect">
                                  <p:stCondLst>
                                    <p:cond delay="0"/>
                                  </p:stCondLst>
                                  <p:childTnLst>
                                    <p:set>
                                      <p:cBhvr>
                                        <p:cTn id="86" dur="1" fill="hold">
                                          <p:stCondLst>
                                            <p:cond delay="0"/>
                                          </p:stCondLst>
                                        </p:cTn>
                                        <p:tgtEl>
                                          <p:spTgt spid="20">
                                            <p:txEl>
                                              <p:pRg st="8" end="8"/>
                                            </p:txEl>
                                          </p:spTgt>
                                        </p:tgtEl>
                                        <p:attrNameLst>
                                          <p:attrName>style.visibility</p:attrName>
                                        </p:attrNameLst>
                                      </p:cBhvr>
                                      <p:to>
                                        <p:strVal val="visible"/>
                                      </p:to>
                                    </p:set>
                                    <p:animEffect transition="in" filter="wipe(down)">
                                      <p:cBhvr>
                                        <p:cTn id="87" dur="580">
                                          <p:stCondLst>
                                            <p:cond delay="0"/>
                                          </p:stCondLst>
                                        </p:cTn>
                                        <p:tgtEl>
                                          <p:spTgt spid="20">
                                            <p:txEl>
                                              <p:pRg st="8" end="8"/>
                                            </p:txEl>
                                          </p:spTgt>
                                        </p:tgtEl>
                                      </p:cBhvr>
                                    </p:animEffect>
                                    <p:anim calcmode="lin" valueType="num">
                                      <p:cBhvr>
                                        <p:cTn id="88" dur="1822" tmFilter="0,0; 0.14,0.36; 0.43,0.73; 0.71,0.91; 1.0,1.0">
                                          <p:stCondLst>
                                            <p:cond delay="0"/>
                                          </p:stCondLst>
                                        </p:cTn>
                                        <p:tgtEl>
                                          <p:spTgt spid="20">
                                            <p:txEl>
                                              <p:pRg st="8" end="8"/>
                                            </p:txEl>
                                          </p:spTgt>
                                        </p:tgtEl>
                                        <p:attrNameLst>
                                          <p:attrName>ppt_x</p:attrName>
                                        </p:attrNameLst>
                                      </p:cBhvr>
                                      <p:tavLst>
                                        <p:tav tm="0">
                                          <p:val>
                                            <p:strVal val="#ppt_x-0.25"/>
                                          </p:val>
                                        </p:tav>
                                        <p:tav tm="100000">
                                          <p:val>
                                            <p:strVal val="#ppt_x"/>
                                          </p:val>
                                        </p:tav>
                                      </p:tavLst>
                                    </p:anim>
                                    <p:anim calcmode="lin" valueType="num">
                                      <p:cBhvr>
                                        <p:cTn id="89" dur="664" tmFilter="0.0,0.0; 0.25,0.07; 0.50,0.2; 0.75,0.467; 1.0,1.0">
                                          <p:stCondLst>
                                            <p:cond delay="0"/>
                                          </p:stCondLst>
                                        </p:cTn>
                                        <p:tgtEl>
                                          <p:spTgt spid="20">
                                            <p:txEl>
                                              <p:pRg st="8" end="8"/>
                                            </p:txEl>
                                          </p:spTgt>
                                        </p:tgtEl>
                                        <p:attrNameLst>
                                          <p:attrName>ppt_y</p:attrName>
                                        </p:attrNameLst>
                                      </p:cBhvr>
                                      <p:tavLst>
                                        <p:tav tm="0" fmla="#ppt_y-sin(pi*$)/3">
                                          <p:val>
                                            <p:fltVal val="0.5"/>
                                          </p:val>
                                        </p:tav>
                                        <p:tav tm="100000">
                                          <p:val>
                                            <p:fltVal val="1"/>
                                          </p:val>
                                        </p:tav>
                                      </p:tavLst>
                                    </p:anim>
                                    <p:anim calcmode="lin" valueType="num">
                                      <p:cBhvr>
                                        <p:cTn id="90" dur="664" tmFilter="0, 0; 0.125,0.2665; 0.25,0.4; 0.375,0.465; 0.5,0.5;  0.625,0.535; 0.75,0.6; 0.875,0.7335; 1,1">
                                          <p:stCondLst>
                                            <p:cond delay="664"/>
                                          </p:stCondLst>
                                        </p:cTn>
                                        <p:tgtEl>
                                          <p:spTgt spid="20">
                                            <p:txEl>
                                              <p:pRg st="8" end="8"/>
                                            </p:txEl>
                                          </p:spTgt>
                                        </p:tgtEl>
                                        <p:attrNameLst>
                                          <p:attrName>ppt_y</p:attrName>
                                        </p:attrNameLst>
                                      </p:cBhvr>
                                      <p:tavLst>
                                        <p:tav tm="0" fmla="#ppt_y-sin(pi*$)/9">
                                          <p:val>
                                            <p:fltVal val="0"/>
                                          </p:val>
                                        </p:tav>
                                        <p:tav tm="100000">
                                          <p:val>
                                            <p:fltVal val="1"/>
                                          </p:val>
                                        </p:tav>
                                      </p:tavLst>
                                    </p:anim>
                                    <p:anim calcmode="lin" valueType="num">
                                      <p:cBhvr>
                                        <p:cTn id="91" dur="332" tmFilter="0, 0; 0.125,0.2665; 0.25,0.4; 0.375,0.465; 0.5,0.5;  0.625,0.535; 0.75,0.6; 0.875,0.7335; 1,1">
                                          <p:stCondLst>
                                            <p:cond delay="1324"/>
                                          </p:stCondLst>
                                        </p:cTn>
                                        <p:tgtEl>
                                          <p:spTgt spid="20">
                                            <p:txEl>
                                              <p:pRg st="8" end="8"/>
                                            </p:txEl>
                                          </p:spTgt>
                                        </p:tgtEl>
                                        <p:attrNameLst>
                                          <p:attrName>ppt_y</p:attrName>
                                        </p:attrNameLst>
                                      </p:cBhvr>
                                      <p:tavLst>
                                        <p:tav tm="0" fmla="#ppt_y-sin(pi*$)/27">
                                          <p:val>
                                            <p:fltVal val="0"/>
                                          </p:val>
                                        </p:tav>
                                        <p:tav tm="100000">
                                          <p:val>
                                            <p:fltVal val="1"/>
                                          </p:val>
                                        </p:tav>
                                      </p:tavLst>
                                    </p:anim>
                                    <p:anim calcmode="lin" valueType="num">
                                      <p:cBhvr>
                                        <p:cTn id="92" dur="164" tmFilter="0, 0; 0.125,0.2665; 0.25,0.4; 0.375,0.465; 0.5,0.5;  0.625,0.535; 0.75,0.6; 0.875,0.7335; 1,1">
                                          <p:stCondLst>
                                            <p:cond delay="1656"/>
                                          </p:stCondLst>
                                        </p:cTn>
                                        <p:tgtEl>
                                          <p:spTgt spid="20">
                                            <p:txEl>
                                              <p:pRg st="8" end="8"/>
                                            </p:txEl>
                                          </p:spTgt>
                                        </p:tgtEl>
                                        <p:attrNameLst>
                                          <p:attrName>ppt_y</p:attrName>
                                        </p:attrNameLst>
                                      </p:cBhvr>
                                      <p:tavLst>
                                        <p:tav tm="0" fmla="#ppt_y-sin(pi*$)/81">
                                          <p:val>
                                            <p:fltVal val="0"/>
                                          </p:val>
                                        </p:tav>
                                        <p:tav tm="100000">
                                          <p:val>
                                            <p:fltVal val="1"/>
                                          </p:val>
                                        </p:tav>
                                      </p:tavLst>
                                    </p:anim>
                                    <p:animScale>
                                      <p:cBhvr>
                                        <p:cTn id="93" dur="26">
                                          <p:stCondLst>
                                            <p:cond delay="650"/>
                                          </p:stCondLst>
                                        </p:cTn>
                                        <p:tgtEl>
                                          <p:spTgt spid="20">
                                            <p:txEl>
                                              <p:pRg st="8" end="8"/>
                                            </p:txEl>
                                          </p:spTgt>
                                        </p:tgtEl>
                                      </p:cBhvr>
                                      <p:to x="100000" y="60000"/>
                                    </p:animScale>
                                    <p:animScale>
                                      <p:cBhvr>
                                        <p:cTn id="94" dur="166" decel="50000">
                                          <p:stCondLst>
                                            <p:cond delay="676"/>
                                          </p:stCondLst>
                                        </p:cTn>
                                        <p:tgtEl>
                                          <p:spTgt spid="20">
                                            <p:txEl>
                                              <p:pRg st="8" end="8"/>
                                            </p:txEl>
                                          </p:spTgt>
                                        </p:tgtEl>
                                      </p:cBhvr>
                                      <p:to x="100000" y="100000"/>
                                    </p:animScale>
                                    <p:animScale>
                                      <p:cBhvr>
                                        <p:cTn id="95" dur="26">
                                          <p:stCondLst>
                                            <p:cond delay="1312"/>
                                          </p:stCondLst>
                                        </p:cTn>
                                        <p:tgtEl>
                                          <p:spTgt spid="20">
                                            <p:txEl>
                                              <p:pRg st="8" end="8"/>
                                            </p:txEl>
                                          </p:spTgt>
                                        </p:tgtEl>
                                      </p:cBhvr>
                                      <p:to x="100000" y="80000"/>
                                    </p:animScale>
                                    <p:animScale>
                                      <p:cBhvr>
                                        <p:cTn id="96" dur="166" decel="50000">
                                          <p:stCondLst>
                                            <p:cond delay="1338"/>
                                          </p:stCondLst>
                                        </p:cTn>
                                        <p:tgtEl>
                                          <p:spTgt spid="20">
                                            <p:txEl>
                                              <p:pRg st="8" end="8"/>
                                            </p:txEl>
                                          </p:spTgt>
                                        </p:tgtEl>
                                      </p:cBhvr>
                                      <p:to x="100000" y="100000"/>
                                    </p:animScale>
                                    <p:animScale>
                                      <p:cBhvr>
                                        <p:cTn id="97" dur="26">
                                          <p:stCondLst>
                                            <p:cond delay="1642"/>
                                          </p:stCondLst>
                                        </p:cTn>
                                        <p:tgtEl>
                                          <p:spTgt spid="20">
                                            <p:txEl>
                                              <p:pRg st="8" end="8"/>
                                            </p:txEl>
                                          </p:spTgt>
                                        </p:tgtEl>
                                      </p:cBhvr>
                                      <p:to x="100000" y="90000"/>
                                    </p:animScale>
                                    <p:animScale>
                                      <p:cBhvr>
                                        <p:cTn id="98" dur="166" decel="50000">
                                          <p:stCondLst>
                                            <p:cond delay="1668"/>
                                          </p:stCondLst>
                                        </p:cTn>
                                        <p:tgtEl>
                                          <p:spTgt spid="20">
                                            <p:txEl>
                                              <p:pRg st="8" end="8"/>
                                            </p:txEl>
                                          </p:spTgt>
                                        </p:tgtEl>
                                      </p:cBhvr>
                                      <p:to x="100000" y="100000"/>
                                    </p:animScale>
                                    <p:animScale>
                                      <p:cBhvr>
                                        <p:cTn id="99" dur="26">
                                          <p:stCondLst>
                                            <p:cond delay="1808"/>
                                          </p:stCondLst>
                                        </p:cTn>
                                        <p:tgtEl>
                                          <p:spTgt spid="20">
                                            <p:txEl>
                                              <p:pRg st="8" end="8"/>
                                            </p:txEl>
                                          </p:spTgt>
                                        </p:tgtEl>
                                      </p:cBhvr>
                                      <p:to x="100000" y="95000"/>
                                    </p:animScale>
                                    <p:animScale>
                                      <p:cBhvr>
                                        <p:cTn id="100" dur="166" decel="50000">
                                          <p:stCondLst>
                                            <p:cond delay="1834"/>
                                          </p:stCondLst>
                                        </p:cTn>
                                        <p:tgtEl>
                                          <p:spTgt spid="20">
                                            <p:txEl>
                                              <p:pRg st="8" end="8"/>
                                            </p:txEl>
                                          </p:spTgt>
                                        </p:tgtEl>
                                      </p:cBhvr>
                                      <p:to x="100000" y="100000"/>
                                    </p:animScale>
                                  </p:childTnLst>
                                </p:cTn>
                              </p:par>
                              <p:par>
                                <p:cTn id="101" presetID="26" presetClass="entr" presetSubtype="0" fill="hold" nodeType="withEffect">
                                  <p:stCondLst>
                                    <p:cond delay="0"/>
                                  </p:stCondLst>
                                  <p:childTnLst>
                                    <p:set>
                                      <p:cBhvr>
                                        <p:cTn id="102" dur="1" fill="hold">
                                          <p:stCondLst>
                                            <p:cond delay="0"/>
                                          </p:stCondLst>
                                        </p:cTn>
                                        <p:tgtEl>
                                          <p:spTgt spid="20">
                                            <p:txEl>
                                              <p:pRg st="9" end="9"/>
                                            </p:txEl>
                                          </p:spTgt>
                                        </p:tgtEl>
                                        <p:attrNameLst>
                                          <p:attrName>style.visibility</p:attrName>
                                        </p:attrNameLst>
                                      </p:cBhvr>
                                      <p:to>
                                        <p:strVal val="visible"/>
                                      </p:to>
                                    </p:set>
                                    <p:animEffect transition="in" filter="wipe(down)">
                                      <p:cBhvr>
                                        <p:cTn id="103" dur="580">
                                          <p:stCondLst>
                                            <p:cond delay="0"/>
                                          </p:stCondLst>
                                        </p:cTn>
                                        <p:tgtEl>
                                          <p:spTgt spid="20">
                                            <p:txEl>
                                              <p:pRg st="9" end="9"/>
                                            </p:txEl>
                                          </p:spTgt>
                                        </p:tgtEl>
                                      </p:cBhvr>
                                    </p:animEffect>
                                    <p:anim calcmode="lin" valueType="num">
                                      <p:cBhvr>
                                        <p:cTn id="104" dur="1822" tmFilter="0,0; 0.14,0.36; 0.43,0.73; 0.71,0.91; 1.0,1.0">
                                          <p:stCondLst>
                                            <p:cond delay="0"/>
                                          </p:stCondLst>
                                        </p:cTn>
                                        <p:tgtEl>
                                          <p:spTgt spid="20">
                                            <p:txEl>
                                              <p:pRg st="9" end="9"/>
                                            </p:txEl>
                                          </p:spTgt>
                                        </p:tgtEl>
                                        <p:attrNameLst>
                                          <p:attrName>ppt_x</p:attrName>
                                        </p:attrNameLst>
                                      </p:cBhvr>
                                      <p:tavLst>
                                        <p:tav tm="0">
                                          <p:val>
                                            <p:strVal val="#ppt_x-0.25"/>
                                          </p:val>
                                        </p:tav>
                                        <p:tav tm="100000">
                                          <p:val>
                                            <p:strVal val="#ppt_x"/>
                                          </p:val>
                                        </p:tav>
                                      </p:tavLst>
                                    </p:anim>
                                    <p:anim calcmode="lin" valueType="num">
                                      <p:cBhvr>
                                        <p:cTn id="105" dur="664" tmFilter="0.0,0.0; 0.25,0.07; 0.50,0.2; 0.75,0.467; 1.0,1.0">
                                          <p:stCondLst>
                                            <p:cond delay="0"/>
                                          </p:stCondLst>
                                        </p:cTn>
                                        <p:tgtEl>
                                          <p:spTgt spid="20">
                                            <p:txEl>
                                              <p:pRg st="9" end="9"/>
                                            </p:txEl>
                                          </p:spTgt>
                                        </p:tgtEl>
                                        <p:attrNameLst>
                                          <p:attrName>ppt_y</p:attrName>
                                        </p:attrNameLst>
                                      </p:cBhvr>
                                      <p:tavLst>
                                        <p:tav tm="0" fmla="#ppt_y-sin(pi*$)/3">
                                          <p:val>
                                            <p:fltVal val="0.5"/>
                                          </p:val>
                                        </p:tav>
                                        <p:tav tm="100000">
                                          <p:val>
                                            <p:fltVal val="1"/>
                                          </p:val>
                                        </p:tav>
                                      </p:tavLst>
                                    </p:anim>
                                    <p:anim calcmode="lin" valueType="num">
                                      <p:cBhvr>
                                        <p:cTn id="106" dur="664" tmFilter="0, 0; 0.125,0.2665; 0.25,0.4; 0.375,0.465; 0.5,0.5;  0.625,0.535; 0.75,0.6; 0.875,0.7335; 1,1">
                                          <p:stCondLst>
                                            <p:cond delay="664"/>
                                          </p:stCondLst>
                                        </p:cTn>
                                        <p:tgtEl>
                                          <p:spTgt spid="20">
                                            <p:txEl>
                                              <p:pRg st="9" end="9"/>
                                            </p:txEl>
                                          </p:spTgt>
                                        </p:tgtEl>
                                        <p:attrNameLst>
                                          <p:attrName>ppt_y</p:attrName>
                                        </p:attrNameLst>
                                      </p:cBhvr>
                                      <p:tavLst>
                                        <p:tav tm="0" fmla="#ppt_y-sin(pi*$)/9">
                                          <p:val>
                                            <p:fltVal val="0"/>
                                          </p:val>
                                        </p:tav>
                                        <p:tav tm="100000">
                                          <p:val>
                                            <p:fltVal val="1"/>
                                          </p:val>
                                        </p:tav>
                                      </p:tavLst>
                                    </p:anim>
                                    <p:anim calcmode="lin" valueType="num">
                                      <p:cBhvr>
                                        <p:cTn id="107" dur="332" tmFilter="0, 0; 0.125,0.2665; 0.25,0.4; 0.375,0.465; 0.5,0.5;  0.625,0.535; 0.75,0.6; 0.875,0.7335; 1,1">
                                          <p:stCondLst>
                                            <p:cond delay="1324"/>
                                          </p:stCondLst>
                                        </p:cTn>
                                        <p:tgtEl>
                                          <p:spTgt spid="20">
                                            <p:txEl>
                                              <p:pRg st="9" end="9"/>
                                            </p:txEl>
                                          </p:spTgt>
                                        </p:tgtEl>
                                        <p:attrNameLst>
                                          <p:attrName>ppt_y</p:attrName>
                                        </p:attrNameLst>
                                      </p:cBhvr>
                                      <p:tavLst>
                                        <p:tav tm="0" fmla="#ppt_y-sin(pi*$)/27">
                                          <p:val>
                                            <p:fltVal val="0"/>
                                          </p:val>
                                        </p:tav>
                                        <p:tav tm="100000">
                                          <p:val>
                                            <p:fltVal val="1"/>
                                          </p:val>
                                        </p:tav>
                                      </p:tavLst>
                                    </p:anim>
                                    <p:anim calcmode="lin" valueType="num">
                                      <p:cBhvr>
                                        <p:cTn id="108" dur="164" tmFilter="0, 0; 0.125,0.2665; 0.25,0.4; 0.375,0.465; 0.5,0.5;  0.625,0.535; 0.75,0.6; 0.875,0.7335; 1,1">
                                          <p:stCondLst>
                                            <p:cond delay="1656"/>
                                          </p:stCondLst>
                                        </p:cTn>
                                        <p:tgtEl>
                                          <p:spTgt spid="20">
                                            <p:txEl>
                                              <p:pRg st="9" end="9"/>
                                            </p:txEl>
                                          </p:spTgt>
                                        </p:tgtEl>
                                        <p:attrNameLst>
                                          <p:attrName>ppt_y</p:attrName>
                                        </p:attrNameLst>
                                      </p:cBhvr>
                                      <p:tavLst>
                                        <p:tav tm="0" fmla="#ppt_y-sin(pi*$)/81">
                                          <p:val>
                                            <p:fltVal val="0"/>
                                          </p:val>
                                        </p:tav>
                                        <p:tav tm="100000">
                                          <p:val>
                                            <p:fltVal val="1"/>
                                          </p:val>
                                        </p:tav>
                                      </p:tavLst>
                                    </p:anim>
                                    <p:animScale>
                                      <p:cBhvr>
                                        <p:cTn id="109" dur="26">
                                          <p:stCondLst>
                                            <p:cond delay="650"/>
                                          </p:stCondLst>
                                        </p:cTn>
                                        <p:tgtEl>
                                          <p:spTgt spid="20">
                                            <p:txEl>
                                              <p:pRg st="9" end="9"/>
                                            </p:txEl>
                                          </p:spTgt>
                                        </p:tgtEl>
                                      </p:cBhvr>
                                      <p:to x="100000" y="60000"/>
                                    </p:animScale>
                                    <p:animScale>
                                      <p:cBhvr>
                                        <p:cTn id="110" dur="166" decel="50000">
                                          <p:stCondLst>
                                            <p:cond delay="676"/>
                                          </p:stCondLst>
                                        </p:cTn>
                                        <p:tgtEl>
                                          <p:spTgt spid="20">
                                            <p:txEl>
                                              <p:pRg st="9" end="9"/>
                                            </p:txEl>
                                          </p:spTgt>
                                        </p:tgtEl>
                                      </p:cBhvr>
                                      <p:to x="100000" y="100000"/>
                                    </p:animScale>
                                    <p:animScale>
                                      <p:cBhvr>
                                        <p:cTn id="111" dur="26">
                                          <p:stCondLst>
                                            <p:cond delay="1312"/>
                                          </p:stCondLst>
                                        </p:cTn>
                                        <p:tgtEl>
                                          <p:spTgt spid="20">
                                            <p:txEl>
                                              <p:pRg st="9" end="9"/>
                                            </p:txEl>
                                          </p:spTgt>
                                        </p:tgtEl>
                                      </p:cBhvr>
                                      <p:to x="100000" y="80000"/>
                                    </p:animScale>
                                    <p:animScale>
                                      <p:cBhvr>
                                        <p:cTn id="112" dur="166" decel="50000">
                                          <p:stCondLst>
                                            <p:cond delay="1338"/>
                                          </p:stCondLst>
                                        </p:cTn>
                                        <p:tgtEl>
                                          <p:spTgt spid="20">
                                            <p:txEl>
                                              <p:pRg st="9" end="9"/>
                                            </p:txEl>
                                          </p:spTgt>
                                        </p:tgtEl>
                                      </p:cBhvr>
                                      <p:to x="100000" y="100000"/>
                                    </p:animScale>
                                    <p:animScale>
                                      <p:cBhvr>
                                        <p:cTn id="113" dur="26">
                                          <p:stCondLst>
                                            <p:cond delay="1642"/>
                                          </p:stCondLst>
                                        </p:cTn>
                                        <p:tgtEl>
                                          <p:spTgt spid="20">
                                            <p:txEl>
                                              <p:pRg st="9" end="9"/>
                                            </p:txEl>
                                          </p:spTgt>
                                        </p:tgtEl>
                                      </p:cBhvr>
                                      <p:to x="100000" y="90000"/>
                                    </p:animScale>
                                    <p:animScale>
                                      <p:cBhvr>
                                        <p:cTn id="114" dur="166" decel="50000">
                                          <p:stCondLst>
                                            <p:cond delay="1668"/>
                                          </p:stCondLst>
                                        </p:cTn>
                                        <p:tgtEl>
                                          <p:spTgt spid="20">
                                            <p:txEl>
                                              <p:pRg st="9" end="9"/>
                                            </p:txEl>
                                          </p:spTgt>
                                        </p:tgtEl>
                                      </p:cBhvr>
                                      <p:to x="100000" y="100000"/>
                                    </p:animScale>
                                    <p:animScale>
                                      <p:cBhvr>
                                        <p:cTn id="115" dur="26">
                                          <p:stCondLst>
                                            <p:cond delay="1808"/>
                                          </p:stCondLst>
                                        </p:cTn>
                                        <p:tgtEl>
                                          <p:spTgt spid="20">
                                            <p:txEl>
                                              <p:pRg st="9" end="9"/>
                                            </p:txEl>
                                          </p:spTgt>
                                        </p:tgtEl>
                                      </p:cBhvr>
                                      <p:to x="100000" y="95000"/>
                                    </p:animScale>
                                    <p:animScale>
                                      <p:cBhvr>
                                        <p:cTn id="116" dur="166" decel="50000">
                                          <p:stCondLst>
                                            <p:cond delay="1834"/>
                                          </p:stCondLst>
                                        </p:cTn>
                                        <p:tgtEl>
                                          <p:spTgt spid="20">
                                            <p:txEl>
                                              <p:pRg st="9" end="9"/>
                                            </p:txEl>
                                          </p:spTgt>
                                        </p:tgtEl>
                                      </p:cBhvr>
                                      <p:to x="100000" y="100000"/>
                                    </p:animScale>
                                  </p:childTnLst>
                                </p:cTn>
                              </p:par>
                              <p:par>
                                <p:cTn id="117" presetID="26" presetClass="entr" presetSubtype="0" fill="hold" nodeType="withEffect">
                                  <p:stCondLst>
                                    <p:cond delay="0"/>
                                  </p:stCondLst>
                                  <p:childTnLst>
                                    <p:set>
                                      <p:cBhvr>
                                        <p:cTn id="118" dur="1" fill="hold">
                                          <p:stCondLst>
                                            <p:cond delay="0"/>
                                          </p:stCondLst>
                                        </p:cTn>
                                        <p:tgtEl>
                                          <p:spTgt spid="20">
                                            <p:txEl>
                                              <p:pRg st="10" end="10"/>
                                            </p:txEl>
                                          </p:spTgt>
                                        </p:tgtEl>
                                        <p:attrNameLst>
                                          <p:attrName>style.visibility</p:attrName>
                                        </p:attrNameLst>
                                      </p:cBhvr>
                                      <p:to>
                                        <p:strVal val="visible"/>
                                      </p:to>
                                    </p:set>
                                    <p:animEffect transition="in" filter="wipe(down)">
                                      <p:cBhvr>
                                        <p:cTn id="119" dur="580">
                                          <p:stCondLst>
                                            <p:cond delay="0"/>
                                          </p:stCondLst>
                                        </p:cTn>
                                        <p:tgtEl>
                                          <p:spTgt spid="20">
                                            <p:txEl>
                                              <p:pRg st="10" end="10"/>
                                            </p:txEl>
                                          </p:spTgt>
                                        </p:tgtEl>
                                      </p:cBhvr>
                                    </p:animEffect>
                                    <p:anim calcmode="lin" valueType="num">
                                      <p:cBhvr>
                                        <p:cTn id="120" dur="1822" tmFilter="0,0; 0.14,0.36; 0.43,0.73; 0.71,0.91; 1.0,1.0">
                                          <p:stCondLst>
                                            <p:cond delay="0"/>
                                          </p:stCondLst>
                                        </p:cTn>
                                        <p:tgtEl>
                                          <p:spTgt spid="20">
                                            <p:txEl>
                                              <p:pRg st="10" end="10"/>
                                            </p:txEl>
                                          </p:spTgt>
                                        </p:tgtEl>
                                        <p:attrNameLst>
                                          <p:attrName>ppt_x</p:attrName>
                                        </p:attrNameLst>
                                      </p:cBhvr>
                                      <p:tavLst>
                                        <p:tav tm="0">
                                          <p:val>
                                            <p:strVal val="#ppt_x-0.25"/>
                                          </p:val>
                                        </p:tav>
                                        <p:tav tm="100000">
                                          <p:val>
                                            <p:strVal val="#ppt_x"/>
                                          </p:val>
                                        </p:tav>
                                      </p:tavLst>
                                    </p:anim>
                                    <p:anim calcmode="lin" valueType="num">
                                      <p:cBhvr>
                                        <p:cTn id="121" dur="664" tmFilter="0.0,0.0; 0.25,0.07; 0.50,0.2; 0.75,0.467; 1.0,1.0">
                                          <p:stCondLst>
                                            <p:cond delay="0"/>
                                          </p:stCondLst>
                                        </p:cTn>
                                        <p:tgtEl>
                                          <p:spTgt spid="20">
                                            <p:txEl>
                                              <p:pRg st="10" end="10"/>
                                            </p:txEl>
                                          </p:spTgt>
                                        </p:tgtEl>
                                        <p:attrNameLst>
                                          <p:attrName>ppt_y</p:attrName>
                                        </p:attrNameLst>
                                      </p:cBhvr>
                                      <p:tavLst>
                                        <p:tav tm="0" fmla="#ppt_y-sin(pi*$)/3">
                                          <p:val>
                                            <p:fltVal val="0.5"/>
                                          </p:val>
                                        </p:tav>
                                        <p:tav tm="100000">
                                          <p:val>
                                            <p:fltVal val="1"/>
                                          </p:val>
                                        </p:tav>
                                      </p:tavLst>
                                    </p:anim>
                                    <p:anim calcmode="lin" valueType="num">
                                      <p:cBhvr>
                                        <p:cTn id="122" dur="664" tmFilter="0, 0; 0.125,0.2665; 0.25,0.4; 0.375,0.465; 0.5,0.5;  0.625,0.535; 0.75,0.6; 0.875,0.7335; 1,1">
                                          <p:stCondLst>
                                            <p:cond delay="664"/>
                                          </p:stCondLst>
                                        </p:cTn>
                                        <p:tgtEl>
                                          <p:spTgt spid="20">
                                            <p:txEl>
                                              <p:pRg st="10" end="10"/>
                                            </p:txEl>
                                          </p:spTgt>
                                        </p:tgtEl>
                                        <p:attrNameLst>
                                          <p:attrName>ppt_y</p:attrName>
                                        </p:attrNameLst>
                                      </p:cBhvr>
                                      <p:tavLst>
                                        <p:tav tm="0" fmla="#ppt_y-sin(pi*$)/9">
                                          <p:val>
                                            <p:fltVal val="0"/>
                                          </p:val>
                                        </p:tav>
                                        <p:tav tm="100000">
                                          <p:val>
                                            <p:fltVal val="1"/>
                                          </p:val>
                                        </p:tav>
                                      </p:tavLst>
                                    </p:anim>
                                    <p:anim calcmode="lin" valueType="num">
                                      <p:cBhvr>
                                        <p:cTn id="123" dur="332" tmFilter="0, 0; 0.125,0.2665; 0.25,0.4; 0.375,0.465; 0.5,0.5;  0.625,0.535; 0.75,0.6; 0.875,0.7335; 1,1">
                                          <p:stCondLst>
                                            <p:cond delay="1324"/>
                                          </p:stCondLst>
                                        </p:cTn>
                                        <p:tgtEl>
                                          <p:spTgt spid="20">
                                            <p:txEl>
                                              <p:pRg st="10" end="10"/>
                                            </p:txEl>
                                          </p:spTgt>
                                        </p:tgtEl>
                                        <p:attrNameLst>
                                          <p:attrName>ppt_y</p:attrName>
                                        </p:attrNameLst>
                                      </p:cBhvr>
                                      <p:tavLst>
                                        <p:tav tm="0" fmla="#ppt_y-sin(pi*$)/27">
                                          <p:val>
                                            <p:fltVal val="0"/>
                                          </p:val>
                                        </p:tav>
                                        <p:tav tm="100000">
                                          <p:val>
                                            <p:fltVal val="1"/>
                                          </p:val>
                                        </p:tav>
                                      </p:tavLst>
                                    </p:anim>
                                    <p:anim calcmode="lin" valueType="num">
                                      <p:cBhvr>
                                        <p:cTn id="124" dur="164" tmFilter="0, 0; 0.125,0.2665; 0.25,0.4; 0.375,0.465; 0.5,0.5;  0.625,0.535; 0.75,0.6; 0.875,0.7335; 1,1">
                                          <p:stCondLst>
                                            <p:cond delay="1656"/>
                                          </p:stCondLst>
                                        </p:cTn>
                                        <p:tgtEl>
                                          <p:spTgt spid="20">
                                            <p:txEl>
                                              <p:pRg st="10" end="10"/>
                                            </p:txEl>
                                          </p:spTgt>
                                        </p:tgtEl>
                                        <p:attrNameLst>
                                          <p:attrName>ppt_y</p:attrName>
                                        </p:attrNameLst>
                                      </p:cBhvr>
                                      <p:tavLst>
                                        <p:tav tm="0" fmla="#ppt_y-sin(pi*$)/81">
                                          <p:val>
                                            <p:fltVal val="0"/>
                                          </p:val>
                                        </p:tav>
                                        <p:tav tm="100000">
                                          <p:val>
                                            <p:fltVal val="1"/>
                                          </p:val>
                                        </p:tav>
                                      </p:tavLst>
                                    </p:anim>
                                    <p:animScale>
                                      <p:cBhvr>
                                        <p:cTn id="125" dur="26">
                                          <p:stCondLst>
                                            <p:cond delay="650"/>
                                          </p:stCondLst>
                                        </p:cTn>
                                        <p:tgtEl>
                                          <p:spTgt spid="20">
                                            <p:txEl>
                                              <p:pRg st="10" end="10"/>
                                            </p:txEl>
                                          </p:spTgt>
                                        </p:tgtEl>
                                      </p:cBhvr>
                                      <p:to x="100000" y="60000"/>
                                    </p:animScale>
                                    <p:animScale>
                                      <p:cBhvr>
                                        <p:cTn id="126" dur="166" decel="50000">
                                          <p:stCondLst>
                                            <p:cond delay="676"/>
                                          </p:stCondLst>
                                        </p:cTn>
                                        <p:tgtEl>
                                          <p:spTgt spid="20">
                                            <p:txEl>
                                              <p:pRg st="10" end="10"/>
                                            </p:txEl>
                                          </p:spTgt>
                                        </p:tgtEl>
                                      </p:cBhvr>
                                      <p:to x="100000" y="100000"/>
                                    </p:animScale>
                                    <p:animScale>
                                      <p:cBhvr>
                                        <p:cTn id="127" dur="26">
                                          <p:stCondLst>
                                            <p:cond delay="1312"/>
                                          </p:stCondLst>
                                        </p:cTn>
                                        <p:tgtEl>
                                          <p:spTgt spid="20">
                                            <p:txEl>
                                              <p:pRg st="10" end="10"/>
                                            </p:txEl>
                                          </p:spTgt>
                                        </p:tgtEl>
                                      </p:cBhvr>
                                      <p:to x="100000" y="80000"/>
                                    </p:animScale>
                                    <p:animScale>
                                      <p:cBhvr>
                                        <p:cTn id="128" dur="166" decel="50000">
                                          <p:stCondLst>
                                            <p:cond delay="1338"/>
                                          </p:stCondLst>
                                        </p:cTn>
                                        <p:tgtEl>
                                          <p:spTgt spid="20">
                                            <p:txEl>
                                              <p:pRg st="10" end="10"/>
                                            </p:txEl>
                                          </p:spTgt>
                                        </p:tgtEl>
                                      </p:cBhvr>
                                      <p:to x="100000" y="100000"/>
                                    </p:animScale>
                                    <p:animScale>
                                      <p:cBhvr>
                                        <p:cTn id="129" dur="26">
                                          <p:stCondLst>
                                            <p:cond delay="1642"/>
                                          </p:stCondLst>
                                        </p:cTn>
                                        <p:tgtEl>
                                          <p:spTgt spid="20">
                                            <p:txEl>
                                              <p:pRg st="10" end="10"/>
                                            </p:txEl>
                                          </p:spTgt>
                                        </p:tgtEl>
                                      </p:cBhvr>
                                      <p:to x="100000" y="90000"/>
                                    </p:animScale>
                                    <p:animScale>
                                      <p:cBhvr>
                                        <p:cTn id="130" dur="166" decel="50000">
                                          <p:stCondLst>
                                            <p:cond delay="1668"/>
                                          </p:stCondLst>
                                        </p:cTn>
                                        <p:tgtEl>
                                          <p:spTgt spid="20">
                                            <p:txEl>
                                              <p:pRg st="10" end="10"/>
                                            </p:txEl>
                                          </p:spTgt>
                                        </p:tgtEl>
                                      </p:cBhvr>
                                      <p:to x="100000" y="100000"/>
                                    </p:animScale>
                                    <p:animScale>
                                      <p:cBhvr>
                                        <p:cTn id="131" dur="26">
                                          <p:stCondLst>
                                            <p:cond delay="1808"/>
                                          </p:stCondLst>
                                        </p:cTn>
                                        <p:tgtEl>
                                          <p:spTgt spid="20">
                                            <p:txEl>
                                              <p:pRg st="10" end="10"/>
                                            </p:txEl>
                                          </p:spTgt>
                                        </p:tgtEl>
                                      </p:cBhvr>
                                      <p:to x="100000" y="95000"/>
                                    </p:animScale>
                                    <p:animScale>
                                      <p:cBhvr>
                                        <p:cTn id="132" dur="166" decel="50000">
                                          <p:stCondLst>
                                            <p:cond delay="1834"/>
                                          </p:stCondLst>
                                        </p:cTn>
                                        <p:tgtEl>
                                          <p:spTgt spid="20">
                                            <p:txEl>
                                              <p:pRg st="10" end="10"/>
                                            </p:txEl>
                                          </p:spTgt>
                                        </p:tgtEl>
                                      </p:cBhvr>
                                      <p:to x="100000" y="100000"/>
                                    </p:animScale>
                                  </p:childTnLst>
                                </p:cTn>
                              </p:par>
                            </p:childTnLst>
                          </p:cTn>
                        </p:par>
                      </p:childTnLst>
                    </p:cTn>
                  </p:par>
                  <p:par>
                    <p:cTn id="133" fill="hold">
                      <p:stCondLst>
                        <p:cond delay="indefinite"/>
                      </p:stCondLst>
                      <p:childTnLst>
                        <p:par>
                          <p:cTn id="134" fill="hold">
                            <p:stCondLst>
                              <p:cond delay="0"/>
                            </p:stCondLst>
                            <p:childTnLst>
                              <p:par>
                                <p:cTn id="135" presetID="16" presetClass="entr" presetSubtype="21" fill="hold" nodeType="clickEffect">
                                  <p:stCondLst>
                                    <p:cond delay="0"/>
                                  </p:stCondLst>
                                  <p:childTnLst>
                                    <p:set>
                                      <p:cBhvr>
                                        <p:cTn id="136" dur="1" fill="hold">
                                          <p:stCondLst>
                                            <p:cond delay="0"/>
                                          </p:stCondLst>
                                        </p:cTn>
                                        <p:tgtEl>
                                          <p:spTgt spid="20">
                                            <p:txEl>
                                              <p:pRg st="11" end="11"/>
                                            </p:txEl>
                                          </p:spTgt>
                                        </p:tgtEl>
                                        <p:attrNameLst>
                                          <p:attrName>style.visibility</p:attrName>
                                        </p:attrNameLst>
                                      </p:cBhvr>
                                      <p:to>
                                        <p:strVal val="visible"/>
                                      </p:to>
                                    </p:set>
                                    <p:animEffect transition="in" filter="barn(inVertical)">
                                      <p:cBhvr>
                                        <p:cTn id="137" dur="500"/>
                                        <p:tgtEl>
                                          <p:spTgt spid="20">
                                            <p:txEl>
                                              <p:pRg st="11" end="11"/>
                                            </p:txEl>
                                          </p:spTgt>
                                        </p:tgtEl>
                                      </p:cBhvr>
                                    </p:animEffect>
                                  </p:childTnLst>
                                </p:cTn>
                              </p:par>
                              <p:par>
                                <p:cTn id="138" presetID="16" presetClass="entr" presetSubtype="21" fill="hold" nodeType="withEffect">
                                  <p:stCondLst>
                                    <p:cond delay="0"/>
                                  </p:stCondLst>
                                  <p:childTnLst>
                                    <p:set>
                                      <p:cBhvr>
                                        <p:cTn id="139" dur="1" fill="hold">
                                          <p:stCondLst>
                                            <p:cond delay="0"/>
                                          </p:stCondLst>
                                        </p:cTn>
                                        <p:tgtEl>
                                          <p:spTgt spid="20">
                                            <p:txEl>
                                              <p:pRg st="12" end="12"/>
                                            </p:txEl>
                                          </p:spTgt>
                                        </p:tgtEl>
                                        <p:attrNameLst>
                                          <p:attrName>style.visibility</p:attrName>
                                        </p:attrNameLst>
                                      </p:cBhvr>
                                      <p:to>
                                        <p:strVal val="visible"/>
                                      </p:to>
                                    </p:set>
                                    <p:animEffect transition="in" filter="barn(inVertical)">
                                      <p:cBhvr>
                                        <p:cTn id="140" dur="500"/>
                                        <p:tgtEl>
                                          <p:spTgt spid="20">
                                            <p:txEl>
                                              <p:pRg st="12" end="12"/>
                                            </p:txEl>
                                          </p:spTgt>
                                        </p:tgtEl>
                                      </p:cBhvr>
                                    </p:animEffect>
                                  </p:childTnLst>
                                </p:cTn>
                              </p:par>
                              <p:par>
                                <p:cTn id="141" presetID="16" presetClass="entr" presetSubtype="21" fill="hold" nodeType="withEffect">
                                  <p:stCondLst>
                                    <p:cond delay="0"/>
                                  </p:stCondLst>
                                  <p:childTnLst>
                                    <p:set>
                                      <p:cBhvr>
                                        <p:cTn id="142" dur="1" fill="hold">
                                          <p:stCondLst>
                                            <p:cond delay="0"/>
                                          </p:stCondLst>
                                        </p:cTn>
                                        <p:tgtEl>
                                          <p:spTgt spid="20">
                                            <p:txEl>
                                              <p:pRg st="13" end="13"/>
                                            </p:txEl>
                                          </p:spTgt>
                                        </p:tgtEl>
                                        <p:attrNameLst>
                                          <p:attrName>style.visibility</p:attrName>
                                        </p:attrNameLst>
                                      </p:cBhvr>
                                      <p:to>
                                        <p:strVal val="visible"/>
                                      </p:to>
                                    </p:set>
                                    <p:animEffect transition="in" filter="barn(inVertical)">
                                      <p:cBhvr>
                                        <p:cTn id="143" dur="500"/>
                                        <p:tgtEl>
                                          <p:spTgt spid="20">
                                            <p:txEl>
                                              <p:pRg st="13" end="13"/>
                                            </p:txEl>
                                          </p:spTgt>
                                        </p:tgtEl>
                                      </p:cBhvr>
                                    </p:animEffect>
                                  </p:childTnLst>
                                </p:cTn>
                              </p:par>
                              <p:par>
                                <p:cTn id="144" presetID="16" presetClass="entr" presetSubtype="21" fill="hold" nodeType="withEffect">
                                  <p:stCondLst>
                                    <p:cond delay="0"/>
                                  </p:stCondLst>
                                  <p:childTnLst>
                                    <p:set>
                                      <p:cBhvr>
                                        <p:cTn id="145" dur="1" fill="hold">
                                          <p:stCondLst>
                                            <p:cond delay="0"/>
                                          </p:stCondLst>
                                        </p:cTn>
                                        <p:tgtEl>
                                          <p:spTgt spid="20">
                                            <p:txEl>
                                              <p:pRg st="14" end="14"/>
                                            </p:txEl>
                                          </p:spTgt>
                                        </p:tgtEl>
                                        <p:attrNameLst>
                                          <p:attrName>style.visibility</p:attrName>
                                        </p:attrNameLst>
                                      </p:cBhvr>
                                      <p:to>
                                        <p:strVal val="visible"/>
                                      </p:to>
                                    </p:set>
                                    <p:animEffect transition="in" filter="barn(inVertical)">
                                      <p:cBhvr>
                                        <p:cTn id="146" dur="500"/>
                                        <p:tgtEl>
                                          <p:spTgt spid="20">
                                            <p:txEl>
                                              <p:pRg st="14" end="14"/>
                                            </p:txEl>
                                          </p:spTgt>
                                        </p:tgtEl>
                                      </p:cBhvr>
                                    </p:animEffect>
                                  </p:childTnLst>
                                </p:cTn>
                              </p:par>
                              <p:par>
                                <p:cTn id="147" presetID="16" presetClass="entr" presetSubtype="21" fill="hold" nodeType="withEffect">
                                  <p:stCondLst>
                                    <p:cond delay="0"/>
                                  </p:stCondLst>
                                  <p:childTnLst>
                                    <p:set>
                                      <p:cBhvr>
                                        <p:cTn id="148" dur="1" fill="hold">
                                          <p:stCondLst>
                                            <p:cond delay="0"/>
                                          </p:stCondLst>
                                        </p:cTn>
                                        <p:tgtEl>
                                          <p:spTgt spid="20">
                                            <p:txEl>
                                              <p:pRg st="15" end="15"/>
                                            </p:txEl>
                                          </p:spTgt>
                                        </p:tgtEl>
                                        <p:attrNameLst>
                                          <p:attrName>style.visibility</p:attrName>
                                        </p:attrNameLst>
                                      </p:cBhvr>
                                      <p:to>
                                        <p:strVal val="visible"/>
                                      </p:to>
                                    </p:set>
                                    <p:animEffect transition="in" filter="barn(inVertical)">
                                      <p:cBhvr>
                                        <p:cTn id="149" dur="500"/>
                                        <p:tgtEl>
                                          <p:spTgt spid="20">
                                            <p:txEl>
                                              <p:pRg st="15" end="15"/>
                                            </p:txEl>
                                          </p:spTgt>
                                        </p:tgtEl>
                                      </p:cBhvr>
                                    </p:animEffect>
                                  </p:childTnLst>
                                </p:cTn>
                              </p:par>
                              <p:par>
                                <p:cTn id="150" presetID="16" presetClass="entr" presetSubtype="21" fill="hold" nodeType="withEffect">
                                  <p:stCondLst>
                                    <p:cond delay="0"/>
                                  </p:stCondLst>
                                  <p:childTnLst>
                                    <p:set>
                                      <p:cBhvr>
                                        <p:cTn id="151" dur="1" fill="hold">
                                          <p:stCondLst>
                                            <p:cond delay="0"/>
                                          </p:stCondLst>
                                        </p:cTn>
                                        <p:tgtEl>
                                          <p:spTgt spid="20">
                                            <p:txEl>
                                              <p:pRg st="16" end="16"/>
                                            </p:txEl>
                                          </p:spTgt>
                                        </p:tgtEl>
                                        <p:attrNameLst>
                                          <p:attrName>style.visibility</p:attrName>
                                        </p:attrNameLst>
                                      </p:cBhvr>
                                      <p:to>
                                        <p:strVal val="visible"/>
                                      </p:to>
                                    </p:set>
                                    <p:animEffect transition="in" filter="barn(inVertical)">
                                      <p:cBhvr>
                                        <p:cTn id="152" dur="500"/>
                                        <p:tgtEl>
                                          <p:spTgt spid="20">
                                            <p:txEl>
                                              <p:pRg st="16" end="16"/>
                                            </p:txEl>
                                          </p:spTgt>
                                        </p:tgtEl>
                                      </p:cBhvr>
                                    </p:animEffect>
                                  </p:childTnLst>
                                </p:cTn>
                              </p:par>
                            </p:childTnLst>
                          </p:cTn>
                        </p:par>
                      </p:childTnLst>
                    </p:cTn>
                  </p:par>
                  <p:par>
                    <p:cTn id="153" fill="hold">
                      <p:stCondLst>
                        <p:cond delay="indefinite"/>
                      </p:stCondLst>
                      <p:childTnLst>
                        <p:par>
                          <p:cTn id="154" fill="hold">
                            <p:stCondLst>
                              <p:cond delay="0"/>
                            </p:stCondLst>
                            <p:childTnLst>
                              <p:par>
                                <p:cTn id="155" presetID="26" presetClass="entr" presetSubtype="0" fill="hold" nodeType="clickEffect">
                                  <p:stCondLst>
                                    <p:cond delay="0"/>
                                  </p:stCondLst>
                                  <p:childTnLst>
                                    <p:set>
                                      <p:cBhvr>
                                        <p:cTn id="156" dur="1" fill="hold">
                                          <p:stCondLst>
                                            <p:cond delay="0"/>
                                          </p:stCondLst>
                                        </p:cTn>
                                        <p:tgtEl>
                                          <p:spTgt spid="20">
                                            <p:txEl>
                                              <p:pRg st="17" end="17"/>
                                            </p:txEl>
                                          </p:spTgt>
                                        </p:tgtEl>
                                        <p:attrNameLst>
                                          <p:attrName>style.visibility</p:attrName>
                                        </p:attrNameLst>
                                      </p:cBhvr>
                                      <p:to>
                                        <p:strVal val="visible"/>
                                      </p:to>
                                    </p:set>
                                    <p:animEffect transition="in" filter="wipe(down)">
                                      <p:cBhvr>
                                        <p:cTn id="157" dur="580">
                                          <p:stCondLst>
                                            <p:cond delay="0"/>
                                          </p:stCondLst>
                                        </p:cTn>
                                        <p:tgtEl>
                                          <p:spTgt spid="20">
                                            <p:txEl>
                                              <p:pRg st="17" end="17"/>
                                            </p:txEl>
                                          </p:spTgt>
                                        </p:tgtEl>
                                      </p:cBhvr>
                                    </p:animEffect>
                                    <p:anim calcmode="lin" valueType="num">
                                      <p:cBhvr>
                                        <p:cTn id="158" dur="1822" tmFilter="0,0; 0.14,0.36; 0.43,0.73; 0.71,0.91; 1.0,1.0">
                                          <p:stCondLst>
                                            <p:cond delay="0"/>
                                          </p:stCondLst>
                                        </p:cTn>
                                        <p:tgtEl>
                                          <p:spTgt spid="20">
                                            <p:txEl>
                                              <p:pRg st="17" end="17"/>
                                            </p:txEl>
                                          </p:spTgt>
                                        </p:tgtEl>
                                        <p:attrNameLst>
                                          <p:attrName>ppt_x</p:attrName>
                                        </p:attrNameLst>
                                      </p:cBhvr>
                                      <p:tavLst>
                                        <p:tav tm="0">
                                          <p:val>
                                            <p:strVal val="#ppt_x-0.25"/>
                                          </p:val>
                                        </p:tav>
                                        <p:tav tm="100000">
                                          <p:val>
                                            <p:strVal val="#ppt_x"/>
                                          </p:val>
                                        </p:tav>
                                      </p:tavLst>
                                    </p:anim>
                                    <p:anim calcmode="lin" valueType="num">
                                      <p:cBhvr>
                                        <p:cTn id="159" dur="664" tmFilter="0.0,0.0; 0.25,0.07; 0.50,0.2; 0.75,0.467; 1.0,1.0">
                                          <p:stCondLst>
                                            <p:cond delay="0"/>
                                          </p:stCondLst>
                                        </p:cTn>
                                        <p:tgtEl>
                                          <p:spTgt spid="20">
                                            <p:txEl>
                                              <p:pRg st="17" end="17"/>
                                            </p:txEl>
                                          </p:spTgt>
                                        </p:tgtEl>
                                        <p:attrNameLst>
                                          <p:attrName>ppt_y</p:attrName>
                                        </p:attrNameLst>
                                      </p:cBhvr>
                                      <p:tavLst>
                                        <p:tav tm="0" fmla="#ppt_y-sin(pi*$)/3">
                                          <p:val>
                                            <p:fltVal val="0.5"/>
                                          </p:val>
                                        </p:tav>
                                        <p:tav tm="100000">
                                          <p:val>
                                            <p:fltVal val="1"/>
                                          </p:val>
                                        </p:tav>
                                      </p:tavLst>
                                    </p:anim>
                                    <p:anim calcmode="lin" valueType="num">
                                      <p:cBhvr>
                                        <p:cTn id="160" dur="664" tmFilter="0, 0; 0.125,0.2665; 0.25,0.4; 0.375,0.465; 0.5,0.5;  0.625,0.535; 0.75,0.6; 0.875,0.7335; 1,1">
                                          <p:stCondLst>
                                            <p:cond delay="664"/>
                                          </p:stCondLst>
                                        </p:cTn>
                                        <p:tgtEl>
                                          <p:spTgt spid="20">
                                            <p:txEl>
                                              <p:pRg st="17" end="17"/>
                                            </p:txEl>
                                          </p:spTgt>
                                        </p:tgtEl>
                                        <p:attrNameLst>
                                          <p:attrName>ppt_y</p:attrName>
                                        </p:attrNameLst>
                                      </p:cBhvr>
                                      <p:tavLst>
                                        <p:tav tm="0" fmla="#ppt_y-sin(pi*$)/9">
                                          <p:val>
                                            <p:fltVal val="0"/>
                                          </p:val>
                                        </p:tav>
                                        <p:tav tm="100000">
                                          <p:val>
                                            <p:fltVal val="1"/>
                                          </p:val>
                                        </p:tav>
                                      </p:tavLst>
                                    </p:anim>
                                    <p:anim calcmode="lin" valueType="num">
                                      <p:cBhvr>
                                        <p:cTn id="161" dur="332" tmFilter="0, 0; 0.125,0.2665; 0.25,0.4; 0.375,0.465; 0.5,0.5;  0.625,0.535; 0.75,0.6; 0.875,0.7335; 1,1">
                                          <p:stCondLst>
                                            <p:cond delay="1324"/>
                                          </p:stCondLst>
                                        </p:cTn>
                                        <p:tgtEl>
                                          <p:spTgt spid="20">
                                            <p:txEl>
                                              <p:pRg st="17" end="17"/>
                                            </p:txEl>
                                          </p:spTgt>
                                        </p:tgtEl>
                                        <p:attrNameLst>
                                          <p:attrName>ppt_y</p:attrName>
                                        </p:attrNameLst>
                                      </p:cBhvr>
                                      <p:tavLst>
                                        <p:tav tm="0" fmla="#ppt_y-sin(pi*$)/27">
                                          <p:val>
                                            <p:fltVal val="0"/>
                                          </p:val>
                                        </p:tav>
                                        <p:tav tm="100000">
                                          <p:val>
                                            <p:fltVal val="1"/>
                                          </p:val>
                                        </p:tav>
                                      </p:tavLst>
                                    </p:anim>
                                    <p:anim calcmode="lin" valueType="num">
                                      <p:cBhvr>
                                        <p:cTn id="162" dur="164" tmFilter="0, 0; 0.125,0.2665; 0.25,0.4; 0.375,0.465; 0.5,0.5;  0.625,0.535; 0.75,0.6; 0.875,0.7335; 1,1">
                                          <p:stCondLst>
                                            <p:cond delay="1656"/>
                                          </p:stCondLst>
                                        </p:cTn>
                                        <p:tgtEl>
                                          <p:spTgt spid="20">
                                            <p:txEl>
                                              <p:pRg st="17" end="17"/>
                                            </p:txEl>
                                          </p:spTgt>
                                        </p:tgtEl>
                                        <p:attrNameLst>
                                          <p:attrName>ppt_y</p:attrName>
                                        </p:attrNameLst>
                                      </p:cBhvr>
                                      <p:tavLst>
                                        <p:tav tm="0" fmla="#ppt_y-sin(pi*$)/81">
                                          <p:val>
                                            <p:fltVal val="0"/>
                                          </p:val>
                                        </p:tav>
                                        <p:tav tm="100000">
                                          <p:val>
                                            <p:fltVal val="1"/>
                                          </p:val>
                                        </p:tav>
                                      </p:tavLst>
                                    </p:anim>
                                    <p:animScale>
                                      <p:cBhvr>
                                        <p:cTn id="163" dur="26">
                                          <p:stCondLst>
                                            <p:cond delay="650"/>
                                          </p:stCondLst>
                                        </p:cTn>
                                        <p:tgtEl>
                                          <p:spTgt spid="20">
                                            <p:txEl>
                                              <p:pRg st="17" end="17"/>
                                            </p:txEl>
                                          </p:spTgt>
                                        </p:tgtEl>
                                      </p:cBhvr>
                                      <p:to x="100000" y="60000"/>
                                    </p:animScale>
                                    <p:animScale>
                                      <p:cBhvr>
                                        <p:cTn id="164" dur="166" decel="50000">
                                          <p:stCondLst>
                                            <p:cond delay="676"/>
                                          </p:stCondLst>
                                        </p:cTn>
                                        <p:tgtEl>
                                          <p:spTgt spid="20">
                                            <p:txEl>
                                              <p:pRg st="17" end="17"/>
                                            </p:txEl>
                                          </p:spTgt>
                                        </p:tgtEl>
                                      </p:cBhvr>
                                      <p:to x="100000" y="100000"/>
                                    </p:animScale>
                                    <p:animScale>
                                      <p:cBhvr>
                                        <p:cTn id="165" dur="26">
                                          <p:stCondLst>
                                            <p:cond delay="1312"/>
                                          </p:stCondLst>
                                        </p:cTn>
                                        <p:tgtEl>
                                          <p:spTgt spid="20">
                                            <p:txEl>
                                              <p:pRg st="17" end="17"/>
                                            </p:txEl>
                                          </p:spTgt>
                                        </p:tgtEl>
                                      </p:cBhvr>
                                      <p:to x="100000" y="80000"/>
                                    </p:animScale>
                                    <p:animScale>
                                      <p:cBhvr>
                                        <p:cTn id="166" dur="166" decel="50000">
                                          <p:stCondLst>
                                            <p:cond delay="1338"/>
                                          </p:stCondLst>
                                        </p:cTn>
                                        <p:tgtEl>
                                          <p:spTgt spid="20">
                                            <p:txEl>
                                              <p:pRg st="17" end="17"/>
                                            </p:txEl>
                                          </p:spTgt>
                                        </p:tgtEl>
                                      </p:cBhvr>
                                      <p:to x="100000" y="100000"/>
                                    </p:animScale>
                                    <p:animScale>
                                      <p:cBhvr>
                                        <p:cTn id="167" dur="26">
                                          <p:stCondLst>
                                            <p:cond delay="1642"/>
                                          </p:stCondLst>
                                        </p:cTn>
                                        <p:tgtEl>
                                          <p:spTgt spid="20">
                                            <p:txEl>
                                              <p:pRg st="17" end="17"/>
                                            </p:txEl>
                                          </p:spTgt>
                                        </p:tgtEl>
                                      </p:cBhvr>
                                      <p:to x="100000" y="90000"/>
                                    </p:animScale>
                                    <p:animScale>
                                      <p:cBhvr>
                                        <p:cTn id="168" dur="166" decel="50000">
                                          <p:stCondLst>
                                            <p:cond delay="1668"/>
                                          </p:stCondLst>
                                        </p:cTn>
                                        <p:tgtEl>
                                          <p:spTgt spid="20">
                                            <p:txEl>
                                              <p:pRg st="17" end="17"/>
                                            </p:txEl>
                                          </p:spTgt>
                                        </p:tgtEl>
                                      </p:cBhvr>
                                      <p:to x="100000" y="100000"/>
                                    </p:animScale>
                                    <p:animScale>
                                      <p:cBhvr>
                                        <p:cTn id="169" dur="26">
                                          <p:stCondLst>
                                            <p:cond delay="1808"/>
                                          </p:stCondLst>
                                        </p:cTn>
                                        <p:tgtEl>
                                          <p:spTgt spid="20">
                                            <p:txEl>
                                              <p:pRg st="17" end="17"/>
                                            </p:txEl>
                                          </p:spTgt>
                                        </p:tgtEl>
                                      </p:cBhvr>
                                      <p:to x="100000" y="95000"/>
                                    </p:animScale>
                                    <p:animScale>
                                      <p:cBhvr>
                                        <p:cTn id="170" dur="166" decel="50000">
                                          <p:stCondLst>
                                            <p:cond delay="1834"/>
                                          </p:stCondLst>
                                        </p:cTn>
                                        <p:tgtEl>
                                          <p:spTgt spid="20">
                                            <p:txEl>
                                              <p:pRg st="17" end="17"/>
                                            </p:txEl>
                                          </p:spTgt>
                                        </p:tgtEl>
                                      </p:cBhvr>
                                      <p:to x="100000" y="100000"/>
                                    </p:animScale>
                                  </p:childTnLst>
                                </p:cTn>
                              </p:par>
                              <p:par>
                                <p:cTn id="171" presetID="26" presetClass="entr" presetSubtype="0" fill="hold" nodeType="withEffect">
                                  <p:stCondLst>
                                    <p:cond delay="0"/>
                                  </p:stCondLst>
                                  <p:childTnLst>
                                    <p:set>
                                      <p:cBhvr>
                                        <p:cTn id="172" dur="1" fill="hold">
                                          <p:stCondLst>
                                            <p:cond delay="0"/>
                                          </p:stCondLst>
                                        </p:cTn>
                                        <p:tgtEl>
                                          <p:spTgt spid="20">
                                            <p:txEl>
                                              <p:pRg st="18" end="18"/>
                                            </p:txEl>
                                          </p:spTgt>
                                        </p:tgtEl>
                                        <p:attrNameLst>
                                          <p:attrName>style.visibility</p:attrName>
                                        </p:attrNameLst>
                                      </p:cBhvr>
                                      <p:to>
                                        <p:strVal val="visible"/>
                                      </p:to>
                                    </p:set>
                                    <p:animEffect transition="in" filter="wipe(down)">
                                      <p:cBhvr>
                                        <p:cTn id="173" dur="580">
                                          <p:stCondLst>
                                            <p:cond delay="0"/>
                                          </p:stCondLst>
                                        </p:cTn>
                                        <p:tgtEl>
                                          <p:spTgt spid="20">
                                            <p:txEl>
                                              <p:pRg st="18" end="18"/>
                                            </p:txEl>
                                          </p:spTgt>
                                        </p:tgtEl>
                                      </p:cBhvr>
                                    </p:animEffect>
                                    <p:anim calcmode="lin" valueType="num">
                                      <p:cBhvr>
                                        <p:cTn id="174" dur="1822" tmFilter="0,0; 0.14,0.36; 0.43,0.73; 0.71,0.91; 1.0,1.0">
                                          <p:stCondLst>
                                            <p:cond delay="0"/>
                                          </p:stCondLst>
                                        </p:cTn>
                                        <p:tgtEl>
                                          <p:spTgt spid="20">
                                            <p:txEl>
                                              <p:pRg st="18" end="18"/>
                                            </p:txEl>
                                          </p:spTgt>
                                        </p:tgtEl>
                                        <p:attrNameLst>
                                          <p:attrName>ppt_x</p:attrName>
                                        </p:attrNameLst>
                                      </p:cBhvr>
                                      <p:tavLst>
                                        <p:tav tm="0">
                                          <p:val>
                                            <p:strVal val="#ppt_x-0.25"/>
                                          </p:val>
                                        </p:tav>
                                        <p:tav tm="100000">
                                          <p:val>
                                            <p:strVal val="#ppt_x"/>
                                          </p:val>
                                        </p:tav>
                                      </p:tavLst>
                                    </p:anim>
                                    <p:anim calcmode="lin" valueType="num">
                                      <p:cBhvr>
                                        <p:cTn id="175" dur="664" tmFilter="0.0,0.0; 0.25,0.07; 0.50,0.2; 0.75,0.467; 1.0,1.0">
                                          <p:stCondLst>
                                            <p:cond delay="0"/>
                                          </p:stCondLst>
                                        </p:cTn>
                                        <p:tgtEl>
                                          <p:spTgt spid="20">
                                            <p:txEl>
                                              <p:pRg st="18" end="18"/>
                                            </p:txEl>
                                          </p:spTgt>
                                        </p:tgtEl>
                                        <p:attrNameLst>
                                          <p:attrName>ppt_y</p:attrName>
                                        </p:attrNameLst>
                                      </p:cBhvr>
                                      <p:tavLst>
                                        <p:tav tm="0" fmla="#ppt_y-sin(pi*$)/3">
                                          <p:val>
                                            <p:fltVal val="0.5"/>
                                          </p:val>
                                        </p:tav>
                                        <p:tav tm="100000">
                                          <p:val>
                                            <p:fltVal val="1"/>
                                          </p:val>
                                        </p:tav>
                                      </p:tavLst>
                                    </p:anim>
                                    <p:anim calcmode="lin" valueType="num">
                                      <p:cBhvr>
                                        <p:cTn id="176" dur="664" tmFilter="0, 0; 0.125,0.2665; 0.25,0.4; 0.375,0.465; 0.5,0.5;  0.625,0.535; 0.75,0.6; 0.875,0.7335; 1,1">
                                          <p:stCondLst>
                                            <p:cond delay="664"/>
                                          </p:stCondLst>
                                        </p:cTn>
                                        <p:tgtEl>
                                          <p:spTgt spid="20">
                                            <p:txEl>
                                              <p:pRg st="18" end="18"/>
                                            </p:txEl>
                                          </p:spTgt>
                                        </p:tgtEl>
                                        <p:attrNameLst>
                                          <p:attrName>ppt_y</p:attrName>
                                        </p:attrNameLst>
                                      </p:cBhvr>
                                      <p:tavLst>
                                        <p:tav tm="0" fmla="#ppt_y-sin(pi*$)/9">
                                          <p:val>
                                            <p:fltVal val="0"/>
                                          </p:val>
                                        </p:tav>
                                        <p:tav tm="100000">
                                          <p:val>
                                            <p:fltVal val="1"/>
                                          </p:val>
                                        </p:tav>
                                      </p:tavLst>
                                    </p:anim>
                                    <p:anim calcmode="lin" valueType="num">
                                      <p:cBhvr>
                                        <p:cTn id="177" dur="332" tmFilter="0, 0; 0.125,0.2665; 0.25,0.4; 0.375,0.465; 0.5,0.5;  0.625,0.535; 0.75,0.6; 0.875,0.7335; 1,1">
                                          <p:stCondLst>
                                            <p:cond delay="1324"/>
                                          </p:stCondLst>
                                        </p:cTn>
                                        <p:tgtEl>
                                          <p:spTgt spid="20">
                                            <p:txEl>
                                              <p:pRg st="18" end="18"/>
                                            </p:txEl>
                                          </p:spTgt>
                                        </p:tgtEl>
                                        <p:attrNameLst>
                                          <p:attrName>ppt_y</p:attrName>
                                        </p:attrNameLst>
                                      </p:cBhvr>
                                      <p:tavLst>
                                        <p:tav tm="0" fmla="#ppt_y-sin(pi*$)/27">
                                          <p:val>
                                            <p:fltVal val="0"/>
                                          </p:val>
                                        </p:tav>
                                        <p:tav tm="100000">
                                          <p:val>
                                            <p:fltVal val="1"/>
                                          </p:val>
                                        </p:tav>
                                      </p:tavLst>
                                    </p:anim>
                                    <p:anim calcmode="lin" valueType="num">
                                      <p:cBhvr>
                                        <p:cTn id="178" dur="164" tmFilter="0, 0; 0.125,0.2665; 0.25,0.4; 0.375,0.465; 0.5,0.5;  0.625,0.535; 0.75,0.6; 0.875,0.7335; 1,1">
                                          <p:stCondLst>
                                            <p:cond delay="1656"/>
                                          </p:stCondLst>
                                        </p:cTn>
                                        <p:tgtEl>
                                          <p:spTgt spid="20">
                                            <p:txEl>
                                              <p:pRg st="18" end="18"/>
                                            </p:txEl>
                                          </p:spTgt>
                                        </p:tgtEl>
                                        <p:attrNameLst>
                                          <p:attrName>ppt_y</p:attrName>
                                        </p:attrNameLst>
                                      </p:cBhvr>
                                      <p:tavLst>
                                        <p:tav tm="0" fmla="#ppt_y-sin(pi*$)/81">
                                          <p:val>
                                            <p:fltVal val="0"/>
                                          </p:val>
                                        </p:tav>
                                        <p:tav tm="100000">
                                          <p:val>
                                            <p:fltVal val="1"/>
                                          </p:val>
                                        </p:tav>
                                      </p:tavLst>
                                    </p:anim>
                                    <p:animScale>
                                      <p:cBhvr>
                                        <p:cTn id="179" dur="26">
                                          <p:stCondLst>
                                            <p:cond delay="650"/>
                                          </p:stCondLst>
                                        </p:cTn>
                                        <p:tgtEl>
                                          <p:spTgt spid="20">
                                            <p:txEl>
                                              <p:pRg st="18" end="18"/>
                                            </p:txEl>
                                          </p:spTgt>
                                        </p:tgtEl>
                                      </p:cBhvr>
                                      <p:to x="100000" y="60000"/>
                                    </p:animScale>
                                    <p:animScale>
                                      <p:cBhvr>
                                        <p:cTn id="180" dur="166" decel="50000">
                                          <p:stCondLst>
                                            <p:cond delay="676"/>
                                          </p:stCondLst>
                                        </p:cTn>
                                        <p:tgtEl>
                                          <p:spTgt spid="20">
                                            <p:txEl>
                                              <p:pRg st="18" end="18"/>
                                            </p:txEl>
                                          </p:spTgt>
                                        </p:tgtEl>
                                      </p:cBhvr>
                                      <p:to x="100000" y="100000"/>
                                    </p:animScale>
                                    <p:animScale>
                                      <p:cBhvr>
                                        <p:cTn id="181" dur="26">
                                          <p:stCondLst>
                                            <p:cond delay="1312"/>
                                          </p:stCondLst>
                                        </p:cTn>
                                        <p:tgtEl>
                                          <p:spTgt spid="20">
                                            <p:txEl>
                                              <p:pRg st="18" end="18"/>
                                            </p:txEl>
                                          </p:spTgt>
                                        </p:tgtEl>
                                      </p:cBhvr>
                                      <p:to x="100000" y="80000"/>
                                    </p:animScale>
                                    <p:animScale>
                                      <p:cBhvr>
                                        <p:cTn id="182" dur="166" decel="50000">
                                          <p:stCondLst>
                                            <p:cond delay="1338"/>
                                          </p:stCondLst>
                                        </p:cTn>
                                        <p:tgtEl>
                                          <p:spTgt spid="20">
                                            <p:txEl>
                                              <p:pRg st="18" end="18"/>
                                            </p:txEl>
                                          </p:spTgt>
                                        </p:tgtEl>
                                      </p:cBhvr>
                                      <p:to x="100000" y="100000"/>
                                    </p:animScale>
                                    <p:animScale>
                                      <p:cBhvr>
                                        <p:cTn id="183" dur="26">
                                          <p:stCondLst>
                                            <p:cond delay="1642"/>
                                          </p:stCondLst>
                                        </p:cTn>
                                        <p:tgtEl>
                                          <p:spTgt spid="20">
                                            <p:txEl>
                                              <p:pRg st="18" end="18"/>
                                            </p:txEl>
                                          </p:spTgt>
                                        </p:tgtEl>
                                      </p:cBhvr>
                                      <p:to x="100000" y="90000"/>
                                    </p:animScale>
                                    <p:animScale>
                                      <p:cBhvr>
                                        <p:cTn id="184" dur="166" decel="50000">
                                          <p:stCondLst>
                                            <p:cond delay="1668"/>
                                          </p:stCondLst>
                                        </p:cTn>
                                        <p:tgtEl>
                                          <p:spTgt spid="20">
                                            <p:txEl>
                                              <p:pRg st="18" end="18"/>
                                            </p:txEl>
                                          </p:spTgt>
                                        </p:tgtEl>
                                      </p:cBhvr>
                                      <p:to x="100000" y="100000"/>
                                    </p:animScale>
                                    <p:animScale>
                                      <p:cBhvr>
                                        <p:cTn id="185" dur="26">
                                          <p:stCondLst>
                                            <p:cond delay="1808"/>
                                          </p:stCondLst>
                                        </p:cTn>
                                        <p:tgtEl>
                                          <p:spTgt spid="20">
                                            <p:txEl>
                                              <p:pRg st="18" end="18"/>
                                            </p:txEl>
                                          </p:spTgt>
                                        </p:tgtEl>
                                      </p:cBhvr>
                                      <p:to x="100000" y="95000"/>
                                    </p:animScale>
                                    <p:animScale>
                                      <p:cBhvr>
                                        <p:cTn id="186" dur="166" decel="50000">
                                          <p:stCondLst>
                                            <p:cond delay="1834"/>
                                          </p:stCondLst>
                                        </p:cTn>
                                        <p:tgtEl>
                                          <p:spTgt spid="20">
                                            <p:txEl>
                                              <p:pRg st="18" end="18"/>
                                            </p:txEl>
                                          </p:spTgt>
                                        </p:tgtEl>
                                      </p:cBhvr>
                                      <p:to x="100000" y="100000"/>
                                    </p:animScale>
                                  </p:childTnLst>
                                </p:cTn>
                              </p:par>
                              <p:par>
                                <p:cTn id="187" presetID="26" presetClass="entr" presetSubtype="0" fill="hold" nodeType="withEffect">
                                  <p:stCondLst>
                                    <p:cond delay="0"/>
                                  </p:stCondLst>
                                  <p:childTnLst>
                                    <p:set>
                                      <p:cBhvr>
                                        <p:cTn id="188" dur="1" fill="hold">
                                          <p:stCondLst>
                                            <p:cond delay="0"/>
                                          </p:stCondLst>
                                        </p:cTn>
                                        <p:tgtEl>
                                          <p:spTgt spid="20">
                                            <p:txEl>
                                              <p:pRg st="19" end="19"/>
                                            </p:txEl>
                                          </p:spTgt>
                                        </p:tgtEl>
                                        <p:attrNameLst>
                                          <p:attrName>style.visibility</p:attrName>
                                        </p:attrNameLst>
                                      </p:cBhvr>
                                      <p:to>
                                        <p:strVal val="visible"/>
                                      </p:to>
                                    </p:set>
                                    <p:animEffect transition="in" filter="wipe(down)">
                                      <p:cBhvr>
                                        <p:cTn id="189" dur="580">
                                          <p:stCondLst>
                                            <p:cond delay="0"/>
                                          </p:stCondLst>
                                        </p:cTn>
                                        <p:tgtEl>
                                          <p:spTgt spid="20">
                                            <p:txEl>
                                              <p:pRg st="19" end="19"/>
                                            </p:txEl>
                                          </p:spTgt>
                                        </p:tgtEl>
                                      </p:cBhvr>
                                    </p:animEffect>
                                    <p:anim calcmode="lin" valueType="num">
                                      <p:cBhvr>
                                        <p:cTn id="190" dur="1822" tmFilter="0,0; 0.14,0.36; 0.43,0.73; 0.71,0.91; 1.0,1.0">
                                          <p:stCondLst>
                                            <p:cond delay="0"/>
                                          </p:stCondLst>
                                        </p:cTn>
                                        <p:tgtEl>
                                          <p:spTgt spid="20">
                                            <p:txEl>
                                              <p:pRg st="19" end="19"/>
                                            </p:txEl>
                                          </p:spTgt>
                                        </p:tgtEl>
                                        <p:attrNameLst>
                                          <p:attrName>ppt_x</p:attrName>
                                        </p:attrNameLst>
                                      </p:cBhvr>
                                      <p:tavLst>
                                        <p:tav tm="0">
                                          <p:val>
                                            <p:strVal val="#ppt_x-0.25"/>
                                          </p:val>
                                        </p:tav>
                                        <p:tav tm="100000">
                                          <p:val>
                                            <p:strVal val="#ppt_x"/>
                                          </p:val>
                                        </p:tav>
                                      </p:tavLst>
                                    </p:anim>
                                    <p:anim calcmode="lin" valueType="num">
                                      <p:cBhvr>
                                        <p:cTn id="191" dur="664" tmFilter="0.0,0.0; 0.25,0.07; 0.50,0.2; 0.75,0.467; 1.0,1.0">
                                          <p:stCondLst>
                                            <p:cond delay="0"/>
                                          </p:stCondLst>
                                        </p:cTn>
                                        <p:tgtEl>
                                          <p:spTgt spid="20">
                                            <p:txEl>
                                              <p:pRg st="19" end="19"/>
                                            </p:txEl>
                                          </p:spTgt>
                                        </p:tgtEl>
                                        <p:attrNameLst>
                                          <p:attrName>ppt_y</p:attrName>
                                        </p:attrNameLst>
                                      </p:cBhvr>
                                      <p:tavLst>
                                        <p:tav tm="0" fmla="#ppt_y-sin(pi*$)/3">
                                          <p:val>
                                            <p:fltVal val="0.5"/>
                                          </p:val>
                                        </p:tav>
                                        <p:tav tm="100000">
                                          <p:val>
                                            <p:fltVal val="1"/>
                                          </p:val>
                                        </p:tav>
                                      </p:tavLst>
                                    </p:anim>
                                    <p:anim calcmode="lin" valueType="num">
                                      <p:cBhvr>
                                        <p:cTn id="192" dur="664" tmFilter="0, 0; 0.125,0.2665; 0.25,0.4; 0.375,0.465; 0.5,0.5;  0.625,0.535; 0.75,0.6; 0.875,0.7335; 1,1">
                                          <p:stCondLst>
                                            <p:cond delay="664"/>
                                          </p:stCondLst>
                                        </p:cTn>
                                        <p:tgtEl>
                                          <p:spTgt spid="20">
                                            <p:txEl>
                                              <p:pRg st="19" end="19"/>
                                            </p:txEl>
                                          </p:spTgt>
                                        </p:tgtEl>
                                        <p:attrNameLst>
                                          <p:attrName>ppt_y</p:attrName>
                                        </p:attrNameLst>
                                      </p:cBhvr>
                                      <p:tavLst>
                                        <p:tav tm="0" fmla="#ppt_y-sin(pi*$)/9">
                                          <p:val>
                                            <p:fltVal val="0"/>
                                          </p:val>
                                        </p:tav>
                                        <p:tav tm="100000">
                                          <p:val>
                                            <p:fltVal val="1"/>
                                          </p:val>
                                        </p:tav>
                                      </p:tavLst>
                                    </p:anim>
                                    <p:anim calcmode="lin" valueType="num">
                                      <p:cBhvr>
                                        <p:cTn id="193" dur="332" tmFilter="0, 0; 0.125,0.2665; 0.25,0.4; 0.375,0.465; 0.5,0.5;  0.625,0.535; 0.75,0.6; 0.875,0.7335; 1,1">
                                          <p:stCondLst>
                                            <p:cond delay="1324"/>
                                          </p:stCondLst>
                                        </p:cTn>
                                        <p:tgtEl>
                                          <p:spTgt spid="20">
                                            <p:txEl>
                                              <p:pRg st="19" end="19"/>
                                            </p:txEl>
                                          </p:spTgt>
                                        </p:tgtEl>
                                        <p:attrNameLst>
                                          <p:attrName>ppt_y</p:attrName>
                                        </p:attrNameLst>
                                      </p:cBhvr>
                                      <p:tavLst>
                                        <p:tav tm="0" fmla="#ppt_y-sin(pi*$)/27">
                                          <p:val>
                                            <p:fltVal val="0"/>
                                          </p:val>
                                        </p:tav>
                                        <p:tav tm="100000">
                                          <p:val>
                                            <p:fltVal val="1"/>
                                          </p:val>
                                        </p:tav>
                                      </p:tavLst>
                                    </p:anim>
                                    <p:anim calcmode="lin" valueType="num">
                                      <p:cBhvr>
                                        <p:cTn id="194" dur="164" tmFilter="0, 0; 0.125,0.2665; 0.25,0.4; 0.375,0.465; 0.5,0.5;  0.625,0.535; 0.75,0.6; 0.875,0.7335; 1,1">
                                          <p:stCondLst>
                                            <p:cond delay="1656"/>
                                          </p:stCondLst>
                                        </p:cTn>
                                        <p:tgtEl>
                                          <p:spTgt spid="20">
                                            <p:txEl>
                                              <p:pRg st="19" end="19"/>
                                            </p:txEl>
                                          </p:spTgt>
                                        </p:tgtEl>
                                        <p:attrNameLst>
                                          <p:attrName>ppt_y</p:attrName>
                                        </p:attrNameLst>
                                      </p:cBhvr>
                                      <p:tavLst>
                                        <p:tav tm="0" fmla="#ppt_y-sin(pi*$)/81">
                                          <p:val>
                                            <p:fltVal val="0"/>
                                          </p:val>
                                        </p:tav>
                                        <p:tav tm="100000">
                                          <p:val>
                                            <p:fltVal val="1"/>
                                          </p:val>
                                        </p:tav>
                                      </p:tavLst>
                                    </p:anim>
                                    <p:animScale>
                                      <p:cBhvr>
                                        <p:cTn id="195" dur="26">
                                          <p:stCondLst>
                                            <p:cond delay="650"/>
                                          </p:stCondLst>
                                        </p:cTn>
                                        <p:tgtEl>
                                          <p:spTgt spid="20">
                                            <p:txEl>
                                              <p:pRg st="19" end="19"/>
                                            </p:txEl>
                                          </p:spTgt>
                                        </p:tgtEl>
                                      </p:cBhvr>
                                      <p:to x="100000" y="60000"/>
                                    </p:animScale>
                                    <p:animScale>
                                      <p:cBhvr>
                                        <p:cTn id="196" dur="166" decel="50000">
                                          <p:stCondLst>
                                            <p:cond delay="676"/>
                                          </p:stCondLst>
                                        </p:cTn>
                                        <p:tgtEl>
                                          <p:spTgt spid="20">
                                            <p:txEl>
                                              <p:pRg st="19" end="19"/>
                                            </p:txEl>
                                          </p:spTgt>
                                        </p:tgtEl>
                                      </p:cBhvr>
                                      <p:to x="100000" y="100000"/>
                                    </p:animScale>
                                    <p:animScale>
                                      <p:cBhvr>
                                        <p:cTn id="197" dur="26">
                                          <p:stCondLst>
                                            <p:cond delay="1312"/>
                                          </p:stCondLst>
                                        </p:cTn>
                                        <p:tgtEl>
                                          <p:spTgt spid="20">
                                            <p:txEl>
                                              <p:pRg st="19" end="19"/>
                                            </p:txEl>
                                          </p:spTgt>
                                        </p:tgtEl>
                                      </p:cBhvr>
                                      <p:to x="100000" y="80000"/>
                                    </p:animScale>
                                    <p:animScale>
                                      <p:cBhvr>
                                        <p:cTn id="198" dur="166" decel="50000">
                                          <p:stCondLst>
                                            <p:cond delay="1338"/>
                                          </p:stCondLst>
                                        </p:cTn>
                                        <p:tgtEl>
                                          <p:spTgt spid="20">
                                            <p:txEl>
                                              <p:pRg st="19" end="19"/>
                                            </p:txEl>
                                          </p:spTgt>
                                        </p:tgtEl>
                                      </p:cBhvr>
                                      <p:to x="100000" y="100000"/>
                                    </p:animScale>
                                    <p:animScale>
                                      <p:cBhvr>
                                        <p:cTn id="199" dur="26">
                                          <p:stCondLst>
                                            <p:cond delay="1642"/>
                                          </p:stCondLst>
                                        </p:cTn>
                                        <p:tgtEl>
                                          <p:spTgt spid="20">
                                            <p:txEl>
                                              <p:pRg st="19" end="19"/>
                                            </p:txEl>
                                          </p:spTgt>
                                        </p:tgtEl>
                                      </p:cBhvr>
                                      <p:to x="100000" y="90000"/>
                                    </p:animScale>
                                    <p:animScale>
                                      <p:cBhvr>
                                        <p:cTn id="200" dur="166" decel="50000">
                                          <p:stCondLst>
                                            <p:cond delay="1668"/>
                                          </p:stCondLst>
                                        </p:cTn>
                                        <p:tgtEl>
                                          <p:spTgt spid="20">
                                            <p:txEl>
                                              <p:pRg st="19" end="19"/>
                                            </p:txEl>
                                          </p:spTgt>
                                        </p:tgtEl>
                                      </p:cBhvr>
                                      <p:to x="100000" y="100000"/>
                                    </p:animScale>
                                    <p:animScale>
                                      <p:cBhvr>
                                        <p:cTn id="201" dur="26">
                                          <p:stCondLst>
                                            <p:cond delay="1808"/>
                                          </p:stCondLst>
                                        </p:cTn>
                                        <p:tgtEl>
                                          <p:spTgt spid="20">
                                            <p:txEl>
                                              <p:pRg st="19" end="19"/>
                                            </p:txEl>
                                          </p:spTgt>
                                        </p:tgtEl>
                                      </p:cBhvr>
                                      <p:to x="100000" y="95000"/>
                                    </p:animScale>
                                    <p:animScale>
                                      <p:cBhvr>
                                        <p:cTn id="202" dur="166" decel="50000">
                                          <p:stCondLst>
                                            <p:cond delay="1834"/>
                                          </p:stCondLst>
                                        </p:cTn>
                                        <p:tgtEl>
                                          <p:spTgt spid="20">
                                            <p:txEl>
                                              <p:pRg st="19" end="19"/>
                                            </p:txEl>
                                          </p:spTgt>
                                        </p:tgtEl>
                                      </p:cBhvr>
                                      <p:to x="100000" y="100000"/>
                                    </p:animScale>
                                  </p:childTnLst>
                                </p:cTn>
                              </p:par>
                              <p:par>
                                <p:cTn id="203" presetID="26" presetClass="entr" presetSubtype="0" fill="hold" nodeType="withEffect">
                                  <p:stCondLst>
                                    <p:cond delay="0"/>
                                  </p:stCondLst>
                                  <p:childTnLst>
                                    <p:set>
                                      <p:cBhvr>
                                        <p:cTn id="204" dur="1" fill="hold">
                                          <p:stCondLst>
                                            <p:cond delay="0"/>
                                          </p:stCondLst>
                                        </p:cTn>
                                        <p:tgtEl>
                                          <p:spTgt spid="20">
                                            <p:txEl>
                                              <p:pRg st="20" end="20"/>
                                            </p:txEl>
                                          </p:spTgt>
                                        </p:tgtEl>
                                        <p:attrNameLst>
                                          <p:attrName>style.visibility</p:attrName>
                                        </p:attrNameLst>
                                      </p:cBhvr>
                                      <p:to>
                                        <p:strVal val="visible"/>
                                      </p:to>
                                    </p:set>
                                    <p:animEffect transition="in" filter="wipe(down)">
                                      <p:cBhvr>
                                        <p:cTn id="205" dur="580">
                                          <p:stCondLst>
                                            <p:cond delay="0"/>
                                          </p:stCondLst>
                                        </p:cTn>
                                        <p:tgtEl>
                                          <p:spTgt spid="20">
                                            <p:txEl>
                                              <p:pRg st="20" end="20"/>
                                            </p:txEl>
                                          </p:spTgt>
                                        </p:tgtEl>
                                      </p:cBhvr>
                                    </p:animEffect>
                                    <p:anim calcmode="lin" valueType="num">
                                      <p:cBhvr>
                                        <p:cTn id="206" dur="1822" tmFilter="0,0; 0.14,0.36; 0.43,0.73; 0.71,0.91; 1.0,1.0">
                                          <p:stCondLst>
                                            <p:cond delay="0"/>
                                          </p:stCondLst>
                                        </p:cTn>
                                        <p:tgtEl>
                                          <p:spTgt spid="20">
                                            <p:txEl>
                                              <p:pRg st="20" end="20"/>
                                            </p:txEl>
                                          </p:spTgt>
                                        </p:tgtEl>
                                        <p:attrNameLst>
                                          <p:attrName>ppt_x</p:attrName>
                                        </p:attrNameLst>
                                      </p:cBhvr>
                                      <p:tavLst>
                                        <p:tav tm="0">
                                          <p:val>
                                            <p:strVal val="#ppt_x-0.25"/>
                                          </p:val>
                                        </p:tav>
                                        <p:tav tm="100000">
                                          <p:val>
                                            <p:strVal val="#ppt_x"/>
                                          </p:val>
                                        </p:tav>
                                      </p:tavLst>
                                    </p:anim>
                                    <p:anim calcmode="lin" valueType="num">
                                      <p:cBhvr>
                                        <p:cTn id="207" dur="664" tmFilter="0.0,0.0; 0.25,0.07; 0.50,0.2; 0.75,0.467; 1.0,1.0">
                                          <p:stCondLst>
                                            <p:cond delay="0"/>
                                          </p:stCondLst>
                                        </p:cTn>
                                        <p:tgtEl>
                                          <p:spTgt spid="20">
                                            <p:txEl>
                                              <p:pRg st="20" end="20"/>
                                            </p:txEl>
                                          </p:spTgt>
                                        </p:tgtEl>
                                        <p:attrNameLst>
                                          <p:attrName>ppt_y</p:attrName>
                                        </p:attrNameLst>
                                      </p:cBhvr>
                                      <p:tavLst>
                                        <p:tav tm="0" fmla="#ppt_y-sin(pi*$)/3">
                                          <p:val>
                                            <p:fltVal val="0.5"/>
                                          </p:val>
                                        </p:tav>
                                        <p:tav tm="100000">
                                          <p:val>
                                            <p:fltVal val="1"/>
                                          </p:val>
                                        </p:tav>
                                      </p:tavLst>
                                    </p:anim>
                                    <p:anim calcmode="lin" valueType="num">
                                      <p:cBhvr>
                                        <p:cTn id="208" dur="664" tmFilter="0, 0; 0.125,0.2665; 0.25,0.4; 0.375,0.465; 0.5,0.5;  0.625,0.535; 0.75,0.6; 0.875,0.7335; 1,1">
                                          <p:stCondLst>
                                            <p:cond delay="664"/>
                                          </p:stCondLst>
                                        </p:cTn>
                                        <p:tgtEl>
                                          <p:spTgt spid="20">
                                            <p:txEl>
                                              <p:pRg st="20" end="20"/>
                                            </p:txEl>
                                          </p:spTgt>
                                        </p:tgtEl>
                                        <p:attrNameLst>
                                          <p:attrName>ppt_y</p:attrName>
                                        </p:attrNameLst>
                                      </p:cBhvr>
                                      <p:tavLst>
                                        <p:tav tm="0" fmla="#ppt_y-sin(pi*$)/9">
                                          <p:val>
                                            <p:fltVal val="0"/>
                                          </p:val>
                                        </p:tav>
                                        <p:tav tm="100000">
                                          <p:val>
                                            <p:fltVal val="1"/>
                                          </p:val>
                                        </p:tav>
                                      </p:tavLst>
                                    </p:anim>
                                    <p:anim calcmode="lin" valueType="num">
                                      <p:cBhvr>
                                        <p:cTn id="209" dur="332" tmFilter="0, 0; 0.125,0.2665; 0.25,0.4; 0.375,0.465; 0.5,0.5;  0.625,0.535; 0.75,0.6; 0.875,0.7335; 1,1">
                                          <p:stCondLst>
                                            <p:cond delay="1324"/>
                                          </p:stCondLst>
                                        </p:cTn>
                                        <p:tgtEl>
                                          <p:spTgt spid="20">
                                            <p:txEl>
                                              <p:pRg st="20" end="20"/>
                                            </p:txEl>
                                          </p:spTgt>
                                        </p:tgtEl>
                                        <p:attrNameLst>
                                          <p:attrName>ppt_y</p:attrName>
                                        </p:attrNameLst>
                                      </p:cBhvr>
                                      <p:tavLst>
                                        <p:tav tm="0" fmla="#ppt_y-sin(pi*$)/27">
                                          <p:val>
                                            <p:fltVal val="0"/>
                                          </p:val>
                                        </p:tav>
                                        <p:tav tm="100000">
                                          <p:val>
                                            <p:fltVal val="1"/>
                                          </p:val>
                                        </p:tav>
                                      </p:tavLst>
                                    </p:anim>
                                    <p:anim calcmode="lin" valueType="num">
                                      <p:cBhvr>
                                        <p:cTn id="210" dur="164" tmFilter="0, 0; 0.125,0.2665; 0.25,0.4; 0.375,0.465; 0.5,0.5;  0.625,0.535; 0.75,0.6; 0.875,0.7335; 1,1">
                                          <p:stCondLst>
                                            <p:cond delay="1656"/>
                                          </p:stCondLst>
                                        </p:cTn>
                                        <p:tgtEl>
                                          <p:spTgt spid="20">
                                            <p:txEl>
                                              <p:pRg st="20" end="20"/>
                                            </p:txEl>
                                          </p:spTgt>
                                        </p:tgtEl>
                                        <p:attrNameLst>
                                          <p:attrName>ppt_y</p:attrName>
                                        </p:attrNameLst>
                                      </p:cBhvr>
                                      <p:tavLst>
                                        <p:tav tm="0" fmla="#ppt_y-sin(pi*$)/81">
                                          <p:val>
                                            <p:fltVal val="0"/>
                                          </p:val>
                                        </p:tav>
                                        <p:tav tm="100000">
                                          <p:val>
                                            <p:fltVal val="1"/>
                                          </p:val>
                                        </p:tav>
                                      </p:tavLst>
                                    </p:anim>
                                    <p:animScale>
                                      <p:cBhvr>
                                        <p:cTn id="211" dur="26">
                                          <p:stCondLst>
                                            <p:cond delay="650"/>
                                          </p:stCondLst>
                                        </p:cTn>
                                        <p:tgtEl>
                                          <p:spTgt spid="20">
                                            <p:txEl>
                                              <p:pRg st="20" end="20"/>
                                            </p:txEl>
                                          </p:spTgt>
                                        </p:tgtEl>
                                      </p:cBhvr>
                                      <p:to x="100000" y="60000"/>
                                    </p:animScale>
                                    <p:animScale>
                                      <p:cBhvr>
                                        <p:cTn id="212" dur="166" decel="50000">
                                          <p:stCondLst>
                                            <p:cond delay="676"/>
                                          </p:stCondLst>
                                        </p:cTn>
                                        <p:tgtEl>
                                          <p:spTgt spid="20">
                                            <p:txEl>
                                              <p:pRg st="20" end="20"/>
                                            </p:txEl>
                                          </p:spTgt>
                                        </p:tgtEl>
                                      </p:cBhvr>
                                      <p:to x="100000" y="100000"/>
                                    </p:animScale>
                                    <p:animScale>
                                      <p:cBhvr>
                                        <p:cTn id="213" dur="26">
                                          <p:stCondLst>
                                            <p:cond delay="1312"/>
                                          </p:stCondLst>
                                        </p:cTn>
                                        <p:tgtEl>
                                          <p:spTgt spid="20">
                                            <p:txEl>
                                              <p:pRg st="20" end="20"/>
                                            </p:txEl>
                                          </p:spTgt>
                                        </p:tgtEl>
                                      </p:cBhvr>
                                      <p:to x="100000" y="80000"/>
                                    </p:animScale>
                                    <p:animScale>
                                      <p:cBhvr>
                                        <p:cTn id="214" dur="166" decel="50000">
                                          <p:stCondLst>
                                            <p:cond delay="1338"/>
                                          </p:stCondLst>
                                        </p:cTn>
                                        <p:tgtEl>
                                          <p:spTgt spid="20">
                                            <p:txEl>
                                              <p:pRg st="20" end="20"/>
                                            </p:txEl>
                                          </p:spTgt>
                                        </p:tgtEl>
                                      </p:cBhvr>
                                      <p:to x="100000" y="100000"/>
                                    </p:animScale>
                                    <p:animScale>
                                      <p:cBhvr>
                                        <p:cTn id="215" dur="26">
                                          <p:stCondLst>
                                            <p:cond delay="1642"/>
                                          </p:stCondLst>
                                        </p:cTn>
                                        <p:tgtEl>
                                          <p:spTgt spid="20">
                                            <p:txEl>
                                              <p:pRg st="20" end="20"/>
                                            </p:txEl>
                                          </p:spTgt>
                                        </p:tgtEl>
                                      </p:cBhvr>
                                      <p:to x="100000" y="90000"/>
                                    </p:animScale>
                                    <p:animScale>
                                      <p:cBhvr>
                                        <p:cTn id="216" dur="166" decel="50000">
                                          <p:stCondLst>
                                            <p:cond delay="1668"/>
                                          </p:stCondLst>
                                        </p:cTn>
                                        <p:tgtEl>
                                          <p:spTgt spid="20">
                                            <p:txEl>
                                              <p:pRg st="20" end="20"/>
                                            </p:txEl>
                                          </p:spTgt>
                                        </p:tgtEl>
                                      </p:cBhvr>
                                      <p:to x="100000" y="100000"/>
                                    </p:animScale>
                                    <p:animScale>
                                      <p:cBhvr>
                                        <p:cTn id="217" dur="26">
                                          <p:stCondLst>
                                            <p:cond delay="1808"/>
                                          </p:stCondLst>
                                        </p:cTn>
                                        <p:tgtEl>
                                          <p:spTgt spid="20">
                                            <p:txEl>
                                              <p:pRg st="20" end="20"/>
                                            </p:txEl>
                                          </p:spTgt>
                                        </p:tgtEl>
                                      </p:cBhvr>
                                      <p:to x="100000" y="95000"/>
                                    </p:animScale>
                                    <p:animScale>
                                      <p:cBhvr>
                                        <p:cTn id="218" dur="166" decel="50000">
                                          <p:stCondLst>
                                            <p:cond delay="1834"/>
                                          </p:stCondLst>
                                        </p:cTn>
                                        <p:tgtEl>
                                          <p:spTgt spid="20">
                                            <p:txEl>
                                              <p:pRg st="20" end="20"/>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32BC26D8-82FB-445E-AA49-62A77D7C1EE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9787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CB44330D-EA18-4254-AA95-EB49948539B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Content Placeholder 3" descr="A screenshot of a cell phone&#10;&#10;Description automatically generated">
            <a:extLst>
              <a:ext uri="{FF2B5EF4-FFF2-40B4-BE49-F238E27FC236}">
                <a16:creationId xmlns:a16="http://schemas.microsoft.com/office/drawing/2014/main" id="{5AFA9CB2-8729-4527-99F7-E643C32B0E55}"/>
              </a:ext>
            </a:extLst>
          </p:cNvPr>
          <p:cNvPicPr>
            <a:picLocks noGrp="1" noChangeAspect="1"/>
          </p:cNvPicPr>
          <p:nvPr>
            <p:ph idx="1"/>
          </p:nvPr>
        </p:nvPicPr>
        <p:blipFill>
          <a:blip r:embed="rId2"/>
          <a:stretch>
            <a:fillRect/>
          </a:stretch>
        </p:blipFill>
        <p:spPr>
          <a:xfrm>
            <a:off x="2381956" y="643467"/>
            <a:ext cx="7428088" cy="5571066"/>
          </a:xfrm>
          <a:prstGeom prst="rect">
            <a:avLst/>
          </a:prstGeom>
        </p:spPr>
      </p:pic>
    </p:spTree>
    <p:extLst>
      <p:ext uri="{BB962C8B-B14F-4D97-AF65-F5344CB8AC3E}">
        <p14:creationId xmlns:p14="http://schemas.microsoft.com/office/powerpoint/2010/main" val="376163246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39" name="Content Placeholder 7">
            <a:extLst>
              <a:ext uri="{FF2B5EF4-FFF2-40B4-BE49-F238E27FC236}">
                <a16:creationId xmlns:a16="http://schemas.microsoft.com/office/drawing/2014/main" id="{1F72E510-293B-4CCD-9897-C784B5F3A893}"/>
              </a:ext>
            </a:extLst>
          </p:cNvPr>
          <p:cNvPicPr>
            <a:picLocks noChangeAspect="1"/>
          </p:cNvPicPr>
          <p:nvPr/>
        </p:nvPicPr>
        <p:blipFill>
          <a:blip r:embed="rId2"/>
          <a:stretch>
            <a:fillRect/>
          </a:stretch>
        </p:blipFill>
        <p:spPr>
          <a:xfrm>
            <a:off x="795141" y="2038975"/>
            <a:ext cx="6739513" cy="2780049"/>
          </a:xfrm>
          <a:prstGeom prst="rect">
            <a:avLst/>
          </a:prstGeom>
        </p:spPr>
      </p:pic>
      <p:sp>
        <p:nvSpPr>
          <p:cNvPr id="1038" name="Content Placeholder 1037">
            <a:extLst>
              <a:ext uri="{FF2B5EF4-FFF2-40B4-BE49-F238E27FC236}">
                <a16:creationId xmlns:a16="http://schemas.microsoft.com/office/drawing/2014/main" id="{8BA1C154-0ECD-438A-B60E-F4D9AFE9EACB}"/>
              </a:ext>
            </a:extLst>
          </p:cNvPr>
          <p:cNvSpPr>
            <a:spLocks noGrp="1"/>
          </p:cNvSpPr>
          <p:nvPr>
            <p:ph idx="1"/>
          </p:nvPr>
        </p:nvSpPr>
        <p:spPr>
          <a:xfrm>
            <a:off x="8343820" y="1144043"/>
            <a:ext cx="3053039" cy="3674981"/>
          </a:xfrm>
        </p:spPr>
        <p:txBody>
          <a:bodyPr>
            <a:normAutofit/>
          </a:bodyPr>
          <a:lstStyle/>
          <a:p>
            <a:r>
              <a:rPr lang="en-US" sz="2000" dirty="0">
                <a:solidFill>
                  <a:srgbClr val="FF0000"/>
                </a:solidFill>
                <a:latin typeface="Arial" panose="020B0604020202020204" pitchFamily="34" charset="0"/>
                <a:cs typeface="Arial" panose="020B0604020202020204" pitchFamily="34" charset="0"/>
              </a:rPr>
              <a:t>P</a:t>
            </a:r>
            <a:r>
              <a:rPr lang="en-US" sz="2000" dirty="0">
                <a:latin typeface="Arial" panose="020B0604020202020204" pitchFamily="34" charset="0"/>
                <a:cs typeface="Arial" panose="020B0604020202020204" pitchFamily="34" charset="0"/>
              </a:rPr>
              <a:t>olitical</a:t>
            </a:r>
          </a:p>
          <a:p>
            <a:r>
              <a:rPr lang="en-US" sz="2000" dirty="0">
                <a:solidFill>
                  <a:srgbClr val="FF0000"/>
                </a:solidFill>
                <a:latin typeface="Arial" panose="020B0604020202020204" pitchFamily="34" charset="0"/>
                <a:cs typeface="Arial" panose="020B0604020202020204" pitchFamily="34" charset="0"/>
              </a:rPr>
              <a:t>E</a:t>
            </a:r>
            <a:r>
              <a:rPr lang="en-US" sz="2000" dirty="0">
                <a:latin typeface="Arial" panose="020B0604020202020204" pitchFamily="34" charset="0"/>
                <a:cs typeface="Arial" panose="020B0604020202020204" pitchFamily="34" charset="0"/>
              </a:rPr>
              <a:t>conomic</a:t>
            </a:r>
          </a:p>
          <a:p>
            <a:r>
              <a:rPr lang="en-US" sz="2000" dirty="0">
                <a:solidFill>
                  <a:srgbClr val="FF0000"/>
                </a:solidFill>
                <a:latin typeface="Arial" panose="020B0604020202020204" pitchFamily="34" charset="0"/>
                <a:cs typeface="Arial" panose="020B0604020202020204" pitchFamily="34" charset="0"/>
              </a:rPr>
              <a:t>S</a:t>
            </a:r>
            <a:r>
              <a:rPr lang="en-US" sz="2000" dirty="0">
                <a:latin typeface="Arial" panose="020B0604020202020204" pitchFamily="34" charset="0"/>
                <a:cs typeface="Arial" panose="020B0604020202020204" pitchFamily="34" charset="0"/>
              </a:rPr>
              <a:t>ocial</a:t>
            </a:r>
          </a:p>
          <a:p>
            <a:r>
              <a:rPr lang="en-US" sz="2000" dirty="0">
                <a:solidFill>
                  <a:srgbClr val="FF0000"/>
                </a:solidFill>
                <a:latin typeface="Arial" panose="020B0604020202020204" pitchFamily="34" charset="0"/>
                <a:cs typeface="Arial" panose="020B0604020202020204" pitchFamily="34" charset="0"/>
              </a:rPr>
              <a:t>T</a:t>
            </a:r>
            <a:r>
              <a:rPr lang="en-US" sz="2000" dirty="0">
                <a:latin typeface="Arial" panose="020B0604020202020204" pitchFamily="34" charset="0"/>
                <a:cs typeface="Arial" panose="020B0604020202020204" pitchFamily="34" charset="0"/>
              </a:rPr>
              <a:t>echnology</a:t>
            </a:r>
          </a:p>
          <a:p>
            <a:r>
              <a:rPr lang="en-US" sz="2000" dirty="0">
                <a:solidFill>
                  <a:srgbClr val="FF0000"/>
                </a:solidFill>
                <a:latin typeface="Arial" panose="020B0604020202020204" pitchFamily="34" charset="0"/>
                <a:cs typeface="Arial" panose="020B0604020202020204" pitchFamily="34" charset="0"/>
              </a:rPr>
              <a:t>L</a:t>
            </a:r>
            <a:r>
              <a:rPr lang="en-US" sz="2000" dirty="0">
                <a:latin typeface="Arial" panose="020B0604020202020204" pitchFamily="34" charset="0"/>
                <a:cs typeface="Arial" panose="020B0604020202020204" pitchFamily="34" charset="0"/>
              </a:rPr>
              <a:t>egal</a:t>
            </a:r>
          </a:p>
          <a:p>
            <a:r>
              <a:rPr lang="en-US" sz="2000" dirty="0">
                <a:solidFill>
                  <a:srgbClr val="FF0000"/>
                </a:solidFill>
                <a:latin typeface="Arial" panose="020B0604020202020204" pitchFamily="34" charset="0"/>
                <a:cs typeface="Arial" panose="020B0604020202020204" pitchFamily="34" charset="0"/>
              </a:rPr>
              <a:t>E</a:t>
            </a:r>
            <a:r>
              <a:rPr lang="en-US" sz="2000" dirty="0">
                <a:latin typeface="Arial" panose="020B0604020202020204" pitchFamily="34" charset="0"/>
                <a:cs typeface="Arial" panose="020B0604020202020204" pitchFamily="34" charset="0"/>
              </a:rPr>
              <a:t>nvironment </a:t>
            </a:r>
          </a:p>
        </p:txBody>
      </p:sp>
      <p:sp>
        <p:nvSpPr>
          <p:cNvPr id="102" name="Freeform: Shape 101">
            <a:extLst>
              <a:ext uri="{FF2B5EF4-FFF2-40B4-BE49-F238E27FC236}">
                <a16:creationId xmlns:a16="http://schemas.microsoft.com/office/drawing/2014/main" id="{43573EFB-E773-46FC-B866-B57ED2E3906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983434" y="640080"/>
            <a:ext cx="2296028" cy="3569741"/>
          </a:xfrm>
          <a:custGeom>
            <a:avLst/>
            <a:gdLst>
              <a:gd name="connsiteX0" fmla="*/ 2296028 w 2296028"/>
              <a:gd name="connsiteY0" fmla="*/ 3569741 h 3569741"/>
              <a:gd name="connsiteX1" fmla="*/ 459 w 2296028"/>
              <a:gd name="connsiteY1" fmla="*/ 3569741 h 3569741"/>
              <a:gd name="connsiteX2" fmla="*/ 0 w 2296028"/>
              <a:gd name="connsiteY2" fmla="*/ 3248180 h 3569741"/>
              <a:gd name="connsiteX3" fmla="*/ 2011607 w 2296028"/>
              <a:gd name="connsiteY3" fmla="*/ 3249283 h 3569741"/>
              <a:gd name="connsiteX4" fmla="*/ 2011607 w 2296028"/>
              <a:gd name="connsiteY4" fmla="*/ 0 h 3569741"/>
              <a:gd name="connsiteX5" fmla="*/ 2296028 w 2296028"/>
              <a:gd name="connsiteY5" fmla="*/ 0 h 3569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96028" h="3569741">
                <a:moveTo>
                  <a:pt x="2296028" y="3569741"/>
                </a:moveTo>
                <a:lnTo>
                  <a:pt x="459" y="3569741"/>
                </a:lnTo>
                <a:cubicBezTo>
                  <a:pt x="-459" y="3458756"/>
                  <a:pt x="918" y="3359164"/>
                  <a:pt x="0" y="3248180"/>
                </a:cubicBezTo>
                <a:lnTo>
                  <a:pt x="2011607" y="3249283"/>
                </a:lnTo>
                <a:lnTo>
                  <a:pt x="2011607" y="0"/>
                </a:lnTo>
                <a:lnTo>
                  <a:pt x="2296028" y="0"/>
                </a:lnTo>
                <a:close/>
              </a:path>
            </a:pathLst>
          </a:custGeom>
          <a:solidFill>
            <a:srgbClr val="4C4C4C"/>
          </a:solidFill>
          <a:ln w="0">
            <a:noFill/>
            <a:prstDash val="solid"/>
            <a:round/>
            <a:headEnd/>
            <a:tailEnd/>
          </a:ln>
        </p:spPr>
      </p:sp>
    </p:spTree>
    <p:extLst>
      <p:ext uri="{BB962C8B-B14F-4D97-AF65-F5344CB8AC3E}">
        <p14:creationId xmlns:p14="http://schemas.microsoft.com/office/powerpoint/2010/main" val="3606395117"/>
      </p:ext>
    </p:extLst>
  </p:cSld>
  <p:clrMapOvr>
    <a:masterClrMapping/>
  </p:clrMapOvr>
  <p:transition spd="slow">
    <p:randomBar dir="vert"/>
  </p:transition>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1" name="Rectangle 16">
            <a:extLst>
              <a:ext uri="{FF2B5EF4-FFF2-40B4-BE49-F238E27FC236}">
                <a16:creationId xmlns:a16="http://schemas.microsoft.com/office/drawing/2014/main" id="{4351DFE5-F63D-4BE0-BDA9-E3EB88F01AA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2" name="Picture 18">
            <a:extLst>
              <a:ext uri="{FF2B5EF4-FFF2-40B4-BE49-F238E27FC236}">
                <a16:creationId xmlns:a16="http://schemas.microsoft.com/office/drawing/2014/main" id="{02DD2BC0-6F29-4B4F-8D61-2DCF6D2E8E73}"/>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CAF5E28-DBC0-47AA-9BA4-286082ED5A99}"/>
              </a:ext>
            </a:extLst>
          </p:cNvPr>
          <p:cNvSpPr>
            <a:spLocks noGrp="1"/>
          </p:cNvSpPr>
          <p:nvPr>
            <p:ph type="title"/>
          </p:nvPr>
        </p:nvSpPr>
        <p:spPr>
          <a:xfrm>
            <a:off x="1179226" y="826680"/>
            <a:ext cx="9833548" cy="1325563"/>
          </a:xfrm>
        </p:spPr>
        <p:txBody>
          <a:bodyPr>
            <a:normAutofit/>
          </a:bodyPr>
          <a:lstStyle/>
          <a:p>
            <a:pPr algn="ctr"/>
            <a:r>
              <a:rPr lang="en-GB" sz="4000" dirty="0">
                <a:solidFill>
                  <a:srgbClr val="FFFFFF"/>
                </a:solidFill>
              </a:rPr>
              <a:t>PESTLE analyses </a:t>
            </a:r>
          </a:p>
        </p:txBody>
      </p:sp>
      <p:graphicFrame>
        <p:nvGraphicFramePr>
          <p:cNvPr id="4" name="Content Placeholder 3">
            <a:extLst>
              <a:ext uri="{FF2B5EF4-FFF2-40B4-BE49-F238E27FC236}">
                <a16:creationId xmlns:a16="http://schemas.microsoft.com/office/drawing/2014/main" id="{9038AEFA-55C0-4264-A22D-918D435FF0E5}"/>
              </a:ext>
            </a:extLst>
          </p:cNvPr>
          <p:cNvGraphicFramePr>
            <a:graphicFrameLocks noGrp="1"/>
          </p:cNvGraphicFramePr>
          <p:nvPr>
            <p:ph idx="1"/>
            <p:extLst>
              <p:ext uri="{D42A27DB-BD31-4B8C-83A1-F6EECF244321}">
                <p14:modId xmlns:p14="http://schemas.microsoft.com/office/powerpoint/2010/main" val="1167003729"/>
              </p:ext>
            </p:extLst>
          </p:nvPr>
        </p:nvGraphicFramePr>
        <p:xfrm>
          <a:off x="914400" y="2616592"/>
          <a:ext cx="10564838" cy="3414730"/>
        </p:xfrm>
        <a:graphic>
          <a:graphicData uri="http://schemas.openxmlformats.org/drawingml/2006/table">
            <a:tbl>
              <a:tblPr firstRow="1" bandRow="1">
                <a:tableStyleId>{85BE263C-DBD7-4A20-BB59-AAB30ACAA65A}</a:tableStyleId>
              </a:tblPr>
              <a:tblGrid>
                <a:gridCol w="1710130">
                  <a:extLst>
                    <a:ext uri="{9D8B030D-6E8A-4147-A177-3AD203B41FA5}">
                      <a16:colId xmlns:a16="http://schemas.microsoft.com/office/drawing/2014/main" val="1695152997"/>
                    </a:ext>
                  </a:extLst>
                </a:gridCol>
                <a:gridCol w="1860297">
                  <a:extLst>
                    <a:ext uri="{9D8B030D-6E8A-4147-A177-3AD203B41FA5}">
                      <a16:colId xmlns:a16="http://schemas.microsoft.com/office/drawing/2014/main" val="1645887635"/>
                    </a:ext>
                  </a:extLst>
                </a:gridCol>
                <a:gridCol w="1830952">
                  <a:extLst>
                    <a:ext uri="{9D8B030D-6E8A-4147-A177-3AD203B41FA5}">
                      <a16:colId xmlns:a16="http://schemas.microsoft.com/office/drawing/2014/main" val="45911234"/>
                    </a:ext>
                  </a:extLst>
                </a:gridCol>
                <a:gridCol w="1710130">
                  <a:extLst>
                    <a:ext uri="{9D8B030D-6E8A-4147-A177-3AD203B41FA5}">
                      <a16:colId xmlns:a16="http://schemas.microsoft.com/office/drawing/2014/main" val="3131858466"/>
                    </a:ext>
                  </a:extLst>
                </a:gridCol>
                <a:gridCol w="1710130">
                  <a:extLst>
                    <a:ext uri="{9D8B030D-6E8A-4147-A177-3AD203B41FA5}">
                      <a16:colId xmlns:a16="http://schemas.microsoft.com/office/drawing/2014/main" val="199379058"/>
                    </a:ext>
                  </a:extLst>
                </a:gridCol>
                <a:gridCol w="1743199">
                  <a:extLst>
                    <a:ext uri="{9D8B030D-6E8A-4147-A177-3AD203B41FA5}">
                      <a16:colId xmlns:a16="http://schemas.microsoft.com/office/drawing/2014/main" val="3356594876"/>
                    </a:ext>
                  </a:extLst>
                </a:gridCol>
              </a:tblGrid>
              <a:tr h="390153">
                <a:tc>
                  <a:txBody>
                    <a:bodyPr/>
                    <a:lstStyle/>
                    <a:p>
                      <a:r>
                        <a:rPr lang="en-GB" sz="1600" dirty="0"/>
                        <a:t>Political</a:t>
                      </a:r>
                    </a:p>
                  </a:txBody>
                  <a:tcPr marL="79957" marR="79957" marT="39979" marB="39979"/>
                </a:tc>
                <a:tc>
                  <a:txBody>
                    <a:bodyPr/>
                    <a:lstStyle/>
                    <a:p>
                      <a:r>
                        <a:rPr lang="en-GB" sz="1600" dirty="0"/>
                        <a:t>Economic</a:t>
                      </a:r>
                    </a:p>
                  </a:txBody>
                  <a:tcPr marL="79957" marR="79957" marT="39979" marB="39979"/>
                </a:tc>
                <a:tc>
                  <a:txBody>
                    <a:bodyPr/>
                    <a:lstStyle/>
                    <a:p>
                      <a:r>
                        <a:rPr lang="en-GB" sz="1600" dirty="0"/>
                        <a:t>Social</a:t>
                      </a:r>
                    </a:p>
                  </a:txBody>
                  <a:tcPr marL="79957" marR="79957" marT="39979" marB="39979"/>
                </a:tc>
                <a:tc>
                  <a:txBody>
                    <a:bodyPr/>
                    <a:lstStyle/>
                    <a:p>
                      <a:r>
                        <a:rPr lang="en-GB" sz="1600" dirty="0"/>
                        <a:t>Technology</a:t>
                      </a:r>
                    </a:p>
                  </a:txBody>
                  <a:tcPr marL="79957" marR="79957" marT="39979" marB="39979"/>
                </a:tc>
                <a:tc>
                  <a:txBody>
                    <a:bodyPr/>
                    <a:lstStyle/>
                    <a:p>
                      <a:r>
                        <a:rPr lang="en-GB" sz="1600" dirty="0"/>
                        <a:t>Legal</a:t>
                      </a:r>
                    </a:p>
                  </a:txBody>
                  <a:tcPr marL="79957" marR="79957" marT="39979" marB="39979"/>
                </a:tc>
                <a:tc>
                  <a:txBody>
                    <a:bodyPr/>
                    <a:lstStyle/>
                    <a:p>
                      <a:r>
                        <a:rPr lang="en-GB" sz="1600" dirty="0"/>
                        <a:t>Environment</a:t>
                      </a:r>
                    </a:p>
                  </a:txBody>
                  <a:tcPr marL="79957" marR="79957" marT="39979" marB="39979"/>
                </a:tc>
                <a:extLst>
                  <a:ext uri="{0D108BD9-81ED-4DB2-BD59-A6C34878D82A}">
                    <a16:rowId xmlns:a16="http://schemas.microsoft.com/office/drawing/2014/main" val="1646371748"/>
                  </a:ext>
                </a:extLst>
              </a:tr>
              <a:tr h="3024577">
                <a:tc>
                  <a:txBody>
                    <a:bodyPr/>
                    <a:lstStyle/>
                    <a:p>
                      <a:r>
                        <a:rPr lang="en-GB" sz="1600" dirty="0"/>
                        <a:t>-tax policy</a:t>
                      </a:r>
                    </a:p>
                    <a:p>
                      <a:r>
                        <a:rPr lang="en-GB" sz="1600" dirty="0"/>
                        <a:t>-labour law</a:t>
                      </a:r>
                    </a:p>
                    <a:p>
                      <a:r>
                        <a:rPr lang="en-GB" sz="1600" dirty="0"/>
                        <a:t>-political stability</a:t>
                      </a:r>
                    </a:p>
                    <a:p>
                      <a:r>
                        <a:rPr lang="en-GB" sz="1600" dirty="0"/>
                        <a:t>-consumer protection</a:t>
                      </a:r>
                    </a:p>
                  </a:txBody>
                  <a:tcPr marL="79957" marR="79957" marT="39979" marB="39979"/>
                </a:tc>
                <a:tc>
                  <a:txBody>
                    <a:bodyPr/>
                    <a:lstStyle/>
                    <a:p>
                      <a:r>
                        <a:rPr lang="en-GB" sz="1600" dirty="0"/>
                        <a:t>-devaluation rate</a:t>
                      </a:r>
                    </a:p>
                    <a:p>
                      <a:r>
                        <a:rPr lang="en-GB" sz="1600" dirty="0"/>
                        <a:t>-salary available</a:t>
                      </a:r>
                    </a:p>
                    <a:p>
                      <a:r>
                        <a:rPr lang="en-GB" sz="1600" dirty="0"/>
                        <a:t>-conversion rate</a:t>
                      </a:r>
                    </a:p>
                    <a:p>
                      <a:endParaRPr lang="en-GB" sz="1600" dirty="0"/>
                    </a:p>
                  </a:txBody>
                  <a:tcPr marL="79957" marR="79957" marT="39979" marB="39979"/>
                </a:tc>
                <a:tc>
                  <a:txBody>
                    <a:bodyPr/>
                    <a:lstStyle/>
                    <a:p>
                      <a:r>
                        <a:rPr lang="en-GB" sz="1600" dirty="0"/>
                        <a:t>-community growth rate</a:t>
                      </a:r>
                    </a:p>
                    <a:p>
                      <a:r>
                        <a:rPr lang="en-GB" sz="1600" dirty="0"/>
                        <a:t>-career point of view</a:t>
                      </a:r>
                    </a:p>
                    <a:p>
                      <a:r>
                        <a:rPr lang="en-GB" sz="1600" dirty="0"/>
                        <a:t>-age dispersal </a:t>
                      </a:r>
                    </a:p>
                    <a:p>
                      <a:r>
                        <a:rPr lang="en-GB" sz="1600" dirty="0"/>
                        <a:t>-health awareness </a:t>
                      </a:r>
                    </a:p>
                    <a:p>
                      <a:r>
                        <a:rPr lang="en-GB" sz="1600" dirty="0"/>
                        <a:t>-lifestyle outlook</a:t>
                      </a:r>
                    </a:p>
                    <a:p>
                      <a:r>
                        <a:rPr lang="en-GB" sz="1600" dirty="0"/>
                        <a:t>-cultural obstacles </a:t>
                      </a:r>
                    </a:p>
                  </a:txBody>
                  <a:tcPr marL="79957" marR="79957" marT="39979" marB="39979"/>
                </a:tc>
                <a:tc>
                  <a:txBody>
                    <a:bodyPr/>
                    <a:lstStyle/>
                    <a:p>
                      <a:r>
                        <a:rPr lang="en-GB" sz="1600" dirty="0"/>
                        <a:t>-technology inducement </a:t>
                      </a:r>
                    </a:p>
                    <a:p>
                      <a:pPr marL="0" indent="0">
                        <a:buFontTx/>
                        <a:buNone/>
                      </a:pPr>
                      <a:r>
                        <a:rPr lang="en-GB" sz="1600" dirty="0"/>
                        <a:t>-adaptation </a:t>
                      </a:r>
                    </a:p>
                    <a:p>
                      <a:pPr marL="285750" indent="-285750">
                        <a:buFontTx/>
                        <a:buChar char="-"/>
                      </a:pPr>
                      <a:endParaRPr lang="en-GB" sz="1600" dirty="0"/>
                    </a:p>
                  </a:txBody>
                  <a:tcPr marL="79957" marR="79957" marT="39979" marB="39979"/>
                </a:tc>
                <a:tc>
                  <a:txBody>
                    <a:bodyPr/>
                    <a:lstStyle/>
                    <a:p>
                      <a:r>
                        <a:rPr lang="en-GB" sz="1600" dirty="0"/>
                        <a:t>-discrimination</a:t>
                      </a:r>
                    </a:p>
                    <a:p>
                      <a:r>
                        <a:rPr lang="en-GB" sz="1600" dirty="0"/>
                        <a:t>-proclamation</a:t>
                      </a:r>
                    </a:p>
                    <a:p>
                      <a:r>
                        <a:rPr lang="en-GB" sz="1600" dirty="0"/>
                        <a:t>-antitrust laws</a:t>
                      </a:r>
                    </a:p>
                    <a:p>
                      <a:r>
                        <a:rPr lang="en-GB" sz="1600" dirty="0"/>
                        <a:t>-employment regulation</a:t>
                      </a:r>
                    </a:p>
                    <a:p>
                      <a:r>
                        <a:rPr lang="en-GB" sz="1600" dirty="0"/>
                        <a:t>-health and safety commandment</a:t>
                      </a:r>
                    </a:p>
                  </a:txBody>
                  <a:tcPr marL="79957" marR="79957" marT="39979" marB="39979"/>
                </a:tc>
                <a:tc>
                  <a:txBody>
                    <a:bodyPr/>
                    <a:lstStyle/>
                    <a:p>
                      <a:r>
                        <a:rPr lang="en-GB" sz="1600" dirty="0"/>
                        <a:t>-weather monitorisation </a:t>
                      </a:r>
                    </a:p>
                    <a:p>
                      <a:r>
                        <a:rPr lang="en-GB" sz="1600" dirty="0"/>
                        <a:t>-climate change awareness</a:t>
                      </a:r>
                    </a:p>
                    <a:p>
                      <a:r>
                        <a:rPr lang="en-GB" sz="1600" dirty="0"/>
                        <a:t>-environmental strategy</a:t>
                      </a:r>
                    </a:p>
                    <a:p>
                      <a:r>
                        <a:rPr lang="en-GB" sz="1600" dirty="0"/>
                        <a:t>-pressure for non-governmental organisation </a:t>
                      </a:r>
                    </a:p>
                  </a:txBody>
                  <a:tcPr marL="79957" marR="79957" marT="39979" marB="39979"/>
                </a:tc>
                <a:extLst>
                  <a:ext uri="{0D108BD9-81ED-4DB2-BD59-A6C34878D82A}">
                    <a16:rowId xmlns:a16="http://schemas.microsoft.com/office/drawing/2014/main" val="3848803739"/>
                  </a:ext>
                </a:extLst>
              </a:tr>
            </a:tbl>
          </a:graphicData>
        </a:graphic>
      </p:graphicFrame>
    </p:spTree>
    <p:extLst>
      <p:ext uri="{BB962C8B-B14F-4D97-AF65-F5344CB8AC3E}">
        <p14:creationId xmlns:p14="http://schemas.microsoft.com/office/powerpoint/2010/main" val="62709167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wheel(1)">
                                      <p:cBhvr>
                                        <p:cTn id="12"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7845966-6EFC-468A-9CC7-BAB4B95854E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54372" y="0"/>
            <a:ext cx="9483256" cy="6858000"/>
          </a:xfrm>
          <a:prstGeom prst="rect">
            <a:avLst/>
          </a:prstGeom>
          <a:solidFill>
            <a:srgbClr val="AF7E3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9" name="Picture 11">
            <a:extLst>
              <a:ext uri="{FF2B5EF4-FFF2-40B4-BE49-F238E27FC236}">
                <a16:creationId xmlns:a16="http://schemas.microsoft.com/office/drawing/2014/main" id="{75554383-98AF-4A47-BB65-705FAAA4BE6A}"/>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0" name="Freeform: Shape 13">
            <a:extLst>
              <a:ext uri="{FF2B5EF4-FFF2-40B4-BE49-F238E27FC236}">
                <a16:creationId xmlns:a16="http://schemas.microsoft.com/office/drawing/2014/main" id="{ADAD1991-FFD1-4E94-ABAB-7560D33008E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44484" y="0"/>
            <a:ext cx="7837716" cy="6858000"/>
          </a:xfrm>
          <a:custGeom>
            <a:avLst/>
            <a:gdLst>
              <a:gd name="connsiteX0" fmla="*/ 2232159 w 7837716"/>
              <a:gd name="connsiteY0" fmla="*/ 0 h 6858000"/>
              <a:gd name="connsiteX1" fmla="*/ 5605557 w 7837716"/>
              <a:gd name="connsiteY1" fmla="*/ 0 h 6858000"/>
              <a:gd name="connsiteX2" fmla="*/ 5617845 w 7837716"/>
              <a:gd name="connsiteY2" fmla="*/ 5384 h 6858000"/>
              <a:gd name="connsiteX3" fmla="*/ 7837716 w 7837716"/>
              <a:gd name="connsiteY3" fmla="*/ 3429000 h 6858000"/>
              <a:gd name="connsiteX4" fmla="*/ 5617845 w 7837716"/>
              <a:gd name="connsiteY4" fmla="*/ 6852616 h 6858000"/>
              <a:gd name="connsiteX5" fmla="*/ 5605557 w 7837716"/>
              <a:gd name="connsiteY5" fmla="*/ 6858000 h 6858000"/>
              <a:gd name="connsiteX6" fmla="*/ 2232159 w 7837716"/>
              <a:gd name="connsiteY6" fmla="*/ 6858000 h 6858000"/>
              <a:gd name="connsiteX7" fmla="*/ 2219871 w 7837716"/>
              <a:gd name="connsiteY7" fmla="*/ 6852616 h 6858000"/>
              <a:gd name="connsiteX8" fmla="*/ 0 w 7837716"/>
              <a:gd name="connsiteY8" fmla="*/ 3429000 h 6858000"/>
              <a:gd name="connsiteX9" fmla="*/ 2219871 w 7837716"/>
              <a:gd name="connsiteY9" fmla="*/ 538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37716" h="6858000">
                <a:moveTo>
                  <a:pt x="2232159" y="0"/>
                </a:moveTo>
                <a:lnTo>
                  <a:pt x="5605557" y="0"/>
                </a:lnTo>
                <a:lnTo>
                  <a:pt x="5617845" y="5384"/>
                </a:lnTo>
                <a:cubicBezTo>
                  <a:pt x="6931322" y="618789"/>
                  <a:pt x="7837716" y="1921305"/>
                  <a:pt x="7837716" y="3429000"/>
                </a:cubicBezTo>
                <a:cubicBezTo>
                  <a:pt x="7837716" y="4936696"/>
                  <a:pt x="6931322" y="6239212"/>
                  <a:pt x="5617845" y="6852616"/>
                </a:cubicBezTo>
                <a:lnTo>
                  <a:pt x="5605557" y="6858000"/>
                </a:lnTo>
                <a:lnTo>
                  <a:pt x="2232159" y="6858000"/>
                </a:lnTo>
                <a:lnTo>
                  <a:pt x="2219871" y="6852616"/>
                </a:lnTo>
                <a:cubicBezTo>
                  <a:pt x="906394" y="6239212"/>
                  <a:pt x="0" y="4936696"/>
                  <a:pt x="0" y="3429000"/>
                </a:cubicBezTo>
                <a:cubicBezTo>
                  <a:pt x="0" y="1921305"/>
                  <a:pt x="906394" y="618789"/>
                  <a:pt x="2219871" y="5384"/>
                </a:cubicBezTo>
                <a:close/>
              </a:path>
            </a:pathLst>
          </a:custGeom>
          <a:solidFill>
            <a:schemeClr val="bg1"/>
          </a:solidFill>
          <a:ln>
            <a:gradFill>
              <a:gsLst>
                <a:gs pos="0">
                  <a:schemeClr val="accent1">
                    <a:lumMod val="40000"/>
                    <a:lumOff val="60000"/>
                  </a:schemeClr>
                </a:gs>
                <a:gs pos="23000">
                  <a:schemeClr val="accent1">
                    <a:lumMod val="45000"/>
                    <a:lumOff val="55000"/>
                  </a:schemeClr>
                </a:gs>
                <a:gs pos="83000">
                  <a:schemeClr val="bg2">
                    <a:lumMod val="82000"/>
                  </a:schemeClr>
                </a:gs>
                <a:gs pos="100000">
                  <a:schemeClr val="bg2">
                    <a:lumMod val="87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21" name="Content Placeholder 4">
            <a:extLst>
              <a:ext uri="{FF2B5EF4-FFF2-40B4-BE49-F238E27FC236}">
                <a16:creationId xmlns:a16="http://schemas.microsoft.com/office/drawing/2014/main" id="{A116C2CD-540C-463D-B1BF-3EE25A878261}"/>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674013" y="1367265"/>
            <a:ext cx="4645432" cy="4548146"/>
          </a:xfrm>
          <a:prstGeom prst="rect">
            <a:avLst/>
          </a:prstGeom>
        </p:spPr>
      </p:pic>
      <p:sp>
        <p:nvSpPr>
          <p:cNvPr id="6" name="TextBox 5">
            <a:extLst>
              <a:ext uri="{FF2B5EF4-FFF2-40B4-BE49-F238E27FC236}">
                <a16:creationId xmlns:a16="http://schemas.microsoft.com/office/drawing/2014/main" id="{555D54F3-B93C-4939-9061-44E923E961D4}"/>
              </a:ext>
            </a:extLst>
          </p:cNvPr>
          <p:cNvSpPr txBox="1"/>
          <p:nvPr/>
        </p:nvSpPr>
        <p:spPr>
          <a:xfrm>
            <a:off x="5008098" y="73763"/>
            <a:ext cx="2855742" cy="738664"/>
          </a:xfrm>
          <a:prstGeom prst="rect">
            <a:avLst/>
          </a:prstGeom>
          <a:noFill/>
        </p:spPr>
        <p:txBody>
          <a:bodyPr wrap="square" rtlCol="0">
            <a:spAutoFit/>
          </a:bodyPr>
          <a:lstStyle/>
          <a:p>
            <a:r>
              <a:rPr lang="en-GB" dirty="0">
                <a:solidFill>
                  <a:srgbClr val="FF0000"/>
                </a:solidFill>
              </a:rPr>
              <a:t>       </a:t>
            </a:r>
            <a:r>
              <a:rPr lang="en-GB" sz="2400" b="1" i="1" dirty="0" err="1">
                <a:solidFill>
                  <a:srgbClr val="FF0000"/>
                </a:solidFill>
              </a:rPr>
              <a:t>Gema’s</a:t>
            </a:r>
            <a:r>
              <a:rPr lang="en-GB" sz="2400" b="1" i="1" dirty="0">
                <a:solidFill>
                  <a:srgbClr val="FF0000"/>
                </a:solidFill>
              </a:rPr>
              <a:t> </a:t>
            </a:r>
          </a:p>
          <a:p>
            <a:r>
              <a:rPr lang="en-GB" dirty="0"/>
              <a:t>Pub &amp; Restaurant </a:t>
            </a:r>
          </a:p>
        </p:txBody>
      </p:sp>
      <p:sp>
        <p:nvSpPr>
          <p:cNvPr id="7" name="TextBox 6">
            <a:extLst>
              <a:ext uri="{FF2B5EF4-FFF2-40B4-BE49-F238E27FC236}">
                <a16:creationId xmlns:a16="http://schemas.microsoft.com/office/drawing/2014/main" id="{79579A55-69CD-43F5-95C1-AAE39A9397D2}"/>
              </a:ext>
            </a:extLst>
          </p:cNvPr>
          <p:cNvSpPr txBox="1"/>
          <p:nvPr/>
        </p:nvSpPr>
        <p:spPr>
          <a:xfrm rot="1120678">
            <a:off x="329792" y="612372"/>
            <a:ext cx="2194560" cy="400110"/>
          </a:xfrm>
          <a:prstGeom prst="rect">
            <a:avLst/>
          </a:prstGeom>
          <a:noFill/>
        </p:spPr>
        <p:txBody>
          <a:bodyPr wrap="square" rtlCol="0">
            <a:spAutoFit/>
          </a:bodyPr>
          <a:lstStyle/>
          <a:p>
            <a:r>
              <a:rPr lang="en-GB" sz="2000" dirty="0"/>
              <a:t>Northampton</a:t>
            </a:r>
            <a:r>
              <a:rPr lang="en-GB" dirty="0"/>
              <a:t> </a:t>
            </a:r>
          </a:p>
        </p:txBody>
      </p:sp>
      <p:sp>
        <p:nvSpPr>
          <p:cNvPr id="9" name="TextBox 8">
            <a:extLst>
              <a:ext uri="{FF2B5EF4-FFF2-40B4-BE49-F238E27FC236}">
                <a16:creationId xmlns:a16="http://schemas.microsoft.com/office/drawing/2014/main" id="{89A417C3-ACC3-4E54-89A2-23F48DC50FB1}"/>
              </a:ext>
            </a:extLst>
          </p:cNvPr>
          <p:cNvSpPr txBox="1"/>
          <p:nvPr/>
        </p:nvSpPr>
        <p:spPr>
          <a:xfrm rot="20135097">
            <a:off x="-92967" y="2092075"/>
            <a:ext cx="4400565" cy="400110"/>
          </a:xfrm>
          <a:prstGeom prst="rect">
            <a:avLst/>
          </a:prstGeom>
          <a:noFill/>
        </p:spPr>
        <p:txBody>
          <a:bodyPr wrap="square" rtlCol="0">
            <a:spAutoFit/>
          </a:bodyPr>
          <a:lstStyle/>
          <a:p>
            <a:r>
              <a:rPr lang="en-GB" sz="2000" i="1" u="sng" dirty="0">
                <a:latin typeface="Arial" panose="020B0604020202020204" pitchFamily="34" charset="0"/>
                <a:cs typeface="Arial" panose="020B0604020202020204" pitchFamily="34" charset="0"/>
              </a:rPr>
              <a:t>New </a:t>
            </a:r>
            <a:r>
              <a:rPr lang="en-GB" sz="2000" i="1" u="sng" dirty="0" err="1">
                <a:latin typeface="Arial" panose="020B0604020202020204" pitchFamily="34" charset="0"/>
                <a:cs typeface="Arial" panose="020B0604020202020204" pitchFamily="34" charset="0"/>
              </a:rPr>
              <a:t>prospectives</a:t>
            </a:r>
            <a:r>
              <a:rPr lang="en-GB" sz="2000" i="1" u="sng" dirty="0">
                <a:latin typeface="Arial" panose="020B0604020202020204" pitchFamily="34" charset="0"/>
                <a:cs typeface="Arial" panose="020B0604020202020204" pitchFamily="34" charset="0"/>
              </a:rPr>
              <a:t> of life through food </a:t>
            </a:r>
          </a:p>
        </p:txBody>
      </p:sp>
      <p:sp>
        <p:nvSpPr>
          <p:cNvPr id="11" name="TextBox 10">
            <a:extLst>
              <a:ext uri="{FF2B5EF4-FFF2-40B4-BE49-F238E27FC236}">
                <a16:creationId xmlns:a16="http://schemas.microsoft.com/office/drawing/2014/main" id="{22269DE6-1875-4EB9-9739-A589C04399BE}"/>
              </a:ext>
            </a:extLst>
          </p:cNvPr>
          <p:cNvSpPr txBox="1"/>
          <p:nvPr/>
        </p:nvSpPr>
        <p:spPr>
          <a:xfrm rot="706096">
            <a:off x="7632140" y="779705"/>
            <a:ext cx="4433668" cy="400110"/>
          </a:xfrm>
          <a:prstGeom prst="rect">
            <a:avLst/>
          </a:prstGeom>
          <a:noFill/>
        </p:spPr>
        <p:txBody>
          <a:bodyPr wrap="square" rtlCol="0">
            <a:spAutoFit/>
          </a:bodyPr>
          <a:lstStyle/>
          <a:p>
            <a:r>
              <a:rPr lang="en-GB" sz="2000" b="1" dirty="0">
                <a:solidFill>
                  <a:srgbClr val="FF0000"/>
                </a:solidFill>
              </a:rPr>
              <a:t>New in town – Everywhere in the future </a:t>
            </a:r>
          </a:p>
        </p:txBody>
      </p:sp>
      <p:sp>
        <p:nvSpPr>
          <p:cNvPr id="22" name="TextBox 21">
            <a:extLst>
              <a:ext uri="{FF2B5EF4-FFF2-40B4-BE49-F238E27FC236}">
                <a16:creationId xmlns:a16="http://schemas.microsoft.com/office/drawing/2014/main" id="{373FDC88-2424-48CC-8AAC-4FC3A81CB64F}"/>
              </a:ext>
            </a:extLst>
          </p:cNvPr>
          <p:cNvSpPr txBox="1"/>
          <p:nvPr/>
        </p:nvSpPr>
        <p:spPr>
          <a:xfrm rot="20162320">
            <a:off x="10142543" y="1942958"/>
            <a:ext cx="3034607" cy="369332"/>
          </a:xfrm>
          <a:prstGeom prst="rect">
            <a:avLst/>
          </a:prstGeom>
          <a:noFill/>
        </p:spPr>
        <p:txBody>
          <a:bodyPr wrap="square" rtlCol="0">
            <a:spAutoFit/>
          </a:bodyPr>
          <a:lstStyle/>
          <a:p>
            <a:r>
              <a:rPr lang="en-GB" dirty="0"/>
              <a:t>Unique pastry</a:t>
            </a:r>
          </a:p>
        </p:txBody>
      </p:sp>
      <p:sp>
        <p:nvSpPr>
          <p:cNvPr id="23" name="TextBox 22">
            <a:extLst>
              <a:ext uri="{FF2B5EF4-FFF2-40B4-BE49-F238E27FC236}">
                <a16:creationId xmlns:a16="http://schemas.microsoft.com/office/drawing/2014/main" id="{137D1B10-373E-4B6C-99F2-EEF8E39D837E}"/>
              </a:ext>
            </a:extLst>
          </p:cNvPr>
          <p:cNvSpPr txBox="1"/>
          <p:nvPr/>
        </p:nvSpPr>
        <p:spPr>
          <a:xfrm rot="1457848">
            <a:off x="7215777" y="1847805"/>
            <a:ext cx="3194137" cy="369332"/>
          </a:xfrm>
          <a:prstGeom prst="rect">
            <a:avLst/>
          </a:prstGeom>
          <a:noFill/>
        </p:spPr>
        <p:txBody>
          <a:bodyPr wrap="square" rtlCol="0">
            <a:spAutoFit/>
          </a:bodyPr>
          <a:lstStyle/>
          <a:p>
            <a:r>
              <a:rPr lang="en-GB" dirty="0"/>
              <a:t>The finest pizza</a:t>
            </a:r>
          </a:p>
        </p:txBody>
      </p:sp>
      <p:sp>
        <p:nvSpPr>
          <p:cNvPr id="24" name="TextBox 23">
            <a:extLst>
              <a:ext uri="{FF2B5EF4-FFF2-40B4-BE49-F238E27FC236}">
                <a16:creationId xmlns:a16="http://schemas.microsoft.com/office/drawing/2014/main" id="{0742A7FA-EB2A-4557-AC70-4FDEF8C8B874}"/>
              </a:ext>
            </a:extLst>
          </p:cNvPr>
          <p:cNvSpPr txBox="1"/>
          <p:nvPr/>
        </p:nvSpPr>
        <p:spPr>
          <a:xfrm rot="21025058">
            <a:off x="2617563" y="3431471"/>
            <a:ext cx="3194136" cy="369332"/>
          </a:xfrm>
          <a:prstGeom prst="rect">
            <a:avLst/>
          </a:prstGeom>
          <a:noFill/>
        </p:spPr>
        <p:txBody>
          <a:bodyPr wrap="square" rtlCol="0">
            <a:spAutoFit/>
          </a:bodyPr>
          <a:lstStyle/>
          <a:p>
            <a:r>
              <a:rPr lang="en-GB" dirty="0"/>
              <a:t>A wine worthy of a queen/ king</a:t>
            </a:r>
          </a:p>
        </p:txBody>
      </p:sp>
      <p:sp>
        <p:nvSpPr>
          <p:cNvPr id="25" name="TextBox 24">
            <a:extLst>
              <a:ext uri="{FF2B5EF4-FFF2-40B4-BE49-F238E27FC236}">
                <a16:creationId xmlns:a16="http://schemas.microsoft.com/office/drawing/2014/main" id="{241AEA08-85E9-4842-999F-C243FE216D96}"/>
              </a:ext>
            </a:extLst>
          </p:cNvPr>
          <p:cNvSpPr txBox="1"/>
          <p:nvPr/>
        </p:nvSpPr>
        <p:spPr>
          <a:xfrm rot="1002402">
            <a:off x="7250780" y="2929544"/>
            <a:ext cx="3066714" cy="646331"/>
          </a:xfrm>
          <a:prstGeom prst="rect">
            <a:avLst/>
          </a:prstGeom>
          <a:noFill/>
        </p:spPr>
        <p:txBody>
          <a:bodyPr wrap="square" rtlCol="0">
            <a:spAutoFit/>
          </a:bodyPr>
          <a:lstStyle/>
          <a:p>
            <a:r>
              <a:rPr lang="en-GB" dirty="0"/>
              <a:t>Want a break from your wife? Came to football nights </a:t>
            </a:r>
          </a:p>
        </p:txBody>
      </p:sp>
      <p:sp>
        <p:nvSpPr>
          <p:cNvPr id="26" name="TextBox 25">
            <a:extLst>
              <a:ext uri="{FF2B5EF4-FFF2-40B4-BE49-F238E27FC236}">
                <a16:creationId xmlns:a16="http://schemas.microsoft.com/office/drawing/2014/main" id="{824B8D43-97FD-4574-90AA-B764DDBD827A}"/>
              </a:ext>
            </a:extLst>
          </p:cNvPr>
          <p:cNvSpPr txBox="1"/>
          <p:nvPr/>
        </p:nvSpPr>
        <p:spPr>
          <a:xfrm rot="839205">
            <a:off x="3475303" y="5818591"/>
            <a:ext cx="3331923" cy="646331"/>
          </a:xfrm>
          <a:prstGeom prst="rect">
            <a:avLst/>
          </a:prstGeom>
          <a:noFill/>
        </p:spPr>
        <p:txBody>
          <a:bodyPr wrap="square" rtlCol="0">
            <a:spAutoFit/>
          </a:bodyPr>
          <a:lstStyle/>
          <a:p>
            <a:r>
              <a:rPr lang="en-GB" dirty="0"/>
              <a:t>Drink a coffee relax with the help of our kid-friendly place</a:t>
            </a:r>
          </a:p>
        </p:txBody>
      </p:sp>
    </p:spTree>
    <p:extLst>
      <p:ext uri="{BB962C8B-B14F-4D97-AF65-F5344CB8AC3E}">
        <p14:creationId xmlns:p14="http://schemas.microsoft.com/office/powerpoint/2010/main" val="3803260641"/>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25">
                                            <p:txEl>
                                              <p:pRg st="0" end="0"/>
                                            </p:txEl>
                                          </p:spTgt>
                                        </p:tgtEl>
                                        <p:attrNameLst>
                                          <p:attrName>style.visibility</p:attrName>
                                        </p:attrNameLst>
                                      </p:cBhvr>
                                      <p:to>
                                        <p:strVal val="visible"/>
                                      </p:to>
                                    </p:set>
                                    <p:animEffect transition="in" filter="wipe(down)">
                                      <p:cBhvr>
                                        <p:cTn id="7" dur="580">
                                          <p:stCondLst>
                                            <p:cond delay="0"/>
                                          </p:stCondLst>
                                        </p:cTn>
                                        <p:tgtEl>
                                          <p:spTgt spid="25">
                                            <p:txEl>
                                              <p:pRg st="0" end="0"/>
                                            </p:txEl>
                                          </p:spTgt>
                                        </p:tgtEl>
                                      </p:cBhvr>
                                    </p:animEffect>
                                    <p:anim calcmode="lin" valueType="num">
                                      <p:cBhvr>
                                        <p:cTn id="8" dur="1822" tmFilter="0,0; 0.14,0.36; 0.43,0.73; 0.71,0.91; 1.0,1.0">
                                          <p:stCondLst>
                                            <p:cond delay="0"/>
                                          </p:stCondLst>
                                        </p:cTn>
                                        <p:tgtEl>
                                          <p:spTgt spid="25">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5">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5">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5">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5">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25">
                                            <p:txEl>
                                              <p:pRg st="0" end="0"/>
                                            </p:txEl>
                                          </p:spTgt>
                                        </p:tgtEl>
                                      </p:cBhvr>
                                      <p:to x="100000" y="60000"/>
                                    </p:animScale>
                                    <p:animScale>
                                      <p:cBhvr>
                                        <p:cTn id="14" dur="166" decel="50000">
                                          <p:stCondLst>
                                            <p:cond delay="676"/>
                                          </p:stCondLst>
                                        </p:cTn>
                                        <p:tgtEl>
                                          <p:spTgt spid="25">
                                            <p:txEl>
                                              <p:pRg st="0" end="0"/>
                                            </p:txEl>
                                          </p:spTgt>
                                        </p:tgtEl>
                                      </p:cBhvr>
                                      <p:to x="100000" y="100000"/>
                                    </p:animScale>
                                    <p:animScale>
                                      <p:cBhvr>
                                        <p:cTn id="15" dur="26">
                                          <p:stCondLst>
                                            <p:cond delay="1312"/>
                                          </p:stCondLst>
                                        </p:cTn>
                                        <p:tgtEl>
                                          <p:spTgt spid="25">
                                            <p:txEl>
                                              <p:pRg st="0" end="0"/>
                                            </p:txEl>
                                          </p:spTgt>
                                        </p:tgtEl>
                                      </p:cBhvr>
                                      <p:to x="100000" y="80000"/>
                                    </p:animScale>
                                    <p:animScale>
                                      <p:cBhvr>
                                        <p:cTn id="16" dur="166" decel="50000">
                                          <p:stCondLst>
                                            <p:cond delay="1338"/>
                                          </p:stCondLst>
                                        </p:cTn>
                                        <p:tgtEl>
                                          <p:spTgt spid="25">
                                            <p:txEl>
                                              <p:pRg st="0" end="0"/>
                                            </p:txEl>
                                          </p:spTgt>
                                        </p:tgtEl>
                                      </p:cBhvr>
                                      <p:to x="100000" y="100000"/>
                                    </p:animScale>
                                    <p:animScale>
                                      <p:cBhvr>
                                        <p:cTn id="17" dur="26">
                                          <p:stCondLst>
                                            <p:cond delay="1642"/>
                                          </p:stCondLst>
                                        </p:cTn>
                                        <p:tgtEl>
                                          <p:spTgt spid="25">
                                            <p:txEl>
                                              <p:pRg st="0" end="0"/>
                                            </p:txEl>
                                          </p:spTgt>
                                        </p:tgtEl>
                                      </p:cBhvr>
                                      <p:to x="100000" y="90000"/>
                                    </p:animScale>
                                    <p:animScale>
                                      <p:cBhvr>
                                        <p:cTn id="18" dur="166" decel="50000">
                                          <p:stCondLst>
                                            <p:cond delay="1668"/>
                                          </p:stCondLst>
                                        </p:cTn>
                                        <p:tgtEl>
                                          <p:spTgt spid="25">
                                            <p:txEl>
                                              <p:pRg st="0" end="0"/>
                                            </p:txEl>
                                          </p:spTgt>
                                        </p:tgtEl>
                                      </p:cBhvr>
                                      <p:to x="100000" y="100000"/>
                                    </p:animScale>
                                    <p:animScale>
                                      <p:cBhvr>
                                        <p:cTn id="19" dur="26">
                                          <p:stCondLst>
                                            <p:cond delay="1808"/>
                                          </p:stCondLst>
                                        </p:cTn>
                                        <p:tgtEl>
                                          <p:spTgt spid="25">
                                            <p:txEl>
                                              <p:pRg st="0" end="0"/>
                                            </p:txEl>
                                          </p:spTgt>
                                        </p:tgtEl>
                                      </p:cBhvr>
                                      <p:to x="100000" y="95000"/>
                                    </p:animScale>
                                    <p:animScale>
                                      <p:cBhvr>
                                        <p:cTn id="20" dur="166" decel="50000">
                                          <p:stCondLst>
                                            <p:cond delay="1834"/>
                                          </p:stCondLst>
                                        </p:cTn>
                                        <p:tgtEl>
                                          <p:spTgt spid="25">
                                            <p:txEl>
                                              <p:pRg st="0" end="0"/>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close up of a sign&#10;&#10;Description automatically generated">
            <a:extLst>
              <a:ext uri="{FF2B5EF4-FFF2-40B4-BE49-F238E27FC236}">
                <a16:creationId xmlns:a16="http://schemas.microsoft.com/office/drawing/2014/main" id="{F0C8ECC9-5277-4F84-8B90-92B7CD6D4168}"/>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4493" b="14862"/>
          <a:stretch/>
        </p:blipFill>
        <p:spPr>
          <a:xfrm>
            <a:off x="-393875" y="-112531"/>
            <a:ext cx="12191980" cy="6857990"/>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Tree>
    <p:extLst>
      <p:ext uri="{BB962C8B-B14F-4D97-AF65-F5344CB8AC3E}">
        <p14:creationId xmlns:p14="http://schemas.microsoft.com/office/powerpoint/2010/main" val="3200577992"/>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9">
            <a:extLst>
              <a:ext uri="{FF2B5EF4-FFF2-40B4-BE49-F238E27FC236}">
                <a16:creationId xmlns:a16="http://schemas.microsoft.com/office/drawing/2014/main" id="{A5711A0E-A428-4ED1-96CB-33D69FD842E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0874" y="2043803"/>
            <a:ext cx="10190252" cy="80683"/>
          </a:xfrm>
          <a:prstGeom prst="rect">
            <a:avLst/>
          </a:prstGeom>
          <a:solidFill>
            <a:schemeClr val="tx1">
              <a:lumMod val="50000"/>
              <a:lumOff val="50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13" name="Content Placeholder 2">
            <a:extLst>
              <a:ext uri="{FF2B5EF4-FFF2-40B4-BE49-F238E27FC236}">
                <a16:creationId xmlns:a16="http://schemas.microsoft.com/office/drawing/2014/main" id="{5587BDA7-F343-47CE-8FC5-5888D783254C}"/>
              </a:ext>
            </a:extLst>
          </p:cNvPr>
          <p:cNvGraphicFramePr>
            <a:graphicFrameLocks noGrp="1"/>
          </p:cNvGraphicFramePr>
          <p:nvPr>
            <p:ph idx="1"/>
            <p:extLst>
              <p:ext uri="{D42A27DB-BD31-4B8C-83A1-F6EECF244321}">
                <p14:modId xmlns:p14="http://schemas.microsoft.com/office/powerpoint/2010/main" val="2343359740"/>
              </p:ext>
            </p:extLst>
          </p:nvPr>
        </p:nvGraphicFramePr>
        <p:xfrm>
          <a:off x="112735" y="1691014"/>
          <a:ext cx="11078392" cy="45604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6860661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Rectangle 29">
            <a:extLst>
              <a:ext uri="{FF2B5EF4-FFF2-40B4-BE49-F238E27FC236}">
                <a16:creationId xmlns:a16="http://schemas.microsoft.com/office/drawing/2014/main" id="{1707FC24-6981-43D9-B525-C7832BA2246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11449"/>
            <a:ext cx="4332307" cy="6179552"/>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D2DAA4-A7F5-485D-ABA7-60B2DEC1D397}"/>
              </a:ext>
            </a:extLst>
          </p:cNvPr>
          <p:cNvSpPr>
            <a:spLocks noGrp="1"/>
          </p:cNvSpPr>
          <p:nvPr>
            <p:ph type="title"/>
          </p:nvPr>
        </p:nvSpPr>
        <p:spPr>
          <a:xfrm>
            <a:off x="742950" y="742951"/>
            <a:ext cx="3476625" cy="4962524"/>
          </a:xfrm>
        </p:spPr>
        <p:txBody>
          <a:bodyPr vert="horz" lIns="91440" tIns="45720" rIns="91440" bIns="45720" rtlCol="0" anchor="ctr">
            <a:normAutofit/>
          </a:bodyPr>
          <a:lstStyle/>
          <a:p>
            <a:pPr marL="571500" indent="-571500" algn="ctr"/>
            <a:r>
              <a:rPr lang="en-US" sz="1200" kern="1200">
                <a:solidFill>
                  <a:srgbClr val="FFFFFF"/>
                </a:solidFill>
                <a:latin typeface="+mj-lt"/>
                <a:ea typeface="+mj-ea"/>
                <a:cs typeface="+mj-cs"/>
              </a:rPr>
              <a:t>Advertising: </a:t>
            </a:r>
            <a:br>
              <a:rPr lang="en-US" sz="1200" kern="1200">
                <a:solidFill>
                  <a:srgbClr val="FFFFFF"/>
                </a:solidFill>
                <a:latin typeface="+mj-lt"/>
                <a:ea typeface="+mj-ea"/>
                <a:cs typeface="+mj-cs"/>
              </a:rPr>
            </a:br>
            <a:r>
              <a:rPr lang="en-US" sz="1200" kern="1200">
                <a:solidFill>
                  <a:srgbClr val="FFFFFF"/>
                </a:solidFill>
                <a:latin typeface="+mj-lt"/>
                <a:ea typeface="+mj-ea"/>
                <a:cs typeface="+mj-cs"/>
              </a:rPr>
              <a:t>hiring teenagers/students in weekend to spread flyers</a:t>
            </a:r>
            <a:br>
              <a:rPr lang="en-US" sz="1200" kern="1200">
                <a:solidFill>
                  <a:srgbClr val="FFFFFF"/>
                </a:solidFill>
                <a:latin typeface="+mj-lt"/>
                <a:ea typeface="+mj-ea"/>
                <a:cs typeface="+mj-cs"/>
              </a:rPr>
            </a:br>
            <a:r>
              <a:rPr lang="en-US" sz="1200" kern="1200">
                <a:solidFill>
                  <a:srgbClr val="FFFFFF"/>
                </a:solidFill>
                <a:latin typeface="+mj-lt"/>
                <a:ea typeface="+mj-ea"/>
                <a:cs typeface="+mj-cs"/>
              </a:rPr>
              <a:t>treat our costumers excellent</a:t>
            </a:r>
            <a:br>
              <a:rPr lang="en-US" sz="1200" kern="1200">
                <a:solidFill>
                  <a:srgbClr val="FFFFFF"/>
                </a:solidFill>
                <a:latin typeface="+mj-lt"/>
                <a:ea typeface="+mj-ea"/>
                <a:cs typeface="+mj-cs"/>
              </a:rPr>
            </a:br>
            <a:r>
              <a:rPr lang="en-US" sz="1200" kern="1200">
                <a:solidFill>
                  <a:srgbClr val="FFFFFF"/>
                </a:solidFill>
                <a:latin typeface="+mj-lt"/>
                <a:ea typeface="+mj-ea"/>
                <a:cs typeface="+mj-cs"/>
              </a:rPr>
              <a:t>place our banners in crowded places</a:t>
            </a:r>
            <a:br>
              <a:rPr lang="en-US" sz="1200" kern="1200">
                <a:solidFill>
                  <a:srgbClr val="FFFFFF"/>
                </a:solidFill>
                <a:latin typeface="+mj-lt"/>
                <a:ea typeface="+mj-ea"/>
                <a:cs typeface="+mj-cs"/>
              </a:rPr>
            </a:br>
            <a:r>
              <a:rPr lang="en-US" sz="1200" kern="1200">
                <a:solidFill>
                  <a:srgbClr val="FFFFFF"/>
                </a:solidFill>
                <a:latin typeface="+mj-lt"/>
                <a:ea typeface="+mj-ea"/>
                <a:cs typeface="+mj-cs"/>
              </a:rPr>
              <a:t/>
            </a:r>
            <a:br>
              <a:rPr lang="en-US" sz="1200" kern="1200">
                <a:solidFill>
                  <a:srgbClr val="FFFFFF"/>
                </a:solidFill>
                <a:latin typeface="+mj-lt"/>
                <a:ea typeface="+mj-ea"/>
                <a:cs typeface="+mj-cs"/>
              </a:rPr>
            </a:br>
            <a:r>
              <a:rPr lang="en-US" sz="1200" kern="1200">
                <a:solidFill>
                  <a:srgbClr val="FFFFFF"/>
                </a:solidFill>
                <a:latin typeface="+mj-lt"/>
                <a:ea typeface="+mj-ea"/>
                <a:cs typeface="+mj-cs"/>
              </a:rPr>
              <a:t>Sales: </a:t>
            </a:r>
            <a:br>
              <a:rPr lang="en-US" sz="1200" kern="1200">
                <a:solidFill>
                  <a:srgbClr val="FFFFFF"/>
                </a:solidFill>
                <a:latin typeface="+mj-lt"/>
                <a:ea typeface="+mj-ea"/>
                <a:cs typeface="+mj-cs"/>
              </a:rPr>
            </a:br>
            <a:r>
              <a:rPr lang="en-US" sz="1200" kern="1200">
                <a:solidFill>
                  <a:srgbClr val="FFFFFF"/>
                </a:solidFill>
                <a:latin typeface="+mj-lt"/>
                <a:ea typeface="+mj-ea"/>
                <a:cs typeface="+mj-cs"/>
              </a:rPr>
              <a:t>spend £25 and get 10% off</a:t>
            </a:r>
            <a:br>
              <a:rPr lang="en-US" sz="1200" kern="1200">
                <a:solidFill>
                  <a:srgbClr val="FFFFFF"/>
                </a:solidFill>
                <a:latin typeface="+mj-lt"/>
                <a:ea typeface="+mj-ea"/>
                <a:cs typeface="+mj-cs"/>
              </a:rPr>
            </a:br>
            <a:r>
              <a:rPr lang="en-US" sz="1200" kern="1200">
                <a:solidFill>
                  <a:srgbClr val="FFFFFF"/>
                </a:solidFill>
                <a:latin typeface="+mj-lt"/>
                <a:ea typeface="+mj-ea"/>
                <a:cs typeface="+mj-cs"/>
              </a:rPr>
              <a:t>£10 order and get free delivery</a:t>
            </a:r>
            <a:br>
              <a:rPr lang="en-US" sz="1200" kern="1200">
                <a:solidFill>
                  <a:srgbClr val="FFFFFF"/>
                </a:solidFill>
                <a:latin typeface="+mj-lt"/>
                <a:ea typeface="+mj-ea"/>
                <a:cs typeface="+mj-cs"/>
              </a:rPr>
            </a:br>
            <a:r>
              <a:rPr lang="en-US" sz="1200" kern="1200">
                <a:solidFill>
                  <a:srgbClr val="FFFFFF"/>
                </a:solidFill>
                <a:latin typeface="+mj-lt"/>
                <a:ea typeface="+mj-ea"/>
                <a:cs typeface="+mj-cs"/>
              </a:rPr>
              <a:t>promoters in restaurant </a:t>
            </a:r>
            <a:br>
              <a:rPr lang="en-US" sz="1200" kern="1200">
                <a:solidFill>
                  <a:srgbClr val="FFFFFF"/>
                </a:solidFill>
                <a:latin typeface="+mj-lt"/>
                <a:ea typeface="+mj-ea"/>
                <a:cs typeface="+mj-cs"/>
              </a:rPr>
            </a:br>
            <a:r>
              <a:rPr lang="en-US" sz="1200" kern="1200">
                <a:solidFill>
                  <a:srgbClr val="FFFFFF"/>
                </a:solidFill>
                <a:latin typeface="+mj-lt"/>
                <a:ea typeface="+mj-ea"/>
                <a:cs typeface="+mj-cs"/>
              </a:rPr>
              <a:t/>
            </a:r>
            <a:br>
              <a:rPr lang="en-US" sz="1200" kern="1200">
                <a:solidFill>
                  <a:srgbClr val="FFFFFF"/>
                </a:solidFill>
                <a:latin typeface="+mj-lt"/>
                <a:ea typeface="+mj-ea"/>
                <a:cs typeface="+mj-cs"/>
              </a:rPr>
            </a:br>
            <a:r>
              <a:rPr lang="en-US" sz="1200" kern="1200">
                <a:solidFill>
                  <a:srgbClr val="FFFFFF"/>
                </a:solidFill>
                <a:latin typeface="+mj-lt"/>
                <a:ea typeface="+mj-ea"/>
                <a:cs typeface="+mj-cs"/>
              </a:rPr>
              <a:t/>
            </a:r>
            <a:br>
              <a:rPr lang="en-US" sz="1200" kern="1200">
                <a:solidFill>
                  <a:srgbClr val="FFFFFF"/>
                </a:solidFill>
                <a:latin typeface="+mj-lt"/>
                <a:ea typeface="+mj-ea"/>
                <a:cs typeface="+mj-cs"/>
              </a:rPr>
            </a:br>
            <a:r>
              <a:rPr lang="en-US" sz="1200" kern="1200">
                <a:solidFill>
                  <a:srgbClr val="FFFFFF"/>
                </a:solidFill>
                <a:latin typeface="+mj-lt"/>
                <a:ea typeface="+mj-ea"/>
                <a:cs typeface="+mj-cs"/>
              </a:rPr>
              <a:t>Events:</a:t>
            </a:r>
            <a:br>
              <a:rPr lang="en-US" sz="1200" kern="1200">
                <a:solidFill>
                  <a:srgbClr val="FFFFFF"/>
                </a:solidFill>
                <a:latin typeface="+mj-lt"/>
                <a:ea typeface="+mj-ea"/>
                <a:cs typeface="+mj-cs"/>
              </a:rPr>
            </a:br>
            <a:r>
              <a:rPr lang="en-US" sz="1200" kern="1200">
                <a:solidFill>
                  <a:srgbClr val="FFFFFF"/>
                </a:solidFill>
                <a:latin typeface="+mj-lt"/>
                <a:ea typeface="+mj-ea"/>
                <a:cs typeface="+mj-cs"/>
              </a:rPr>
              <a:t>new uprising singers</a:t>
            </a:r>
            <a:br>
              <a:rPr lang="en-US" sz="1200" kern="1200">
                <a:solidFill>
                  <a:srgbClr val="FFFFFF"/>
                </a:solidFill>
                <a:latin typeface="+mj-lt"/>
                <a:ea typeface="+mj-ea"/>
                <a:cs typeface="+mj-cs"/>
              </a:rPr>
            </a:br>
            <a:r>
              <a:rPr lang="en-US" sz="1200" kern="1200">
                <a:solidFill>
                  <a:srgbClr val="FFFFFF"/>
                </a:solidFill>
                <a:latin typeface="+mj-lt"/>
                <a:ea typeface="+mj-ea"/>
                <a:cs typeface="+mj-cs"/>
              </a:rPr>
              <a:t>fundraising for different charities</a:t>
            </a:r>
            <a:br>
              <a:rPr lang="en-US" sz="1200" kern="1200">
                <a:solidFill>
                  <a:srgbClr val="FFFFFF"/>
                </a:solidFill>
                <a:latin typeface="+mj-lt"/>
                <a:ea typeface="+mj-ea"/>
                <a:cs typeface="+mj-cs"/>
              </a:rPr>
            </a:br>
            <a:r>
              <a:rPr lang="en-US" sz="1200" kern="1200">
                <a:solidFill>
                  <a:srgbClr val="FFFFFF"/>
                </a:solidFill>
                <a:latin typeface="+mj-lt"/>
                <a:ea typeface="+mj-ea"/>
                <a:cs typeface="+mj-cs"/>
              </a:rPr>
              <a:t>relaxing sports night</a:t>
            </a:r>
            <a:br>
              <a:rPr lang="en-US" sz="1200" kern="1200">
                <a:solidFill>
                  <a:srgbClr val="FFFFFF"/>
                </a:solidFill>
                <a:latin typeface="+mj-lt"/>
                <a:ea typeface="+mj-ea"/>
                <a:cs typeface="+mj-cs"/>
              </a:rPr>
            </a:br>
            <a:r>
              <a:rPr lang="en-US" sz="1200" kern="1200">
                <a:solidFill>
                  <a:srgbClr val="FFFFFF"/>
                </a:solidFill>
                <a:latin typeface="+mj-lt"/>
                <a:ea typeface="+mj-ea"/>
                <a:cs typeface="+mj-cs"/>
              </a:rPr>
              <a:t/>
            </a:r>
            <a:br>
              <a:rPr lang="en-US" sz="1200" kern="1200">
                <a:solidFill>
                  <a:srgbClr val="FFFFFF"/>
                </a:solidFill>
                <a:latin typeface="+mj-lt"/>
                <a:ea typeface="+mj-ea"/>
                <a:cs typeface="+mj-cs"/>
              </a:rPr>
            </a:br>
            <a:r>
              <a:rPr lang="en-US" sz="1200" kern="1200">
                <a:solidFill>
                  <a:srgbClr val="FFFFFF"/>
                </a:solidFill>
                <a:latin typeface="+mj-lt"/>
                <a:ea typeface="+mj-ea"/>
                <a:cs typeface="+mj-cs"/>
              </a:rPr>
              <a:t>Interactive marketing:</a:t>
            </a:r>
            <a:br>
              <a:rPr lang="en-US" sz="1200" kern="1200">
                <a:solidFill>
                  <a:srgbClr val="FFFFFF"/>
                </a:solidFill>
                <a:latin typeface="+mj-lt"/>
                <a:ea typeface="+mj-ea"/>
                <a:cs typeface="+mj-cs"/>
              </a:rPr>
            </a:br>
            <a:r>
              <a:rPr lang="en-US" sz="1200" kern="1200">
                <a:solidFill>
                  <a:srgbClr val="FFFFFF"/>
                </a:solidFill>
                <a:latin typeface="+mj-lt"/>
                <a:ea typeface="+mj-ea"/>
                <a:cs typeface="+mj-cs"/>
              </a:rPr>
              <a:t>feedback online</a:t>
            </a:r>
            <a:br>
              <a:rPr lang="en-US" sz="1200" kern="1200">
                <a:solidFill>
                  <a:srgbClr val="FFFFFF"/>
                </a:solidFill>
                <a:latin typeface="+mj-lt"/>
                <a:ea typeface="+mj-ea"/>
                <a:cs typeface="+mj-cs"/>
              </a:rPr>
            </a:br>
            <a:r>
              <a:rPr lang="en-US" sz="1200" kern="1200">
                <a:solidFill>
                  <a:srgbClr val="FFFFFF"/>
                </a:solidFill>
                <a:latin typeface="+mj-lt"/>
                <a:ea typeface="+mj-ea"/>
                <a:cs typeface="+mj-cs"/>
              </a:rPr>
              <a:t>papers in restaurant where costumers can write their opinion</a:t>
            </a:r>
            <a:br>
              <a:rPr lang="en-US" sz="1200" kern="1200">
                <a:solidFill>
                  <a:srgbClr val="FFFFFF"/>
                </a:solidFill>
                <a:latin typeface="+mj-lt"/>
                <a:ea typeface="+mj-ea"/>
                <a:cs typeface="+mj-cs"/>
              </a:rPr>
            </a:br>
            <a:r>
              <a:rPr lang="en-US" sz="1200" kern="1200">
                <a:solidFill>
                  <a:srgbClr val="FFFFFF"/>
                </a:solidFill>
                <a:latin typeface="+mj-lt"/>
                <a:ea typeface="+mj-ea"/>
                <a:cs typeface="+mj-cs"/>
              </a:rPr>
              <a:t>always check if costumers are pleased</a:t>
            </a:r>
            <a:br>
              <a:rPr lang="en-US" sz="1200" kern="1200">
                <a:solidFill>
                  <a:srgbClr val="FFFFFF"/>
                </a:solidFill>
                <a:latin typeface="+mj-lt"/>
                <a:ea typeface="+mj-ea"/>
                <a:cs typeface="+mj-cs"/>
              </a:rPr>
            </a:br>
            <a:r>
              <a:rPr lang="en-US" sz="1200" kern="1200">
                <a:solidFill>
                  <a:srgbClr val="FFFFFF"/>
                </a:solidFill>
                <a:latin typeface="+mj-lt"/>
                <a:ea typeface="+mj-ea"/>
                <a:cs typeface="+mj-cs"/>
              </a:rPr>
              <a:t/>
            </a:r>
            <a:br>
              <a:rPr lang="en-US" sz="1200" kern="1200">
                <a:solidFill>
                  <a:srgbClr val="FFFFFF"/>
                </a:solidFill>
                <a:latin typeface="+mj-lt"/>
                <a:ea typeface="+mj-ea"/>
                <a:cs typeface="+mj-cs"/>
              </a:rPr>
            </a:br>
            <a:r>
              <a:rPr lang="en-US" sz="1200" kern="1200">
                <a:solidFill>
                  <a:srgbClr val="FFFFFF"/>
                </a:solidFill>
                <a:latin typeface="+mj-lt"/>
                <a:ea typeface="+mj-ea"/>
                <a:cs typeface="+mj-cs"/>
              </a:rPr>
              <a:t/>
            </a:r>
            <a:br>
              <a:rPr lang="en-US" sz="1200" kern="1200">
                <a:solidFill>
                  <a:srgbClr val="FFFFFF"/>
                </a:solidFill>
                <a:latin typeface="+mj-lt"/>
                <a:ea typeface="+mj-ea"/>
                <a:cs typeface="+mj-cs"/>
              </a:rPr>
            </a:br>
            <a:r>
              <a:rPr lang="en-US" sz="1200" kern="1200">
                <a:solidFill>
                  <a:srgbClr val="FFFFFF"/>
                </a:solidFill>
                <a:latin typeface="+mj-lt"/>
                <a:ea typeface="+mj-ea"/>
                <a:cs typeface="+mj-cs"/>
              </a:rPr>
              <a:t/>
            </a:r>
            <a:br>
              <a:rPr lang="en-US" sz="1200" kern="1200">
                <a:solidFill>
                  <a:srgbClr val="FFFFFF"/>
                </a:solidFill>
                <a:latin typeface="+mj-lt"/>
                <a:ea typeface="+mj-ea"/>
                <a:cs typeface="+mj-cs"/>
              </a:rPr>
            </a:br>
            <a:r>
              <a:rPr lang="en-US" sz="1200" kern="1200">
                <a:solidFill>
                  <a:srgbClr val="FFFFFF"/>
                </a:solidFill>
                <a:latin typeface="+mj-lt"/>
                <a:ea typeface="+mj-ea"/>
                <a:cs typeface="+mj-cs"/>
              </a:rPr>
              <a:t/>
            </a:r>
            <a:br>
              <a:rPr lang="en-US" sz="1200" kern="1200">
                <a:solidFill>
                  <a:srgbClr val="FFFFFF"/>
                </a:solidFill>
                <a:latin typeface="+mj-lt"/>
                <a:ea typeface="+mj-ea"/>
                <a:cs typeface="+mj-cs"/>
              </a:rPr>
            </a:br>
            <a:endParaRPr lang="en-US" sz="1200" kern="1200">
              <a:solidFill>
                <a:srgbClr val="FFFFFF"/>
              </a:solidFill>
              <a:latin typeface="+mj-lt"/>
              <a:ea typeface="+mj-ea"/>
              <a:cs typeface="+mj-cs"/>
            </a:endParaRPr>
          </a:p>
        </p:txBody>
      </p:sp>
      <p:pic>
        <p:nvPicPr>
          <p:cNvPr id="5" name="Content Placeholder 4" descr="A clock in the middle of a watch&#10;&#10;Description automatically generated">
            <a:extLst>
              <a:ext uri="{FF2B5EF4-FFF2-40B4-BE49-F238E27FC236}">
                <a16:creationId xmlns:a16="http://schemas.microsoft.com/office/drawing/2014/main" id="{180EBF00-CC8A-4FB5-A215-E4C6120C1C14}"/>
              </a:ext>
            </a:extLst>
          </p:cNvPr>
          <p:cNvPicPr>
            <a:picLocks noGrp="1" noChangeAspect="1"/>
          </p:cNvPicPr>
          <p:nvPr>
            <p:ph idx="4294967295"/>
          </p:nvPr>
        </p:nvPicPr>
        <p:blipFill>
          <a:blip r:embed="rId2">
            <a:extLst>
              <a:ext uri="{28A0092B-C50C-407E-A947-70E740481C1C}">
                <a14:useLocalDpi xmlns:a14="http://schemas.microsoft.com/office/drawing/2010/main" val="0"/>
              </a:ext>
            </a:extLst>
          </a:blip>
          <a:stretch>
            <a:fillRect/>
          </a:stretch>
        </p:blipFill>
        <p:spPr>
          <a:xfrm>
            <a:off x="5153822" y="975392"/>
            <a:ext cx="6553545" cy="4915158"/>
          </a:xfrm>
          <a:prstGeom prst="rect">
            <a:avLst/>
          </a:prstGeom>
        </p:spPr>
      </p:pic>
    </p:spTree>
    <p:extLst>
      <p:ext uri="{BB962C8B-B14F-4D97-AF65-F5344CB8AC3E}">
        <p14:creationId xmlns:p14="http://schemas.microsoft.com/office/powerpoint/2010/main" val="1063908981"/>
      </p:ext>
    </p:extLst>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7845966-6EFC-468A-9CC7-BAB4B95854E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54372" y="0"/>
            <a:ext cx="9483256"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75554383-98AF-4A47-BB65-705FAAA4BE6A}"/>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Freeform: Shape 13">
            <a:extLst>
              <a:ext uri="{FF2B5EF4-FFF2-40B4-BE49-F238E27FC236}">
                <a16:creationId xmlns:a16="http://schemas.microsoft.com/office/drawing/2014/main" id="{ADAD1991-FFD1-4E94-ABAB-7560D33008E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44484" y="0"/>
            <a:ext cx="7837716" cy="6858000"/>
          </a:xfrm>
          <a:custGeom>
            <a:avLst/>
            <a:gdLst>
              <a:gd name="connsiteX0" fmla="*/ 2232159 w 7837716"/>
              <a:gd name="connsiteY0" fmla="*/ 0 h 6858000"/>
              <a:gd name="connsiteX1" fmla="*/ 5605557 w 7837716"/>
              <a:gd name="connsiteY1" fmla="*/ 0 h 6858000"/>
              <a:gd name="connsiteX2" fmla="*/ 5617845 w 7837716"/>
              <a:gd name="connsiteY2" fmla="*/ 5384 h 6858000"/>
              <a:gd name="connsiteX3" fmla="*/ 7837716 w 7837716"/>
              <a:gd name="connsiteY3" fmla="*/ 3429000 h 6858000"/>
              <a:gd name="connsiteX4" fmla="*/ 5617845 w 7837716"/>
              <a:gd name="connsiteY4" fmla="*/ 6852616 h 6858000"/>
              <a:gd name="connsiteX5" fmla="*/ 5605557 w 7837716"/>
              <a:gd name="connsiteY5" fmla="*/ 6858000 h 6858000"/>
              <a:gd name="connsiteX6" fmla="*/ 2232159 w 7837716"/>
              <a:gd name="connsiteY6" fmla="*/ 6858000 h 6858000"/>
              <a:gd name="connsiteX7" fmla="*/ 2219871 w 7837716"/>
              <a:gd name="connsiteY7" fmla="*/ 6852616 h 6858000"/>
              <a:gd name="connsiteX8" fmla="*/ 0 w 7837716"/>
              <a:gd name="connsiteY8" fmla="*/ 3429000 h 6858000"/>
              <a:gd name="connsiteX9" fmla="*/ 2219871 w 7837716"/>
              <a:gd name="connsiteY9" fmla="*/ 538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37716" h="6858000">
                <a:moveTo>
                  <a:pt x="2232159" y="0"/>
                </a:moveTo>
                <a:lnTo>
                  <a:pt x="5605557" y="0"/>
                </a:lnTo>
                <a:lnTo>
                  <a:pt x="5617845" y="5384"/>
                </a:lnTo>
                <a:cubicBezTo>
                  <a:pt x="6931322" y="618789"/>
                  <a:pt x="7837716" y="1921305"/>
                  <a:pt x="7837716" y="3429000"/>
                </a:cubicBezTo>
                <a:cubicBezTo>
                  <a:pt x="7837716" y="4936696"/>
                  <a:pt x="6931322" y="6239212"/>
                  <a:pt x="5617845" y="6852616"/>
                </a:cubicBezTo>
                <a:lnTo>
                  <a:pt x="5605557" y="6858000"/>
                </a:lnTo>
                <a:lnTo>
                  <a:pt x="2232159" y="6858000"/>
                </a:lnTo>
                <a:lnTo>
                  <a:pt x="2219871" y="6852616"/>
                </a:lnTo>
                <a:cubicBezTo>
                  <a:pt x="906394" y="6239212"/>
                  <a:pt x="0" y="4936696"/>
                  <a:pt x="0" y="3429000"/>
                </a:cubicBezTo>
                <a:cubicBezTo>
                  <a:pt x="0" y="1921305"/>
                  <a:pt x="906394" y="618789"/>
                  <a:pt x="2219871" y="5384"/>
                </a:cubicBezTo>
                <a:close/>
              </a:path>
            </a:pathLst>
          </a:custGeom>
          <a:solidFill>
            <a:schemeClr val="bg1"/>
          </a:solidFill>
          <a:ln>
            <a:gradFill>
              <a:gsLst>
                <a:gs pos="0">
                  <a:schemeClr val="accent1">
                    <a:lumMod val="40000"/>
                    <a:lumOff val="60000"/>
                  </a:schemeClr>
                </a:gs>
                <a:gs pos="23000">
                  <a:schemeClr val="accent1">
                    <a:lumMod val="45000"/>
                    <a:lumOff val="55000"/>
                  </a:schemeClr>
                </a:gs>
                <a:gs pos="83000">
                  <a:schemeClr val="bg2">
                    <a:lumMod val="82000"/>
                  </a:schemeClr>
                </a:gs>
                <a:gs pos="100000">
                  <a:schemeClr val="bg2">
                    <a:lumMod val="87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a:extLst>
              <a:ext uri="{FF2B5EF4-FFF2-40B4-BE49-F238E27FC236}">
                <a16:creationId xmlns:a16="http://schemas.microsoft.com/office/drawing/2014/main" id="{08C6FB8B-345E-43B1-A0BC-8508B8EDB46F}"/>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608775" y="566530"/>
            <a:ext cx="4909134" cy="5724939"/>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2810091375"/>
      </p:ext>
    </p:extLst>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993D01F-3390-499F-9F77-7C0565B286CB}"/>
              </a:ext>
            </a:extLst>
          </p:cNvPr>
          <p:cNvSpPr>
            <a:spLocks noGrp="1"/>
          </p:cNvSpPr>
          <p:nvPr>
            <p:ph type="title"/>
          </p:nvPr>
        </p:nvSpPr>
        <p:spPr>
          <a:xfrm>
            <a:off x="863029" y="1012004"/>
            <a:ext cx="3416158" cy="4795408"/>
          </a:xfrm>
        </p:spPr>
        <p:txBody>
          <a:bodyPr>
            <a:normAutofit/>
          </a:bodyPr>
          <a:lstStyle/>
          <a:p>
            <a:r>
              <a:rPr lang="en-GB" sz="2800" b="1">
                <a:solidFill>
                  <a:srgbClr val="FFFFFF"/>
                </a:solidFill>
                <a:latin typeface="Arial" panose="020B0604020202020204" pitchFamily="34" charset="0"/>
                <a:cs typeface="Arial" panose="020B0604020202020204" pitchFamily="34" charset="0"/>
              </a:rPr>
              <a:t> </a:t>
            </a:r>
            <a:r>
              <a:rPr lang="en-GB" sz="2800">
                <a:solidFill>
                  <a:srgbClr val="FFFFFF"/>
                </a:solidFill>
                <a:latin typeface="Arial" panose="020B0604020202020204" pitchFamily="34" charset="0"/>
                <a:cs typeface="Arial" panose="020B0604020202020204" pitchFamily="34" charset="0"/>
              </a:rPr>
              <a:t>“To be successful, you have to have your heart in your business, and your business in your heart.”</a:t>
            </a:r>
            <a:br>
              <a:rPr lang="en-GB" sz="2800">
                <a:solidFill>
                  <a:srgbClr val="FFFFFF"/>
                </a:solidFill>
                <a:latin typeface="Arial" panose="020B0604020202020204" pitchFamily="34" charset="0"/>
                <a:cs typeface="Arial" panose="020B0604020202020204" pitchFamily="34" charset="0"/>
              </a:rPr>
            </a:br>
            <a:r>
              <a:rPr lang="en-GB" sz="2800">
                <a:solidFill>
                  <a:srgbClr val="FFFFFF"/>
                </a:solidFill>
                <a:latin typeface="Arial" panose="020B0604020202020204" pitchFamily="34" charset="0"/>
                <a:cs typeface="Arial" panose="020B0604020202020204" pitchFamily="34" charset="0"/>
              </a:rPr>
              <a:t/>
            </a:r>
            <a:br>
              <a:rPr lang="en-GB" sz="2800">
                <a:solidFill>
                  <a:srgbClr val="FFFFFF"/>
                </a:solidFill>
                <a:latin typeface="Arial" panose="020B0604020202020204" pitchFamily="34" charset="0"/>
                <a:cs typeface="Arial" panose="020B0604020202020204" pitchFamily="34" charset="0"/>
              </a:rPr>
            </a:br>
            <a:r>
              <a:rPr lang="en-GB" sz="2800">
                <a:solidFill>
                  <a:srgbClr val="FFFFFF"/>
                </a:solidFill>
                <a:latin typeface="Arial" panose="020B0604020202020204" pitchFamily="34" charset="0"/>
                <a:cs typeface="Arial" panose="020B0604020202020204" pitchFamily="34" charset="0"/>
              </a:rPr>
              <a:t>—</a:t>
            </a:r>
            <a:r>
              <a:rPr lang="en-GB" sz="2800" i="1">
                <a:solidFill>
                  <a:srgbClr val="FFFFFF"/>
                </a:solidFill>
                <a:latin typeface="Arial" panose="020B0604020202020204" pitchFamily="34" charset="0"/>
                <a:cs typeface="Arial" panose="020B0604020202020204" pitchFamily="34" charset="0"/>
              </a:rPr>
              <a:t>Thomas Watson Sr., chairman and CEO of International Business Machines</a:t>
            </a:r>
            <a:r>
              <a:rPr lang="en-GB" sz="2800">
                <a:solidFill>
                  <a:srgbClr val="FFFFFF"/>
                </a:solidFill>
              </a:rPr>
              <a:t/>
            </a:r>
            <a:br>
              <a:rPr lang="en-GB" sz="2800">
                <a:solidFill>
                  <a:srgbClr val="FFFFFF"/>
                </a:solidFill>
              </a:rPr>
            </a:br>
            <a:endParaRPr lang="en-GB" sz="2800">
              <a:solidFill>
                <a:srgbClr val="FFFFFF"/>
              </a:solidFill>
            </a:endParaRPr>
          </a:p>
        </p:txBody>
      </p:sp>
      <p:graphicFrame>
        <p:nvGraphicFramePr>
          <p:cNvPr id="5" name="Content Placeholder 2">
            <a:extLst>
              <a:ext uri="{FF2B5EF4-FFF2-40B4-BE49-F238E27FC236}">
                <a16:creationId xmlns:a16="http://schemas.microsoft.com/office/drawing/2014/main" id="{A6B14F96-EC53-47A2-885D-1D01AE4390A4}"/>
              </a:ext>
            </a:extLst>
          </p:cNvPr>
          <p:cNvGraphicFramePr>
            <a:graphicFrameLocks noGrp="1"/>
          </p:cNvGraphicFramePr>
          <p:nvPr>
            <p:ph idx="1"/>
            <p:extLst>
              <p:ext uri="{D42A27DB-BD31-4B8C-83A1-F6EECF244321}">
                <p14:modId xmlns:p14="http://schemas.microsoft.com/office/powerpoint/2010/main" val="1732799315"/>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7998386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E4505C23-674B-4195-81D6-0C127FEAE3F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67908"/>
            <a:ext cx="9161029" cy="1490093"/>
          </a:xfrm>
          <a:custGeom>
            <a:avLst/>
            <a:gdLst>
              <a:gd name="connsiteX0" fmla="*/ 0 w 9161029"/>
              <a:gd name="connsiteY0" fmla="*/ 0 h 1490093"/>
              <a:gd name="connsiteX1" fmla="*/ 2046494 w 9161029"/>
              <a:gd name="connsiteY1" fmla="*/ 0 h 1490093"/>
              <a:gd name="connsiteX2" fmla="*/ 2496613 w 9161029"/>
              <a:gd name="connsiteY2" fmla="*/ 0 h 1490093"/>
              <a:gd name="connsiteX3" fmla="*/ 3235839 w 9161029"/>
              <a:gd name="connsiteY3" fmla="*/ 0 h 1490093"/>
              <a:gd name="connsiteX4" fmla="*/ 9161029 w 9161029"/>
              <a:gd name="connsiteY4" fmla="*/ 0 h 1490093"/>
              <a:gd name="connsiteX5" fmla="*/ 8470921 w 9161029"/>
              <a:gd name="connsiteY5" fmla="*/ 1490093 h 1490093"/>
              <a:gd name="connsiteX6" fmla="*/ 0 w 9161029"/>
              <a:gd name="connsiteY6" fmla="*/ 1490093 h 1490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61029" h="1490093">
                <a:moveTo>
                  <a:pt x="0" y="0"/>
                </a:moveTo>
                <a:lnTo>
                  <a:pt x="2046494" y="0"/>
                </a:lnTo>
                <a:lnTo>
                  <a:pt x="2496613" y="0"/>
                </a:lnTo>
                <a:lnTo>
                  <a:pt x="3235839" y="0"/>
                </a:lnTo>
                <a:lnTo>
                  <a:pt x="9161029" y="0"/>
                </a:lnTo>
                <a:lnTo>
                  <a:pt x="8470921" y="1490093"/>
                </a:lnTo>
                <a:lnTo>
                  <a:pt x="0" y="1490093"/>
                </a:lnTo>
                <a:close/>
              </a:path>
            </a:pathLst>
          </a:custGeom>
          <a:solidFill>
            <a:schemeClr val="tx1">
              <a:lumMod val="50000"/>
              <a:lumOff val="5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A9259B-D93B-4314-B0CA-923B1E0BFC10}"/>
              </a:ext>
            </a:extLst>
          </p:cNvPr>
          <p:cNvSpPr>
            <a:spLocks noGrp="1"/>
          </p:cNvSpPr>
          <p:nvPr>
            <p:ph type="title"/>
          </p:nvPr>
        </p:nvSpPr>
        <p:spPr>
          <a:xfrm>
            <a:off x="838200" y="5529884"/>
            <a:ext cx="7719381" cy="1096331"/>
          </a:xfrm>
        </p:spPr>
        <p:txBody>
          <a:bodyPr>
            <a:normAutofit/>
          </a:bodyPr>
          <a:lstStyle/>
          <a:p>
            <a:r>
              <a:rPr lang="en-GB"/>
              <a:t>Reference </a:t>
            </a:r>
            <a:endParaRPr lang="en-GB" dirty="0"/>
          </a:p>
        </p:txBody>
      </p:sp>
      <p:sp>
        <p:nvSpPr>
          <p:cNvPr id="14" name="Freeform: Shape 11">
            <a:extLst>
              <a:ext uri="{FF2B5EF4-FFF2-40B4-BE49-F238E27FC236}">
                <a16:creationId xmlns:a16="http://schemas.microsoft.com/office/drawing/2014/main" id="{65C9B8F0-FF66-4C15-BD05-E86B8733184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63037" y="5367908"/>
            <a:ext cx="3428963" cy="1490093"/>
          </a:xfrm>
          <a:custGeom>
            <a:avLst/>
            <a:gdLst>
              <a:gd name="connsiteX0" fmla="*/ 690108 w 3428963"/>
              <a:gd name="connsiteY0" fmla="*/ 0 h 1490093"/>
              <a:gd name="connsiteX1" fmla="*/ 3428963 w 3428963"/>
              <a:gd name="connsiteY1" fmla="*/ 0 h 1490093"/>
              <a:gd name="connsiteX2" fmla="*/ 3428963 w 3428963"/>
              <a:gd name="connsiteY2" fmla="*/ 1490093 h 1490093"/>
              <a:gd name="connsiteX3" fmla="*/ 0 w 3428963"/>
              <a:gd name="connsiteY3" fmla="*/ 1490093 h 1490093"/>
            </a:gdLst>
            <a:ahLst/>
            <a:cxnLst>
              <a:cxn ang="0">
                <a:pos x="connsiteX0" y="connsiteY0"/>
              </a:cxn>
              <a:cxn ang="0">
                <a:pos x="connsiteX1" y="connsiteY1"/>
              </a:cxn>
              <a:cxn ang="0">
                <a:pos x="connsiteX2" y="connsiteY2"/>
              </a:cxn>
              <a:cxn ang="0">
                <a:pos x="connsiteX3" y="connsiteY3"/>
              </a:cxn>
            </a:cxnLst>
            <a:rect l="l" t="t" r="r" b="b"/>
            <a:pathLst>
              <a:path w="3428963" h="1490093">
                <a:moveTo>
                  <a:pt x="690108" y="0"/>
                </a:moveTo>
                <a:lnTo>
                  <a:pt x="3428963" y="0"/>
                </a:lnTo>
                <a:lnTo>
                  <a:pt x="3428963" y="1490093"/>
                </a:lnTo>
                <a:lnTo>
                  <a:pt x="0" y="1490093"/>
                </a:ln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5" name="Content Placeholder 2">
            <a:extLst>
              <a:ext uri="{FF2B5EF4-FFF2-40B4-BE49-F238E27FC236}">
                <a16:creationId xmlns:a16="http://schemas.microsoft.com/office/drawing/2014/main" id="{FFF932A0-5160-4427-96C7-384D3378612A}"/>
              </a:ext>
            </a:extLst>
          </p:cNvPr>
          <p:cNvGraphicFramePr>
            <a:graphicFrameLocks noGrp="1"/>
          </p:cNvGraphicFramePr>
          <p:nvPr>
            <p:ph idx="1"/>
            <p:extLst>
              <p:ext uri="{D42A27DB-BD31-4B8C-83A1-F6EECF244321}">
                <p14:modId xmlns:p14="http://schemas.microsoft.com/office/powerpoint/2010/main" val="2014187951"/>
              </p:ext>
            </p:extLst>
          </p:nvPr>
        </p:nvGraphicFramePr>
        <p:xfrm>
          <a:off x="0" y="182216"/>
          <a:ext cx="12070080" cy="53476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2600750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13186632-651D-4EA9-BF75-5776CCBED6F1}"/>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15062" b="10435"/>
          <a:stretch/>
        </p:blipFill>
        <p:spPr>
          <a:xfrm>
            <a:off x="20" y="10"/>
            <a:ext cx="12191980" cy="6857990"/>
          </a:xfrm>
          <a:prstGeom prst="rect">
            <a:avLst/>
          </a:prstGeom>
        </p:spPr>
      </p:pic>
    </p:spTree>
    <p:extLst>
      <p:ext uri="{BB962C8B-B14F-4D97-AF65-F5344CB8AC3E}">
        <p14:creationId xmlns:p14="http://schemas.microsoft.com/office/powerpoint/2010/main" val="168061269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130</TotalTime>
  <Words>860</Words>
  <Application>Microsoft Office PowerPoint</Application>
  <PresentationFormat>Widescreen</PresentationFormat>
  <Paragraphs>148</Paragraphs>
  <Slides>21</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21</vt:i4>
      </vt:variant>
    </vt:vector>
  </HeadingPairs>
  <TitlesOfParts>
    <vt:vector size="29" baseType="lpstr">
      <vt:lpstr>Arial</vt:lpstr>
      <vt:lpstr>Calibri</vt:lpstr>
      <vt:lpstr>Calibri Light</vt:lpstr>
      <vt:lpstr>Castellar</vt:lpstr>
      <vt:lpstr>Courier New</vt:lpstr>
      <vt:lpstr>Times New Roman</vt:lpstr>
      <vt:lpstr>Wingdings</vt:lpstr>
      <vt:lpstr>Office Theme</vt:lpstr>
      <vt:lpstr>Marketing Environmental Audit</vt:lpstr>
      <vt:lpstr>PowerPoint Presentation</vt:lpstr>
      <vt:lpstr>PowerPoint Presentation</vt:lpstr>
      <vt:lpstr> </vt:lpstr>
      <vt:lpstr>Traditional pub food including pizza and our famous all day breakfast  We cater for vegans/ vegetarians  Our unique specialty is Romanian pastry including our taster menu for people to try this excellent cuisine   Eat either in the bar area or in the quieter, separated restaurant  We also have an outdoor bar and sitting area for the summer months </vt:lpstr>
      <vt:lpstr>Products</vt:lpstr>
      <vt:lpstr>PowerPoint Presentation</vt:lpstr>
      <vt:lpstr>Services</vt:lpstr>
      <vt:lpstr>PowerPoint Presentation</vt:lpstr>
      <vt:lpstr>PowerPoint Presentation</vt:lpstr>
      <vt:lpstr>PowerPoint Presentation</vt:lpstr>
      <vt:lpstr>PowerPoint Presentation</vt:lpstr>
      <vt:lpstr>PESTLE analyses </vt:lpstr>
      <vt:lpstr>PowerPoint Presentation</vt:lpstr>
      <vt:lpstr>PowerPoint Presentation</vt:lpstr>
      <vt:lpstr>PowerPoint Presentation</vt:lpstr>
      <vt:lpstr>Advertising:  hiring teenagers/students in weekend to spread flyers treat our costumers excellent place our banners in crowded places  Sales:  spend £25 and get 10% off £10 order and get free delivery promoters in restaurant    Events: new uprising singers fundraising for different charities relaxing sports night  Interactive marketing: feedback online papers in restaurant where costumers can write their opinion always check if costumers are pleased     </vt:lpstr>
      <vt:lpstr>PowerPoint Presentation</vt:lpstr>
      <vt:lpstr> “To be successful, you have to have your heart in your business, and your business in your heart.”  —Thomas Watson Sr., chairman and CEO of International Business Machines </vt:lpstr>
      <vt:lpstr>Reference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Environmental Audit</dc:title>
  <dc:creator>Maria Vrincianu</dc:creator>
  <cp:lastModifiedBy>Stevie Davidson</cp:lastModifiedBy>
  <cp:revision>16</cp:revision>
  <dcterms:created xsi:type="dcterms:W3CDTF">2019-06-13T13:49:50Z</dcterms:created>
  <dcterms:modified xsi:type="dcterms:W3CDTF">2019-06-18T08:50:08Z</dcterms:modified>
</cp:coreProperties>
</file>