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71" r:id="rId6"/>
    <p:sldId id="258" r:id="rId7"/>
    <p:sldId id="272" r:id="rId8"/>
    <p:sldId id="260" r:id="rId9"/>
    <p:sldId id="261" r:id="rId10"/>
    <p:sldId id="262" r:id="rId11"/>
    <p:sldId id="264" r:id="rId12"/>
    <p:sldId id="263" r:id="rId13"/>
    <p:sldId id="266" r:id="rId14"/>
    <p:sldId id="265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967" autoAdjust="0"/>
    <p:restoredTop sz="94660"/>
  </p:normalViewPr>
  <p:slideViewPr>
    <p:cSldViewPr snapToGrid="0">
      <p:cViewPr>
        <p:scale>
          <a:sx n="70" d="100"/>
          <a:sy n="70" d="100"/>
        </p:scale>
        <p:origin x="360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5201-227E-F89F-584E-0D0CF5F33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1326-371C-B3DD-FDA7-B3B3B812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48168-6FC1-B396-EC0D-E938C853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B869-69CB-5329-E022-4127AA4C6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5913-C4D6-39A2-F598-9513C565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7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5F01-2279-53C3-2ADD-669C9AEE1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7823-C9C6-B106-9832-3F7749270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529A-16DF-66D1-0F7C-64A0D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5B21F-A311-8907-A41D-25A96911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B8B1E-7553-F790-8C62-179678A7E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A359-4891-9FE6-C325-762DA6DE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52419-7BC8-7AFD-8B63-E2C469907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4AFC5-4F81-725E-183B-51E3A23E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2A254-C705-FF91-4D5D-5034C230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6FA86-A5AE-9DE9-D503-A890B40A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0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12FE-4CC3-1E80-D030-61E0E3CF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8DC5A-9D75-85C6-321D-94AFDF978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0480-AE84-B0DE-87E1-2A89BF5D9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63C7-ADFB-920E-B785-1705744A7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09B36-797D-2393-88B4-1C97780F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D614D-7D8E-3B63-3FF4-E75CC15B6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0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B19E-1751-A642-7099-9CCEEB3B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6615B-AFD1-C024-58E6-5118F1024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AC5486-0697-21F9-D601-13C64F17C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97D6-3CF6-FABE-C882-61F685E30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302A9-E629-152E-6896-8868FD81C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D9D61-B120-5AF0-C566-B2F57DE8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88C75-8441-9E88-2C00-A0995BAE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7EB43-4170-6447-3ED5-16CF8314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A093-0193-F7FE-E9F3-34B60C02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EE84-6F3E-2C52-8564-A670D6804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A22A3-FD87-6443-DD8C-34E66913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7BF4B-8CCE-954E-8428-DC16CE85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3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F556D-E910-ACEA-76A0-A8E993A1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AA2D-719A-E58F-0A94-66A25900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7F495-992B-7562-77B8-3BEC428A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9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94CB-EBFF-8955-E3F4-7473371F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B051-63AD-E1CD-7D48-D1C5603D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6E788-5F3A-C526-1CF1-6BC179AB00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163BE-E46C-293B-7FE9-DB51DA510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EC842-7FE6-1151-4ED5-96ABB6AB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24039-E335-A406-A501-29827EB3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9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C31D7-7970-85A4-FF0F-B90197CEC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A7B36-6D86-FFA9-6121-A095F401D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0BC4-2DFE-D03E-C84D-7CCF9E19B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F148-B01F-F000-760D-9A5D16FA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9FD4A-F812-62FF-04A2-69716966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BFA64-E1E2-F8E3-5734-AE5509A59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1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1CD5-4B44-050A-0C5C-4B3EC05A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2C43C-46F7-7255-2BFB-1F84AAC9C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3C6F-ED32-D67A-179A-42CAF887D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95CA-2595-ECE4-BA85-E050F070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56F6-941B-75AC-5B19-6936D422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9BF5B9-ACAA-0337-BAF1-25EA13FBA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2292A-D3EA-72E1-ECC5-9D7680B51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E6CB-62CD-68B4-23AF-85B388525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BB4B-BF42-19FD-CA58-3B7DDD58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A3F9-9C45-812E-5C4D-40064A4F3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0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E4955-16B5-7A99-24FA-FCBCB621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C1712-F46F-6040-28F9-22CB35855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0A54-8C4D-F5D3-6D66-3D36E97E3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67E2-0E0D-439F-B5A6-2AC2584415A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0F47-1740-4FA0-299B-5A8006864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831CD-6F40-241E-1EC8-405B4F470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2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jamboard.google.com/d/1r4vRVsDRbVB1mgv-EedDb5ahsNIcmbWn6wCWIEeC4WI/edit?usp=shar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marion_phillips_uwtsd_ac_uk/EeyTRadCcLJGvkKaK7QgcQsBHy94-FJtR6WWcvAwFHq9Hg?e=TydF12&amp;nav=eyJzSWQiOjI1NiwiY0lkIjozNjk1NDI0NDYwfQ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3D pattern of ring shapes connected by lines">
            <a:extLst>
              <a:ext uri="{FF2B5EF4-FFF2-40B4-BE49-F238E27FC236}">
                <a16:creationId xmlns:a16="http://schemas.microsoft.com/office/drawing/2014/main" id="{3DC936C2-5644-1A5C-0AF4-DFECA9B3E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364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0B30-AB5B-7FD4-7C7C-D7E01FFB6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6250366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Educational Theory and  Digital Technology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775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950CE-C0DB-26AF-07A5-45521DB3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Objectives for the Session: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4E30B-C6EE-CC78-7082-A3586E86E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dirty="0"/>
              <a:t>Define what we mean when we say, “collaboration”.</a:t>
            </a:r>
            <a:endParaRPr lang="en-US" dirty="0"/>
          </a:p>
          <a:p>
            <a:pPr lvl="0">
              <a:lnSpc>
                <a:spcPct val="100000"/>
              </a:lnSpc>
            </a:pPr>
            <a:r>
              <a:rPr lang="en-GB" dirty="0"/>
              <a:t>Explore how students collaborate in the classroom without technology.</a:t>
            </a:r>
            <a:endParaRPr lang="en-US" dirty="0"/>
          </a:p>
          <a:p>
            <a:r>
              <a:rPr lang="en-GB" dirty="0"/>
              <a:t>Identify the role of collaborative learning within the wider educational landscape.</a:t>
            </a:r>
          </a:p>
          <a:p>
            <a:r>
              <a:rPr lang="en-GB" dirty="0">
                <a:ea typeface="Times New Roman" panose="02020603050405020304" pitchFamily="18" charset="0"/>
              </a:rPr>
              <a:t>D</a:t>
            </a:r>
            <a:r>
              <a:rPr lang="en-GB" dirty="0">
                <a:effectLst/>
                <a:ea typeface="Times New Roman" panose="02020603050405020304" pitchFamily="18" charset="0"/>
              </a:rPr>
              <a:t>emonstrate a synthesis between digital innovation, pedagogical theory and professional practice.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221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C8D50-7080-5E3D-ECD5-4E6E21B23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does the word </a:t>
            </a:r>
            <a:r>
              <a:rPr lang="en-GB" b="1" dirty="0">
                <a:solidFill>
                  <a:schemeClr val="accent2"/>
                </a:solidFill>
              </a:rPr>
              <a:t>collaboration</a:t>
            </a:r>
            <a:r>
              <a:rPr lang="en-GB" dirty="0">
                <a:solidFill>
                  <a:schemeClr val="accent2"/>
                </a:solidFill>
              </a:rPr>
              <a:t> mean to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1D7E-4B56-5354-9BE0-B951D4AA3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act of working with another person or group of people to create or produce something”.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example;</a:t>
            </a:r>
          </a:p>
          <a:p>
            <a:pPr marL="0" indent="0">
              <a:buNone/>
            </a:pPr>
            <a:r>
              <a:rPr lang="en-GB" i="1" dirty="0"/>
              <a:t>It was a collaboration that produced extremely useful results.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The new plane was a triumph of American industrial and technical collaboration.</a:t>
            </a:r>
          </a:p>
          <a:p>
            <a:pPr marL="0" indent="0" algn="r">
              <a:buNone/>
            </a:pPr>
            <a:r>
              <a:rPr lang="en-GB" sz="2000" i="1" dirty="0"/>
              <a:t>Oxford English Dictionary</a:t>
            </a:r>
          </a:p>
        </p:txBody>
      </p:sp>
    </p:spTree>
    <p:extLst>
      <p:ext uri="{BB962C8B-B14F-4D97-AF65-F5344CB8AC3E}">
        <p14:creationId xmlns:p14="http://schemas.microsoft.com/office/powerpoint/2010/main" val="129428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47F5-F053-4E7D-8689-08CA0F9F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 the OECD 21</a:t>
            </a:r>
            <a:r>
              <a:rPr lang="en-GB" baseline="30000" dirty="0">
                <a:solidFill>
                  <a:schemeClr val="accent2"/>
                </a:solidFill>
              </a:rPr>
              <a:t>st</a:t>
            </a:r>
            <a:r>
              <a:rPr lang="en-GB" dirty="0">
                <a:solidFill>
                  <a:schemeClr val="accent2"/>
                </a:solidFill>
              </a:rPr>
              <a:t> Century Skills say about collaboration?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8729-0F45-5C5E-9681-31DA11C7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40" y="1825624"/>
            <a:ext cx="11033760" cy="5032375"/>
          </a:xfrm>
        </p:spPr>
        <p:txBody>
          <a:bodyPr>
            <a:normAutofit/>
          </a:bodyPr>
          <a:lstStyle/>
          <a:p>
            <a:r>
              <a:rPr lang="en-GB" dirty="0"/>
              <a:t>Working Together</a:t>
            </a:r>
          </a:p>
          <a:p>
            <a:pPr lvl="1"/>
            <a:r>
              <a:rPr lang="en-GB" sz="2000" dirty="0"/>
              <a:t>Students work together when the activity requires them to work in pairs or groups to discuss an issue, solve a problem or create a product.</a:t>
            </a:r>
          </a:p>
          <a:p>
            <a:r>
              <a:rPr lang="en-GB" dirty="0"/>
              <a:t>Shared Responsibility</a:t>
            </a:r>
          </a:p>
          <a:p>
            <a:pPr lvl="1"/>
            <a:r>
              <a:rPr lang="en-GB" sz="2000" dirty="0"/>
              <a:t>Students have a shared responsibility when they work together in pairs or groups to develop a common product, design or response.</a:t>
            </a:r>
          </a:p>
          <a:p>
            <a:r>
              <a:rPr lang="en-GB" dirty="0"/>
              <a:t>Substantive Decisions</a:t>
            </a:r>
          </a:p>
          <a:p>
            <a:pPr lvl="1"/>
            <a:r>
              <a:rPr lang="en-GB" sz="2000" dirty="0"/>
              <a:t>Students make substantive decisions together when they must resolve important issues that will guide their work together.</a:t>
            </a:r>
          </a:p>
          <a:p>
            <a:r>
              <a:rPr lang="en-GB" dirty="0"/>
              <a:t>Interdependent Work</a:t>
            </a:r>
          </a:p>
          <a:p>
            <a:pPr lvl="1"/>
            <a:r>
              <a:rPr lang="en-GB" sz="2000" dirty="0"/>
              <a:t>Students work is interdependent when all students must participate in order for the team to succeed.</a:t>
            </a:r>
          </a:p>
          <a:p>
            <a:pPr marL="457200" lvl="1" indent="0">
              <a:buNone/>
            </a:pPr>
            <a:r>
              <a:rPr lang="en-GB" sz="2000" dirty="0"/>
              <a:t>				</a:t>
            </a:r>
            <a:r>
              <a:rPr lang="en-GB" sz="2000" i="1" dirty="0"/>
              <a:t>OECD: Organisation for Economic Co-operation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5695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819E-E67D-A8B5-541C-B62608EEE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120C6-439A-8E7C-73D1-D0933DA6C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examples from within your professional or personal settings where you have collaborated with others without the use of technology.</a:t>
            </a:r>
          </a:p>
          <a:p>
            <a:r>
              <a:rPr lang="en-GB" dirty="0"/>
              <a:t>What did it involve you doing?</a:t>
            </a:r>
          </a:p>
          <a:p>
            <a:r>
              <a:rPr lang="en-GB" dirty="0"/>
              <a:t>What were the challenges or difficulties?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might technology have changed the way you approached the task?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9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CF40-5910-6A7E-9EF7-9F175053F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What technologies come to mind when you think of collaboration?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>
                <a:solidFill>
                  <a:schemeClr val="accent2"/>
                </a:solidFill>
              </a:rPr>
              <a:t>What are their benefits and drawbacks?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A62B-487F-F9F1-9381-801FC043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191" y="1859915"/>
            <a:ext cx="5633856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Click on the link below to add your comments to this </a:t>
            </a:r>
            <a:r>
              <a:rPr lang="en-GB" dirty="0" err="1"/>
              <a:t>Jamboard</a:t>
            </a:r>
            <a:r>
              <a:rPr lang="en-GB" dirty="0"/>
              <a:t> using the Sticky Note feature: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https://jamboard.google.com/d/1r4vRVsDRbVB1mgv-EedDb5ahsNIcmbWn6wCWIEeC4WI/edit?usp=sharing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F12578-1F42-C7B9-1DE7-AB72A46759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70" t="39852" r="78247" b="34074"/>
          <a:stretch/>
        </p:blipFill>
        <p:spPr>
          <a:xfrm>
            <a:off x="569558" y="2385844"/>
            <a:ext cx="1815578" cy="33993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8354508-1D48-2043-5457-244ACA2821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6718" y="2610223"/>
            <a:ext cx="2577913" cy="257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35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1876-260C-456C-A2D3-7F436577A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What does educational theory tell us about collaboration?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96B3-67F0-6B40-0844-EAF7F835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3993"/>
            <a:ext cx="10515600" cy="4351338"/>
          </a:xfrm>
        </p:spPr>
        <p:txBody>
          <a:bodyPr/>
          <a:lstStyle/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Zone of Proximal Learning</a:t>
            </a:r>
          </a:p>
          <a:p>
            <a:endParaRPr lang="en-GB" dirty="0"/>
          </a:p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More Knowledgeable Other</a:t>
            </a:r>
          </a:p>
          <a:p>
            <a:endParaRPr lang="en-GB" b="1" dirty="0"/>
          </a:p>
          <a:p>
            <a:r>
              <a:rPr lang="en-GB" dirty="0"/>
              <a:t>Jerome Bruner: </a:t>
            </a:r>
            <a:r>
              <a:rPr lang="en-GB" b="1" dirty="0"/>
              <a:t>Scaffolding Instructional Process</a:t>
            </a:r>
          </a:p>
          <a:p>
            <a:endParaRPr lang="en-GB" b="1" dirty="0"/>
          </a:p>
          <a:p>
            <a:r>
              <a:rPr lang="en-GB" dirty="0"/>
              <a:t>Jean Piaget: </a:t>
            </a:r>
            <a:r>
              <a:rPr lang="en-GB" b="1" dirty="0"/>
              <a:t>Constructivist Theory of Learning</a:t>
            </a:r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9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A192-CE86-D2F6-EE6B-01903B5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37" y="328706"/>
            <a:ext cx="11066728" cy="1205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Lev Vygotsky: Zone of Proximal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55AA4-0C5A-EC53-0EF9-1130250EB9F9}"/>
              </a:ext>
            </a:extLst>
          </p:cNvPr>
          <p:cNvSpPr txBox="1">
            <a:spLocks/>
          </p:cNvSpPr>
          <p:nvPr/>
        </p:nvSpPr>
        <p:spPr>
          <a:xfrm>
            <a:off x="414072" y="1745129"/>
            <a:ext cx="5038165" cy="42881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2"/>
                </a:solidFill>
              </a:rPr>
              <a:t>“Learning is more than the acquisition of the ability to think; it is the acquisition of many </a:t>
            </a:r>
            <a:r>
              <a:rPr lang="en-US" sz="2400" dirty="0" err="1">
                <a:solidFill>
                  <a:schemeClr val="tx2"/>
                </a:solidFill>
              </a:rPr>
              <a:t>specialised</a:t>
            </a:r>
            <a:r>
              <a:rPr lang="en-US" sz="2400" dirty="0">
                <a:solidFill>
                  <a:schemeClr val="tx2"/>
                </a:solidFill>
              </a:rPr>
              <a:t> abilities for thinking about a variety of things” – Lev Vygotsky, Mind in Society, 1978</a:t>
            </a:r>
          </a:p>
          <a:p>
            <a:pPr marL="0"/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Vygotsky was a leading education theorist who’s most well known principles are the </a:t>
            </a:r>
            <a:r>
              <a:rPr lang="en-US" sz="2400" b="1" dirty="0">
                <a:solidFill>
                  <a:schemeClr val="tx2"/>
                </a:solidFill>
              </a:rPr>
              <a:t>Zone of Proximal Development </a:t>
            </a:r>
            <a:r>
              <a:rPr lang="en-US" sz="2400" dirty="0">
                <a:solidFill>
                  <a:schemeClr val="tx2"/>
                </a:solidFill>
              </a:rPr>
              <a:t>and the concept of the </a:t>
            </a:r>
            <a:r>
              <a:rPr lang="en-US" sz="2400" b="1" dirty="0">
                <a:solidFill>
                  <a:schemeClr val="tx2"/>
                </a:solidFill>
              </a:rPr>
              <a:t>More Knowledgeable Other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9B7EB37-8CE0-3BB5-AB55-DC45966D0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90" t="41177" r="66815" b="42002"/>
          <a:stretch/>
        </p:blipFill>
        <p:spPr>
          <a:xfrm>
            <a:off x="6096000" y="1745129"/>
            <a:ext cx="5444565" cy="427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B29D-A030-3353-C803-CBA3AD14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44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Zone of Proximal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B240-334D-A03D-866B-58461871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5625"/>
            <a:ext cx="5252720" cy="4303464"/>
          </a:xfrm>
        </p:spPr>
        <p:txBody>
          <a:bodyPr>
            <a:normAutofit/>
          </a:bodyPr>
          <a:lstStyle/>
          <a:p>
            <a:r>
              <a:rPr lang="en-GB" sz="2400" dirty="0"/>
              <a:t>The, “</a:t>
            </a:r>
            <a:r>
              <a:rPr lang="en-GB" sz="2400" b="1" dirty="0"/>
              <a:t>Zone</a:t>
            </a:r>
            <a:r>
              <a:rPr lang="en-GB" sz="2400" dirty="0"/>
              <a:t>” is the gap between what a child knows and what they do not yet know.</a:t>
            </a:r>
          </a:p>
          <a:p>
            <a:r>
              <a:rPr lang="en-GB" sz="2400" dirty="0"/>
              <a:t>Acquiring the missing information requires skills that the child does not yet possess or cannot do independently, but which they can do with help of a, “</a:t>
            </a:r>
            <a:r>
              <a:rPr lang="en-GB" sz="2400" b="1" dirty="0"/>
              <a:t>More Knowledgeable Other</a:t>
            </a:r>
            <a:r>
              <a:rPr lang="en-GB" sz="2400" dirty="0"/>
              <a:t>”.</a:t>
            </a:r>
          </a:p>
          <a:p>
            <a:r>
              <a:rPr lang="en-GB" sz="2400" dirty="0"/>
              <a:t>Who is the, “</a:t>
            </a:r>
            <a:r>
              <a:rPr lang="en-GB" sz="2400" b="1" dirty="0"/>
              <a:t>More Knowledgeable Other in the Classroom</a:t>
            </a:r>
            <a:r>
              <a:rPr lang="en-GB" sz="2400" dirty="0"/>
              <a:t>”?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0C41CB-8D9C-1CD9-C026-962650758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6" t="26351" r="71456" b="48398"/>
          <a:stretch/>
        </p:blipFill>
        <p:spPr>
          <a:xfrm>
            <a:off x="6096000" y="1669473"/>
            <a:ext cx="5763144" cy="465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8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98406-197A-5F1D-A113-96EFBC2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19" y="-47811"/>
            <a:ext cx="5755340" cy="223520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MKO is able to provide clear </a:t>
            </a:r>
            <a:r>
              <a:rPr lang="en-GB" sz="4000" b="1" dirty="0">
                <a:solidFill>
                  <a:schemeClr val="accent2"/>
                </a:solidFill>
              </a:rPr>
              <a:t>Scaffolding</a:t>
            </a:r>
            <a:r>
              <a:rPr lang="en-GB" sz="4000" dirty="0">
                <a:solidFill>
                  <a:schemeClr val="accent2"/>
                </a:solidFill>
              </a:rPr>
              <a:t> for the development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3054F-604C-80C7-03B6-278845AF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741189" cy="3447832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A core developer of the principle of scaffolding is Jerome Bruner.</a:t>
            </a:r>
          </a:p>
          <a:p>
            <a:r>
              <a:rPr lang="en-GB" sz="2400" dirty="0"/>
              <a:t>He used the term to describe young children’s oral language acquisition. Helped by their parents when they first start learning to speak, young children are provided with instinctive structures to learn a language. Bedtime stories are good examples.</a:t>
            </a:r>
          </a:p>
        </p:txBody>
      </p:sp>
      <p:pic>
        <p:nvPicPr>
          <p:cNvPr id="4" name="Picture 3" descr="A person in a suit and tie&#10;&#10;Description automatically generated">
            <a:extLst>
              <a:ext uri="{FF2B5EF4-FFF2-40B4-BE49-F238E27FC236}">
                <a16:creationId xmlns:a16="http://schemas.microsoft.com/office/drawing/2014/main" id="{3B1A5A78-1166-9AE5-A95A-25F74F2EC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22" t="34576" r="37615" b="27318"/>
          <a:stretch/>
        </p:blipFill>
        <p:spPr>
          <a:xfrm>
            <a:off x="6096000" y="736736"/>
            <a:ext cx="4929244" cy="538452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05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FA440-E310-92C2-9AC0-DC7153CA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0406"/>
            <a:ext cx="4841240" cy="51465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Scaffolding is a form of adult assistance that enables a child or novice to solve a problem, carry out a task or achieve a goal which would be beyond his unassisted efforts. It is a process whereby the adult controls those elements of the task that are initially beyond the learner’s capacity, thus allowing the learner to complete those that are within existing capabilities.</a:t>
            </a:r>
          </a:p>
          <a:p>
            <a:pPr marL="0" indent="0" algn="r">
              <a:buNone/>
            </a:pPr>
            <a:r>
              <a:rPr lang="en-GB" sz="2400" dirty="0" err="1"/>
              <a:t>Lantolf</a:t>
            </a:r>
            <a:r>
              <a:rPr lang="en-GB" sz="2400" dirty="0"/>
              <a:t> &amp; Thorne (2006)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8A101-D56E-7533-6FF2-DA0C6FDB4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7" r="10328"/>
          <a:stretch/>
        </p:blipFill>
        <p:spPr>
          <a:xfrm>
            <a:off x="6848901" y="0"/>
            <a:ext cx="5343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86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963ED-ECA3-1F39-264C-E8A173D3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2645"/>
            <a:ext cx="1083746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So, what does, “</a:t>
            </a:r>
            <a:r>
              <a:rPr lang="en-GB" b="1" dirty="0">
                <a:solidFill>
                  <a:schemeClr val="accent2"/>
                </a:solidFill>
              </a:rPr>
              <a:t>Scaffolding</a:t>
            </a:r>
            <a:r>
              <a:rPr lang="en-GB" dirty="0">
                <a:solidFill>
                  <a:schemeClr val="accent2"/>
                </a:solidFill>
              </a:rPr>
              <a:t>” look like in our reality? </a:t>
            </a:r>
            <a:br>
              <a:rPr lang="en-GB" dirty="0">
                <a:solidFill>
                  <a:schemeClr val="accent2"/>
                </a:solidFill>
              </a:rPr>
            </a:b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CB57-9EF8-41C5-0716-FAE5521E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30" y="1558776"/>
            <a:ext cx="9628763" cy="4829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800" dirty="0"/>
              <a:t>Activity</a:t>
            </a:r>
          </a:p>
          <a:p>
            <a:pPr marL="0" indent="0">
              <a:buNone/>
            </a:pPr>
            <a:r>
              <a:rPr lang="en-GB" sz="3000" dirty="0">
                <a:solidFill>
                  <a:schemeClr val="accent2"/>
                </a:solidFill>
              </a:rPr>
              <a:t>Think about your own scaffolding skills.</a:t>
            </a:r>
            <a:endParaRPr lang="en-GB" sz="1800" dirty="0"/>
          </a:p>
          <a:p>
            <a:r>
              <a:rPr lang="en-GB" dirty="0"/>
              <a:t>What scaffolding do you provide for your learners to support them from other regulation to self-regulation?</a:t>
            </a:r>
          </a:p>
          <a:p>
            <a:pPr marL="266700" indent="0">
              <a:buNone/>
            </a:pPr>
            <a:r>
              <a:rPr lang="en-GB" dirty="0"/>
              <a:t>Please provide specific examples from your subject area.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Add your discussion points to this shared MS PowerPoint: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Scaffolding Learning Tools.pptx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0442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3BE2-37F6-0BF0-AB07-5550BCB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9306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Piaget’s Theory of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88F-FF49-7C8C-BC97-B54BB072A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02118"/>
            <a:ext cx="5334197" cy="47752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Learners construct knowledge rather than just passively take in information.</a:t>
            </a:r>
          </a:p>
          <a:p>
            <a:r>
              <a:rPr lang="en-GB" sz="2400" dirty="0"/>
              <a:t>As people experience the world and reflect upon those experiences, they build their own representations and incorporate new information into their existing knowledge.</a:t>
            </a:r>
          </a:p>
          <a:p>
            <a:r>
              <a:rPr lang="en-GB" sz="2400" dirty="0"/>
              <a:t>The theory affirms that knowledge is best gained through a process of action, reflection and construction.</a:t>
            </a:r>
          </a:p>
          <a:p>
            <a:r>
              <a:rPr lang="en-GB" sz="2400" dirty="0"/>
              <a:t>Does that reflect in your practice? Can you give examples?</a:t>
            </a:r>
          </a:p>
        </p:txBody>
      </p:sp>
      <p:pic>
        <p:nvPicPr>
          <p:cNvPr id="4" name="Picture 3" descr="A person in a suit&#10;&#10;Description automatically generated">
            <a:extLst>
              <a:ext uri="{FF2B5EF4-FFF2-40B4-BE49-F238E27FC236}">
                <a16:creationId xmlns:a16="http://schemas.microsoft.com/office/drawing/2014/main" id="{8BB1C019-2102-CFC6-986E-1B26F1D14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3447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77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423C2-54AB-22BE-A1AE-3CD4BE567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47389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So, what about digital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7F29-A893-9A28-BC82-3942DF35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83" y="1903863"/>
            <a:ext cx="5572760" cy="38109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challenges and opportunities does technology offer us in terms of: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b="1" dirty="0"/>
              <a:t>ZPD</a:t>
            </a:r>
            <a:r>
              <a:rPr lang="en-GB" dirty="0"/>
              <a:t> – Zone of Proximal Development</a:t>
            </a:r>
          </a:p>
          <a:p>
            <a:r>
              <a:rPr lang="en-GB" b="1" dirty="0"/>
              <a:t>MKO</a:t>
            </a:r>
            <a:r>
              <a:rPr lang="en-GB" dirty="0"/>
              <a:t> – More Knowledgeable Other</a:t>
            </a:r>
          </a:p>
          <a:p>
            <a:r>
              <a:rPr lang="en-GB" b="1" dirty="0"/>
              <a:t>Scaffolding</a:t>
            </a:r>
            <a:r>
              <a:rPr lang="en-GB" dirty="0"/>
              <a:t> for learners</a:t>
            </a:r>
          </a:p>
          <a:p>
            <a:r>
              <a:rPr lang="en-GB" dirty="0"/>
              <a:t>Applying </a:t>
            </a:r>
            <a:r>
              <a:rPr lang="en-GB" b="1" dirty="0"/>
              <a:t>Constructivist</a:t>
            </a:r>
            <a:r>
              <a:rPr lang="en-GB" dirty="0"/>
              <a:t> learning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CAEA9-D2DA-6FCD-15CD-5D4B8AE972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91" r="21962"/>
          <a:stretch/>
        </p:blipFill>
        <p:spPr>
          <a:xfrm>
            <a:off x="6312090" y="5189"/>
            <a:ext cx="59094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A01A-BDF9-56F2-7801-9C0F8848B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1B004-A6F4-6321-805B-3CC80409C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Choose one from the list of collaborative technology packages on the next slide.</a:t>
            </a:r>
          </a:p>
          <a:p>
            <a:r>
              <a:rPr lang="en-GB" sz="2400" dirty="0"/>
              <a:t>Access the support resources in Section 18 on MOODLE, or online and play around with the package until you have a basic working knowledge.</a:t>
            </a:r>
          </a:p>
          <a:p>
            <a:r>
              <a:rPr lang="en-GB" sz="2400" dirty="0"/>
              <a:t>How might you use the package to create a simple collaborative activity that requires your learners to either:</a:t>
            </a:r>
          </a:p>
          <a:p>
            <a:pPr lvl="1"/>
            <a:r>
              <a:rPr lang="en-GB" dirty="0"/>
              <a:t>Discuss an issue</a:t>
            </a:r>
          </a:p>
          <a:p>
            <a:pPr lvl="1"/>
            <a:r>
              <a:rPr lang="en-GB" dirty="0"/>
              <a:t>Solve a problem</a:t>
            </a:r>
          </a:p>
          <a:p>
            <a:pPr lvl="1"/>
            <a:r>
              <a:rPr lang="en-GB" dirty="0"/>
              <a:t>Create a product</a:t>
            </a:r>
          </a:p>
          <a:p>
            <a:pPr lvl="1"/>
            <a:endParaRPr lang="en-GB" dirty="0"/>
          </a:p>
          <a:p>
            <a:r>
              <a:rPr lang="en-GB" sz="2400" dirty="0"/>
              <a:t>Plan to incorporate this activity into a 15 minute session that you will facilitate with your group, being mindful to consider your role as the More Knowledgeable Other into this constructive learning session.</a:t>
            </a:r>
          </a:p>
        </p:txBody>
      </p:sp>
    </p:spTree>
    <p:extLst>
      <p:ext uri="{BB962C8B-B14F-4D97-AF65-F5344CB8AC3E}">
        <p14:creationId xmlns:p14="http://schemas.microsoft.com/office/powerpoint/2010/main" val="9478548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8A70A-F059-D2D0-7EF3-E627785C9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576" y="711760"/>
            <a:ext cx="4905188" cy="2150969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2"/>
                </a:solidFill>
              </a:rPr>
              <a:t>Some examples of the collaborative digital tools available to use within an educational setting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D1CBDD-21FC-C817-7042-9F01BCAE8E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20" t="16993" r="66383" b="26361"/>
          <a:stretch/>
        </p:blipFill>
        <p:spPr>
          <a:xfrm>
            <a:off x="6412753" y="599967"/>
            <a:ext cx="4488330" cy="57656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324F9E-6419-57CA-E7D1-486FD5EBAFBE}"/>
              </a:ext>
            </a:extLst>
          </p:cNvPr>
          <p:cNvSpPr txBox="1"/>
          <p:nvPr/>
        </p:nvSpPr>
        <p:spPr>
          <a:xfrm>
            <a:off x="800847" y="3233270"/>
            <a:ext cx="408192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can access this form in Section 18 </a:t>
            </a:r>
            <a:r>
              <a:rPr lang="en-GB" sz="2400" b="1" dirty="0"/>
              <a:t>Part-Time 2023/2024: An Introduction to Digital Tools </a:t>
            </a:r>
            <a:r>
              <a:rPr lang="en-GB" sz="2400" dirty="0"/>
              <a:t>in MOODLE, called </a:t>
            </a:r>
            <a:r>
              <a:rPr lang="en-GB" sz="2400" b="1" dirty="0"/>
              <a:t>Links to a Range of Collaborative Tools Used in  Education. </a:t>
            </a:r>
          </a:p>
        </p:txBody>
      </p:sp>
    </p:spTree>
    <p:extLst>
      <p:ext uri="{BB962C8B-B14F-4D97-AF65-F5344CB8AC3E}">
        <p14:creationId xmlns:p14="http://schemas.microsoft.com/office/powerpoint/2010/main" val="2920781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3D04FC-96EF-48FA-B1EA-43B5A4460117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969</Words>
  <Application>Microsoft Office PowerPoint</Application>
  <PresentationFormat>Widescreen</PresentationFormat>
  <Paragraphs>92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Educational Theory and  Digital Technology </vt:lpstr>
      <vt:lpstr>Objectives for the Session:</vt:lpstr>
      <vt:lpstr>What does the word collaboration mean to you?</vt:lpstr>
      <vt:lpstr>What do the OECD 21st Century Skills say about collaboration?</vt:lpstr>
      <vt:lpstr>Activity</vt:lpstr>
      <vt:lpstr>What technologies come to mind when you think of collaboration?  What are their benefits and drawbacks?</vt:lpstr>
      <vt:lpstr>What does educational theory tell us about collaboration?</vt:lpstr>
      <vt:lpstr>Lev Vygotsky: Zone of Proximal Development</vt:lpstr>
      <vt:lpstr>The Zone of Proximal Development</vt:lpstr>
      <vt:lpstr>The MKO is able to provide clear Scaffolding for the development of knowledge</vt:lpstr>
      <vt:lpstr>PowerPoint Presentation</vt:lpstr>
      <vt:lpstr>So, what does, “Scaffolding” look like in our reality?   </vt:lpstr>
      <vt:lpstr>Piaget’s Theory of Constructivism</vt:lpstr>
      <vt:lpstr>So, what about digital technology?</vt:lpstr>
      <vt:lpstr>Activity</vt:lpstr>
      <vt:lpstr>Some examples of the collaborative digital tools available to use within an educational setting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Relating to Collaboration Technology</dc:title>
  <dc:creator>Marion Phillips</dc:creator>
  <cp:lastModifiedBy>Marion Phillips</cp:lastModifiedBy>
  <cp:revision>2</cp:revision>
  <dcterms:created xsi:type="dcterms:W3CDTF">2023-10-12T10:31:01Z</dcterms:created>
  <dcterms:modified xsi:type="dcterms:W3CDTF">2024-01-14T13:08:55Z</dcterms:modified>
</cp:coreProperties>
</file>