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71" r:id="rId5"/>
    <p:sldId id="310" r:id="rId6"/>
    <p:sldId id="290" r:id="rId7"/>
    <p:sldId id="300" r:id="rId8"/>
    <p:sldId id="303" r:id="rId9"/>
    <p:sldId id="297" r:id="rId10"/>
    <p:sldId id="301" r:id="rId11"/>
    <p:sldId id="291" r:id="rId12"/>
    <p:sldId id="304" r:id="rId13"/>
    <p:sldId id="302" r:id="rId14"/>
    <p:sldId id="305" r:id="rId15"/>
    <p:sldId id="307" r:id="rId16"/>
    <p:sldId id="309" r:id="rId17"/>
    <p:sldId id="306" r:id="rId18"/>
    <p:sldId id="308" r:id="rId1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ulie Potter" initials="JP" lastIdx="1" clrIdx="0">
    <p:extLst>
      <p:ext uri="{19B8F6BF-5375-455C-9EA6-DF929625EA0E}">
        <p15:presenceInfo xmlns:p15="http://schemas.microsoft.com/office/powerpoint/2012/main" userId="S-1-5-21-809251214-2178901256-4152538893-2665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5951" autoAdjust="0"/>
  </p:normalViewPr>
  <p:slideViewPr>
    <p:cSldViewPr>
      <p:cViewPr varScale="1">
        <p:scale>
          <a:sx n="75" d="100"/>
          <a:sy n="75" d="100"/>
        </p:scale>
        <p:origin x="1666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commentAuthors" Target="comment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FBFF01-369E-4095-AAC8-597E39D41DA9}" type="doc">
      <dgm:prSet loTypeId="urn:microsoft.com/office/officeart/2005/8/layout/process1" loCatId="process" qsTypeId="urn:microsoft.com/office/officeart/2005/8/quickstyle/simple2" qsCatId="simple" csTypeId="urn:microsoft.com/office/officeart/2005/8/colors/accent1_2" csCatId="accent1" phldr="1"/>
      <dgm:spPr/>
    </dgm:pt>
    <dgm:pt modelId="{C492C95D-9F14-4A75-9D11-5F18070F1377}">
      <dgm:prSet phldrT="[Text]" custT="1"/>
      <dgm:spPr/>
      <dgm:t>
        <a:bodyPr/>
        <a:lstStyle/>
        <a:p>
          <a:r>
            <a:rPr lang="en-GB" sz="2000" dirty="0" smtClean="0"/>
            <a:t>Aspiration</a:t>
          </a:r>
          <a:endParaRPr lang="en-GB" sz="2000" dirty="0"/>
        </a:p>
      </dgm:t>
    </dgm:pt>
    <dgm:pt modelId="{A0D4C1F8-D50D-4A9D-9D3F-F8FC7FD722D5}" type="parTrans" cxnId="{EF35074F-306E-48DF-B49B-C0A33DC0CC63}">
      <dgm:prSet/>
      <dgm:spPr/>
      <dgm:t>
        <a:bodyPr/>
        <a:lstStyle/>
        <a:p>
          <a:endParaRPr lang="en-GB" sz="1600"/>
        </a:p>
      </dgm:t>
    </dgm:pt>
    <dgm:pt modelId="{7A610FD9-41A4-489F-97E0-27DFFD51CB49}" type="sibTrans" cxnId="{EF35074F-306E-48DF-B49B-C0A33DC0CC63}">
      <dgm:prSet custT="1"/>
      <dgm:spPr/>
      <dgm:t>
        <a:bodyPr/>
        <a:lstStyle/>
        <a:p>
          <a:endParaRPr lang="en-GB" sz="1100" dirty="0"/>
        </a:p>
      </dgm:t>
    </dgm:pt>
    <dgm:pt modelId="{088A2778-7036-4AE3-8F50-F92EA775BA84}">
      <dgm:prSet phldrT="[Text]" custT="1"/>
      <dgm:spPr/>
      <dgm:t>
        <a:bodyPr/>
        <a:lstStyle/>
        <a:p>
          <a:r>
            <a:rPr lang="en-GB" sz="2000" dirty="0" smtClean="0"/>
            <a:t>Baseline</a:t>
          </a:r>
          <a:endParaRPr lang="en-GB" sz="2000" dirty="0"/>
        </a:p>
      </dgm:t>
    </dgm:pt>
    <dgm:pt modelId="{D0650A18-FB7E-475B-9A56-6BD05DE3E6B9}" type="parTrans" cxnId="{0E8109DE-6028-48E3-8195-E8028BB86C76}">
      <dgm:prSet/>
      <dgm:spPr/>
      <dgm:t>
        <a:bodyPr/>
        <a:lstStyle/>
        <a:p>
          <a:endParaRPr lang="en-GB" sz="1600"/>
        </a:p>
      </dgm:t>
    </dgm:pt>
    <dgm:pt modelId="{E8642E30-50AE-4164-856B-B5E295AEFC77}" type="sibTrans" cxnId="{0E8109DE-6028-48E3-8195-E8028BB86C76}">
      <dgm:prSet custT="1"/>
      <dgm:spPr/>
      <dgm:t>
        <a:bodyPr/>
        <a:lstStyle/>
        <a:p>
          <a:endParaRPr lang="en-GB" sz="1100"/>
        </a:p>
      </dgm:t>
    </dgm:pt>
    <dgm:pt modelId="{A3DE2D2A-A5D2-42F8-AD00-1F20FE646D17}">
      <dgm:prSet phldrT="[Text]" custT="1"/>
      <dgm:spPr/>
      <dgm:t>
        <a:bodyPr/>
        <a:lstStyle/>
        <a:p>
          <a:r>
            <a:rPr lang="en-GB" sz="2000" dirty="0" smtClean="0"/>
            <a:t>Charting the Course</a:t>
          </a:r>
          <a:endParaRPr lang="en-GB" sz="2000" dirty="0"/>
        </a:p>
      </dgm:t>
    </dgm:pt>
    <dgm:pt modelId="{D938612D-B0BB-4BE1-94F4-B61A82CA7CD6}" type="parTrans" cxnId="{04F69A2F-49C5-47DD-BC75-AC64876DDCF0}">
      <dgm:prSet/>
      <dgm:spPr/>
      <dgm:t>
        <a:bodyPr/>
        <a:lstStyle/>
        <a:p>
          <a:endParaRPr lang="en-GB" sz="1600"/>
        </a:p>
      </dgm:t>
    </dgm:pt>
    <dgm:pt modelId="{A35D7EC1-C77E-449B-A058-18E4F0F3BC4B}" type="sibTrans" cxnId="{04F69A2F-49C5-47DD-BC75-AC64876DDCF0}">
      <dgm:prSet custT="1"/>
      <dgm:spPr/>
      <dgm:t>
        <a:bodyPr/>
        <a:lstStyle/>
        <a:p>
          <a:endParaRPr lang="en-GB" sz="1100"/>
        </a:p>
      </dgm:t>
    </dgm:pt>
    <dgm:pt modelId="{A77E15A1-876D-4385-A935-BC35372ADBE1}">
      <dgm:prSet custT="1"/>
      <dgm:spPr/>
      <dgm:t>
        <a:bodyPr/>
        <a:lstStyle/>
        <a:p>
          <a:r>
            <a:rPr lang="en-GB" sz="2000" dirty="0" smtClean="0"/>
            <a:t>Delivery</a:t>
          </a:r>
          <a:endParaRPr lang="en-GB" sz="2000" dirty="0"/>
        </a:p>
      </dgm:t>
    </dgm:pt>
    <dgm:pt modelId="{C3FD3715-E157-4F2B-88A4-4D3EF49CAFD0}" type="parTrans" cxnId="{D8F30936-E680-4B74-9961-79B533F68A36}">
      <dgm:prSet/>
      <dgm:spPr/>
      <dgm:t>
        <a:bodyPr/>
        <a:lstStyle/>
        <a:p>
          <a:endParaRPr lang="en-GB" sz="1600"/>
        </a:p>
      </dgm:t>
    </dgm:pt>
    <dgm:pt modelId="{219AD814-4F60-43EB-870F-CA4E3ACECB7A}" type="sibTrans" cxnId="{D8F30936-E680-4B74-9961-79B533F68A36}">
      <dgm:prSet custT="1"/>
      <dgm:spPr/>
      <dgm:t>
        <a:bodyPr/>
        <a:lstStyle/>
        <a:p>
          <a:endParaRPr lang="en-GB" sz="1100"/>
        </a:p>
      </dgm:t>
    </dgm:pt>
    <dgm:pt modelId="{230345E1-0C8F-40D7-AD5E-2D1DC1BD2133}">
      <dgm:prSet custT="1"/>
      <dgm:spPr/>
      <dgm:t>
        <a:bodyPr/>
        <a:lstStyle/>
        <a:p>
          <a:r>
            <a:rPr lang="en-GB" sz="2000" dirty="0" smtClean="0"/>
            <a:t>Evaluation</a:t>
          </a:r>
          <a:endParaRPr lang="en-GB" sz="2000" dirty="0"/>
        </a:p>
      </dgm:t>
    </dgm:pt>
    <dgm:pt modelId="{515E9511-7845-4E9D-B0BC-2D6C4E7914AB}" type="parTrans" cxnId="{136BF58D-D174-41A7-A820-850B78BBE60E}">
      <dgm:prSet/>
      <dgm:spPr/>
      <dgm:t>
        <a:bodyPr/>
        <a:lstStyle/>
        <a:p>
          <a:endParaRPr lang="en-GB" sz="1600"/>
        </a:p>
      </dgm:t>
    </dgm:pt>
    <dgm:pt modelId="{559CA0C9-682A-4E0B-A3CA-979F1F0067C0}" type="sibTrans" cxnId="{136BF58D-D174-41A7-A820-850B78BBE60E}">
      <dgm:prSet/>
      <dgm:spPr/>
      <dgm:t>
        <a:bodyPr/>
        <a:lstStyle/>
        <a:p>
          <a:endParaRPr lang="en-GB" sz="1600"/>
        </a:p>
      </dgm:t>
    </dgm:pt>
    <dgm:pt modelId="{19A81F63-AE33-4E2B-B2ED-ED9CD6C931A0}" type="pres">
      <dgm:prSet presAssocID="{0DFBFF01-369E-4095-AAC8-597E39D41DA9}" presName="Name0" presStyleCnt="0">
        <dgm:presLayoutVars>
          <dgm:dir/>
          <dgm:resizeHandles val="exact"/>
        </dgm:presLayoutVars>
      </dgm:prSet>
      <dgm:spPr/>
    </dgm:pt>
    <dgm:pt modelId="{214B54AC-1DF6-4F83-8450-14A1119C225F}" type="pres">
      <dgm:prSet presAssocID="{C492C95D-9F14-4A75-9D11-5F18070F1377}" presName="node" presStyleLbl="node1" presStyleIdx="0" presStyleCnt="5" custScaleX="145825" custScaleY="19418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77FDD30-91F2-42BE-8E09-8F541FEF4BC8}" type="pres">
      <dgm:prSet presAssocID="{7A610FD9-41A4-489F-97E0-27DFFD51CB49}" presName="sibTrans" presStyleLbl="sibTrans2D1" presStyleIdx="0" presStyleCnt="4"/>
      <dgm:spPr/>
      <dgm:t>
        <a:bodyPr/>
        <a:lstStyle/>
        <a:p>
          <a:endParaRPr lang="en-GB"/>
        </a:p>
      </dgm:t>
    </dgm:pt>
    <dgm:pt modelId="{6B70B03F-A78B-4642-85CA-8F2AA0078998}" type="pres">
      <dgm:prSet presAssocID="{7A610FD9-41A4-489F-97E0-27DFFD51CB49}" presName="connectorText" presStyleLbl="sibTrans2D1" presStyleIdx="0" presStyleCnt="4"/>
      <dgm:spPr/>
      <dgm:t>
        <a:bodyPr/>
        <a:lstStyle/>
        <a:p>
          <a:endParaRPr lang="en-GB"/>
        </a:p>
      </dgm:t>
    </dgm:pt>
    <dgm:pt modelId="{841A2888-BA6E-4D97-B4CC-18A54DAEB42B}" type="pres">
      <dgm:prSet presAssocID="{088A2778-7036-4AE3-8F50-F92EA775BA84}" presName="node" presStyleLbl="node1" presStyleIdx="1" presStyleCnt="5" custScaleX="145825" custScaleY="19418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19B09EB-0496-452F-BCE7-7476E43B2456}" type="pres">
      <dgm:prSet presAssocID="{E8642E30-50AE-4164-856B-B5E295AEFC77}" presName="sibTrans" presStyleLbl="sibTrans2D1" presStyleIdx="1" presStyleCnt="4"/>
      <dgm:spPr/>
      <dgm:t>
        <a:bodyPr/>
        <a:lstStyle/>
        <a:p>
          <a:endParaRPr lang="en-GB"/>
        </a:p>
      </dgm:t>
    </dgm:pt>
    <dgm:pt modelId="{CE42927C-38AC-4020-95D7-1F529DD88E87}" type="pres">
      <dgm:prSet presAssocID="{E8642E30-50AE-4164-856B-B5E295AEFC77}" presName="connectorText" presStyleLbl="sibTrans2D1" presStyleIdx="1" presStyleCnt="4"/>
      <dgm:spPr/>
      <dgm:t>
        <a:bodyPr/>
        <a:lstStyle/>
        <a:p>
          <a:endParaRPr lang="en-GB"/>
        </a:p>
      </dgm:t>
    </dgm:pt>
    <dgm:pt modelId="{02EA27C9-5036-4366-AC85-789385D943FE}" type="pres">
      <dgm:prSet presAssocID="{A3DE2D2A-A5D2-42F8-AD00-1F20FE646D17}" presName="node" presStyleLbl="node1" presStyleIdx="2" presStyleCnt="5" custScaleX="145825" custScaleY="19418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527749-8FB0-485B-AF49-08D175343640}" type="pres">
      <dgm:prSet presAssocID="{A35D7EC1-C77E-449B-A058-18E4F0F3BC4B}" presName="sibTrans" presStyleLbl="sibTrans2D1" presStyleIdx="2" presStyleCnt="4"/>
      <dgm:spPr/>
      <dgm:t>
        <a:bodyPr/>
        <a:lstStyle/>
        <a:p>
          <a:endParaRPr lang="en-GB"/>
        </a:p>
      </dgm:t>
    </dgm:pt>
    <dgm:pt modelId="{4D190C62-90FD-4F4C-8876-585E8C8F8B15}" type="pres">
      <dgm:prSet presAssocID="{A35D7EC1-C77E-449B-A058-18E4F0F3BC4B}" presName="connectorText" presStyleLbl="sibTrans2D1" presStyleIdx="2" presStyleCnt="4"/>
      <dgm:spPr/>
      <dgm:t>
        <a:bodyPr/>
        <a:lstStyle/>
        <a:p>
          <a:endParaRPr lang="en-GB"/>
        </a:p>
      </dgm:t>
    </dgm:pt>
    <dgm:pt modelId="{E4D33AD6-3818-47F2-98DA-C70664B7D82D}" type="pres">
      <dgm:prSet presAssocID="{A77E15A1-876D-4385-A935-BC35372ADBE1}" presName="node" presStyleLbl="node1" presStyleIdx="3" presStyleCnt="5" custScaleX="145825" custScaleY="19418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8789291-7024-4532-A91D-03C4F7E567FA}" type="pres">
      <dgm:prSet presAssocID="{219AD814-4F60-43EB-870F-CA4E3ACECB7A}" presName="sibTrans" presStyleLbl="sibTrans2D1" presStyleIdx="3" presStyleCnt="4"/>
      <dgm:spPr/>
      <dgm:t>
        <a:bodyPr/>
        <a:lstStyle/>
        <a:p>
          <a:endParaRPr lang="en-GB"/>
        </a:p>
      </dgm:t>
    </dgm:pt>
    <dgm:pt modelId="{735252DF-1852-42E7-B879-EC58DE6424F9}" type="pres">
      <dgm:prSet presAssocID="{219AD814-4F60-43EB-870F-CA4E3ACECB7A}" presName="connectorText" presStyleLbl="sibTrans2D1" presStyleIdx="3" presStyleCnt="4"/>
      <dgm:spPr/>
      <dgm:t>
        <a:bodyPr/>
        <a:lstStyle/>
        <a:p>
          <a:endParaRPr lang="en-GB"/>
        </a:p>
      </dgm:t>
    </dgm:pt>
    <dgm:pt modelId="{5DBDF6FC-01F9-4224-98C2-657B31AE78C5}" type="pres">
      <dgm:prSet presAssocID="{230345E1-0C8F-40D7-AD5E-2D1DC1BD2133}" presName="node" presStyleLbl="node1" presStyleIdx="4" presStyleCnt="5" custScaleX="145825" custScaleY="19418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83DE7E9-355E-4E1B-ACD3-6DC3061A2DBF}" type="presOf" srcId="{219AD814-4F60-43EB-870F-CA4E3ACECB7A}" destId="{735252DF-1852-42E7-B879-EC58DE6424F9}" srcOrd="1" destOrd="0" presId="urn:microsoft.com/office/officeart/2005/8/layout/process1"/>
    <dgm:cxn modelId="{96EFAC1F-95FF-4AFC-B9C0-744164A2118E}" type="presOf" srcId="{7A610FD9-41A4-489F-97E0-27DFFD51CB49}" destId="{6B70B03F-A78B-4642-85CA-8F2AA0078998}" srcOrd="1" destOrd="0" presId="urn:microsoft.com/office/officeart/2005/8/layout/process1"/>
    <dgm:cxn modelId="{04F69A2F-49C5-47DD-BC75-AC64876DDCF0}" srcId="{0DFBFF01-369E-4095-AAC8-597E39D41DA9}" destId="{A3DE2D2A-A5D2-42F8-AD00-1F20FE646D17}" srcOrd="2" destOrd="0" parTransId="{D938612D-B0BB-4BE1-94F4-B61A82CA7CD6}" sibTransId="{A35D7EC1-C77E-449B-A058-18E4F0F3BC4B}"/>
    <dgm:cxn modelId="{0E8109DE-6028-48E3-8195-E8028BB86C76}" srcId="{0DFBFF01-369E-4095-AAC8-597E39D41DA9}" destId="{088A2778-7036-4AE3-8F50-F92EA775BA84}" srcOrd="1" destOrd="0" parTransId="{D0650A18-FB7E-475B-9A56-6BD05DE3E6B9}" sibTransId="{E8642E30-50AE-4164-856B-B5E295AEFC77}"/>
    <dgm:cxn modelId="{B8D16115-7FD5-46AA-A1F5-1DD6B14E3D8F}" type="presOf" srcId="{7A610FD9-41A4-489F-97E0-27DFFD51CB49}" destId="{D77FDD30-91F2-42BE-8E09-8F541FEF4BC8}" srcOrd="0" destOrd="0" presId="urn:microsoft.com/office/officeart/2005/8/layout/process1"/>
    <dgm:cxn modelId="{90AE210E-9DC4-4132-B270-8544146B4F49}" type="presOf" srcId="{A3DE2D2A-A5D2-42F8-AD00-1F20FE646D17}" destId="{02EA27C9-5036-4366-AC85-789385D943FE}" srcOrd="0" destOrd="0" presId="urn:microsoft.com/office/officeart/2005/8/layout/process1"/>
    <dgm:cxn modelId="{9D8CEEED-61E4-440E-9962-00E3D1747644}" type="presOf" srcId="{A77E15A1-876D-4385-A935-BC35372ADBE1}" destId="{E4D33AD6-3818-47F2-98DA-C70664B7D82D}" srcOrd="0" destOrd="0" presId="urn:microsoft.com/office/officeart/2005/8/layout/process1"/>
    <dgm:cxn modelId="{D8F30936-E680-4B74-9961-79B533F68A36}" srcId="{0DFBFF01-369E-4095-AAC8-597E39D41DA9}" destId="{A77E15A1-876D-4385-A935-BC35372ADBE1}" srcOrd="3" destOrd="0" parTransId="{C3FD3715-E157-4F2B-88A4-4D3EF49CAFD0}" sibTransId="{219AD814-4F60-43EB-870F-CA4E3ACECB7A}"/>
    <dgm:cxn modelId="{056616CD-6B11-454D-A4B4-4274A362BB4D}" type="presOf" srcId="{A35D7EC1-C77E-449B-A058-18E4F0F3BC4B}" destId="{4D190C62-90FD-4F4C-8876-585E8C8F8B15}" srcOrd="1" destOrd="0" presId="urn:microsoft.com/office/officeart/2005/8/layout/process1"/>
    <dgm:cxn modelId="{136BF58D-D174-41A7-A820-850B78BBE60E}" srcId="{0DFBFF01-369E-4095-AAC8-597E39D41DA9}" destId="{230345E1-0C8F-40D7-AD5E-2D1DC1BD2133}" srcOrd="4" destOrd="0" parTransId="{515E9511-7845-4E9D-B0BC-2D6C4E7914AB}" sibTransId="{559CA0C9-682A-4E0B-A3CA-979F1F0067C0}"/>
    <dgm:cxn modelId="{4A266FA3-8E19-4E7A-90A6-F7521697498D}" type="presOf" srcId="{088A2778-7036-4AE3-8F50-F92EA775BA84}" destId="{841A2888-BA6E-4D97-B4CC-18A54DAEB42B}" srcOrd="0" destOrd="0" presId="urn:microsoft.com/office/officeart/2005/8/layout/process1"/>
    <dgm:cxn modelId="{390E8700-2C24-4A92-AC26-5CEFFA4A4A06}" type="presOf" srcId="{C492C95D-9F14-4A75-9D11-5F18070F1377}" destId="{214B54AC-1DF6-4F83-8450-14A1119C225F}" srcOrd="0" destOrd="0" presId="urn:microsoft.com/office/officeart/2005/8/layout/process1"/>
    <dgm:cxn modelId="{3B017826-C16A-442B-928E-AF73187242A1}" type="presOf" srcId="{219AD814-4F60-43EB-870F-CA4E3ACECB7A}" destId="{08789291-7024-4532-A91D-03C4F7E567FA}" srcOrd="0" destOrd="0" presId="urn:microsoft.com/office/officeart/2005/8/layout/process1"/>
    <dgm:cxn modelId="{74CF22E6-3728-44F2-B5EB-E3281E279648}" type="presOf" srcId="{0DFBFF01-369E-4095-AAC8-597E39D41DA9}" destId="{19A81F63-AE33-4E2B-B2ED-ED9CD6C931A0}" srcOrd="0" destOrd="0" presId="urn:microsoft.com/office/officeart/2005/8/layout/process1"/>
    <dgm:cxn modelId="{81C9249B-0016-426A-AE5C-44CE474DDE06}" type="presOf" srcId="{E8642E30-50AE-4164-856B-B5E295AEFC77}" destId="{CE42927C-38AC-4020-95D7-1F529DD88E87}" srcOrd="1" destOrd="0" presId="urn:microsoft.com/office/officeart/2005/8/layout/process1"/>
    <dgm:cxn modelId="{452907AD-52A2-4524-8CC5-B79E745E0796}" type="presOf" srcId="{E8642E30-50AE-4164-856B-B5E295AEFC77}" destId="{619B09EB-0496-452F-BCE7-7476E43B2456}" srcOrd="0" destOrd="0" presId="urn:microsoft.com/office/officeart/2005/8/layout/process1"/>
    <dgm:cxn modelId="{B6D35FBD-8C13-4D74-821A-239327842520}" type="presOf" srcId="{A35D7EC1-C77E-449B-A058-18E4F0F3BC4B}" destId="{2F527749-8FB0-485B-AF49-08D175343640}" srcOrd="0" destOrd="0" presId="urn:microsoft.com/office/officeart/2005/8/layout/process1"/>
    <dgm:cxn modelId="{056EC5CE-8621-4B43-9423-80E47D66953F}" type="presOf" srcId="{230345E1-0C8F-40D7-AD5E-2D1DC1BD2133}" destId="{5DBDF6FC-01F9-4224-98C2-657B31AE78C5}" srcOrd="0" destOrd="0" presId="urn:microsoft.com/office/officeart/2005/8/layout/process1"/>
    <dgm:cxn modelId="{EF35074F-306E-48DF-B49B-C0A33DC0CC63}" srcId="{0DFBFF01-369E-4095-AAC8-597E39D41DA9}" destId="{C492C95D-9F14-4A75-9D11-5F18070F1377}" srcOrd="0" destOrd="0" parTransId="{A0D4C1F8-D50D-4A9D-9D3F-F8FC7FD722D5}" sibTransId="{7A610FD9-41A4-489F-97E0-27DFFD51CB49}"/>
    <dgm:cxn modelId="{E0A09229-EA8E-4F65-8ABE-4E16CBC26519}" type="presParOf" srcId="{19A81F63-AE33-4E2B-B2ED-ED9CD6C931A0}" destId="{214B54AC-1DF6-4F83-8450-14A1119C225F}" srcOrd="0" destOrd="0" presId="urn:microsoft.com/office/officeart/2005/8/layout/process1"/>
    <dgm:cxn modelId="{400B3FDA-1316-4BD9-9F39-3264257BAFFF}" type="presParOf" srcId="{19A81F63-AE33-4E2B-B2ED-ED9CD6C931A0}" destId="{D77FDD30-91F2-42BE-8E09-8F541FEF4BC8}" srcOrd="1" destOrd="0" presId="urn:microsoft.com/office/officeart/2005/8/layout/process1"/>
    <dgm:cxn modelId="{38545F6A-AFDC-4DE8-A950-A6FC775110A6}" type="presParOf" srcId="{D77FDD30-91F2-42BE-8E09-8F541FEF4BC8}" destId="{6B70B03F-A78B-4642-85CA-8F2AA0078998}" srcOrd="0" destOrd="0" presId="urn:microsoft.com/office/officeart/2005/8/layout/process1"/>
    <dgm:cxn modelId="{BEDD3FB7-8794-4ED2-97A6-93EEC6238F89}" type="presParOf" srcId="{19A81F63-AE33-4E2B-B2ED-ED9CD6C931A0}" destId="{841A2888-BA6E-4D97-B4CC-18A54DAEB42B}" srcOrd="2" destOrd="0" presId="urn:microsoft.com/office/officeart/2005/8/layout/process1"/>
    <dgm:cxn modelId="{DF14321F-0CEA-45AC-98D5-F70D4A966971}" type="presParOf" srcId="{19A81F63-AE33-4E2B-B2ED-ED9CD6C931A0}" destId="{619B09EB-0496-452F-BCE7-7476E43B2456}" srcOrd="3" destOrd="0" presId="urn:microsoft.com/office/officeart/2005/8/layout/process1"/>
    <dgm:cxn modelId="{09A56A29-2E40-41AF-B2AD-C73919EFFADC}" type="presParOf" srcId="{619B09EB-0496-452F-BCE7-7476E43B2456}" destId="{CE42927C-38AC-4020-95D7-1F529DD88E87}" srcOrd="0" destOrd="0" presId="urn:microsoft.com/office/officeart/2005/8/layout/process1"/>
    <dgm:cxn modelId="{A311646A-2B8E-4889-B052-6BB67BE82B9D}" type="presParOf" srcId="{19A81F63-AE33-4E2B-B2ED-ED9CD6C931A0}" destId="{02EA27C9-5036-4366-AC85-789385D943FE}" srcOrd="4" destOrd="0" presId="urn:microsoft.com/office/officeart/2005/8/layout/process1"/>
    <dgm:cxn modelId="{1D742917-F663-468F-A2F0-09825046B11C}" type="presParOf" srcId="{19A81F63-AE33-4E2B-B2ED-ED9CD6C931A0}" destId="{2F527749-8FB0-485B-AF49-08D175343640}" srcOrd="5" destOrd="0" presId="urn:microsoft.com/office/officeart/2005/8/layout/process1"/>
    <dgm:cxn modelId="{6FA48896-11D2-40E5-9133-D20991F3EE2F}" type="presParOf" srcId="{2F527749-8FB0-485B-AF49-08D175343640}" destId="{4D190C62-90FD-4F4C-8876-585E8C8F8B15}" srcOrd="0" destOrd="0" presId="urn:microsoft.com/office/officeart/2005/8/layout/process1"/>
    <dgm:cxn modelId="{6331C4B6-776F-4A63-9422-D35FB229965A}" type="presParOf" srcId="{19A81F63-AE33-4E2B-B2ED-ED9CD6C931A0}" destId="{E4D33AD6-3818-47F2-98DA-C70664B7D82D}" srcOrd="6" destOrd="0" presId="urn:microsoft.com/office/officeart/2005/8/layout/process1"/>
    <dgm:cxn modelId="{AF02D3A1-4DBE-41C5-9B57-AA178BA4D1DD}" type="presParOf" srcId="{19A81F63-AE33-4E2B-B2ED-ED9CD6C931A0}" destId="{08789291-7024-4532-A91D-03C4F7E567FA}" srcOrd="7" destOrd="0" presId="urn:microsoft.com/office/officeart/2005/8/layout/process1"/>
    <dgm:cxn modelId="{83027925-8C3D-4F89-A553-BF57C927BB60}" type="presParOf" srcId="{08789291-7024-4532-A91D-03C4F7E567FA}" destId="{735252DF-1852-42E7-B879-EC58DE6424F9}" srcOrd="0" destOrd="0" presId="urn:microsoft.com/office/officeart/2005/8/layout/process1"/>
    <dgm:cxn modelId="{1221D40B-3C82-4A97-935B-CBD5B0339983}" type="presParOf" srcId="{19A81F63-AE33-4E2B-B2ED-ED9CD6C931A0}" destId="{5DBDF6FC-01F9-4224-98C2-657B31AE78C5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4B54AC-1DF6-4F83-8450-14A1119C225F}">
      <dsp:nvSpPr>
        <dsp:cNvPr id="0" name=""/>
        <dsp:cNvSpPr/>
      </dsp:nvSpPr>
      <dsp:spPr>
        <a:xfrm>
          <a:off x="5932" y="1111370"/>
          <a:ext cx="1427063" cy="19536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Aspiration</a:t>
          </a:r>
          <a:endParaRPr lang="en-GB" sz="2000" kern="1200" dirty="0"/>
        </a:p>
      </dsp:txBody>
      <dsp:txXfrm>
        <a:off x="47729" y="1153167"/>
        <a:ext cx="1343469" cy="1870015"/>
      </dsp:txXfrm>
    </dsp:sp>
    <dsp:sp modelId="{D77FDD30-91F2-42BE-8E09-8F541FEF4BC8}">
      <dsp:nvSpPr>
        <dsp:cNvPr id="0" name=""/>
        <dsp:cNvSpPr/>
      </dsp:nvSpPr>
      <dsp:spPr>
        <a:xfrm>
          <a:off x="1530857" y="1966826"/>
          <a:ext cx="207466" cy="24269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 dirty="0"/>
        </a:p>
      </dsp:txBody>
      <dsp:txXfrm>
        <a:off x="1530857" y="2015365"/>
        <a:ext cx="145226" cy="145618"/>
      </dsp:txXfrm>
    </dsp:sp>
    <dsp:sp modelId="{841A2888-BA6E-4D97-B4CC-18A54DAEB42B}">
      <dsp:nvSpPr>
        <dsp:cNvPr id="0" name=""/>
        <dsp:cNvSpPr/>
      </dsp:nvSpPr>
      <dsp:spPr>
        <a:xfrm>
          <a:off x="1824442" y="1111370"/>
          <a:ext cx="1427063" cy="19536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Baseline</a:t>
          </a:r>
          <a:endParaRPr lang="en-GB" sz="2000" kern="1200" dirty="0"/>
        </a:p>
      </dsp:txBody>
      <dsp:txXfrm>
        <a:off x="1866239" y="1153167"/>
        <a:ext cx="1343469" cy="1870015"/>
      </dsp:txXfrm>
    </dsp:sp>
    <dsp:sp modelId="{619B09EB-0496-452F-BCE7-7476E43B2456}">
      <dsp:nvSpPr>
        <dsp:cNvPr id="0" name=""/>
        <dsp:cNvSpPr/>
      </dsp:nvSpPr>
      <dsp:spPr>
        <a:xfrm>
          <a:off x="3349367" y="1966826"/>
          <a:ext cx="207466" cy="24269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/>
        </a:p>
      </dsp:txBody>
      <dsp:txXfrm>
        <a:off x="3349367" y="2015365"/>
        <a:ext cx="145226" cy="145618"/>
      </dsp:txXfrm>
    </dsp:sp>
    <dsp:sp modelId="{02EA27C9-5036-4366-AC85-789385D943FE}">
      <dsp:nvSpPr>
        <dsp:cNvPr id="0" name=""/>
        <dsp:cNvSpPr/>
      </dsp:nvSpPr>
      <dsp:spPr>
        <a:xfrm>
          <a:off x="3642951" y="1111370"/>
          <a:ext cx="1427063" cy="19536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Charting the Course</a:t>
          </a:r>
          <a:endParaRPr lang="en-GB" sz="2000" kern="1200" dirty="0"/>
        </a:p>
      </dsp:txBody>
      <dsp:txXfrm>
        <a:off x="3684748" y="1153167"/>
        <a:ext cx="1343469" cy="1870015"/>
      </dsp:txXfrm>
    </dsp:sp>
    <dsp:sp modelId="{2F527749-8FB0-485B-AF49-08D175343640}">
      <dsp:nvSpPr>
        <dsp:cNvPr id="0" name=""/>
        <dsp:cNvSpPr/>
      </dsp:nvSpPr>
      <dsp:spPr>
        <a:xfrm>
          <a:off x="5167876" y="1966826"/>
          <a:ext cx="207466" cy="24269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/>
        </a:p>
      </dsp:txBody>
      <dsp:txXfrm>
        <a:off x="5167876" y="2015365"/>
        <a:ext cx="145226" cy="145618"/>
      </dsp:txXfrm>
    </dsp:sp>
    <dsp:sp modelId="{E4D33AD6-3818-47F2-98DA-C70664B7D82D}">
      <dsp:nvSpPr>
        <dsp:cNvPr id="0" name=""/>
        <dsp:cNvSpPr/>
      </dsp:nvSpPr>
      <dsp:spPr>
        <a:xfrm>
          <a:off x="5461461" y="1111370"/>
          <a:ext cx="1427063" cy="19536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Delivery</a:t>
          </a:r>
          <a:endParaRPr lang="en-GB" sz="2000" kern="1200" dirty="0"/>
        </a:p>
      </dsp:txBody>
      <dsp:txXfrm>
        <a:off x="5503258" y="1153167"/>
        <a:ext cx="1343469" cy="1870015"/>
      </dsp:txXfrm>
    </dsp:sp>
    <dsp:sp modelId="{08789291-7024-4532-A91D-03C4F7E567FA}">
      <dsp:nvSpPr>
        <dsp:cNvPr id="0" name=""/>
        <dsp:cNvSpPr/>
      </dsp:nvSpPr>
      <dsp:spPr>
        <a:xfrm>
          <a:off x="6986386" y="1966826"/>
          <a:ext cx="207466" cy="24269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100" kern="1200"/>
        </a:p>
      </dsp:txBody>
      <dsp:txXfrm>
        <a:off x="6986386" y="2015365"/>
        <a:ext cx="145226" cy="145618"/>
      </dsp:txXfrm>
    </dsp:sp>
    <dsp:sp modelId="{5DBDF6FC-01F9-4224-98C2-657B31AE78C5}">
      <dsp:nvSpPr>
        <dsp:cNvPr id="0" name=""/>
        <dsp:cNvSpPr/>
      </dsp:nvSpPr>
      <dsp:spPr>
        <a:xfrm>
          <a:off x="7279970" y="1111370"/>
          <a:ext cx="1427063" cy="19536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Evaluation</a:t>
          </a:r>
          <a:endParaRPr lang="en-GB" sz="2000" kern="1200" dirty="0"/>
        </a:p>
      </dsp:txBody>
      <dsp:txXfrm>
        <a:off x="7321767" y="1153167"/>
        <a:ext cx="1343469" cy="18700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25/04/2018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t>25/04/2018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1560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 smtClean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718910D-D3B9-42B9-A0FC-A071AB1BA6C9}" type="slidenum">
              <a:rPr lang="en-US" altLang="en-US" smtClean="0">
                <a:solidFill>
                  <a:srgbClr val="000000"/>
                </a:solidFill>
                <a:latin typeface="Calibri" panose="020F0502020204030204" pitchFamily="34" charset="0"/>
              </a:rPr>
              <a:pPr/>
              <a:t>3</a:t>
            </a:fld>
            <a:endParaRPr lang="en-US" altLang="en-US" dirty="0" smtClean="0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43743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565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25/04/2018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25/04/2018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25/04/2018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25/04/2018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25/04/2018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25/04/2018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25/04/2018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25/04/2018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25/04/2018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>
                <a:solidFill>
                  <a:srgbClr val="3D7EDB"/>
                </a:solidFill>
                <a:latin typeface="Arial"/>
              </a:rPr>
              <a:t>Colored bar - 100% text</a:t>
            </a:r>
            <a:endParaRPr lang="en-GB" dirty="0">
              <a:solidFill>
                <a:srgbClr val="3D7EDB"/>
              </a:solidFill>
              <a:latin typeface="Arial"/>
            </a:endParaRP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2565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85725" y="-261938"/>
            <a:ext cx="1566863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 smtClean="0">
                <a:solidFill>
                  <a:srgbClr val="3D7EDB"/>
                </a:solidFill>
                <a:latin typeface="Arial"/>
              </a:rPr>
              <a:t>Index slide</a:t>
            </a:r>
            <a:endParaRPr lang="en-GB" dirty="0">
              <a:solidFill>
                <a:srgbClr val="3D7EDB"/>
              </a:solidFill>
              <a:latin typeface="Arial"/>
            </a:endParaRP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9369425" y="106363"/>
            <a:ext cx="2979738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647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 smtClean="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646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 smtClean="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 smtClean="0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33112"/>
              <a:ext cx="779350" cy="261928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 smtClean="0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431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smtClean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smtClean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 smtClean="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405584" y="1210970"/>
            <a:ext cx="8316592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 smtClean="0"/>
              <a:t>Click icon to add table</a:t>
            </a:r>
            <a:endParaRPr lang="en-US" noProof="0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723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25/04/2018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2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2564904"/>
            <a:ext cx="7772400" cy="212365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accent4"/>
                </a:solidFill>
              </a:rPr>
              <a:t>Implementing Coaching &amp; Mentoring: </a:t>
            </a:r>
            <a:br>
              <a:rPr lang="en-GB" dirty="0" smtClean="0">
                <a:solidFill>
                  <a:schemeClr val="accent4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Implementation Strategy</a:t>
            </a: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5148064" y="4725144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 smtClean="0">
                <a:solidFill>
                  <a:schemeClr val="bg1"/>
                </a:solidFill>
              </a:rPr>
              <a:t>Julie Potter: April 2018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22951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</a:t>
            </a:r>
            <a:endParaRPr lang="en-GB" dirty="0"/>
          </a:p>
        </p:txBody>
      </p:sp>
      <p:sp>
        <p:nvSpPr>
          <p:cNvPr id="5" name="Vertical Text Placeholder 4"/>
          <p:cNvSpPr>
            <a:spLocks noGrp="1"/>
          </p:cNvSpPr>
          <p:nvPr>
            <p:ph type="body" orient="vert" idx="1"/>
          </p:nvPr>
        </p:nvSpPr>
        <p:spPr>
          <a:xfrm>
            <a:off x="405584" y="1196751"/>
            <a:ext cx="8318832" cy="4320481"/>
          </a:xfrm>
        </p:spPr>
        <p:txBody>
          <a:bodyPr/>
          <a:lstStyle/>
          <a:p>
            <a:r>
              <a:rPr lang="en-GB" dirty="0" smtClean="0"/>
              <a:t>Difference and similarities between coaching and mentoring</a:t>
            </a:r>
          </a:p>
          <a:p>
            <a:r>
              <a:rPr lang="en-GB" dirty="0" smtClean="0"/>
              <a:t>Different models of coaching</a:t>
            </a:r>
          </a:p>
          <a:p>
            <a:r>
              <a:rPr lang="en-GB" dirty="0" smtClean="0"/>
              <a:t>Benefits to different stakeholders</a:t>
            </a:r>
          </a:p>
          <a:p>
            <a:r>
              <a:rPr lang="en-GB" dirty="0" smtClean="0"/>
              <a:t>Different types of coaching and mentoring</a:t>
            </a:r>
          </a:p>
          <a:p>
            <a:r>
              <a:rPr lang="en-GB" dirty="0" smtClean="0"/>
              <a:t>Line managers as coaches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45653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el 1"/>
          <p:cNvSpPr>
            <a:spLocks noGrp="1"/>
          </p:cNvSpPr>
          <p:nvPr>
            <p:ph type="title"/>
          </p:nvPr>
        </p:nvSpPr>
        <p:spPr>
          <a:xfrm>
            <a:off x="395693" y="548680"/>
            <a:ext cx="8328025" cy="219075"/>
          </a:xfrm>
        </p:spPr>
        <p:txBody>
          <a:bodyPr>
            <a:noAutofit/>
          </a:bodyPr>
          <a:lstStyle/>
          <a:p>
            <a:pPr algn="l" eaLnBrk="1" hangingPunct="1"/>
            <a:r>
              <a:rPr lang="en-US" altLang="en-US" sz="3200" dirty="0" smtClean="0"/>
              <a:t>Session Overview: Part 2</a:t>
            </a:r>
          </a:p>
        </p:txBody>
      </p:sp>
      <p:graphicFrame>
        <p:nvGraphicFramePr>
          <p:cNvPr id="7" name="Tijdelijke aanduiding voor tabel 6"/>
          <p:cNvGraphicFramePr>
            <a:graphicFrameLocks noGrp="1"/>
          </p:cNvGraphicFramePr>
          <p:nvPr>
            <p:ph type="tbl" sz="quarter" idx="16"/>
            <p:extLst>
              <p:ext uri="{D42A27DB-BD31-4B8C-83A1-F6EECF244321}">
                <p14:modId xmlns:p14="http://schemas.microsoft.com/office/powerpoint/2010/main" val="68425792"/>
              </p:ext>
            </p:extLst>
          </p:nvPr>
        </p:nvGraphicFramePr>
        <p:xfrm>
          <a:off x="385887" y="2636912"/>
          <a:ext cx="8310562" cy="261461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71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034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en-US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 smtClean="0">
                          <a:solidFill>
                            <a:schemeClr val="tx1"/>
                          </a:solidFill>
                        </a:rPr>
                        <a:t>Describe</a:t>
                      </a:r>
                      <a:r>
                        <a:rPr lang="en-US" sz="1700" b="0" baseline="0" dirty="0" smtClean="0">
                          <a:solidFill>
                            <a:schemeClr val="tx1"/>
                          </a:solidFill>
                        </a:rPr>
                        <a:t> the ABC-DE of implementation strategy</a:t>
                      </a:r>
                      <a:r>
                        <a:rPr lang="en-US" sz="1700" b="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  <a:p>
                      <a:endParaRPr lang="en-US" sz="1700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en-US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 smtClean="0">
                          <a:solidFill>
                            <a:schemeClr val="tx1"/>
                          </a:solidFill>
                        </a:rPr>
                        <a:t>Define the barriers</a:t>
                      </a:r>
                      <a:r>
                        <a:rPr lang="en-US" sz="1700" b="0" baseline="0" dirty="0" smtClean="0">
                          <a:solidFill>
                            <a:schemeClr val="tx1"/>
                          </a:solidFill>
                        </a:rPr>
                        <a:t> to implementation</a:t>
                      </a:r>
                      <a:r>
                        <a:rPr lang="en-US" sz="1700" b="0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en-US" sz="2000" b="1" dirty="0">
                        <a:solidFill>
                          <a:schemeClr val="bg1"/>
                        </a:solidFill>
                      </a:endParaRP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 err="1" smtClean="0"/>
                        <a:t>Recognise</a:t>
                      </a:r>
                      <a:r>
                        <a:rPr lang="en-US" sz="1700" dirty="0" smtClean="0"/>
                        <a:t> the factors associated with successful implementation</a:t>
                      </a:r>
                      <a:r>
                        <a:rPr lang="en-US" sz="1700" baseline="0" dirty="0" smtClean="0"/>
                        <a:t> . </a:t>
                      </a:r>
                      <a:endParaRPr lang="en-US" sz="1700" dirty="0"/>
                    </a:p>
                  </a:txBody>
                  <a:tcPr marL="180010" marR="180010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>
              <a:defRPr/>
            </a:pPr>
            <a:fld id="{0D8B08AE-D2AE-4567-A358-20276AEF5343}" type="slidenum">
              <a:rPr lang="en-US" smtClean="0"/>
              <a:pPr>
                <a:defRPr/>
              </a:pPr>
              <a:t>3</a:t>
            </a:fld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67544" y="1052736"/>
            <a:ext cx="81472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aim of this session is to recognise the factors to be considered before the implementation of a coaching and/or mentoring programme.</a:t>
            </a:r>
          </a:p>
          <a:p>
            <a:endParaRPr lang="en-GB" dirty="0" smtClean="0"/>
          </a:p>
          <a:p>
            <a:r>
              <a:rPr lang="en-GB" dirty="0" smtClean="0"/>
              <a:t>At the end of the session you will be able to: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474307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ABC-DE</a:t>
            </a:r>
            <a:endParaRPr lang="en-GB" dirty="0"/>
          </a:p>
        </p:txBody>
      </p:sp>
      <p:sp>
        <p:nvSpPr>
          <p:cNvPr id="5" name="Vertical Text Placeholder 4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lnSpcReduction="10000"/>
          </a:bodyPr>
          <a:lstStyle/>
          <a:p>
            <a:pPr marL="0" indent="0" algn="r">
              <a:buNone/>
            </a:pPr>
            <a:endParaRPr lang="en-GB" sz="2000" dirty="0" smtClean="0"/>
          </a:p>
          <a:p>
            <a:pPr marL="0" indent="0" algn="r">
              <a:buNone/>
            </a:pPr>
            <a:endParaRPr lang="en-GB" sz="2000" dirty="0"/>
          </a:p>
          <a:p>
            <a:pPr marL="0" indent="0" algn="r">
              <a:buNone/>
            </a:pPr>
            <a:endParaRPr lang="en-GB" sz="2000" dirty="0" smtClean="0"/>
          </a:p>
          <a:p>
            <a:pPr marL="0" indent="0" algn="r">
              <a:buNone/>
            </a:pPr>
            <a:endParaRPr lang="en-GB" sz="2000" dirty="0"/>
          </a:p>
          <a:p>
            <a:pPr marL="0" indent="0" algn="r">
              <a:buNone/>
            </a:pPr>
            <a:endParaRPr lang="en-GB" sz="2000" dirty="0" smtClean="0"/>
          </a:p>
          <a:p>
            <a:pPr marL="0" indent="0" algn="r">
              <a:buNone/>
            </a:pPr>
            <a:endParaRPr lang="en-GB" sz="2000" dirty="0"/>
          </a:p>
          <a:p>
            <a:pPr marL="0" indent="0" algn="r">
              <a:buNone/>
            </a:pPr>
            <a:endParaRPr lang="en-GB" sz="2000" dirty="0" smtClean="0"/>
          </a:p>
          <a:p>
            <a:pPr marL="0" indent="0" algn="r">
              <a:buNone/>
            </a:pPr>
            <a:endParaRPr lang="en-GB" sz="2000" dirty="0"/>
          </a:p>
          <a:p>
            <a:pPr marL="0" indent="0" algn="r">
              <a:buNone/>
            </a:pPr>
            <a:endParaRPr lang="en-GB" sz="2000" dirty="0" smtClean="0"/>
          </a:p>
          <a:p>
            <a:pPr marL="0" indent="0" algn="r">
              <a:buNone/>
            </a:pPr>
            <a:endParaRPr lang="en-GB" sz="2000" dirty="0"/>
          </a:p>
          <a:p>
            <a:pPr marL="0" indent="0" algn="r">
              <a:buNone/>
            </a:pPr>
            <a:r>
              <a:rPr lang="en-GB" sz="2000" dirty="0" smtClean="0"/>
              <a:t>(Clutterbuck at al, 2016)</a:t>
            </a:r>
            <a:endParaRPr lang="en-GB" sz="2000" dirty="0"/>
          </a:p>
        </p:txBody>
      </p:sp>
      <p:sp>
        <p:nvSpPr>
          <p:cNvPr id="6" name="Vertical Text Placeholder 5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Planning and Implementation</a:t>
            </a:r>
            <a:endParaRPr lang="en-GB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904703216"/>
              </p:ext>
            </p:extLst>
          </p:nvPr>
        </p:nvGraphicFramePr>
        <p:xfrm>
          <a:off x="251521" y="1412890"/>
          <a:ext cx="8712967" cy="4176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99417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ABC-DE</a:t>
            </a:r>
            <a:endParaRPr lang="en-GB" dirty="0"/>
          </a:p>
        </p:txBody>
      </p:sp>
      <p:sp>
        <p:nvSpPr>
          <p:cNvPr id="5" name="Vertical Text Placeholder 4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Coaching/mentoring strategy needs to be:</a:t>
            </a:r>
          </a:p>
          <a:p>
            <a:r>
              <a:rPr lang="en-GB" dirty="0" smtClean="0"/>
              <a:t>firmly routed in the organisational context</a:t>
            </a:r>
          </a:p>
          <a:p>
            <a:r>
              <a:rPr lang="en-GB" dirty="0" smtClean="0"/>
              <a:t>developed in a collaborative way</a:t>
            </a:r>
          </a:p>
          <a:p>
            <a:r>
              <a:rPr lang="en-GB" dirty="0" smtClean="0"/>
              <a:t>support the overall L&amp;D strategy</a:t>
            </a:r>
          </a:p>
          <a:p>
            <a:r>
              <a:rPr lang="en-GB" dirty="0" smtClean="0"/>
              <a:t>support organisational performance objectives</a:t>
            </a:r>
          </a:p>
          <a:p>
            <a:pPr marL="0" indent="0" algn="r">
              <a:buNone/>
            </a:pPr>
            <a:r>
              <a:rPr lang="en-GB" sz="2000" dirty="0" smtClean="0"/>
              <a:t>(Clutterbuck at al, 2016)</a:t>
            </a:r>
            <a:endParaRPr lang="en-GB" sz="2000" dirty="0"/>
          </a:p>
        </p:txBody>
      </p:sp>
      <p:sp>
        <p:nvSpPr>
          <p:cNvPr id="6" name="Vertical Text Placeholder 5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Planning and Implementation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43225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ABC-DE</a:t>
            </a:r>
            <a:endParaRPr lang="en-GB" dirty="0"/>
          </a:p>
        </p:txBody>
      </p:sp>
      <p:sp>
        <p:nvSpPr>
          <p:cNvPr id="5" name="Vertical Text Placeholder 4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443461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An integrated and planned approach to:</a:t>
            </a:r>
          </a:p>
          <a:p>
            <a:r>
              <a:rPr lang="en-GB" dirty="0" smtClean="0"/>
              <a:t>Building organisational competence to coach internally</a:t>
            </a:r>
          </a:p>
          <a:p>
            <a:r>
              <a:rPr lang="en-GB" dirty="0" smtClean="0"/>
              <a:t>Integrating the coaching approach, </a:t>
            </a:r>
            <a:r>
              <a:rPr lang="en-GB" dirty="0" err="1" smtClean="0"/>
              <a:t>mindset</a:t>
            </a:r>
            <a:r>
              <a:rPr lang="en-GB" dirty="0" smtClean="0"/>
              <a:t> and skills into day-to-day business activities and interactions with internal and external stakeholders</a:t>
            </a:r>
          </a:p>
          <a:p>
            <a:r>
              <a:rPr lang="en-GB" dirty="0" smtClean="0"/>
              <a:t>Using external coaching and mentoring services with high efficacy</a:t>
            </a:r>
          </a:p>
          <a:p>
            <a:r>
              <a:rPr lang="en-GB" dirty="0" smtClean="0"/>
              <a:t>Achieving value for money from both internally and externally resourced coaching</a:t>
            </a:r>
          </a:p>
          <a:p>
            <a:pPr marL="0" indent="0" algn="r">
              <a:buNone/>
            </a:pPr>
            <a:r>
              <a:rPr lang="en-GB" sz="2100" dirty="0"/>
              <a:t>(Clutterbuck at al, 2016</a:t>
            </a:r>
            <a:r>
              <a:rPr lang="en-GB" sz="2100" dirty="0" smtClean="0"/>
              <a:t>)</a:t>
            </a:r>
            <a:endParaRPr lang="en-GB" sz="2100" dirty="0"/>
          </a:p>
        </p:txBody>
      </p:sp>
      <p:sp>
        <p:nvSpPr>
          <p:cNvPr id="6" name="Vertical Text Placeholder 5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 smtClean="0"/>
              <a:t>Aims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95693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ABC-DE</a:t>
            </a:r>
            <a:endParaRPr lang="en-GB" dirty="0"/>
          </a:p>
        </p:txBody>
      </p:sp>
      <p:sp>
        <p:nvSpPr>
          <p:cNvPr id="5" name="Vertical Text Placeholder 4"/>
          <p:cNvSpPr>
            <a:spLocks noGrp="1"/>
          </p:cNvSpPr>
          <p:nvPr>
            <p:ph type="body" orient="vert" idx="1"/>
          </p:nvPr>
        </p:nvSpPr>
        <p:spPr>
          <a:xfrm>
            <a:off x="405584" y="1268761"/>
            <a:ext cx="8318832" cy="17281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chemeClr val="accent4"/>
                </a:solidFill>
              </a:rPr>
              <a:t>A</a:t>
            </a:r>
            <a:r>
              <a:rPr lang="en-GB" dirty="0" smtClean="0"/>
              <a:t> – Aspiration: How will coaching/mentoring support the mission, vision and key objectives? What does success look like?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Image result for aspirations clipart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692"/>
          <a:stretch/>
        </p:blipFill>
        <p:spPr bwMode="auto">
          <a:xfrm>
            <a:off x="5242954" y="2852936"/>
            <a:ext cx="387017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14825" y="3374992"/>
            <a:ext cx="48965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What is the aspiration of the case study organisation?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20958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05584" y="44624"/>
            <a:ext cx="8229600" cy="1143000"/>
          </a:xfrm>
        </p:spPr>
        <p:txBody>
          <a:bodyPr/>
          <a:lstStyle/>
          <a:p>
            <a:r>
              <a:rPr lang="en-GB" dirty="0" smtClean="0"/>
              <a:t>ABC-DE</a:t>
            </a:r>
            <a:endParaRPr lang="en-GB" dirty="0"/>
          </a:p>
        </p:txBody>
      </p:sp>
      <p:sp>
        <p:nvSpPr>
          <p:cNvPr id="5" name="Vertical Text Placeholder 4"/>
          <p:cNvSpPr>
            <a:spLocks noGrp="1"/>
          </p:cNvSpPr>
          <p:nvPr>
            <p:ph type="body" orient="vert" idx="1"/>
          </p:nvPr>
        </p:nvSpPr>
        <p:spPr>
          <a:xfrm>
            <a:off x="405584" y="906367"/>
            <a:ext cx="8318832" cy="21602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4"/>
                </a:solidFill>
              </a:rPr>
              <a:t>B</a:t>
            </a:r>
            <a:r>
              <a:rPr lang="en-GB" dirty="0" smtClean="0"/>
              <a:t> – Baseline and Context Assessment: Where are we now? How can coaching and mentoring support current HR processes? What is the culture of the organisation?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6490" y="3284984"/>
            <a:ext cx="2947510" cy="235800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05584" y="3284984"/>
            <a:ext cx="579090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What is the culture of your organisation?  Do you think the culture lends itself to coaching and mentoring?</a:t>
            </a:r>
          </a:p>
          <a:p>
            <a:endParaRPr lang="en-GB" sz="2400" dirty="0"/>
          </a:p>
          <a:p>
            <a:r>
              <a:rPr lang="en-GB" sz="2400" dirty="0" smtClean="0"/>
              <a:t>What types of cultures do you think are best suited to coaching and mentoring?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438098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ABC-DE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05584" y="1609232"/>
            <a:ext cx="8318832" cy="39305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Activity: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Its </a:t>
            </a:r>
            <a:r>
              <a:rPr lang="en-GB" dirty="0"/>
              <a:t>is important to consider potential barriers which might exist in the organisational context.  What barriers do you think you might face in </a:t>
            </a:r>
            <a:r>
              <a:rPr lang="en-GB" dirty="0" smtClean="0"/>
              <a:t>an organisation </a:t>
            </a:r>
            <a:r>
              <a:rPr lang="en-GB" dirty="0"/>
              <a:t>if you were considering implementing coaching or mentoring</a:t>
            </a:r>
            <a:r>
              <a:rPr lang="en-GB" dirty="0" smtClean="0"/>
              <a:t>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Vertical Text Placeholder 3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Drivers and Barriers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95941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ABC-DE</a:t>
            </a:r>
            <a:endParaRPr lang="en-GB" dirty="0"/>
          </a:p>
        </p:txBody>
      </p:sp>
      <p:sp>
        <p:nvSpPr>
          <p:cNvPr id="5" name="Vertical Text Placeholder 4"/>
          <p:cNvSpPr>
            <a:spLocks noGrp="1"/>
          </p:cNvSpPr>
          <p:nvPr>
            <p:ph type="body" orient="vert" idx="1"/>
          </p:nvPr>
        </p:nvSpPr>
        <p:spPr>
          <a:xfrm>
            <a:off x="405584" y="1268761"/>
            <a:ext cx="8318832" cy="42484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chemeClr val="accent4"/>
                </a:solidFill>
              </a:rPr>
              <a:t>C</a:t>
            </a:r>
            <a:r>
              <a:rPr lang="en-GB" dirty="0" smtClean="0"/>
              <a:t> – Chart the Course: This stage results in a plan which, at the minimum, includes roles, actions and timelines.</a:t>
            </a:r>
          </a:p>
          <a:p>
            <a:pPr marL="0" indent="0">
              <a:buNone/>
            </a:pPr>
            <a:r>
              <a:rPr lang="en-GB" dirty="0" smtClean="0"/>
              <a:t>Areas to consider:</a:t>
            </a:r>
          </a:p>
          <a:p>
            <a:r>
              <a:rPr lang="en-GB" dirty="0" smtClean="0"/>
              <a:t>Accessibility &amp; relevance</a:t>
            </a:r>
          </a:p>
          <a:p>
            <a:r>
              <a:rPr lang="en-GB" dirty="0" smtClean="0"/>
              <a:t>Support and reinforcement</a:t>
            </a:r>
          </a:p>
          <a:p>
            <a:r>
              <a:rPr lang="en-GB" dirty="0" smtClean="0"/>
              <a:t>Integration</a:t>
            </a:r>
          </a:p>
          <a:p>
            <a:r>
              <a:rPr lang="en-GB" dirty="0" smtClean="0"/>
              <a:t>Measurement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2200" y="2325626"/>
            <a:ext cx="2755375" cy="3298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7238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5584" y="195244"/>
            <a:ext cx="8229600" cy="1143000"/>
          </a:xfrm>
        </p:spPr>
        <p:txBody>
          <a:bodyPr/>
          <a:lstStyle/>
          <a:p>
            <a:r>
              <a:rPr lang="en-GB" dirty="0" smtClean="0"/>
              <a:t>Factors linked to successful implementation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5550" y="1056987"/>
            <a:ext cx="4369668" cy="410020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54699" y="1672738"/>
            <a:ext cx="189026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u="sng" dirty="0"/>
              <a:t>Accessibility &amp; </a:t>
            </a:r>
            <a:endParaRPr lang="en-GB" b="1" u="sng" dirty="0" smtClean="0"/>
          </a:p>
          <a:p>
            <a:r>
              <a:rPr lang="en-GB" b="1" u="sng" dirty="0" smtClean="0"/>
              <a:t>relevance</a:t>
            </a:r>
            <a:endParaRPr lang="en-GB" b="1" u="sng" dirty="0"/>
          </a:p>
        </p:txBody>
      </p:sp>
      <p:sp>
        <p:nvSpPr>
          <p:cNvPr id="7" name="Rectangle 6"/>
          <p:cNvSpPr/>
          <p:nvPr/>
        </p:nvSpPr>
        <p:spPr>
          <a:xfrm>
            <a:off x="6349184" y="1484784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u="sng" dirty="0" smtClean="0"/>
              <a:t>Integration</a:t>
            </a:r>
          </a:p>
          <a:p>
            <a:endParaRPr lang="en-GB" b="1" u="sng" dirty="0"/>
          </a:p>
          <a:p>
            <a:endParaRPr lang="en-GB" b="1" u="sng" dirty="0" smtClean="0"/>
          </a:p>
          <a:p>
            <a:endParaRPr lang="en-GB" b="1" u="sng" dirty="0"/>
          </a:p>
          <a:p>
            <a:endParaRPr lang="en-GB" b="1" u="sng" dirty="0" smtClean="0"/>
          </a:p>
          <a:p>
            <a:endParaRPr lang="en-GB" b="1" u="sng" dirty="0"/>
          </a:p>
          <a:p>
            <a:endParaRPr lang="en-GB" b="1" u="sng" dirty="0" smtClean="0"/>
          </a:p>
          <a:p>
            <a:endParaRPr lang="en-GB" b="1" u="sng" dirty="0"/>
          </a:p>
          <a:p>
            <a:endParaRPr lang="en-GB" b="1" u="sng" dirty="0"/>
          </a:p>
          <a:p>
            <a:r>
              <a:rPr lang="en-GB" b="1" u="sng" dirty="0"/>
              <a:t>Measurement</a:t>
            </a:r>
          </a:p>
        </p:txBody>
      </p:sp>
      <p:sp>
        <p:nvSpPr>
          <p:cNvPr id="8" name="Rectangle 7"/>
          <p:cNvSpPr/>
          <p:nvPr/>
        </p:nvSpPr>
        <p:spPr>
          <a:xfrm>
            <a:off x="754699" y="3937307"/>
            <a:ext cx="237774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/>
              <a:t>Support and reinforcement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2555776" y="1993091"/>
            <a:ext cx="504056" cy="50405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flipH="1">
            <a:off x="6084168" y="1777067"/>
            <a:ext cx="378598" cy="3684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V="1">
            <a:off x="2339752" y="4115385"/>
            <a:ext cx="675703" cy="39798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958709" y="3756416"/>
            <a:ext cx="504056" cy="50405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43180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Factors linked to successful implementation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5550" y="1124744"/>
            <a:ext cx="4369668" cy="410020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54699" y="1740495"/>
            <a:ext cx="1945093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/>
              <a:t>Accessibility &amp; </a:t>
            </a:r>
            <a:endParaRPr lang="en-GB" b="1" u="sng" dirty="0" smtClean="0"/>
          </a:p>
          <a:p>
            <a:r>
              <a:rPr lang="en-GB" b="1" u="sng" dirty="0" smtClean="0"/>
              <a:t>Relevance</a:t>
            </a:r>
          </a:p>
          <a:p>
            <a:r>
              <a:rPr lang="en-GB" dirty="0" smtClean="0"/>
              <a:t>Creating or increasing access to an appropriate coaching or mentoring modality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accessibility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broad portfolio of coaching and mentoring modalities</a:t>
            </a:r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2555776" y="2060848"/>
            <a:ext cx="504056" cy="50405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6705218" y="1628800"/>
            <a:ext cx="192996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Accessibility</a:t>
            </a:r>
            <a:r>
              <a:rPr lang="en-GB" dirty="0" smtClean="0"/>
              <a:t>: Making coaching and mentoring available to more people.</a:t>
            </a:r>
          </a:p>
          <a:p>
            <a:endParaRPr lang="en-GB" dirty="0" smtClean="0"/>
          </a:p>
          <a:p>
            <a:r>
              <a:rPr lang="en-GB" b="1" dirty="0" smtClean="0"/>
              <a:t>Modalities: </a:t>
            </a:r>
            <a:r>
              <a:rPr lang="en-GB" dirty="0" smtClean="0"/>
              <a:t>A portfolio of models which can be adapted to individuals and situations.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3763675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Factors linked to successful implementation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936" y="876874"/>
            <a:ext cx="3672408" cy="3445943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467544" y="1484784"/>
            <a:ext cx="324036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/>
              <a:t>Support and </a:t>
            </a:r>
            <a:r>
              <a:rPr lang="en-GB" b="1" u="sng" dirty="0" smtClean="0"/>
              <a:t>reinforcement</a:t>
            </a:r>
          </a:p>
          <a:p>
            <a:r>
              <a:rPr lang="en-GB" dirty="0" smtClean="0"/>
              <a:t>Building and sustaining the momentum for coaching and mentoring in the organisation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Skills base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Strong and committed champions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Structure to facilitate coaching and mentoring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Reward and recognition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Supporting infrastructure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Marketing and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Identifying and removing systematic constraints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491880" y="1772816"/>
            <a:ext cx="1028504" cy="107267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3995936" y="4262805"/>
            <a:ext cx="48245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In your groups take one element and research what might need to be considered in relation to each and how they address some of the barriers you identified. 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8688223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Factors linked to successful implementation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3799" y="1124744"/>
            <a:ext cx="4369668" cy="410020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349184" y="1556792"/>
            <a:ext cx="261530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 smtClean="0"/>
              <a:t>Integration</a:t>
            </a:r>
          </a:p>
          <a:p>
            <a:r>
              <a:rPr lang="en-GB" dirty="0" smtClean="0"/>
              <a:t>Making coaching part of the way we do business around here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Integrating coaching with current HR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Putting the work team at the heart of the coaching culture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Integrating coaching into the various stages of the value chain</a:t>
            </a:r>
            <a:endParaRPr lang="en-GB" b="1" u="sng" dirty="0"/>
          </a:p>
        </p:txBody>
      </p:sp>
      <p:cxnSp>
        <p:nvCxnSpPr>
          <p:cNvPr id="18" name="Straight Connector 17"/>
          <p:cNvCxnSpPr/>
          <p:nvPr/>
        </p:nvCxnSpPr>
        <p:spPr>
          <a:xfrm flipH="1">
            <a:off x="5580112" y="1844824"/>
            <a:ext cx="882654" cy="114312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60719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Factors linked to successful implementation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516" y="1196752"/>
            <a:ext cx="4369668" cy="410020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349184" y="1556792"/>
            <a:ext cx="261530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 smtClean="0"/>
              <a:t>Measurement</a:t>
            </a:r>
          </a:p>
          <a:p>
            <a:r>
              <a:rPr lang="en-GB" dirty="0" smtClean="0"/>
              <a:t>Evaluating progress and effectiveness of coaching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Progress towards a coaching and mentoring culture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Quality of coaching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Ability of people to be coached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Impact and/or return on investment </a:t>
            </a:r>
            <a:endParaRPr lang="en-GB" dirty="0"/>
          </a:p>
        </p:txBody>
      </p:sp>
      <p:cxnSp>
        <p:nvCxnSpPr>
          <p:cNvPr id="18" name="Straight Connector 17"/>
          <p:cNvCxnSpPr/>
          <p:nvPr/>
        </p:nvCxnSpPr>
        <p:spPr>
          <a:xfrm flipH="1">
            <a:off x="5724128" y="1926124"/>
            <a:ext cx="720080" cy="150631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323528" y="1700808"/>
            <a:ext cx="187220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What tools might you use to measure the success of coaching and mentoring in an organisation?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5296957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Refer also to Chapter 9 in Everyone Needs a Mentor.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49511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purl.org/dc/dcmitype/"/>
    <ds:schemaRef ds:uri="http://www.w3.org/XML/1998/namespace"/>
    <ds:schemaRef ds:uri="http://schemas.microsoft.com/office/infopath/2007/PartnerControls"/>
    <ds:schemaRef ds:uri="303dbf9b-b85b-46a0-94f1-894078c07ecd"/>
    <ds:schemaRef ds:uri="http://schemas.microsoft.com/office/2006/metadata/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926</TotalTime>
  <Words>645</Words>
  <Application>Microsoft Office PowerPoint</Application>
  <PresentationFormat>On-screen Show (4:3)</PresentationFormat>
  <Paragraphs>126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Myriad Pro</vt:lpstr>
      <vt:lpstr>Tahoma</vt:lpstr>
      <vt:lpstr>20140311PresentationUWTSDTemplate</vt:lpstr>
      <vt:lpstr>Implementing Coaching &amp; Mentoring:  Implementation Strategy</vt:lpstr>
      <vt:lpstr>Recap</vt:lpstr>
      <vt:lpstr>Session Overview: Part 2</vt:lpstr>
      <vt:lpstr>ABC-DE</vt:lpstr>
      <vt:lpstr>ABC-DE</vt:lpstr>
      <vt:lpstr>ABC-DE</vt:lpstr>
      <vt:lpstr>ABC-DE</vt:lpstr>
      <vt:lpstr>ABC-DE</vt:lpstr>
      <vt:lpstr>ABC-DE</vt:lpstr>
      <vt:lpstr>ABC-DE</vt:lpstr>
      <vt:lpstr>Factors linked to successful implementation</vt:lpstr>
      <vt:lpstr>Factors linked to successful implementation</vt:lpstr>
      <vt:lpstr>Factors linked to successful implementation</vt:lpstr>
      <vt:lpstr>Factors linked to successful implementation</vt:lpstr>
      <vt:lpstr>Factors linked to successful implementation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Julie Potter</cp:lastModifiedBy>
  <cp:revision>34</cp:revision>
  <cp:lastPrinted>2017-04-24T09:10:29Z</cp:lastPrinted>
  <dcterms:created xsi:type="dcterms:W3CDTF">2015-04-14T15:21:28Z</dcterms:created>
  <dcterms:modified xsi:type="dcterms:W3CDTF">2018-04-25T16:59:12Z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