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6"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 id="301" r:id="rId26"/>
    <p:sldId id="302" r:id="rId27"/>
    <p:sldId id="303" r:id="rId28"/>
    <p:sldId id="304" r:id="rId29"/>
    <p:sldId id="305" r:id="rId30"/>
    <p:sldId id="306" r:id="rId31"/>
    <p:sldId id="307" r:id="rId32"/>
    <p:sldId id="308" r:id="rId33"/>
    <p:sldId id="309" r:id="rId34"/>
    <p:sldId id="310" r:id="rId35"/>
    <p:sldId id="311" r:id="rId36"/>
    <p:sldId id="312" r:id="rId37"/>
    <p:sldId id="313" r:id="rId38"/>
    <p:sldId id="314" r:id="rId39"/>
    <p:sldId id="315" r:id="rId40"/>
    <p:sldId id="316" r:id="rId41"/>
    <p:sldId id="317" r:id="rId42"/>
    <p:sldId id="318" r:id="rId43"/>
    <p:sldId id="319" r:id="rId44"/>
    <p:sldId id="320" r:id="rId45"/>
    <p:sldId id="321" r:id="rId46"/>
    <p:sldId id="323" r:id="rId47"/>
    <p:sldId id="324" r:id="rId48"/>
    <p:sldId id="325" r:id="rId49"/>
    <p:sldId id="326" r:id="rId50"/>
    <p:sldId id="327" r:id="rId51"/>
    <p:sldId id="328" r:id="rId52"/>
    <p:sldId id="329" r:id="rId53"/>
    <p:sldId id="330" r:id="rId54"/>
    <p:sldId id="332" r:id="rId55"/>
    <p:sldId id="333" r:id="rId56"/>
    <p:sldId id="334" r:id="rId57"/>
    <p:sldId id="335" r:id="rId58"/>
    <p:sldId id="336" r:id="rId59"/>
    <p:sldId id="337" r:id="rId60"/>
    <p:sldId id="338"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40779-AE7C-4869-ADB6-38BC22E0321B}" v="4" dt="2022-03-02T13:52:56.0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353"/>
    <p:restoredTop sz="84464"/>
  </p:normalViewPr>
  <p:slideViewPr>
    <p:cSldViewPr>
      <p:cViewPr varScale="1">
        <p:scale>
          <a:sx n="89" d="100"/>
          <a:sy n="89" d="100"/>
        </p:scale>
        <p:origin x="704"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23/08/2023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8/23/2023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23/08/2023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23/08/2023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23/08/2023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23/08/2023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23/08/2023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search-proquest-com.ezproxy.uwtsd.ac.uk/docview/2219464257?accountid=130472&amp;rfr_id=info%3Axri%2Fsid%3Aprimo" TargetMode="External"/><Relationship Id="rId4" Type="http://schemas.openxmlformats.org/officeDocument/2006/relationships/hyperlink" Target="https://search-proquest-com.ezproxy.uwtsd.ac.uk/docview/2219464257?accountid=130472&amp;rfr_id=info:xri/sid:primo"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5.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6.emf"/></Relationships>
</file>

<file path=ppt/slides/_rels/slide47.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40.emf"/><Relationship Id="rId5" Type="http://schemas.openxmlformats.org/officeDocument/2006/relationships/image" Target="../media/image39.emf"/><Relationship Id="rId4" Type="http://schemas.openxmlformats.org/officeDocument/2006/relationships/image" Target="../media/image38.emf"/></Relationships>
</file>

<file path=ppt/slides/_rels/slide48.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43.emf"/><Relationship Id="rId4" Type="http://schemas.openxmlformats.org/officeDocument/2006/relationships/image" Target="../media/image42.emf"/></Relationships>
</file>

<file path=ppt/slides/_rels/slide49.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46.emf"/><Relationship Id="rId4" Type="http://schemas.openxmlformats.org/officeDocument/2006/relationships/image" Target="../media/image45.emf"/></Relationships>
</file>

<file path=ppt/slides/_rels/slide50.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8.emf"/></Relationships>
</file>

<file path=ppt/slides/_rels/slide5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1.emf"/></Relationships>
</file>

<file path=ppt/slides/_rels/slide53.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3.emf"/></Relationships>
</file>

<file path=ppt/slides/_rels/slide54.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BMST6004</a:t>
            </a:r>
            <a:br>
              <a:rPr lang="en-GB" i="1" dirty="0">
                <a:solidFill>
                  <a:schemeClr val="bg1"/>
                </a:solidFill>
              </a:rPr>
            </a:br>
            <a:br>
              <a:rPr lang="en-GB" i="1" dirty="0">
                <a:solidFill>
                  <a:schemeClr val="bg1"/>
                </a:solidFill>
              </a:rPr>
            </a:br>
            <a:r>
              <a:rPr lang="en-GB" i="1" dirty="0">
                <a:solidFill>
                  <a:schemeClr val="bg1"/>
                </a:solidFill>
              </a:rPr>
              <a:t>Sports Trauma Management </a:t>
            </a:r>
            <a:br>
              <a:rPr lang="en-GB" i="1" dirty="0">
                <a:solidFill>
                  <a:schemeClr val="bg1"/>
                </a:solidFill>
              </a:rPr>
            </a:br>
            <a:r>
              <a:rPr lang="en-GB" i="1" dirty="0">
                <a:solidFill>
                  <a:schemeClr val="bg1"/>
                </a:solidFill>
              </a:rPr>
              <a:t>Disability (including neurological deficit)</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952128"/>
            <a:ext cx="8229600" cy="4565104"/>
          </a:xfrm>
        </p:spPr>
        <p:txBody>
          <a:bodyPr>
            <a:normAutofit/>
          </a:bodyPr>
          <a:lstStyle/>
          <a:p>
            <a:pPr marL="0" indent="0">
              <a:buNone/>
            </a:pPr>
            <a:r>
              <a:rPr lang="en-GB" dirty="0"/>
              <a:t>To be covered within this section: </a:t>
            </a:r>
          </a:p>
          <a:p>
            <a:r>
              <a:rPr lang="en-GB" dirty="0"/>
              <a:t>Head Injuries </a:t>
            </a:r>
          </a:p>
          <a:p>
            <a:r>
              <a:rPr lang="en-GB" dirty="0"/>
              <a:t>Facial Injuries </a:t>
            </a:r>
          </a:p>
          <a:p>
            <a:r>
              <a:rPr lang="en-GB" dirty="0"/>
              <a:t>Spinal Injuries </a:t>
            </a:r>
            <a:endParaRPr lang="en-US" dirty="0"/>
          </a:p>
        </p:txBody>
      </p:sp>
    </p:spTree>
    <p:extLst>
      <p:ext uri="{BB962C8B-B14F-4D97-AF65-F5344CB8AC3E}">
        <p14:creationId xmlns:p14="http://schemas.microsoft.com/office/powerpoint/2010/main" val="727826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fontScale="70000" lnSpcReduction="20000"/>
          </a:bodyPr>
          <a:lstStyle/>
          <a:p>
            <a:pPr marL="0" indent="0">
              <a:buNone/>
            </a:pPr>
            <a:r>
              <a:rPr lang="en-GB" sz="3400" b="1" dirty="0"/>
              <a:t>Head Injuries </a:t>
            </a:r>
          </a:p>
          <a:p>
            <a:pPr marL="0" indent="0">
              <a:buNone/>
            </a:pPr>
            <a:r>
              <a:rPr lang="en-GB" sz="3400" b="1" dirty="0"/>
              <a:t>Learning outcomes </a:t>
            </a:r>
          </a:p>
          <a:p>
            <a:r>
              <a:rPr lang="en-GB" dirty="0"/>
              <a:t>Upon completion of this chapter, students should be able to demonstrate an understanding of the initial management of an athlete with a mild, moderate or severe head (traumatic brain) injury and the management an athlete with a concussive injury. </a:t>
            </a:r>
          </a:p>
          <a:p>
            <a:pPr marL="0" indent="0">
              <a:buNone/>
            </a:pPr>
            <a:r>
              <a:rPr lang="en-GB" dirty="0"/>
              <a:t>Objectives </a:t>
            </a:r>
          </a:p>
          <a:p>
            <a:pPr marL="514350" indent="-514350">
              <a:buFont typeface="+mj-lt"/>
              <a:buAutoNum type="arabicPeriod"/>
            </a:pPr>
            <a:r>
              <a:rPr lang="en-GB" dirty="0"/>
              <a:t>Understand the clinical priorities, initial assessment and management of an athlete with a head injury. </a:t>
            </a:r>
          </a:p>
          <a:p>
            <a:pPr marL="514350" indent="-514350">
              <a:buFont typeface="+mj-lt"/>
              <a:buAutoNum type="arabicPeriod"/>
            </a:pPr>
            <a:r>
              <a:rPr lang="en-GB" dirty="0"/>
              <a:t>Understand the clinical priorities, initial assessment and management of an athlete with concussion. </a:t>
            </a:r>
          </a:p>
          <a:p>
            <a:pPr marL="514350" indent="-514350">
              <a:buFont typeface="+mj-lt"/>
              <a:buAutoNum type="arabicPeriod"/>
            </a:pPr>
            <a:r>
              <a:rPr lang="en-GB" dirty="0"/>
              <a:t>Understand the medical room assessment and management of concussion including post game day care and graduated return to play protocols. </a:t>
            </a:r>
            <a:endParaRPr lang="en-US" dirty="0"/>
          </a:p>
        </p:txBody>
      </p:sp>
    </p:spTree>
    <p:extLst>
      <p:ext uri="{BB962C8B-B14F-4D97-AF65-F5344CB8AC3E}">
        <p14:creationId xmlns:p14="http://schemas.microsoft.com/office/powerpoint/2010/main" val="4039761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fontScale="85000" lnSpcReduction="20000"/>
          </a:bodyPr>
          <a:lstStyle/>
          <a:p>
            <a:pPr marL="0" indent="0">
              <a:buNone/>
            </a:pPr>
            <a:r>
              <a:rPr lang="en-GB" dirty="0"/>
              <a:t>Primary Head Injuries </a:t>
            </a:r>
          </a:p>
          <a:p>
            <a:r>
              <a:rPr lang="en-GB" dirty="0"/>
              <a:t>Destruction of brain tissue via axonal death </a:t>
            </a:r>
          </a:p>
          <a:p>
            <a:r>
              <a:rPr lang="en-GB" dirty="0"/>
              <a:t>Cannot be modified by medical treatment </a:t>
            </a:r>
          </a:p>
          <a:p>
            <a:pPr marL="0" indent="0">
              <a:buNone/>
            </a:pPr>
            <a:r>
              <a:rPr lang="en-GB" dirty="0"/>
              <a:t>Secondary Head Injuries </a:t>
            </a:r>
          </a:p>
          <a:p>
            <a:r>
              <a:rPr lang="en-GB" dirty="0"/>
              <a:t>Failure to deliver oxygen and glucose to the brain &amp; remove waste products </a:t>
            </a:r>
          </a:p>
          <a:p>
            <a:r>
              <a:rPr lang="en-GB" dirty="0"/>
              <a:t>Preventable with medical treatment </a:t>
            </a:r>
          </a:p>
          <a:p>
            <a:pPr marL="0" indent="0">
              <a:buNone/>
            </a:pPr>
            <a:r>
              <a:rPr lang="en-GB" dirty="0"/>
              <a:t>Head injuries are time critical </a:t>
            </a:r>
          </a:p>
          <a:p>
            <a:r>
              <a:rPr lang="en-GB" dirty="0"/>
              <a:t>Mass lesion patients have only a 4hour window for treatment </a:t>
            </a:r>
          </a:p>
          <a:p>
            <a:r>
              <a:rPr lang="en-GB" dirty="0"/>
              <a:t>THEREFORE: recognition of serious head injury with rapid extrication are essential </a:t>
            </a:r>
            <a:endParaRPr lang="en-US" dirty="0"/>
          </a:p>
        </p:txBody>
      </p:sp>
    </p:spTree>
    <p:extLst>
      <p:ext uri="{BB962C8B-B14F-4D97-AF65-F5344CB8AC3E}">
        <p14:creationId xmlns:p14="http://schemas.microsoft.com/office/powerpoint/2010/main" val="1621924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fontScale="85000" lnSpcReduction="20000"/>
          </a:bodyPr>
          <a:lstStyle/>
          <a:p>
            <a:pPr marL="0" indent="0">
              <a:buNone/>
            </a:pPr>
            <a:r>
              <a:rPr lang="en-GB" dirty="0"/>
              <a:t>On field Assessment </a:t>
            </a:r>
          </a:p>
          <a:p>
            <a:r>
              <a:rPr lang="en-GB" dirty="0"/>
              <a:t>SAFE Approach </a:t>
            </a:r>
          </a:p>
          <a:p>
            <a:r>
              <a:rPr lang="en-GB" dirty="0"/>
              <a:t>Airway </a:t>
            </a:r>
          </a:p>
          <a:p>
            <a:r>
              <a:rPr lang="en-GB" dirty="0"/>
              <a:t>Breathing </a:t>
            </a:r>
          </a:p>
          <a:p>
            <a:r>
              <a:rPr lang="en-GB" dirty="0"/>
              <a:t>Circulation </a:t>
            </a:r>
          </a:p>
          <a:p>
            <a:r>
              <a:rPr lang="en-GB" dirty="0">
                <a:solidFill>
                  <a:srgbClr val="FF0000"/>
                </a:solidFill>
              </a:rPr>
              <a:t>Disability (including neurological assessment </a:t>
            </a:r>
          </a:p>
          <a:p>
            <a:pPr marL="0" indent="0">
              <a:buNone/>
            </a:pPr>
            <a:r>
              <a:rPr lang="en-GB" dirty="0"/>
              <a:t>On Field Assessment </a:t>
            </a:r>
          </a:p>
          <a:p>
            <a:r>
              <a:rPr lang="en-GB" dirty="0"/>
              <a:t>A - Alert </a:t>
            </a:r>
          </a:p>
          <a:p>
            <a:r>
              <a:rPr lang="en-GB" dirty="0"/>
              <a:t>V - Voice </a:t>
            </a:r>
          </a:p>
          <a:p>
            <a:r>
              <a:rPr lang="en-GB" dirty="0"/>
              <a:t>P – Pain </a:t>
            </a:r>
          </a:p>
          <a:p>
            <a:r>
              <a:rPr lang="en-GB" dirty="0"/>
              <a:t>U – Unresponsive</a:t>
            </a:r>
            <a:endParaRPr lang="en-US" dirty="0"/>
          </a:p>
        </p:txBody>
      </p:sp>
    </p:spTree>
    <p:extLst>
      <p:ext uri="{BB962C8B-B14F-4D97-AF65-F5344CB8AC3E}">
        <p14:creationId xmlns:p14="http://schemas.microsoft.com/office/powerpoint/2010/main" val="935846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pPr marL="0" indent="0">
              <a:buNone/>
            </a:pPr>
            <a:r>
              <a:rPr lang="en-GB" dirty="0"/>
              <a:t>Medical Room Assessment </a:t>
            </a:r>
          </a:p>
          <a:p>
            <a:r>
              <a:rPr lang="en-GB" dirty="0"/>
              <a:t>Glasgow Coma Scale </a:t>
            </a:r>
          </a:p>
          <a:p>
            <a:pPr lvl="2"/>
            <a:r>
              <a:rPr lang="en-GB" dirty="0"/>
              <a:t>Maximum GCS of 15 </a:t>
            </a:r>
          </a:p>
          <a:p>
            <a:pPr lvl="2"/>
            <a:r>
              <a:rPr lang="en-GB" dirty="0"/>
              <a:t>Minimum GCS of 3 </a:t>
            </a:r>
          </a:p>
          <a:p>
            <a:r>
              <a:rPr lang="en-GB" dirty="0"/>
              <a:t>GCS 13-15 = Minor Head Injury </a:t>
            </a:r>
          </a:p>
          <a:p>
            <a:r>
              <a:rPr lang="en-GB" dirty="0"/>
              <a:t>GCS 9-12 = Moderate Head Injury </a:t>
            </a:r>
          </a:p>
          <a:p>
            <a:r>
              <a:rPr lang="en-GB" dirty="0"/>
              <a:t>GCS 3-8 = Severe Head Injury (unable to protect airway) </a:t>
            </a:r>
            <a:endParaRPr lang="en-US" dirty="0"/>
          </a:p>
        </p:txBody>
      </p:sp>
    </p:spTree>
    <p:extLst>
      <p:ext uri="{BB962C8B-B14F-4D97-AF65-F5344CB8AC3E}">
        <p14:creationId xmlns:p14="http://schemas.microsoft.com/office/powerpoint/2010/main" val="163766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5" name="Content Placeholder 4"/>
          <p:cNvSpPr>
            <a:spLocks noGrp="1"/>
          </p:cNvSpPr>
          <p:nvPr>
            <p:ph idx="1"/>
          </p:nvPr>
        </p:nvSpPr>
        <p:spPr>
          <a:xfrm>
            <a:off x="395536" y="548680"/>
            <a:ext cx="8229600" cy="4824536"/>
          </a:xfrm>
        </p:spPr>
        <p:txBody>
          <a:bodyPr>
            <a:normAutofit/>
          </a:bodyPr>
          <a:lstStyle/>
          <a:p>
            <a:pPr marL="0" indent="0">
              <a:buNone/>
            </a:pPr>
            <a:r>
              <a:rPr lang="en-US" dirty="0"/>
              <a:t>Glasgow Coma Scale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435" y="1324227"/>
            <a:ext cx="7908229" cy="2838426"/>
          </a:xfrm>
          <a:prstGeom prst="rect">
            <a:avLst/>
          </a:prstGeom>
        </p:spPr>
      </p:pic>
      <p:sp>
        <p:nvSpPr>
          <p:cNvPr id="6" name="TextBox 5"/>
          <p:cNvSpPr txBox="1"/>
          <p:nvPr/>
        </p:nvSpPr>
        <p:spPr>
          <a:xfrm>
            <a:off x="764571" y="4938200"/>
            <a:ext cx="864096" cy="369332"/>
          </a:xfrm>
          <a:prstGeom prst="rect">
            <a:avLst/>
          </a:prstGeom>
          <a:noFill/>
        </p:spPr>
        <p:txBody>
          <a:bodyPr wrap="square" rtlCol="0">
            <a:spAutoFit/>
          </a:bodyPr>
          <a:lstStyle/>
          <a:p>
            <a:r>
              <a:rPr lang="en-US" dirty="0">
                <a:hlinkClick r:id="rId4"/>
              </a:rPr>
              <a:t>GCS</a:t>
            </a:r>
            <a:endParaRPr lang="en-US" dirty="0"/>
          </a:p>
        </p:txBody>
      </p:sp>
      <p:sp>
        <p:nvSpPr>
          <p:cNvPr id="7" name="TextBox 6"/>
          <p:cNvSpPr txBox="1"/>
          <p:nvPr/>
        </p:nvSpPr>
        <p:spPr>
          <a:xfrm>
            <a:off x="1979712" y="4593502"/>
            <a:ext cx="6192688" cy="923330"/>
          </a:xfrm>
          <a:prstGeom prst="rect">
            <a:avLst/>
          </a:prstGeom>
          <a:noFill/>
        </p:spPr>
        <p:txBody>
          <a:bodyPr wrap="square" rtlCol="0">
            <a:spAutoFit/>
          </a:bodyPr>
          <a:lstStyle/>
          <a:p>
            <a:r>
              <a:rPr lang="en-US" dirty="0">
                <a:hlinkClick r:id="rId5"/>
              </a:rPr>
              <a:t>https://search-proquest-com.ezproxy.uwtsd.ac.uk/docview/2219464257?accountid=130472&amp;rfr_id=info%3Axri%2Fsid%3Aprimo</a:t>
            </a:r>
            <a:endParaRPr lang="en-US" dirty="0"/>
          </a:p>
        </p:txBody>
      </p:sp>
    </p:spTree>
    <p:extLst>
      <p:ext uri="{BB962C8B-B14F-4D97-AF65-F5344CB8AC3E}">
        <p14:creationId xmlns:p14="http://schemas.microsoft.com/office/powerpoint/2010/main" val="1758035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r>
              <a:rPr lang="en-GB" dirty="0"/>
              <a:t>Record the Players best score </a:t>
            </a:r>
          </a:p>
          <a:p>
            <a:r>
              <a:rPr lang="en-GB" dirty="0"/>
              <a:t>One point variation is non-significant</a:t>
            </a:r>
          </a:p>
          <a:p>
            <a:r>
              <a:rPr lang="en-GB" dirty="0"/>
              <a:t>Greater than 1 point is </a:t>
            </a:r>
            <a:endParaRPr lang="en-US" dirty="0"/>
          </a:p>
        </p:txBody>
      </p:sp>
    </p:spTree>
    <p:extLst>
      <p:ext uri="{BB962C8B-B14F-4D97-AF65-F5344CB8AC3E}">
        <p14:creationId xmlns:p14="http://schemas.microsoft.com/office/powerpoint/2010/main" val="429299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r>
              <a:rPr lang="en-GB" dirty="0"/>
              <a:t>On field confirmation of concussion </a:t>
            </a:r>
          </a:p>
          <a:p>
            <a:pPr lvl="2"/>
            <a:r>
              <a:rPr lang="en-GB" dirty="0"/>
              <a:t>U or P on AVPU (confirmed LOC) </a:t>
            </a:r>
          </a:p>
          <a:p>
            <a:pPr lvl="2"/>
            <a:r>
              <a:rPr lang="en-GB" dirty="0"/>
              <a:t>Tonic-</a:t>
            </a:r>
            <a:r>
              <a:rPr lang="en-GB" dirty="0" err="1"/>
              <a:t>Clonic</a:t>
            </a:r>
            <a:r>
              <a:rPr lang="en-GB" dirty="0"/>
              <a:t> Posturing </a:t>
            </a:r>
          </a:p>
          <a:p>
            <a:pPr lvl="2"/>
            <a:r>
              <a:rPr lang="en-GB" dirty="0"/>
              <a:t>Concussive convulsion </a:t>
            </a:r>
          </a:p>
          <a:p>
            <a:r>
              <a:rPr lang="en-GB" dirty="0"/>
              <a:t>Suspected concussion </a:t>
            </a:r>
          </a:p>
          <a:p>
            <a:pPr lvl="2"/>
            <a:r>
              <a:rPr lang="en-GB" dirty="0"/>
              <a:t>Suspected LOC </a:t>
            </a:r>
          </a:p>
          <a:p>
            <a:pPr lvl="2"/>
            <a:r>
              <a:rPr lang="en-GB" dirty="0"/>
              <a:t>Ataxia – unsteady on feet </a:t>
            </a:r>
          </a:p>
          <a:p>
            <a:pPr lvl="2"/>
            <a:r>
              <a:rPr lang="en-GB" dirty="0"/>
              <a:t>Disorientated or confused </a:t>
            </a:r>
          </a:p>
          <a:p>
            <a:pPr lvl="2"/>
            <a:r>
              <a:rPr lang="en-GB" dirty="0"/>
              <a:t>Dazed, dinged or had bell rung </a:t>
            </a:r>
          </a:p>
          <a:p>
            <a:pPr lvl="2"/>
            <a:r>
              <a:rPr lang="en-GB" dirty="0"/>
              <a:t>Inappropriate behaviour </a:t>
            </a:r>
            <a:endParaRPr lang="en-US" dirty="0"/>
          </a:p>
        </p:txBody>
      </p:sp>
    </p:spTree>
    <p:extLst>
      <p:ext uri="{BB962C8B-B14F-4D97-AF65-F5344CB8AC3E}">
        <p14:creationId xmlns:p14="http://schemas.microsoft.com/office/powerpoint/2010/main" val="281477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r>
              <a:rPr lang="en-GB" dirty="0"/>
              <a:t>Medical Room Assessment </a:t>
            </a:r>
          </a:p>
          <a:p>
            <a:pPr lvl="2"/>
            <a:r>
              <a:rPr lang="en-GB" dirty="0"/>
              <a:t>Dependent on sport specific regulations </a:t>
            </a:r>
          </a:p>
          <a:p>
            <a:pPr lvl="2"/>
            <a:r>
              <a:rPr lang="en-GB" dirty="0"/>
              <a:t>Refer to your governing body for more information </a:t>
            </a:r>
            <a:endParaRPr lang="en-US" dirty="0"/>
          </a:p>
        </p:txBody>
      </p:sp>
    </p:spTree>
    <p:extLst>
      <p:ext uri="{BB962C8B-B14F-4D97-AF65-F5344CB8AC3E}">
        <p14:creationId xmlns:p14="http://schemas.microsoft.com/office/powerpoint/2010/main" val="4228740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968552"/>
          </a:xfrm>
        </p:spPr>
        <p:txBody>
          <a:bodyPr>
            <a:normAutofit fontScale="40000" lnSpcReduction="20000"/>
          </a:bodyPr>
          <a:lstStyle/>
          <a:p>
            <a:pPr marL="0" indent="0">
              <a:buNone/>
            </a:pPr>
            <a:r>
              <a:rPr lang="en-GB" sz="5800" dirty="0"/>
              <a:t>Key learning points </a:t>
            </a:r>
          </a:p>
          <a:p>
            <a:r>
              <a:rPr lang="en-GB" sz="4300" dirty="0"/>
              <a:t>Head injury can be classified as minor, moderate and severe</a:t>
            </a:r>
          </a:p>
          <a:p>
            <a:r>
              <a:rPr lang="en-GB" sz="4300" dirty="0"/>
              <a:t>Medical treatment is targeted at preventing secondary brain injury</a:t>
            </a:r>
          </a:p>
          <a:p>
            <a:r>
              <a:rPr lang="en-GB" sz="4300" dirty="0"/>
              <a:t>All patients with head injury should have full cervical spine immobilisation </a:t>
            </a:r>
          </a:p>
          <a:p>
            <a:r>
              <a:rPr lang="en-GB" sz="4300" dirty="0"/>
              <a:t>On the field of play, D or neurological assessment is performed by the use of AVPU</a:t>
            </a:r>
          </a:p>
          <a:p>
            <a:r>
              <a:rPr lang="en-GB" sz="4300" dirty="0"/>
              <a:t>All participants following a head injury who have an AVPU of V or less, should be extricated with spinal immobilisation from the pitch as soon as it is safe to do so </a:t>
            </a:r>
          </a:p>
          <a:p>
            <a:r>
              <a:rPr lang="en-GB" sz="4300" dirty="0"/>
              <a:t>For assessment of disability, or D in the medical room, the Glasgow Coma Scale is used </a:t>
            </a:r>
          </a:p>
          <a:p>
            <a:r>
              <a:rPr lang="en-GB" sz="4300" dirty="0"/>
              <a:t>Sports related concussion is a sub-type of traumatic brain injury </a:t>
            </a:r>
          </a:p>
          <a:p>
            <a:r>
              <a:rPr lang="en-GB" sz="4300" dirty="0"/>
              <a:t>A high index of suspicion for the potential for concussive injury is required</a:t>
            </a:r>
          </a:p>
          <a:p>
            <a:r>
              <a:rPr lang="en-GB" sz="4300" dirty="0"/>
              <a:t>Medical room assessment of the player with suspected concussion should use a standardised approach where possible </a:t>
            </a:r>
          </a:p>
          <a:p>
            <a:r>
              <a:rPr lang="en-GB" sz="4300" dirty="0"/>
              <a:t>Athletes with concussion should have medical follow-up </a:t>
            </a:r>
          </a:p>
          <a:p>
            <a:r>
              <a:rPr lang="en-GB" sz="4300" dirty="0"/>
              <a:t>The treatment of concussion consists of relative physical and cognitive rest </a:t>
            </a:r>
          </a:p>
          <a:p>
            <a:r>
              <a:rPr lang="en-GB" sz="4300" dirty="0"/>
              <a:t>Once the athlete is asymptomatic, he/she can begin a stepwise return to play. </a:t>
            </a:r>
          </a:p>
          <a:p>
            <a:r>
              <a:rPr lang="en-GB" sz="4300" dirty="0"/>
              <a:t>There is no same day return to play for an athlete diagnosed with concussion. </a:t>
            </a:r>
            <a:endParaRPr lang="en-US" sz="4300" dirty="0"/>
          </a:p>
        </p:txBody>
      </p:sp>
    </p:spTree>
    <p:extLst>
      <p:ext uri="{BB962C8B-B14F-4D97-AF65-F5344CB8AC3E}">
        <p14:creationId xmlns:p14="http://schemas.microsoft.com/office/powerpoint/2010/main" val="1126623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968552"/>
          </a:xfrm>
        </p:spPr>
        <p:txBody>
          <a:bodyPr>
            <a:normAutofit fontScale="70000" lnSpcReduction="20000"/>
          </a:bodyPr>
          <a:lstStyle/>
          <a:p>
            <a:pPr marL="0" indent="0">
              <a:buNone/>
            </a:pPr>
            <a:r>
              <a:rPr lang="en-GB" sz="3700" b="1" dirty="0"/>
              <a:t>Facial Injuries </a:t>
            </a:r>
          </a:p>
          <a:p>
            <a:pPr marL="0" indent="0">
              <a:buNone/>
            </a:pPr>
            <a:r>
              <a:rPr lang="en-GB" dirty="0"/>
              <a:t>Learning outcomes </a:t>
            </a:r>
          </a:p>
          <a:p>
            <a:r>
              <a:rPr lang="en-GB" dirty="0"/>
              <a:t>Upon completion of this chapter, the candidate should be able to demonstrate understanding of the principles of initial assessment and management of facial injuries in sport. </a:t>
            </a:r>
          </a:p>
          <a:p>
            <a:pPr marL="0" indent="0">
              <a:buNone/>
            </a:pPr>
            <a:r>
              <a:rPr lang="en-GB" dirty="0"/>
              <a:t>Objectives </a:t>
            </a:r>
          </a:p>
          <a:p>
            <a:pPr marL="514350" indent="-514350">
              <a:buFont typeface="+mj-lt"/>
              <a:buAutoNum type="arabicPeriod"/>
            </a:pPr>
            <a:r>
              <a:rPr lang="en-GB" dirty="0"/>
              <a:t>Identify the correct sequence of priorities for assessment of an injured athlete with facial trauma. </a:t>
            </a:r>
          </a:p>
          <a:p>
            <a:pPr marL="514350" indent="-514350">
              <a:buFont typeface="+mj-lt"/>
              <a:buAutoNum type="arabicPeriod"/>
            </a:pPr>
            <a:r>
              <a:rPr lang="en-GB" dirty="0"/>
              <a:t>Apply the principles of the primary and secondary surveys to the assessment of an injured athlete. </a:t>
            </a:r>
          </a:p>
          <a:p>
            <a:pPr marL="514350" indent="-514350">
              <a:buFont typeface="+mj-lt"/>
              <a:buAutoNum type="arabicPeriod"/>
            </a:pPr>
            <a:r>
              <a:rPr lang="en-GB" dirty="0"/>
              <a:t>Develop a systematic approach to the assessment of an athlete with facial trauma. </a:t>
            </a:r>
          </a:p>
          <a:p>
            <a:pPr marL="514350" indent="-514350">
              <a:buFont typeface="+mj-lt"/>
              <a:buAutoNum type="arabicPeriod"/>
            </a:pPr>
            <a:r>
              <a:rPr lang="en-GB" dirty="0"/>
              <a:t>Employ correct management of soft and hard tissue injuries.</a:t>
            </a:r>
          </a:p>
          <a:p>
            <a:pPr marL="514350" indent="-514350">
              <a:buFont typeface="+mj-lt"/>
              <a:buAutoNum type="arabicPeriod"/>
            </a:pPr>
            <a:r>
              <a:rPr lang="en-GB" dirty="0"/>
              <a:t>See expert assistance when further investigation or treatment is required. </a:t>
            </a:r>
            <a:r>
              <a:rPr lang="en-GB" sz="4300" dirty="0"/>
              <a:t>. </a:t>
            </a:r>
            <a:endParaRPr lang="en-US" sz="4300" dirty="0"/>
          </a:p>
        </p:txBody>
      </p:sp>
    </p:spTree>
    <p:extLst>
      <p:ext uri="{BB962C8B-B14F-4D97-AF65-F5344CB8AC3E}">
        <p14:creationId xmlns:p14="http://schemas.microsoft.com/office/powerpoint/2010/main" val="395535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968552"/>
          </a:xfrm>
        </p:spPr>
        <p:txBody>
          <a:bodyPr>
            <a:normAutofit/>
          </a:bodyPr>
          <a:lstStyle/>
          <a:p>
            <a:pPr marL="0" indent="0">
              <a:buNone/>
            </a:pPr>
            <a:r>
              <a:rPr lang="en-GB" dirty="0"/>
              <a:t>Facial injuries are part of the secondary survey </a:t>
            </a:r>
          </a:p>
          <a:p>
            <a:pPr marL="0" indent="0">
              <a:buNone/>
            </a:pPr>
            <a:r>
              <a:rPr lang="en-GB" dirty="0"/>
              <a:t>Caution: </a:t>
            </a:r>
          </a:p>
          <a:p>
            <a:r>
              <a:rPr lang="en-GB" dirty="0"/>
              <a:t>Patient with LOC </a:t>
            </a:r>
          </a:p>
          <a:p>
            <a:r>
              <a:rPr lang="en-GB" dirty="0"/>
              <a:t>In supine </a:t>
            </a:r>
          </a:p>
          <a:p>
            <a:r>
              <a:rPr lang="en-GB" dirty="0"/>
              <a:t>Significant facial fracture </a:t>
            </a:r>
          </a:p>
          <a:p>
            <a:r>
              <a:rPr lang="en-GB" dirty="0">
                <a:solidFill>
                  <a:srgbClr val="FF0000"/>
                </a:solidFill>
              </a:rPr>
              <a:t>Airway compromise ! </a:t>
            </a:r>
            <a:endParaRPr lang="en-US" sz="4300" dirty="0">
              <a:solidFill>
                <a:srgbClr val="FF0000"/>
              </a:solidFill>
            </a:endParaRPr>
          </a:p>
        </p:txBody>
      </p:sp>
    </p:spTree>
    <p:extLst>
      <p:ext uri="{BB962C8B-B14F-4D97-AF65-F5344CB8AC3E}">
        <p14:creationId xmlns:p14="http://schemas.microsoft.com/office/powerpoint/2010/main" val="2966067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176464" cy="4968552"/>
          </a:xfrm>
        </p:spPr>
        <p:txBody>
          <a:bodyPr>
            <a:normAutofit lnSpcReduction="10000"/>
          </a:bodyPr>
          <a:lstStyle/>
          <a:p>
            <a:r>
              <a:rPr lang="en-GB" dirty="0"/>
              <a:t>Soft Tissue injuries</a:t>
            </a:r>
          </a:p>
          <a:p>
            <a:pPr lvl="2"/>
            <a:r>
              <a:rPr lang="en-GB" dirty="0"/>
              <a:t>Clean wound with saline </a:t>
            </a:r>
          </a:p>
          <a:p>
            <a:pPr lvl="2"/>
            <a:r>
              <a:rPr lang="en-GB" dirty="0"/>
              <a:t>Haemostasis (Stop the bleed) </a:t>
            </a:r>
          </a:p>
          <a:p>
            <a:pPr lvl="2"/>
            <a:r>
              <a:rPr lang="en-GB" dirty="0"/>
              <a:t>Close wound</a:t>
            </a:r>
          </a:p>
          <a:p>
            <a:pPr lvl="3"/>
            <a:r>
              <a:rPr lang="en-GB" dirty="0"/>
              <a:t>Usually 3.0 </a:t>
            </a:r>
            <a:r>
              <a:rPr lang="en-GB" dirty="0" err="1"/>
              <a:t>vicryl</a:t>
            </a:r>
            <a:r>
              <a:rPr lang="en-GB" dirty="0"/>
              <a:t> with local anaesthetic </a:t>
            </a:r>
          </a:p>
          <a:p>
            <a:pPr lvl="2"/>
            <a:r>
              <a:rPr lang="en-GB" dirty="0"/>
              <a:t>Aim to achieve optimal healing with minimal aesthetic or functional deficit </a:t>
            </a:r>
            <a:endParaRPr lang="en-US" sz="35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20072" y="676799"/>
            <a:ext cx="3465572" cy="4624409"/>
          </a:xfrm>
          <a:prstGeom prst="rect">
            <a:avLst/>
          </a:prstGeom>
        </p:spPr>
      </p:pic>
    </p:spTree>
    <p:extLst>
      <p:ext uri="{BB962C8B-B14F-4D97-AF65-F5344CB8AC3E}">
        <p14:creationId xmlns:p14="http://schemas.microsoft.com/office/powerpoint/2010/main" val="583000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5112568" cy="4968552"/>
          </a:xfrm>
        </p:spPr>
        <p:txBody>
          <a:bodyPr>
            <a:normAutofit fontScale="85000" lnSpcReduction="10000"/>
          </a:bodyPr>
          <a:lstStyle/>
          <a:p>
            <a:pPr marL="0" indent="0">
              <a:buNone/>
            </a:pPr>
            <a:r>
              <a:rPr lang="en-US" dirty="0"/>
              <a:t>Epistaxis (Nose Bleeds) </a:t>
            </a:r>
          </a:p>
          <a:p>
            <a:r>
              <a:rPr lang="en-US" dirty="0"/>
              <a:t>Dental colon roll (pre-soaked in dental </a:t>
            </a:r>
            <a:r>
              <a:rPr lang="en-US" dirty="0" err="1"/>
              <a:t>anaesthetic</a:t>
            </a:r>
            <a:r>
              <a:rPr lang="en-US" dirty="0"/>
              <a:t>) </a:t>
            </a:r>
          </a:p>
          <a:p>
            <a:r>
              <a:rPr lang="en-US" dirty="0"/>
              <a:t>Rapid rhino or </a:t>
            </a:r>
            <a:r>
              <a:rPr lang="en-US" dirty="0" err="1"/>
              <a:t>Merocel</a:t>
            </a:r>
            <a:r>
              <a:rPr lang="en-US" dirty="0"/>
              <a:t> </a:t>
            </a:r>
          </a:p>
          <a:p>
            <a:r>
              <a:rPr lang="en-US" dirty="0"/>
              <a:t>Head forward </a:t>
            </a:r>
          </a:p>
          <a:p>
            <a:r>
              <a:rPr lang="en-US" dirty="0"/>
              <a:t>Pressure to bridge of nose (not soft tissue) </a:t>
            </a:r>
          </a:p>
          <a:p>
            <a:r>
              <a:rPr lang="en-US" dirty="0"/>
              <a:t>If bleeding is uncontrolled – refer to ED </a:t>
            </a:r>
          </a:p>
          <a:p>
            <a:r>
              <a:rPr lang="en-US" dirty="0"/>
              <a:t>Check for septal </a:t>
            </a:r>
            <a:r>
              <a:rPr lang="en-US" dirty="0" err="1"/>
              <a:t>haematoma</a:t>
            </a:r>
            <a:r>
              <a:rPr lang="en-US" dirty="0"/>
              <a:t> </a:t>
            </a:r>
          </a:p>
          <a:p>
            <a:r>
              <a:rPr lang="en-US" dirty="0"/>
              <a:t>Avascular necrosis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98798" y="548680"/>
            <a:ext cx="1984607" cy="150589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60232" y="2076166"/>
            <a:ext cx="2391974" cy="191358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54378" y="3988218"/>
            <a:ext cx="2365071" cy="1635210"/>
          </a:xfrm>
          <a:prstGeom prst="rect">
            <a:avLst/>
          </a:prstGeom>
        </p:spPr>
      </p:pic>
    </p:spTree>
    <p:extLst>
      <p:ext uri="{BB962C8B-B14F-4D97-AF65-F5344CB8AC3E}">
        <p14:creationId xmlns:p14="http://schemas.microsoft.com/office/powerpoint/2010/main" val="3651575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032448" cy="4968552"/>
          </a:xfrm>
        </p:spPr>
        <p:txBody>
          <a:bodyPr>
            <a:normAutofit fontScale="92500" lnSpcReduction="20000"/>
          </a:bodyPr>
          <a:lstStyle/>
          <a:p>
            <a:pPr marL="0" indent="0">
              <a:buNone/>
            </a:pPr>
            <a:r>
              <a:rPr lang="en-US" dirty="0"/>
              <a:t>Hard Tissue Injury </a:t>
            </a:r>
          </a:p>
          <a:p>
            <a:r>
              <a:rPr lang="en-US" dirty="0"/>
              <a:t>Examination 	</a:t>
            </a:r>
          </a:p>
          <a:p>
            <a:pPr lvl="2"/>
            <a:r>
              <a:rPr lang="en-US" dirty="0"/>
              <a:t>LOOK </a:t>
            </a:r>
          </a:p>
          <a:p>
            <a:pPr lvl="3"/>
            <a:r>
              <a:rPr lang="en-US" dirty="0"/>
              <a:t>Asymmetry, Bruising, Swelling , Missing tissue, Foreign body </a:t>
            </a:r>
          </a:p>
          <a:p>
            <a:pPr lvl="2"/>
            <a:r>
              <a:rPr lang="en-US" dirty="0"/>
              <a:t>EYES </a:t>
            </a:r>
          </a:p>
          <a:p>
            <a:pPr lvl="3"/>
            <a:r>
              <a:rPr lang="en-US" dirty="0"/>
              <a:t>Eye movement, Pupil reaction, </a:t>
            </a:r>
            <a:r>
              <a:rPr lang="en-US" dirty="0" err="1"/>
              <a:t>Hyphema</a:t>
            </a:r>
            <a:r>
              <a:rPr lang="en-US" dirty="0"/>
              <a:t> </a:t>
            </a:r>
          </a:p>
          <a:p>
            <a:pPr lvl="2"/>
            <a:r>
              <a:rPr lang="en-US" dirty="0"/>
              <a:t>NOSE </a:t>
            </a:r>
          </a:p>
          <a:p>
            <a:pPr lvl="3"/>
            <a:r>
              <a:rPr lang="en-US" dirty="0"/>
              <a:t>Tenderness, Deformity , Air movement , Septal </a:t>
            </a:r>
            <a:r>
              <a:rPr lang="en-US" dirty="0" err="1"/>
              <a:t>haematoma</a:t>
            </a:r>
            <a:r>
              <a:rPr lang="en-US" dirty="0"/>
              <a:t> </a:t>
            </a:r>
          </a:p>
          <a:p>
            <a:pPr lvl="2"/>
            <a:r>
              <a:rPr lang="en-US" dirty="0"/>
              <a:t>EARS </a:t>
            </a:r>
          </a:p>
          <a:p>
            <a:pPr lvl="3"/>
            <a:r>
              <a:rPr lang="en-US" dirty="0"/>
              <a:t>Lacerations, Swelling </a:t>
            </a:r>
            <a:endParaRPr lang="en-US" sz="31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476672"/>
            <a:ext cx="2848654" cy="2954338"/>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87392" y="3544654"/>
            <a:ext cx="2140187" cy="1784915"/>
          </a:xfrm>
          <a:prstGeom prst="rect">
            <a:avLst/>
          </a:prstGeom>
        </p:spPr>
      </p:pic>
    </p:spTree>
    <p:extLst>
      <p:ext uri="{BB962C8B-B14F-4D97-AF65-F5344CB8AC3E}">
        <p14:creationId xmlns:p14="http://schemas.microsoft.com/office/powerpoint/2010/main" val="1032549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632423" y="476672"/>
            <a:ext cx="7920880" cy="2808312"/>
          </a:xfrm>
        </p:spPr>
        <p:txBody>
          <a:bodyPr>
            <a:normAutofit lnSpcReduction="10000"/>
          </a:bodyPr>
          <a:lstStyle/>
          <a:p>
            <a:pPr marL="0" indent="0">
              <a:buNone/>
            </a:pPr>
            <a:r>
              <a:rPr lang="en-GB" dirty="0"/>
              <a:t>Mouth &amp; Jaw </a:t>
            </a:r>
          </a:p>
          <a:p>
            <a:r>
              <a:rPr lang="en-GB" dirty="0"/>
              <a:t>Check </a:t>
            </a:r>
          </a:p>
          <a:p>
            <a:pPr lvl="2"/>
            <a:r>
              <a:rPr lang="en-GB" dirty="0"/>
              <a:t>Tongue, oral cavity including hard and </a:t>
            </a:r>
            <a:r>
              <a:rPr lang="en-GB"/>
              <a:t>soft palettes</a:t>
            </a:r>
            <a:r>
              <a:rPr lang="en-GB" dirty="0"/>
              <a:t>, mandible and </a:t>
            </a:r>
            <a:r>
              <a:rPr lang="en-GB" dirty="0" err="1"/>
              <a:t>tempromandibular</a:t>
            </a:r>
            <a:r>
              <a:rPr lang="en-GB" dirty="0"/>
              <a:t> joint (TMJ) </a:t>
            </a:r>
          </a:p>
          <a:p>
            <a:r>
              <a:rPr lang="en-GB" dirty="0"/>
              <a:t>Le Fort Fractures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5736" y="3249032"/>
            <a:ext cx="4463390" cy="2260054"/>
          </a:xfrm>
          <a:prstGeom prst="rect">
            <a:avLst/>
          </a:prstGeom>
        </p:spPr>
      </p:pic>
    </p:spTree>
    <p:extLst>
      <p:ext uri="{BB962C8B-B14F-4D97-AF65-F5344CB8AC3E}">
        <p14:creationId xmlns:p14="http://schemas.microsoft.com/office/powerpoint/2010/main" val="3386250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968552" cy="4968552"/>
          </a:xfrm>
        </p:spPr>
        <p:txBody>
          <a:bodyPr>
            <a:normAutofit fontScale="92500" lnSpcReduction="20000"/>
          </a:bodyPr>
          <a:lstStyle/>
          <a:p>
            <a:pPr marL="0" indent="0">
              <a:buNone/>
            </a:pPr>
            <a:r>
              <a:rPr lang="en-US" dirty="0"/>
              <a:t>Facial Fractures • </a:t>
            </a:r>
          </a:p>
          <a:p>
            <a:r>
              <a:rPr lang="en-US" dirty="0"/>
              <a:t>ORBITAL FRACTURES</a:t>
            </a:r>
          </a:p>
          <a:p>
            <a:pPr lvl="2"/>
            <a:r>
              <a:rPr lang="en-US" dirty="0" err="1"/>
              <a:t>Retrobulbar</a:t>
            </a:r>
            <a:r>
              <a:rPr lang="en-US" dirty="0"/>
              <a:t> </a:t>
            </a:r>
            <a:r>
              <a:rPr lang="en-US" dirty="0" err="1"/>
              <a:t>haemorrhage</a:t>
            </a:r>
            <a:r>
              <a:rPr lang="en-US" dirty="0"/>
              <a:t> can appear up to 5d post </a:t>
            </a:r>
            <a:r>
              <a:rPr lang="en-US" dirty="0" err="1"/>
              <a:t>inj</a:t>
            </a:r>
            <a:r>
              <a:rPr lang="en-US" dirty="0"/>
              <a:t> </a:t>
            </a:r>
          </a:p>
          <a:p>
            <a:pPr lvl="2"/>
            <a:r>
              <a:rPr lang="en-US" dirty="0"/>
              <a:t>Proptosis – eyeball pushed forward </a:t>
            </a:r>
          </a:p>
          <a:p>
            <a:pPr lvl="2"/>
            <a:r>
              <a:rPr lang="en-US" dirty="0" err="1"/>
              <a:t>Opthalmoplegia</a:t>
            </a:r>
            <a:r>
              <a:rPr lang="en-US" dirty="0"/>
              <a:t> – paralysis of eye muscles </a:t>
            </a:r>
          </a:p>
          <a:p>
            <a:pPr lvl="2"/>
            <a:r>
              <a:rPr lang="en-US" dirty="0"/>
              <a:t>Disproportionate amount of pain </a:t>
            </a:r>
          </a:p>
          <a:p>
            <a:pPr lvl="2"/>
            <a:r>
              <a:rPr lang="en-US" dirty="0"/>
              <a:t>Reduced visual acuity </a:t>
            </a:r>
          </a:p>
          <a:p>
            <a:pPr lvl="2"/>
            <a:r>
              <a:rPr lang="en-US" dirty="0"/>
              <a:t>EMERGENCY </a:t>
            </a:r>
          </a:p>
          <a:p>
            <a:pPr lvl="3"/>
            <a:r>
              <a:rPr lang="en-US" dirty="0"/>
              <a:t>Blood in </a:t>
            </a:r>
            <a:r>
              <a:rPr lang="en-US" dirty="0" err="1"/>
              <a:t>retrobulbar</a:t>
            </a:r>
            <a:r>
              <a:rPr lang="en-US" dirty="0"/>
              <a:t> space </a:t>
            </a:r>
          </a:p>
          <a:p>
            <a:pPr lvl="3"/>
            <a:r>
              <a:rPr lang="en-US" dirty="0"/>
              <a:t>Sight threatening </a:t>
            </a:r>
            <a:endParaRPr lang="en-US" sz="3100"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9960" t="4919" r="34087"/>
          <a:stretch/>
        </p:blipFill>
        <p:spPr>
          <a:xfrm>
            <a:off x="6732240" y="548680"/>
            <a:ext cx="1584176" cy="1909409"/>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80112" y="3068960"/>
            <a:ext cx="3120176" cy="2057349"/>
          </a:xfrm>
          <a:prstGeom prst="rect">
            <a:avLst/>
          </a:prstGeom>
        </p:spPr>
      </p:pic>
    </p:spTree>
    <p:extLst>
      <p:ext uri="{BB962C8B-B14F-4D97-AF65-F5344CB8AC3E}">
        <p14:creationId xmlns:p14="http://schemas.microsoft.com/office/powerpoint/2010/main" val="7604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5" name="Content Placeholder 4"/>
          <p:cNvSpPr>
            <a:spLocks noGrp="1"/>
          </p:cNvSpPr>
          <p:nvPr>
            <p:ph idx="1"/>
          </p:nvPr>
        </p:nvSpPr>
        <p:spPr>
          <a:xfrm>
            <a:off x="395536" y="548680"/>
            <a:ext cx="8496944" cy="1944216"/>
          </a:xfrm>
        </p:spPr>
        <p:txBody>
          <a:bodyPr>
            <a:normAutofit lnSpcReduction="10000"/>
          </a:bodyPr>
          <a:lstStyle/>
          <a:p>
            <a:pPr marL="0" indent="0">
              <a:buNone/>
            </a:pPr>
            <a:r>
              <a:rPr lang="en-GB" dirty="0"/>
              <a:t>BASAL SKULL FRACTURES </a:t>
            </a:r>
          </a:p>
          <a:p>
            <a:r>
              <a:rPr lang="en-GB" dirty="0"/>
              <a:t>Periorbital Ecchymosis </a:t>
            </a:r>
          </a:p>
          <a:p>
            <a:pPr lvl="2"/>
            <a:r>
              <a:rPr lang="en-GB" dirty="0"/>
              <a:t>Also know as Panda Eyes/ Raccoon Eyes </a:t>
            </a:r>
          </a:p>
          <a:p>
            <a:pPr lvl="2"/>
            <a:r>
              <a:rPr lang="en-GB" dirty="0"/>
              <a:t>2-3d delay in presentation </a:t>
            </a:r>
            <a:endParaRPr lang="en-US" sz="35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3648" y="2472328"/>
            <a:ext cx="4582593" cy="2030563"/>
          </a:xfrm>
          <a:prstGeom prst="rect">
            <a:avLst/>
          </a:prstGeom>
        </p:spPr>
      </p:pic>
      <p:sp>
        <p:nvSpPr>
          <p:cNvPr id="7" name="Rectangle 6"/>
          <p:cNvSpPr/>
          <p:nvPr/>
        </p:nvSpPr>
        <p:spPr>
          <a:xfrm>
            <a:off x="4572000" y="3281869"/>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915816" y="3017898"/>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4989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5760640" cy="4968552"/>
          </a:xfrm>
        </p:spPr>
        <p:txBody>
          <a:bodyPr>
            <a:normAutofit fontScale="85000" lnSpcReduction="20000"/>
          </a:bodyPr>
          <a:lstStyle/>
          <a:p>
            <a:pPr marL="0" indent="0">
              <a:buNone/>
            </a:pPr>
            <a:r>
              <a:rPr lang="en-GB" sz="4400" dirty="0"/>
              <a:t>ORBITAL FLOOR FRACTURE </a:t>
            </a:r>
          </a:p>
          <a:p>
            <a:r>
              <a:rPr lang="en-GB" sz="4400" dirty="0"/>
              <a:t>Ecchymosis (Bruising) </a:t>
            </a:r>
          </a:p>
          <a:p>
            <a:r>
              <a:rPr lang="en-GB" sz="4400" dirty="0"/>
              <a:t>Lower of pupils </a:t>
            </a:r>
          </a:p>
          <a:p>
            <a:r>
              <a:rPr lang="en-GB" sz="4400" dirty="0" err="1"/>
              <a:t>Enophthalmus</a:t>
            </a:r>
            <a:r>
              <a:rPr lang="en-GB" sz="4400" dirty="0"/>
              <a:t> – posterior displacement of the eye </a:t>
            </a:r>
          </a:p>
          <a:p>
            <a:r>
              <a:rPr lang="en-GB" sz="4400" dirty="0" err="1"/>
              <a:t>Diploplia</a:t>
            </a:r>
            <a:r>
              <a:rPr lang="en-GB" sz="4400" dirty="0"/>
              <a:t> </a:t>
            </a:r>
          </a:p>
          <a:p>
            <a:r>
              <a:rPr lang="en-GB" sz="4400" dirty="0"/>
              <a:t>Reduced eye movement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1772816"/>
            <a:ext cx="2756809" cy="2855659"/>
          </a:xfrm>
          <a:prstGeom prst="rect">
            <a:avLst/>
          </a:prstGeom>
        </p:spPr>
      </p:pic>
    </p:spTree>
    <p:extLst>
      <p:ext uri="{BB962C8B-B14F-4D97-AF65-F5344CB8AC3E}">
        <p14:creationId xmlns:p14="http://schemas.microsoft.com/office/powerpoint/2010/main" val="320399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5112568" cy="4968552"/>
          </a:xfrm>
        </p:spPr>
        <p:txBody>
          <a:bodyPr>
            <a:normAutofit fontScale="92500" lnSpcReduction="20000"/>
          </a:bodyPr>
          <a:lstStyle/>
          <a:p>
            <a:pPr marL="0" indent="0">
              <a:buNone/>
            </a:pPr>
            <a:r>
              <a:rPr lang="en-US" sz="4000" dirty="0"/>
              <a:t>MEDIAL ORBITAL FLOOR FRACTURE </a:t>
            </a:r>
          </a:p>
          <a:p>
            <a:r>
              <a:rPr lang="en-US" sz="4000" dirty="0"/>
              <a:t>Epistaxis </a:t>
            </a:r>
          </a:p>
          <a:p>
            <a:r>
              <a:rPr lang="en-US" sz="4000" dirty="0"/>
              <a:t>Surgical emphysema </a:t>
            </a:r>
          </a:p>
          <a:p>
            <a:r>
              <a:rPr lang="en-US" sz="4000" dirty="0"/>
              <a:t>ENOPHTHALAMOS – posterior displacement of the eye </a:t>
            </a:r>
          </a:p>
          <a:p>
            <a:r>
              <a:rPr lang="en-US" sz="4000" dirty="0"/>
              <a:t>Horizontal diplopia </a:t>
            </a:r>
            <a:endParaRPr lang="en-US" sz="4300"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 r="49058" b="64096"/>
          <a:stretch/>
        </p:blipFill>
        <p:spPr>
          <a:xfrm>
            <a:off x="4846108" y="152636"/>
            <a:ext cx="3065694" cy="1613464"/>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52295" b="64320"/>
          <a:stretch/>
        </p:blipFill>
        <p:spPr>
          <a:xfrm>
            <a:off x="5626376" y="1761216"/>
            <a:ext cx="2643776" cy="1742836"/>
          </a:xfrm>
          <a:prstGeom prst="rect">
            <a:avLst/>
          </a:prstGeom>
        </p:spPr>
      </p:pic>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t="36982" r="50000"/>
          <a:stretch/>
        </p:blipFill>
        <p:spPr>
          <a:xfrm>
            <a:off x="6948264" y="3443644"/>
            <a:ext cx="2072979" cy="2302872"/>
          </a:xfrm>
          <a:prstGeom prst="rect">
            <a:avLst/>
          </a:prstGeom>
        </p:spPr>
      </p:pic>
      <p:sp>
        <p:nvSpPr>
          <p:cNvPr id="9" name="Rectangle 8"/>
          <p:cNvSpPr/>
          <p:nvPr/>
        </p:nvSpPr>
        <p:spPr>
          <a:xfrm>
            <a:off x="5508104" y="959368"/>
            <a:ext cx="1584176" cy="165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141080" y="2556666"/>
            <a:ext cx="1770722" cy="1510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6012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608512" cy="4968552"/>
          </a:xfrm>
        </p:spPr>
        <p:txBody>
          <a:bodyPr>
            <a:normAutofit fontScale="62500" lnSpcReduction="20000"/>
          </a:bodyPr>
          <a:lstStyle/>
          <a:p>
            <a:pPr marL="0" indent="0">
              <a:buNone/>
            </a:pPr>
            <a:r>
              <a:rPr lang="en-US" sz="4000" dirty="0"/>
              <a:t>ZYGOMATIC FRACTURES </a:t>
            </a:r>
          </a:p>
          <a:p>
            <a:r>
              <a:rPr lang="en-US" sz="4000" dirty="0" err="1"/>
              <a:t>Circumorbital</a:t>
            </a:r>
            <a:r>
              <a:rPr lang="en-US" sz="4000" dirty="0"/>
              <a:t> ecchymosis</a:t>
            </a:r>
          </a:p>
          <a:p>
            <a:r>
              <a:rPr lang="en-US" sz="4000" dirty="0"/>
              <a:t>Epistaxis </a:t>
            </a:r>
          </a:p>
          <a:p>
            <a:r>
              <a:rPr lang="en-US" sz="4000" dirty="0"/>
              <a:t>Subconjunctival </a:t>
            </a:r>
            <a:r>
              <a:rPr lang="en-US" sz="4000" dirty="0" err="1"/>
              <a:t>haemorrhage</a:t>
            </a:r>
            <a:r>
              <a:rPr lang="en-US" sz="4000" dirty="0"/>
              <a:t> (blood shot eyes) </a:t>
            </a:r>
          </a:p>
          <a:p>
            <a:r>
              <a:rPr lang="en-US" sz="4000" dirty="0"/>
              <a:t>Diplopia </a:t>
            </a:r>
          </a:p>
          <a:p>
            <a:r>
              <a:rPr lang="en-US" sz="4000" dirty="0"/>
              <a:t>EN or Exophthalmos </a:t>
            </a:r>
          </a:p>
          <a:p>
            <a:r>
              <a:rPr lang="en-US" sz="4000" dirty="0"/>
              <a:t>Infraorbital </a:t>
            </a:r>
            <a:r>
              <a:rPr lang="en-US" sz="4000" dirty="0" err="1"/>
              <a:t>anaesthesia</a:t>
            </a:r>
            <a:r>
              <a:rPr lang="en-US" sz="4000" dirty="0"/>
              <a:t> </a:t>
            </a:r>
          </a:p>
          <a:p>
            <a:r>
              <a:rPr lang="en-US" sz="4000" dirty="0"/>
              <a:t>Deformity</a:t>
            </a:r>
          </a:p>
          <a:p>
            <a:r>
              <a:rPr lang="en-US" sz="4000" dirty="0"/>
              <a:t>Reduced jaw movements </a:t>
            </a:r>
          </a:p>
          <a:p>
            <a:r>
              <a:rPr lang="en-US" sz="4000" dirty="0"/>
              <a:t>Subcutaneous emphysema </a:t>
            </a:r>
            <a:endParaRPr lang="en-US" sz="4300"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10241" b="42597"/>
          <a:stretch/>
        </p:blipFill>
        <p:spPr>
          <a:xfrm>
            <a:off x="5652120" y="764704"/>
            <a:ext cx="3155587" cy="2304256"/>
          </a:xfrm>
          <a:prstGeom prst="rect">
            <a:avLst/>
          </a:prstGeom>
        </p:spPr>
      </p:pic>
      <p:sp>
        <p:nvSpPr>
          <p:cNvPr id="7" name="Rectangle 6"/>
          <p:cNvSpPr/>
          <p:nvPr/>
        </p:nvSpPr>
        <p:spPr>
          <a:xfrm>
            <a:off x="6012160" y="1268760"/>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596336" y="1160748"/>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6591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608512" cy="4968552"/>
          </a:xfrm>
        </p:spPr>
        <p:txBody>
          <a:bodyPr>
            <a:normAutofit/>
          </a:bodyPr>
          <a:lstStyle/>
          <a:p>
            <a:pPr marL="0" indent="0">
              <a:buNone/>
            </a:pPr>
            <a:r>
              <a:rPr lang="en-GB" dirty="0"/>
              <a:t>MANDIBULAR FRACTURE </a:t>
            </a:r>
          </a:p>
          <a:p>
            <a:r>
              <a:rPr lang="en-GB" dirty="0"/>
              <a:t>Step deformity </a:t>
            </a:r>
          </a:p>
          <a:p>
            <a:r>
              <a:rPr lang="en-GB" dirty="0"/>
              <a:t>Loss of arch form </a:t>
            </a:r>
          </a:p>
          <a:p>
            <a:r>
              <a:rPr lang="en-GB" dirty="0"/>
              <a:t>Malocclusion of the jaw </a:t>
            </a:r>
            <a:endParaRPr lang="en-US" sz="4300"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13127" r="50000"/>
          <a:stretch/>
        </p:blipFill>
        <p:spPr>
          <a:xfrm>
            <a:off x="1403648" y="3694792"/>
            <a:ext cx="1060553" cy="1800200"/>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81193" y="3621079"/>
            <a:ext cx="2504890" cy="1868585"/>
          </a:xfrm>
          <a:prstGeom prst="rect">
            <a:avLst/>
          </a:prstGeom>
        </p:spPr>
      </p:pic>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l="51509" t="2494"/>
          <a:stretch/>
        </p:blipFill>
        <p:spPr>
          <a:xfrm>
            <a:off x="7168200" y="3137587"/>
            <a:ext cx="1220223" cy="2397053"/>
          </a:xfrm>
          <a:prstGeom prst="rect">
            <a:avLst/>
          </a:prstGeom>
        </p:spPr>
      </p:pic>
    </p:spTree>
    <p:extLst>
      <p:ext uri="{BB962C8B-B14F-4D97-AF65-F5344CB8AC3E}">
        <p14:creationId xmlns:p14="http://schemas.microsoft.com/office/powerpoint/2010/main" val="40378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272808" cy="4968552"/>
          </a:xfrm>
        </p:spPr>
        <p:txBody>
          <a:bodyPr>
            <a:normAutofit/>
          </a:bodyPr>
          <a:lstStyle/>
          <a:p>
            <a:pPr marL="0" indent="0">
              <a:buNone/>
            </a:pPr>
            <a:r>
              <a:rPr lang="en-GB" dirty="0"/>
              <a:t>AVULSED TEETH		</a:t>
            </a:r>
          </a:p>
          <a:p>
            <a:pPr marL="0" indent="0">
              <a:buNone/>
            </a:pPr>
            <a:r>
              <a:rPr lang="en-GB" dirty="0"/>
              <a:t>• Put back in the socket ASAP (&lt;2hours)	</a:t>
            </a:r>
          </a:p>
          <a:p>
            <a:pPr marL="0" indent="0">
              <a:buNone/>
            </a:pPr>
            <a:r>
              <a:rPr lang="en-GB" dirty="0"/>
              <a:t>• Do NOT touch the nerve root	</a:t>
            </a:r>
          </a:p>
          <a:p>
            <a:pPr marL="0" indent="0">
              <a:buNone/>
            </a:pPr>
            <a:r>
              <a:rPr lang="en-GB" dirty="0"/>
              <a:t>• Do NOT CLEAN the tooth		</a:t>
            </a:r>
          </a:p>
          <a:p>
            <a:pPr marL="0" indent="0">
              <a:buNone/>
            </a:pPr>
            <a:r>
              <a:rPr lang="en-GB" dirty="0"/>
              <a:t>• If unable to put back in socket	</a:t>
            </a:r>
          </a:p>
          <a:p>
            <a:pPr marL="0" indent="0">
              <a:buNone/>
            </a:pPr>
            <a:r>
              <a:rPr lang="en-GB" dirty="0"/>
              <a:t>• STORE in SALINE or MILK	</a:t>
            </a:r>
          </a:p>
          <a:p>
            <a:pPr marL="0" indent="0">
              <a:buNone/>
            </a:pPr>
            <a:r>
              <a:rPr lang="en-GB" dirty="0"/>
              <a:t>• NOT WATER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2200" y="3072123"/>
            <a:ext cx="2278098" cy="2236333"/>
          </a:xfrm>
          <a:prstGeom prst="rect">
            <a:avLst/>
          </a:prstGeom>
        </p:spPr>
      </p:pic>
    </p:spTree>
    <p:extLst>
      <p:ext uri="{BB962C8B-B14F-4D97-AF65-F5344CB8AC3E}">
        <p14:creationId xmlns:p14="http://schemas.microsoft.com/office/powerpoint/2010/main" val="3953846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80920" cy="4968552"/>
          </a:xfrm>
        </p:spPr>
        <p:txBody>
          <a:bodyPr>
            <a:normAutofit fontScale="92500" lnSpcReduction="20000"/>
          </a:bodyPr>
          <a:lstStyle/>
          <a:p>
            <a:pPr marL="0" indent="0">
              <a:buNone/>
            </a:pPr>
            <a:r>
              <a:rPr lang="en-GB" dirty="0"/>
              <a:t>Key learning points </a:t>
            </a:r>
          </a:p>
          <a:p>
            <a:r>
              <a:rPr lang="en-GB" dirty="0"/>
              <a:t>Identify the correct sequence of priorities for assessment of an injured athlete with facial trauma </a:t>
            </a:r>
          </a:p>
          <a:p>
            <a:r>
              <a:rPr lang="en-GB" dirty="0"/>
              <a:t>Apply the principles of the primary and secondary evaluation to the injured athlete </a:t>
            </a:r>
          </a:p>
          <a:p>
            <a:r>
              <a:rPr lang="en-GB" dirty="0"/>
              <a:t>Develop a systematic approach to the assessment of an athlete with facial trauma </a:t>
            </a:r>
          </a:p>
          <a:p>
            <a:r>
              <a:rPr lang="en-GB" dirty="0"/>
              <a:t>Employ the correct management of </a:t>
            </a:r>
            <a:r>
              <a:rPr lang="en-GB" dirty="0" err="1"/>
              <a:t>soj</a:t>
            </a:r>
            <a:r>
              <a:rPr lang="en-GB" dirty="0"/>
              <a:t> and hard tissue injuries </a:t>
            </a:r>
          </a:p>
          <a:p>
            <a:r>
              <a:rPr lang="en-GB" dirty="0"/>
              <a:t>See expert assistance when unsure of the diagnosis and treatment 	</a:t>
            </a:r>
            <a:endParaRPr lang="en-US" sz="4300" dirty="0"/>
          </a:p>
        </p:txBody>
      </p:sp>
    </p:spTree>
    <p:extLst>
      <p:ext uri="{BB962C8B-B14F-4D97-AF65-F5344CB8AC3E}">
        <p14:creationId xmlns:p14="http://schemas.microsoft.com/office/powerpoint/2010/main" val="1387439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80920" cy="4968552"/>
          </a:xfrm>
        </p:spPr>
        <p:txBody>
          <a:bodyPr>
            <a:normAutofit fontScale="77500" lnSpcReduction="20000"/>
          </a:bodyPr>
          <a:lstStyle/>
          <a:p>
            <a:pPr marL="0" indent="0">
              <a:buNone/>
            </a:pPr>
            <a:r>
              <a:rPr lang="en-GB" dirty="0"/>
              <a:t>SPINAL INJURIES </a:t>
            </a:r>
          </a:p>
          <a:p>
            <a:pPr marL="0" indent="0">
              <a:buNone/>
            </a:pPr>
            <a:r>
              <a:rPr lang="en-GB" dirty="0"/>
              <a:t>Learning outcomes</a:t>
            </a:r>
          </a:p>
          <a:p>
            <a:r>
              <a:rPr lang="en-GB" dirty="0"/>
              <a:t>Upon completion of this chapter, candidates should be able to demonstrate the assessment and management of an athlete with a suspected spinal injury in the Immediate Care in Sport </a:t>
            </a:r>
            <a:r>
              <a:rPr lang="en-GB" dirty="0" err="1"/>
              <a:t>seqng</a:t>
            </a:r>
            <a:r>
              <a:rPr lang="en-GB" dirty="0"/>
              <a:t>.</a:t>
            </a:r>
          </a:p>
          <a:p>
            <a:pPr marL="0" indent="0">
              <a:buNone/>
            </a:pPr>
            <a:r>
              <a:rPr lang="en-GB" dirty="0"/>
              <a:t>Objectives </a:t>
            </a:r>
          </a:p>
          <a:p>
            <a:pPr marL="514350" indent="-514350">
              <a:buFont typeface="+mj-lt"/>
              <a:buAutoNum type="arabicPeriod"/>
            </a:pPr>
            <a:r>
              <a:rPr lang="en-GB" dirty="0"/>
              <a:t>Understand the importance of spinal injury.</a:t>
            </a:r>
          </a:p>
          <a:p>
            <a:pPr marL="514350" indent="-514350">
              <a:buFont typeface="+mj-lt"/>
              <a:buAutoNum type="arabicPeriod"/>
            </a:pPr>
            <a:r>
              <a:rPr lang="en-GB" dirty="0"/>
              <a:t>Understand how to recognise a spinal injury.</a:t>
            </a:r>
          </a:p>
          <a:p>
            <a:pPr marL="514350" indent="-514350">
              <a:buFont typeface="+mj-lt"/>
              <a:buAutoNum type="arabicPeriod"/>
            </a:pPr>
            <a:r>
              <a:rPr lang="en-GB" dirty="0"/>
              <a:t>Understand how to assess and manage a spinal injury. </a:t>
            </a:r>
          </a:p>
          <a:p>
            <a:pPr marL="514350" indent="-514350">
              <a:buFont typeface="+mj-lt"/>
              <a:buAutoNum type="arabicPeriod"/>
            </a:pPr>
            <a:r>
              <a:rPr lang="en-GB" dirty="0"/>
              <a:t>Understand the principles of spinal immobilisation.</a:t>
            </a:r>
          </a:p>
          <a:p>
            <a:pPr marL="514350" indent="-514350">
              <a:buFont typeface="+mj-lt"/>
              <a:buAutoNum type="arabicPeriod"/>
            </a:pPr>
            <a:r>
              <a:rPr lang="en-GB" dirty="0"/>
              <a:t>Be proficient in the use of spinal immobilisation devices</a:t>
            </a:r>
            <a:endParaRPr lang="en-US" sz="4300" dirty="0"/>
          </a:p>
        </p:txBody>
      </p:sp>
    </p:spTree>
    <p:extLst>
      <p:ext uri="{BB962C8B-B14F-4D97-AF65-F5344CB8AC3E}">
        <p14:creationId xmlns:p14="http://schemas.microsoft.com/office/powerpoint/2010/main" val="427878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104456" cy="3024336"/>
          </a:xfrm>
        </p:spPr>
        <p:txBody>
          <a:bodyPr>
            <a:normAutofit/>
          </a:bodyPr>
          <a:lstStyle/>
          <a:p>
            <a:pPr marL="0" indent="0">
              <a:buNone/>
            </a:pPr>
            <a:r>
              <a:rPr lang="en-GB" dirty="0"/>
              <a:t>SPINAL INJURIES • Epidemiology is approximately 0.8/1000 hours in English Rugby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97747" y="557266"/>
            <a:ext cx="4250717" cy="4516128"/>
          </a:xfrm>
          <a:prstGeom prst="rect">
            <a:avLst/>
          </a:prstGeom>
        </p:spPr>
      </p:pic>
    </p:spTree>
    <p:extLst>
      <p:ext uri="{BB962C8B-B14F-4D97-AF65-F5344CB8AC3E}">
        <p14:creationId xmlns:p14="http://schemas.microsoft.com/office/powerpoint/2010/main" val="2839559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fontScale="70000" lnSpcReduction="20000"/>
          </a:bodyPr>
          <a:lstStyle/>
          <a:p>
            <a:pPr marL="0" indent="0">
              <a:buNone/>
            </a:pPr>
            <a:r>
              <a:rPr lang="en-US" dirty="0"/>
              <a:t>Pathology </a:t>
            </a:r>
          </a:p>
          <a:p>
            <a:r>
              <a:rPr lang="en-US" dirty="0"/>
              <a:t>C4/5 &amp; C5/6 most commonly injured in rugby union </a:t>
            </a:r>
          </a:p>
          <a:p>
            <a:r>
              <a:rPr lang="en-US" dirty="0"/>
              <a:t>C1/2 (e.g. odontoid peg fractures) may also occur </a:t>
            </a:r>
          </a:p>
          <a:p>
            <a:r>
              <a:rPr lang="en-US" dirty="0"/>
              <a:t>Vertebral fractures can be stable or unstable </a:t>
            </a:r>
          </a:p>
          <a:p>
            <a:r>
              <a:rPr lang="en-US" dirty="0"/>
              <a:t>Dislocation or subluxation (bi or </a:t>
            </a:r>
            <a:r>
              <a:rPr lang="en-US" dirty="0" err="1"/>
              <a:t>unifacetal</a:t>
            </a:r>
            <a:r>
              <a:rPr lang="en-US" dirty="0"/>
              <a:t>) </a:t>
            </a:r>
          </a:p>
          <a:p>
            <a:r>
              <a:rPr lang="en-US" dirty="0"/>
              <a:t>Acute disc prolapse </a:t>
            </a:r>
          </a:p>
          <a:p>
            <a:r>
              <a:rPr lang="en-US" dirty="0"/>
              <a:t>Early closed reduction in </a:t>
            </a:r>
            <a:r>
              <a:rPr lang="en-US" dirty="0" err="1"/>
              <a:t>bifacet</a:t>
            </a:r>
            <a:r>
              <a:rPr lang="en-US" dirty="0"/>
              <a:t> or </a:t>
            </a:r>
            <a:r>
              <a:rPr lang="en-US" dirty="0" err="1"/>
              <a:t>unifacet</a:t>
            </a:r>
            <a:r>
              <a:rPr lang="en-US" dirty="0"/>
              <a:t> dislocations with spinal cord compromise (&lt;4 hours) have better outcomes</a:t>
            </a:r>
            <a:endParaRPr lang="en-US" sz="4300" dirty="0"/>
          </a:p>
        </p:txBody>
      </p:sp>
    </p:spTree>
    <p:extLst>
      <p:ext uri="{BB962C8B-B14F-4D97-AF65-F5344CB8AC3E}">
        <p14:creationId xmlns:p14="http://schemas.microsoft.com/office/powerpoint/2010/main" val="6626625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fontScale="92500" lnSpcReduction="20000"/>
          </a:bodyPr>
          <a:lstStyle/>
          <a:p>
            <a:pPr marL="0" indent="0">
              <a:buNone/>
            </a:pPr>
            <a:r>
              <a:rPr lang="en-US" dirty="0"/>
              <a:t>Secondary Pathology </a:t>
            </a:r>
          </a:p>
          <a:p>
            <a:r>
              <a:rPr lang="en-US" dirty="0"/>
              <a:t>Obstructed airway </a:t>
            </a:r>
          </a:p>
          <a:p>
            <a:r>
              <a:rPr lang="en-US" dirty="0"/>
              <a:t>Reduced pulmonary ventilation </a:t>
            </a:r>
          </a:p>
          <a:p>
            <a:r>
              <a:rPr lang="en-US" dirty="0"/>
              <a:t>Hypovolemia (neurogenic shock) </a:t>
            </a:r>
          </a:p>
          <a:p>
            <a:r>
              <a:rPr lang="en-US" dirty="0"/>
              <a:t>Impaired vascular supply to the cord </a:t>
            </a:r>
          </a:p>
          <a:p>
            <a:pPr lvl="2"/>
            <a:r>
              <a:rPr lang="en-US" dirty="0"/>
              <a:t>Direct pressure from fracture or dislocation </a:t>
            </a:r>
          </a:p>
          <a:p>
            <a:pPr lvl="2"/>
            <a:r>
              <a:rPr lang="en-US" dirty="0" err="1"/>
              <a:t>Oedema</a:t>
            </a:r>
            <a:r>
              <a:rPr lang="en-US" dirty="0"/>
              <a:t> </a:t>
            </a:r>
            <a:endParaRPr lang="en-US" sz="3500" dirty="0"/>
          </a:p>
        </p:txBody>
      </p:sp>
    </p:spTree>
    <p:extLst>
      <p:ext uri="{BB962C8B-B14F-4D97-AF65-F5344CB8AC3E}">
        <p14:creationId xmlns:p14="http://schemas.microsoft.com/office/powerpoint/2010/main" val="29183266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fontScale="92500" lnSpcReduction="10000"/>
          </a:bodyPr>
          <a:lstStyle/>
          <a:p>
            <a:pPr marL="0" indent="0">
              <a:buNone/>
            </a:pPr>
            <a:r>
              <a:rPr lang="en-GB" dirty="0"/>
              <a:t>Mechanism </a:t>
            </a:r>
          </a:p>
          <a:p>
            <a:r>
              <a:rPr lang="en-GB" dirty="0"/>
              <a:t>Axial loading/compression </a:t>
            </a:r>
          </a:p>
          <a:p>
            <a:r>
              <a:rPr lang="en-GB" dirty="0"/>
              <a:t>Hyperflexion or extension </a:t>
            </a:r>
          </a:p>
          <a:p>
            <a:r>
              <a:rPr lang="en-GB" dirty="0"/>
              <a:t>Excessive lateral flexion </a:t>
            </a:r>
          </a:p>
          <a:p>
            <a:r>
              <a:rPr lang="en-GB" dirty="0"/>
              <a:t>Hyper rotation </a:t>
            </a:r>
          </a:p>
          <a:p>
            <a:r>
              <a:rPr lang="en-GB" dirty="0"/>
              <a:t>Distraction </a:t>
            </a:r>
            <a:endParaRPr lang="en-US" sz="4300" dirty="0"/>
          </a:p>
        </p:txBody>
      </p:sp>
    </p:spTree>
    <p:extLst>
      <p:ext uri="{BB962C8B-B14F-4D97-AF65-F5344CB8AC3E}">
        <p14:creationId xmlns:p14="http://schemas.microsoft.com/office/powerpoint/2010/main" val="24940732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752528"/>
          </a:xfrm>
        </p:spPr>
        <p:txBody>
          <a:bodyPr>
            <a:normAutofit fontScale="92500" lnSpcReduction="20000"/>
          </a:bodyPr>
          <a:lstStyle/>
          <a:p>
            <a:pPr marL="0" indent="0">
              <a:buNone/>
            </a:pPr>
            <a:r>
              <a:rPr lang="en-US" dirty="0"/>
              <a:t>Signs </a:t>
            </a:r>
          </a:p>
          <a:p>
            <a:r>
              <a:rPr lang="en-US" dirty="0"/>
              <a:t>Central neck/back pain </a:t>
            </a:r>
          </a:p>
          <a:p>
            <a:r>
              <a:rPr lang="en-US" dirty="0"/>
              <a:t>Deformity of column </a:t>
            </a:r>
          </a:p>
          <a:p>
            <a:r>
              <a:rPr lang="en-US" dirty="0"/>
              <a:t>Paralysis </a:t>
            </a:r>
          </a:p>
          <a:p>
            <a:r>
              <a:rPr lang="en-US" dirty="0"/>
              <a:t>Numbness/ P&amp;N </a:t>
            </a:r>
          </a:p>
          <a:p>
            <a:r>
              <a:rPr lang="en-US" dirty="0"/>
              <a:t>Heavy limbs </a:t>
            </a:r>
          </a:p>
          <a:p>
            <a:r>
              <a:rPr lang="en-US" dirty="0"/>
              <a:t>Neurogenic shock (radial pulse?) </a:t>
            </a:r>
          </a:p>
          <a:p>
            <a:r>
              <a:rPr lang="en-US" dirty="0"/>
              <a:t>Respiratory difficulty or arrest </a:t>
            </a:r>
          </a:p>
          <a:p>
            <a:r>
              <a:rPr lang="en-US" dirty="0"/>
              <a:t>Diaphragmatic breathing (belly) </a:t>
            </a:r>
          </a:p>
          <a:p>
            <a:r>
              <a:rPr lang="en-US" dirty="0"/>
              <a:t>Priapism </a:t>
            </a:r>
            <a:endParaRPr lang="en-US" sz="4300" dirty="0"/>
          </a:p>
        </p:txBody>
      </p:sp>
    </p:spTree>
    <p:extLst>
      <p:ext uri="{BB962C8B-B14F-4D97-AF65-F5344CB8AC3E}">
        <p14:creationId xmlns:p14="http://schemas.microsoft.com/office/powerpoint/2010/main" val="11065028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608512"/>
          </a:xfrm>
        </p:spPr>
        <p:txBody>
          <a:bodyPr>
            <a:normAutofit fontScale="92500" lnSpcReduction="20000"/>
          </a:bodyPr>
          <a:lstStyle/>
          <a:p>
            <a:pPr marL="0" indent="0">
              <a:buNone/>
            </a:pPr>
            <a:r>
              <a:rPr lang="en-US" dirty="0"/>
              <a:t>Assessment </a:t>
            </a:r>
          </a:p>
          <a:p>
            <a:r>
              <a:rPr lang="en-US" dirty="0"/>
              <a:t>SAFE approach? </a:t>
            </a:r>
          </a:p>
          <a:p>
            <a:r>
              <a:rPr lang="en-US" dirty="0"/>
              <a:t>A </a:t>
            </a:r>
          </a:p>
          <a:p>
            <a:pPr lvl="2"/>
            <a:r>
              <a:rPr lang="en-US" dirty="0"/>
              <a:t>MILS or Anterior Hold </a:t>
            </a:r>
          </a:p>
          <a:p>
            <a:r>
              <a:rPr lang="en-US" dirty="0"/>
              <a:t>B </a:t>
            </a:r>
          </a:p>
          <a:p>
            <a:pPr lvl="2"/>
            <a:r>
              <a:rPr lang="en-US" dirty="0"/>
              <a:t>Oxygenate &amp; Ventilate </a:t>
            </a:r>
          </a:p>
          <a:p>
            <a:r>
              <a:rPr lang="en-US" dirty="0"/>
              <a:t>C </a:t>
            </a:r>
          </a:p>
          <a:p>
            <a:pPr lvl="2"/>
            <a:r>
              <a:rPr lang="en-US" dirty="0"/>
              <a:t>Neurogenic Shock </a:t>
            </a:r>
          </a:p>
          <a:p>
            <a:pPr lvl="2"/>
            <a:r>
              <a:rPr lang="en-US" dirty="0"/>
              <a:t>Sympathetic NS damage = reduced vascular tone </a:t>
            </a:r>
          </a:p>
          <a:p>
            <a:pPr lvl="2"/>
            <a:r>
              <a:rPr lang="en-US" dirty="0"/>
              <a:t>Blood pooling in extremities (Hypotensive and warm) </a:t>
            </a:r>
          </a:p>
          <a:p>
            <a:pPr lvl="2"/>
            <a:r>
              <a:rPr lang="en-US" dirty="0"/>
              <a:t>? Fluid therapy </a:t>
            </a:r>
            <a:endParaRPr lang="en-US" sz="3500" dirty="0"/>
          </a:p>
        </p:txBody>
      </p:sp>
    </p:spTree>
    <p:extLst>
      <p:ext uri="{BB962C8B-B14F-4D97-AF65-F5344CB8AC3E}">
        <p14:creationId xmlns:p14="http://schemas.microsoft.com/office/powerpoint/2010/main" val="662054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680520"/>
          </a:xfrm>
        </p:spPr>
        <p:txBody>
          <a:bodyPr>
            <a:normAutofit/>
          </a:bodyPr>
          <a:lstStyle/>
          <a:p>
            <a:pPr marL="0" indent="0">
              <a:buNone/>
            </a:pPr>
            <a:r>
              <a:rPr lang="en-GB" dirty="0"/>
              <a:t>Assessment </a:t>
            </a:r>
          </a:p>
          <a:p>
            <a:r>
              <a:rPr lang="en-GB" dirty="0"/>
              <a:t>Disability </a:t>
            </a:r>
          </a:p>
          <a:p>
            <a:pPr lvl="2"/>
            <a:r>
              <a:rPr lang="en-GB" dirty="0"/>
              <a:t>AVPU </a:t>
            </a:r>
          </a:p>
          <a:p>
            <a:pPr lvl="2"/>
            <a:r>
              <a:rPr lang="en-GB" dirty="0"/>
              <a:t>If below A, suspect spinal </a:t>
            </a:r>
          </a:p>
          <a:p>
            <a:pPr lvl="2"/>
            <a:r>
              <a:rPr lang="en-GB" dirty="0"/>
              <a:t>If A can assess </a:t>
            </a:r>
          </a:p>
          <a:p>
            <a:pPr lvl="3"/>
            <a:r>
              <a:rPr lang="en-GB" dirty="0"/>
              <a:t>NEXUS </a:t>
            </a:r>
          </a:p>
          <a:p>
            <a:pPr lvl="3"/>
            <a:r>
              <a:rPr lang="en-GB" dirty="0"/>
              <a:t>Dermatomes </a:t>
            </a:r>
          </a:p>
          <a:p>
            <a:pPr lvl="3"/>
            <a:r>
              <a:rPr lang="en-GB" dirty="0"/>
              <a:t>Myotomes </a:t>
            </a:r>
          </a:p>
          <a:p>
            <a:pPr lvl="3"/>
            <a:r>
              <a:rPr lang="en-GB" dirty="0"/>
              <a:t>Movement </a:t>
            </a:r>
            <a:endParaRPr lang="en-US" sz="3100" dirty="0"/>
          </a:p>
        </p:txBody>
      </p:sp>
    </p:spTree>
    <p:extLst>
      <p:ext uri="{BB962C8B-B14F-4D97-AF65-F5344CB8AC3E}">
        <p14:creationId xmlns:p14="http://schemas.microsoft.com/office/powerpoint/2010/main" val="3381875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752528"/>
          </a:xfrm>
        </p:spPr>
        <p:txBody>
          <a:bodyPr>
            <a:normAutofit fontScale="92500" lnSpcReduction="10000"/>
          </a:bodyPr>
          <a:lstStyle/>
          <a:p>
            <a:pPr marL="0" indent="0">
              <a:buNone/>
            </a:pPr>
            <a:r>
              <a:rPr lang="en-US" dirty="0">
                <a:solidFill>
                  <a:srgbClr val="FF0000"/>
                </a:solidFill>
              </a:rPr>
              <a:t>N</a:t>
            </a:r>
            <a:r>
              <a:rPr lang="en-US" dirty="0"/>
              <a:t>ational </a:t>
            </a:r>
            <a:r>
              <a:rPr lang="en-US" dirty="0" err="1">
                <a:solidFill>
                  <a:srgbClr val="FF0000"/>
                </a:solidFill>
              </a:rPr>
              <a:t>EX</a:t>
            </a:r>
            <a:r>
              <a:rPr lang="en-US" dirty="0" err="1"/>
              <a:t>radiographic</a:t>
            </a:r>
            <a:r>
              <a:rPr lang="en-US" dirty="0"/>
              <a:t> </a:t>
            </a:r>
            <a:r>
              <a:rPr lang="en-US" dirty="0" err="1">
                <a:solidFill>
                  <a:srgbClr val="FF0000"/>
                </a:solidFill>
              </a:rPr>
              <a:t>U</a:t>
            </a:r>
            <a:r>
              <a:rPr lang="en-US" dirty="0" err="1"/>
              <a:t>tilisation</a:t>
            </a:r>
            <a:r>
              <a:rPr lang="en-US" dirty="0"/>
              <a:t> </a:t>
            </a:r>
            <a:r>
              <a:rPr lang="en-US" dirty="0">
                <a:solidFill>
                  <a:srgbClr val="FF0000"/>
                </a:solidFill>
              </a:rPr>
              <a:t>S</a:t>
            </a:r>
            <a:r>
              <a:rPr lang="en-US" dirty="0"/>
              <a:t>tudy </a:t>
            </a:r>
          </a:p>
          <a:p>
            <a:r>
              <a:rPr lang="en-US" dirty="0"/>
              <a:t>Mechanism of injury </a:t>
            </a:r>
          </a:p>
          <a:p>
            <a:r>
              <a:rPr lang="en-US" dirty="0"/>
              <a:t>Reduced GCS </a:t>
            </a:r>
          </a:p>
          <a:p>
            <a:r>
              <a:rPr lang="en-US" dirty="0"/>
              <a:t>Distracting injury </a:t>
            </a:r>
          </a:p>
          <a:p>
            <a:r>
              <a:rPr lang="en-US" dirty="0"/>
              <a:t>Neck pain </a:t>
            </a:r>
          </a:p>
          <a:p>
            <a:r>
              <a:rPr lang="en-US" dirty="0"/>
              <a:t>Neurological signs </a:t>
            </a:r>
          </a:p>
          <a:p>
            <a:r>
              <a:rPr lang="en-US" dirty="0"/>
              <a:t>Posterior midline tenderness </a:t>
            </a:r>
          </a:p>
          <a:p>
            <a:r>
              <a:rPr lang="en-US" dirty="0"/>
              <a:t>Rotation greater than 45</a:t>
            </a:r>
            <a:r>
              <a:rPr lang="en-US" dirty="0">
                <a:latin typeface="Times New Roman" panose="02020603050405020304" pitchFamily="18" charset="0"/>
                <a:cs typeface="Times New Roman" panose="02020603050405020304" pitchFamily="18" charset="0"/>
              </a:rPr>
              <a:t>ᵒ</a:t>
            </a:r>
            <a:r>
              <a:rPr lang="en-US" dirty="0"/>
              <a:t> R&amp;L </a:t>
            </a:r>
          </a:p>
          <a:p>
            <a:r>
              <a:rPr lang="en-US" dirty="0"/>
              <a:t>Flexion &amp; Extension </a:t>
            </a:r>
            <a:endParaRPr lang="en-US" sz="4300" dirty="0"/>
          </a:p>
        </p:txBody>
      </p:sp>
    </p:spTree>
    <p:extLst>
      <p:ext uri="{BB962C8B-B14F-4D97-AF65-F5344CB8AC3E}">
        <p14:creationId xmlns:p14="http://schemas.microsoft.com/office/powerpoint/2010/main" val="12144953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589921" y="620688"/>
            <a:ext cx="4870244" cy="553998"/>
          </a:xfrm>
          <a:prstGeom prst="rect">
            <a:avLst/>
          </a:prstGeom>
        </p:spPr>
        <p:txBody>
          <a:bodyPr wrap="none">
            <a:spAutoFit/>
          </a:bodyPr>
          <a:lstStyle/>
          <a:p>
            <a:r>
              <a:rPr lang="en-US" sz="3000" dirty="0"/>
              <a:t>• Dermatomes &amp; Myotomes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543109136"/>
              </p:ext>
            </p:extLst>
          </p:nvPr>
        </p:nvGraphicFramePr>
        <p:xfrm>
          <a:off x="457200" y="1600200"/>
          <a:ext cx="8229600" cy="296672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a:txBody>
                    <a:bodyPr/>
                    <a:lstStyle/>
                    <a:p>
                      <a:r>
                        <a:rPr lang="en-GB" dirty="0"/>
                        <a:t>Dermatomes</a:t>
                      </a:r>
                      <a:endParaRPr lang="en-US" dirty="0"/>
                    </a:p>
                  </a:txBody>
                  <a:tcPr/>
                </a:tc>
                <a:tc>
                  <a:txBody>
                    <a:bodyPr/>
                    <a:lstStyle/>
                    <a:p>
                      <a:endParaRPr lang="en-US" dirty="0"/>
                    </a:p>
                  </a:txBody>
                  <a:tcPr/>
                </a:tc>
                <a:tc>
                  <a:txBody>
                    <a:bodyPr/>
                    <a:lstStyle/>
                    <a:p>
                      <a:r>
                        <a:rPr lang="en-GB" dirty="0"/>
                        <a:t>Myotome</a:t>
                      </a:r>
                      <a:endParaRPr lang="en-US" dirty="0"/>
                    </a:p>
                  </a:txBody>
                  <a:tcPr/>
                </a:tc>
                <a:tc>
                  <a:txBody>
                    <a:bodyPr/>
                    <a:lstStyle/>
                    <a:p>
                      <a:endParaRPr lang="en-US" dirty="0"/>
                    </a:p>
                  </a:txBody>
                  <a:tcPr/>
                </a:tc>
                <a:extLst>
                  <a:ext uri="{0D108BD9-81ED-4DB2-BD59-A6C34878D82A}">
                    <a16:rowId xmlns:a16="http://schemas.microsoft.com/office/drawing/2014/main" val="10000"/>
                  </a:ext>
                </a:extLst>
              </a:tr>
              <a:tr h="370840">
                <a:tc>
                  <a:txBody>
                    <a:bodyPr/>
                    <a:lstStyle/>
                    <a:p>
                      <a:r>
                        <a:rPr lang="en-GB" dirty="0"/>
                        <a:t>C6</a:t>
                      </a:r>
                      <a:endParaRPr lang="en-US" dirty="0"/>
                    </a:p>
                  </a:txBody>
                  <a:tcPr/>
                </a:tc>
                <a:tc>
                  <a:txBody>
                    <a:bodyPr/>
                    <a:lstStyle/>
                    <a:p>
                      <a:r>
                        <a:rPr lang="en-GB" dirty="0"/>
                        <a:t>Thumb</a:t>
                      </a:r>
                      <a:endParaRPr lang="en-US" dirty="0"/>
                    </a:p>
                  </a:txBody>
                  <a:tcPr/>
                </a:tc>
                <a:tc>
                  <a:txBody>
                    <a:bodyPr/>
                    <a:lstStyle/>
                    <a:p>
                      <a:r>
                        <a:rPr lang="en-GB" dirty="0"/>
                        <a:t>C6</a:t>
                      </a:r>
                      <a:endParaRPr lang="en-US" dirty="0"/>
                    </a:p>
                  </a:txBody>
                  <a:tcPr/>
                </a:tc>
                <a:tc>
                  <a:txBody>
                    <a:bodyPr/>
                    <a:lstStyle/>
                    <a:p>
                      <a:r>
                        <a:rPr lang="en-GB" dirty="0"/>
                        <a:t>Elbow Flexor</a:t>
                      </a:r>
                      <a:endParaRPr lang="en-US" dirty="0"/>
                    </a:p>
                  </a:txBody>
                  <a:tcPr/>
                </a:tc>
                <a:extLst>
                  <a:ext uri="{0D108BD9-81ED-4DB2-BD59-A6C34878D82A}">
                    <a16:rowId xmlns:a16="http://schemas.microsoft.com/office/drawing/2014/main" val="10001"/>
                  </a:ext>
                </a:extLst>
              </a:tr>
              <a:tr h="370840">
                <a:tc>
                  <a:txBody>
                    <a:bodyPr/>
                    <a:lstStyle/>
                    <a:p>
                      <a:r>
                        <a:rPr lang="en-GB" dirty="0"/>
                        <a:t>C7</a:t>
                      </a:r>
                      <a:endParaRPr lang="en-US" dirty="0"/>
                    </a:p>
                  </a:txBody>
                  <a:tcPr/>
                </a:tc>
                <a:tc>
                  <a:txBody>
                    <a:bodyPr/>
                    <a:lstStyle/>
                    <a:p>
                      <a:r>
                        <a:rPr lang="en-GB" dirty="0"/>
                        <a:t>Index &amp; 2</a:t>
                      </a:r>
                      <a:r>
                        <a:rPr lang="en-GB" baseline="30000" dirty="0"/>
                        <a:t>nd</a:t>
                      </a:r>
                      <a:r>
                        <a:rPr lang="en-GB" dirty="0"/>
                        <a:t> Finger</a:t>
                      </a:r>
                      <a:endParaRPr lang="en-US" dirty="0"/>
                    </a:p>
                  </a:txBody>
                  <a:tcPr/>
                </a:tc>
                <a:tc>
                  <a:txBody>
                    <a:bodyPr/>
                    <a:lstStyle/>
                    <a:p>
                      <a:r>
                        <a:rPr lang="en-GB" dirty="0"/>
                        <a:t>C7</a:t>
                      </a:r>
                      <a:endParaRPr lang="en-US" dirty="0"/>
                    </a:p>
                  </a:txBody>
                  <a:tcPr/>
                </a:tc>
                <a:tc>
                  <a:txBody>
                    <a:bodyPr/>
                    <a:lstStyle/>
                    <a:p>
                      <a:r>
                        <a:rPr lang="en-GB" dirty="0"/>
                        <a:t>Elbow Extension</a:t>
                      </a:r>
                      <a:endParaRPr lang="en-US" dirty="0"/>
                    </a:p>
                  </a:txBody>
                  <a:tcPr/>
                </a:tc>
                <a:extLst>
                  <a:ext uri="{0D108BD9-81ED-4DB2-BD59-A6C34878D82A}">
                    <a16:rowId xmlns:a16="http://schemas.microsoft.com/office/drawing/2014/main" val="10002"/>
                  </a:ext>
                </a:extLst>
              </a:tr>
              <a:tr h="370840">
                <a:tc>
                  <a:txBody>
                    <a:bodyPr/>
                    <a:lstStyle/>
                    <a:p>
                      <a:r>
                        <a:rPr lang="en-GB" dirty="0"/>
                        <a:t>C8</a:t>
                      </a:r>
                      <a:endParaRPr lang="en-US" dirty="0"/>
                    </a:p>
                  </a:txBody>
                  <a:tcPr/>
                </a:tc>
                <a:tc>
                  <a:txBody>
                    <a:bodyPr/>
                    <a:lstStyle/>
                    <a:p>
                      <a:r>
                        <a:rPr lang="en-GB" dirty="0"/>
                        <a:t>Little Finger</a:t>
                      </a:r>
                      <a:endParaRPr lang="en-US" dirty="0"/>
                    </a:p>
                  </a:txBody>
                  <a:tcPr/>
                </a:tc>
                <a:tc>
                  <a:txBody>
                    <a:bodyPr/>
                    <a:lstStyle/>
                    <a:p>
                      <a:r>
                        <a:rPr lang="en-GB" dirty="0"/>
                        <a:t>C8</a:t>
                      </a:r>
                      <a:endParaRPr lang="en-US" dirty="0"/>
                    </a:p>
                  </a:txBody>
                  <a:tcPr/>
                </a:tc>
                <a:tc>
                  <a:txBody>
                    <a:bodyPr/>
                    <a:lstStyle/>
                    <a:p>
                      <a:r>
                        <a:rPr lang="en-GB" dirty="0"/>
                        <a:t>Finger Flexion</a:t>
                      </a:r>
                      <a:endParaRPr lang="en-US" dirty="0"/>
                    </a:p>
                  </a:txBody>
                  <a:tcPr/>
                </a:tc>
                <a:extLst>
                  <a:ext uri="{0D108BD9-81ED-4DB2-BD59-A6C34878D82A}">
                    <a16:rowId xmlns:a16="http://schemas.microsoft.com/office/drawing/2014/main" val="10003"/>
                  </a:ext>
                </a:extLst>
              </a:tr>
              <a:tr h="370840">
                <a:tc>
                  <a:txBody>
                    <a:bodyPr/>
                    <a:lstStyle/>
                    <a:p>
                      <a:r>
                        <a:rPr lang="en-GB" dirty="0"/>
                        <a:t>T1</a:t>
                      </a:r>
                      <a:endParaRPr lang="en-US" dirty="0"/>
                    </a:p>
                  </a:txBody>
                  <a:tcPr/>
                </a:tc>
                <a:tc>
                  <a:txBody>
                    <a:bodyPr/>
                    <a:lstStyle/>
                    <a:p>
                      <a:r>
                        <a:rPr lang="en-GB" dirty="0"/>
                        <a:t>Armpit</a:t>
                      </a:r>
                      <a:endParaRPr lang="en-US" dirty="0"/>
                    </a:p>
                  </a:txBody>
                  <a:tcPr/>
                </a:tc>
                <a:tc>
                  <a:txBody>
                    <a:bodyPr/>
                    <a:lstStyle/>
                    <a:p>
                      <a:endParaRPr lang="en-US" dirty="0"/>
                    </a:p>
                  </a:txBody>
                  <a:tcPr/>
                </a:tc>
                <a:tc>
                  <a:txBody>
                    <a:bodyPr/>
                    <a:lstStyle/>
                    <a:p>
                      <a:r>
                        <a:rPr lang="en-GB" dirty="0"/>
                        <a:t>Thumb Extension</a:t>
                      </a:r>
                      <a:endParaRPr lang="en-US" dirty="0"/>
                    </a:p>
                  </a:txBody>
                  <a:tcPr/>
                </a:tc>
                <a:extLst>
                  <a:ext uri="{0D108BD9-81ED-4DB2-BD59-A6C34878D82A}">
                    <a16:rowId xmlns:a16="http://schemas.microsoft.com/office/drawing/2014/main" val="10004"/>
                  </a:ext>
                </a:extLst>
              </a:tr>
              <a:tr h="370840">
                <a:tc>
                  <a:txBody>
                    <a:bodyPr/>
                    <a:lstStyle/>
                    <a:p>
                      <a:r>
                        <a:rPr lang="en-GB" dirty="0"/>
                        <a:t>L3</a:t>
                      </a:r>
                      <a:endParaRPr lang="en-US" dirty="0"/>
                    </a:p>
                  </a:txBody>
                  <a:tcPr/>
                </a:tc>
                <a:tc>
                  <a:txBody>
                    <a:bodyPr/>
                    <a:lstStyle/>
                    <a:p>
                      <a:r>
                        <a:rPr lang="en-GB" dirty="0"/>
                        <a:t>Inside Knee</a:t>
                      </a:r>
                      <a:endParaRPr lang="en-US" dirty="0"/>
                    </a:p>
                  </a:txBody>
                  <a:tcPr/>
                </a:tc>
                <a:tc>
                  <a:txBody>
                    <a:bodyPr/>
                    <a:lstStyle/>
                    <a:p>
                      <a:r>
                        <a:rPr lang="en-GB" dirty="0"/>
                        <a:t>L4</a:t>
                      </a:r>
                      <a:endParaRPr lang="en-US" dirty="0"/>
                    </a:p>
                  </a:txBody>
                  <a:tcPr/>
                </a:tc>
                <a:tc>
                  <a:txBody>
                    <a:bodyPr/>
                    <a:lstStyle/>
                    <a:p>
                      <a:r>
                        <a:rPr lang="en-GB" dirty="0" err="1"/>
                        <a:t>Dorsi</a:t>
                      </a:r>
                      <a:r>
                        <a:rPr lang="en-GB" dirty="0"/>
                        <a:t> Flexion</a:t>
                      </a:r>
                      <a:endParaRPr lang="en-US" dirty="0"/>
                    </a:p>
                  </a:txBody>
                  <a:tcPr/>
                </a:tc>
                <a:extLst>
                  <a:ext uri="{0D108BD9-81ED-4DB2-BD59-A6C34878D82A}">
                    <a16:rowId xmlns:a16="http://schemas.microsoft.com/office/drawing/2014/main" val="10005"/>
                  </a:ext>
                </a:extLst>
              </a:tr>
              <a:tr h="370840">
                <a:tc>
                  <a:txBody>
                    <a:bodyPr/>
                    <a:lstStyle/>
                    <a:p>
                      <a:r>
                        <a:rPr lang="en-GB" dirty="0"/>
                        <a:t>L4</a:t>
                      </a:r>
                      <a:endParaRPr lang="en-US" dirty="0"/>
                    </a:p>
                  </a:txBody>
                  <a:tcPr/>
                </a:tc>
                <a:tc>
                  <a:txBody>
                    <a:bodyPr/>
                    <a:lstStyle/>
                    <a:p>
                      <a:r>
                        <a:rPr lang="en-GB" dirty="0"/>
                        <a:t>Patella </a:t>
                      </a:r>
                      <a:endParaRPr lang="en-US" dirty="0"/>
                    </a:p>
                  </a:txBody>
                  <a:tcPr/>
                </a:tc>
                <a:tc>
                  <a:txBody>
                    <a:bodyPr/>
                    <a:lstStyle/>
                    <a:p>
                      <a:r>
                        <a:rPr lang="en-GB" dirty="0"/>
                        <a:t>S1</a:t>
                      </a:r>
                      <a:endParaRPr lang="en-US" dirty="0"/>
                    </a:p>
                  </a:txBody>
                  <a:tcPr/>
                </a:tc>
                <a:tc>
                  <a:txBody>
                    <a:bodyPr/>
                    <a:lstStyle/>
                    <a:p>
                      <a:r>
                        <a:rPr lang="en-GB" dirty="0"/>
                        <a:t>Plantar</a:t>
                      </a:r>
                      <a:r>
                        <a:rPr lang="en-GB" baseline="0" dirty="0"/>
                        <a:t> Flexion</a:t>
                      </a:r>
                      <a:endParaRPr lang="en-US" dirty="0"/>
                    </a:p>
                  </a:txBody>
                  <a:tcPr/>
                </a:tc>
                <a:extLst>
                  <a:ext uri="{0D108BD9-81ED-4DB2-BD59-A6C34878D82A}">
                    <a16:rowId xmlns:a16="http://schemas.microsoft.com/office/drawing/2014/main" val="10006"/>
                  </a:ext>
                </a:extLst>
              </a:tr>
              <a:tr h="370840">
                <a:tc>
                  <a:txBody>
                    <a:bodyPr/>
                    <a:lstStyle/>
                    <a:p>
                      <a:r>
                        <a:rPr lang="en-GB" dirty="0"/>
                        <a:t>L5</a:t>
                      </a:r>
                      <a:endParaRPr lang="en-US" dirty="0"/>
                    </a:p>
                  </a:txBody>
                  <a:tcPr/>
                </a:tc>
                <a:tc>
                  <a:txBody>
                    <a:bodyPr/>
                    <a:lstStyle/>
                    <a:p>
                      <a:r>
                        <a:rPr lang="en-GB" dirty="0"/>
                        <a:t>Anterior Shin</a:t>
                      </a:r>
                      <a:endParaRPr lang="en-US" dirty="0"/>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7069515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592" y="2276872"/>
            <a:ext cx="4291505" cy="3377219"/>
          </a:xfrm>
          <a:prstGeom prst="rect">
            <a:avLst/>
          </a:prstGeom>
        </p:spPr>
      </p:pic>
      <p:sp>
        <p:nvSpPr>
          <p:cNvPr id="5" name="Content Placeholder 4"/>
          <p:cNvSpPr>
            <a:spLocks noGrp="1"/>
          </p:cNvSpPr>
          <p:nvPr>
            <p:ph idx="1"/>
          </p:nvPr>
        </p:nvSpPr>
        <p:spPr>
          <a:xfrm>
            <a:off x="395536" y="548680"/>
            <a:ext cx="7920880" cy="3024336"/>
          </a:xfrm>
        </p:spPr>
        <p:txBody>
          <a:bodyPr>
            <a:normAutofit fontScale="85000" lnSpcReduction="10000"/>
          </a:bodyPr>
          <a:lstStyle/>
          <a:p>
            <a:pPr marL="0" indent="0">
              <a:buNone/>
            </a:pPr>
            <a:r>
              <a:rPr lang="en-GB" dirty="0"/>
              <a:t>CERVICAL COLLARS •</a:t>
            </a:r>
          </a:p>
          <a:p>
            <a:r>
              <a:rPr lang="en-GB" dirty="0"/>
              <a:t>Reduce ROM </a:t>
            </a:r>
          </a:p>
          <a:p>
            <a:r>
              <a:rPr lang="en-GB" dirty="0"/>
              <a:t>BUT do NOT provide absolute immobilisation </a:t>
            </a:r>
          </a:p>
          <a:p>
            <a:r>
              <a:rPr lang="en-GB" dirty="0"/>
              <a:t>Use in conjunction with MILS or head blocks </a:t>
            </a:r>
          </a:p>
          <a:p>
            <a:r>
              <a:rPr lang="en-GB" dirty="0"/>
              <a:t>Size from upper traps to chin</a:t>
            </a:r>
          </a:p>
          <a:p>
            <a:r>
              <a:rPr lang="en-GB" dirty="0"/>
              <a:t>Use sizing line on collar </a:t>
            </a:r>
            <a:endParaRPr lang="en-US" sz="4300"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24128" y="3334987"/>
            <a:ext cx="2102290" cy="1980181"/>
          </a:xfrm>
          <a:prstGeom prst="rect">
            <a:avLst/>
          </a:prstGeom>
        </p:spPr>
      </p:pic>
    </p:spTree>
    <p:extLst>
      <p:ext uri="{BB962C8B-B14F-4D97-AF65-F5344CB8AC3E}">
        <p14:creationId xmlns:p14="http://schemas.microsoft.com/office/powerpoint/2010/main" val="16788474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a:bodyPr>
          <a:lstStyle/>
          <a:p>
            <a:pPr marL="0" indent="0">
              <a:buNone/>
            </a:pPr>
            <a:r>
              <a:rPr lang="en-US" dirty="0"/>
              <a:t>Sizing for collar </a:t>
            </a:r>
            <a:endParaRPr lang="en-US" sz="4300" dirty="0"/>
          </a:p>
        </p:txBody>
      </p:sp>
    </p:spTree>
    <p:extLst>
      <p:ext uri="{BB962C8B-B14F-4D97-AF65-F5344CB8AC3E}">
        <p14:creationId xmlns:p14="http://schemas.microsoft.com/office/powerpoint/2010/main" val="35016173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1412776"/>
            <a:ext cx="3024336" cy="3024336"/>
          </a:xfrm>
        </p:spPr>
        <p:txBody>
          <a:bodyPr>
            <a:normAutofit fontScale="77500" lnSpcReduction="20000"/>
          </a:bodyPr>
          <a:lstStyle/>
          <a:p>
            <a:pPr marL="0" indent="0">
              <a:buNone/>
            </a:pPr>
            <a:r>
              <a:rPr lang="en-GB" dirty="0"/>
              <a:t>Long Boards </a:t>
            </a:r>
          </a:p>
          <a:p>
            <a:r>
              <a:rPr lang="en-GB" dirty="0"/>
              <a:t>Require 90</a:t>
            </a:r>
            <a:r>
              <a:rPr lang="en-GB" dirty="0">
                <a:latin typeface="Times New Roman" panose="02020603050405020304" pitchFamily="18" charset="0"/>
                <a:cs typeface="Times New Roman" panose="02020603050405020304" pitchFamily="18" charset="0"/>
              </a:rPr>
              <a:t>ᵒ</a:t>
            </a:r>
            <a:r>
              <a:rPr lang="en-GB" dirty="0"/>
              <a:t> log roll </a:t>
            </a:r>
          </a:p>
          <a:p>
            <a:r>
              <a:rPr lang="en-GB" dirty="0"/>
              <a:t>Can lead to pressure ischemia with long travel times (&gt;45 minutes) </a:t>
            </a:r>
            <a:endParaRPr lang="en-US" sz="4300" dirty="0"/>
          </a:p>
        </p:txBody>
      </p:sp>
      <p:sp>
        <p:nvSpPr>
          <p:cNvPr id="6" name="Content Placeholder 4"/>
          <p:cNvSpPr txBox="1">
            <a:spLocks/>
          </p:cNvSpPr>
          <p:nvPr/>
        </p:nvSpPr>
        <p:spPr>
          <a:xfrm>
            <a:off x="5436096" y="1196752"/>
            <a:ext cx="3091730" cy="4248472"/>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Split Boards </a:t>
            </a:r>
          </a:p>
          <a:p>
            <a:r>
              <a:rPr lang="en-GB" dirty="0"/>
              <a:t>Require 2 x 15</a:t>
            </a:r>
            <a:r>
              <a:rPr lang="en-GB" dirty="0">
                <a:latin typeface="Times New Roman" panose="02020603050405020304" pitchFamily="18" charset="0"/>
                <a:cs typeface="Times New Roman" panose="02020603050405020304" pitchFamily="18" charset="0"/>
              </a:rPr>
              <a:t>ᵒ</a:t>
            </a:r>
            <a:r>
              <a:rPr lang="en-GB" dirty="0"/>
              <a:t> tilt only </a:t>
            </a:r>
          </a:p>
          <a:p>
            <a:r>
              <a:rPr lang="en-GB" dirty="0"/>
              <a:t>No pressure ischemia </a:t>
            </a:r>
          </a:p>
          <a:p>
            <a:r>
              <a:rPr lang="en-GB" dirty="0"/>
              <a:t>Suitable for players up to 159Kg </a:t>
            </a:r>
          </a:p>
          <a:p>
            <a:r>
              <a:rPr lang="en-GB" dirty="0"/>
              <a:t>X-Ray </a:t>
            </a:r>
            <a:r>
              <a:rPr lang="en-GB" dirty="0" err="1"/>
              <a:t>lucency</a:t>
            </a:r>
            <a:r>
              <a:rPr lang="en-GB" dirty="0"/>
              <a:t> </a:t>
            </a:r>
          </a:p>
          <a:p>
            <a:r>
              <a:rPr lang="en-GB" dirty="0"/>
              <a:t>Narrow (45mins)</a:t>
            </a:r>
            <a:endParaRPr lang="en-US" sz="4300" dirty="0"/>
          </a:p>
        </p:txBody>
      </p:sp>
      <p:sp>
        <p:nvSpPr>
          <p:cNvPr id="7" name="Content Placeholder 4"/>
          <p:cNvSpPr txBox="1">
            <a:spLocks/>
          </p:cNvSpPr>
          <p:nvPr/>
        </p:nvSpPr>
        <p:spPr>
          <a:xfrm>
            <a:off x="395536" y="548680"/>
            <a:ext cx="7920880" cy="7200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b="1" dirty="0" err="1"/>
              <a:t>Immobilisation</a:t>
            </a:r>
            <a:r>
              <a:rPr lang="en-US" b="1" dirty="0"/>
              <a:t> Devices</a:t>
            </a:r>
            <a:endParaRPr lang="en-US" sz="4300" b="1" dirty="0"/>
          </a:p>
        </p:txBody>
      </p:sp>
    </p:spTree>
    <p:extLst>
      <p:ext uri="{BB962C8B-B14F-4D97-AF65-F5344CB8AC3E}">
        <p14:creationId xmlns:p14="http://schemas.microsoft.com/office/powerpoint/2010/main" val="10405256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t="1215" r="69632"/>
          <a:stretch/>
        </p:blipFill>
        <p:spPr>
          <a:xfrm>
            <a:off x="1045266" y="1517386"/>
            <a:ext cx="1703823" cy="415504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5" name="Content Placeholder 4"/>
          <p:cNvSpPr>
            <a:spLocks noGrp="1"/>
          </p:cNvSpPr>
          <p:nvPr>
            <p:ph idx="1"/>
          </p:nvPr>
        </p:nvSpPr>
        <p:spPr>
          <a:xfrm>
            <a:off x="520752" y="1342053"/>
            <a:ext cx="3187152" cy="576064"/>
          </a:xfrm>
        </p:spPr>
        <p:txBody>
          <a:bodyPr>
            <a:normAutofit lnSpcReduction="10000"/>
          </a:bodyPr>
          <a:lstStyle/>
          <a:p>
            <a:pPr marL="0" indent="0">
              <a:buNone/>
            </a:pPr>
            <a:r>
              <a:rPr lang="en-GB" dirty="0"/>
              <a:t>• Long Boards</a:t>
            </a:r>
          </a:p>
          <a:p>
            <a:pPr marL="0" indent="0">
              <a:buNone/>
            </a:pPr>
            <a:endParaRPr lang="en-US" sz="4300" dirty="0"/>
          </a:p>
        </p:txBody>
      </p:sp>
      <p:sp>
        <p:nvSpPr>
          <p:cNvPr id="7" name="Content Placeholder 4"/>
          <p:cNvSpPr txBox="1">
            <a:spLocks/>
          </p:cNvSpPr>
          <p:nvPr/>
        </p:nvSpPr>
        <p:spPr>
          <a:xfrm>
            <a:off x="353695" y="502459"/>
            <a:ext cx="7920880" cy="7200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err="1"/>
              <a:t>Immobilisation</a:t>
            </a:r>
            <a:r>
              <a:rPr lang="en-US" dirty="0"/>
              <a:t> Devices</a:t>
            </a:r>
            <a:endParaRPr lang="en-US" sz="4300"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27213" t="608"/>
          <a:stretch/>
        </p:blipFill>
        <p:spPr>
          <a:xfrm>
            <a:off x="5879181" y="2902992"/>
            <a:ext cx="2736304" cy="280119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35403" y="2902992"/>
            <a:ext cx="2357464" cy="2357464"/>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79181" y="502459"/>
            <a:ext cx="2648645" cy="2660470"/>
          </a:xfrm>
          <a:prstGeom prst="rect">
            <a:avLst/>
          </a:prstGeom>
        </p:spPr>
      </p:pic>
    </p:spTree>
    <p:extLst>
      <p:ext uri="{BB962C8B-B14F-4D97-AF65-F5344CB8AC3E}">
        <p14:creationId xmlns:p14="http://schemas.microsoft.com/office/powerpoint/2010/main" val="19582647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1412776"/>
            <a:ext cx="3024336" cy="3024336"/>
          </a:xfrm>
        </p:spPr>
        <p:txBody>
          <a:bodyPr>
            <a:normAutofit lnSpcReduction="10000"/>
          </a:bodyPr>
          <a:lstStyle/>
          <a:p>
            <a:pPr marL="0" indent="0">
              <a:buNone/>
            </a:pPr>
            <a:r>
              <a:rPr lang="en-GB" dirty="0"/>
              <a:t>First person on scene secures the neck with either:-</a:t>
            </a:r>
          </a:p>
          <a:p>
            <a:r>
              <a:rPr lang="en-GB" dirty="0"/>
              <a:t>MILS </a:t>
            </a:r>
          </a:p>
          <a:p>
            <a:r>
              <a:rPr lang="en-GB" dirty="0"/>
              <a:t>Anterior Hold </a:t>
            </a:r>
            <a:endParaRPr lang="en-US" sz="4300" dirty="0"/>
          </a:p>
        </p:txBody>
      </p:sp>
      <p:sp>
        <p:nvSpPr>
          <p:cNvPr id="7" name="Content Placeholder 4"/>
          <p:cNvSpPr txBox="1">
            <a:spLocks/>
          </p:cNvSpPr>
          <p:nvPr/>
        </p:nvSpPr>
        <p:spPr>
          <a:xfrm>
            <a:off x="395536" y="548680"/>
            <a:ext cx="7920880" cy="7200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err="1"/>
              <a:t>Immobilisation</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7053" y="331271"/>
            <a:ext cx="3500773" cy="2622625"/>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44813" y="2773823"/>
            <a:ext cx="3375361" cy="2527385"/>
          </a:xfrm>
          <a:prstGeom prst="rect">
            <a:avLst/>
          </a:prstGeom>
        </p:spPr>
      </p:pic>
    </p:spTree>
    <p:extLst>
      <p:ext uri="{BB962C8B-B14F-4D97-AF65-F5344CB8AC3E}">
        <p14:creationId xmlns:p14="http://schemas.microsoft.com/office/powerpoint/2010/main" val="38774686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1412776"/>
            <a:ext cx="3456384" cy="3672408"/>
          </a:xfrm>
        </p:spPr>
        <p:txBody>
          <a:bodyPr>
            <a:normAutofit fontScale="85000" lnSpcReduction="10000"/>
          </a:bodyPr>
          <a:lstStyle/>
          <a:p>
            <a:pPr marL="0" indent="0">
              <a:buNone/>
            </a:pPr>
            <a:r>
              <a:rPr lang="en-GB" dirty="0"/>
              <a:t>Positioning of the log roll team: </a:t>
            </a:r>
          </a:p>
          <a:p>
            <a:r>
              <a:rPr lang="en-GB" dirty="0"/>
              <a:t>3 people stood in height order (tallest to shortest)</a:t>
            </a:r>
          </a:p>
          <a:p>
            <a:r>
              <a:rPr lang="en-GB" dirty="0"/>
              <a:t>Overlapping hands</a:t>
            </a:r>
          </a:p>
          <a:p>
            <a:r>
              <a:rPr lang="en-GB" dirty="0"/>
              <a:t>3 over, 3 under </a:t>
            </a:r>
          </a:p>
          <a:p>
            <a:r>
              <a:rPr lang="en-GB" dirty="0"/>
              <a:t>Roll towards you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3928" y="941307"/>
            <a:ext cx="4702388" cy="3529093"/>
          </a:xfrm>
          <a:prstGeom prst="rect">
            <a:avLst/>
          </a:prstGeom>
        </p:spPr>
      </p:pic>
    </p:spTree>
    <p:extLst>
      <p:ext uri="{BB962C8B-B14F-4D97-AF65-F5344CB8AC3E}">
        <p14:creationId xmlns:p14="http://schemas.microsoft.com/office/powerpoint/2010/main" val="13810027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4437112"/>
            <a:ext cx="7344816" cy="648072"/>
          </a:xfrm>
        </p:spPr>
        <p:txBody>
          <a:bodyPr>
            <a:normAutofit fontScale="70000" lnSpcReduction="20000"/>
          </a:bodyPr>
          <a:lstStyle/>
          <a:p>
            <a:pPr marL="0" indent="0">
              <a:buNone/>
            </a:pPr>
            <a:r>
              <a:rPr lang="en-GB" dirty="0"/>
              <a:t>Person on the head gives the instructions “ready, brace, roll” to 90</a:t>
            </a:r>
            <a:r>
              <a:rPr lang="en-GB" dirty="0">
                <a:latin typeface="Times New Roman" panose="02020603050405020304" pitchFamily="18" charset="0"/>
                <a:cs typeface="Times New Roman" panose="02020603050405020304" pitchFamily="18" charset="0"/>
              </a:rPr>
              <a:t>ᵒ</a:t>
            </a:r>
            <a:r>
              <a:rPr lang="en-GB" dirty="0"/>
              <a:t>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568" y="517428"/>
            <a:ext cx="6912768" cy="3852990"/>
          </a:xfrm>
          <a:prstGeom prst="rect">
            <a:avLst/>
          </a:prstGeom>
        </p:spPr>
      </p:pic>
    </p:spTree>
    <p:extLst>
      <p:ext uri="{BB962C8B-B14F-4D97-AF65-F5344CB8AC3E}">
        <p14:creationId xmlns:p14="http://schemas.microsoft.com/office/powerpoint/2010/main" val="15826101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85000" lnSpcReduction="20000"/>
          </a:bodyPr>
          <a:lstStyle/>
          <a:p>
            <a:pPr marL="0" indent="0">
              <a:buNone/>
            </a:pPr>
            <a:r>
              <a:rPr lang="en-GB" dirty="0"/>
              <a:t>Once the patient is log rolled to 90</a:t>
            </a:r>
            <a:r>
              <a:rPr lang="en-GB" dirty="0">
                <a:latin typeface="Times New Roman" panose="02020603050405020304" pitchFamily="18" charset="0"/>
                <a:cs typeface="Times New Roman" panose="02020603050405020304" pitchFamily="18" charset="0"/>
              </a:rPr>
              <a:t>ᵒ</a:t>
            </a:r>
            <a:r>
              <a:rPr lang="en-GB" dirty="0"/>
              <a:t> another member of the trauma team should bring a long board in to support the patient </a:t>
            </a:r>
            <a:endParaRPr lang="en-US" sz="4300"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63688" y="245304"/>
            <a:ext cx="4896544" cy="3672408"/>
          </a:xfrm>
          <a:prstGeom prst="rect">
            <a:avLst/>
          </a:prstGeom>
        </p:spPr>
      </p:pic>
    </p:spTree>
    <p:extLst>
      <p:ext uri="{BB962C8B-B14F-4D97-AF65-F5344CB8AC3E}">
        <p14:creationId xmlns:p14="http://schemas.microsoft.com/office/powerpoint/2010/main" val="4146350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85000" lnSpcReduction="20000"/>
          </a:bodyPr>
          <a:lstStyle/>
          <a:p>
            <a:pPr marL="0" indent="0">
              <a:buNone/>
            </a:pPr>
            <a:r>
              <a:rPr lang="en-GB" dirty="0"/>
              <a:t>Once the long board is in place, the person in MILS can instruct the team to lower the patient down on with the board as support. </a:t>
            </a:r>
            <a:endParaRPr lang="en-US" sz="43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20" y="260648"/>
            <a:ext cx="4238610" cy="3213478"/>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71055" y="572200"/>
            <a:ext cx="3874281" cy="2901926"/>
          </a:xfrm>
          <a:prstGeom prst="rect">
            <a:avLst/>
          </a:prstGeom>
        </p:spPr>
      </p:pic>
    </p:spTree>
    <p:extLst>
      <p:ext uri="{BB962C8B-B14F-4D97-AF65-F5344CB8AC3E}">
        <p14:creationId xmlns:p14="http://schemas.microsoft.com/office/powerpoint/2010/main" val="2490039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47500" lnSpcReduction="20000"/>
          </a:bodyPr>
          <a:lstStyle/>
          <a:p>
            <a:pPr marL="0" indent="0">
              <a:buNone/>
            </a:pPr>
            <a:r>
              <a:rPr lang="en-GB" dirty="0"/>
              <a:t>Don’t worry if your patient isn’t perfectly aligned with the board – we can adjust them </a:t>
            </a:r>
          </a:p>
          <a:p>
            <a:r>
              <a:rPr lang="en-GB" dirty="0"/>
              <a:t>To slide them down, place two hands above the shoulders and have someone hold around their hips </a:t>
            </a:r>
          </a:p>
          <a:p>
            <a:r>
              <a:rPr lang="en-GB" dirty="0"/>
              <a:t>To slide them up, place two hands under their arms and again have someone on the hips </a:t>
            </a:r>
          </a:p>
          <a:p>
            <a:r>
              <a:rPr lang="en-GB" dirty="0"/>
              <a:t>Slide to the diagonal corner </a:t>
            </a:r>
            <a:endParaRPr lang="en-US" sz="4300" dirty="0"/>
          </a:p>
        </p:txBody>
      </p:sp>
      <p:pic>
        <p:nvPicPr>
          <p:cNvPr id="4" name="Picture 3"/>
          <p:cNvPicPr>
            <a:picLocks noChangeAspect="1"/>
          </p:cNvPicPr>
          <p:nvPr/>
        </p:nvPicPr>
        <p:blipFill>
          <a:blip r:embed="rId3"/>
          <a:stretch>
            <a:fillRect/>
          </a:stretch>
        </p:blipFill>
        <p:spPr>
          <a:xfrm>
            <a:off x="2303748" y="35064"/>
            <a:ext cx="4733646" cy="3543406"/>
          </a:xfrm>
          <a:prstGeom prst="rect">
            <a:avLst/>
          </a:prstGeom>
        </p:spPr>
      </p:pic>
    </p:spTree>
    <p:extLst>
      <p:ext uri="{BB962C8B-B14F-4D97-AF65-F5344CB8AC3E}">
        <p14:creationId xmlns:p14="http://schemas.microsoft.com/office/powerpoint/2010/main" val="39616111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47500" lnSpcReduction="20000"/>
          </a:bodyPr>
          <a:lstStyle/>
          <a:p>
            <a:pPr marL="0" indent="0">
              <a:buNone/>
            </a:pPr>
            <a:r>
              <a:rPr lang="en-GB" dirty="0"/>
              <a:t>Next step is to secure the body using the straps provided: </a:t>
            </a:r>
          </a:p>
          <a:p>
            <a:r>
              <a:rPr lang="en-GB" dirty="0">
                <a:solidFill>
                  <a:srgbClr val="FF0000"/>
                </a:solidFill>
              </a:rPr>
              <a:t>N</a:t>
            </a:r>
            <a:r>
              <a:rPr lang="en-GB" dirty="0"/>
              <a:t>ipples </a:t>
            </a:r>
          </a:p>
          <a:p>
            <a:r>
              <a:rPr lang="en-GB" dirty="0">
                <a:solidFill>
                  <a:srgbClr val="FF0000"/>
                </a:solidFill>
              </a:rPr>
              <a:t>N</a:t>
            </a:r>
            <a:r>
              <a:rPr lang="en-GB" dirty="0"/>
              <a:t>uts </a:t>
            </a:r>
          </a:p>
          <a:p>
            <a:r>
              <a:rPr lang="en-GB" dirty="0" err="1"/>
              <a:t>k</a:t>
            </a:r>
            <a:r>
              <a:rPr lang="en-GB" dirty="0" err="1">
                <a:solidFill>
                  <a:srgbClr val="FF0000"/>
                </a:solidFill>
              </a:rPr>
              <a:t>N</a:t>
            </a:r>
            <a:r>
              <a:rPr lang="en-GB" dirty="0" err="1"/>
              <a:t>ees</a:t>
            </a:r>
            <a:r>
              <a:rPr lang="en-GB" dirty="0"/>
              <a:t> Secure in this order! You may want to use a Fig 8 around the feet for taller players </a:t>
            </a:r>
            <a:endParaRPr lang="en-US" sz="4300" dirty="0"/>
          </a:p>
        </p:txBody>
      </p:sp>
      <p:pic>
        <p:nvPicPr>
          <p:cNvPr id="4" name="Picture 3"/>
          <p:cNvPicPr>
            <a:picLocks noChangeAspect="1"/>
          </p:cNvPicPr>
          <p:nvPr/>
        </p:nvPicPr>
        <p:blipFill>
          <a:blip r:embed="rId3"/>
          <a:stretch>
            <a:fillRect/>
          </a:stretch>
        </p:blipFill>
        <p:spPr>
          <a:xfrm>
            <a:off x="251520" y="332656"/>
            <a:ext cx="5760640" cy="2828331"/>
          </a:xfrm>
          <a:prstGeom prst="rect">
            <a:avLst/>
          </a:prstGeom>
        </p:spPr>
      </p:pic>
      <p:pic>
        <p:nvPicPr>
          <p:cNvPr id="7" name="Picture 6"/>
          <p:cNvPicPr>
            <a:picLocks noChangeAspect="1"/>
          </p:cNvPicPr>
          <p:nvPr/>
        </p:nvPicPr>
        <p:blipFill>
          <a:blip r:embed="rId4"/>
          <a:stretch>
            <a:fillRect/>
          </a:stretch>
        </p:blipFill>
        <p:spPr>
          <a:xfrm>
            <a:off x="6254378" y="332656"/>
            <a:ext cx="2627369" cy="3496422"/>
          </a:xfrm>
          <a:prstGeom prst="rect">
            <a:avLst/>
          </a:prstGeom>
        </p:spPr>
      </p:pic>
    </p:spTree>
    <p:extLst>
      <p:ext uri="{BB962C8B-B14F-4D97-AF65-F5344CB8AC3E}">
        <p14:creationId xmlns:p14="http://schemas.microsoft.com/office/powerpoint/2010/main" val="37451852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2492896"/>
            <a:ext cx="8352928" cy="2592288"/>
          </a:xfrm>
        </p:spPr>
        <p:txBody>
          <a:bodyPr>
            <a:normAutofit fontScale="55000" lnSpcReduction="20000"/>
          </a:bodyPr>
          <a:lstStyle/>
          <a:p>
            <a:pPr marL="0" indent="0">
              <a:buNone/>
            </a:pPr>
            <a:r>
              <a:rPr lang="en-GB" dirty="0"/>
              <a:t>Once the body straps have been applied, you should secure the head: </a:t>
            </a:r>
          </a:p>
          <a:p>
            <a:pPr marL="514350" indent="-514350">
              <a:buFont typeface="+mj-lt"/>
              <a:buAutoNum type="arabicPeriod"/>
            </a:pPr>
            <a:r>
              <a:rPr lang="en-GB" dirty="0"/>
              <a:t>Use the anterior hold to replace MILS </a:t>
            </a:r>
          </a:p>
          <a:p>
            <a:pPr marL="514350" indent="-514350">
              <a:buFont typeface="+mj-lt"/>
              <a:buAutoNum type="arabicPeriod"/>
            </a:pPr>
            <a:r>
              <a:rPr lang="en-GB" dirty="0"/>
              <a:t>The person in the MILS position can hold the head blocks, squeezing them in and down against the head, to secure them to the back board </a:t>
            </a:r>
          </a:p>
          <a:p>
            <a:pPr marL="514350" indent="-514350">
              <a:buFont typeface="+mj-lt"/>
              <a:buAutoNum type="arabicPeriod"/>
            </a:pPr>
            <a:r>
              <a:rPr lang="en-GB" dirty="0"/>
              <a:t>The forehead and chin straps can now be loosely placed </a:t>
            </a:r>
          </a:p>
          <a:p>
            <a:pPr marL="514350" indent="-514350">
              <a:buFont typeface="+mj-lt"/>
              <a:buAutoNum type="arabicPeriod"/>
            </a:pPr>
            <a:r>
              <a:rPr lang="en-GB" dirty="0"/>
              <a:t>Person in the MILS position can tighten the straps by pulling on both ends of the head strap together &amp; securing, then the chin strap </a:t>
            </a:r>
          </a:p>
          <a:p>
            <a:pPr marL="514350" indent="-514350">
              <a:buFont typeface="+mj-lt"/>
              <a:buAutoNum type="arabicPeriod"/>
            </a:pPr>
            <a:r>
              <a:rPr lang="en-GB" dirty="0"/>
              <a:t>It is important the chin strap sits under the collar &amp; the patient can still open and close the mouth</a:t>
            </a:r>
            <a:endParaRPr lang="en-US" sz="4300" dirty="0"/>
          </a:p>
        </p:txBody>
      </p:sp>
      <p:pic>
        <p:nvPicPr>
          <p:cNvPr id="4" name="Picture 3"/>
          <p:cNvPicPr>
            <a:picLocks noChangeAspect="1"/>
          </p:cNvPicPr>
          <p:nvPr/>
        </p:nvPicPr>
        <p:blipFill>
          <a:blip r:embed="rId3"/>
          <a:stretch>
            <a:fillRect/>
          </a:stretch>
        </p:blipFill>
        <p:spPr>
          <a:xfrm>
            <a:off x="467544" y="428156"/>
            <a:ext cx="1852278" cy="1848716"/>
          </a:xfrm>
          <a:prstGeom prst="rect">
            <a:avLst/>
          </a:prstGeom>
        </p:spPr>
      </p:pic>
      <p:pic>
        <p:nvPicPr>
          <p:cNvPr id="7" name="Picture 6"/>
          <p:cNvPicPr>
            <a:picLocks noChangeAspect="1"/>
          </p:cNvPicPr>
          <p:nvPr/>
        </p:nvPicPr>
        <p:blipFill>
          <a:blip r:embed="rId4"/>
          <a:stretch>
            <a:fillRect/>
          </a:stretch>
        </p:blipFill>
        <p:spPr>
          <a:xfrm>
            <a:off x="2483768" y="116632"/>
            <a:ext cx="2017115" cy="2268252"/>
          </a:xfrm>
          <a:prstGeom prst="rect">
            <a:avLst/>
          </a:prstGeom>
        </p:spPr>
      </p:pic>
      <p:pic>
        <p:nvPicPr>
          <p:cNvPr id="8" name="Picture 7"/>
          <p:cNvPicPr>
            <a:picLocks noChangeAspect="1"/>
          </p:cNvPicPr>
          <p:nvPr/>
        </p:nvPicPr>
        <p:blipFill>
          <a:blip r:embed="rId5"/>
          <a:stretch>
            <a:fillRect/>
          </a:stretch>
        </p:blipFill>
        <p:spPr>
          <a:xfrm>
            <a:off x="4283969" y="116632"/>
            <a:ext cx="2664296" cy="2268252"/>
          </a:xfrm>
          <a:prstGeom prst="rect">
            <a:avLst/>
          </a:prstGeom>
        </p:spPr>
      </p:pic>
      <p:sp>
        <p:nvSpPr>
          <p:cNvPr id="9" name="Rectangle 8"/>
          <p:cNvSpPr/>
          <p:nvPr/>
        </p:nvSpPr>
        <p:spPr>
          <a:xfrm>
            <a:off x="2286000" y="3075057"/>
            <a:ext cx="4572000" cy="707886"/>
          </a:xfrm>
          <a:prstGeom prst="rect">
            <a:avLst/>
          </a:prstGeom>
        </p:spPr>
        <p:txBody>
          <a:bodyPr>
            <a:spAutoFit/>
          </a:bodyPr>
          <a:lstStyle/>
          <a:p>
            <a:endParaRPr lang="en-US" sz="2400" dirty="0">
              <a:latin typeface="Times New Roman" panose="02020603050405020304" pitchFamily="18" charset="0"/>
            </a:endParaRPr>
          </a:p>
          <a:p>
            <a:endParaRPr lang="en-US" sz="800" dirty="0">
              <a:latin typeface="Times New Roman" panose="02020603050405020304" pitchFamily="18" charset="0"/>
            </a:endParaRPr>
          </a:p>
          <a:p>
            <a:r>
              <a:rPr lang="en-US" sz="800" dirty="0">
                <a:latin typeface="Calibri" panose="020F0502020204030204" pitchFamily="34" charset="0"/>
              </a:rPr>
              <a:t>head:</a:t>
            </a:r>
          </a:p>
        </p:txBody>
      </p:sp>
      <p:sp>
        <p:nvSpPr>
          <p:cNvPr id="10" name="Rectangle 9"/>
          <p:cNvSpPr/>
          <p:nvPr/>
        </p:nvSpPr>
        <p:spPr>
          <a:xfrm>
            <a:off x="2286000" y="3075057"/>
            <a:ext cx="4572000" cy="707886"/>
          </a:xfrm>
          <a:prstGeom prst="rect">
            <a:avLst/>
          </a:prstGeom>
        </p:spPr>
        <p:txBody>
          <a:bodyPr>
            <a:spAutoFit/>
          </a:bodyPr>
          <a:lstStyle/>
          <a:p>
            <a:endParaRPr lang="en-US" sz="2400" dirty="0">
              <a:latin typeface="Times New Roman" panose="02020603050405020304" pitchFamily="18" charset="0"/>
            </a:endParaRPr>
          </a:p>
          <a:p>
            <a:endParaRPr lang="en-US" sz="800" dirty="0">
              <a:latin typeface="Times New Roman" panose="02020603050405020304" pitchFamily="18" charset="0"/>
            </a:endParaRPr>
          </a:p>
          <a:p>
            <a:r>
              <a:rPr lang="en-US" sz="800" dirty="0">
                <a:latin typeface="Calibri" panose="020F0502020204030204" pitchFamily="34" charset="0"/>
              </a:rPr>
              <a:t>head:</a:t>
            </a:r>
          </a:p>
        </p:txBody>
      </p:sp>
      <p:pic>
        <p:nvPicPr>
          <p:cNvPr id="11" name="Picture 10"/>
          <p:cNvPicPr>
            <a:picLocks noChangeAspect="1"/>
          </p:cNvPicPr>
          <p:nvPr/>
        </p:nvPicPr>
        <p:blipFill>
          <a:blip r:embed="rId6"/>
          <a:stretch>
            <a:fillRect/>
          </a:stretch>
        </p:blipFill>
        <p:spPr>
          <a:xfrm>
            <a:off x="6981617" y="108012"/>
            <a:ext cx="1935950" cy="2276872"/>
          </a:xfrm>
          <a:prstGeom prst="rect">
            <a:avLst/>
          </a:prstGeom>
        </p:spPr>
      </p:pic>
    </p:spTree>
    <p:extLst>
      <p:ext uri="{BB962C8B-B14F-4D97-AF65-F5344CB8AC3E}">
        <p14:creationId xmlns:p14="http://schemas.microsoft.com/office/powerpoint/2010/main" val="4362671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2996952"/>
            <a:ext cx="8352928" cy="2592288"/>
          </a:xfrm>
        </p:spPr>
        <p:txBody>
          <a:bodyPr>
            <a:normAutofit fontScale="55000" lnSpcReduction="20000"/>
          </a:bodyPr>
          <a:lstStyle/>
          <a:p>
            <a:pPr marL="0" indent="0">
              <a:buNone/>
            </a:pPr>
            <a:r>
              <a:rPr lang="en-GB" dirty="0"/>
              <a:t>To extricate the player off the pitch to the medical room or awaiting ambulance: </a:t>
            </a:r>
          </a:p>
          <a:p>
            <a:pPr marL="514350" indent="-514350">
              <a:buFont typeface="+mj-lt"/>
              <a:buAutoNum type="arabicPeriod"/>
            </a:pPr>
            <a:r>
              <a:rPr lang="en-GB" dirty="0"/>
              <a:t>You will need a minimum of 6 people </a:t>
            </a:r>
          </a:p>
          <a:p>
            <a:pPr marL="514350" indent="-514350">
              <a:buFont typeface="+mj-lt"/>
              <a:buAutoNum type="arabicPeriod"/>
            </a:pPr>
            <a:r>
              <a:rPr lang="en-GB" dirty="0"/>
              <a:t>Stand them in height order, from tallest at the head to shortest at the feet </a:t>
            </a:r>
          </a:p>
          <a:p>
            <a:pPr marL="514350" indent="-514350">
              <a:buFont typeface="+mj-lt"/>
              <a:buAutoNum type="arabicPeriod"/>
            </a:pPr>
            <a:r>
              <a:rPr lang="en-GB" dirty="0"/>
              <a:t>From a kneeling lunge with a secure grip the person at the head instructs the team to “ready, brace, lift” </a:t>
            </a:r>
          </a:p>
          <a:p>
            <a:pPr marL="514350" indent="-514350">
              <a:buFont typeface="+mj-lt"/>
              <a:buAutoNum type="arabicPeriod"/>
            </a:pPr>
            <a:r>
              <a:rPr lang="en-GB" dirty="0"/>
              <a:t>The patient is walked off feet first </a:t>
            </a:r>
          </a:p>
          <a:p>
            <a:pPr marL="514350" indent="-514350">
              <a:buFont typeface="+mj-lt"/>
              <a:buAutoNum type="arabicPeriod"/>
            </a:pPr>
            <a:r>
              <a:rPr lang="en-GB" dirty="0"/>
              <a:t>The instructions “ready, brace, lower” should be used to lower the patent at the destination or if re-adjustment is required. </a:t>
            </a:r>
            <a:endParaRPr lang="en-US" sz="4300" dirty="0"/>
          </a:p>
        </p:txBody>
      </p:sp>
      <p:pic>
        <p:nvPicPr>
          <p:cNvPr id="4" name="Picture 3"/>
          <p:cNvPicPr>
            <a:picLocks noChangeAspect="1"/>
          </p:cNvPicPr>
          <p:nvPr/>
        </p:nvPicPr>
        <p:blipFill>
          <a:blip r:embed="rId3"/>
          <a:stretch>
            <a:fillRect/>
          </a:stretch>
        </p:blipFill>
        <p:spPr>
          <a:xfrm>
            <a:off x="323529" y="229980"/>
            <a:ext cx="3023036" cy="2262916"/>
          </a:xfrm>
          <a:prstGeom prst="rect">
            <a:avLst/>
          </a:prstGeom>
        </p:spPr>
      </p:pic>
      <p:pic>
        <p:nvPicPr>
          <p:cNvPr id="7" name="Picture 6"/>
          <p:cNvPicPr>
            <a:picLocks noChangeAspect="1"/>
          </p:cNvPicPr>
          <p:nvPr/>
        </p:nvPicPr>
        <p:blipFill>
          <a:blip r:embed="rId4"/>
          <a:stretch>
            <a:fillRect/>
          </a:stretch>
        </p:blipFill>
        <p:spPr>
          <a:xfrm>
            <a:off x="3419872" y="245634"/>
            <a:ext cx="3002123" cy="2247262"/>
          </a:xfrm>
          <a:prstGeom prst="rect">
            <a:avLst/>
          </a:prstGeom>
        </p:spPr>
      </p:pic>
      <p:pic>
        <p:nvPicPr>
          <p:cNvPr id="8" name="Picture 7"/>
          <p:cNvPicPr>
            <a:picLocks noChangeAspect="1"/>
          </p:cNvPicPr>
          <p:nvPr/>
        </p:nvPicPr>
        <p:blipFill>
          <a:blip r:embed="rId5"/>
          <a:stretch>
            <a:fillRect/>
          </a:stretch>
        </p:blipFill>
        <p:spPr>
          <a:xfrm>
            <a:off x="6450699" y="229980"/>
            <a:ext cx="2543667" cy="2262916"/>
          </a:xfrm>
          <a:prstGeom prst="rect">
            <a:avLst/>
          </a:prstGeom>
        </p:spPr>
      </p:pic>
    </p:spTree>
    <p:extLst>
      <p:ext uri="{BB962C8B-B14F-4D97-AF65-F5344CB8AC3E}">
        <p14:creationId xmlns:p14="http://schemas.microsoft.com/office/powerpoint/2010/main" val="820929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254065" y="656692"/>
            <a:ext cx="3240360" cy="648072"/>
          </a:xfrm>
        </p:spPr>
        <p:txBody>
          <a:bodyPr>
            <a:normAutofit/>
          </a:bodyPr>
          <a:lstStyle/>
          <a:p>
            <a:pPr marL="0" indent="0">
              <a:buNone/>
            </a:pPr>
            <a:r>
              <a:rPr lang="en-GB" dirty="0"/>
              <a:t>Splits Boards</a:t>
            </a:r>
            <a:endParaRPr lang="en-US" sz="4300" dirty="0"/>
          </a:p>
        </p:txBody>
      </p:sp>
      <p:pic>
        <p:nvPicPr>
          <p:cNvPr id="4" name="Picture 3"/>
          <p:cNvPicPr>
            <a:picLocks noChangeAspect="1"/>
          </p:cNvPicPr>
          <p:nvPr/>
        </p:nvPicPr>
        <p:blipFill>
          <a:blip r:embed="rId3"/>
          <a:stretch>
            <a:fillRect/>
          </a:stretch>
        </p:blipFill>
        <p:spPr>
          <a:xfrm>
            <a:off x="323528" y="1628800"/>
            <a:ext cx="2627369" cy="3496422"/>
          </a:xfrm>
          <a:prstGeom prst="rect">
            <a:avLst/>
          </a:prstGeom>
        </p:spPr>
      </p:pic>
      <p:pic>
        <p:nvPicPr>
          <p:cNvPr id="7" name="Picture 6"/>
          <p:cNvPicPr>
            <a:picLocks noChangeAspect="1"/>
          </p:cNvPicPr>
          <p:nvPr/>
        </p:nvPicPr>
        <p:blipFill>
          <a:blip r:embed="rId4"/>
          <a:stretch>
            <a:fillRect/>
          </a:stretch>
        </p:blipFill>
        <p:spPr>
          <a:xfrm>
            <a:off x="3131840" y="1689401"/>
            <a:ext cx="2753005" cy="2747711"/>
          </a:xfrm>
          <a:prstGeom prst="rect">
            <a:avLst/>
          </a:prstGeom>
        </p:spPr>
      </p:pic>
      <p:pic>
        <p:nvPicPr>
          <p:cNvPr id="8" name="Picture 7"/>
          <p:cNvPicPr>
            <a:picLocks noChangeAspect="1"/>
          </p:cNvPicPr>
          <p:nvPr/>
        </p:nvPicPr>
        <p:blipFill>
          <a:blip r:embed="rId5"/>
          <a:stretch>
            <a:fillRect/>
          </a:stretch>
        </p:blipFill>
        <p:spPr>
          <a:xfrm>
            <a:off x="5933498" y="1888518"/>
            <a:ext cx="2622248" cy="2582770"/>
          </a:xfrm>
          <a:prstGeom prst="rect">
            <a:avLst/>
          </a:prstGeom>
        </p:spPr>
      </p:pic>
    </p:spTree>
    <p:extLst>
      <p:ext uri="{BB962C8B-B14F-4D97-AF65-F5344CB8AC3E}">
        <p14:creationId xmlns:p14="http://schemas.microsoft.com/office/powerpoint/2010/main" val="29224150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3171343"/>
            <a:ext cx="7954873" cy="2592288"/>
          </a:xfrm>
        </p:spPr>
        <p:txBody>
          <a:bodyPr>
            <a:normAutofit fontScale="55000" lnSpcReduction="20000"/>
          </a:bodyPr>
          <a:lstStyle/>
          <a:p>
            <a:pPr marL="514350" indent="-514350">
              <a:buFont typeface="+mj-lt"/>
              <a:buAutoNum type="arabicPeriod"/>
            </a:pPr>
            <a:r>
              <a:rPr lang="en-GB" dirty="0"/>
              <a:t>Size the Split board against the patients height. </a:t>
            </a:r>
          </a:p>
          <a:p>
            <a:pPr marL="514350" indent="-514350">
              <a:buFont typeface="+mj-lt"/>
              <a:buAutoNum type="arabicPeriod"/>
            </a:pPr>
            <a:r>
              <a:rPr lang="en-GB" dirty="0"/>
              <a:t>Split the board by releasing the metal clips at the top and bottom of the board. </a:t>
            </a:r>
          </a:p>
          <a:p>
            <a:pPr marL="514350" indent="-514350">
              <a:buFont typeface="+mj-lt"/>
              <a:buAutoNum type="arabicPeriod"/>
            </a:pPr>
            <a:r>
              <a:rPr lang="en-GB" dirty="0"/>
              <a:t>Use the same log roll technique used in the long board 1. 3 people, overlapping hands, 3 over, 3 under </a:t>
            </a:r>
          </a:p>
          <a:p>
            <a:pPr marL="514350" indent="-514350">
              <a:buFont typeface="+mj-lt"/>
              <a:buAutoNum type="arabicPeriod"/>
            </a:pPr>
            <a:r>
              <a:rPr lang="en-GB" dirty="0"/>
              <a:t>ONLY roll the patient to 15</a:t>
            </a:r>
            <a:r>
              <a:rPr lang="en-GB" dirty="0">
                <a:latin typeface="Times New Roman" panose="02020603050405020304" pitchFamily="18" charset="0"/>
                <a:cs typeface="Times New Roman" panose="02020603050405020304" pitchFamily="18" charset="0"/>
              </a:rPr>
              <a:t>ᵒ</a:t>
            </a:r>
            <a:r>
              <a:rPr lang="en-GB" dirty="0"/>
              <a:t> </a:t>
            </a:r>
          </a:p>
          <a:p>
            <a:pPr marL="514350" indent="-514350">
              <a:buFont typeface="+mj-lt"/>
              <a:buAutoNum type="arabicPeriod"/>
            </a:pPr>
            <a:r>
              <a:rPr lang="en-GB" dirty="0"/>
              <a:t>Insert the first blade with the </a:t>
            </a:r>
            <a:r>
              <a:rPr lang="en-GB" dirty="0" err="1"/>
              <a:t>Ferno</a:t>
            </a:r>
            <a:r>
              <a:rPr lang="en-GB" dirty="0"/>
              <a:t> head board attached </a:t>
            </a:r>
          </a:p>
          <a:p>
            <a:pPr marL="514350" indent="-514350">
              <a:buFont typeface="+mj-lt"/>
              <a:buAutoNum type="arabicPeriod"/>
            </a:pPr>
            <a:r>
              <a:rPr lang="en-GB" dirty="0"/>
              <a:t>Lower the patient on to the blade </a:t>
            </a:r>
          </a:p>
          <a:p>
            <a:pPr marL="514350" indent="-514350">
              <a:buFont typeface="+mj-lt"/>
              <a:buAutoNum type="arabicPeriod"/>
            </a:pPr>
            <a:r>
              <a:rPr lang="en-GB" dirty="0"/>
              <a:t>Switch sides ready to insert blade 2 </a:t>
            </a:r>
            <a:endParaRPr lang="en-US" sz="4300" dirty="0"/>
          </a:p>
        </p:txBody>
      </p:sp>
      <p:pic>
        <p:nvPicPr>
          <p:cNvPr id="4" name="Picture 3"/>
          <p:cNvPicPr>
            <a:picLocks noChangeAspect="1"/>
          </p:cNvPicPr>
          <p:nvPr/>
        </p:nvPicPr>
        <p:blipFill>
          <a:blip r:embed="rId3"/>
          <a:stretch>
            <a:fillRect/>
          </a:stretch>
        </p:blipFill>
        <p:spPr>
          <a:xfrm>
            <a:off x="552168" y="404664"/>
            <a:ext cx="3503159" cy="2622316"/>
          </a:xfrm>
          <a:prstGeom prst="rect">
            <a:avLst/>
          </a:prstGeom>
        </p:spPr>
      </p:pic>
      <p:pic>
        <p:nvPicPr>
          <p:cNvPr id="7" name="Picture 6"/>
          <p:cNvPicPr>
            <a:picLocks noChangeAspect="1"/>
          </p:cNvPicPr>
          <p:nvPr/>
        </p:nvPicPr>
        <p:blipFill>
          <a:blip r:embed="rId4"/>
          <a:stretch>
            <a:fillRect/>
          </a:stretch>
        </p:blipFill>
        <p:spPr>
          <a:xfrm>
            <a:off x="4716016" y="404664"/>
            <a:ext cx="3503159" cy="2622316"/>
          </a:xfrm>
          <a:prstGeom prst="rect">
            <a:avLst/>
          </a:prstGeom>
        </p:spPr>
      </p:pic>
    </p:spTree>
    <p:extLst>
      <p:ext uri="{BB962C8B-B14F-4D97-AF65-F5344CB8AC3E}">
        <p14:creationId xmlns:p14="http://schemas.microsoft.com/office/powerpoint/2010/main" val="7573533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39552" y="784722"/>
            <a:ext cx="3168352" cy="3652389"/>
          </a:xfrm>
        </p:spPr>
        <p:txBody>
          <a:bodyPr>
            <a:normAutofit fontScale="77500" lnSpcReduction="20000"/>
          </a:bodyPr>
          <a:lstStyle/>
          <a:p>
            <a:pPr marL="0" indent="0">
              <a:buNone/>
            </a:pPr>
            <a:r>
              <a:rPr lang="en-GB" sz="4400" dirty="0"/>
              <a:t>Once the second blade is in, two people will need to clip the scoop together at the head and feet</a:t>
            </a:r>
            <a:endParaRPr lang="en-US" sz="4300" dirty="0"/>
          </a:p>
        </p:txBody>
      </p:sp>
      <p:pic>
        <p:nvPicPr>
          <p:cNvPr id="4" name="Picture 3"/>
          <p:cNvPicPr>
            <a:picLocks noChangeAspect="1"/>
          </p:cNvPicPr>
          <p:nvPr/>
        </p:nvPicPr>
        <p:blipFill>
          <a:blip r:embed="rId3"/>
          <a:stretch>
            <a:fillRect/>
          </a:stretch>
        </p:blipFill>
        <p:spPr>
          <a:xfrm>
            <a:off x="4499992" y="620688"/>
            <a:ext cx="3905973" cy="4392488"/>
          </a:xfrm>
          <a:prstGeom prst="rect">
            <a:avLst/>
          </a:prstGeom>
        </p:spPr>
      </p:pic>
    </p:spTree>
    <p:extLst>
      <p:ext uri="{BB962C8B-B14F-4D97-AF65-F5344CB8AC3E}">
        <p14:creationId xmlns:p14="http://schemas.microsoft.com/office/powerpoint/2010/main" val="8529687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283969" y="656692"/>
            <a:ext cx="2664296" cy="4644516"/>
          </a:xfrm>
        </p:spPr>
        <p:txBody>
          <a:bodyPr>
            <a:normAutofit fontScale="70000" lnSpcReduction="20000"/>
          </a:bodyPr>
          <a:lstStyle/>
          <a:p>
            <a:pPr marL="0" indent="0">
              <a:buNone/>
            </a:pPr>
            <a:r>
              <a:rPr lang="en-GB" sz="4400" dirty="0"/>
              <a:t>Attach the body straps </a:t>
            </a:r>
          </a:p>
          <a:p>
            <a:r>
              <a:rPr lang="en-GB" sz="4400" dirty="0">
                <a:solidFill>
                  <a:srgbClr val="FF0000"/>
                </a:solidFill>
              </a:rPr>
              <a:t>N</a:t>
            </a:r>
            <a:r>
              <a:rPr lang="en-GB" sz="4400" dirty="0"/>
              <a:t>ipples</a:t>
            </a:r>
          </a:p>
          <a:p>
            <a:r>
              <a:rPr lang="en-GB" sz="4400" dirty="0">
                <a:solidFill>
                  <a:srgbClr val="FF0000"/>
                </a:solidFill>
              </a:rPr>
              <a:t>N</a:t>
            </a:r>
            <a:r>
              <a:rPr lang="en-GB" sz="4400" dirty="0"/>
              <a:t>uts </a:t>
            </a:r>
          </a:p>
          <a:p>
            <a:r>
              <a:rPr lang="en-GB" sz="4400" dirty="0" err="1"/>
              <a:t>k</a:t>
            </a:r>
            <a:r>
              <a:rPr lang="en-GB" sz="4400" dirty="0" err="1">
                <a:solidFill>
                  <a:srgbClr val="FF0000"/>
                </a:solidFill>
              </a:rPr>
              <a:t>N</a:t>
            </a:r>
            <a:r>
              <a:rPr lang="en-GB" sz="4400" dirty="0" err="1"/>
              <a:t>ees</a:t>
            </a:r>
            <a:endParaRPr lang="en-GB" sz="4400" dirty="0"/>
          </a:p>
          <a:p>
            <a:pPr marL="0" indent="0">
              <a:buNone/>
            </a:pPr>
            <a:r>
              <a:rPr lang="en-GB" sz="4400" dirty="0"/>
              <a:t>Then attach </a:t>
            </a:r>
          </a:p>
          <a:p>
            <a:r>
              <a:rPr lang="en-GB" sz="4400" dirty="0"/>
              <a:t>Head blocks </a:t>
            </a:r>
          </a:p>
          <a:p>
            <a:r>
              <a:rPr lang="en-GB" sz="4400" dirty="0"/>
              <a:t>Forehead </a:t>
            </a:r>
          </a:p>
          <a:p>
            <a:r>
              <a:rPr lang="en-GB" sz="4400" dirty="0"/>
              <a:t>Chin straps </a:t>
            </a:r>
            <a:endParaRPr lang="en-US" sz="4300" dirty="0"/>
          </a:p>
        </p:txBody>
      </p:sp>
      <p:pic>
        <p:nvPicPr>
          <p:cNvPr id="4" name="Picture 3"/>
          <p:cNvPicPr>
            <a:picLocks noChangeAspect="1"/>
          </p:cNvPicPr>
          <p:nvPr/>
        </p:nvPicPr>
        <p:blipFill>
          <a:blip r:embed="rId3"/>
          <a:stretch>
            <a:fillRect/>
          </a:stretch>
        </p:blipFill>
        <p:spPr>
          <a:xfrm>
            <a:off x="611560" y="476672"/>
            <a:ext cx="3096344" cy="4536504"/>
          </a:xfrm>
          <a:prstGeom prst="rect">
            <a:avLst/>
          </a:prstGeom>
        </p:spPr>
      </p:pic>
      <p:pic>
        <p:nvPicPr>
          <p:cNvPr id="7" name="Picture 6"/>
          <p:cNvPicPr>
            <a:picLocks noChangeAspect="1"/>
          </p:cNvPicPr>
          <p:nvPr/>
        </p:nvPicPr>
        <p:blipFill>
          <a:blip r:embed="rId4"/>
          <a:stretch>
            <a:fillRect/>
          </a:stretch>
        </p:blipFill>
        <p:spPr>
          <a:xfrm>
            <a:off x="6516631" y="476672"/>
            <a:ext cx="2627369" cy="3496422"/>
          </a:xfrm>
          <a:prstGeom prst="rect">
            <a:avLst/>
          </a:prstGeom>
        </p:spPr>
      </p:pic>
    </p:spTree>
    <p:extLst>
      <p:ext uri="{BB962C8B-B14F-4D97-AF65-F5344CB8AC3E}">
        <p14:creationId xmlns:p14="http://schemas.microsoft.com/office/powerpoint/2010/main" val="11507576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683568" y="476672"/>
            <a:ext cx="7954873" cy="1044116"/>
          </a:xfrm>
        </p:spPr>
        <p:txBody>
          <a:bodyPr>
            <a:normAutofit fontScale="85000" lnSpcReduction="20000"/>
          </a:bodyPr>
          <a:lstStyle/>
          <a:p>
            <a:pPr marL="0" indent="0">
              <a:buNone/>
            </a:pPr>
            <a:r>
              <a:rPr lang="en-GB" sz="4400" dirty="0"/>
              <a:t>Vacuum Mattress: Gold Standard Spinal Extrication </a:t>
            </a:r>
            <a:endParaRPr lang="en-US" sz="4300" dirty="0"/>
          </a:p>
        </p:txBody>
      </p:sp>
      <p:pic>
        <p:nvPicPr>
          <p:cNvPr id="4" name="Picture 3"/>
          <p:cNvPicPr>
            <a:picLocks noChangeAspect="1"/>
          </p:cNvPicPr>
          <p:nvPr/>
        </p:nvPicPr>
        <p:blipFill>
          <a:blip r:embed="rId3"/>
          <a:stretch>
            <a:fillRect/>
          </a:stretch>
        </p:blipFill>
        <p:spPr>
          <a:xfrm>
            <a:off x="395535" y="1844824"/>
            <a:ext cx="3405329" cy="3096344"/>
          </a:xfrm>
          <a:prstGeom prst="rect">
            <a:avLst/>
          </a:prstGeom>
        </p:spPr>
      </p:pic>
      <p:pic>
        <p:nvPicPr>
          <p:cNvPr id="7" name="Picture 6"/>
          <p:cNvPicPr>
            <a:picLocks noChangeAspect="1"/>
          </p:cNvPicPr>
          <p:nvPr/>
        </p:nvPicPr>
        <p:blipFill>
          <a:blip r:embed="rId4"/>
          <a:stretch>
            <a:fillRect/>
          </a:stretch>
        </p:blipFill>
        <p:spPr>
          <a:xfrm>
            <a:off x="5148064" y="1379986"/>
            <a:ext cx="2627369" cy="3496422"/>
          </a:xfrm>
          <a:prstGeom prst="rect">
            <a:avLst/>
          </a:prstGeom>
        </p:spPr>
      </p:pic>
    </p:spTree>
    <p:extLst>
      <p:ext uri="{BB962C8B-B14F-4D97-AF65-F5344CB8AC3E}">
        <p14:creationId xmlns:p14="http://schemas.microsoft.com/office/powerpoint/2010/main" val="23505954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211960" y="368660"/>
            <a:ext cx="4210457" cy="2088232"/>
          </a:xfrm>
        </p:spPr>
        <p:txBody>
          <a:bodyPr>
            <a:normAutofit fontScale="62500" lnSpcReduction="20000"/>
          </a:bodyPr>
          <a:lstStyle/>
          <a:p>
            <a:pPr marL="0" indent="0">
              <a:buNone/>
            </a:pPr>
            <a:r>
              <a:rPr lang="en-GB" sz="4400" dirty="0"/>
              <a:t>Advantages: </a:t>
            </a:r>
          </a:p>
          <a:p>
            <a:pPr marL="742950" indent="-742950">
              <a:buFont typeface="+mj-lt"/>
              <a:buAutoNum type="arabicPeriod"/>
            </a:pPr>
            <a:r>
              <a:rPr lang="en-GB" sz="4400" dirty="0"/>
              <a:t>You can hold the patient upright </a:t>
            </a:r>
          </a:p>
          <a:p>
            <a:pPr marL="742950" indent="-742950">
              <a:buFont typeface="+mj-lt"/>
              <a:buAutoNum type="arabicPeriod"/>
            </a:pPr>
            <a:r>
              <a:rPr lang="en-GB" sz="4400" dirty="0"/>
              <a:t>You can turn the patient on their side </a:t>
            </a:r>
            <a:endParaRPr lang="en-US" sz="4300" dirty="0"/>
          </a:p>
        </p:txBody>
      </p:sp>
      <p:pic>
        <p:nvPicPr>
          <p:cNvPr id="4" name="Picture 3"/>
          <p:cNvPicPr>
            <a:picLocks noChangeAspect="1"/>
          </p:cNvPicPr>
          <p:nvPr/>
        </p:nvPicPr>
        <p:blipFill>
          <a:blip r:embed="rId3"/>
          <a:stretch>
            <a:fillRect/>
          </a:stretch>
        </p:blipFill>
        <p:spPr>
          <a:xfrm>
            <a:off x="395536" y="1124744"/>
            <a:ext cx="3600400" cy="3849419"/>
          </a:xfrm>
          <a:prstGeom prst="rect">
            <a:avLst/>
          </a:prstGeom>
        </p:spPr>
      </p:pic>
    </p:spTree>
    <p:extLst>
      <p:ext uri="{BB962C8B-B14F-4D97-AF65-F5344CB8AC3E}">
        <p14:creationId xmlns:p14="http://schemas.microsoft.com/office/powerpoint/2010/main" val="30273034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99592" y="656692"/>
            <a:ext cx="7594833" cy="4644516"/>
          </a:xfrm>
        </p:spPr>
        <p:txBody>
          <a:bodyPr>
            <a:normAutofit fontScale="62500" lnSpcReduction="20000"/>
          </a:bodyPr>
          <a:lstStyle/>
          <a:p>
            <a:pPr marL="0" indent="0">
              <a:buNone/>
            </a:pPr>
            <a:r>
              <a:rPr lang="en-US" sz="5100" b="1" dirty="0"/>
              <a:t>Stingers</a:t>
            </a:r>
          </a:p>
          <a:p>
            <a:r>
              <a:rPr lang="en-US" sz="4400" dirty="0"/>
              <a:t>Intense, painful, unilateral, neurological event </a:t>
            </a:r>
          </a:p>
          <a:p>
            <a:r>
              <a:rPr lang="en-US" sz="4400" dirty="0"/>
              <a:t>Upper roots or trunks of the brachial plexus </a:t>
            </a:r>
          </a:p>
          <a:p>
            <a:r>
              <a:rPr lang="en-US" sz="4400" dirty="0"/>
              <a:t>C5-T1</a:t>
            </a:r>
          </a:p>
          <a:p>
            <a:pPr marL="0" indent="0">
              <a:buNone/>
            </a:pPr>
            <a:r>
              <a:rPr lang="en-US" sz="4400" dirty="0"/>
              <a:t>Pathology </a:t>
            </a:r>
          </a:p>
          <a:p>
            <a:r>
              <a:rPr lang="en-US" sz="4400" dirty="0"/>
              <a:t>May result in</a:t>
            </a:r>
          </a:p>
          <a:p>
            <a:r>
              <a:rPr lang="en-US" sz="4400" dirty="0" err="1"/>
              <a:t>Neuropraxia</a:t>
            </a:r>
            <a:r>
              <a:rPr lang="en-US" sz="4400" dirty="0"/>
              <a:t> </a:t>
            </a:r>
          </a:p>
          <a:p>
            <a:r>
              <a:rPr lang="en-US" sz="4400" dirty="0" err="1"/>
              <a:t>Axonotmesis</a:t>
            </a:r>
            <a:r>
              <a:rPr lang="en-US" sz="4400" dirty="0"/>
              <a:t> </a:t>
            </a:r>
          </a:p>
          <a:p>
            <a:r>
              <a:rPr lang="en-US" sz="4400" dirty="0" err="1"/>
              <a:t>Neurontmesis</a:t>
            </a:r>
            <a:r>
              <a:rPr lang="en-US" sz="4400" dirty="0"/>
              <a:t> </a:t>
            </a:r>
            <a:endParaRPr lang="en-US" sz="4300" dirty="0"/>
          </a:p>
        </p:txBody>
      </p:sp>
    </p:spTree>
    <p:extLst>
      <p:ext uri="{BB962C8B-B14F-4D97-AF65-F5344CB8AC3E}">
        <p14:creationId xmlns:p14="http://schemas.microsoft.com/office/powerpoint/2010/main" val="16477604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99592" y="656692"/>
            <a:ext cx="7594833" cy="4644516"/>
          </a:xfrm>
        </p:spPr>
        <p:txBody>
          <a:bodyPr>
            <a:normAutofit fontScale="55000" lnSpcReduction="20000"/>
          </a:bodyPr>
          <a:lstStyle/>
          <a:p>
            <a:pPr marL="0" indent="0">
              <a:buNone/>
            </a:pPr>
            <a:r>
              <a:rPr lang="en-GB" sz="4400" dirty="0"/>
              <a:t>Mechanism </a:t>
            </a:r>
          </a:p>
          <a:p>
            <a:r>
              <a:rPr lang="en-GB" sz="4400" dirty="0"/>
              <a:t>Lateral side flexion </a:t>
            </a:r>
          </a:p>
          <a:p>
            <a:pPr lvl="2"/>
            <a:r>
              <a:rPr lang="en-GB" sz="3600" dirty="0"/>
              <a:t>Compress or traction the nerve </a:t>
            </a:r>
          </a:p>
          <a:p>
            <a:r>
              <a:rPr lang="en-GB" sz="4400" dirty="0"/>
              <a:t>Depression of shoulder </a:t>
            </a:r>
          </a:p>
          <a:p>
            <a:pPr lvl="2"/>
            <a:r>
              <a:rPr lang="en-GB" sz="3600" dirty="0"/>
              <a:t>Traction of nerve </a:t>
            </a:r>
          </a:p>
          <a:p>
            <a:pPr marL="114300" indent="0">
              <a:buNone/>
            </a:pPr>
            <a:r>
              <a:rPr lang="en-GB" sz="4400" dirty="0"/>
              <a:t>Usually </a:t>
            </a:r>
          </a:p>
          <a:p>
            <a:pPr marL="685800" indent="-571500"/>
            <a:r>
              <a:rPr lang="en-GB" sz="4400" dirty="0"/>
              <a:t>C5/6 nerve root or upper trunk </a:t>
            </a:r>
          </a:p>
          <a:p>
            <a:pPr marL="685800" indent="-571500"/>
            <a:r>
              <a:rPr lang="en-GB" sz="4400" dirty="0"/>
              <a:t>Test via: </a:t>
            </a:r>
          </a:p>
          <a:p>
            <a:pPr marL="1085850" lvl="1" indent="-571500"/>
            <a:r>
              <a:rPr lang="en-GB" sz="4000" dirty="0"/>
              <a:t>shoulder abduction </a:t>
            </a:r>
          </a:p>
          <a:p>
            <a:pPr marL="1085850" lvl="1" indent="-571500"/>
            <a:r>
              <a:rPr lang="en-GB" sz="4000" dirty="0"/>
              <a:t>Shoulder external rotation </a:t>
            </a:r>
          </a:p>
          <a:p>
            <a:pPr marL="1085850" lvl="1" indent="-571500"/>
            <a:r>
              <a:rPr lang="en-GB" sz="4000" dirty="0"/>
              <a:t>Elbow flexion </a:t>
            </a:r>
          </a:p>
          <a:p>
            <a:pPr marL="685800" indent="-571500"/>
            <a:r>
              <a:rPr lang="en-GB" sz="4400" dirty="0"/>
              <a:t>Sensory </a:t>
            </a:r>
            <a:r>
              <a:rPr lang="en-GB" sz="4400" dirty="0" err="1"/>
              <a:t>Sx</a:t>
            </a:r>
            <a:r>
              <a:rPr lang="en-GB" sz="4400" dirty="0"/>
              <a:t> usually resolve within seconds </a:t>
            </a:r>
          </a:p>
          <a:p>
            <a:pPr marL="685800" indent="-571500"/>
            <a:r>
              <a:rPr lang="en-GB" sz="4400" dirty="0"/>
              <a:t>Motor </a:t>
            </a:r>
            <a:r>
              <a:rPr lang="en-GB" sz="4400" dirty="0" err="1"/>
              <a:t>Sx</a:t>
            </a:r>
            <a:r>
              <a:rPr lang="en-GB" sz="4400" dirty="0"/>
              <a:t> may resist </a:t>
            </a:r>
            <a:endParaRPr lang="en-US" sz="4300" dirty="0"/>
          </a:p>
        </p:txBody>
      </p:sp>
    </p:spTree>
    <p:extLst>
      <p:ext uri="{BB962C8B-B14F-4D97-AF65-F5344CB8AC3E}">
        <p14:creationId xmlns:p14="http://schemas.microsoft.com/office/powerpoint/2010/main" val="40933200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99592" y="656692"/>
            <a:ext cx="7594833" cy="4644516"/>
          </a:xfrm>
        </p:spPr>
        <p:txBody>
          <a:bodyPr>
            <a:normAutofit fontScale="47500" lnSpcReduction="20000"/>
          </a:bodyPr>
          <a:lstStyle/>
          <a:p>
            <a:pPr marL="0" indent="0">
              <a:buNone/>
            </a:pPr>
            <a:r>
              <a:rPr lang="en-GB" sz="5500" dirty="0"/>
              <a:t>Key learning points </a:t>
            </a:r>
          </a:p>
          <a:p>
            <a:r>
              <a:rPr lang="en-GB" sz="4000" dirty="0"/>
              <a:t>The ABCs still apply as a priority in patients with suspected spinal injury. </a:t>
            </a:r>
          </a:p>
          <a:p>
            <a:r>
              <a:rPr lang="en-GB" sz="4000" dirty="0"/>
              <a:t>The spinal injury patient presents specific problems during assessment and intervention. </a:t>
            </a:r>
          </a:p>
          <a:p>
            <a:r>
              <a:rPr lang="en-GB" sz="4000" dirty="0"/>
              <a:t>Manual in-line stabilisation must be maintained from the moment of first contact with the patient until immobilisation has been achieved with board, head blocks and straps or it is judged that immobilisation is not necessary. </a:t>
            </a:r>
          </a:p>
          <a:p>
            <a:r>
              <a:rPr lang="en-GB" sz="4000" dirty="0"/>
              <a:t>If in doubt, immobilise. </a:t>
            </a:r>
          </a:p>
          <a:p>
            <a:r>
              <a:rPr lang="en-GB" sz="4000" dirty="0"/>
              <a:t>Correct preparation for transfer to definitive care with appropriate documentation and communication with the receiving hospital. </a:t>
            </a:r>
          </a:p>
          <a:p>
            <a:r>
              <a:rPr lang="en-GB" sz="4000" dirty="0"/>
              <a:t>The techniques for moving and immobilising players with suspected spinal injuries must be practised regularly by the medical team and helpers. </a:t>
            </a:r>
            <a:endParaRPr lang="en-US" sz="4300" dirty="0"/>
          </a:p>
        </p:txBody>
      </p:sp>
    </p:spTree>
    <p:extLst>
      <p:ext uri="{BB962C8B-B14F-4D97-AF65-F5344CB8AC3E}">
        <p14:creationId xmlns:p14="http://schemas.microsoft.com/office/powerpoint/2010/main" val="13564722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29B1840EED65478A1BBBA02491ACC6" ma:contentTypeVersion="14" ma:contentTypeDescription="Create a new document." ma:contentTypeScope="" ma:versionID="e12eccda083f734e567e65c314c06690">
  <xsd:schema xmlns:xsd="http://www.w3.org/2001/XMLSchema" xmlns:xs="http://www.w3.org/2001/XMLSchema" xmlns:p="http://schemas.microsoft.com/office/2006/metadata/properties" xmlns:ns3="e66c22e5-8225-46c3-9abb-23d460e866c8" xmlns:ns4="22c661eb-85a9-4250-880c-d65c82aaab1a" targetNamespace="http://schemas.microsoft.com/office/2006/metadata/properties" ma:root="true" ma:fieldsID="c242ad00e0ef2770a76f664516977ae4" ns3:_="" ns4:_="">
    <xsd:import namespace="e66c22e5-8225-46c3-9abb-23d460e866c8"/>
    <xsd:import namespace="22c661eb-85a9-4250-880c-d65c82aaab1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6c22e5-8225-46c3-9abb-23d460e866c8"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2c661eb-85a9-4250-880c-d65c82aaab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e66c22e5-8225-46c3-9abb-23d460e866c8">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E4EE995C-9B87-48D9-823E-F03223E493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66c22e5-8225-46c3-9abb-23d460e866c8"/>
    <ds:schemaRef ds:uri="22c661eb-85a9-4250-880c-d65c82aaab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purl.org/dc/dcmitype/"/>
    <ds:schemaRef ds:uri="e66c22e5-8225-46c3-9abb-23d460e866c8"/>
    <ds:schemaRef ds:uri="22c661eb-85a9-4250-880c-d65c82aaab1a"/>
    <ds:schemaRef ds:uri="http://schemas.microsoft.com/office/2006/metadata/properties"/>
    <ds:schemaRef ds:uri="http://purl.org/dc/terms/"/>
    <ds:schemaRef ds:uri="http://schemas.microsoft.com/office/infopath/2007/PartnerControl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2211</Words>
  <Application>Microsoft Office PowerPoint</Application>
  <PresentationFormat>On-screen Show (4:3)</PresentationFormat>
  <Paragraphs>372</Paragraphs>
  <Slides>57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Myriad Pro</vt:lpstr>
      <vt:lpstr>Arial</vt:lpstr>
      <vt:lpstr>Calibri</vt:lpstr>
      <vt:lpstr>Times New Roman</vt:lpstr>
      <vt:lpstr>20140311PresentationUWTSDTemplate</vt:lpstr>
      <vt:lpstr>BMST6004  Sports Trauma Management  Disability (including neurological deficit)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Kerry Nicholas</cp:lastModifiedBy>
  <cp:revision>132</cp:revision>
  <dcterms:created xsi:type="dcterms:W3CDTF">2015-04-14T15:21:28Z</dcterms:created>
  <dcterms:modified xsi:type="dcterms:W3CDTF">2023-08-23T13:00:16Z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0x010100AD29B1840EED65478A1BBBA02491ACC6</vt:lpwstr>
  </property>
</Properties>
</file>