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1.xml" ContentType="application/xml"/>
  <Override PartName="/customXml/itemProps1.xml" ContentType="application/vnd.openxmlformats-officedocument.customXmlProperties+xml"/>
  <Override PartName="/customXml/item2.xml" ContentType="application/xml"/>
  <Override PartName="/customXml/_rels/item1.xml.rels" ContentType="application/vnd.openxmlformats-package.relationships+xml"/>
  <Override PartName="/customXml/_rels/item2.xml.rels" ContentType="application/vnd.openxmlformats-package.relationships+xml"/>
  <Override PartName="/customXml/_rels/item3.xml.rels" ContentType="application/vnd.openxmlformats-package.relationships+xml"/>
  <Override PartName="/customXml/itemProps2.xml" ContentType="application/vnd.openxmlformats-officedocument.customXmlProperties+xml"/>
  <Override PartName="/customXml/item3.xml" ContentType="application/xml"/>
  <Override PartName="/customXml/itemProps3.xml" ContentType="application/vnd.openxmlformats-officedocument.customXml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png" ContentType="image/pn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customXml" Target="../customXml/item1.xml"/><Relationship Id="rId5" Type="http://schemas.openxmlformats.org/officeDocument/2006/relationships/customXml" Target="../customXml/item2.xml"/><Relationship Id="rId6" Type="http://schemas.openxmlformats.org/officeDocument/2006/relationships/customXml" Target="../customXml/item3.xml"/><Relationship Id="rId7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13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14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GB" sz="1800" spc="-1" strike="noStrike">
                <a:latin typeface="Arial"/>
              </a:rPr>
              <a:t>Click to edit the title text format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Click to edit the outline text format</a:t>
            </a:r>
            <a:endParaRPr b="0" lang="en-GB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Second Outline Level</a:t>
            </a:r>
            <a:endParaRPr b="0" lang="en-GB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Third Outline Level</a:t>
            </a:r>
            <a:endParaRPr b="0" lang="en-GB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Fourth Outline Level</a:t>
            </a:r>
            <a:endParaRPr b="0" lang="en-GB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Fifth Outline Level</a:t>
            </a:r>
            <a:endParaRPr b="0" lang="en-GB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Sixth Outline Level</a:t>
            </a:r>
            <a:endParaRPr b="0" lang="en-GB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Seventh Outline Level</a:t>
            </a:r>
            <a:endParaRPr b="0" lang="en-GB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GB" sz="4400" spc="-1" strike="noStrike">
                <a:latin typeface="Arial"/>
              </a:rPr>
              <a:t>Click to edit the title text format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3200" spc="-1" strike="noStrike">
                <a:latin typeface="Arial"/>
              </a:rPr>
              <a:t>Click to edit the outline text format</a:t>
            </a:r>
            <a:endParaRPr b="0" lang="en-GB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800" spc="-1" strike="noStrike">
                <a:latin typeface="Arial"/>
              </a:rPr>
              <a:t>Second Outline Level</a:t>
            </a:r>
            <a:endParaRPr b="0" lang="en-GB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400" spc="-1" strike="noStrike">
                <a:latin typeface="Arial"/>
              </a:rPr>
              <a:t>Third Outline Level</a:t>
            </a:r>
            <a:endParaRPr b="0" lang="en-GB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000" spc="-1" strike="noStrike">
                <a:latin typeface="Arial"/>
              </a:rPr>
              <a:t>Fourth Outline Level</a:t>
            </a:r>
            <a:endParaRPr b="0" lang="en-GB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Fifth Outline Level</a:t>
            </a:r>
            <a:endParaRPr b="0" lang="en-GB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Sixth Outline Level</a:t>
            </a:r>
            <a:endParaRPr b="0" lang="en-GB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Seventh Outline Level</a:t>
            </a:r>
            <a:endParaRPr b="0" lang="en-GB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en-GB" sz="1800" spc="-1" strike="noStrike">
                <a:latin typeface="Arial"/>
              </a:rPr>
              <a:t>Click to edit the title text format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Click to edit the outline text format</a:t>
            </a:r>
            <a:endParaRPr b="0" lang="en-GB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Second Outline Level</a:t>
            </a:r>
            <a:endParaRPr b="0" lang="en-GB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Third Outline Level</a:t>
            </a:r>
            <a:endParaRPr b="0" lang="en-GB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Fourth Outline Level</a:t>
            </a:r>
            <a:endParaRPr b="0" lang="en-GB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Fifth Outline Level</a:t>
            </a:r>
            <a:endParaRPr b="0" lang="en-GB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Sixth Outline Level</a:t>
            </a:r>
            <a:endParaRPr b="0" lang="en-GB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Seventh Outline Level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44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Click to edit the outline text format</a:t>
            </a:r>
            <a:endParaRPr b="0" lang="en-GB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Second Outline Level</a:t>
            </a:r>
            <a:endParaRPr b="0" lang="en-GB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Third Outline Level</a:t>
            </a:r>
            <a:endParaRPr b="0" lang="en-GB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1800" spc="-1" strike="noStrike">
                <a:latin typeface="Arial"/>
              </a:rPr>
              <a:t>Fourth Outline Level</a:t>
            </a:r>
            <a:endParaRPr b="0" lang="en-GB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Fifth Outline Level</a:t>
            </a:r>
            <a:endParaRPr b="0" lang="en-GB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Sixth Outline Level</a:t>
            </a:r>
            <a:endParaRPr b="0" lang="en-GB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latin typeface="Arial"/>
              </a:rPr>
              <a:t>Seventh Outline Level</a:t>
            </a:r>
            <a:endParaRPr b="0" lang="en-GB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hyperlink" Target="https://moodle.uwtsd.ac.uk/course/view.php?id=8946" TargetMode="External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8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itle 3"/>
          <p:cNvSpPr/>
          <p:nvPr/>
        </p:nvSpPr>
        <p:spPr>
          <a:xfrm>
            <a:off x="685800" y="1845000"/>
            <a:ext cx="7771320" cy="1180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48000"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Myth and mythology: How Stories Shape the World</a:t>
            </a:r>
            <a:br/>
            <a:endParaRPr b="0" lang="en-GB" sz="4400" spc="-1" strike="noStrike">
              <a:latin typeface="Arial"/>
            </a:endParaRPr>
          </a:p>
        </p:txBody>
      </p:sp>
      <p:sp>
        <p:nvSpPr>
          <p:cNvPr id="116" name="Subtitle 6"/>
          <p:cNvSpPr/>
          <p:nvPr/>
        </p:nvSpPr>
        <p:spPr>
          <a:xfrm>
            <a:off x="2627640" y="2925000"/>
            <a:ext cx="5111640" cy="1751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  <a:spcBef>
                <a:spcPts val="400"/>
              </a:spcBef>
              <a:tabLst>
                <a:tab algn="l" pos="0"/>
              </a:tabLst>
            </a:pPr>
            <a:r>
              <a:rPr b="0" lang="en-GB" sz="20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Dr Ruth Parkes</a:t>
            </a:r>
            <a:endParaRPr b="0" lang="en-GB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itle 1"/>
          <p:cNvSpPr/>
          <p:nvPr/>
        </p:nvSpPr>
        <p:spPr>
          <a:xfrm>
            <a:off x="1727640" y="620640"/>
            <a:ext cx="5687640" cy="488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20000"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An interdisciplinary module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18" name="TextBox 29"/>
          <p:cNvSpPr/>
          <p:nvPr/>
        </p:nvSpPr>
        <p:spPr>
          <a:xfrm>
            <a:off x="1544760" y="1080000"/>
            <a:ext cx="5978520" cy="4844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343080" indent="-342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GB" sz="2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This module spans several millennia and several cultures – it is team taught to make sure you’re always talking to an expert</a:t>
            </a:r>
            <a:endParaRPr b="0" lang="en-GB" sz="24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GB" sz="2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Over the course of the module, you will meet a range of tutors (Jane Cartwright, Thomas Jansen, Ruth Parkes, Catrin Williams)– and have a guest lecture by Bettina Schmidt, as well</a:t>
            </a:r>
            <a:endParaRPr b="0" lang="en-GB" sz="24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GB" sz="2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Our contact details are in the module syllabus on Moodle </a:t>
            </a: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GB" sz="2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 </a:t>
            </a:r>
            <a:endParaRPr b="0" lang="en-GB" sz="2400" spc="-1" strike="noStrike">
              <a:latin typeface="Arial"/>
            </a:endParaRPr>
          </a:p>
        </p:txBody>
      </p:sp>
      <p:sp>
        <p:nvSpPr>
          <p:cNvPr id="119" name="TextBox 30"/>
          <p:cNvSpPr/>
          <p:nvPr/>
        </p:nvSpPr>
        <p:spPr>
          <a:xfrm>
            <a:off x="55800" y="1485000"/>
            <a:ext cx="13158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GB" sz="18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Magdalena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20" name="TextBox 34"/>
          <p:cNvSpPr/>
          <p:nvPr/>
        </p:nvSpPr>
        <p:spPr>
          <a:xfrm>
            <a:off x="252360" y="5205240"/>
            <a:ext cx="88740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GB" sz="18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Rhodri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21" name="TextBox 21"/>
          <p:cNvSpPr/>
          <p:nvPr/>
        </p:nvSpPr>
        <p:spPr>
          <a:xfrm>
            <a:off x="416160" y="3335400"/>
            <a:ext cx="61308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GB" sz="18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Jane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22" name="TextBox 23"/>
          <p:cNvSpPr/>
          <p:nvPr/>
        </p:nvSpPr>
        <p:spPr>
          <a:xfrm>
            <a:off x="126720" y="5123160"/>
            <a:ext cx="108576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GB" sz="18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Matthew</a:t>
            </a:r>
            <a:endParaRPr b="0" lang="en-GB" sz="1800" spc="-1" strike="noStrike">
              <a:latin typeface="Arial"/>
            </a:endParaRPr>
          </a:p>
        </p:txBody>
      </p:sp>
      <p:sp>
        <p:nvSpPr>
          <p:cNvPr id="123" name="TextBox 24"/>
          <p:cNvSpPr/>
          <p:nvPr/>
        </p:nvSpPr>
        <p:spPr>
          <a:xfrm>
            <a:off x="8117280" y="5267880"/>
            <a:ext cx="752040" cy="363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GB" sz="1800" spc="-1" strike="noStrike">
                <a:solidFill>
                  <a:srgbClr val="ffffff"/>
                </a:solidFill>
                <a:latin typeface="Palatino Linotype"/>
                <a:ea typeface="DejaVu Sans"/>
              </a:rPr>
              <a:t>Sarah</a:t>
            </a: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itl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88000"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Module content (the dry version)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25" name="Content Placeholder 2"/>
          <p:cNvSpPr/>
          <p:nvPr/>
        </p:nvSpPr>
        <p:spPr>
          <a:xfrm>
            <a:off x="457200" y="1600200"/>
            <a:ext cx="8228520" cy="391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23000"/>
          </a:bodyPr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r>
              <a:rPr b="1" lang="en-US" sz="3200" spc="-1" strike="noStrike">
                <a:solidFill>
                  <a:srgbClr val="373a3c"/>
                </a:solidFill>
                <a:latin typeface="-apple-system"/>
                <a:ea typeface="DejaVu Sans"/>
              </a:rPr>
              <a:t>AIM(S)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  <a:tabLst>
                <a:tab algn="l" pos="0"/>
              </a:tabLst>
            </a:pPr>
            <a:r>
              <a:rPr b="0" lang="en-US" sz="3200" spc="-1" strike="noStrike">
                <a:solidFill>
                  <a:srgbClr val="373a3c"/>
                </a:solidFill>
                <a:latin typeface="-apple-system"/>
                <a:ea typeface="DejaVu Sans"/>
              </a:rPr>
              <a:t>To make students aware of a range of myths from ancient and modern cultures, as well as sources available for the study of and response to myth and mythology in various cultural contexts.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r>
              <a:rPr b="1" lang="en-US" sz="3200" spc="-1" strike="noStrike">
                <a:solidFill>
                  <a:srgbClr val="373a3c"/>
                </a:solidFill>
                <a:latin typeface="-apple-system"/>
                <a:ea typeface="DejaVu Sans"/>
              </a:rPr>
              <a:t> 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r>
              <a:rPr b="1" lang="en-US" sz="3200" spc="-1" strike="noStrike">
                <a:solidFill>
                  <a:srgbClr val="373a3c"/>
                </a:solidFill>
                <a:latin typeface="-apple-system"/>
                <a:ea typeface="DejaVu Sans"/>
              </a:rPr>
              <a:t>LEARNING OUTCOMES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  <a:tabLst>
                <a:tab algn="l" pos="0"/>
              </a:tabLst>
            </a:pPr>
            <a:r>
              <a:rPr b="0" lang="en-US" sz="3200" spc="-1" strike="noStrike">
                <a:solidFill>
                  <a:srgbClr val="373a3c"/>
                </a:solidFill>
                <a:latin typeface="-apple-system"/>
                <a:ea typeface="DejaVu Sans"/>
              </a:rPr>
              <a:t>Upon the successful completion of this module, the student should be able to: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  <a:tabLst>
                <a:tab algn="l" pos="0"/>
              </a:tabLst>
            </a:pPr>
            <a:r>
              <a:rPr b="0" lang="en-US" sz="3200" spc="-1" strike="noStrike">
                <a:solidFill>
                  <a:srgbClr val="373a3c"/>
                </a:solidFill>
                <a:latin typeface="-apple-system"/>
                <a:ea typeface="DejaVu Sans"/>
              </a:rPr>
              <a:t>Demonstrate a good knowledge of mythological traditions studied;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  <a:tabLst>
                <a:tab algn="l" pos="0"/>
              </a:tabLst>
            </a:pPr>
            <a:r>
              <a:rPr b="0" lang="en-US" sz="3200" spc="-1" strike="noStrike">
                <a:solidFill>
                  <a:srgbClr val="373a3c"/>
                </a:solidFill>
                <a:latin typeface="-apple-system"/>
                <a:ea typeface="DejaVu Sans"/>
              </a:rPr>
              <a:t>Demonstrate a good knowledge of comparative approaches to myth and mythology;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  <a:tabLst>
                <a:tab algn="l" pos="0"/>
              </a:tabLst>
            </a:pPr>
            <a:r>
              <a:rPr b="0" lang="en-US" sz="3200" spc="-1" strike="noStrike">
                <a:solidFill>
                  <a:srgbClr val="373a3c"/>
                </a:solidFill>
                <a:latin typeface="-apple-system"/>
                <a:ea typeface="DejaVu Sans"/>
              </a:rPr>
              <a:t>Respond analytically or creatively to discourses of myth and mythology.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en-GB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itle 1"/>
          <p:cNvSpPr/>
          <p:nvPr/>
        </p:nvSpPr>
        <p:spPr>
          <a:xfrm>
            <a:off x="229680" y="274680"/>
            <a:ext cx="8456040" cy="106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Schedule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27" name="Content Placeholder 2"/>
          <p:cNvSpPr/>
          <p:nvPr/>
        </p:nvSpPr>
        <p:spPr>
          <a:xfrm>
            <a:off x="229680" y="1556640"/>
            <a:ext cx="2540880" cy="395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30000"/>
          </a:bodyPr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Mondays/Tuesdays/Thursdays/Fridays: classroom, 2-5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ff0000"/>
                </a:solidFill>
                <a:latin typeface="Palatino Linotype"/>
                <a:ea typeface="DejaVu Sans"/>
              </a:rPr>
              <a:t>Except for no class (strikes) on 24 and 25</a:t>
            </a:r>
            <a:r>
              <a:rPr b="0" lang="en-US" sz="3200" spc="-1" strike="noStrike" baseline="14000000">
                <a:solidFill>
                  <a:srgbClr val="ff0000"/>
                </a:solidFill>
                <a:latin typeface="Palatino Linotype"/>
                <a:ea typeface="DejaVu Sans"/>
              </a:rPr>
              <a:t>th</a:t>
            </a:r>
            <a:r>
              <a:rPr b="0" lang="en-US" sz="3200" spc="-1" strike="noStrike">
                <a:solidFill>
                  <a:srgbClr val="ff0000"/>
                </a:solidFill>
                <a:latin typeface="Palatino Linotype"/>
                <a:ea typeface="DejaVu Sans"/>
              </a:rPr>
              <a:t> November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ff0000"/>
                </a:solidFill>
                <a:latin typeface="Palatino Linotype"/>
                <a:ea typeface="DejaVu Sans"/>
              </a:rPr>
              <a:t>Friday 2/12: online session (teams)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Thursdays 1st and 8</a:t>
            </a:r>
            <a:r>
              <a:rPr b="0" lang="en-US" sz="3200" spc="-1" strike="noStrike" baseline="14000000">
                <a:solidFill>
                  <a:srgbClr val="373a3c"/>
                </a:solidFill>
                <a:latin typeface="Palatino Linotype"/>
                <a:ea typeface="DejaVu Sans"/>
              </a:rPr>
              <a:t>th</a:t>
            </a: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 Dec, 1.30–4.30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GB" sz="3200" spc="-1" strike="noStrike">
              <a:latin typeface="Arial"/>
            </a:endParaRPr>
          </a:p>
        </p:txBody>
      </p:sp>
      <p:graphicFrame>
        <p:nvGraphicFramePr>
          <p:cNvPr id="128" name="Table 7"/>
          <p:cNvGraphicFramePr/>
          <p:nvPr/>
        </p:nvGraphicFramePr>
        <p:xfrm>
          <a:off x="3348000" y="116640"/>
          <a:ext cx="5472000" cy="5472000"/>
        </p:xfrm>
        <a:graphic>
          <a:graphicData uri="http://schemas.openxmlformats.org/drawingml/2006/table">
            <a:tbl>
              <a:tblPr/>
              <a:tblGrid>
                <a:gridCol w="1182960"/>
                <a:gridCol w="252000"/>
                <a:gridCol w="3448440"/>
                <a:gridCol w="588960"/>
              </a:tblGrid>
              <a:tr h="49356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Monday 21.11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Module intro + Medieval myths 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JC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Tuesday 22.11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Medieval Myths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JC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Thursday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24.11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No session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JK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9356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Friday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25.11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No session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9356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Monday 28.11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endParaRPr b="0" lang="en-GB" sz="18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Guest session: Yoruba mythology </a:t>
                      </a:r>
                      <a:endParaRPr b="0" lang="en-GB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BS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Tuesday 29.11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Chinese myths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TJ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Thursday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 </a:t>
                      </a: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01.12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Judeo-Christian myth (start 1.30) 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CW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Friday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 </a:t>
                      </a: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02.12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Mythology; Roman foundation myths (online)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RP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Monday 05.12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Graeco-Roman myths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RP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Tuesday 06.12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538135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Graeco-Roman myths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RP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Thursday 08.12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538135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Judeo-Christian myth (start 1.30)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CW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Friday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09.12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Chinese myth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TJ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Monday 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12.12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538135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Chinese myth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TJ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2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Tuesday 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14.12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Judeo-Christian myth 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CW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9356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Thursday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16.12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4b083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Medieval myth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JC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448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1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Friday </a:t>
                      </a: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17.12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6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QUIZ (online, through moodle) </a:t>
                      </a:r>
                      <a:endParaRPr b="0" lang="en-GB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solidFill>
                      <a:srgbClr val="deeaf6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7000"/>
                        </a:lnSpc>
                        <a:spcAft>
                          <a:spcPts val="799"/>
                        </a:spcAft>
                      </a:pPr>
                      <a:r>
                        <a:rPr b="0" lang="en-GB" sz="1100" spc="-1" strike="noStrike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 </a:t>
                      </a:r>
                      <a:endParaRPr b="0" lang="en-GB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/>
          <p:nvPr/>
        </p:nvSpPr>
        <p:spPr>
          <a:xfrm>
            <a:off x="457200" y="274680"/>
            <a:ext cx="8228520" cy="661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Moodle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30" name="Content Placeholder 2"/>
          <p:cNvSpPr/>
          <p:nvPr/>
        </p:nvSpPr>
        <p:spPr>
          <a:xfrm>
            <a:off x="251640" y="1110600"/>
            <a:ext cx="3599280" cy="4492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24000"/>
          </a:bodyPr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 u="sng">
                <a:solidFill>
                  <a:srgbClr val="0000ff"/>
                </a:solidFill>
                <a:uFillTx/>
                <a:latin typeface="Palatino Linotype"/>
                <a:ea typeface="DejaVu Sans"/>
                <a:hlinkClick r:id="rId1"/>
              </a:rPr>
              <a:t>Our Moodle page 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is divided by tiles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Some tiles may contain material for more than one session 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Prep reading, class recordings, slides, follow-up reading will be available under each tile</a:t>
            </a:r>
            <a:endParaRPr b="0" lang="en-GB" sz="3200" spc="-1" strike="noStrike">
              <a:latin typeface="Arial"/>
            </a:endParaRPr>
          </a:p>
          <a:p>
            <a:pPr lvl="1" marL="743040" indent="-28476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Please look out for content warnings (CW): they are intended to make sure that we approach difficult topics with care</a:t>
            </a:r>
            <a:endParaRPr b="0" lang="en-GB" sz="2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Immediately after a class, you can also find the recording in the Teams chat</a:t>
            </a:r>
            <a:endParaRPr b="0" lang="en-GB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 1"/>
          <p:cNvSpPr/>
          <p:nvPr/>
        </p:nvSpPr>
        <p:spPr>
          <a:xfrm>
            <a:off x="4356000" y="274680"/>
            <a:ext cx="4607280" cy="704880"/>
          </a:xfrm>
          <a:prstGeom prst="rect">
            <a:avLst/>
          </a:prstGeom>
          <a:solidFill>
            <a:srgbClr val="c3d69b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Teams</a:t>
            </a:r>
            <a:endParaRPr b="0" lang="en-GB" sz="4400" spc="-1" strike="noStrike">
              <a:latin typeface="Arial"/>
            </a:endParaRPr>
          </a:p>
        </p:txBody>
      </p:sp>
      <p:pic>
        <p:nvPicPr>
          <p:cNvPr id="132" name="Content Placeholder 3" descr=""/>
          <p:cNvPicPr/>
          <p:nvPr/>
        </p:nvPicPr>
        <p:blipFill>
          <a:blip r:embed="rId1"/>
          <a:srcRect l="48150" t="14261" r="32248" b="57222"/>
          <a:stretch/>
        </p:blipFill>
        <p:spPr>
          <a:xfrm>
            <a:off x="284760" y="274680"/>
            <a:ext cx="3887280" cy="3533760"/>
          </a:xfrm>
          <a:prstGeom prst="rect">
            <a:avLst/>
          </a:prstGeom>
          <a:ln w="0">
            <a:noFill/>
          </a:ln>
        </p:spPr>
      </p:pic>
      <p:sp>
        <p:nvSpPr>
          <p:cNvPr id="133" name="Content Placeholder 4"/>
          <p:cNvSpPr/>
          <p:nvPr/>
        </p:nvSpPr>
        <p:spPr>
          <a:xfrm>
            <a:off x="4356000" y="1268640"/>
            <a:ext cx="4607280" cy="431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42000"/>
          </a:bodyPr>
          <a:p>
            <a:pPr marL="343080" indent="-3420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Teams will be used for quick announcements and online sessions</a:t>
            </a:r>
            <a:endParaRPr b="0" lang="en-GB" sz="2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You can always find the links to online meetings in the Teams calendar</a:t>
            </a:r>
            <a:endParaRPr b="0" lang="en-GB" sz="2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At the top of our Teams page, you have a link to the module Stream called Class recordings</a:t>
            </a:r>
            <a:endParaRPr b="0" lang="en-GB" sz="2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All class recordings will appear in that Stream</a:t>
            </a:r>
            <a:endParaRPr b="0" lang="en-GB" sz="2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If you are on campus and have issues connecting to Teams for our online session, remember that you can use the Blue Computer Room to follow the class (bring headphones!)</a:t>
            </a:r>
            <a:endParaRPr b="0" lang="en-GB" sz="2800" spc="-1" strike="noStrike">
              <a:latin typeface="Arial"/>
            </a:endParaRPr>
          </a:p>
        </p:txBody>
      </p:sp>
      <p:sp>
        <p:nvSpPr>
          <p:cNvPr id="134" name="TextBox 5"/>
          <p:cNvSpPr/>
          <p:nvPr/>
        </p:nvSpPr>
        <p:spPr>
          <a:xfrm>
            <a:off x="284760" y="3933000"/>
            <a:ext cx="3887280" cy="9126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en-GB" sz="1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Our Teams icon is a view of Lake Stymphalos in Greece: the setting of one of Herakles’ labours</a:t>
            </a:r>
            <a:endParaRPr b="0" lang="en-GB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Classroom sessions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36" name="Content Placeholder 2"/>
          <p:cNvSpPr/>
          <p:nvPr/>
        </p:nvSpPr>
        <p:spPr>
          <a:xfrm>
            <a:off x="457200" y="1600200"/>
            <a:ext cx="8228520" cy="391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All classroom sessions will be recorded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If you are unwell or required to self-isolate, catch up on the session online 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Please act wisely as regards COVID</a:t>
            </a:r>
            <a:endParaRPr b="0" lang="en-GB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itl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Online session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38" name="Content Placeholder 2"/>
          <p:cNvSpPr/>
          <p:nvPr/>
        </p:nvSpPr>
        <p:spPr>
          <a:xfrm>
            <a:off x="457200" y="1600200"/>
            <a:ext cx="8228520" cy="391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One session (2/12) will be a live meeting via Microsoft Team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It will be recorded 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en-GB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itle 1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Assessment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40" name="Content Placeholder 2"/>
          <p:cNvSpPr/>
          <p:nvPr/>
        </p:nvSpPr>
        <p:spPr>
          <a:xfrm>
            <a:off x="457200" y="1417680"/>
            <a:ext cx="8228520" cy="4098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70000"/>
          </a:bodyPr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This module is assessed by a two-part portfolio ≈ 4,000 words </a:t>
            </a:r>
            <a:endParaRPr b="0" lang="en-GB" sz="3200" spc="-1" strike="noStrike">
              <a:latin typeface="Arial"/>
            </a:endParaRPr>
          </a:p>
          <a:p>
            <a:pPr lvl="1" marL="914400" indent="-513360">
              <a:lnSpc>
                <a:spcPct val="100000"/>
              </a:lnSpc>
              <a:spcBef>
                <a:spcPts val="561"/>
              </a:spcBef>
              <a:buClr>
                <a:srgbClr val="373a3c"/>
              </a:buClr>
              <a:buFont typeface="Arial"/>
              <a:buAutoNum type="arabicPeriod"/>
            </a:pPr>
            <a:r>
              <a:rPr b="0" lang="en-US" sz="28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A 2,000 word written assignment due Wednesday 14 December (75% of portfolio) – Week 4</a:t>
            </a:r>
            <a:endParaRPr b="0" lang="en-GB" sz="2800" spc="-1" strike="noStrike">
              <a:latin typeface="Arial"/>
            </a:endParaRPr>
          </a:p>
          <a:p>
            <a:pPr lvl="1" marL="914400" indent="-513360">
              <a:lnSpc>
                <a:spcPct val="100000"/>
              </a:lnSpc>
              <a:spcBef>
                <a:spcPts val="561"/>
              </a:spcBef>
              <a:buClr>
                <a:srgbClr val="373a3c"/>
              </a:buClr>
              <a:buFont typeface="Arial"/>
              <a:buAutoNum type="arabicPeriod"/>
            </a:pPr>
            <a:r>
              <a:rPr b="0" lang="en-US" sz="28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A 30 minute online Moodle quiz due Friday 16 December (25% of portfolio) – Week 4</a:t>
            </a:r>
            <a:endParaRPr b="0" lang="en-GB" sz="2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The written assignment is about depth and focus on your chosen area (e.g. Rome, writing…)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The online quiz is about breadth of knowledge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en-GB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itle 1"/>
          <p:cNvSpPr/>
          <p:nvPr/>
        </p:nvSpPr>
        <p:spPr>
          <a:xfrm>
            <a:off x="179640" y="116640"/>
            <a:ext cx="8856000" cy="1141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From title idea to submission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42" name="Content Placeholder 2"/>
          <p:cNvSpPr/>
          <p:nvPr/>
        </p:nvSpPr>
        <p:spPr>
          <a:xfrm>
            <a:off x="251640" y="1343160"/>
            <a:ext cx="8640000" cy="4170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56000"/>
          </a:bodyPr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1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For your long assignment, </a:t>
            </a: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you</a:t>
            </a:r>
            <a:r>
              <a:rPr b="1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 </a:t>
            </a: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can do </a:t>
            </a:r>
            <a:r>
              <a:rPr b="1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either</a:t>
            </a:r>
            <a:endParaRPr b="0" lang="en-GB" sz="3200" spc="-1" strike="noStrike">
              <a:latin typeface="Arial"/>
            </a:endParaRPr>
          </a:p>
          <a:p>
            <a:pPr lvl="1" marL="743040" indent="-284760">
              <a:lnSpc>
                <a:spcPct val="100000"/>
              </a:lnSpc>
              <a:spcBef>
                <a:spcPts val="561"/>
              </a:spcBef>
              <a:buClr>
                <a:srgbClr val="373a3c"/>
              </a:buClr>
              <a:buFont typeface="Palatino Linotype"/>
              <a:buAutoNum type="arabicPeriod"/>
            </a:pPr>
            <a:r>
              <a:rPr b="0" lang="en-US" sz="28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a primary source analysis of an object, text, etc (from a selection), on myth in a culture/period of your interest in an essay of 2,000 words, </a:t>
            </a:r>
            <a:r>
              <a:rPr b="1" lang="en-US" sz="28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or</a:t>
            </a:r>
            <a:endParaRPr b="0" lang="en-GB" sz="2800" spc="-1" strike="noStrike">
              <a:latin typeface="Arial"/>
            </a:endParaRPr>
          </a:p>
          <a:p>
            <a:pPr lvl="1" marL="743040" indent="-284760">
              <a:lnSpc>
                <a:spcPct val="100000"/>
              </a:lnSpc>
              <a:spcBef>
                <a:spcPts val="561"/>
              </a:spcBef>
              <a:buClr>
                <a:srgbClr val="373a3c"/>
              </a:buClr>
              <a:buFont typeface="Palatino Linotype"/>
              <a:buAutoNum type="arabicPeriod"/>
            </a:pPr>
            <a:r>
              <a:rPr b="0" lang="en-US" sz="28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 </a:t>
            </a:r>
            <a:r>
              <a:rPr b="0" lang="en-US" sz="28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(if you are on a creative writing student) a creative response to the module material (equivalent of 2,000 words)</a:t>
            </a:r>
            <a:endParaRPr b="0" lang="en-GB" sz="28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The options are available in the Module syllabus on Moodle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You are encouraged to contact the relevant tutor to discuss your long assignment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373a3c"/>
              </a:buClr>
              <a:buFont typeface="Arial"/>
              <a:buChar char="•"/>
            </a:pPr>
            <a:r>
              <a:rPr b="0" lang="en-US" sz="3200" spc="-1" strike="noStrike">
                <a:solidFill>
                  <a:srgbClr val="373a3c"/>
                </a:solidFill>
                <a:latin typeface="Palatino Linotype"/>
                <a:ea typeface="DejaVu Sans"/>
              </a:rPr>
              <a:t>Draft submission, and final submission will all be via the assessment tile on Moodle</a:t>
            </a:r>
            <a:endParaRPr b="0" lang="en-GB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en-GB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Title 1_0"/>
          <p:cNvSpPr/>
          <p:nvPr/>
        </p:nvSpPr>
        <p:spPr>
          <a:xfrm>
            <a:off x="457200" y="274680"/>
            <a:ext cx="8228520" cy="1141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en-GB" sz="44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Module workload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144" name="Content Placeholder 2_0"/>
          <p:cNvSpPr/>
          <p:nvPr/>
        </p:nvSpPr>
        <p:spPr>
          <a:xfrm>
            <a:off x="457200" y="1600200"/>
            <a:ext cx="8228520" cy="3916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97000"/>
          </a:bodyPr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This is a 20 credit module: it </a:t>
            </a:r>
            <a:r>
              <a:rPr b="1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entails 200 hours of work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It has </a:t>
            </a:r>
            <a:r>
              <a:rPr b="1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48 hours 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of contact time (either in the classroom or via online activities)…</a:t>
            </a:r>
            <a:endParaRPr b="0" lang="en-GB" sz="3200" spc="-1" strike="noStrike">
              <a:latin typeface="Arial"/>
            </a:endParaRPr>
          </a:p>
          <a:p>
            <a:pPr marL="343080" indent="-3420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…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so the majority of your work (</a:t>
            </a:r>
            <a:r>
              <a:rPr b="1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152 hours – a 38 hour work week!</a:t>
            </a:r>
            <a:r>
              <a:rPr b="0" lang="en-GB" sz="32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) is independent study: </a:t>
            </a:r>
            <a:endParaRPr b="0" lang="en-GB" sz="3200" spc="-1" strike="noStrike">
              <a:latin typeface="Arial"/>
            </a:endParaRPr>
          </a:p>
          <a:p>
            <a:pPr lvl="1" marL="743040" indent="-28476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…</a:t>
            </a:r>
            <a:r>
              <a:rPr b="0" lang="en-GB" sz="2800" spc="-1" strike="noStrike">
                <a:solidFill>
                  <a:srgbClr val="000000"/>
                </a:solidFill>
                <a:latin typeface="Palatino Linotype"/>
                <a:ea typeface="DejaVu Sans"/>
              </a:rPr>
              <a:t>preparation reading, follow-up after class, preparing assignments…</a:t>
            </a:r>
            <a:endParaRPr b="0" lang="en-GB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?>
<Relationships xmlns="http://schemas.openxmlformats.org/package/2006/relationships"><Relationship Id="rId1" Type="http://schemas.openxmlformats.org/officeDocument/2006/relationships/customXmlProps" Target="itemProps1.xml"/>
</Relationships>
</file>

<file path=customXml/_rels/item2.xml.rels><?xml version="1.0" encoding="UTF-8"?>
<Relationships xmlns="http://schemas.openxmlformats.org/package/2006/relationships"><Relationship Id="rId1" Type="http://schemas.openxmlformats.org/officeDocument/2006/relationships/customXmlProps" Target="itemProps2.xml"/>
</Relationships>
</file>

<file path=customXml/_rels/item3.xml.rels><?xml version="1.0" encoding="UTF-8"?>
<Relationships xmlns="http://schemas.openxmlformats.org/package/2006/relationships"><Relationship Id="rId1" Type="http://schemas.openxmlformats.org/officeDocument/2006/relationships/customXmlProps" Target="itemProps3.xml"/>
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6" ma:contentTypeDescription="Create a new document." ma:contentTypeScope="" ma:versionID="7e721309f6c97e83d6d337bbe4ad3833">
  <xsd:schema xmlns:xsd="http://www.w3.org/2001/XMLSchema" xmlns:xs="http://www.w3.org/2001/XMLSchema" xmlns:p="http://schemas.microsoft.com/office/2006/metadata/properties" xmlns:ns2="303dbf9b-b85b-46a0-94f1-894078c07ecd" xmlns:ns3="7534e9c7-d8a7-4ffa-a350-0e66096719e3" targetNamespace="http://schemas.microsoft.com/office/2006/metadata/properties" ma:root="true" ma:fieldsID="231938f77745fabf4e500f6c5e72d4c6" ns2:_="" ns3:_="">
    <xsd:import namespace="303dbf9b-b85b-46a0-94f1-894078c07ecd"/>
    <xsd:import namespace="7534e9c7-d8a7-4ffa-a350-0e66096719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34e9c7-d8a7-4ffa-a350-0e6609671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  <UserInfo>
        <DisplayName>Amanda John (0501153)</DisplayName>
        <AccountId>185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5CD4514D-3FAB-4F0C-ACA6-E5E5F86C10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7534e9c7-d8a7-4ffa-a350-0e66096719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infopath/2007/PartnerControls"/>
    <ds:schemaRef ds:uri="http://purl.org/dc/dcmitype/"/>
    <ds:schemaRef ds:uri="7534e9c7-d8a7-4ffa-a350-0e66096719e3"/>
    <ds:schemaRef ds:uri="http://purl.org/dc/elements/1.1/"/>
    <ds:schemaRef ds:uri="303dbf9b-b85b-46a0-94f1-894078c07ecd"/>
    <ds:schemaRef ds:uri="http://purl.org/dc/terms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6640</TotalTime>
  <Application>LibreOffice/7.1.0.3$Windows_X86_64 LibreOffice_project/f6099ecf3d29644b5008cc8f48f42f4a40986e4c</Application>
  <AppVersion>15.0000</AppVersion>
  <Words>4129</Words>
  <Paragraphs>361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2020-09-14T12:22:34Z</dcterms:created>
  <dc:creator>Magdalena Ohrman</dc:creator>
  <dc:description/>
  <dc:language>en-GB</dc:language>
  <cp:lastModifiedBy/>
  <dcterms:modified xsi:type="dcterms:W3CDTF">2022-11-17T18:48:33Z</dcterms:modified>
  <cp:revision>16</cp:revision>
  <dc:subject/>
  <dc:title>Myth and mythology: How Stories Shape the World 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  <property fmtid="{D5CDD505-2E9C-101B-9397-08002B2CF9AE}" pid="3" name="Slides">
    <vt:i4>50</vt:i4>
  </property>
</Properties>
</file>