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entation.xml" ContentType="application/vnd.openxmlformats-officedocument.presentationml.presentation.main+xml"/>
  <Override PartName="/ppt/slideLayouts/slideLayout6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presProps.xml" ContentType="application/vnd.openxmlformats-officedocument.presentationml.pres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8"/>
  </p:notesMasterIdLst>
  <p:sldIdLst>
    <p:sldId id="400" r:id="rId2"/>
    <p:sldId id="480" r:id="rId3"/>
    <p:sldId id="483" r:id="rId4"/>
    <p:sldId id="481" r:id="rId5"/>
    <p:sldId id="402" r:id="rId6"/>
    <p:sldId id="401" r:id="rId7"/>
    <p:sldId id="473" r:id="rId8"/>
    <p:sldId id="390" r:id="rId9"/>
    <p:sldId id="476" r:id="rId10"/>
    <p:sldId id="475" r:id="rId11"/>
    <p:sldId id="393" r:id="rId12"/>
    <p:sldId id="477" r:id="rId13"/>
    <p:sldId id="478" r:id="rId14"/>
    <p:sldId id="479" r:id="rId15"/>
    <p:sldId id="474" r:id="rId16"/>
    <p:sldId id="394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6058"/>
    <p:restoredTop sz="79014"/>
  </p:normalViewPr>
  <p:slideViewPr>
    <p:cSldViewPr snapToGrid="0">
      <p:cViewPr varScale="1">
        <p:scale>
          <a:sx n="73" d="100"/>
          <a:sy n="73" d="100"/>
        </p:scale>
        <p:origin x="224" y="4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customXml" Target="../customXml/item3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customXml" Target="../customXml/item2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customXml" Target="../customXml/item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A6F4F9-7B01-474D-9447-40DC8185DE2B}" type="datetimeFigureOut">
              <a:rPr lang="en-US" smtClean="0"/>
              <a:t>2/3/26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6C1C9E-18B6-BE45-892A-E92F1429D5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1803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801EE-87AA-2CC9-F520-02D44BF353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03F643-383F-0848-4D12-9AB1307D60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3F1C5E-43FA-E920-B0A9-FE531A1572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D80D76-76B6-0549-B709-079E5D5554BF}" type="datetimeFigureOut">
              <a:rPr lang="en-US" smtClean="0"/>
              <a:t>2/3/26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757AAD-06DC-3958-C4F2-8F3959EB8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99C34B-4D64-3163-BFB6-3CDF7E7DE3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27B0D-D03C-DA48-8811-C6FEF9D10B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66744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58ABAF-B1FC-B19D-AC4A-919C369439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A4B060-C45D-4EBE-0498-EB42FEB609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224C6E-6D45-EC3E-5583-A2CA7D72DF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D80D76-76B6-0549-B709-079E5D5554BF}" type="datetimeFigureOut">
              <a:rPr lang="en-US" smtClean="0"/>
              <a:t>2/3/26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B3BB20-1755-ED80-2D85-68D17AAEC4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065AC8-E607-7D95-8187-2D5FFD7757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27B0D-D03C-DA48-8811-C6FEF9D10B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99800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7ED8B-9730-50D2-0564-ECE25E06C5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E4F086-F0F1-69FA-0952-B1D8274DEE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9ADC92-E33D-E119-DF9D-A2208C297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D80D76-76B6-0549-B709-079E5D5554BF}" type="datetimeFigureOut">
              <a:rPr lang="en-US" smtClean="0"/>
              <a:t>2/3/26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49EC05-E383-AB87-0182-6EF2A8CF99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814B52-151A-B2F2-7658-026E7B175E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27B0D-D03C-DA48-8811-C6FEF9D10B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04700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EE5D1A-A27A-5A0D-D042-543DD17D42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5626FD-AEBE-5A72-945F-C8245A6BD56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EAF36A-E3FF-6B0E-031C-BEBCD2BA66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A6B14C-36A1-55F3-8BC1-55D2F388AB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D80D76-76B6-0549-B709-079E5D5554BF}" type="datetimeFigureOut">
              <a:rPr lang="en-US" smtClean="0"/>
              <a:t>2/3/26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6142B1-9E5B-A0F7-AE71-49BA648EA1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B7F51C-0120-5414-0496-3E6711B434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27B0D-D03C-DA48-8811-C6FEF9D10B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23770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75DC7B-D67A-BAC5-29B8-268D2A0B6B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D4E95-A22A-9698-FF0E-13241DC371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54546A-F5F2-FCC7-3F97-BDC7D1C694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4D9303-C89E-EA44-6F75-3B686F3FCF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6026FE4-CDEB-4493-D4F2-4F50C1CA085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660DF0-D63E-5186-3E39-32392BFAD5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D80D76-76B6-0549-B709-079E5D5554BF}" type="datetimeFigureOut">
              <a:rPr lang="en-US" smtClean="0"/>
              <a:t>2/3/26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D882695-95A7-52FE-9E07-F665E4B027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E05D1C0-CD85-8446-E1CC-41581CE6FE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27B0D-D03C-DA48-8811-C6FEF9D10B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69878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8CF3E-794D-2FC6-F6FA-46D2A13020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5824F25-81A0-1E5B-1947-5193D1948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D80D76-76B6-0549-B709-079E5D5554BF}" type="datetimeFigureOut">
              <a:rPr lang="en-US" smtClean="0"/>
              <a:t>2/3/26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85D329-8D87-36C6-253F-B690240BB3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2B3A89-BB54-F7E5-D660-70A46781DE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27B0D-D03C-DA48-8811-C6FEF9D10B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71213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1BF87A9-D507-3954-9AE2-11774D352A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D80D76-76B6-0549-B709-079E5D5554BF}" type="datetimeFigureOut">
              <a:rPr lang="en-US" smtClean="0"/>
              <a:t>2/3/26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098C75-EDA1-0112-0249-FE8C50DFD2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0C3317-3239-AA11-2592-D009053B9C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27B0D-D03C-DA48-8811-C6FEF9D10B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79733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199B1-79C3-34EF-3C57-0B6649E8C5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9F964C-3BEA-8D0F-7B37-86FE6132DF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1B2FEC-4566-72DC-4645-2421321E38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E6EA13-5CE5-9377-EB39-9490B4A90B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D80D76-76B6-0549-B709-079E5D5554BF}" type="datetimeFigureOut">
              <a:rPr lang="en-US" smtClean="0"/>
              <a:t>2/3/26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1CCE49-60B1-A819-17E2-374F457D7F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C98836-29A0-79AB-3AF8-B42F858ADE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27B0D-D03C-DA48-8811-C6FEF9D10B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8502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C2629E-680A-0FFF-F157-75885E7C63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67752E9-7B88-3D38-2890-E58F2F44E78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15E02D-8757-2656-BF93-F745F64643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5AD62F-63F5-3569-9AC9-874367DCCD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D80D76-76B6-0549-B709-079E5D5554BF}" type="datetimeFigureOut">
              <a:rPr lang="en-US" smtClean="0"/>
              <a:t>2/3/26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D0115C-44F0-6F64-F083-BF5353F6CC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0BCCDA-5461-1360-22FD-1AABABAFFC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27B0D-D03C-DA48-8811-C6FEF9D10B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75098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72F1E6-99EB-B4AF-2FE4-7AF599A105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945EB8-8C32-8299-DB19-772217BF21F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91E392-4125-8D4D-9674-29AFE9C2D7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D80D76-76B6-0549-B709-079E5D5554BF}" type="datetimeFigureOut">
              <a:rPr lang="en-US" smtClean="0"/>
              <a:t>2/3/26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F83D6A-E25F-A984-407F-8DC0ED7190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3D5AA2-4793-B2BB-57BF-0019FE2353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27B0D-D03C-DA48-8811-C6FEF9D10B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6942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E0BDB87-1D14-BA99-5337-F09084529BF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860411-A553-BC60-5037-CAE662B7D09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CBE1C7-F1BE-F3BD-53C1-1F14E7D92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D80D76-76B6-0549-B709-079E5D5554BF}" type="datetimeFigureOut">
              <a:rPr lang="en-US" smtClean="0"/>
              <a:t>2/3/26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5A9A4F-D0AF-55F6-4C3D-26734E041E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9FF6A0-4BAA-6EA9-FECA-29BA0519DE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27B0D-D03C-DA48-8811-C6FEF9D10B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39951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42BE2A2-933A-E858-9DB6-224D6FA8A4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41B6A8-CF9A-5FDC-5240-DACEDB5211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05DB3-85B2-7990-C63B-EB76939745C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7D80D76-76B6-0549-B709-079E5D5554BF}" type="datetimeFigureOut">
              <a:rPr lang="en-US" smtClean="0"/>
              <a:t>2/3/26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DA0367-0B44-8321-70CB-22BAA3A2B9B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F4A28F-366F-0FF3-2CA4-80C4BF69769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427B0D-D03C-DA48-8811-C6FEF9D10B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10486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7DEAC71-1B63-23B8-74E0-DB6D072CF4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453F8A0-85A7-972F-558B-3F77F0756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9649A8-10B4-BCE6-1FD7-61BC5B33C3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8" y="643467"/>
            <a:ext cx="4620584" cy="4567137"/>
          </a:xfrm>
        </p:spPr>
        <p:txBody>
          <a:bodyPr>
            <a:normAutofit/>
          </a:bodyPr>
          <a:lstStyle/>
          <a:p>
            <a:pPr algn="l"/>
            <a:r>
              <a:rPr lang="en-GB"/>
              <a:t>Data Analysis.</a:t>
            </a:r>
            <a:r>
              <a:rPr lang="en-GB" sz="4400"/>
              <a:t> </a:t>
            </a:r>
            <a:br>
              <a:rPr lang="en-GB" sz="4400"/>
            </a:br>
            <a:r>
              <a:rPr lang="en-GB" sz="4400"/>
              <a:t>A different kind of ethnography.</a:t>
            </a:r>
            <a:endParaRPr lang="en-US" sz="4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44B29F-F80A-EF3E-FC6E-D28F831F4E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7" y="5277684"/>
            <a:ext cx="4620584" cy="775494"/>
          </a:xfrm>
        </p:spPr>
        <p:txBody>
          <a:bodyPr>
            <a:normAutofit/>
          </a:bodyPr>
          <a:lstStyle/>
          <a:p>
            <a:pPr algn="l"/>
            <a:r>
              <a:rPr lang="en-US"/>
              <a:t>Kylie Boon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299E369-AC46-5A74-06C4-6A9411D3AB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7518" y="1835553"/>
            <a:ext cx="5397500" cy="349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63236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38FA058-EB0D-418F-B547-677E8F34B753}"/>
              </a:ext>
            </a:extLst>
          </p:cNvPr>
          <p:cNvSpPr txBox="1"/>
          <p:nvPr/>
        </p:nvSpPr>
        <p:spPr>
          <a:xfrm>
            <a:off x="309716" y="366623"/>
            <a:ext cx="8037871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Summary Research Approaches</a:t>
            </a:r>
          </a:p>
          <a:p>
            <a:endParaRPr lang="en-US" sz="1600" dirty="0"/>
          </a:p>
          <a:p>
            <a:r>
              <a:rPr lang="en-US" sz="2000" b="1" dirty="0"/>
              <a:t>Ethnography</a:t>
            </a:r>
            <a:r>
              <a:rPr lang="en-US" sz="1600" dirty="0"/>
              <a:t> – </a:t>
            </a:r>
            <a:r>
              <a:rPr lang="en-US" altLang="en-US" sz="1600" dirty="0"/>
              <a:t>immersion into a group, culture, or community to understand social behaviors, interactions and social dynamics.</a:t>
            </a:r>
          </a:p>
          <a:p>
            <a:endParaRPr lang="en-US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 err="1"/>
              <a:t>Netnography</a:t>
            </a:r>
            <a:r>
              <a:rPr lang="en-US" sz="2000" b="1" dirty="0"/>
              <a:t>: </a:t>
            </a:r>
            <a:r>
              <a:rPr lang="en-US" altLang="en-US" sz="1600" dirty="0">
                <a:solidFill>
                  <a:srgbClr val="000000"/>
                </a:solidFill>
              </a:rPr>
              <a:t>Studying cultures and communities that exist </a:t>
            </a:r>
            <a:r>
              <a:rPr lang="en-US" altLang="en-US" sz="1600" b="1" dirty="0">
                <a:solidFill>
                  <a:srgbClr val="000000"/>
                </a:solidFill>
              </a:rPr>
              <a:t>online</a:t>
            </a:r>
            <a:r>
              <a:rPr lang="en-US" altLang="en-US" sz="1600" dirty="0">
                <a:solidFill>
                  <a:srgbClr val="000000"/>
                </a:solidFill>
              </a:rPr>
              <a:t> (social media, forums, digital spaces).</a:t>
            </a:r>
            <a:endParaRPr lang="en-US" altLang="en-US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/>
              <a:t>Hybrid Ethnography: </a:t>
            </a:r>
            <a:r>
              <a:rPr lang="en-US" altLang="en-US" sz="1600" dirty="0">
                <a:solidFill>
                  <a:srgbClr val="000000"/>
                </a:solidFill>
              </a:rPr>
              <a:t>Combining </a:t>
            </a:r>
            <a:r>
              <a:rPr lang="en-US" altLang="en-US" sz="1600" b="1" dirty="0">
                <a:solidFill>
                  <a:srgbClr val="000000"/>
                </a:solidFill>
              </a:rPr>
              <a:t>online and offline</a:t>
            </a:r>
            <a:r>
              <a:rPr lang="en-US" altLang="en-US" sz="1600" dirty="0">
                <a:solidFill>
                  <a:srgbClr val="000000"/>
                </a:solidFill>
              </a:rPr>
              <a:t> ethnographic research.</a:t>
            </a:r>
            <a:endParaRPr lang="en-US" altLang="en-US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/>
              <a:t>Visual Ethnography: </a:t>
            </a:r>
            <a:r>
              <a:rPr lang="en-US" altLang="en-US" sz="1600" dirty="0">
                <a:solidFill>
                  <a:srgbClr val="000000"/>
                </a:solidFill>
              </a:rPr>
              <a:t>Using </a:t>
            </a:r>
            <a:r>
              <a:rPr lang="en-US" altLang="en-US" sz="1600" b="1" dirty="0">
                <a:solidFill>
                  <a:srgbClr val="000000"/>
                </a:solidFill>
              </a:rPr>
              <a:t>images</a:t>
            </a:r>
            <a:r>
              <a:rPr lang="en-US" altLang="en-US" sz="1600" dirty="0">
                <a:solidFill>
                  <a:srgbClr val="000000"/>
                </a:solidFill>
              </a:rPr>
              <a:t> (photos, video, drawings, maps) to study culture/social dynamics.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/>
              <a:t>Sound Ethnography: </a:t>
            </a:r>
            <a:r>
              <a:rPr lang="en-US" altLang="en-US" sz="1600" dirty="0">
                <a:solidFill>
                  <a:srgbClr val="000000"/>
                </a:solidFill>
              </a:rPr>
              <a:t>Focusing on </a:t>
            </a:r>
            <a:r>
              <a:rPr lang="en-US" altLang="en-US" sz="1600" b="1" dirty="0">
                <a:solidFill>
                  <a:srgbClr val="000000"/>
                </a:solidFill>
              </a:rPr>
              <a:t>sounds</a:t>
            </a:r>
            <a:r>
              <a:rPr lang="en-US" altLang="en-US" sz="1600" dirty="0">
                <a:solidFill>
                  <a:srgbClr val="000000"/>
                </a:solidFill>
              </a:rPr>
              <a:t> to understand social interactions.</a:t>
            </a:r>
            <a:endParaRPr lang="en-US" altLang="en-US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/>
              <a:t>Sensory Ethnography: </a:t>
            </a:r>
            <a:r>
              <a:rPr lang="en-US" altLang="en-US" sz="1600" dirty="0">
                <a:solidFill>
                  <a:srgbClr val="000000"/>
                </a:solidFill>
              </a:rPr>
              <a:t>Studying culture through the </a:t>
            </a:r>
            <a:r>
              <a:rPr lang="en-US" altLang="en-US" sz="1600" b="1" dirty="0">
                <a:solidFill>
                  <a:srgbClr val="000000"/>
                </a:solidFill>
              </a:rPr>
              <a:t>senses</a:t>
            </a:r>
            <a:r>
              <a:rPr lang="en-US" altLang="en-US" sz="1600" dirty="0">
                <a:solidFill>
                  <a:srgbClr val="000000"/>
                </a:solidFill>
              </a:rPr>
              <a:t> (sight, sound, smell, touch, taste).</a:t>
            </a:r>
            <a:endParaRPr lang="en-US" altLang="en-US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/>
              <a:t>Experimental Ethnographic Writing: </a:t>
            </a:r>
            <a:r>
              <a:rPr lang="en-GB" sz="1600" dirty="0">
                <a:solidFill>
                  <a:srgbClr val="000000"/>
                </a:solidFill>
              </a:rPr>
              <a:t>challenges traditional academic writing styles. It blurs the boundaries between </a:t>
            </a:r>
            <a:r>
              <a:rPr lang="en-GB" sz="1600" b="1" dirty="0">
                <a:solidFill>
                  <a:srgbClr val="000000"/>
                </a:solidFill>
              </a:rPr>
              <a:t>art, literature, and social science</a:t>
            </a:r>
            <a:r>
              <a:rPr lang="en-GB" sz="1600" dirty="0">
                <a:solidFill>
                  <a:srgbClr val="000000"/>
                </a:solidFill>
              </a:rPr>
              <a:t> to explore how lived experiences, cultures, and identities can be represented in more immersive, reflexive, and innovative ways.</a:t>
            </a:r>
            <a:endParaRPr lang="en-US" sz="16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2D31B85-B667-3C38-271F-CB326893FB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54087" y="2138515"/>
            <a:ext cx="3328197" cy="2215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97811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9243BBD-52B6-93F1-91B0-2ABD0211E6D2}"/>
              </a:ext>
            </a:extLst>
          </p:cNvPr>
          <p:cNvSpPr txBox="1"/>
          <p:nvPr/>
        </p:nvSpPr>
        <p:spPr>
          <a:xfrm>
            <a:off x="2416126" y="351691"/>
            <a:ext cx="7870874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Design Practice and Ethnography</a:t>
            </a:r>
          </a:p>
          <a:p>
            <a:endParaRPr lang="en-GB" sz="2400" dirty="0"/>
          </a:p>
          <a:p>
            <a:r>
              <a:rPr lang="en-GB" sz="2400" dirty="0"/>
              <a:t>Ethnographic data can inform design by helping spatial designers, architects, and interior designers understand how people use spaces, their needs, and </a:t>
            </a:r>
            <a:r>
              <a:rPr lang="en-GB" sz="2400" dirty="0" err="1"/>
              <a:t>behaviors</a:t>
            </a:r>
            <a:r>
              <a:rPr lang="en-GB" sz="2400" dirty="0"/>
              <a:t>.</a:t>
            </a:r>
            <a:endParaRPr lang="en-US" sz="24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8CF1305-3467-5D53-E8D1-4FDDC97692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0264" y="3474510"/>
            <a:ext cx="7442598" cy="29238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72229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standing in front of a pizza restaurant&#10;&#10;AI-generated content may be incorrect.">
            <a:extLst>
              <a:ext uri="{FF2B5EF4-FFF2-40B4-BE49-F238E27FC236}">
                <a16:creationId xmlns:a16="http://schemas.microsoft.com/office/drawing/2014/main" id="{01E378AE-7B99-3BF2-0CA1-B373F4F2F3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5545113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E36DB78-2D6A-8802-018E-A4B89DFFCB0F}"/>
              </a:ext>
            </a:extLst>
          </p:cNvPr>
          <p:cNvSpPr txBox="1"/>
          <p:nvPr/>
        </p:nvSpPr>
        <p:spPr>
          <a:xfrm>
            <a:off x="6842760" y="1112520"/>
            <a:ext cx="3550920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Film Practice and Ethnography</a:t>
            </a:r>
          </a:p>
          <a:p>
            <a:pPr algn="ctr"/>
            <a:endParaRPr lang="en-US" sz="2800" b="1" dirty="0"/>
          </a:p>
          <a:p>
            <a:pPr algn="ctr"/>
            <a:r>
              <a:rPr lang="en-GB" sz="2400" dirty="0"/>
              <a:t>Film practitioners, such as directors, use ethnographic research to immerse themselves in environments and better understand culture and social </a:t>
            </a:r>
            <a:r>
              <a:rPr lang="en-GB" sz="2400" dirty="0" err="1"/>
              <a:t>behavior</a:t>
            </a:r>
            <a:r>
              <a:rPr lang="en-GB" sz="2400" dirty="0"/>
              <a:t>, leading to more authentic characters and stories</a:t>
            </a:r>
            <a:r>
              <a:rPr lang="en-GB" dirty="0"/>
              <a:t>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0584934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50DF6B93-F3AC-40E0-8651-89582E5E87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8027539-FDC1-4BD7-ABD3-2C9688465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15300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746EFA5-E6C7-4867-8011-E729148E8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799" y="685800"/>
            <a:ext cx="6742953" cy="5486400"/>
          </a:xfrm>
          <a:prstGeom prst="rect">
            <a:avLst/>
          </a:pr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3C89B0D-AAC4-68E3-9BB7-7863A7244C73}"/>
              </a:ext>
            </a:extLst>
          </p:cNvPr>
          <p:cNvSpPr txBox="1"/>
          <p:nvPr/>
        </p:nvSpPr>
        <p:spPr>
          <a:xfrm>
            <a:off x="1311414" y="1993541"/>
            <a:ext cx="5491721" cy="41786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How do you use the imagery collected yesterday to inform your understandings so that you can answer the question: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How is this building experienced, felt, and inhabited in everyday life, and what traces of its past remain present today?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71B31C3-5098-69AC-1818-D2DBFFB3BBD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113" r="5" b="6071"/>
          <a:stretch>
            <a:fillRect/>
          </a:stretch>
        </p:blipFill>
        <p:spPr>
          <a:xfrm>
            <a:off x="8779933" y="685798"/>
            <a:ext cx="2726267" cy="242146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390A161-C570-EFCC-8908-C3590B14623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373" r="6963" b="-3"/>
          <a:stretch>
            <a:fillRect/>
          </a:stretch>
        </p:blipFill>
        <p:spPr>
          <a:xfrm>
            <a:off x="8779933" y="3750732"/>
            <a:ext cx="2726267" cy="2421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38363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C8C6FB0-198D-EEEF-0170-F8F7BD4BF8F4}"/>
              </a:ext>
            </a:extLst>
          </p:cNvPr>
          <p:cNvSpPr txBox="1"/>
          <p:nvPr/>
        </p:nvSpPr>
        <p:spPr>
          <a:xfrm>
            <a:off x="976393" y="1255363"/>
            <a:ext cx="4724173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Today you’ll be using the ‘data’ you collected yesterday and embarking on data analysis.</a:t>
            </a:r>
          </a:p>
          <a:p>
            <a:endParaRPr lang="en-US" dirty="0"/>
          </a:p>
          <a:p>
            <a:r>
              <a:rPr lang="en-US" dirty="0"/>
              <a:t>  </a:t>
            </a:r>
          </a:p>
          <a:p>
            <a:endParaRPr lang="en-US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TODAYS DATA ANALYSIS task will use a form of </a:t>
            </a:r>
            <a:r>
              <a:rPr lang="en-US" altLang="en-US" b="1" dirty="0">
                <a:solidFill>
                  <a:srgbClr val="000000"/>
                </a:solidFill>
                <a:latin typeface="Arial" panose="020B0604020202020204" pitchFamily="34" charset="0"/>
              </a:rPr>
              <a:t>interpretive, inductive qualitative analysis</a:t>
            </a: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, drawing specifically on: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dirty="0">
              <a:latin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b="1" dirty="0">
                <a:solidFill>
                  <a:srgbClr val="000000"/>
                </a:solidFill>
                <a:latin typeface="Arial" panose="020B0604020202020204" pitchFamily="34" charset="0"/>
              </a:rPr>
              <a:t>Thematic analysis</a:t>
            </a:r>
            <a:endParaRPr lang="en-US" alt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b="1" dirty="0">
                <a:solidFill>
                  <a:srgbClr val="000000"/>
                </a:solidFill>
                <a:latin typeface="Arial" panose="020B0604020202020204" pitchFamily="34" charset="0"/>
              </a:rPr>
              <a:t>Visual analysis</a:t>
            </a:r>
            <a:endParaRPr lang="en-US" alt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b="1" dirty="0">
                <a:solidFill>
                  <a:srgbClr val="000000"/>
                </a:solidFill>
                <a:latin typeface="Arial" panose="020B0604020202020204" pitchFamily="34" charset="0"/>
              </a:rPr>
              <a:t>Reflexive analysis</a:t>
            </a:r>
            <a:endParaRPr lang="en-US" alt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dirty="0">
              <a:latin typeface="Arial" panose="020B060402020202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B41909B-AF9F-6D4C-4A54-6183F8F44CB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354" t="-833" r="46083" b="833"/>
          <a:stretch/>
        </p:blipFill>
        <p:spPr>
          <a:xfrm>
            <a:off x="6628059" y="643467"/>
            <a:ext cx="4724173" cy="55710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84388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Water droplet on a petal">
            <a:extLst>
              <a:ext uri="{FF2B5EF4-FFF2-40B4-BE49-F238E27FC236}">
                <a16:creationId xmlns:a16="http://schemas.microsoft.com/office/drawing/2014/main" id="{C3665A4F-40EA-D2BB-742B-D8E8A63F023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177" r="21823"/>
          <a:stretch/>
        </p:blipFill>
        <p:spPr>
          <a:xfrm>
            <a:off x="-1" y="-2"/>
            <a:ext cx="6096001" cy="685800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FF0BAC5-93E7-67D1-AD44-7AC9EEE5A646}"/>
              </a:ext>
            </a:extLst>
          </p:cNvPr>
          <p:cNvSpPr txBox="1"/>
          <p:nvPr/>
        </p:nvSpPr>
        <p:spPr>
          <a:xfrm>
            <a:off x="6803409" y="696687"/>
            <a:ext cx="4067791" cy="5543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>
                <a:highlight>
                  <a:srgbClr val="FFFF00"/>
                </a:highlight>
              </a:rPr>
              <a:t>Inductive</a:t>
            </a:r>
            <a:r>
              <a:rPr lang="en-US" sz="2000" b="1" dirty="0"/>
              <a:t> starts with data collection and builds a theory. Develops theories based on observations and pattern.  </a:t>
            </a: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Inductive coding (data-driven)</a:t>
            </a:r>
            <a:r>
              <a:rPr lang="en-US" sz="2000" dirty="0"/>
              <a:t>: If no predefined categories exist, researchers read through all responses, identify patterns, and </a:t>
            </a:r>
            <a:r>
              <a:rPr lang="en-US" sz="2000" b="1" dirty="0"/>
              <a:t>generate categories from the data itself</a:t>
            </a:r>
            <a:r>
              <a:rPr lang="en-US" sz="2000" dirty="0"/>
              <a:t>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>
                <a:highlight>
                  <a:srgbClr val="FFFF00"/>
                </a:highlight>
              </a:rPr>
              <a:t>Deductive</a:t>
            </a:r>
            <a:r>
              <a:rPr lang="en-US" sz="2000" b="1" dirty="0"/>
              <a:t> begins with an existing theory then collects data to test it</a:t>
            </a: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Deductive coding (theory-driven)</a:t>
            </a:r>
            <a:r>
              <a:rPr lang="en-US" sz="2000" dirty="0"/>
              <a:t>: If using a framework/theory pre-existing categories guide how responses are coded.</a:t>
            </a:r>
          </a:p>
        </p:txBody>
      </p:sp>
    </p:spTree>
    <p:extLst>
      <p:ext uri="{BB962C8B-B14F-4D97-AF65-F5344CB8AC3E}">
        <p14:creationId xmlns:p14="http://schemas.microsoft.com/office/powerpoint/2010/main" val="41346774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ECB6D2E-495A-B2B9-5EBD-390E828CDA5A}"/>
              </a:ext>
            </a:extLst>
          </p:cNvPr>
          <p:cNvSpPr txBox="1"/>
          <p:nvPr/>
        </p:nvSpPr>
        <p:spPr>
          <a:xfrm>
            <a:off x="469275" y="469556"/>
            <a:ext cx="4177426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Step 1: Lay everything out</a:t>
            </a:r>
          </a:p>
          <a:p>
            <a:endParaRPr lang="en-GB" sz="2000" dirty="0"/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000" dirty="0"/>
              <a:t>sketches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000" dirty="0"/>
              <a:t>maps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000" dirty="0"/>
              <a:t>annotations</a:t>
            </a:r>
          </a:p>
          <a:p>
            <a:endParaRPr lang="en-GB" sz="2000" dirty="0"/>
          </a:p>
          <a:p>
            <a:endParaRPr lang="en-GB" sz="2000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000" b="1" dirty="0">
                <a:solidFill>
                  <a:srgbClr val="000000"/>
                </a:solidFill>
                <a:latin typeface="Arial" panose="020B0604020202020204" pitchFamily="34" charset="0"/>
              </a:rPr>
              <a:t>Look for patterns (not “truths”)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2000" b="1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r>
              <a:rPr lang="en-GB" dirty="0"/>
              <a:t>Look across your drawings and maps and ask: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What appears repeatedly?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Which spaces draw the most attention?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Where do emotions or energies seem to concentrate?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What is absent, avoided, or ignored?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dirty="0">
              <a:latin typeface="Arial" panose="020B0604020202020204" pitchFamily="34" charset="0"/>
            </a:endParaRPr>
          </a:p>
          <a:p>
            <a:endParaRPr lang="en-GB" dirty="0"/>
          </a:p>
          <a:p>
            <a:endParaRPr lang="en-US" dirty="0"/>
          </a:p>
          <a:p>
            <a:r>
              <a:rPr lang="en-US" dirty="0"/>
              <a:t> </a:t>
            </a:r>
          </a:p>
        </p:txBody>
      </p:sp>
      <p:pic>
        <p:nvPicPr>
          <p:cNvPr id="5" name="Picture 4" descr="Sticky notes on a wall">
            <a:extLst>
              <a:ext uri="{FF2B5EF4-FFF2-40B4-BE49-F238E27FC236}">
                <a16:creationId xmlns:a16="http://schemas.microsoft.com/office/drawing/2014/main" id="{F0F81A93-CD0A-F8D8-313B-3189EDD6427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5720" t="-1620" r="29605" b="1622"/>
          <a:stretch/>
        </p:blipFill>
        <p:spPr>
          <a:xfrm>
            <a:off x="9765806" y="-2"/>
            <a:ext cx="2426194" cy="6858002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C388CF4D-5015-204C-482E-2F3C47339C57}"/>
              </a:ext>
            </a:extLst>
          </p:cNvPr>
          <p:cNvSpPr/>
          <p:nvPr/>
        </p:nvSpPr>
        <p:spPr>
          <a:xfrm>
            <a:off x="5023173" y="2247255"/>
            <a:ext cx="4479010" cy="201477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46DCCC6-0CF6-8767-88AF-4D931E6CCEF0}"/>
              </a:ext>
            </a:extLst>
          </p:cNvPr>
          <p:cNvSpPr txBox="1"/>
          <p:nvPr/>
        </p:nvSpPr>
        <p:spPr>
          <a:xfrm>
            <a:off x="5412008" y="2377481"/>
            <a:ext cx="2945037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solidFill>
                  <a:schemeClr val="bg1"/>
                </a:solidFill>
                <a:latin typeface="Arial" panose="020B0604020202020204" pitchFamily="34" charset="0"/>
              </a:rPr>
              <a:t>Visual coding</a:t>
            </a:r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dirty="0">
                <a:solidFill>
                  <a:schemeClr val="bg1"/>
                </a:solidFill>
                <a:latin typeface="Arial" panose="020B0604020202020204" pitchFamily="34" charset="0"/>
              </a:rPr>
              <a:t>circles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solidFill>
                  <a:schemeClr val="bg1"/>
                </a:solidFill>
                <a:latin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bg1"/>
                </a:solidFill>
                <a:latin typeface="Arial" panose="020B0604020202020204" pitchFamily="34" charset="0"/>
              </a:rPr>
              <a:t>colours</a:t>
            </a:r>
            <a:endParaRPr lang="en-US" altLang="en-US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solidFill>
                  <a:schemeClr val="bg1"/>
                </a:solidFill>
                <a:latin typeface="Arial" panose="020B0604020202020204" pitchFamily="34" charset="0"/>
              </a:rPr>
              <a:t> </a:t>
            </a:r>
            <a:r>
              <a:rPr lang="en-US" altLang="en-US" b="1" dirty="0">
                <a:solidFill>
                  <a:schemeClr val="bg1"/>
                </a:solidFill>
                <a:latin typeface="Arial" panose="020B0604020202020204" pitchFamily="34" charset="0"/>
              </a:rPr>
              <a:t>sticky notes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solidFill>
                  <a:schemeClr val="bg1"/>
                </a:solidFill>
                <a:latin typeface="Arial" panose="020B0604020202020204" pitchFamily="34" charset="0"/>
              </a:rPr>
              <a:t> arrows between drawings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b="1" dirty="0">
                <a:solidFill>
                  <a:schemeClr val="bg1"/>
                </a:solidFill>
                <a:latin typeface="Arial" panose="020B0604020202020204" pitchFamily="34" charset="0"/>
              </a:rPr>
              <a:t>group items together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50573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60DFB1D-30EF-C055-9297-38AAC8363C57}"/>
              </a:ext>
            </a:extLst>
          </p:cNvPr>
          <p:cNvSpPr/>
          <p:nvPr/>
        </p:nvSpPr>
        <p:spPr>
          <a:xfrm>
            <a:off x="466671" y="852408"/>
            <a:ext cx="8173589" cy="283618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1D5018D-1613-0C92-FFE9-C337C557DF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2687" y="294664"/>
            <a:ext cx="7640665" cy="67095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Visual </a:t>
            </a:r>
            <a:r>
              <a:rPr lang="en-US" altLang="en-US" sz="2800" b="1" dirty="0">
                <a:solidFill>
                  <a:srgbClr val="000000"/>
                </a:solidFill>
                <a:latin typeface="+mn-lt"/>
              </a:rPr>
              <a:t>A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nalysis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2000" dirty="0">
                <a:solidFill>
                  <a:schemeClr val="bg1"/>
                </a:solidFill>
                <a:latin typeface="+mn-lt"/>
              </a:rPr>
              <a:t>Look at the data, identify similarities or differences. 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2000" dirty="0">
              <a:solidFill>
                <a:schemeClr val="bg1"/>
              </a:solidFill>
              <a:latin typeface="+mn-lt"/>
            </a:endParaRPr>
          </a:p>
          <a:p>
            <a:pPr lvl="0" algn="ctr"/>
            <a:r>
              <a:rPr lang="en-US" altLang="en-US" sz="2400" b="1" dirty="0">
                <a:solidFill>
                  <a:schemeClr val="bg1"/>
                </a:solidFill>
                <a:latin typeface="+mn-lt"/>
              </a:rPr>
              <a:t>You need to think about not what is drawn</a:t>
            </a:r>
            <a:r>
              <a:rPr lang="en-US" altLang="en-US" sz="2400" dirty="0">
                <a:solidFill>
                  <a:schemeClr val="bg1"/>
                </a:solidFill>
                <a:latin typeface="+mn-lt"/>
              </a:rPr>
              <a:t> </a:t>
            </a:r>
            <a:r>
              <a:rPr lang="en-US" altLang="en-US" sz="2400" i="1" dirty="0">
                <a:solidFill>
                  <a:schemeClr val="bg1"/>
                </a:solidFill>
                <a:latin typeface="+mn-lt"/>
              </a:rPr>
              <a:t>but</a:t>
            </a:r>
            <a:r>
              <a:rPr lang="en-US" altLang="en-US" sz="2400" dirty="0">
                <a:solidFill>
                  <a:schemeClr val="bg1"/>
                </a:solidFill>
                <a:latin typeface="+mn-lt"/>
              </a:rPr>
              <a:t> </a:t>
            </a:r>
            <a:r>
              <a:rPr lang="en-US" altLang="en-US" sz="2400" b="1" dirty="0">
                <a:solidFill>
                  <a:schemeClr val="bg1"/>
                </a:solidFill>
                <a:latin typeface="+mn-lt"/>
              </a:rPr>
              <a:t>how it is drawn.  </a:t>
            </a:r>
            <a:endParaRPr lang="en-US" altLang="en-US" sz="2400" dirty="0">
              <a:solidFill>
                <a:schemeClr val="bg1"/>
              </a:solidFill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+mn-lt"/>
            </a:endParaRPr>
          </a:p>
          <a:p>
            <a:pPr lvl="1">
              <a:buFontTx/>
              <a:buChar char="•"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+mn-lt"/>
              </a:rPr>
              <a:t>ask what is foregrounded vs backgrounded</a:t>
            </a:r>
          </a:p>
          <a:p>
            <a:pPr lvl="1">
              <a:buFontTx/>
              <a:buChar char="•"/>
            </a:pPr>
            <a:r>
              <a:rPr lang="en-US" altLang="en-US" sz="2000" dirty="0">
                <a:solidFill>
                  <a:schemeClr val="bg1"/>
                </a:solidFill>
                <a:latin typeface="+mn-lt"/>
              </a:rPr>
              <a:t>n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+mn-lt"/>
              </a:rPr>
              <a:t>otice scale, exaggeration, absence</a:t>
            </a:r>
          </a:p>
          <a:p>
            <a:pPr lvl="1">
              <a:buFontTx/>
              <a:buChar char="•"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+mn-lt"/>
              </a:rPr>
              <a:t>consider perspective and point of view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+mn-lt"/>
            </a:endParaRPr>
          </a:p>
          <a:p>
            <a:pPr lvl="0"/>
            <a:r>
              <a:rPr lang="en-US" altLang="en-US" sz="2000" dirty="0">
                <a:solidFill>
                  <a:srgbClr val="000000"/>
                </a:solidFill>
                <a:latin typeface="+mn-lt"/>
              </a:rPr>
              <a:t>What does this tell us about the experience of the </a:t>
            </a:r>
            <a:r>
              <a:rPr lang="en-US" sz="2000" dirty="0">
                <a:latin typeface="+mn-lt"/>
              </a:rPr>
              <a:t>building?</a:t>
            </a:r>
          </a:p>
          <a:p>
            <a:pPr lvl="0"/>
            <a:endParaRPr lang="en-US" sz="2000" dirty="0">
              <a:latin typeface="+mn-lt"/>
            </a:endParaRPr>
          </a:p>
          <a:p>
            <a:pPr lvl="0"/>
            <a:r>
              <a:rPr lang="en-US" sz="2000" dirty="0">
                <a:latin typeface="+mn-lt"/>
              </a:rPr>
              <a:t>How would you complete these sentences based on the analysis:</a:t>
            </a:r>
          </a:p>
          <a:p>
            <a:pPr lvl="0"/>
            <a:endParaRPr lang="en-US" sz="2000" dirty="0">
              <a:solidFill>
                <a:schemeClr val="tx1">
                  <a:lumMod val="65000"/>
                  <a:lumOff val="35000"/>
                </a:schemeClr>
              </a:solidFill>
              <a:latin typeface="+mn-lt"/>
            </a:endParaRPr>
          </a:p>
          <a:p>
            <a:pPr lvl="0">
              <a:buFontTx/>
              <a:buChar char="•"/>
            </a:pPr>
            <a:r>
              <a:rPr lang="en-US" altLang="en-US" sz="2000" dirty="0">
                <a:solidFill>
                  <a:srgbClr val="000000"/>
                </a:solidFill>
                <a:latin typeface="+mn-lt"/>
              </a:rPr>
              <a:t>“This suggests that…”</a:t>
            </a:r>
          </a:p>
          <a:p>
            <a:pPr lvl="0">
              <a:buFontTx/>
              <a:buChar char="•"/>
            </a:pPr>
            <a:r>
              <a:rPr lang="en-US" altLang="en-US" sz="2000" dirty="0">
                <a:solidFill>
                  <a:srgbClr val="000000"/>
                </a:solidFill>
                <a:latin typeface="+mn-lt"/>
              </a:rPr>
              <a:t>“From our observations, it appears…”</a:t>
            </a:r>
          </a:p>
          <a:p>
            <a:pPr lvl="0">
              <a:buFontTx/>
              <a:buChar char="•"/>
            </a:pPr>
            <a:r>
              <a:rPr lang="en-US" altLang="en-US" sz="2000" dirty="0">
                <a:solidFill>
                  <a:srgbClr val="000000"/>
                </a:solidFill>
                <a:latin typeface="+mn-lt"/>
              </a:rPr>
              <a:t>“The space seems to encourage / discourage…”</a:t>
            </a:r>
            <a:endParaRPr lang="en-US" altLang="en-US" sz="2000" dirty="0">
              <a:latin typeface="+mn-lt"/>
            </a:endParaRPr>
          </a:p>
          <a:p>
            <a:pPr lvl="0"/>
            <a:endParaRPr lang="en-US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lvl="0"/>
            <a:endParaRPr lang="en-US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lvl="0"/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F590C94-E68F-13F0-039E-E9962D0CAD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40261" y="4510007"/>
            <a:ext cx="2929052" cy="1945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06016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2E9EDC3-74DA-19B3-149A-5A18E2F2B5CC}"/>
              </a:ext>
            </a:extLst>
          </p:cNvPr>
          <p:cNvSpPr/>
          <p:nvPr/>
        </p:nvSpPr>
        <p:spPr>
          <a:xfrm>
            <a:off x="650591" y="1025881"/>
            <a:ext cx="7176053" cy="328264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C8261D9-2602-545B-A42E-74BB6CE340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1925" y="367501"/>
            <a:ext cx="10542555" cy="6370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Thematic Analysis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2000" b="1" dirty="0">
              <a:solidFill>
                <a:srgbClr val="000000"/>
              </a:solidFill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2000" dirty="0">
                <a:solidFill>
                  <a:schemeClr val="bg1"/>
                </a:solidFill>
                <a:latin typeface="+mn-lt"/>
              </a:rPr>
              <a:t>L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+mn-lt"/>
              </a:rPr>
              <a:t>ook for repetition and contrast, in your data.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2000" dirty="0">
              <a:solidFill>
                <a:schemeClr val="bg1"/>
              </a:solidFill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+mn-lt"/>
              </a:rPr>
              <a:t>Move images into groups or use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bg1"/>
                </a:solidFill>
                <a:effectLst/>
                <a:latin typeface="+mn-lt"/>
              </a:rPr>
              <a:t>post-its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+mn-lt"/>
              </a:rPr>
              <a:t> to code the data.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sz="2000" dirty="0">
                <a:solidFill>
                  <a:schemeClr val="bg1"/>
                </a:solidFill>
                <a:latin typeface="+mn-lt"/>
              </a:rPr>
              <a:t>‘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+mn-lt"/>
              </a:rPr>
              <a:t>codes</a:t>
            </a:r>
            <a:r>
              <a:rPr lang="en-US" altLang="en-US" sz="2000" dirty="0">
                <a:solidFill>
                  <a:schemeClr val="bg1"/>
                </a:solidFill>
                <a:latin typeface="+mn-lt"/>
              </a:rPr>
              <a:t>’ can be assigned to…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+mn-lt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en-US" altLang="en-US" sz="2000" dirty="0">
                <a:solidFill>
                  <a:schemeClr val="bg1"/>
                </a:solidFill>
                <a:latin typeface="+mn-lt"/>
              </a:rPr>
              <a:t>w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+mn-lt"/>
              </a:rPr>
              <a:t>ords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bg1"/>
                </a:solidFill>
                <a:effectLst/>
                <a:latin typeface="+mn-lt"/>
              </a:rPr>
              <a:t>colours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+mn-lt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+mn-lt"/>
              </a:rPr>
              <a:t>symbols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+mn-lt"/>
              </a:rPr>
              <a:t>repeated gestures or movements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+mn-lt"/>
              </a:rPr>
              <a:t>recurring atmospheres/mood (e.g. tension, calm, flow)</a:t>
            </a:r>
          </a:p>
          <a:p>
            <a:pPr lvl="1"/>
            <a:endParaRPr lang="en-US" altLang="en-US" sz="2000" dirty="0">
              <a:solidFill>
                <a:srgbClr val="000000"/>
              </a:solidFill>
              <a:latin typeface="+mn-lt"/>
            </a:endParaRPr>
          </a:p>
          <a:p>
            <a:pPr lvl="0"/>
            <a:r>
              <a:rPr lang="en-US" altLang="en-US" sz="2000" dirty="0">
                <a:solidFill>
                  <a:srgbClr val="000000"/>
                </a:solidFill>
                <a:latin typeface="+mn-lt"/>
              </a:rPr>
              <a:t>What does this tell us about the experience of the </a:t>
            </a:r>
            <a:r>
              <a:rPr lang="en-US" sz="2000" dirty="0">
                <a:latin typeface="+mn-lt"/>
              </a:rPr>
              <a:t>building?</a:t>
            </a:r>
          </a:p>
          <a:p>
            <a:pPr lvl="0"/>
            <a:endParaRPr lang="en-US" sz="2000" dirty="0">
              <a:latin typeface="+mn-lt"/>
            </a:endParaRPr>
          </a:p>
          <a:p>
            <a:pPr lvl="0"/>
            <a:r>
              <a:rPr lang="en-US" sz="2000" dirty="0">
                <a:latin typeface="+mn-lt"/>
              </a:rPr>
              <a:t>How would you answer the below question based on the analysis:</a:t>
            </a:r>
          </a:p>
          <a:p>
            <a:pPr lvl="1"/>
            <a:r>
              <a:rPr lang="en-US" altLang="en-US" sz="2000" dirty="0">
                <a:latin typeface="+mn-lt"/>
              </a:rPr>
              <a:t>What does it feel like to be here?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+mn-lt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F41402E-75D2-FCB2-0CC5-D4ED21FBB5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180" y="3862070"/>
            <a:ext cx="2400300" cy="222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00938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28B36BB-7E52-9F45-EAB7-5FBC6816B70F}"/>
              </a:ext>
            </a:extLst>
          </p:cNvPr>
          <p:cNvSpPr txBox="1"/>
          <p:nvPr/>
        </p:nvSpPr>
        <p:spPr>
          <a:xfrm>
            <a:off x="849502" y="2020043"/>
            <a:ext cx="5246498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800" b="1" dirty="0">
                <a:solidFill>
                  <a:srgbClr val="000000"/>
                </a:solidFill>
              </a:rPr>
              <a:t>Reflexive Analysis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2000" b="1" dirty="0">
              <a:solidFill>
                <a:srgbClr val="000000"/>
              </a:solidFill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000" dirty="0">
                <a:solidFill>
                  <a:srgbClr val="000000"/>
                </a:solidFill>
              </a:rPr>
              <a:t>Where are </a:t>
            </a:r>
            <a:r>
              <a:rPr lang="en-US" altLang="en-US" sz="2000" i="1" dirty="0">
                <a:solidFill>
                  <a:srgbClr val="000000"/>
                </a:solidFill>
              </a:rPr>
              <a:t>you</a:t>
            </a:r>
            <a:r>
              <a:rPr lang="en-US" altLang="en-US" sz="2000" dirty="0">
                <a:solidFill>
                  <a:srgbClr val="000000"/>
                </a:solidFill>
              </a:rPr>
              <a:t> visible in the data?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000" dirty="0">
                <a:solidFill>
                  <a:srgbClr val="000000"/>
                </a:solidFill>
              </a:rPr>
              <a:t>How did your mood, expectations, memories affect or shaped what you noticed?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000" dirty="0">
                <a:solidFill>
                  <a:srgbClr val="000000"/>
                </a:solidFill>
              </a:rPr>
              <a:t>What has someone else drawn differently?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endParaRPr lang="en-US" altLang="en-US" sz="2000" dirty="0">
              <a:solidFill>
                <a:srgbClr val="000000"/>
              </a:solidFill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endParaRPr lang="en-US" alt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endParaRPr lang="en-US" alt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endParaRPr lang="en-US" alt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dirty="0">
              <a:latin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endParaRPr lang="en-US" alt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dirty="0">
              <a:latin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CE42A78-D402-D227-393A-F18C7CFDC1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00219" y="762185"/>
            <a:ext cx="4051300" cy="508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94220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E1F41F23-412A-9BCC-E8F5-545ED66E902C}"/>
              </a:ext>
            </a:extLst>
          </p:cNvPr>
          <p:cNvSpPr/>
          <p:nvPr/>
        </p:nvSpPr>
        <p:spPr>
          <a:xfrm>
            <a:off x="839766" y="2311581"/>
            <a:ext cx="5561033" cy="201477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74352FF-4C65-7BBD-D0AA-B150E7BAAF7A}"/>
              </a:ext>
            </a:extLst>
          </p:cNvPr>
          <p:cNvSpPr txBox="1"/>
          <p:nvPr/>
        </p:nvSpPr>
        <p:spPr>
          <a:xfrm>
            <a:off x="839767" y="2459890"/>
            <a:ext cx="7529318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  <a:t>Conclusions </a:t>
            </a:r>
          </a:p>
          <a:p>
            <a:pPr marL="342900" lvl="0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000" dirty="0">
                <a:solidFill>
                  <a:schemeClr val="bg1"/>
                </a:solidFill>
                <a:latin typeface="Arial" panose="020B0604020202020204" pitchFamily="34" charset="0"/>
              </a:rPr>
              <a:t>“This suggests…”</a:t>
            </a:r>
          </a:p>
          <a:p>
            <a:pPr marL="342900" lvl="0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000" dirty="0">
                <a:solidFill>
                  <a:schemeClr val="bg1"/>
                </a:solidFill>
                <a:latin typeface="Arial" panose="020B0604020202020204" pitchFamily="34" charset="0"/>
              </a:rPr>
              <a:t>“We observed patterns that indicate…”</a:t>
            </a:r>
          </a:p>
          <a:p>
            <a:pPr marL="342900" lvl="0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000" dirty="0">
                <a:solidFill>
                  <a:schemeClr val="bg1"/>
                </a:solidFill>
                <a:latin typeface="Arial" panose="020B0604020202020204" pitchFamily="34" charset="0"/>
              </a:rPr>
              <a:t>“From our perspective…”</a:t>
            </a:r>
          </a:p>
          <a:p>
            <a:pPr marL="342900" lvl="0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altLang="en-US" sz="20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342900" lvl="0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altLang="en-US" sz="20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20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000" dirty="0">
                <a:solidFill>
                  <a:srgbClr val="000000"/>
                </a:solidFill>
                <a:latin typeface="Arial" panose="020B0604020202020204" pitchFamily="34" charset="0"/>
              </a:rPr>
              <a:t>Research should be approach with this type of phrasing rather than:</a:t>
            </a:r>
            <a:endParaRPr lang="en-US" altLang="en-US" sz="2000" dirty="0">
              <a:latin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000" dirty="0">
                <a:solidFill>
                  <a:srgbClr val="000000"/>
                </a:solidFill>
                <a:latin typeface="Arial" panose="020B0604020202020204" pitchFamily="34" charset="0"/>
              </a:rPr>
              <a:t>“This space is…”</a:t>
            </a:r>
          </a:p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A0CE00F-EEC4-E2D2-60CA-F6BAFB63CA6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354" t="-833" r="46083" b="833"/>
          <a:stretch/>
        </p:blipFill>
        <p:spPr>
          <a:xfrm>
            <a:off x="8632018" y="1612819"/>
            <a:ext cx="2720214" cy="320786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D5472DF-365F-F257-A5CE-FCB4A16A6B7E}"/>
              </a:ext>
            </a:extLst>
          </p:cNvPr>
          <p:cNvSpPr txBox="1"/>
          <p:nvPr/>
        </p:nvSpPr>
        <p:spPr>
          <a:xfrm>
            <a:off x="839767" y="827902"/>
            <a:ext cx="10381005" cy="7592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How is this building experienced, felt, and inhabited in everyday life, and what traces of its past remain present today?</a:t>
            </a:r>
          </a:p>
        </p:txBody>
      </p:sp>
    </p:spTree>
    <p:extLst>
      <p:ext uri="{BB962C8B-B14F-4D97-AF65-F5344CB8AC3E}">
        <p14:creationId xmlns:p14="http://schemas.microsoft.com/office/powerpoint/2010/main" val="39411854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79EBBE5-8500-BB6A-0194-4D207DAEACEE}"/>
              </a:ext>
            </a:extLst>
          </p:cNvPr>
          <p:cNvSpPr txBox="1"/>
          <p:nvPr/>
        </p:nvSpPr>
        <p:spPr>
          <a:xfrm>
            <a:off x="538841" y="310244"/>
            <a:ext cx="11346046" cy="84946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Applying Ethnographic Data to Design Practice</a:t>
            </a:r>
          </a:p>
          <a:p>
            <a:endParaRPr lang="en-GB" dirty="0"/>
          </a:p>
          <a:p>
            <a:r>
              <a:rPr lang="en-GB" b="1" dirty="0"/>
              <a:t>Imagine you are a spatial designer, architect, or interior designer working with this building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US" altLang="en-US" dirty="0">
                <a:solidFill>
                  <a:srgbClr val="000000"/>
                </a:solidFill>
                <a:latin typeface="-webkit-standard"/>
              </a:rPr>
              <a:t>You are designing </a:t>
            </a:r>
            <a:r>
              <a:rPr lang="en-US" altLang="en-US" i="1" dirty="0">
                <a:solidFill>
                  <a:srgbClr val="000000"/>
                </a:solidFill>
              </a:rPr>
              <a:t>with</a:t>
            </a:r>
            <a:r>
              <a:rPr lang="en-US" altLang="en-US" dirty="0">
                <a:solidFill>
                  <a:srgbClr val="000000"/>
                </a:solidFill>
                <a:latin typeface="-webkit-standard"/>
              </a:rPr>
              <a:t> ethnographic data, not around it.</a:t>
            </a:r>
          </a:p>
          <a:p>
            <a:endParaRPr lang="en-US" altLang="en-US" dirty="0">
              <a:solidFill>
                <a:srgbClr val="000000"/>
              </a:solidFill>
              <a:latin typeface="-webkit-standard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Based on your analysis:</a:t>
            </a:r>
            <a:endParaRPr lang="en-US" altLang="en-US" dirty="0">
              <a:latin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Identify </a:t>
            </a:r>
            <a:r>
              <a:rPr lang="en-US" altLang="en-US" b="1" dirty="0">
                <a:solidFill>
                  <a:srgbClr val="000000"/>
                </a:solidFill>
                <a:latin typeface="Arial" panose="020B0604020202020204" pitchFamily="34" charset="0"/>
              </a:rPr>
              <a:t>one key issue or tension</a:t>
            </a: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 revealed by your fieldwork</a:t>
            </a:r>
            <a:b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(e.g. flow, discomfort, exclusion, underuse, conflicting energies).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AutoNum type="arabicPeriod" startAt="2"/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Explain how this issue is visible in your </a:t>
            </a:r>
            <a:r>
              <a:rPr lang="en-US" altLang="en-US" b="1" dirty="0">
                <a:solidFill>
                  <a:srgbClr val="000000"/>
                </a:solidFill>
                <a:latin typeface="Arial" panose="020B0604020202020204" pitchFamily="34" charset="0"/>
              </a:rPr>
              <a:t>drawings or maps</a:t>
            </a: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AutoNum type="arabicPeriod" startAt="3"/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Consider: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What </a:t>
            </a:r>
            <a:r>
              <a:rPr lang="en-US" altLang="en-US" dirty="0" err="1">
                <a:solidFill>
                  <a:srgbClr val="000000"/>
                </a:solidFill>
                <a:latin typeface="Arial" panose="020B0604020202020204" pitchFamily="34" charset="0"/>
              </a:rPr>
              <a:t>behaviours</a:t>
            </a: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 does the space currently encourage?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What </a:t>
            </a:r>
            <a:r>
              <a:rPr lang="en-US" altLang="en-US" dirty="0" err="1">
                <a:solidFill>
                  <a:srgbClr val="000000"/>
                </a:solidFill>
                <a:latin typeface="Arial" panose="020B0604020202020204" pitchFamily="34" charset="0"/>
              </a:rPr>
              <a:t>behaviours</a:t>
            </a: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 does it discourage?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How does the building’s past shape its present atmosphere?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AutoNum type="arabicPeriod" startAt="4"/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Propose </a:t>
            </a:r>
            <a:r>
              <a:rPr lang="en-US" altLang="en-US" b="1" dirty="0">
                <a:solidFill>
                  <a:srgbClr val="000000"/>
                </a:solidFill>
                <a:latin typeface="Arial" panose="020B0604020202020204" pitchFamily="34" charset="0"/>
              </a:rPr>
              <a:t>design responses</a:t>
            </a: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 informed by your ethnographic findings: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spatial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material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atmospheric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aesthetics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dirty="0">
              <a:latin typeface="Arial" panose="020B0604020202020204" pitchFamily="34" charset="0"/>
            </a:endParaRPr>
          </a:p>
          <a:p>
            <a:endParaRPr lang="en-US" altLang="en-US" dirty="0">
              <a:latin typeface="Arial" panose="020B0604020202020204" pitchFamily="34" charset="0"/>
            </a:endParaRPr>
          </a:p>
          <a:p>
            <a:endParaRPr lang="en-GB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endParaRPr lang="en-US" alt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  </a:t>
            </a:r>
          </a:p>
        </p:txBody>
      </p:sp>
      <p:pic>
        <p:nvPicPr>
          <p:cNvPr id="7" name="Picture 6" descr="A black and white wall&#10;&#10;Description automatically generated with medium confidence">
            <a:extLst>
              <a:ext uri="{FF2B5EF4-FFF2-40B4-BE49-F238E27FC236}">
                <a16:creationId xmlns:a16="http://schemas.microsoft.com/office/drawing/2014/main" id="{CCC42597-A1CD-CE33-F5CB-85E9F3CA0C7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143" r="43187" b="-1"/>
          <a:stretch/>
        </p:blipFill>
        <p:spPr>
          <a:xfrm>
            <a:off x="9630454" y="3216728"/>
            <a:ext cx="2401391" cy="3298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06000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6AE955D-F46C-2744-BE1D-A01A9337769D}"/>
              </a:ext>
            </a:extLst>
          </p:cNvPr>
          <p:cNvSpPr txBox="1"/>
          <p:nvPr/>
        </p:nvSpPr>
        <p:spPr>
          <a:xfrm>
            <a:off x="963385" y="1908672"/>
            <a:ext cx="4552513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4400" b="1" dirty="0">
              <a:solidFill>
                <a:srgbClr val="000000"/>
              </a:solidFill>
              <a:latin typeface="-webkit-standard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4400" b="1" dirty="0">
                <a:solidFill>
                  <a:srgbClr val="000000"/>
                </a:solidFill>
                <a:latin typeface="-webkit-standard"/>
              </a:rPr>
              <a:t>Design is not a response to space;  it’s a response to </a:t>
            </a:r>
            <a:r>
              <a:rPr lang="en-US" altLang="en-US" sz="4400" b="1" i="1" dirty="0">
                <a:solidFill>
                  <a:srgbClr val="000000"/>
                </a:solidFill>
              </a:rPr>
              <a:t>how space is lived</a:t>
            </a:r>
            <a:r>
              <a:rPr lang="en-US" altLang="en-US" sz="4400" b="1" dirty="0">
                <a:solidFill>
                  <a:srgbClr val="000000"/>
                </a:solidFill>
                <a:latin typeface="-webkit-standard"/>
              </a:rPr>
              <a:t>.</a:t>
            </a:r>
            <a:endParaRPr lang="en-US" altLang="en-US" sz="4400" b="1" dirty="0">
              <a:latin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012BA2C-D6DF-8C5A-120E-A1350E13856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389"/>
          <a:stretch/>
        </p:blipFill>
        <p:spPr>
          <a:xfrm>
            <a:off x="6107503" y="685799"/>
            <a:ext cx="5410200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07211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ABBA59-FAB4-164E-4F1C-F08040C0BD5B}"/>
              </a:ext>
            </a:extLst>
          </p:cNvPr>
          <p:cNvSpPr txBox="1"/>
          <p:nvPr/>
        </p:nvSpPr>
        <p:spPr>
          <a:xfrm>
            <a:off x="838200" y="1260942"/>
            <a:ext cx="10475563" cy="492040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b="1" dirty="0"/>
              <a:t>Inductive, Interpretive Analysis </a:t>
            </a:r>
          </a:p>
          <a:p>
            <a:pPr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altLang="en-US" sz="2000" b="1" dirty="0"/>
          </a:p>
          <a:p>
            <a:pPr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dirty="0"/>
              <a:t>That means:</a:t>
            </a:r>
          </a:p>
          <a:p>
            <a:pPr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000" dirty="0"/>
              <a:t>You did </a:t>
            </a:r>
            <a:r>
              <a:rPr lang="en-US" altLang="en-US" sz="2000" i="1" dirty="0"/>
              <a:t>not</a:t>
            </a:r>
            <a:r>
              <a:rPr lang="en-US" altLang="en-US" sz="2000" dirty="0"/>
              <a:t> start with fixed answers, ideas or hypotheses.  Instead, patterns and meanings </a:t>
            </a:r>
            <a:r>
              <a:rPr lang="en-US" altLang="en-US" sz="2000" b="1" dirty="0"/>
              <a:t>emerge from the data</a:t>
            </a:r>
            <a:endParaRPr lang="en-US" altLang="en-US" sz="2000" dirty="0"/>
          </a:p>
          <a:p>
            <a:pPr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altLang="en-US" sz="2000" dirty="0"/>
          </a:p>
          <a:p>
            <a:pPr lvl="0"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3200" b="1" dirty="0"/>
              <a:t>Analysis moves from observation → pattern → interpretation → practice</a:t>
            </a:r>
          </a:p>
          <a:p>
            <a:pPr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altLang="en-US" sz="2000" dirty="0"/>
          </a:p>
          <a:p>
            <a:pPr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dirty="0"/>
              <a:t>This mirrors classic ethnographic logic:</a:t>
            </a:r>
          </a:p>
          <a:p>
            <a:pPr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dirty="0"/>
              <a:t>‘What is going on here?’</a:t>
            </a:r>
          </a:p>
          <a:p>
            <a:pPr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altLang="en-US" sz="2000" dirty="0"/>
          </a:p>
          <a:p>
            <a:pPr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dirty="0"/>
              <a:t>Rather than:</a:t>
            </a:r>
          </a:p>
          <a:p>
            <a:pPr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dirty="0"/>
              <a:t>‘Does the data confirm X?’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3302344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189DFD7-0839-61DF-6A11-20D775CB9A1C}"/>
              </a:ext>
            </a:extLst>
          </p:cNvPr>
          <p:cNvSpPr/>
          <p:nvPr/>
        </p:nvSpPr>
        <p:spPr>
          <a:xfrm>
            <a:off x="5375786" y="3148489"/>
            <a:ext cx="6224335" cy="201477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4DA18BC-0DD2-24B1-CB57-59570B1F7372}"/>
              </a:ext>
            </a:extLst>
          </p:cNvPr>
          <p:cNvSpPr txBox="1"/>
          <p:nvPr/>
        </p:nvSpPr>
        <p:spPr>
          <a:xfrm>
            <a:off x="5375786" y="877555"/>
            <a:ext cx="6224335" cy="54315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altLang="en-US" sz="2200" dirty="0"/>
          </a:p>
          <a:p>
            <a:pPr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200" dirty="0"/>
              <a:t>ethnography is about </a:t>
            </a:r>
            <a:r>
              <a:rPr lang="en-US" altLang="en-US" sz="2200" b="1" dirty="0"/>
              <a:t>ways of seeing</a:t>
            </a:r>
            <a:endParaRPr lang="en-US" altLang="en-US" sz="2200" dirty="0"/>
          </a:p>
          <a:p>
            <a:pPr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200" dirty="0"/>
              <a:t>data doesn’t have to be textual</a:t>
            </a:r>
          </a:p>
          <a:p>
            <a:pPr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200" dirty="0"/>
              <a:t>analysis can be visual.</a:t>
            </a:r>
          </a:p>
          <a:p>
            <a:pPr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200" dirty="0"/>
              <a:t>everyday spaces are socially produced</a:t>
            </a:r>
          </a:p>
          <a:p>
            <a:pPr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altLang="en-US" sz="2200" dirty="0"/>
          </a:p>
          <a:p>
            <a:pPr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altLang="en-US" sz="2200" dirty="0"/>
          </a:p>
          <a:p>
            <a:pPr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altLang="en-US" sz="2200" dirty="0"/>
          </a:p>
          <a:p>
            <a:pPr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200" dirty="0">
                <a:solidFill>
                  <a:schemeClr val="bg1"/>
                </a:solidFill>
              </a:rPr>
              <a:t>What did you notice that surprised you?</a:t>
            </a:r>
          </a:p>
          <a:p>
            <a:pPr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200" dirty="0">
                <a:solidFill>
                  <a:schemeClr val="bg1"/>
                </a:solidFill>
              </a:rPr>
              <a:t>What did drawing/mapping allow you to see that writing might not?</a:t>
            </a:r>
          </a:p>
          <a:p>
            <a:pPr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200" dirty="0">
                <a:solidFill>
                  <a:schemeClr val="bg1"/>
                </a:solidFill>
              </a:rPr>
              <a:t>What would you do differently next time?</a:t>
            </a:r>
          </a:p>
          <a:p>
            <a:pPr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altLang="en-US" sz="22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2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945370C-AD63-0852-7535-277C6758BDA9}"/>
              </a:ext>
            </a:extLst>
          </p:cNvPr>
          <p:cNvSpPr txBox="1"/>
          <p:nvPr/>
        </p:nvSpPr>
        <p:spPr>
          <a:xfrm>
            <a:off x="894080" y="2255520"/>
            <a:ext cx="329866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/>
              <a:t>Final Take Aways</a:t>
            </a:r>
          </a:p>
          <a:p>
            <a:endParaRPr lang="en-US" sz="3200" b="1" dirty="0"/>
          </a:p>
        </p:txBody>
      </p:sp>
    </p:spTree>
    <p:extLst>
      <p:ext uri="{BB962C8B-B14F-4D97-AF65-F5344CB8AC3E}">
        <p14:creationId xmlns:p14="http://schemas.microsoft.com/office/powerpoint/2010/main" val="3387576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379F4DF4C23D64BB72CCA2EBD7C55DA" ma:contentTypeVersion="13" ma:contentTypeDescription="Create a new document." ma:contentTypeScope="" ma:versionID="2da55459a2a07f468a4a3e101d697836">
  <xsd:schema xmlns:xsd="http://www.w3.org/2001/XMLSchema" xmlns:xs="http://www.w3.org/2001/XMLSchema" xmlns:p="http://schemas.microsoft.com/office/2006/metadata/properties" xmlns:ns2="c9412f1f-c5de-433b-90f0-e30b35783b17" xmlns:ns3="7da2dc2f-10e7-442f-ad91-645aa4b47b8a" targetNamespace="http://schemas.microsoft.com/office/2006/metadata/properties" ma:root="true" ma:fieldsID="e044dd25d0ab05947dffbc155d9018ef" ns2:_="" ns3:_="">
    <xsd:import namespace="c9412f1f-c5de-433b-90f0-e30b35783b17"/>
    <xsd:import namespace="7da2dc2f-10e7-442f-ad91-645aa4b47b8a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BillingMetadata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9412f1f-c5de-433b-90f0-e30b35783b1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MediaServiceBillingMetadata" ma:index="19" nillable="true" ma:displayName="MediaServiceBillingMetadata" ma:hidden="true" ma:internalName="MediaServiceBillingMetadata" ma:readOnly="true">
      <xsd:simpleType>
        <xsd:restriction base="dms:Note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da2dc2f-10e7-442f-ad91-645aa4b47b8a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13a9f61f-ca77-486a-a577-37663d016ee0}" ma:internalName="TaxCatchAll" ma:showField="CatchAllData" ma:web="7da2dc2f-10e7-442f-ad91-645aa4b47b8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7da2dc2f-10e7-442f-ad91-645aa4b47b8a" xsi:nil="true"/>
    <lcf76f155ced4ddcb4097134ff3c332f xmlns="c9412f1f-c5de-433b-90f0-e30b35783b17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3993DC39-6B1F-42EB-9AEE-61D953143BC1}"/>
</file>

<file path=customXml/itemProps2.xml><?xml version="1.0" encoding="utf-8"?>
<ds:datastoreItem xmlns:ds="http://schemas.openxmlformats.org/officeDocument/2006/customXml" ds:itemID="{D45AE28C-91DF-46DD-AA2D-40A60FFEA3EB}"/>
</file>

<file path=customXml/itemProps3.xml><?xml version="1.0" encoding="utf-8"?>
<ds:datastoreItem xmlns:ds="http://schemas.openxmlformats.org/officeDocument/2006/customXml" ds:itemID="{59FA53EC-59CB-41DC-820F-7CC66FFFDE07}"/>
</file>

<file path=docProps/app.xml><?xml version="1.0" encoding="utf-8"?>
<Properties xmlns="http://schemas.openxmlformats.org/officeDocument/2006/extended-properties" xmlns:vt="http://schemas.openxmlformats.org/officeDocument/2006/docPropsVTypes">
  <TotalTime>3471</TotalTime>
  <Words>980</Words>
  <Application>Microsoft Macintosh PowerPoint</Application>
  <PresentationFormat>Widescreen</PresentationFormat>
  <Paragraphs>183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-webkit-standard</vt:lpstr>
      <vt:lpstr>Aptos</vt:lpstr>
      <vt:lpstr>Aptos Display</vt:lpstr>
      <vt:lpstr>Arial</vt:lpstr>
      <vt:lpstr>Courier New</vt:lpstr>
      <vt:lpstr>Office Theme</vt:lpstr>
      <vt:lpstr>Data Analysis.  A different kind of ethnography.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Kylie Boon</dc:creator>
  <cp:lastModifiedBy>Kylie Boon</cp:lastModifiedBy>
  <cp:revision>17</cp:revision>
  <dcterms:created xsi:type="dcterms:W3CDTF">2025-03-13T12:45:06Z</dcterms:created>
  <dcterms:modified xsi:type="dcterms:W3CDTF">2026-02-03T09:27:58Z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0x010100B379F4DF4C23D64BB72CCA2EBD7C55DA</vt:lpwstr>
  </property>
</Properties>
</file>